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16" r:id="rId3"/>
    <p:sldMasterId id="2147483734" r:id="rId4"/>
  </p:sldMasterIdLst>
  <p:notesMasterIdLst>
    <p:notesMasterId r:id="rId78"/>
  </p:notesMasterIdLst>
  <p:sldIdLst>
    <p:sldId id="405" r:id="rId5"/>
    <p:sldId id="502" r:id="rId6"/>
    <p:sldId id="382" r:id="rId7"/>
    <p:sldId id="259" r:id="rId8"/>
    <p:sldId id="260" r:id="rId9"/>
    <p:sldId id="261" r:id="rId10"/>
    <p:sldId id="262" r:id="rId11"/>
    <p:sldId id="263" r:id="rId12"/>
    <p:sldId id="258" r:id="rId13"/>
    <p:sldId id="264" r:id="rId14"/>
    <p:sldId id="501" r:id="rId15"/>
    <p:sldId id="266" r:id="rId16"/>
    <p:sldId id="267" r:id="rId17"/>
    <p:sldId id="268" r:id="rId18"/>
    <p:sldId id="269" r:id="rId19"/>
    <p:sldId id="285" r:id="rId20"/>
    <p:sldId id="271" r:id="rId21"/>
    <p:sldId id="278" r:id="rId22"/>
    <p:sldId id="273" r:id="rId23"/>
    <p:sldId id="287" r:id="rId24"/>
    <p:sldId id="275" r:id="rId25"/>
    <p:sldId id="288" r:id="rId26"/>
    <p:sldId id="277" r:id="rId27"/>
    <p:sldId id="286" r:id="rId28"/>
    <p:sldId id="279" r:id="rId29"/>
    <p:sldId id="280" r:id="rId30"/>
    <p:sldId id="281" r:id="rId31"/>
    <p:sldId id="282" r:id="rId32"/>
    <p:sldId id="289" r:id="rId33"/>
    <p:sldId id="407" r:id="rId34"/>
    <p:sldId id="265" r:id="rId35"/>
    <p:sldId id="465" r:id="rId36"/>
    <p:sldId id="467" r:id="rId37"/>
    <p:sldId id="468" r:id="rId38"/>
    <p:sldId id="469" r:id="rId39"/>
    <p:sldId id="497" r:id="rId40"/>
    <p:sldId id="475" r:id="rId41"/>
    <p:sldId id="470" r:id="rId42"/>
    <p:sldId id="471" r:id="rId43"/>
    <p:sldId id="476" r:id="rId44"/>
    <p:sldId id="477" r:id="rId45"/>
    <p:sldId id="478" r:id="rId46"/>
    <p:sldId id="479" r:id="rId47"/>
    <p:sldId id="480" r:id="rId48"/>
    <p:sldId id="481" r:id="rId49"/>
    <p:sldId id="482" r:id="rId50"/>
    <p:sldId id="483" r:id="rId51"/>
    <p:sldId id="484" r:id="rId52"/>
    <p:sldId id="485" r:id="rId53"/>
    <p:sldId id="486" r:id="rId54"/>
    <p:sldId id="487" r:id="rId55"/>
    <p:sldId id="488" r:id="rId56"/>
    <p:sldId id="489" r:id="rId57"/>
    <p:sldId id="498" r:id="rId58"/>
    <p:sldId id="499" r:id="rId59"/>
    <p:sldId id="490" r:id="rId60"/>
    <p:sldId id="492" r:id="rId61"/>
    <p:sldId id="491" r:id="rId62"/>
    <p:sldId id="496" r:id="rId63"/>
    <p:sldId id="494" r:id="rId64"/>
    <p:sldId id="500" r:id="rId65"/>
    <p:sldId id="410" r:id="rId66"/>
    <p:sldId id="350" r:id="rId67"/>
    <p:sldId id="297" r:id="rId68"/>
    <p:sldId id="311" r:id="rId69"/>
    <p:sldId id="315" r:id="rId70"/>
    <p:sldId id="338" r:id="rId71"/>
    <p:sldId id="304" r:id="rId72"/>
    <p:sldId id="352" r:id="rId73"/>
    <p:sldId id="356" r:id="rId74"/>
    <p:sldId id="357" r:id="rId75"/>
    <p:sldId id="363" r:id="rId76"/>
    <p:sldId id="406" r:id="rId7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6"/>
    <p:restoredTop sz="96291"/>
  </p:normalViewPr>
  <p:slideViewPr>
    <p:cSldViewPr snapToGrid="0" snapToObjects="1">
      <p:cViewPr varScale="1">
        <p:scale>
          <a:sx n="118" d="100"/>
          <a:sy n="118" d="100"/>
        </p:scale>
        <p:origin x="232"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58EBC-CFF3-6941-BE03-5607C399E400}" type="datetimeFigureOut">
              <a:rPr lang="en-FI" smtClean="0"/>
              <a:t>10.11.2020</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29B19-7270-554E-AEA8-748194F181D8}" type="slidenum">
              <a:rPr lang="en-FI" smtClean="0"/>
              <a:t>‹#›</a:t>
            </a:fld>
            <a:endParaRPr lang="en-FI"/>
          </a:p>
        </p:txBody>
      </p:sp>
    </p:spTree>
    <p:extLst>
      <p:ext uri="{BB962C8B-B14F-4D97-AF65-F5344CB8AC3E}">
        <p14:creationId xmlns:p14="http://schemas.microsoft.com/office/powerpoint/2010/main" val="379972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5DA8A-5216-4F63-A012-E5BD46E625C2}" type="slidenum">
              <a:rPr kumimoji="0" lang="fi-FI"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4271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en-US" dirty="0">
                <a:latin typeface="Arial Black" panose="020B0A04020102020204" pitchFamily="34" charset="0"/>
              </a:rPr>
              <a:t>supporting democracy</a:t>
            </a:r>
            <a:r>
              <a:rPr lang="en-US" baseline="0" dirty="0">
                <a:latin typeface="Arial Black" panose="020B0A04020102020204" pitchFamily="34" charset="0"/>
              </a:rPr>
              <a:t> </a:t>
            </a:r>
            <a:r>
              <a:rPr lang="en-US" dirty="0">
                <a:latin typeface="Arial Black" panose="020B0A04020102020204" pitchFamily="34" charset="0"/>
              </a:rPr>
              <a:t>was added to the tasks of </a:t>
            </a:r>
            <a:r>
              <a:rPr lang="fi-FI" dirty="0" err="1">
                <a:latin typeface="Arial Black" panose="020B0A04020102020204" pitchFamily="34" charset="0"/>
              </a:rPr>
              <a:t>public</a:t>
            </a:r>
            <a:r>
              <a:rPr lang="fi-FI" dirty="0">
                <a:latin typeface="Arial Black" panose="020B0A04020102020204" pitchFamily="34" charset="0"/>
              </a:rPr>
              <a:t> </a:t>
            </a:r>
            <a:r>
              <a:rPr lang="fi-FI" dirty="0" err="1">
                <a:latin typeface="Arial Black" panose="020B0A04020102020204" pitchFamily="34" charset="0"/>
              </a:rPr>
              <a:t>libraries</a:t>
            </a:r>
            <a:r>
              <a:rPr lang="fi-FI" dirty="0">
                <a:latin typeface="Arial Black" panose="020B0A04020102020204" pitchFamily="34" charset="0"/>
              </a:rPr>
              <a:t>.</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78EC4-376A-4FAC-844F-6C9BF98A64A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2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4138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1664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06412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54749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42055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4563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3646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786886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551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388133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94330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22059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395966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8491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785395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770671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27062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263070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49268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222019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483941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105559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76409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436572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333228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73156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19257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67904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perustyyl. napsautt.</a:t>
            </a:r>
            <a:endParaRPr lang="fi-FI" dirty="0"/>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32065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563896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52211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77055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30627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30048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189128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550820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69608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4191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05490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26092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7962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4994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797051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0505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92913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51363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err="1">
                <a:solidFill>
                  <a:srgbClr val="FFFFFF"/>
                </a:solidFill>
                <a:latin typeface="+mj-lt"/>
              </a:rPr>
              <a:t>Thank</a:t>
            </a:r>
            <a:r>
              <a:rPr lang="fi-FI" sz="9000" b="1" dirty="0">
                <a:solidFill>
                  <a:srgbClr val="FFFFFF"/>
                </a:solidFill>
                <a:latin typeface="+mj-lt"/>
              </a:rPr>
              <a:t> </a:t>
            </a:r>
            <a:r>
              <a:rPr lang="fi-FI" sz="9000" b="1" dirty="0" err="1">
                <a:solidFill>
                  <a:srgbClr val="FFFFFF"/>
                </a:solidFill>
                <a:latin typeface="+mj-lt"/>
              </a:rPr>
              <a:t>you</a:t>
            </a:r>
            <a:r>
              <a:rPr lang="fi-FI" sz="9000" b="1" dirty="0">
                <a:solidFill>
                  <a:srgbClr val="FFFFFF"/>
                </a:solidFill>
                <a:latin typeface="+mj-lt"/>
              </a:rPr>
              <a:t>!</a:t>
            </a:r>
          </a:p>
        </p:txBody>
      </p:sp>
    </p:spTree>
    <p:extLst>
      <p:ext uri="{BB962C8B-B14F-4D97-AF65-F5344CB8AC3E}">
        <p14:creationId xmlns:p14="http://schemas.microsoft.com/office/powerpoint/2010/main" val="2640202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Kuusi kuvaa">
    <p:spTree>
      <p:nvGrpSpPr>
        <p:cNvPr id="1" name="Shape 64"/>
        <p:cNvGrpSpPr/>
        <p:nvPr/>
      </p:nvGrpSpPr>
      <p:grpSpPr>
        <a:xfrm>
          <a:off x="0" y="0"/>
          <a:ext cx="0" cy="0"/>
          <a:chOff x="0" y="0"/>
          <a:chExt cx="0" cy="0"/>
        </a:xfrm>
      </p:grpSpPr>
      <p:sp>
        <p:nvSpPr>
          <p:cNvPr id="65" name="Shape 65"/>
          <p:cNvSpPr>
            <a:spLocks noGrp="1"/>
          </p:cNvSpPr>
          <p:nvPr>
            <p:ph type="pic" idx="2"/>
          </p:nvPr>
        </p:nvSpPr>
        <p:spPr>
          <a:xfrm>
            <a:off x="0" y="0"/>
            <a:ext cx="4046537"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Shape 66"/>
          <p:cNvSpPr>
            <a:spLocks noGrp="1"/>
          </p:cNvSpPr>
          <p:nvPr>
            <p:ph type="pic" idx="3"/>
          </p:nvPr>
        </p:nvSpPr>
        <p:spPr>
          <a:xfrm>
            <a:off x="8132324" y="0"/>
            <a:ext cx="4059676"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Shape 67"/>
          <p:cNvSpPr>
            <a:spLocks noGrp="1"/>
          </p:cNvSpPr>
          <p:nvPr>
            <p:ph type="pic" idx="4"/>
          </p:nvPr>
        </p:nvSpPr>
        <p:spPr>
          <a:xfrm>
            <a:off x="4046537" y="0"/>
            <a:ext cx="4085785"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Shape 68"/>
          <p:cNvSpPr>
            <a:spLocks noGrp="1"/>
          </p:cNvSpPr>
          <p:nvPr>
            <p:ph type="pic" idx="5"/>
          </p:nvPr>
        </p:nvSpPr>
        <p:spPr>
          <a:xfrm>
            <a:off x="0" y="2714016"/>
            <a:ext cx="4046537"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Shape 69"/>
          <p:cNvSpPr>
            <a:spLocks noGrp="1"/>
          </p:cNvSpPr>
          <p:nvPr>
            <p:ph type="pic" idx="6"/>
          </p:nvPr>
        </p:nvSpPr>
        <p:spPr>
          <a:xfrm>
            <a:off x="8132324" y="2714016"/>
            <a:ext cx="4059676"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Shape 70"/>
          <p:cNvSpPr>
            <a:spLocks noGrp="1"/>
          </p:cNvSpPr>
          <p:nvPr>
            <p:ph type="pic" idx="7"/>
          </p:nvPr>
        </p:nvSpPr>
        <p:spPr>
          <a:xfrm>
            <a:off x="4046537" y="2714016"/>
            <a:ext cx="4085785"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title"/>
          </p:nvPr>
        </p:nvSpPr>
        <p:spPr>
          <a:xfrm>
            <a:off x="457199" y="5486400"/>
            <a:ext cx="11235446" cy="670883"/>
          </a:xfrm>
          <a:prstGeom prst="rect">
            <a:avLst/>
          </a:prstGeom>
          <a:noFill/>
          <a:ln>
            <a:noFill/>
          </a:ln>
        </p:spPr>
        <p:txBody>
          <a:bodyPr wrap="square" lIns="91425" tIns="91425" rIns="91425" bIns="91425" anchor="ctr" anchorCtr="0"/>
          <a:lstStyle>
            <a:lvl1pPr marL="0" marR="0" lvl="0" indent="0" algn="ctr" rtl="0">
              <a:lnSpc>
                <a:spcPct val="90000"/>
              </a:lnSpc>
              <a:spcBef>
                <a:spcPts val="0"/>
              </a:spcBef>
              <a:buClr>
                <a:schemeClr val="dk1"/>
              </a:buClr>
              <a:buFont typeface="Arial"/>
              <a:buNone/>
              <a:defRPr sz="26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dt" idx="10"/>
          </p:nvPr>
        </p:nvSpPr>
        <p:spPr>
          <a:xfrm>
            <a:off x="1663430" y="6268800"/>
            <a:ext cx="1305128" cy="258459"/>
          </a:xfrm>
          <a:prstGeom prst="rect">
            <a:avLst/>
          </a:prstGeom>
          <a:noFill/>
          <a:ln>
            <a:noFill/>
          </a:ln>
        </p:spPr>
        <p:txBody>
          <a:bodyPr wrap="square" lIns="91425" tIns="91425" rIns="91425" bIns="91425" anchor="ctr" anchorCtr="0"/>
          <a:lstStyle>
            <a:lvl1pPr marL="0" marR="0" lvl="0" indent="0" algn="ctr" rtl="0">
              <a:spcBef>
                <a:spcPts val="0"/>
              </a:spcBef>
              <a:buNone/>
              <a:defRPr sz="13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202022" y="6268800"/>
            <a:ext cx="4114800" cy="258459"/>
          </a:xfrm>
          <a:prstGeom prst="rect">
            <a:avLst/>
          </a:prstGeom>
          <a:noFill/>
          <a:ln>
            <a:noFill/>
          </a:ln>
        </p:spPr>
        <p:txBody>
          <a:bodyPr wrap="square" lIns="91425" tIns="91425" rIns="91425" bIns="91425" anchor="ctr" anchorCtr="0"/>
          <a:lstStyle>
            <a:lvl1pPr marL="0" marR="0" lvl="0" indent="0" algn="l" rtl="0">
              <a:spcBef>
                <a:spcPts val="0"/>
              </a:spcBef>
              <a:buNone/>
              <a:defRPr sz="13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10437779" y="6268800"/>
            <a:ext cx="1237033" cy="258459"/>
          </a:xfrm>
          <a:prstGeom prst="rect">
            <a:avLst/>
          </a:prstGeom>
          <a:noFill/>
          <a:ln>
            <a:noFill/>
          </a:ln>
        </p:spPr>
        <p:txBody>
          <a:bodyPr wrap="square" lIns="0" tIns="0" rIns="0" bIns="0" anchor="ctr" anchorCtr="0">
            <a:noAutofit/>
          </a:bodyPr>
          <a:lstStyle/>
          <a:p>
            <a:pPr marL="0" marR="0" lvl="0" indent="0" algn="r" rtl="0">
              <a:spcBef>
                <a:spcPts val="0"/>
              </a:spcBef>
              <a:buSzPct val="25000"/>
              <a:buNone/>
            </a:pPr>
            <a:fld id="{00000000-1234-1234-1234-123412341234}" type="slidenum">
              <a:rPr lang="fi-FI" sz="1300" b="1">
                <a:solidFill>
                  <a:srgbClr val="000000"/>
                </a:solidFill>
                <a:latin typeface="Arial"/>
                <a:ea typeface="Arial"/>
                <a:cs typeface="Arial"/>
                <a:sym typeface="Arial"/>
              </a:rPr>
              <a:t>‹#›</a:t>
            </a:fld>
            <a:endParaRPr lang="fi-FI" sz="13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3849996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12192000" cy="6858000"/>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fi-FI" sz="1800">
              <a:solidFill>
                <a:schemeClr val="lt1"/>
              </a:solidFill>
              <a:latin typeface="+mn-lt"/>
              <a:ea typeface="+mn-ea"/>
              <a:cs typeface="+mn-cs"/>
            </a:endParaRPr>
          </a:p>
        </p:txBody>
      </p:sp>
      <p:pic>
        <p:nvPicPr>
          <p:cNvPr id="6" name="Picture 8" descr="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8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icture Placeholder 3"/>
          <p:cNvSpPr>
            <a:spLocks noGrp="1"/>
          </p:cNvSpPr>
          <p:nvPr>
            <p:ph type="pic" sz="quarter" idx="10"/>
          </p:nvPr>
        </p:nvSpPr>
        <p:spPr>
          <a:xfrm>
            <a:off x="0" y="3"/>
            <a:ext cx="12192000" cy="6857999"/>
          </a:xfrm>
          <a:prstGeom prst="rect">
            <a:avLst/>
          </a:prstGeom>
        </p:spPr>
        <p:txBody>
          <a:bodyPr/>
          <a:lstStyle/>
          <a:p>
            <a:pPr lvl="0"/>
            <a:endParaRPr lang="fi-FI" noProof="0"/>
          </a:p>
        </p:txBody>
      </p:sp>
      <p:sp>
        <p:nvSpPr>
          <p:cNvPr id="11" name="Text Placeholder 3"/>
          <p:cNvSpPr>
            <a:spLocks noGrp="1"/>
          </p:cNvSpPr>
          <p:nvPr>
            <p:ph type="body" sz="quarter" idx="11"/>
          </p:nvPr>
        </p:nvSpPr>
        <p:spPr>
          <a:xfrm>
            <a:off x="1409207" y="6247397"/>
            <a:ext cx="6959600" cy="495907"/>
          </a:xfrm>
          <a:prstGeom prst="rect">
            <a:avLst/>
          </a:prstGeom>
        </p:spPr>
        <p:txBody>
          <a:bodyPr/>
          <a:lstStyle>
            <a:lvl1pPr>
              <a:defRPr sz="1400" b="0" i="0">
                <a:latin typeface="+mn-lt"/>
              </a:defRPr>
            </a:lvl1pPr>
          </a:lstStyle>
          <a:p>
            <a:pPr lvl="0"/>
            <a:r>
              <a:rPr lang="fi-FI"/>
              <a:t>Click to edit Master text styles</a:t>
            </a:r>
          </a:p>
        </p:txBody>
      </p:sp>
    </p:spTree>
    <p:extLst>
      <p:ext uri="{BB962C8B-B14F-4D97-AF65-F5344CB8AC3E}">
        <p14:creationId xmlns:p14="http://schemas.microsoft.com/office/powerpoint/2010/main" val="105532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7528F55C-4E0E-E740-8491-3CE9286893A2}" type="datetimeFigureOut">
              <a:rPr lang="en-US" smtClean="0"/>
              <a:t>11/10/20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D859F-C6E7-2A43-B665-63AA0A9954D3}" type="slidenum">
              <a:rPr lang="en-US" smtClean="0"/>
              <a:t>‹#›</a:t>
            </a:fld>
            <a:endParaRPr lang="en-US"/>
          </a:p>
        </p:txBody>
      </p:sp>
    </p:spTree>
    <p:extLst>
      <p:ext uri="{BB962C8B-B14F-4D97-AF65-F5344CB8AC3E}">
        <p14:creationId xmlns:p14="http://schemas.microsoft.com/office/powerpoint/2010/main" val="4172545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8" name="Rectangle 7"/>
          <p:cNvSpPr/>
          <p:nvPr userDrawn="1"/>
        </p:nvSpPr>
        <p:spPr>
          <a:xfrm>
            <a:off x="542400" y="1713600"/>
            <a:ext cx="11102400" cy="39204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1771200"/>
            <a:ext cx="10363200" cy="615553"/>
          </a:xfrm>
        </p:spPr>
        <p:txBody>
          <a:bodyPr/>
          <a:lstStyle>
            <a:lvl1pPr>
              <a:defRPr sz="40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2"/>
                </a:solidFill>
              </a:defRPr>
            </a:lvl1pPr>
          </a:lstStyle>
          <a:p>
            <a:fld id="{DBA86B29-D8EF-4DBC-BC2D-E6AEDE3E70DD}" type="datetime1">
              <a:rPr lang="en-US" noProof="0" smtClean="0"/>
              <a:pPr/>
              <a:t>11/10/20</a:t>
            </a:fld>
            <a:endParaRPr lang="fi-FI" noProof="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643333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Green 2">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11/10/20</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4195304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11/10/20</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791891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Red">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11/10/20</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032583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Light Green">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11/10/20</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43148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35169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11/10/20</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534518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11/10/20</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1058008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11/10/20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244296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11/10/20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510818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3200" y="1584000"/>
            <a:ext cx="5232000" cy="1423467"/>
          </a:xfrm>
        </p:spPr>
        <p:txBody>
          <a:bodyPr/>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6197600" y="1584000"/>
            <a:ext cx="5232000" cy="1423467"/>
          </a:xfrm>
        </p:spPr>
        <p:txBody>
          <a:bodyPr/>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noProof="0" smtClean="0"/>
              <a:pPr/>
              <a:t>11/10/20</a:t>
            </a:fld>
            <a:endParaRPr lang="fi-FI" noProof="0"/>
          </a:p>
        </p:txBody>
      </p:sp>
      <p:sp>
        <p:nvSpPr>
          <p:cNvPr id="6" name="Footer Placeholder 5"/>
          <p:cNvSpPr>
            <a:spLocks noGrp="1"/>
          </p:cNvSpPr>
          <p:nvPr>
            <p:ph type="ftr" sz="quarter" idx="11"/>
          </p:nvPr>
        </p:nvSpPr>
        <p:spPr/>
        <p:txBody>
          <a:bodyPr/>
          <a:lstStyle/>
          <a:p>
            <a:endParaRPr lang="fi-FI" noProof="0"/>
          </a:p>
        </p:txBody>
      </p:sp>
      <p:sp>
        <p:nvSpPr>
          <p:cNvPr id="7" name="Slide Number Placeholder 6"/>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1"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955739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noProof="0" smtClean="0"/>
              <a:pPr/>
              <a:t>11/10/20</a:t>
            </a:fld>
            <a:endParaRPr lang="fi-FI" noProof="0"/>
          </a:p>
        </p:txBody>
      </p:sp>
      <p:sp>
        <p:nvSpPr>
          <p:cNvPr id="4" name="Footer Placeholder 3"/>
          <p:cNvSpPr>
            <a:spLocks noGrp="1"/>
          </p:cNvSpPr>
          <p:nvPr>
            <p:ph type="ftr" sz="quarter" idx="11"/>
          </p:nvPr>
        </p:nvSpPr>
        <p:spPr/>
        <p:txBody>
          <a:bodyPr/>
          <a:lstStyle/>
          <a:p>
            <a:endParaRPr lang="fi-FI" noProof="0"/>
          </a:p>
        </p:txBody>
      </p:sp>
      <p:sp>
        <p:nvSpPr>
          <p:cNvPr id="5" name="Slide Number Placeholder 4"/>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1"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3534072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11/10/20</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9"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0"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88750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a:xfrm>
            <a:off x="763200" y="1584000"/>
            <a:ext cx="8380800" cy="265457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F48D1944-F3A1-4EB2-8265-944DC75FDAD4}" type="datetime1">
              <a:rPr lang="en-US" noProof="0" smtClean="0"/>
              <a:pPr/>
              <a:t>11/10/20</a:t>
            </a:fld>
            <a:endParaRPr lang="fi-FI" noProof="0"/>
          </a:p>
        </p:txBody>
      </p:sp>
      <p:sp>
        <p:nvSpPr>
          <p:cNvPr id="5" name="Footer Placeholder 4"/>
          <p:cNvSpPr>
            <a:spLocks noGrp="1"/>
          </p:cNvSpPr>
          <p:nvPr>
            <p:ph type="ftr" sz="quarter" idx="11"/>
          </p:nvPr>
        </p:nvSpPr>
        <p:spPr/>
        <p:txBody>
          <a:bodyPr/>
          <a:lstStyle/>
          <a:p>
            <a:endParaRPr lang="fi-FI" noProof="0" dirty="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4225424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2" name="Title 1"/>
          <p:cNvSpPr>
            <a:spLocks noGrp="1"/>
          </p:cNvSpPr>
          <p:nvPr>
            <p:ph type="ctrTitle"/>
          </p:nvPr>
        </p:nvSpPr>
        <p:spPr>
          <a:xfrm>
            <a:off x="763200" y="1771201"/>
            <a:ext cx="10363200" cy="615553"/>
          </a:xfrm>
        </p:spPr>
        <p:txBody>
          <a:bodyPr/>
          <a:lstStyle>
            <a:lvl1pPr>
              <a:defRPr sz="40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rgbClr val="009B3A"/>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a:p>
        </p:txBody>
      </p:sp>
      <p:sp>
        <p:nvSpPr>
          <p:cNvPr id="11"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2"/>
                </a:solidFill>
              </a:defRPr>
            </a:lvl1pPr>
          </a:lstStyle>
          <a:p>
            <a:fld id="{115E7FC3-E054-4981-ABB1-6939CA2C98CA}" type="datetime1">
              <a:rPr lang="en-US" noProof="0" smtClean="0"/>
              <a:pPr/>
              <a:t>11/10/20</a:t>
            </a:fld>
            <a:endParaRPr lang="fi-FI" noProof="0"/>
          </a:p>
        </p:txBody>
      </p:sp>
      <p:sp>
        <p:nvSpPr>
          <p:cNvPr id="12"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763200" y="5961600"/>
            <a:ext cx="2356414" cy="184666"/>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Tree>
    <p:extLst>
      <p:ext uri="{BB962C8B-B14F-4D97-AF65-F5344CB8AC3E}">
        <p14:creationId xmlns:p14="http://schemas.microsoft.com/office/powerpoint/2010/main" val="3746080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2" name="Title 1"/>
          <p:cNvSpPr>
            <a:spLocks noGrp="1"/>
          </p:cNvSpPr>
          <p:nvPr>
            <p:ph type="ctrTitle"/>
          </p:nvPr>
        </p:nvSpPr>
        <p:spPr>
          <a:xfrm>
            <a:off x="763200" y="1771201"/>
            <a:ext cx="10363200" cy="830997"/>
          </a:xfrm>
        </p:spPr>
        <p:txBody>
          <a:bodyPr/>
          <a:lstStyle>
            <a:lvl1pPr>
              <a:defRPr sz="54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5106573"/>
            <a:ext cx="8380800" cy="615553"/>
          </a:xfrm>
        </p:spPr>
        <p:txBody>
          <a:bodyPr/>
          <a:lstStyle>
            <a:lvl1pPr marL="0" indent="0" algn="l">
              <a:buNone/>
              <a:defRPr>
                <a:solidFill>
                  <a:srgbClr val="009B3A"/>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11"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accent5"/>
                </a:solidFill>
              </a:defRPr>
            </a:lvl1pPr>
          </a:lstStyle>
          <a:p>
            <a:fld id="{115E7FC3-E054-4981-ABB1-6939CA2C98CA}" type="datetime1">
              <a:rPr lang="en-US" smtClean="0"/>
              <a:pPr/>
              <a:t>11/10/20</a:t>
            </a:fld>
            <a:endParaRPr lang="fi-FI" dirty="0"/>
          </a:p>
        </p:txBody>
      </p:sp>
      <p:sp>
        <p:nvSpPr>
          <p:cNvPr id="12"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763200" y="5961600"/>
            <a:ext cx="2356414" cy="184666"/>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Tree>
    <p:extLst>
      <p:ext uri="{BB962C8B-B14F-4D97-AF65-F5344CB8AC3E}">
        <p14:creationId xmlns:p14="http://schemas.microsoft.com/office/powerpoint/2010/main" val="40263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77255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7138" b="5580"/>
          <a:stretch/>
        </p:blipFill>
        <p:spPr>
          <a:xfrm>
            <a:off x="0" y="5792788"/>
            <a:ext cx="3592576" cy="1065212"/>
          </a:xfrm>
          <a:prstGeom prst="rect">
            <a:avLst/>
          </a:prstGeom>
        </p:spPr>
      </p:pic>
      <p:sp>
        <p:nvSpPr>
          <p:cNvPr id="2" name="Title 1"/>
          <p:cNvSpPr>
            <a:spLocks noGrp="1"/>
          </p:cNvSpPr>
          <p:nvPr>
            <p:ph type="ctrTitle"/>
          </p:nvPr>
        </p:nvSpPr>
        <p:spPr>
          <a:xfrm>
            <a:off x="763200" y="577850"/>
            <a:ext cx="10363200" cy="553998"/>
          </a:xfrm>
        </p:spPr>
        <p:txBody>
          <a:bodyPr/>
          <a:lstStyle>
            <a:lvl1pPr>
              <a:defRPr sz="3600">
                <a:solidFill>
                  <a:schemeClr val="accent1"/>
                </a:solidFill>
              </a:defRPr>
            </a:lvl1pPr>
          </a:lstStyle>
          <a:p>
            <a:r>
              <a:rPr lang="en-US" noProof="0" dirty="0"/>
              <a:t>Click to edit Master title style</a:t>
            </a:r>
            <a:endParaRPr lang="fi-FI" noProof="0" dirty="0"/>
          </a:p>
        </p:txBody>
      </p:sp>
      <p:sp>
        <p:nvSpPr>
          <p:cNvPr id="22" name="Date Placeholder 3"/>
          <p:cNvSpPr>
            <a:spLocks noGrp="1"/>
          </p:cNvSpPr>
          <p:nvPr>
            <p:ph type="dt" sz="half" idx="10"/>
          </p:nvPr>
        </p:nvSpPr>
        <p:spPr>
          <a:xfrm>
            <a:off x="4574400" y="6274800"/>
            <a:ext cx="2059200" cy="126000"/>
          </a:xfrm>
        </p:spPr>
        <p:txBody>
          <a:bodyPr/>
          <a:lstStyle/>
          <a:p>
            <a:fld id="{F48D1944-F3A1-4EB2-8265-944DC75FDAD4}" type="datetime1">
              <a:rPr lang="en-US" noProof="0" smtClean="0"/>
              <a:pPr/>
              <a:t>11/10/20</a:t>
            </a:fld>
            <a:endParaRPr lang="fi-FI" noProof="0"/>
          </a:p>
        </p:txBody>
      </p:sp>
      <p:sp>
        <p:nvSpPr>
          <p:cNvPr id="23" name="Footer Placeholder 4"/>
          <p:cNvSpPr>
            <a:spLocks noGrp="1"/>
          </p:cNvSpPr>
          <p:nvPr>
            <p:ph type="ftr" sz="quarter" idx="11"/>
          </p:nvPr>
        </p:nvSpPr>
        <p:spPr>
          <a:xfrm>
            <a:off x="4574400" y="6145200"/>
            <a:ext cx="2059200" cy="126000"/>
          </a:xfrm>
        </p:spPr>
        <p:txBody>
          <a:bodyPr/>
          <a:lstStyle/>
          <a:p>
            <a:endParaRPr lang="fi-FI" noProof="0" dirty="0"/>
          </a:p>
        </p:txBody>
      </p:sp>
      <p:sp>
        <p:nvSpPr>
          <p:cNvPr id="24" name="Slide Number Placeholder 5"/>
          <p:cNvSpPr>
            <a:spLocks noGrp="1"/>
          </p:cNvSpPr>
          <p:nvPr>
            <p:ph type="sldNum" sz="quarter" idx="12"/>
          </p:nvPr>
        </p:nvSpPr>
        <p:spPr>
          <a:xfrm>
            <a:off x="4574400" y="6400800"/>
            <a:ext cx="2059200" cy="126000"/>
          </a:xfrm>
        </p:spPr>
        <p:txBody>
          <a:bodyPr/>
          <a:lstStyle/>
          <a:p>
            <a:fld id="{52384017-E4DF-4A7A-8FA6-2DC68C3EB4D0}" type="slidenum">
              <a:rPr lang="fi-FI" noProof="0" smtClean="0"/>
              <a:pPr/>
              <a:t>‹#›</a:t>
            </a:fld>
            <a:endParaRPr lang="fi-FI" noProof="0"/>
          </a:p>
        </p:txBody>
      </p:sp>
      <p:sp>
        <p:nvSpPr>
          <p:cNvPr id="25"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26"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794677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ubtitle Gree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7138" b="5580"/>
          <a:stretch/>
        </p:blipFill>
        <p:spPr>
          <a:xfrm>
            <a:off x="0" y="5792788"/>
            <a:ext cx="3592576" cy="1065212"/>
          </a:xfrm>
          <a:prstGeom prst="rect">
            <a:avLst/>
          </a:prstGeom>
        </p:spPr>
      </p:pic>
      <p:sp>
        <p:nvSpPr>
          <p:cNvPr id="10" name="Rectangle 9"/>
          <p:cNvSpPr/>
          <p:nvPr userDrawn="1"/>
        </p:nvSpPr>
        <p:spPr>
          <a:xfrm>
            <a:off x="542400" y="406800"/>
            <a:ext cx="11102400" cy="5472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title"/>
          </p:nvPr>
        </p:nvSpPr>
        <p:spPr>
          <a:xfrm>
            <a:off x="763200" y="547200"/>
            <a:ext cx="10363200" cy="553998"/>
          </a:xfrm>
        </p:spPr>
        <p:txBody>
          <a:bodyPr/>
          <a:lstStyle>
            <a:lvl1pPr>
              <a:defRPr>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p>
            <a:fld id="{23062CB9-5F79-4C32-958D-F2866C136539}" type="datetime1">
              <a:rPr lang="en-US" noProof="0" smtClean="0"/>
              <a:pPr/>
              <a:t>11/10/20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11449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DE20-093F-4F40-81B1-243845AEC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A2C8E6-F036-9245-9C40-D5A35311CBCF}"/>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18DCBA-7AAC-A44B-9DD9-C030B53D3CF8}"/>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5" name="Footer Placeholder 4">
            <a:extLst>
              <a:ext uri="{FF2B5EF4-FFF2-40B4-BE49-F238E27FC236}">
                <a16:creationId xmlns:a16="http://schemas.microsoft.com/office/drawing/2014/main" id="{A16F15D5-1F63-4447-B488-0B4963433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EEE32D-22BA-D14E-A128-888AD08814D6}"/>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293390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4C25-1E43-E34A-A396-A4C3B78DC4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4AAD22-BA07-E449-BC05-8E2B3C5CED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53A20C-4539-BE4F-B6AF-7BD099F28927}"/>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5" name="Footer Placeholder 4">
            <a:extLst>
              <a:ext uri="{FF2B5EF4-FFF2-40B4-BE49-F238E27FC236}">
                <a16:creationId xmlns:a16="http://schemas.microsoft.com/office/drawing/2014/main" id="{913FBA46-C6B1-7742-BDAD-0E33D8D85E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28A1E3-DC8F-EA4B-B66C-59BE44F8B210}"/>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308521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57913-0B19-2C44-881B-2F8EA65E45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DA826D-CE55-8D4B-8D41-97EE886420E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F0CC9E-5E8A-7944-AB2F-06BE5179B730}"/>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5" name="Footer Placeholder 4">
            <a:extLst>
              <a:ext uri="{FF2B5EF4-FFF2-40B4-BE49-F238E27FC236}">
                <a16:creationId xmlns:a16="http://schemas.microsoft.com/office/drawing/2014/main" id="{6A8E9F5B-6943-6E46-BDAB-9599CDE132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ECD62E-11C1-9348-8F2C-B3D172FBED19}"/>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770380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1FB9-648C-B14A-8FF1-81F86DD5FE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A2CEE5-9D61-2448-8E0C-36AEFBCA23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120F29-DBAC-9448-93E7-BF6C3D7A24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FBA152-070A-6F41-97DF-2ADD50AF1A6D}"/>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6" name="Footer Placeholder 5">
            <a:extLst>
              <a:ext uri="{FF2B5EF4-FFF2-40B4-BE49-F238E27FC236}">
                <a16:creationId xmlns:a16="http://schemas.microsoft.com/office/drawing/2014/main" id="{32B80A7C-80C6-534E-B7D0-9F9324B277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93E9CC-5A25-2B4B-A492-E3563E368B4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165449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5216-4487-2A43-977D-3B894EE02295}"/>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80D965-05B8-894A-BC66-EDB594559FB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FFF5B1-71AE-BE43-A964-518CF80FE5C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C8DBFA-0FB2-EC45-9BDA-E988DA13E88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146642-7826-FB43-A995-0E28563B26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F9D101-0B36-0545-92BE-DDDED3188B7F}"/>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8" name="Footer Placeholder 7">
            <a:extLst>
              <a:ext uri="{FF2B5EF4-FFF2-40B4-BE49-F238E27FC236}">
                <a16:creationId xmlns:a16="http://schemas.microsoft.com/office/drawing/2014/main" id="{C3A3514A-5C57-A24A-B021-511350E2F0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631554-926C-CF45-A2C2-AA2306D08BB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651596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86D0-B5F4-974B-B96A-F5A4996E1B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2B17CB-85BB-7C4A-B6C6-A87203C99CC9}"/>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4" name="Footer Placeholder 3">
            <a:extLst>
              <a:ext uri="{FF2B5EF4-FFF2-40B4-BE49-F238E27FC236}">
                <a16:creationId xmlns:a16="http://schemas.microsoft.com/office/drawing/2014/main" id="{76AB76B6-664D-4D4F-92C0-DC88DFA439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7AB0E6-50B3-E84A-AE70-C8B78905F8F1}"/>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3575762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75D3D-8B9A-C048-8CEF-EB687DD90A79}"/>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3" name="Footer Placeholder 2">
            <a:extLst>
              <a:ext uri="{FF2B5EF4-FFF2-40B4-BE49-F238E27FC236}">
                <a16:creationId xmlns:a16="http://schemas.microsoft.com/office/drawing/2014/main" id="{E672D427-7029-5148-94E4-798C92CFAE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D66F88-8CD7-344D-986D-655CED4FA5E8}"/>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576659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0B8C-F93C-234F-B5A7-E5DDA8C36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414378-2777-6447-B553-684CA12092E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598F23-D81C-9348-BEAD-BCA4A18667A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3905F0-EC11-7B45-B9F1-7A6A3AEC0E86}"/>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6" name="Footer Placeholder 5">
            <a:extLst>
              <a:ext uri="{FF2B5EF4-FFF2-40B4-BE49-F238E27FC236}">
                <a16:creationId xmlns:a16="http://schemas.microsoft.com/office/drawing/2014/main" id="{61F10179-D234-6D4A-88A5-24AAEB28C0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3D80E5-F2D4-6D4F-86F3-F59809E4554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22847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06077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DAED-5D16-614C-9507-EE2E4D120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1B8EFD-808B-674D-8FC9-801B0BC7401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EEF01FF6-73EF-2D4D-8D63-CDC413425D3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C810B1-2777-6D41-8894-CFCF953A486E}"/>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6" name="Footer Placeholder 5">
            <a:extLst>
              <a:ext uri="{FF2B5EF4-FFF2-40B4-BE49-F238E27FC236}">
                <a16:creationId xmlns:a16="http://schemas.microsoft.com/office/drawing/2014/main" id="{7E828B16-E013-1144-ABCF-B7DFFA07DC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4D9E9-1C32-A441-97CB-4F98A7766FFB}"/>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582498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8A7A-5CE9-234B-9269-ED5624FBD1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B9754E-52DF-1B45-BCC3-04370AEBDA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F6221-BAE7-684B-B304-DBA5D3ACDC7D}"/>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5" name="Footer Placeholder 4">
            <a:extLst>
              <a:ext uri="{FF2B5EF4-FFF2-40B4-BE49-F238E27FC236}">
                <a16:creationId xmlns:a16="http://schemas.microsoft.com/office/drawing/2014/main" id="{13F5BBA2-C394-E347-88B9-7B2A6DCA86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C274F3-01DF-3A40-BBB9-C3F8EB9B4251}"/>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95576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E598E3-E854-0D47-B8F1-2AF1045FCE3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D74A06-A7BF-C641-9221-67EC401F51F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59542-200D-2D47-A26B-95DD8B2CEC2B}"/>
              </a:ext>
            </a:extLst>
          </p:cNvPr>
          <p:cNvSpPr>
            <a:spLocks noGrp="1"/>
          </p:cNvSpPr>
          <p:nvPr>
            <p:ph type="dt" sz="half" idx="10"/>
          </p:nvPr>
        </p:nvSpPr>
        <p:spPr/>
        <p:txBody>
          <a:bodyPr/>
          <a:lstStyle/>
          <a:p>
            <a:fld id="{0A435B91-8939-1249-8179-9C281EF8435C}" type="datetimeFigureOut">
              <a:rPr lang="en-GB" smtClean="0"/>
              <a:t>10/11/2020</a:t>
            </a:fld>
            <a:endParaRPr lang="en-GB"/>
          </a:p>
        </p:txBody>
      </p:sp>
      <p:sp>
        <p:nvSpPr>
          <p:cNvPr id="5" name="Footer Placeholder 4">
            <a:extLst>
              <a:ext uri="{FF2B5EF4-FFF2-40B4-BE49-F238E27FC236}">
                <a16:creationId xmlns:a16="http://schemas.microsoft.com/office/drawing/2014/main" id="{C09FBBA5-5F9A-E447-B80C-8A42C83C9B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37E3CD-B30F-6B40-841B-361807399850}"/>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4456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11/10/20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3099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1.w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11/10/20</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0979468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dirty="0"/>
          </a:p>
        </p:txBody>
      </p:sp>
    </p:spTree>
    <p:extLst>
      <p:ext uri="{BB962C8B-B14F-4D97-AF65-F5344CB8AC3E}">
        <p14:creationId xmlns:p14="http://schemas.microsoft.com/office/powerpoint/2010/main" val="1125405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700" y="2146028"/>
            <a:ext cx="10533867" cy="2654573"/>
          </a:xfrm>
          <a:prstGeom prst="rect">
            <a:avLst/>
          </a:prstGeom>
        </p:spPr>
        <p:txBody>
          <a:bodyPr vert="horz" wrap="square" lIns="0" tIns="0" rIns="0" bIns="0" rtlCol="0">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4" name="Date Placeholder 3"/>
          <p:cNvSpPr>
            <a:spLocks noGrp="1"/>
          </p:cNvSpPr>
          <p:nvPr>
            <p:ph type="dt" sz="half" idx="2"/>
          </p:nvPr>
        </p:nvSpPr>
        <p:spPr>
          <a:xfrm>
            <a:off x="4574400" y="62748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6C98A952-51ED-4AB3-91F4-F3A38B879BE4}" type="datetime1">
              <a:rPr lang="en-US" noProof="0" smtClean="0"/>
              <a:pPr/>
              <a:t>11/10/20</a:t>
            </a:fld>
            <a:endParaRPr lang="fi-FI" noProof="0" dirty="0"/>
          </a:p>
        </p:txBody>
      </p:sp>
      <p:sp>
        <p:nvSpPr>
          <p:cNvPr id="5" name="Footer Placeholder 4"/>
          <p:cNvSpPr>
            <a:spLocks noGrp="1"/>
          </p:cNvSpPr>
          <p:nvPr>
            <p:ph type="ftr" sz="quarter" idx="3"/>
          </p:nvPr>
        </p:nvSpPr>
        <p:spPr>
          <a:xfrm>
            <a:off x="4574400" y="61452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endParaRPr lang="fi-FI" noProof="0" dirty="0"/>
          </a:p>
        </p:txBody>
      </p:sp>
      <p:sp>
        <p:nvSpPr>
          <p:cNvPr id="6" name="Slide Number Placeholder 5"/>
          <p:cNvSpPr>
            <a:spLocks noGrp="1"/>
          </p:cNvSpPr>
          <p:nvPr>
            <p:ph type="sldNum" sz="quarter" idx="4"/>
          </p:nvPr>
        </p:nvSpPr>
        <p:spPr>
          <a:xfrm>
            <a:off x="4574400" y="64008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52384017-E4DF-4A7A-8FA6-2DC68C3EB4D0}" type="slidenum">
              <a:rPr lang="fi-FI" noProof="0" smtClean="0"/>
              <a:pPr/>
              <a:t>‹#›</a:t>
            </a:fld>
            <a:endParaRPr lang="fi-FI" noProof="0" dirty="0"/>
          </a:p>
        </p:txBody>
      </p:sp>
      <p:sp>
        <p:nvSpPr>
          <p:cNvPr id="2" name="Title Placeholder 1"/>
          <p:cNvSpPr>
            <a:spLocks noGrp="1"/>
          </p:cNvSpPr>
          <p:nvPr>
            <p:ph type="title"/>
          </p:nvPr>
        </p:nvSpPr>
        <p:spPr>
          <a:xfrm>
            <a:off x="774700" y="620713"/>
            <a:ext cx="10542203" cy="553998"/>
          </a:xfrm>
          <a:prstGeom prst="rect">
            <a:avLst/>
          </a:prstGeom>
          <a:noFill/>
        </p:spPr>
        <p:txBody>
          <a:bodyPr vert="horz" wrap="square" lIns="0" tIns="0" rIns="0" bIns="0" rtlCol="0" anchor="t" anchorCtr="0">
            <a:spAutoFit/>
          </a:bodyPr>
          <a:lstStyle/>
          <a:p>
            <a:r>
              <a:rPr lang="en-US" noProof="0" dirty="0"/>
              <a:t>Click to edit Master title style</a:t>
            </a:r>
            <a:endParaRPr lang="fi-FI" noProof="0" dirty="0"/>
          </a:p>
        </p:txBody>
      </p:sp>
    </p:spTree>
    <p:extLst>
      <p:ext uri="{BB962C8B-B14F-4D97-AF65-F5344CB8AC3E}">
        <p14:creationId xmlns:p14="http://schemas.microsoft.com/office/powerpoint/2010/main" val="27887102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sldNum="0" hdr="0" ftr="0" dt="0"/>
  <p:txStyles>
    <p:titleStyle>
      <a:lvl1pPr algn="l" defTabSz="914400" rtl="0" eaLnBrk="1" latinLnBrk="0" hangingPunct="1">
        <a:spcBef>
          <a:spcPct val="0"/>
        </a:spcBef>
        <a:buNone/>
        <a:defRPr sz="3600" b="1" kern="1200">
          <a:solidFill>
            <a:schemeClr val="accent1"/>
          </a:solidFill>
          <a:latin typeface="+mj-lt"/>
          <a:ea typeface="+mj-ea"/>
          <a:cs typeface="+mj-cs"/>
        </a:defRPr>
      </a:lvl1pPr>
    </p:titleStyle>
    <p:bodyStyle>
      <a:lvl1pPr marL="259200" indent="-259200" algn="l" defTabSz="914400" rtl="0" eaLnBrk="1" latinLnBrk="0" hangingPunct="1">
        <a:spcBef>
          <a:spcPts val="600"/>
        </a:spcBef>
        <a:buFont typeface="Arial" pitchFamily="34" charset="0"/>
        <a:buChar char="•"/>
        <a:defRPr sz="4000" kern="1200">
          <a:solidFill>
            <a:srgbClr val="000000"/>
          </a:solidFill>
          <a:latin typeface="Georgia"/>
          <a:ea typeface="+mn-ea"/>
          <a:cs typeface="Georgia"/>
        </a:defRPr>
      </a:lvl1pPr>
      <a:lvl2pPr marL="540000" indent="-259200" algn="l" defTabSz="914400" rtl="0" eaLnBrk="1" latinLnBrk="0" hangingPunct="1">
        <a:spcBef>
          <a:spcPts val="400"/>
        </a:spcBef>
        <a:buFont typeface="Arial" pitchFamily="34" charset="0"/>
        <a:buChar char="–"/>
        <a:defRPr sz="3600" kern="1200">
          <a:solidFill>
            <a:srgbClr val="000000"/>
          </a:solidFill>
          <a:latin typeface="Georgia"/>
          <a:ea typeface="+mn-ea"/>
          <a:cs typeface="Georgia"/>
        </a:defRPr>
      </a:lvl2pPr>
      <a:lvl3pPr marL="774000" indent="-228600" algn="l" defTabSz="914400" rtl="0" eaLnBrk="1" latinLnBrk="0" hangingPunct="1">
        <a:spcBef>
          <a:spcPts val="400"/>
        </a:spcBef>
        <a:buFont typeface="Arial" pitchFamily="34" charset="0"/>
        <a:buChar char="•"/>
        <a:defRPr sz="3200" kern="1200">
          <a:solidFill>
            <a:srgbClr val="000000"/>
          </a:solidFill>
          <a:latin typeface="Georgia"/>
          <a:ea typeface="+mn-ea"/>
          <a:cs typeface="Georgia"/>
        </a:defRPr>
      </a:lvl3pPr>
      <a:lvl4pPr marL="1008000" indent="-228600" algn="l" defTabSz="914400" rtl="0" eaLnBrk="1" latinLnBrk="0" hangingPunct="1">
        <a:spcBef>
          <a:spcPts val="400"/>
        </a:spcBef>
        <a:buFont typeface="Arial" pitchFamily="34" charset="0"/>
        <a:buChar char="–"/>
        <a:defRPr sz="2800" kern="1200">
          <a:solidFill>
            <a:srgbClr val="000000"/>
          </a:solidFill>
          <a:latin typeface="Georgia"/>
          <a:ea typeface="+mn-ea"/>
          <a:cs typeface="Georgia"/>
        </a:defRPr>
      </a:lvl4pPr>
      <a:lvl5pPr marL="1188000" indent="-180000" algn="l" defTabSz="914400" rtl="0" eaLnBrk="1" latinLnBrk="0" hangingPunct="1">
        <a:spcBef>
          <a:spcPts val="300"/>
        </a:spcBef>
        <a:buFont typeface="Arial" pitchFamily="34" charset="0"/>
        <a:buChar char="•"/>
        <a:defRPr sz="2400" kern="1200">
          <a:solidFill>
            <a:srgbClr val="000000"/>
          </a:solidFill>
          <a:latin typeface="Georgia"/>
          <a:ea typeface="+mn-ea"/>
          <a:cs typeface="Georgia"/>
        </a:defRPr>
      </a:lvl5pPr>
      <a:lvl6pPr marL="25146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5A9A7-59DD-114C-9C15-C86598D0C71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C44555-5CE3-6343-BD0D-ECF08D970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AF464-ABBB-4F46-B543-F94621611F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35B91-8939-1249-8179-9C281EF8435C}" type="datetimeFigureOut">
              <a:rPr lang="en-GB" smtClean="0"/>
              <a:t>10/11/2020</a:t>
            </a:fld>
            <a:endParaRPr lang="en-GB"/>
          </a:p>
        </p:txBody>
      </p:sp>
      <p:sp>
        <p:nvSpPr>
          <p:cNvPr id="5" name="Footer Placeholder 4">
            <a:extLst>
              <a:ext uri="{FF2B5EF4-FFF2-40B4-BE49-F238E27FC236}">
                <a16:creationId xmlns:a16="http://schemas.microsoft.com/office/drawing/2014/main" id="{B9CFE573-BF5B-624D-BA61-EC2B0020172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1F73EA-48F0-554C-9ADC-7DB8390EA3A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B6247-E8B1-434F-859C-D0BFF31FFAE8}" type="slidenum">
              <a:rPr lang="en-GB" smtClean="0"/>
              <a:t>‹#›</a:t>
            </a:fld>
            <a:endParaRPr lang="en-GB"/>
          </a:p>
        </p:txBody>
      </p:sp>
    </p:spTree>
    <p:extLst>
      <p:ext uri="{BB962C8B-B14F-4D97-AF65-F5344CB8AC3E}">
        <p14:creationId xmlns:p14="http://schemas.microsoft.com/office/powerpoint/2010/main" val="20368009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16/j.destud.2019.11.008"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15.(nul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6.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Sampsa.Hyysalo@aalto.fi" TargetMode="External"/><Relationship Id="rId2" Type="http://schemas.openxmlformats.org/officeDocument/2006/relationships/image" Target="../media/image42.jpe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5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5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2.jpg"/><Relationship Id="rId2" Type="http://schemas.openxmlformats.org/officeDocument/2006/relationships/image" Target="../media/image58.jpg"/><Relationship Id="rId1" Type="http://schemas.openxmlformats.org/officeDocument/2006/relationships/slideLayout" Target="../slideLayouts/slideLayout33.xml"/><Relationship Id="rId6" Type="http://schemas.openxmlformats.org/officeDocument/2006/relationships/image" Target="../media/image52.tif"/><Relationship Id="rId5" Type="http://schemas.openxmlformats.org/officeDocument/2006/relationships/image" Target="../media/image61.jpg"/><Relationship Id="rId4" Type="http://schemas.openxmlformats.org/officeDocument/2006/relationships/image" Target="../media/image60.jpg"/></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33.xml"/><Relationship Id="rId6" Type="http://schemas.openxmlformats.org/officeDocument/2006/relationships/image" Target="../media/image52.tif"/><Relationship Id="rId5" Type="http://schemas.openxmlformats.org/officeDocument/2006/relationships/image" Target="../media/image61.jpg"/><Relationship Id="rId4" Type="http://schemas.openxmlformats.org/officeDocument/2006/relationships/image" Target="../media/image60.jpg"/></Relationships>
</file>

<file path=ppt/slides/_rels/slide72.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F5C06-0C48-FB49-9A75-90C42B293224}"/>
              </a:ext>
            </a:extLst>
          </p:cNvPr>
          <p:cNvSpPr>
            <a:spLocks noGrp="1"/>
          </p:cNvSpPr>
          <p:nvPr>
            <p:ph type="ctrTitle"/>
          </p:nvPr>
        </p:nvSpPr>
        <p:spPr/>
        <p:txBody>
          <a:bodyPr>
            <a:normAutofit fontScale="90000"/>
          </a:bodyPr>
          <a:lstStyle/>
          <a:p>
            <a:r>
              <a:rPr lang="en-FI" dirty="0"/>
              <a:t>Beyond and instead of the workshop</a:t>
            </a:r>
            <a:br>
              <a:rPr lang="en-FI" dirty="0"/>
            </a:br>
            <a:r>
              <a:rPr lang="en-FI" dirty="0"/>
              <a:t>a.k.a codesign is not about workshops, its about adequate ways to include people in envisioning, designing and making decisions</a:t>
            </a:r>
            <a:br>
              <a:rPr lang="en-FI" dirty="0"/>
            </a:br>
            <a:endParaRPr lang="en-FI" dirty="0"/>
          </a:p>
        </p:txBody>
      </p:sp>
      <p:sp>
        <p:nvSpPr>
          <p:cNvPr id="5" name="Subtitle 4">
            <a:extLst>
              <a:ext uri="{FF2B5EF4-FFF2-40B4-BE49-F238E27FC236}">
                <a16:creationId xmlns:a16="http://schemas.microsoft.com/office/drawing/2014/main" id="{C929AA78-33CC-2148-B1C9-E0FF066D73E5}"/>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398650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8B154C-ACBD-784E-B210-69A0791B5FA7}"/>
              </a:ext>
            </a:extLst>
          </p:cNvPr>
          <p:cNvSpPr txBox="1"/>
          <p:nvPr/>
        </p:nvSpPr>
        <p:spPr>
          <a:xfrm>
            <a:off x="4962204" y="279261"/>
            <a:ext cx="23155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p:txBody>
      </p:sp>
      <p:sp>
        <p:nvSpPr>
          <p:cNvPr id="4" name="TextBox 3">
            <a:extLst>
              <a:ext uri="{FF2B5EF4-FFF2-40B4-BE49-F238E27FC236}">
                <a16:creationId xmlns:a16="http://schemas.microsoft.com/office/drawing/2014/main" id="{EA8E04A1-418C-3D49-BE11-3D54941EB137}"/>
              </a:ext>
            </a:extLst>
          </p:cNvPr>
          <p:cNvSpPr txBox="1"/>
          <p:nvPr/>
        </p:nvSpPr>
        <p:spPr>
          <a:xfrm>
            <a:off x="1200486" y="5968412"/>
            <a:ext cx="983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'Reinterpretation, adaptation, and reinvention in design spaces’. Source: Botero 2013: 93 (adapted from Botero et al. 2010).</a:t>
            </a:r>
          </a:p>
        </p:txBody>
      </p:sp>
      <p:pic>
        <p:nvPicPr>
          <p:cNvPr id="5" name="Picture 4">
            <a:extLst>
              <a:ext uri="{FF2B5EF4-FFF2-40B4-BE49-F238E27FC236}">
                <a16:creationId xmlns:a16="http://schemas.microsoft.com/office/drawing/2014/main" id="{596975A8-DDD1-2D47-BDE4-95D10062B800}"/>
              </a:ext>
            </a:extLst>
          </p:cNvPr>
          <p:cNvPicPr/>
          <p:nvPr/>
        </p:nvPicPr>
        <p:blipFill rotWithShape="1">
          <a:blip r:embed="rId2">
            <a:extLst>
              <a:ext uri="{28A0092B-C50C-407E-A947-70E740481C1C}">
                <a14:useLocalDpi xmlns:a14="http://schemas.microsoft.com/office/drawing/2010/main" val="0"/>
              </a:ext>
            </a:extLst>
          </a:blip>
          <a:srcRect l="6856" t="8228" r="7800" b="8078"/>
          <a:stretch/>
        </p:blipFill>
        <p:spPr bwMode="auto">
          <a:xfrm>
            <a:off x="2316480" y="692412"/>
            <a:ext cx="7571232" cy="5360949"/>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20651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D53F9-96B1-AB45-AEFA-9831E54DE2DD}"/>
              </a:ext>
            </a:extLst>
          </p:cNvPr>
          <p:cNvPicPr/>
          <p:nvPr/>
        </p:nvPicPr>
        <p:blipFill>
          <a:blip r:embed="rId2"/>
          <a:stretch>
            <a:fillRect/>
          </a:stretch>
        </p:blipFill>
        <p:spPr>
          <a:xfrm>
            <a:off x="1200796" y="1767840"/>
            <a:ext cx="9814791" cy="2129663"/>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59684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Basic Framework for Users’ Active Engagement with Products and Services</a:t>
            </a:r>
          </a:p>
        </p:txBody>
      </p:sp>
    </p:spTree>
    <p:extLst>
      <p:ext uri="{BB962C8B-B14F-4D97-AF65-F5344CB8AC3E}">
        <p14:creationId xmlns:p14="http://schemas.microsoft.com/office/powerpoint/2010/main" val="2419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1658112"/>
            <a:ext cx="8951902" cy="354787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8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2708300"/>
            <a:ext cx="8951902" cy="249070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49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2760453"/>
            <a:ext cx="8951902" cy="84539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93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in a given setting</a:t>
            </a:r>
          </a:p>
        </p:txBody>
      </p:sp>
    </p:spTree>
    <p:extLst>
      <p:ext uri="{BB962C8B-B14F-4D97-AF65-F5344CB8AC3E}">
        <p14:creationId xmlns:p14="http://schemas.microsoft.com/office/powerpoint/2010/main" val="150799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9567E-3937-1D45-A83F-0B6D57B35B1D}"/>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minimal framework for discussing users’ active design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7" name="Picture 6">
            <a:extLst>
              <a:ext uri="{FF2B5EF4-FFF2-40B4-BE49-F238E27FC236}">
                <a16:creationId xmlns:a16="http://schemas.microsoft.com/office/drawing/2014/main" id="{B209E7A0-C91C-FB48-8D6A-D69C9798CCB3}"/>
              </a:ext>
            </a:extLst>
          </p:cNvPr>
          <p:cNvPicPr>
            <a:picLocks noChangeAspect="1"/>
          </p:cNvPicPr>
          <p:nvPr/>
        </p:nvPicPr>
        <p:blipFill rotWithShape="1">
          <a:blip r:embed="rId2"/>
          <a:srcRect b="54545"/>
          <a:stretch/>
        </p:blipFill>
        <p:spPr>
          <a:xfrm>
            <a:off x="1611739" y="140899"/>
            <a:ext cx="9047018" cy="6061159"/>
          </a:xfrm>
          <a:prstGeom prst="rect">
            <a:avLst/>
          </a:prstGeom>
        </p:spPr>
      </p:pic>
    </p:spTree>
    <p:extLst>
      <p:ext uri="{BB962C8B-B14F-4D97-AF65-F5344CB8AC3E}">
        <p14:creationId xmlns:p14="http://schemas.microsoft.com/office/powerpoint/2010/main" val="361469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1840993" y="2216043"/>
            <a:ext cx="7636640" cy="396459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41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2060621"/>
            <a:ext cx="6460514" cy="430318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83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2262753" y="3756453"/>
            <a:ext cx="7214879" cy="242418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02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1: </a:t>
            </a:r>
            <a:br>
              <a:rPr lang="en-US" dirty="0"/>
            </a:br>
            <a:r>
              <a:rPr lang="en-FI" dirty="0"/>
              <a:t>Design during use</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normAutofit fontScale="92500" lnSpcReduction="10000"/>
          </a:bodyPr>
          <a:lstStyle/>
          <a:p>
            <a:r>
              <a:rPr lang="en-FI" dirty="0"/>
              <a:t>Kohtala, C., Hyysalo, S. &amp; Whalen, J (2019) A taxonomy of user’ active design engagement in 21</a:t>
            </a:r>
            <a:r>
              <a:rPr lang="en-FI" baseline="30000" dirty="0"/>
              <a:t>st</a:t>
            </a:r>
            <a:r>
              <a:rPr lang="en-FI" dirty="0"/>
              <a:t> century. </a:t>
            </a:r>
            <a:r>
              <a:rPr lang="en-FI" i="1" dirty="0"/>
              <a:t>Design Studies</a:t>
            </a:r>
            <a:r>
              <a:rPr lang="en-US" i="1" dirty="0"/>
              <a:t> 67, </a:t>
            </a:r>
            <a:r>
              <a:rPr lang="en-FI"/>
              <a:t>27-54</a:t>
            </a:r>
            <a:r>
              <a:rPr lang="en-FI" i="1"/>
              <a:t> </a:t>
            </a:r>
            <a:r>
              <a:rPr lang="en-FI" i="1" u="sng">
                <a:hlinkClick r:id="rId2"/>
              </a:rPr>
              <a:t>https://doi.org/10.1016/j.destud.2019.11.008</a:t>
            </a:r>
            <a:endParaRPr lang="en-FI"/>
          </a:p>
        </p:txBody>
      </p:sp>
    </p:spTree>
    <p:extLst>
      <p:ext uri="{BB962C8B-B14F-4D97-AF65-F5344CB8AC3E}">
        <p14:creationId xmlns:p14="http://schemas.microsoft.com/office/powerpoint/2010/main" val="364882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3642359"/>
            <a:ext cx="6460514" cy="2721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91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2262753" y="4967416"/>
            <a:ext cx="7214879" cy="121321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433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4861560"/>
            <a:ext cx="6460514" cy="150224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spTree>
    <p:extLst>
      <p:ext uri="{BB962C8B-B14F-4D97-AF65-F5344CB8AC3E}">
        <p14:creationId xmlns:p14="http://schemas.microsoft.com/office/powerpoint/2010/main" val="335580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Tree>
    <p:extLst>
      <p:ext uri="{BB962C8B-B14F-4D97-AF65-F5344CB8AC3E}">
        <p14:creationId xmlns:p14="http://schemas.microsoft.com/office/powerpoint/2010/main" val="70919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5366D-6E97-2446-88EF-82F7849597DC}"/>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Varieties of user engagement</a:t>
            </a:r>
          </a:p>
        </p:txBody>
      </p:sp>
      <p:pic>
        <p:nvPicPr>
          <p:cNvPr id="3" name="Picture 2">
            <a:extLst>
              <a:ext uri="{FF2B5EF4-FFF2-40B4-BE49-F238E27FC236}">
                <a16:creationId xmlns:a16="http://schemas.microsoft.com/office/drawing/2014/main" id="{71D6FB46-6FCE-9540-B5E7-541EF91BE105}"/>
              </a:ext>
            </a:extLst>
          </p:cNvPr>
          <p:cNvPicPr/>
          <p:nvPr/>
        </p:nvPicPr>
        <p:blipFill>
          <a:blip r:embed="rId2"/>
          <a:stretch>
            <a:fillRect/>
          </a:stretch>
        </p:blipFill>
        <p:spPr>
          <a:xfrm>
            <a:off x="3962400" y="283857"/>
            <a:ext cx="4252119" cy="5971596"/>
          </a:xfrm>
          <a:prstGeom prst="rect">
            <a:avLst/>
          </a:prstGeom>
        </p:spPr>
      </p:pic>
    </p:spTree>
    <p:extLst>
      <p:ext uri="{BB962C8B-B14F-4D97-AF65-F5344CB8AC3E}">
        <p14:creationId xmlns:p14="http://schemas.microsoft.com/office/powerpoint/2010/main" val="128087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499B65-E716-5B4E-A881-BF3663562BDF}"/>
              </a:ext>
            </a:extLst>
          </p:cNvPr>
          <p:cNvPicPr/>
          <p:nvPr/>
        </p:nvPicPr>
        <p:blipFill>
          <a:blip r:embed="rId2"/>
          <a:stretch>
            <a:fillRect/>
          </a:stretch>
        </p:blipFill>
        <p:spPr>
          <a:xfrm>
            <a:off x="3067050" y="278961"/>
            <a:ext cx="6038850" cy="5975225"/>
          </a:xfrm>
          <a:prstGeom prst="rect">
            <a:avLst/>
          </a:prstGeom>
        </p:spPr>
      </p:pic>
      <p:sp>
        <p:nvSpPr>
          <p:cNvPr id="3" name="TextBox 2">
            <a:extLst>
              <a:ext uri="{FF2B5EF4-FFF2-40B4-BE49-F238E27FC236}">
                <a16:creationId xmlns:a16="http://schemas.microsoft.com/office/drawing/2014/main" id="{FA9F4395-716C-244F-BD81-7F09B34E34F9}"/>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CODO cases</a:t>
            </a:r>
          </a:p>
        </p:txBody>
      </p:sp>
    </p:spTree>
    <p:extLst>
      <p:ext uri="{BB962C8B-B14F-4D97-AF65-F5344CB8AC3E}">
        <p14:creationId xmlns:p14="http://schemas.microsoft.com/office/powerpoint/2010/main" val="3312713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F2CD9-DB15-1C42-9F45-282DC8189FB4}"/>
              </a:ext>
            </a:extLst>
          </p:cNvPr>
          <p:cNvPicPr/>
          <p:nvPr/>
        </p:nvPicPr>
        <p:blipFill>
          <a:blip r:embed="rId2"/>
          <a:stretch>
            <a:fillRect/>
          </a:stretch>
        </p:blipFill>
        <p:spPr>
          <a:xfrm>
            <a:off x="3810000" y="57150"/>
            <a:ext cx="4616333" cy="6377653"/>
          </a:xfrm>
          <a:prstGeom prst="rect">
            <a:avLst/>
          </a:prstGeom>
        </p:spPr>
      </p:pic>
      <p:sp>
        <p:nvSpPr>
          <p:cNvPr id="3" name="TextBox 2">
            <a:extLst>
              <a:ext uri="{FF2B5EF4-FFF2-40B4-BE49-F238E27FC236}">
                <a16:creationId xmlns:a16="http://schemas.microsoft.com/office/drawing/2014/main" id="{5300B741-BB3C-8344-9257-3EE09EBC0A91}"/>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Mapping forms of users’ active design engagement across cases </a:t>
            </a:r>
          </a:p>
        </p:txBody>
      </p:sp>
    </p:spTree>
    <p:extLst>
      <p:ext uri="{BB962C8B-B14F-4D97-AF65-F5344CB8AC3E}">
        <p14:creationId xmlns:p14="http://schemas.microsoft.com/office/powerpoint/2010/main" val="376473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767840" y="1279005"/>
            <a:ext cx="8656320"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Conclusions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active users in the 21</a:t>
            </a:r>
            <a:r>
              <a:rPr kumimoji="0" lang="en-GB" sz="2400" b="0" i="0" u="none" strike="noStrike" kern="1200" cap="none" spc="0" normalizeH="0" baseline="30000" noProof="0" dirty="0">
                <a:ln>
                  <a:noFill/>
                </a:ln>
                <a:solidFill>
                  <a:prstClr val="black"/>
                </a:solidFill>
                <a:effectLst/>
                <a:uLnTx/>
                <a:uFillTx/>
                <a:latin typeface="Avenir Roman" panose="02000503020000020003" pitchFamily="2" charset="0"/>
                <a:ea typeface="+mn-ea"/>
                <a:cs typeface="+mn-cs"/>
              </a:rPr>
              <a:t>st</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century: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in a single domain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fablabs</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we can see </a:t>
            </a:r>
            <a:r>
              <a:rPr kumimoji="0" lang="en-GB" sz="2400" b="0" i="1"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all</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dimensions (possible harbinger of future production/consumption patterns)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more encompassing view on users’ active design engagement: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as individuals, as collectives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physical settings, digital settings, hybrid</a:t>
            </a:r>
          </a:p>
        </p:txBody>
      </p:sp>
    </p:spTree>
    <p:extLst>
      <p:ext uri="{BB962C8B-B14F-4D97-AF65-F5344CB8AC3E}">
        <p14:creationId xmlns:p14="http://schemas.microsoft.com/office/powerpoint/2010/main" val="941653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664970" y="387465"/>
            <a:ext cx="9673590"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Conclusions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not only intended design – but we need to pay attention to design-in-use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is there user innovation?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if so, what?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not only objects, but also local settings, meanings,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active use, yes – but now much – to what depth?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‘First hand’ use and interacting with ‘objects’ blend with ‘sociological’ topics, particularly with collective forms of active use:  organizations, social practices, global platforms, imaginaries and ideologies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less frequently changed but clearly not just reproduced either</a:t>
            </a:r>
          </a:p>
        </p:txBody>
      </p:sp>
    </p:spTree>
    <p:extLst>
      <p:ext uri="{BB962C8B-B14F-4D97-AF65-F5344CB8AC3E}">
        <p14:creationId xmlns:p14="http://schemas.microsoft.com/office/powerpoint/2010/main" val="126546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751648" y="2006715"/>
            <a:ext cx="10756663"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 common shift in several disciplines 1990 - 2010: People are “active”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in appropriating and using technologies, objects and systems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But how exactly are they “active”? Do they “design” or not?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Are there conflating terms or missing scope of 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Review and examination against 12 in-depth longitudinal studies</a:t>
            </a:r>
          </a:p>
        </p:txBody>
      </p:sp>
    </p:spTree>
    <p:extLst>
      <p:ext uri="{BB962C8B-B14F-4D97-AF65-F5344CB8AC3E}">
        <p14:creationId xmlns:p14="http://schemas.microsoft.com/office/powerpoint/2010/main" val="2508132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2: </a:t>
            </a:r>
            <a:br>
              <a:rPr lang="en-US" dirty="0"/>
            </a:br>
            <a:r>
              <a:rPr lang="en-FI" dirty="0"/>
              <a:t>Extending design to use-time</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353196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6400" y="1771201"/>
            <a:ext cx="7772400" cy="2954655"/>
          </a:xfrm>
        </p:spPr>
        <p:txBody>
          <a:bodyPr/>
          <a:lstStyle/>
          <a:p>
            <a:r>
              <a:rPr lang="en-US" sz="4800" i="1" dirty="0">
                <a:solidFill>
                  <a:schemeClr val="accent2"/>
                </a:solidFill>
                <a:latin typeface="Georgia" pitchFamily="18" charset="0"/>
              </a:rPr>
              <a:t>Aging together: steps towards evolutionary co-design in everyday practices</a:t>
            </a:r>
            <a:endParaRPr lang="fi-FI" sz="4800" i="1" dirty="0">
              <a:solidFill>
                <a:schemeClr val="accent2"/>
              </a:solidFill>
              <a:latin typeface="Georgia" pitchFamily="18" charset="0"/>
            </a:endParaRPr>
          </a:p>
        </p:txBody>
      </p:sp>
      <p:sp>
        <p:nvSpPr>
          <p:cNvPr id="9" name="Text Placeholder 8"/>
          <p:cNvSpPr>
            <a:spLocks noGrp="1"/>
          </p:cNvSpPr>
          <p:nvPr>
            <p:ph type="body" sz="quarter" idx="15"/>
          </p:nvPr>
        </p:nvSpPr>
        <p:spPr>
          <a:xfrm>
            <a:off x="2096401" y="5961600"/>
            <a:ext cx="65" cy="184666"/>
          </a:xfrm>
        </p:spPr>
        <p:txBody>
          <a:bodyPr/>
          <a:lstStyle/>
          <a:p>
            <a:endParaRPr lang="fi-FI" dirty="0"/>
          </a:p>
        </p:txBody>
      </p:sp>
      <p:sp>
        <p:nvSpPr>
          <p:cNvPr id="3" name="Subtitle 2"/>
          <p:cNvSpPr>
            <a:spLocks noGrp="1"/>
          </p:cNvSpPr>
          <p:nvPr>
            <p:ph type="subTitle" idx="1"/>
          </p:nvPr>
        </p:nvSpPr>
        <p:spPr>
          <a:xfrm>
            <a:off x="2096400" y="5106572"/>
            <a:ext cx="6285600" cy="1308050"/>
          </a:xfrm>
        </p:spPr>
        <p:txBody>
          <a:bodyPr/>
          <a:lstStyle/>
          <a:p>
            <a:r>
              <a:rPr lang="en-US" dirty="0"/>
              <a:t>Andrea </a:t>
            </a:r>
            <a:r>
              <a:rPr lang="en-US" dirty="0" err="1"/>
              <a:t>Botero</a:t>
            </a:r>
            <a:r>
              <a:rPr lang="en-US" dirty="0"/>
              <a:t>, Media Lab</a:t>
            </a:r>
          </a:p>
          <a:p>
            <a:r>
              <a:rPr lang="en-US" dirty="0"/>
              <a:t>Sampsa Hyysalo, Design</a:t>
            </a:r>
          </a:p>
        </p:txBody>
      </p:sp>
    </p:spTree>
    <p:extLst>
      <p:ext uri="{BB962C8B-B14F-4D97-AF65-F5344CB8AC3E}">
        <p14:creationId xmlns:p14="http://schemas.microsoft.com/office/powerpoint/2010/main" val="2280013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a:xfrm>
            <a:off x="6859200" y="5961600"/>
            <a:ext cx="65" cy="184666"/>
          </a:xfrm>
        </p:spPr>
        <p:txBody>
          <a:bodyPr/>
          <a:lstStyle/>
          <a:p>
            <a:endParaRPr lang="en-US"/>
          </a:p>
        </p:txBody>
      </p:sp>
      <p:sp>
        <p:nvSpPr>
          <p:cNvPr id="5" name="Text Placeholder 4"/>
          <p:cNvSpPr>
            <a:spLocks noGrp="1"/>
          </p:cNvSpPr>
          <p:nvPr>
            <p:ph type="body" sz="quarter" idx="12"/>
          </p:nvPr>
        </p:nvSpPr>
        <p:spPr>
          <a:xfrm>
            <a:off x="9902400" y="5961600"/>
            <a:ext cx="65" cy="184666"/>
          </a:xfrm>
        </p:spPr>
        <p:txBody>
          <a:bodyPr/>
          <a:lstStyle/>
          <a:p>
            <a:endParaRPr lang="en-US"/>
          </a:p>
        </p:txBody>
      </p:sp>
      <p:sp>
        <p:nvSpPr>
          <p:cNvPr id="6" name="Text Placeholder 5"/>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480736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p:cNvSpPr>
            <a:spLocks noGrp="1"/>
          </p:cNvSpPr>
          <p:nvPr>
            <p:ph type="title"/>
          </p:nvPr>
        </p:nvSpPr>
        <p:spPr/>
        <p:txBody>
          <a:bodyPr/>
          <a:lstStyle/>
          <a:p>
            <a:endParaRPr lang="en-US"/>
          </a:p>
        </p:txBody>
      </p:sp>
      <p:sp>
        <p:nvSpPr>
          <p:cNvPr id="78" name="Content Placeholder 77"/>
          <p:cNvSpPr>
            <a:spLocks noGrp="1"/>
          </p:cNvSpPr>
          <p:nvPr>
            <p:ph idx="1"/>
          </p:nvPr>
        </p:nvSpPr>
        <p:spPr>
          <a:xfrm>
            <a:off x="2105025" y="1639889"/>
            <a:ext cx="7900400" cy="5001369"/>
          </a:xfrm>
        </p:spPr>
        <p:txBody>
          <a:bodyPr/>
          <a:lstStyle/>
          <a:p>
            <a:r>
              <a:rPr lang="en-US" dirty="0"/>
              <a:t>Old days: Designer came, saw, and solved the problem &amp; left the public to admire the fruit of his genius</a:t>
            </a:r>
          </a:p>
          <a:p>
            <a:r>
              <a:rPr lang="en-US" dirty="0"/>
              <a:t>Since then: Techniques and methods to place design on more collaborative grounds have been developed </a:t>
            </a:r>
          </a:p>
        </p:txBody>
      </p:sp>
      <p:sp>
        <p:nvSpPr>
          <p:cNvPr id="79" name="Text Placeholder 78"/>
          <p:cNvSpPr>
            <a:spLocks noGrp="1"/>
          </p:cNvSpPr>
          <p:nvPr>
            <p:ph type="body" sz="quarter" idx="13"/>
          </p:nvPr>
        </p:nvSpPr>
        <p:spPr/>
        <p:txBody>
          <a:bodyPr/>
          <a:lstStyle/>
          <a:p>
            <a:endParaRPr lang="en-US"/>
          </a:p>
        </p:txBody>
      </p:sp>
      <p:sp>
        <p:nvSpPr>
          <p:cNvPr id="80" name="Text Placeholder 7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20571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a:xfrm>
            <a:off x="2187576" y="6324600"/>
            <a:ext cx="7910513" cy="381600"/>
          </a:xfrm>
        </p:spPr>
        <p:txBody>
          <a:bodyPr/>
          <a:lstStyle/>
          <a:p>
            <a:r>
              <a:rPr lang="en-US" dirty="0"/>
              <a:t>Sanders, E. B.-N., &amp; </a:t>
            </a:r>
            <a:r>
              <a:rPr lang="en-US" dirty="0" err="1"/>
              <a:t>Stappers</a:t>
            </a:r>
            <a:r>
              <a:rPr lang="en-US" dirty="0"/>
              <a:t>, P. J. (2008). Co-creation and the new landscapes of design. </a:t>
            </a:r>
            <a:r>
              <a:rPr lang="en-US" dirty="0" err="1"/>
              <a:t>CoDesign</a:t>
            </a:r>
            <a:r>
              <a:rPr lang="en-US" dirty="0"/>
              <a:t>, 4(1), 5-18.</a:t>
            </a:r>
          </a:p>
          <a:p>
            <a:endParaRPr lang="en-US" dirty="0"/>
          </a:p>
        </p:txBody>
      </p:sp>
      <p:pic>
        <p:nvPicPr>
          <p:cNvPr id="8" name="Content Placeholder 5" descr="Figure1-sanders-stappers-codesignmodel.png"/>
          <p:cNvPicPr>
            <a:picLocks noChangeAspect="1"/>
          </p:cNvPicPr>
          <p:nvPr/>
        </p:nvPicPr>
        <p:blipFill>
          <a:blip r:embed="rId2"/>
          <a:srcRect l="-6995" r="-6995"/>
          <a:stretch>
            <a:fillRect/>
          </a:stretch>
        </p:blipFill>
        <p:spPr>
          <a:xfrm>
            <a:off x="2105025" y="2590800"/>
            <a:ext cx="7993063" cy="2685708"/>
          </a:xfrm>
          <a:prstGeom prst="rect">
            <a:avLst/>
          </a:prstGeom>
        </p:spPr>
      </p:pic>
      <p:sp>
        <p:nvSpPr>
          <p:cNvPr id="9" name="Rectangle 8"/>
          <p:cNvSpPr/>
          <p:nvPr/>
        </p:nvSpPr>
        <p:spPr>
          <a:xfrm>
            <a:off x="3216275" y="5436156"/>
            <a:ext cx="6288088" cy="369332"/>
          </a:xfrm>
          <a:prstGeom prst="rect">
            <a:avLst/>
          </a:prstGeom>
        </p:spPr>
        <p:txBody>
          <a:bodyPr wrap="square">
            <a:spAutoFit/>
          </a:bodyPr>
          <a:lstStyle/>
          <a:p>
            <a:r>
              <a:rPr lang="en-GB" dirty="0">
                <a:solidFill>
                  <a:srgbClr val="000000"/>
                </a:solidFill>
                <a:latin typeface="Arial"/>
              </a:rPr>
              <a:t>Sanders and </a:t>
            </a:r>
            <a:r>
              <a:rPr lang="en-GB" dirty="0" err="1">
                <a:solidFill>
                  <a:srgbClr val="000000"/>
                </a:solidFill>
                <a:latin typeface="Arial"/>
              </a:rPr>
              <a:t>Stappers</a:t>
            </a:r>
            <a:r>
              <a:rPr lang="en-GB" dirty="0">
                <a:solidFill>
                  <a:srgbClr val="000000"/>
                </a:solidFill>
                <a:latin typeface="Arial"/>
              </a:rPr>
              <a:t> (2008 p6) model for </a:t>
            </a:r>
            <a:r>
              <a:rPr lang="en-GB" dirty="0" err="1">
                <a:solidFill>
                  <a:srgbClr val="000000"/>
                </a:solidFill>
                <a:latin typeface="Arial"/>
              </a:rPr>
              <a:t>codesigning</a:t>
            </a:r>
            <a:r>
              <a:rPr lang="en-US" dirty="0">
                <a:solidFill>
                  <a:srgbClr val="000000"/>
                </a:solidFill>
                <a:latin typeface="Arial"/>
              </a:rPr>
              <a:t> </a:t>
            </a:r>
          </a:p>
        </p:txBody>
      </p:sp>
    </p:spTree>
    <p:extLst>
      <p:ext uri="{BB962C8B-B14F-4D97-AF65-F5344CB8AC3E}">
        <p14:creationId xmlns:p14="http://schemas.microsoft.com/office/powerpoint/2010/main" val="278969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1639888"/>
            <a:ext cx="7900400" cy="4170372"/>
          </a:xfrm>
        </p:spPr>
        <p:txBody>
          <a:bodyPr/>
          <a:lstStyle/>
          <a:p>
            <a:r>
              <a:rPr lang="en-US" sz="3200" dirty="0"/>
              <a:t>So 80s! </a:t>
            </a:r>
          </a:p>
          <a:p>
            <a:r>
              <a:rPr lang="en-US" sz="3200" dirty="0"/>
              <a:t>Design in use: Tech &amp; consumption studies, user innovation… </a:t>
            </a:r>
          </a:p>
          <a:p>
            <a:r>
              <a:rPr lang="en-US" sz="3200" dirty="0"/>
              <a:t>Social media, peer to peer, co creation, user innovation platforms, open source dev, etc)</a:t>
            </a:r>
          </a:p>
          <a:p>
            <a:r>
              <a:rPr lang="en-US" sz="3200" dirty="0"/>
              <a:t>Nonetheless, extended timeframe of co-design is halfway realized</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42744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Picture 5" descr="Figure2-co-design-model-agingtogether.jpg"/>
          <p:cNvPicPr>
            <a:picLocks noChangeAspect="1"/>
          </p:cNvPicPr>
          <p:nvPr/>
        </p:nvPicPr>
        <p:blipFill>
          <a:blip r:embed="rId2"/>
          <a:stretch>
            <a:fillRect/>
          </a:stretch>
        </p:blipFill>
        <p:spPr>
          <a:xfrm>
            <a:off x="1524000" y="1876745"/>
            <a:ext cx="9144000" cy="3104510"/>
          </a:xfrm>
          <a:prstGeom prst="rect">
            <a:avLst/>
          </a:prstGeom>
        </p:spPr>
      </p:pic>
      <p:sp>
        <p:nvSpPr>
          <p:cNvPr id="7" name="Rectangle 6"/>
          <p:cNvSpPr/>
          <p:nvPr/>
        </p:nvSpPr>
        <p:spPr>
          <a:xfrm>
            <a:off x="3581401" y="5436156"/>
            <a:ext cx="5573699" cy="369332"/>
          </a:xfrm>
          <a:prstGeom prst="rect">
            <a:avLst/>
          </a:prstGeom>
        </p:spPr>
        <p:txBody>
          <a:bodyPr wrap="none">
            <a:spAutoFit/>
          </a:bodyPr>
          <a:lstStyle/>
          <a:p>
            <a:r>
              <a:rPr lang="en-GB" dirty="0">
                <a:solidFill>
                  <a:srgbClr val="000000"/>
                </a:solidFill>
                <a:latin typeface="Arial"/>
              </a:rPr>
              <a:t>Aging together type of </a:t>
            </a:r>
            <a:r>
              <a:rPr lang="en-GB" dirty="0" err="1">
                <a:solidFill>
                  <a:srgbClr val="000000"/>
                </a:solidFill>
                <a:latin typeface="Arial"/>
              </a:rPr>
              <a:t>codesign</a:t>
            </a:r>
            <a:r>
              <a:rPr lang="en-GB" dirty="0">
                <a:solidFill>
                  <a:srgbClr val="000000"/>
                </a:solidFill>
                <a:latin typeface="Arial"/>
              </a:rPr>
              <a:t> (Botero &amp; </a:t>
            </a:r>
            <a:r>
              <a:rPr lang="en-GB" dirty="0" err="1">
                <a:solidFill>
                  <a:srgbClr val="000000"/>
                </a:solidFill>
                <a:latin typeface="Arial"/>
              </a:rPr>
              <a:t>Hyysalo</a:t>
            </a:r>
            <a:r>
              <a:rPr lang="en-GB" dirty="0">
                <a:solidFill>
                  <a:srgbClr val="000000"/>
                </a:solidFill>
                <a:latin typeface="Arial"/>
              </a:rPr>
              <a:t> ).</a:t>
            </a:r>
            <a:r>
              <a:rPr lang="en-US" dirty="0">
                <a:solidFill>
                  <a:srgbClr val="000000"/>
                </a:solidFill>
                <a:latin typeface="Arial"/>
              </a:rPr>
              <a:t> </a:t>
            </a:r>
          </a:p>
        </p:txBody>
      </p:sp>
    </p:spTree>
    <p:extLst>
      <p:ext uri="{BB962C8B-B14F-4D97-AF65-F5344CB8AC3E}">
        <p14:creationId xmlns:p14="http://schemas.microsoft.com/office/powerpoint/2010/main" val="3783264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Continuing co-design in use</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a:xfrm>
            <a:off x="6859200" y="5961600"/>
            <a:ext cx="65" cy="184666"/>
          </a:xfrm>
        </p:spPr>
        <p:txBody>
          <a:bodyPr/>
          <a:lstStyle/>
          <a:p>
            <a:endParaRPr lang="en-US"/>
          </a:p>
        </p:txBody>
      </p:sp>
      <p:sp>
        <p:nvSpPr>
          <p:cNvPr id="5" name="Text Placeholder 4"/>
          <p:cNvSpPr>
            <a:spLocks noGrp="1"/>
          </p:cNvSpPr>
          <p:nvPr>
            <p:ph type="body" sz="quarter" idx="12"/>
          </p:nvPr>
        </p:nvSpPr>
        <p:spPr>
          <a:xfrm>
            <a:off x="9902400" y="5961600"/>
            <a:ext cx="65" cy="184666"/>
          </a:xfrm>
        </p:spPr>
        <p:txBody>
          <a:bodyPr/>
          <a:lstStyle/>
          <a:p>
            <a:endParaRPr lang="en-US"/>
          </a:p>
        </p:txBody>
      </p:sp>
      <p:sp>
        <p:nvSpPr>
          <p:cNvPr id="6" name="Text Placeholder 5"/>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369180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25" y="620713"/>
            <a:ext cx="7906652" cy="1107996"/>
          </a:xfrm>
        </p:spPr>
        <p:txBody>
          <a:bodyPr/>
          <a:lstStyle/>
          <a:p>
            <a:r>
              <a:rPr lang="en-US" dirty="0"/>
              <a:t>Designing for the evolving workplace</a:t>
            </a:r>
          </a:p>
        </p:txBody>
      </p:sp>
      <p:sp>
        <p:nvSpPr>
          <p:cNvPr id="3" name="Content Placeholder 2"/>
          <p:cNvSpPr>
            <a:spLocks noGrp="1"/>
          </p:cNvSpPr>
          <p:nvPr>
            <p:ph idx="1"/>
          </p:nvPr>
        </p:nvSpPr>
        <p:spPr>
          <a:xfrm>
            <a:off x="381000" y="2146027"/>
            <a:ext cx="10580914" cy="4154984"/>
          </a:xfrm>
        </p:spPr>
        <p:txBody>
          <a:bodyPr/>
          <a:lstStyle/>
          <a:p>
            <a:r>
              <a:rPr lang="en-US" sz="2400" dirty="0"/>
              <a:t>Co-realization (</a:t>
            </a:r>
            <a:r>
              <a:rPr lang="en-GB" sz="2400" dirty="0" err="1"/>
              <a:t>Hartswood</a:t>
            </a:r>
            <a:r>
              <a:rPr lang="en-GB" sz="2400" dirty="0"/>
              <a:t> et al 2002</a:t>
            </a:r>
            <a:r>
              <a:rPr lang="en-US" sz="2400" dirty="0"/>
              <a:t>)</a:t>
            </a:r>
          </a:p>
          <a:p>
            <a:pPr lvl="1"/>
            <a:r>
              <a:rPr lang="en-US" sz="2000" dirty="0"/>
              <a:t>Premised on difficulties to anticipate new possibilities and shortcomings in prior design: extend design to use-setting and use-time (in high usability and dependability settings)</a:t>
            </a:r>
          </a:p>
          <a:p>
            <a:r>
              <a:rPr lang="en-US" sz="2400" dirty="0" err="1"/>
              <a:t>Metadesign</a:t>
            </a:r>
            <a:r>
              <a:rPr lang="en-US" sz="2400" dirty="0"/>
              <a:t> (</a:t>
            </a:r>
            <a:r>
              <a:rPr lang="en-GB" sz="2400" dirty="0"/>
              <a:t>Fisher and </a:t>
            </a:r>
            <a:r>
              <a:rPr lang="en-GB" sz="2400" dirty="0" err="1"/>
              <a:t>Scarff</a:t>
            </a:r>
            <a:r>
              <a:rPr lang="en-GB" sz="2400" dirty="0"/>
              <a:t> 2002, Fischer and </a:t>
            </a:r>
            <a:r>
              <a:rPr lang="en-GB" sz="2400" dirty="0" err="1"/>
              <a:t>Giaccardi</a:t>
            </a:r>
            <a:r>
              <a:rPr lang="en-GB" sz="2400" dirty="0"/>
              <a:t> 2006</a:t>
            </a:r>
            <a:r>
              <a:rPr lang="en-US" sz="2400" dirty="0"/>
              <a:t>)</a:t>
            </a:r>
          </a:p>
          <a:p>
            <a:pPr lvl="1"/>
            <a:r>
              <a:rPr lang="en-US" sz="2000" dirty="0"/>
              <a:t>Designing tools, means and environments where (fairly design competent) people can design for themselves (cf. Lego)</a:t>
            </a:r>
          </a:p>
          <a:p>
            <a:r>
              <a:rPr lang="en-US" sz="2400" dirty="0"/>
              <a:t>Co-configuration (</a:t>
            </a:r>
            <a:r>
              <a:rPr lang="en-US" sz="2400" dirty="0" err="1"/>
              <a:t>Engeström</a:t>
            </a:r>
            <a:r>
              <a:rPr lang="en-US" sz="2400" dirty="0"/>
              <a:t> 2007)</a:t>
            </a:r>
          </a:p>
          <a:p>
            <a:pPr lvl="1"/>
            <a:r>
              <a:rPr lang="en-US" sz="2000" dirty="0"/>
              <a:t>Placing a producer representative into user’s practice to continue improving the technical instrumentation (in high capital turnover settings)</a:t>
            </a:r>
          </a:p>
          <a:p>
            <a:r>
              <a:rPr lang="en-US" sz="2400" dirty="0">
                <a:sym typeface="Wingdings"/>
              </a:rPr>
              <a:t> Extending design for ordinary practices?</a:t>
            </a:r>
            <a:endParaRPr lang="en-US" sz="2400" dirty="0"/>
          </a:p>
          <a:p>
            <a:endParaRPr lang="en-US" sz="24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46968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a:t>
            </a:r>
          </a:p>
        </p:txBody>
      </p:sp>
      <p:sp>
        <p:nvSpPr>
          <p:cNvPr id="3" name="Content Placeholder 2"/>
          <p:cNvSpPr>
            <a:spLocks noGrp="1"/>
          </p:cNvSpPr>
          <p:nvPr>
            <p:ph idx="1"/>
          </p:nvPr>
        </p:nvSpPr>
        <p:spPr>
          <a:xfrm>
            <a:off x="2105025" y="2146027"/>
            <a:ext cx="7900400" cy="4431982"/>
          </a:xfrm>
        </p:spPr>
        <p:txBody>
          <a:bodyPr/>
          <a:lstStyle/>
          <a:p>
            <a:pPr marL="258763" indent="9525">
              <a:buNone/>
            </a:pPr>
            <a:r>
              <a:rPr lang="en-US" sz="3200" dirty="0"/>
              <a:t>gradually uncover and make visible the design space available for a community of practice (Wenger, 1998), that is being worked with, while helping them gain a better grasp of their technological wishes and design potentials. The ultimate objective is to evolve well-suited technologies, media and practices with-in a community</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1227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F2B41-034E-4248-84BF-566EBC9BF6F5}"/>
              </a:ext>
            </a:extLst>
          </p:cNvPr>
          <p:cNvPicPr/>
          <p:nvPr/>
        </p:nvPicPr>
        <p:blipFill>
          <a:blip r:embed="rId2"/>
          <a:stretch>
            <a:fillRect/>
          </a:stretch>
        </p:blipFill>
        <p:spPr>
          <a:xfrm>
            <a:off x="1274490" y="2313432"/>
            <a:ext cx="9716172" cy="3669792"/>
          </a:xfrm>
          <a:prstGeom prst="rect">
            <a:avLst/>
          </a:prstGeom>
        </p:spPr>
      </p:pic>
      <p:sp>
        <p:nvSpPr>
          <p:cNvPr id="5" name="TextBox 4">
            <a:extLst>
              <a:ext uri="{FF2B5EF4-FFF2-40B4-BE49-F238E27FC236}">
                <a16:creationId xmlns:a16="http://schemas.microsoft.com/office/drawing/2014/main" id="{1232DCA3-C7AD-7540-9EEC-F95D9AB71FA6}"/>
              </a:ext>
            </a:extLst>
          </p:cNvPr>
          <p:cNvSpPr txBox="1"/>
          <p:nvPr/>
        </p:nvSpPr>
        <p:spPr>
          <a:xfrm>
            <a:off x="775161" y="669405"/>
            <a:ext cx="10689593"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“passive consumer, adapter, maker, explorer, creator, professional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(Sanders, 2006)</a:t>
            </a:r>
          </a:p>
        </p:txBody>
      </p:sp>
      <p:sp>
        <p:nvSpPr>
          <p:cNvPr id="6" name="TextBox 5">
            <a:extLst>
              <a:ext uri="{FF2B5EF4-FFF2-40B4-BE49-F238E27FC236}">
                <a16:creationId xmlns:a16="http://schemas.microsoft.com/office/drawing/2014/main" id="{C4FFE038-6867-D14D-BF6A-F54A0B9D4B57}"/>
              </a:ext>
            </a:extLst>
          </p:cNvPr>
          <p:cNvSpPr txBox="1"/>
          <p:nvPr/>
        </p:nvSpPr>
        <p:spPr>
          <a:xfrm>
            <a:off x="1200486" y="5956220"/>
            <a:ext cx="983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'Schema XI Lay designer continuum, from adaptor [sic], to maker, to explorer, to creator, adopted from Sanders (2006)'. Source: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Hermans</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2015: 157. </a:t>
            </a:r>
          </a:p>
        </p:txBody>
      </p:sp>
    </p:spTree>
    <p:extLst>
      <p:ext uri="{BB962C8B-B14F-4D97-AF65-F5344CB8AC3E}">
        <p14:creationId xmlns:p14="http://schemas.microsoft.com/office/powerpoint/2010/main" val="3449388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Mobilizing in the collaboration pre-setups </a:t>
            </a:r>
            <a:endParaRPr lang="en-US" dirty="0"/>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1"/>
          </p:nvPr>
        </p:nvSpPr>
        <p:spPr>
          <a:xfrm>
            <a:off x="6859200" y="5961600"/>
            <a:ext cx="65" cy="184666"/>
          </a:xfrm>
        </p:spPr>
        <p:txBody>
          <a:bodyPr/>
          <a:lstStyle/>
          <a:p>
            <a:endParaRPr lang="en-US"/>
          </a:p>
        </p:txBody>
      </p:sp>
      <p:sp>
        <p:nvSpPr>
          <p:cNvPr id="9" name="Text Placeholder 8"/>
          <p:cNvSpPr>
            <a:spLocks noGrp="1"/>
          </p:cNvSpPr>
          <p:nvPr>
            <p:ph type="body" sz="quarter" idx="12"/>
          </p:nvPr>
        </p:nvSpPr>
        <p:spPr>
          <a:xfrm>
            <a:off x="9902400" y="5961600"/>
            <a:ext cx="65" cy="184666"/>
          </a:xfrm>
        </p:spPr>
        <p:txBody>
          <a:bodyPr/>
          <a:lstStyle/>
          <a:p>
            <a:endParaRPr lang="en-US"/>
          </a:p>
        </p:txBody>
      </p:sp>
      <p:sp>
        <p:nvSpPr>
          <p:cNvPr id="10" name="Text Placeholder 9"/>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2650124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05025" y="620713"/>
            <a:ext cx="7906652" cy="1107996"/>
          </a:xfrm>
        </p:spPr>
        <p:txBody>
          <a:bodyPr/>
          <a:lstStyle/>
          <a:p>
            <a:r>
              <a:rPr lang="en-GB" dirty="0"/>
              <a:t>Active seniors: setting a communal alternative for growing old </a:t>
            </a:r>
            <a:endParaRPr lang="en-US" dirty="0"/>
          </a:p>
        </p:txBody>
      </p:sp>
      <p:sp>
        <p:nvSpPr>
          <p:cNvPr id="8" name="Content Placeholder 7"/>
          <p:cNvSpPr>
            <a:spLocks noGrp="1"/>
          </p:cNvSpPr>
          <p:nvPr>
            <p:ph idx="1"/>
          </p:nvPr>
        </p:nvSpPr>
        <p:spPr>
          <a:xfrm>
            <a:off x="2105025" y="2146028"/>
            <a:ext cx="7900400" cy="3908763"/>
          </a:xfrm>
        </p:spPr>
        <p:txBody>
          <a:bodyPr/>
          <a:lstStyle/>
          <a:p>
            <a:r>
              <a:rPr lang="en-GB" dirty="0"/>
              <a:t>Active Seniors Association (</a:t>
            </a:r>
            <a:r>
              <a:rPr lang="en-GB" dirty="0" err="1"/>
              <a:t>www.aktiivisetseniorit.fi</a:t>
            </a:r>
            <a:r>
              <a:rPr lang="en-GB" dirty="0"/>
              <a:t>)</a:t>
            </a:r>
            <a:r>
              <a:rPr lang="en-US" dirty="0"/>
              <a:t> </a:t>
            </a:r>
          </a:p>
          <a:p>
            <a:r>
              <a:rPr lang="en-GB" dirty="0"/>
              <a:t>shared housing arrangement  </a:t>
            </a:r>
            <a:r>
              <a:rPr lang="en-GB" dirty="0" err="1"/>
              <a:t>Loppukiri</a:t>
            </a:r>
            <a:r>
              <a:rPr lang="en-GB" dirty="0"/>
              <a:t> house (</a:t>
            </a:r>
            <a:r>
              <a:rPr lang="en-GB" i="1" dirty="0"/>
              <a:t>last spurt</a:t>
            </a:r>
            <a:r>
              <a:rPr lang="en-GB" dirty="0"/>
              <a:t>)</a:t>
            </a:r>
            <a:r>
              <a:rPr lang="en-US" dirty="0"/>
              <a:t> </a:t>
            </a:r>
          </a:p>
          <a:p>
            <a:r>
              <a:rPr lang="en-GB" sz="2800" dirty="0"/>
              <a:t>four basic principles: </a:t>
            </a:r>
            <a:r>
              <a:rPr lang="en-GB" sz="2800" dirty="0" err="1"/>
              <a:t>neighborliness</a:t>
            </a:r>
            <a:r>
              <a:rPr lang="en-GB" sz="2800" dirty="0"/>
              <a:t>, self-help, community spirit and open decision-making process (</a:t>
            </a:r>
            <a:r>
              <a:rPr lang="en-GB" sz="2800" dirty="0" err="1"/>
              <a:t>Dalström</a:t>
            </a:r>
            <a:r>
              <a:rPr lang="en-GB" sz="2800" dirty="0"/>
              <a:t> and </a:t>
            </a:r>
            <a:r>
              <a:rPr lang="en-GB" sz="2800" dirty="0" err="1"/>
              <a:t>Minkkinen</a:t>
            </a:r>
            <a:r>
              <a:rPr lang="en-GB" sz="2800" dirty="0"/>
              <a:t> 2009). </a:t>
            </a:r>
            <a:endParaRPr lang="en-US" sz="2800" dirty="0"/>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1411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8" name="Picture 4" descr="historia_clip_image004_0002.jpg"/>
          <p:cNvPicPr>
            <a:picLocks noChangeAspect="1"/>
          </p:cNvPicPr>
          <p:nvPr/>
        </p:nvPicPr>
        <p:blipFill>
          <a:blip r:embed="rId2"/>
          <a:srcRect/>
          <a:stretch>
            <a:fillRect/>
          </a:stretch>
        </p:blipFill>
        <p:spPr bwMode="auto">
          <a:xfrm>
            <a:off x="2505076" y="1196976"/>
            <a:ext cx="2447925" cy="1838325"/>
          </a:xfrm>
          <a:prstGeom prst="rect">
            <a:avLst/>
          </a:prstGeom>
          <a:noFill/>
          <a:ln w="9525">
            <a:noFill/>
            <a:miter lim="800000"/>
            <a:headEnd/>
            <a:tailEnd/>
          </a:ln>
        </p:spPr>
      </p:pic>
      <p:pic>
        <p:nvPicPr>
          <p:cNvPr id="9" name="Picture 5" descr="historia_clip_image016.jpg"/>
          <p:cNvPicPr>
            <a:picLocks noChangeAspect="1"/>
          </p:cNvPicPr>
          <p:nvPr/>
        </p:nvPicPr>
        <p:blipFill>
          <a:blip r:embed="rId3"/>
          <a:srcRect/>
          <a:stretch>
            <a:fillRect/>
          </a:stretch>
        </p:blipFill>
        <p:spPr bwMode="auto">
          <a:xfrm>
            <a:off x="2505076" y="3035301"/>
            <a:ext cx="2447925" cy="1846263"/>
          </a:xfrm>
          <a:prstGeom prst="rect">
            <a:avLst/>
          </a:prstGeom>
          <a:noFill/>
          <a:ln w="9525">
            <a:noFill/>
            <a:miter lim="800000"/>
            <a:headEnd/>
            <a:tailEnd/>
          </a:ln>
        </p:spPr>
      </p:pic>
      <p:pic>
        <p:nvPicPr>
          <p:cNvPr id="10" name="Picture 6" descr="ryhma_edustuskuva_loppukiri_rakennustyomaa.jpg"/>
          <p:cNvPicPr>
            <a:picLocks noChangeAspect="1"/>
          </p:cNvPicPr>
          <p:nvPr/>
        </p:nvPicPr>
        <p:blipFill>
          <a:blip r:embed="rId4"/>
          <a:srcRect/>
          <a:stretch>
            <a:fillRect/>
          </a:stretch>
        </p:blipFill>
        <p:spPr bwMode="auto">
          <a:xfrm>
            <a:off x="4953001" y="1196975"/>
            <a:ext cx="4835525" cy="3684588"/>
          </a:xfrm>
          <a:prstGeom prst="rect">
            <a:avLst/>
          </a:prstGeom>
          <a:noFill/>
          <a:ln w="9525">
            <a:noFill/>
            <a:miter lim="800000"/>
            <a:headEnd/>
            <a:tailEnd/>
          </a:ln>
        </p:spPr>
      </p:pic>
      <p:sp>
        <p:nvSpPr>
          <p:cNvPr id="11" name="TextBox 5"/>
          <p:cNvSpPr txBox="1">
            <a:spLocks noChangeArrowheads="1"/>
          </p:cNvSpPr>
          <p:nvPr/>
        </p:nvSpPr>
        <p:spPr bwMode="auto">
          <a:xfrm>
            <a:off x="4256484" y="49530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During construction time…</a:t>
            </a:r>
          </a:p>
        </p:txBody>
      </p:sp>
    </p:spTree>
    <p:extLst>
      <p:ext uri="{BB962C8B-B14F-4D97-AF65-F5344CB8AC3E}">
        <p14:creationId xmlns:p14="http://schemas.microsoft.com/office/powerpoint/2010/main" val="64429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025" y="620713"/>
            <a:ext cx="7906652" cy="1661994"/>
          </a:xfrm>
        </p:spPr>
        <p:txBody>
          <a:bodyPr/>
          <a:lstStyle/>
          <a:p>
            <a:r>
              <a:rPr lang="en-GB" dirty="0"/>
              <a:t>Organizational and technological setting: </a:t>
            </a:r>
            <a:r>
              <a:rPr lang="en-GB" dirty="0" err="1"/>
              <a:t>Arabianranta</a:t>
            </a:r>
            <a:r>
              <a:rPr lang="en-GB" dirty="0"/>
              <a:t> “forerunner” district</a:t>
            </a:r>
            <a:r>
              <a:rPr lang="en-US" dirty="0"/>
              <a:t> </a:t>
            </a:r>
          </a:p>
        </p:txBody>
      </p:sp>
      <p:sp>
        <p:nvSpPr>
          <p:cNvPr id="5" name="Content Placeholder 4"/>
          <p:cNvSpPr>
            <a:spLocks noGrp="1"/>
          </p:cNvSpPr>
          <p:nvPr>
            <p:ph idx="1"/>
          </p:nvPr>
        </p:nvSpPr>
        <p:spPr>
          <a:xfrm>
            <a:off x="2105025" y="2426495"/>
            <a:ext cx="7900400" cy="3770263"/>
          </a:xfrm>
        </p:spPr>
        <p:txBody>
          <a:bodyPr/>
          <a:lstStyle/>
          <a:p>
            <a:r>
              <a:rPr lang="en-GB" dirty="0"/>
              <a:t>a relatively recent regeneration district of Helsinki</a:t>
            </a:r>
            <a:r>
              <a:rPr lang="en-US" dirty="0"/>
              <a:t> </a:t>
            </a:r>
          </a:p>
          <a:p>
            <a:r>
              <a:rPr lang="en-GB" dirty="0"/>
              <a:t>The area was advertised as a future “innovation hub”</a:t>
            </a:r>
            <a:r>
              <a:rPr lang="en-US" dirty="0"/>
              <a:t> (today presented as a “living lab”) with a high speed network</a:t>
            </a:r>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3139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9" name="Picture 8" descr="panoramic.jpg"/>
          <p:cNvPicPr>
            <a:picLocks noChangeAspect="1"/>
          </p:cNvPicPr>
          <p:nvPr/>
        </p:nvPicPr>
        <p:blipFill>
          <a:blip r:embed="rId2"/>
          <a:stretch>
            <a:fillRect/>
          </a:stretch>
        </p:blipFill>
        <p:spPr>
          <a:xfrm>
            <a:off x="1524000" y="-381000"/>
            <a:ext cx="9144000" cy="5143501"/>
          </a:xfrm>
          <a:prstGeom prst="rect">
            <a:avLst/>
          </a:prstGeom>
        </p:spPr>
      </p:pic>
      <p:pic>
        <p:nvPicPr>
          <p:cNvPr id="8" name="Picture 9" descr="L1010461.JPG"/>
          <p:cNvPicPr>
            <a:picLocks noChangeAspect="1"/>
          </p:cNvPicPr>
          <p:nvPr/>
        </p:nvPicPr>
        <p:blipFill>
          <a:blip r:embed="rId3"/>
          <a:srcRect/>
          <a:stretch>
            <a:fillRect/>
          </a:stretch>
        </p:blipFill>
        <p:spPr bwMode="auto">
          <a:xfrm>
            <a:off x="3822435" y="3886200"/>
            <a:ext cx="4547130" cy="2557760"/>
          </a:xfrm>
          <a:prstGeom prst="rect">
            <a:avLst/>
          </a:prstGeom>
          <a:noFill/>
          <a:ln w="9525">
            <a:noFill/>
            <a:miter lim="800000"/>
            <a:headEnd/>
            <a:tailEnd/>
          </a:ln>
        </p:spPr>
      </p:pic>
      <p:sp>
        <p:nvSpPr>
          <p:cNvPr id="10" name="TextBox 5"/>
          <p:cNvSpPr txBox="1">
            <a:spLocks noChangeArrowheads="1"/>
          </p:cNvSpPr>
          <p:nvPr/>
        </p:nvSpPr>
        <p:spPr bwMode="auto">
          <a:xfrm>
            <a:off x="4256484" y="6474024"/>
            <a:ext cx="3679032" cy="307777"/>
          </a:xfrm>
          <a:prstGeom prst="rect">
            <a:avLst/>
          </a:prstGeom>
          <a:noFill/>
          <a:ln w="9525">
            <a:noFill/>
            <a:miter lim="800000"/>
            <a:headEnd/>
            <a:tailEnd/>
          </a:ln>
        </p:spPr>
        <p:txBody>
          <a:bodyPr wrap="square">
            <a:prstTxWarp prst="textNoShape">
              <a:avLst/>
            </a:prstTxWarp>
            <a:spAutoFit/>
          </a:bodyPr>
          <a:lstStyle/>
          <a:p>
            <a:r>
              <a:rPr lang="en-US" sz="1400" dirty="0" err="1">
                <a:solidFill>
                  <a:srgbClr val="000000"/>
                </a:solidFill>
                <a:latin typeface="Calibri" pitchFamily="-107" charset="0"/>
              </a:rPr>
              <a:t>Loppukiri</a:t>
            </a:r>
            <a:r>
              <a:rPr lang="en-US" sz="1400" dirty="0">
                <a:solidFill>
                  <a:srgbClr val="000000"/>
                </a:solidFill>
                <a:latin typeface="Calibri" pitchFamily="-107" charset="0"/>
              </a:rPr>
              <a:t> house when finished in 2006</a:t>
            </a:r>
          </a:p>
        </p:txBody>
      </p:sp>
      <p:sp>
        <p:nvSpPr>
          <p:cNvPr id="12" name="TextBox 5"/>
          <p:cNvSpPr txBox="1">
            <a:spLocks noChangeArrowheads="1"/>
          </p:cNvSpPr>
          <p:nvPr/>
        </p:nvSpPr>
        <p:spPr bwMode="auto">
          <a:xfrm>
            <a:off x="1524000" y="47244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Areal view of </a:t>
            </a:r>
            <a:r>
              <a:rPr lang="en-US" sz="1400" dirty="0" err="1">
                <a:solidFill>
                  <a:srgbClr val="000000"/>
                </a:solidFill>
                <a:latin typeface="Calibri" pitchFamily="-107" charset="0"/>
              </a:rPr>
              <a:t>Arabianranta</a:t>
            </a:r>
            <a:endParaRPr lang="en-US" sz="1400" dirty="0">
              <a:solidFill>
                <a:srgbClr val="000000"/>
              </a:solidFill>
              <a:latin typeface="Calibri" pitchFamily="-107" charset="0"/>
            </a:endParaRPr>
          </a:p>
        </p:txBody>
      </p:sp>
    </p:spTree>
    <p:extLst>
      <p:ext uri="{BB962C8B-B14F-4D97-AF65-F5344CB8AC3E}">
        <p14:creationId xmlns:p14="http://schemas.microsoft.com/office/powerpoint/2010/main" val="164794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025" y="620713"/>
            <a:ext cx="7906652" cy="1107996"/>
          </a:xfrm>
        </p:spPr>
        <p:txBody>
          <a:bodyPr/>
          <a:lstStyle/>
          <a:p>
            <a:r>
              <a:rPr lang="en-GB" dirty="0"/>
              <a:t>Researchers: new media in mundane everyday life</a:t>
            </a:r>
            <a:r>
              <a:rPr lang="en-US" dirty="0"/>
              <a:t> </a:t>
            </a:r>
          </a:p>
        </p:txBody>
      </p:sp>
      <p:sp>
        <p:nvSpPr>
          <p:cNvPr id="5" name="Content Placeholder 4"/>
          <p:cNvSpPr>
            <a:spLocks noGrp="1"/>
          </p:cNvSpPr>
          <p:nvPr>
            <p:ph idx="1"/>
          </p:nvPr>
        </p:nvSpPr>
        <p:spPr>
          <a:xfrm>
            <a:off x="2105025" y="2146028"/>
            <a:ext cx="7900400" cy="3770263"/>
          </a:xfrm>
        </p:spPr>
        <p:txBody>
          <a:bodyPr/>
          <a:lstStyle/>
          <a:p>
            <a:r>
              <a:rPr lang="en-GB" dirty="0"/>
              <a:t>looking for communities to collaborate with an open-ended participatory project</a:t>
            </a:r>
          </a:p>
          <a:p>
            <a:r>
              <a:rPr lang="en-GB" dirty="0"/>
              <a:t>hidden agenda to offer some “common sense” scenarios for the </a:t>
            </a:r>
            <a:r>
              <a:rPr lang="en-GB" dirty="0" err="1"/>
              <a:t>Arabianranta</a:t>
            </a:r>
            <a:r>
              <a:rPr lang="en-GB" dirty="0"/>
              <a:t> network</a:t>
            </a:r>
            <a:r>
              <a:rPr lang="en-US" dirty="0"/>
              <a:t>  </a:t>
            </a:r>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2980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From access design to constituency building</a:t>
            </a:r>
            <a:r>
              <a:rPr lang="en-US" dirty="0"/>
              <a:t> </a:t>
            </a:r>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1"/>
          </p:nvPr>
        </p:nvSpPr>
        <p:spPr>
          <a:xfrm>
            <a:off x="6859200" y="5961600"/>
            <a:ext cx="65" cy="184666"/>
          </a:xfrm>
        </p:spPr>
        <p:txBody>
          <a:bodyPr/>
          <a:lstStyle/>
          <a:p>
            <a:endParaRPr lang="en-US"/>
          </a:p>
        </p:txBody>
      </p:sp>
      <p:sp>
        <p:nvSpPr>
          <p:cNvPr id="9" name="Text Placeholder 8"/>
          <p:cNvSpPr>
            <a:spLocks noGrp="1"/>
          </p:cNvSpPr>
          <p:nvPr>
            <p:ph type="body" sz="quarter" idx="12"/>
          </p:nvPr>
        </p:nvSpPr>
        <p:spPr>
          <a:xfrm>
            <a:off x="9902400" y="5961600"/>
            <a:ext cx="65" cy="184666"/>
          </a:xfrm>
        </p:spPr>
        <p:txBody>
          <a:bodyPr/>
          <a:lstStyle/>
          <a:p>
            <a:endParaRPr lang="en-US"/>
          </a:p>
        </p:txBody>
      </p:sp>
      <p:sp>
        <p:nvSpPr>
          <p:cNvPr id="10" name="Text Placeholder 9"/>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1174115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05025" y="620714"/>
            <a:ext cx="7900400" cy="2215991"/>
          </a:xfrm>
        </p:spPr>
        <p:txBody>
          <a:bodyPr/>
          <a:lstStyle/>
          <a:p>
            <a:r>
              <a:rPr lang="en-GB" sz="3600" dirty="0"/>
              <a:t>“small and relevant”</a:t>
            </a:r>
            <a:r>
              <a:rPr lang="en-US" sz="3600" dirty="0"/>
              <a:t> website and intra for the community (</a:t>
            </a:r>
            <a:r>
              <a:rPr lang="en-GB" sz="3600" dirty="0"/>
              <a:t>common ground for our cooperation, trust and knowledge of each other</a:t>
            </a:r>
            <a:r>
              <a:rPr lang="en-US" sz="3600" dirty="0"/>
              <a:t> )</a:t>
            </a:r>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pic>
        <p:nvPicPr>
          <p:cNvPr id="11" name="Picture 10" descr="DSC00003.JPG"/>
          <p:cNvPicPr>
            <a:picLocks noChangeAspect="1"/>
          </p:cNvPicPr>
          <p:nvPr/>
        </p:nvPicPr>
        <p:blipFill>
          <a:blip r:embed="rId2"/>
          <a:stretch>
            <a:fillRect/>
          </a:stretch>
        </p:blipFill>
        <p:spPr>
          <a:xfrm>
            <a:off x="3462528" y="3352800"/>
            <a:ext cx="5266944" cy="3986784"/>
          </a:xfrm>
          <a:prstGeom prst="rect">
            <a:avLst/>
          </a:prstGeom>
        </p:spPr>
      </p:pic>
      <p:sp>
        <p:nvSpPr>
          <p:cNvPr id="12" name="TextBox 5"/>
          <p:cNvSpPr txBox="1">
            <a:spLocks noChangeArrowheads="1"/>
          </p:cNvSpPr>
          <p:nvPr/>
        </p:nvSpPr>
        <p:spPr bwMode="auto">
          <a:xfrm>
            <a:off x="4256484" y="30480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Early paper </a:t>
            </a:r>
            <a:r>
              <a:rPr lang="en-US" sz="1400" dirty="0" err="1">
                <a:solidFill>
                  <a:srgbClr val="000000"/>
                </a:solidFill>
                <a:latin typeface="Calibri" pitchFamily="-107" charset="0"/>
              </a:rPr>
              <a:t>protos</a:t>
            </a:r>
            <a:r>
              <a:rPr lang="en-US" sz="1400" dirty="0">
                <a:solidFill>
                  <a:srgbClr val="000000"/>
                </a:solidFill>
                <a:latin typeface="Calibri" pitchFamily="-107" charset="0"/>
              </a:rPr>
              <a:t> of the website</a:t>
            </a:r>
          </a:p>
        </p:txBody>
      </p:sp>
    </p:spTree>
    <p:extLst>
      <p:ext uri="{BB962C8B-B14F-4D97-AF65-F5344CB8AC3E}">
        <p14:creationId xmlns:p14="http://schemas.microsoft.com/office/powerpoint/2010/main" val="3848513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5025" y="620713"/>
            <a:ext cx="7900400" cy="1661994"/>
          </a:xfrm>
        </p:spPr>
        <p:txBody>
          <a:bodyPr/>
          <a:lstStyle/>
          <a:p>
            <a:r>
              <a:rPr lang="en-GB" sz="3600" dirty="0"/>
              <a:t> “design seeds” some grew as co-design experiments; others resulted in “indigenous design” evolution</a:t>
            </a:r>
            <a:r>
              <a:rPr lang="en-US" sz="3600" dirty="0"/>
              <a:t> </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Picture 7" descr="IMG_0329.JPG"/>
          <p:cNvPicPr>
            <a:picLocks noChangeAspect="1"/>
          </p:cNvPicPr>
          <p:nvPr/>
        </p:nvPicPr>
        <p:blipFill>
          <a:blip r:embed="rId2"/>
          <a:srcRect/>
          <a:stretch>
            <a:fillRect/>
          </a:stretch>
        </p:blipFill>
        <p:spPr bwMode="auto">
          <a:xfrm>
            <a:off x="2105026" y="2700511"/>
            <a:ext cx="4275137" cy="3205163"/>
          </a:xfrm>
          <a:prstGeom prst="rect">
            <a:avLst/>
          </a:prstGeom>
          <a:noFill/>
          <a:ln w="9525">
            <a:noFill/>
            <a:miter lim="800000"/>
            <a:headEnd/>
            <a:tailEnd/>
          </a:ln>
        </p:spPr>
      </p:pic>
      <p:pic>
        <p:nvPicPr>
          <p:cNvPr id="7" name="Picture 8" descr="IMG_0328"/>
          <p:cNvPicPr>
            <a:picLocks noChangeAspect="1" noChangeArrowheads="1"/>
          </p:cNvPicPr>
          <p:nvPr/>
        </p:nvPicPr>
        <p:blipFill>
          <a:blip r:embed="rId3"/>
          <a:srcRect/>
          <a:stretch>
            <a:fillRect/>
          </a:stretch>
        </p:blipFill>
        <p:spPr bwMode="auto">
          <a:xfrm>
            <a:off x="6683376" y="2700511"/>
            <a:ext cx="3414712" cy="2560637"/>
          </a:xfrm>
          <a:prstGeom prst="rect">
            <a:avLst/>
          </a:prstGeom>
          <a:noFill/>
        </p:spPr>
      </p:pic>
      <p:pic>
        <p:nvPicPr>
          <p:cNvPr id="10" name="Picture 12" descr="main_menu"/>
          <p:cNvPicPr>
            <a:picLocks noChangeAspect="1" noChangeArrowheads="1"/>
          </p:cNvPicPr>
          <p:nvPr/>
        </p:nvPicPr>
        <p:blipFill>
          <a:blip r:embed="rId4"/>
          <a:srcRect/>
          <a:stretch>
            <a:fillRect/>
          </a:stretch>
        </p:blipFill>
        <p:spPr bwMode="auto">
          <a:xfrm rot="1028593">
            <a:off x="4894263" y="4047895"/>
            <a:ext cx="2403475" cy="1806575"/>
          </a:xfrm>
          <a:prstGeom prst="rect">
            <a:avLst/>
          </a:prstGeom>
          <a:noFill/>
        </p:spPr>
      </p:pic>
      <p:pic>
        <p:nvPicPr>
          <p:cNvPr id="11" name="Picture 8" descr="Picture 13"/>
          <p:cNvPicPr>
            <a:picLocks noChangeAspect="1" noChangeArrowheads="1"/>
          </p:cNvPicPr>
          <p:nvPr/>
        </p:nvPicPr>
        <p:blipFill>
          <a:blip r:embed="rId5"/>
          <a:srcRect/>
          <a:stretch>
            <a:fillRect/>
          </a:stretch>
        </p:blipFill>
        <p:spPr bwMode="auto">
          <a:xfrm rot="1028593">
            <a:off x="4188028" y="4822029"/>
            <a:ext cx="1828800" cy="1806575"/>
          </a:xfrm>
          <a:prstGeom prst="rect">
            <a:avLst/>
          </a:prstGeom>
          <a:noFill/>
        </p:spPr>
      </p:pic>
      <p:pic>
        <p:nvPicPr>
          <p:cNvPr id="8" name="Picture 4" descr="ovimies"/>
          <p:cNvPicPr>
            <a:picLocks noChangeAspect="1" noChangeArrowheads="1"/>
          </p:cNvPicPr>
          <p:nvPr/>
        </p:nvPicPr>
        <p:blipFill>
          <a:blip r:embed="rId6"/>
          <a:srcRect/>
          <a:stretch>
            <a:fillRect/>
          </a:stretch>
        </p:blipFill>
        <p:spPr bwMode="auto">
          <a:xfrm rot="926338">
            <a:off x="8560070" y="4289353"/>
            <a:ext cx="1825625" cy="2368378"/>
          </a:xfrm>
          <a:prstGeom prst="rect">
            <a:avLst/>
          </a:prstGeom>
          <a:noFill/>
        </p:spPr>
      </p:pic>
      <p:sp>
        <p:nvSpPr>
          <p:cNvPr id="12" name="TextBox 5"/>
          <p:cNvSpPr txBox="1">
            <a:spLocks noChangeArrowheads="1"/>
          </p:cNvSpPr>
          <p:nvPr/>
        </p:nvSpPr>
        <p:spPr bwMode="auto">
          <a:xfrm>
            <a:off x="2105025" y="2362201"/>
            <a:ext cx="3990975"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Scenes from workshop and ideation sessions (2005)</a:t>
            </a:r>
          </a:p>
        </p:txBody>
      </p:sp>
      <p:sp>
        <p:nvSpPr>
          <p:cNvPr id="13" name="TextBox 5"/>
          <p:cNvSpPr txBox="1">
            <a:spLocks noChangeArrowheads="1"/>
          </p:cNvSpPr>
          <p:nvPr/>
        </p:nvSpPr>
        <p:spPr bwMode="auto">
          <a:xfrm>
            <a:off x="2105026" y="5903894"/>
            <a:ext cx="1781175" cy="954107"/>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Audiovisual library of gardening and cooking tips (Mockups)</a:t>
            </a:r>
          </a:p>
        </p:txBody>
      </p:sp>
      <p:sp>
        <p:nvSpPr>
          <p:cNvPr id="14" name="TextBox 5"/>
          <p:cNvSpPr txBox="1">
            <a:spLocks noChangeArrowheads="1"/>
          </p:cNvSpPr>
          <p:nvPr/>
        </p:nvSpPr>
        <p:spPr bwMode="auto">
          <a:xfrm>
            <a:off x="6705601" y="6106180"/>
            <a:ext cx="1781175" cy="738664"/>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Idea for a porter duty role  for the house</a:t>
            </a:r>
          </a:p>
          <a:p>
            <a:pPr algn="r"/>
            <a:r>
              <a:rPr lang="en-US" sz="1400" dirty="0">
                <a:solidFill>
                  <a:srgbClr val="000000"/>
                </a:solidFill>
                <a:latin typeface="Calibri" pitchFamily="-107" charset="0"/>
              </a:rPr>
              <a:t>(Illustration by KL)</a:t>
            </a:r>
          </a:p>
        </p:txBody>
      </p:sp>
    </p:spTree>
    <p:extLst>
      <p:ext uri="{BB962C8B-B14F-4D97-AF65-F5344CB8AC3E}">
        <p14:creationId xmlns:p14="http://schemas.microsoft.com/office/powerpoint/2010/main" val="2421766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Co-designing through prototypes</a:t>
            </a:r>
            <a:r>
              <a:rPr lang="en-US" dirty="0"/>
              <a:t> </a:t>
            </a:r>
          </a:p>
        </p:txBody>
      </p:sp>
      <p:sp>
        <p:nvSpPr>
          <p:cNvPr id="3" name="Content Placeholder 2"/>
          <p:cNvSpPr>
            <a:spLocks noGrp="1"/>
          </p:cNvSpPr>
          <p:nvPr>
            <p:ph idx="1"/>
          </p:nvPr>
        </p:nvSpPr>
        <p:spPr>
          <a:xfrm>
            <a:off x="2105025" y="2146027"/>
            <a:ext cx="7900400" cy="4385816"/>
          </a:xfrm>
        </p:spPr>
        <p:txBody>
          <a:bodyPr/>
          <a:lstStyle/>
          <a:p>
            <a:r>
              <a:rPr lang="en-US" dirty="0"/>
              <a:t>Community calendar</a:t>
            </a:r>
          </a:p>
          <a:p>
            <a:r>
              <a:rPr lang="en-GB" dirty="0"/>
              <a:t>After several rounds of paper prototypes, the calendar idea morphed into something the Seniors themselves call their Everyday Life Management System</a:t>
            </a:r>
            <a:r>
              <a:rPr lang="en-US" dirty="0"/>
              <a:t> = </a:t>
            </a:r>
            <a:r>
              <a:rPr lang="en-US" dirty="0" err="1"/>
              <a:t>Miina</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1904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914400" y="1279005"/>
            <a:ext cx="103632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User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“routine use, user modifications and user innovations”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(de Jong, von Hippel, Gault,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Kuusisto</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Raasch</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“routine use – repurposing – material adaptation – user modifications – additions by users – system wide designs by users”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Hyysalo</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Juntunen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Freeman, 2013;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Hyysalo</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Jensen,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Oudshoorn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2016) </a:t>
            </a:r>
          </a:p>
        </p:txBody>
      </p:sp>
    </p:spTree>
    <p:extLst>
      <p:ext uri="{BB962C8B-B14F-4D97-AF65-F5344CB8AC3E}">
        <p14:creationId xmlns:p14="http://schemas.microsoft.com/office/powerpoint/2010/main" val="1646440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2105025" y="3136628"/>
            <a:ext cx="7900400" cy="1846659"/>
          </a:xfrm>
        </p:spPr>
        <p:txBody>
          <a:bodyPr/>
          <a:lstStyle/>
          <a:p>
            <a:r>
              <a:rPr lang="en-GB" dirty="0"/>
              <a:t>The first working prototype was released when seniors moved to their new house in May 2006</a:t>
            </a:r>
            <a:r>
              <a:rPr lang="en-US" dirty="0"/>
              <a:t> </a:t>
            </a:r>
          </a:p>
        </p:txBody>
      </p:sp>
      <p:sp>
        <p:nvSpPr>
          <p:cNvPr id="13" name="Text Placeholder 12"/>
          <p:cNvSpPr>
            <a:spLocks noGrp="1"/>
          </p:cNvSpPr>
          <p:nvPr>
            <p:ph type="body" sz="quarter" idx="13"/>
          </p:nvPr>
        </p:nvSpPr>
        <p:spPr/>
        <p:txBody>
          <a:bodyPr/>
          <a:lstStyle/>
          <a:p>
            <a:endParaRPr lang="en-US"/>
          </a:p>
        </p:txBody>
      </p:sp>
      <p:sp>
        <p:nvSpPr>
          <p:cNvPr id="14" name="Text Placeholder 13"/>
          <p:cNvSpPr>
            <a:spLocks noGrp="1"/>
          </p:cNvSpPr>
          <p:nvPr>
            <p:ph type="body" sz="quarter" idx="14"/>
          </p:nvPr>
        </p:nvSpPr>
        <p:spPr/>
        <p:txBody>
          <a:bodyPr/>
          <a:lstStyle/>
          <a:p>
            <a:endParaRPr lang="en-US"/>
          </a:p>
        </p:txBody>
      </p:sp>
      <p:pic>
        <p:nvPicPr>
          <p:cNvPr id="6" name="Picture 10" descr="kale"/>
          <p:cNvPicPr>
            <a:picLocks noChangeAspect="1" noChangeArrowheads="1"/>
          </p:cNvPicPr>
          <p:nvPr/>
        </p:nvPicPr>
        <p:blipFill>
          <a:blip r:embed="rId2"/>
          <a:srcRect/>
          <a:stretch>
            <a:fillRect/>
          </a:stretch>
        </p:blipFill>
        <p:spPr bwMode="auto">
          <a:xfrm>
            <a:off x="1849438" y="914400"/>
            <a:ext cx="2722562" cy="1981200"/>
          </a:xfrm>
          <a:prstGeom prst="rect">
            <a:avLst/>
          </a:prstGeom>
          <a:noFill/>
          <a:ln w="9525">
            <a:noFill/>
            <a:miter lim="800000"/>
            <a:headEnd/>
            <a:tailEnd/>
          </a:ln>
        </p:spPr>
      </p:pic>
      <p:pic>
        <p:nvPicPr>
          <p:cNvPr id="7" name="Picture 11" descr="Picture 15"/>
          <p:cNvPicPr>
            <a:picLocks noChangeAspect="1" noChangeArrowheads="1"/>
          </p:cNvPicPr>
          <p:nvPr/>
        </p:nvPicPr>
        <p:blipFill>
          <a:blip r:embed="rId3"/>
          <a:srcRect/>
          <a:stretch>
            <a:fillRect/>
          </a:stretch>
        </p:blipFill>
        <p:spPr bwMode="auto">
          <a:xfrm>
            <a:off x="7772400" y="914400"/>
            <a:ext cx="2590800" cy="2051050"/>
          </a:xfrm>
          <a:prstGeom prst="rect">
            <a:avLst/>
          </a:prstGeom>
          <a:noFill/>
        </p:spPr>
      </p:pic>
      <p:pic>
        <p:nvPicPr>
          <p:cNvPr id="8" name="Picture 12" descr="seniorit"/>
          <p:cNvPicPr>
            <a:picLocks noChangeAspect="1" noChangeArrowheads="1"/>
          </p:cNvPicPr>
          <p:nvPr/>
        </p:nvPicPr>
        <p:blipFill>
          <a:blip r:embed="rId4"/>
          <a:srcRect/>
          <a:stretch>
            <a:fillRect/>
          </a:stretch>
        </p:blipFill>
        <p:spPr bwMode="auto">
          <a:xfrm>
            <a:off x="4800600" y="914400"/>
            <a:ext cx="2667000" cy="2000250"/>
          </a:xfrm>
          <a:prstGeom prst="rect">
            <a:avLst/>
          </a:prstGeom>
          <a:noFill/>
          <a:ln w="9525">
            <a:noFill/>
            <a:miter lim="800000"/>
            <a:headEnd/>
            <a:tailEnd/>
          </a:ln>
        </p:spPr>
      </p:pic>
    </p:spTree>
    <p:extLst>
      <p:ext uri="{BB962C8B-B14F-4D97-AF65-F5344CB8AC3E}">
        <p14:creationId xmlns:p14="http://schemas.microsoft.com/office/powerpoint/2010/main" val="2039360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Evolutionary re-designs</a:t>
            </a:r>
          </a:p>
        </p:txBody>
      </p:sp>
      <p:sp>
        <p:nvSpPr>
          <p:cNvPr id="3" name="Content Placeholder 2"/>
          <p:cNvSpPr>
            <a:spLocks noGrp="1"/>
          </p:cNvSpPr>
          <p:nvPr>
            <p:ph idx="1"/>
          </p:nvPr>
        </p:nvSpPr>
        <p:spPr>
          <a:xfrm>
            <a:off x="774700" y="2146028"/>
            <a:ext cx="10533867" cy="615553"/>
          </a:xfrm>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15869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
        <p:nvSpPr>
          <p:cNvPr id="8" name="Rectangle 2"/>
          <p:cNvSpPr txBox="1">
            <a:spLocks noChangeArrowheads="1"/>
          </p:cNvSpPr>
          <p:nvPr/>
        </p:nvSpPr>
        <p:spPr bwMode="auto">
          <a:xfrm>
            <a:off x="2400300" y="862013"/>
            <a:ext cx="845185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kern="0">
                <a:solidFill>
                  <a:srgbClr val="FFFFFF"/>
                </a:solidFill>
                <a:latin typeface="Arial"/>
              </a:rPr>
              <a:t>[Dailyworks]</a:t>
            </a:r>
          </a:p>
        </p:txBody>
      </p:sp>
      <p:sp>
        <p:nvSpPr>
          <p:cNvPr id="9" name="Rectangle 7"/>
          <p:cNvSpPr>
            <a:spLocks noChangeArrowheads="1"/>
          </p:cNvSpPr>
          <p:nvPr/>
        </p:nvSpPr>
        <p:spPr bwMode="auto">
          <a:xfrm>
            <a:off x="9121775" y="457200"/>
            <a:ext cx="2273300" cy="274638"/>
          </a:xfrm>
          <a:prstGeom prst="rect">
            <a:avLst/>
          </a:prstGeom>
          <a:noFill/>
          <a:ln w="9525">
            <a:noFill/>
            <a:miter lim="800000"/>
            <a:headEnd/>
            <a:tailEnd/>
          </a:ln>
        </p:spPr>
        <p:txBody>
          <a:bodyPr wrap="none">
            <a:prstTxWarp prst="textNoShape">
              <a:avLst/>
            </a:prstTxWarp>
            <a:spAutoFit/>
          </a:bodyPr>
          <a:lstStyle/>
          <a:p>
            <a:r>
              <a:rPr lang="en-US" sz="1200">
                <a:solidFill>
                  <a:srgbClr val="FFFFFF"/>
                </a:solidFill>
                <a:latin typeface="American Typewriter" pitchFamily="-107" charset="0"/>
              </a:rPr>
              <a:t>(collaboration with STADIA)</a:t>
            </a:r>
          </a:p>
        </p:txBody>
      </p:sp>
      <p:pic>
        <p:nvPicPr>
          <p:cNvPr id="10" name="Picture 8" descr="Picture 1"/>
          <p:cNvPicPr>
            <a:picLocks noChangeAspect="1" noChangeArrowheads="1"/>
          </p:cNvPicPr>
          <p:nvPr/>
        </p:nvPicPr>
        <p:blipFill>
          <a:blip r:embed="rId2"/>
          <a:srcRect/>
          <a:stretch>
            <a:fillRect/>
          </a:stretch>
        </p:blipFill>
        <p:spPr bwMode="auto">
          <a:xfrm>
            <a:off x="1425575" y="381001"/>
            <a:ext cx="3581400" cy="1984375"/>
          </a:xfrm>
          <a:prstGeom prst="rect">
            <a:avLst/>
          </a:prstGeom>
          <a:noFill/>
        </p:spPr>
      </p:pic>
      <p:pic>
        <p:nvPicPr>
          <p:cNvPr id="11" name="Picture 9" descr="Picture 4"/>
          <p:cNvPicPr>
            <a:picLocks noChangeAspect="1" noChangeArrowheads="1"/>
          </p:cNvPicPr>
          <p:nvPr/>
        </p:nvPicPr>
        <p:blipFill>
          <a:blip r:embed="rId3"/>
          <a:srcRect/>
          <a:stretch>
            <a:fillRect/>
          </a:stretch>
        </p:blipFill>
        <p:spPr bwMode="auto">
          <a:xfrm>
            <a:off x="4854575" y="381000"/>
            <a:ext cx="3581400" cy="1981200"/>
          </a:xfrm>
          <a:prstGeom prst="rect">
            <a:avLst/>
          </a:prstGeom>
          <a:noFill/>
        </p:spPr>
      </p:pic>
      <p:pic>
        <p:nvPicPr>
          <p:cNvPr id="12" name="Picture 10" descr="Picture 7"/>
          <p:cNvPicPr>
            <a:picLocks noChangeAspect="1" noChangeArrowheads="1"/>
          </p:cNvPicPr>
          <p:nvPr/>
        </p:nvPicPr>
        <p:blipFill>
          <a:blip r:embed="rId4"/>
          <a:srcRect/>
          <a:stretch>
            <a:fillRect/>
          </a:stretch>
        </p:blipFill>
        <p:spPr bwMode="auto">
          <a:xfrm>
            <a:off x="1487488" y="2362200"/>
            <a:ext cx="3581401" cy="1981200"/>
          </a:xfrm>
          <a:prstGeom prst="rect">
            <a:avLst/>
          </a:prstGeom>
          <a:noFill/>
        </p:spPr>
      </p:pic>
      <p:pic>
        <p:nvPicPr>
          <p:cNvPr id="13" name="Picture 11" descr="Picture 9"/>
          <p:cNvPicPr>
            <a:picLocks noChangeAspect="1" noChangeArrowheads="1"/>
          </p:cNvPicPr>
          <p:nvPr/>
        </p:nvPicPr>
        <p:blipFill>
          <a:blip r:embed="rId5"/>
          <a:srcRect/>
          <a:stretch>
            <a:fillRect/>
          </a:stretch>
        </p:blipFill>
        <p:spPr bwMode="auto">
          <a:xfrm>
            <a:off x="1501775" y="4343400"/>
            <a:ext cx="3505200" cy="1943100"/>
          </a:xfrm>
          <a:prstGeom prst="rect">
            <a:avLst/>
          </a:prstGeom>
          <a:noFill/>
        </p:spPr>
      </p:pic>
      <p:pic>
        <p:nvPicPr>
          <p:cNvPr id="14" name="Picture 12" descr="Picture 17"/>
          <p:cNvPicPr>
            <a:picLocks noChangeAspect="1" noChangeArrowheads="1"/>
          </p:cNvPicPr>
          <p:nvPr/>
        </p:nvPicPr>
        <p:blipFill>
          <a:blip r:embed="rId6"/>
          <a:srcRect/>
          <a:stretch>
            <a:fillRect/>
          </a:stretch>
        </p:blipFill>
        <p:spPr bwMode="auto">
          <a:xfrm>
            <a:off x="4625975" y="4343400"/>
            <a:ext cx="3505200" cy="1936750"/>
          </a:xfrm>
          <a:prstGeom prst="rect">
            <a:avLst/>
          </a:prstGeom>
          <a:noFill/>
        </p:spPr>
      </p:pic>
      <p:pic>
        <p:nvPicPr>
          <p:cNvPr id="15" name="Picture 13" descr="Picture 21"/>
          <p:cNvPicPr>
            <a:picLocks noChangeAspect="1" noChangeArrowheads="1"/>
          </p:cNvPicPr>
          <p:nvPr/>
        </p:nvPicPr>
        <p:blipFill>
          <a:blip r:embed="rId7"/>
          <a:srcRect/>
          <a:stretch>
            <a:fillRect/>
          </a:stretch>
        </p:blipFill>
        <p:spPr bwMode="auto">
          <a:xfrm>
            <a:off x="8207376" y="381000"/>
            <a:ext cx="3586163" cy="1981200"/>
          </a:xfrm>
          <a:prstGeom prst="rect">
            <a:avLst/>
          </a:prstGeom>
          <a:noFill/>
        </p:spPr>
      </p:pic>
      <p:pic>
        <p:nvPicPr>
          <p:cNvPr id="16" name="Picture 14" descr="Picture 15"/>
          <p:cNvPicPr>
            <a:picLocks noChangeAspect="1" noChangeArrowheads="1"/>
          </p:cNvPicPr>
          <p:nvPr/>
        </p:nvPicPr>
        <p:blipFill>
          <a:blip r:embed="rId8"/>
          <a:srcRect/>
          <a:stretch>
            <a:fillRect/>
          </a:stretch>
        </p:blipFill>
        <p:spPr bwMode="auto">
          <a:xfrm>
            <a:off x="8131175" y="2362200"/>
            <a:ext cx="3581400" cy="1989138"/>
          </a:xfrm>
          <a:prstGeom prst="rect">
            <a:avLst/>
          </a:prstGeom>
          <a:noFill/>
        </p:spPr>
      </p:pic>
      <p:pic>
        <p:nvPicPr>
          <p:cNvPr id="17" name="Picture 15" descr="Picture 23"/>
          <p:cNvPicPr>
            <a:picLocks noChangeAspect="1" noChangeArrowheads="1"/>
          </p:cNvPicPr>
          <p:nvPr/>
        </p:nvPicPr>
        <p:blipFill>
          <a:blip r:embed="rId9"/>
          <a:srcRect/>
          <a:stretch>
            <a:fillRect/>
          </a:stretch>
        </p:blipFill>
        <p:spPr bwMode="auto">
          <a:xfrm>
            <a:off x="4916489" y="2362201"/>
            <a:ext cx="3595687" cy="1990725"/>
          </a:xfrm>
          <a:prstGeom prst="rect">
            <a:avLst/>
          </a:prstGeom>
          <a:noFill/>
        </p:spPr>
      </p:pic>
      <p:sp>
        <p:nvSpPr>
          <p:cNvPr id="19" name="TextBox 5"/>
          <p:cNvSpPr txBox="1">
            <a:spLocks noChangeArrowheads="1"/>
          </p:cNvSpPr>
          <p:nvPr/>
        </p:nvSpPr>
        <p:spPr bwMode="auto">
          <a:xfrm>
            <a:off x="1905000" y="6334781"/>
            <a:ext cx="5410200" cy="307777"/>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In the house, some of the shared spaces and facilities</a:t>
            </a:r>
          </a:p>
        </p:txBody>
      </p:sp>
    </p:spTree>
    <p:extLst>
      <p:ext uri="{BB962C8B-B14F-4D97-AF65-F5344CB8AC3E}">
        <p14:creationId xmlns:p14="http://schemas.microsoft.com/office/powerpoint/2010/main" val="2433309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pic>
        <p:nvPicPr>
          <p:cNvPr id="4" name="Picture 3" descr="seed_and_evolution.tiff"/>
          <p:cNvPicPr>
            <a:picLocks noChangeAspect="1"/>
          </p:cNvPicPr>
          <p:nvPr/>
        </p:nvPicPr>
        <p:blipFill>
          <a:blip r:embed="rId2"/>
          <a:stretch>
            <a:fillRect/>
          </a:stretch>
        </p:blipFill>
        <p:spPr>
          <a:xfrm>
            <a:off x="3048001" y="612003"/>
            <a:ext cx="6168307" cy="5056189"/>
          </a:xfrm>
          <a:prstGeom prst="rect">
            <a:avLst/>
          </a:prstGeom>
        </p:spPr>
      </p:pic>
      <p:sp>
        <p:nvSpPr>
          <p:cNvPr id="5" name="TextBox 5"/>
          <p:cNvSpPr txBox="1">
            <a:spLocks noChangeArrowheads="1"/>
          </p:cNvSpPr>
          <p:nvPr/>
        </p:nvSpPr>
        <p:spPr bwMode="auto">
          <a:xfrm>
            <a:off x="3833813" y="5805489"/>
            <a:ext cx="4524375" cy="307777"/>
          </a:xfrm>
          <a:prstGeom prst="rect">
            <a:avLst/>
          </a:prstGeom>
          <a:noFill/>
          <a:ln w="9525">
            <a:noFill/>
            <a:miter lim="800000"/>
            <a:headEnd/>
            <a:tailEnd/>
          </a:ln>
        </p:spPr>
        <p:txBody>
          <a:bodyPr wrap="square">
            <a:prstTxWarp prst="textNoShape">
              <a:avLst/>
            </a:prstTxWarp>
            <a:spAutoFit/>
          </a:bodyPr>
          <a:lstStyle/>
          <a:p>
            <a:pPr algn="r"/>
            <a:r>
              <a:rPr lang="en-US" sz="1400" dirty="0" err="1">
                <a:solidFill>
                  <a:srgbClr val="000000"/>
                </a:solidFill>
                <a:latin typeface="Calibri" pitchFamily="-107" charset="0"/>
              </a:rPr>
              <a:t>RecipeBook</a:t>
            </a:r>
            <a:r>
              <a:rPr lang="en-US" sz="1400" dirty="0">
                <a:solidFill>
                  <a:srgbClr val="000000"/>
                </a:solidFill>
                <a:latin typeface="Calibri" pitchFamily="-107" charset="0"/>
              </a:rPr>
              <a:t> gets appropriated as a notice board</a:t>
            </a:r>
          </a:p>
        </p:txBody>
      </p:sp>
    </p:spTree>
    <p:extLst>
      <p:ext uri="{BB962C8B-B14F-4D97-AF65-F5344CB8AC3E}">
        <p14:creationId xmlns:p14="http://schemas.microsoft.com/office/powerpoint/2010/main" val="3261159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 design strategies</a:t>
            </a:r>
          </a:p>
        </p:txBody>
      </p:sp>
      <p:sp>
        <p:nvSpPr>
          <p:cNvPr id="3" name="Content Placeholder 2"/>
          <p:cNvSpPr>
            <a:spLocks noGrp="1"/>
          </p:cNvSpPr>
          <p:nvPr>
            <p:ph idx="1"/>
          </p:nvPr>
        </p:nvSpPr>
        <p:spPr>
          <a:xfrm>
            <a:off x="1991544" y="1412777"/>
            <a:ext cx="7900400" cy="5278369"/>
          </a:xfrm>
        </p:spPr>
        <p:txBody>
          <a:bodyPr/>
          <a:lstStyle/>
          <a:p>
            <a:pPr marL="742950" indent="-742950">
              <a:buFont typeface="+mj-lt"/>
              <a:buAutoNum type="arabicPeriod"/>
            </a:pPr>
            <a:r>
              <a:rPr lang="en-GB" sz="2800" i="1" dirty="0"/>
              <a:t>Start with social practices</a:t>
            </a:r>
          </a:p>
          <a:p>
            <a:pPr marL="742950" indent="-742950">
              <a:buFont typeface="+mj-lt"/>
              <a:buAutoNum type="arabicPeriod"/>
            </a:pPr>
            <a:r>
              <a:rPr lang="en-GB" sz="2800" i="1" dirty="0"/>
              <a:t>Understand the constituency, build and explore new ones if needed</a:t>
            </a:r>
            <a:r>
              <a:rPr lang="en-US" sz="2800" dirty="0"/>
              <a:t> </a:t>
            </a:r>
          </a:p>
          <a:p>
            <a:pPr marL="742950" indent="-742950">
              <a:buFont typeface="+mj-lt"/>
              <a:buAutoNum type="arabicPeriod"/>
            </a:pPr>
            <a:r>
              <a:rPr lang="en-GB" sz="2800" i="1" dirty="0"/>
              <a:t>Go there, be there</a:t>
            </a:r>
          </a:p>
          <a:p>
            <a:pPr marL="742950" indent="-742950">
              <a:buFont typeface="+mj-lt"/>
              <a:buAutoNum type="arabicPeriod"/>
            </a:pPr>
            <a:r>
              <a:rPr lang="en-GB" sz="2800" i="1" dirty="0"/>
              <a:t>Start small and relevant</a:t>
            </a:r>
          </a:p>
          <a:p>
            <a:pPr marL="742950" indent="-742950">
              <a:buFont typeface="+mj-lt"/>
              <a:buAutoNum type="arabicPeriod"/>
            </a:pPr>
            <a:r>
              <a:rPr lang="en-GB" sz="2800" i="1" dirty="0"/>
              <a:t>Foster ownership of the process, technology and media</a:t>
            </a:r>
            <a:r>
              <a:rPr lang="en-US" sz="2800" dirty="0"/>
              <a:t>    </a:t>
            </a:r>
          </a:p>
          <a:p>
            <a:pPr marL="742950" indent="-742950">
              <a:buFont typeface="+mj-lt"/>
              <a:buAutoNum type="arabicPeriod"/>
            </a:pPr>
            <a:r>
              <a:rPr lang="en-GB" sz="2800" i="1" dirty="0"/>
              <a:t>Avoid design locking-in with crucial choices</a:t>
            </a:r>
            <a:r>
              <a:rPr lang="en-GB" sz="2800" dirty="0"/>
              <a:t> (e.g. technology)</a:t>
            </a:r>
          </a:p>
          <a:p>
            <a:pPr marL="742950" indent="-742950">
              <a:buFont typeface="+mj-lt"/>
              <a:buAutoNum type="arabicPeriod"/>
            </a:pPr>
            <a:endParaRPr lang="en-US" sz="2800" dirty="0"/>
          </a:p>
          <a:p>
            <a:pPr marL="742950" indent="-742950">
              <a:buFont typeface="+mj-lt"/>
              <a:buAutoNum type="arabicPeriod"/>
            </a:pPr>
            <a:endParaRPr lang="en-US" sz="28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17430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 design strategies</a:t>
            </a:r>
          </a:p>
        </p:txBody>
      </p:sp>
      <p:sp>
        <p:nvSpPr>
          <p:cNvPr id="3" name="Content Placeholder 2"/>
          <p:cNvSpPr>
            <a:spLocks noGrp="1"/>
          </p:cNvSpPr>
          <p:nvPr>
            <p:ph idx="1"/>
          </p:nvPr>
        </p:nvSpPr>
        <p:spPr>
          <a:xfrm>
            <a:off x="2105025" y="1371600"/>
            <a:ext cx="7900400" cy="5201424"/>
          </a:xfrm>
        </p:spPr>
        <p:txBody>
          <a:bodyPr/>
          <a:lstStyle/>
          <a:p>
            <a:pPr marL="742950" indent="-742950">
              <a:buFont typeface="+mj-lt"/>
              <a:buAutoNum type="arabicPeriod" startAt="7"/>
            </a:pPr>
            <a:r>
              <a:rPr lang="en-GB" sz="2800" i="1" dirty="0"/>
              <a:t>Build scaffolds</a:t>
            </a:r>
            <a:r>
              <a:rPr lang="en-US" sz="2800" dirty="0"/>
              <a:t> </a:t>
            </a:r>
          </a:p>
          <a:p>
            <a:pPr marL="742950" indent="-742950">
              <a:buFont typeface="+mj-lt"/>
              <a:buAutoNum type="arabicPeriod" startAt="7"/>
            </a:pPr>
            <a:r>
              <a:rPr lang="en-GB" sz="2800" i="1" dirty="0"/>
              <a:t>Provide seed prototypes to rehearse collective and cumulative “rapid prototyping”</a:t>
            </a:r>
            <a:r>
              <a:rPr lang="en-US" sz="2800" dirty="0"/>
              <a:t> </a:t>
            </a:r>
          </a:p>
          <a:p>
            <a:pPr marL="742950" indent="-742950">
              <a:buFont typeface="+mj-lt"/>
              <a:buAutoNum type="arabicPeriod" startAt="7"/>
            </a:pPr>
            <a:r>
              <a:rPr lang="en-GB" sz="2800" i="1" dirty="0"/>
              <a:t>Keep attentive to partial failures and what can be learned from them</a:t>
            </a:r>
            <a:r>
              <a:rPr lang="en-US" sz="2800" dirty="0"/>
              <a:t> </a:t>
            </a:r>
          </a:p>
          <a:p>
            <a:pPr marL="742950" indent="-742950">
              <a:buFont typeface="+mj-lt"/>
              <a:buAutoNum type="arabicPeriod" startAt="7"/>
            </a:pPr>
            <a:r>
              <a:rPr lang="en-GB" sz="2800" i="1" dirty="0"/>
              <a:t>Embed design at different levels</a:t>
            </a:r>
            <a:endParaRPr lang="en-US" sz="2800" dirty="0"/>
          </a:p>
          <a:p>
            <a:pPr marL="742950" indent="-742950">
              <a:buFont typeface="+mj-lt"/>
              <a:buAutoNum type="arabicPeriod" startAt="7"/>
            </a:pPr>
            <a:r>
              <a:rPr lang="en-GB" sz="2800" i="1" dirty="0"/>
              <a:t>Alternate close working periods with lighter engagement</a:t>
            </a:r>
            <a:r>
              <a:rPr lang="en-US" sz="2800" dirty="0"/>
              <a:t> </a:t>
            </a:r>
          </a:p>
          <a:p>
            <a:pPr marL="742950" indent="-742950">
              <a:buFont typeface="+mj-lt"/>
              <a:buAutoNum type="arabicPeriod" startAt="7"/>
            </a:pPr>
            <a:r>
              <a:rPr lang="en-GB" sz="2800" i="1" dirty="0"/>
              <a:t>Manage expectations</a:t>
            </a:r>
            <a:r>
              <a:rPr lang="en-US" sz="2800" dirty="0"/>
              <a:t> </a:t>
            </a:r>
          </a:p>
          <a:p>
            <a:pPr marL="742950" indent="-742950">
              <a:buFont typeface="+mj-lt"/>
              <a:buAutoNum type="arabicPeriod" startAt="7"/>
            </a:pPr>
            <a:endParaRPr lang="en-US" sz="28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6008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Its about time</a:t>
            </a:r>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1"/>
          </p:nvPr>
        </p:nvSpPr>
        <p:spPr>
          <a:xfrm>
            <a:off x="6859200" y="5961600"/>
            <a:ext cx="65" cy="184666"/>
          </a:xfrm>
        </p:spPr>
        <p:txBody>
          <a:bodyPr/>
          <a:lstStyle/>
          <a:p>
            <a:endParaRPr lang="en-US"/>
          </a:p>
        </p:txBody>
      </p:sp>
      <p:sp>
        <p:nvSpPr>
          <p:cNvPr id="7" name="Text Placeholder 6"/>
          <p:cNvSpPr>
            <a:spLocks noGrp="1"/>
          </p:cNvSpPr>
          <p:nvPr>
            <p:ph type="body" sz="quarter" idx="12"/>
          </p:nvPr>
        </p:nvSpPr>
        <p:spPr>
          <a:xfrm>
            <a:off x="9902400" y="5961600"/>
            <a:ext cx="65" cy="184666"/>
          </a:xfrm>
        </p:spPr>
        <p:txBody>
          <a:bodyPr/>
          <a:lstStyle/>
          <a:p>
            <a:endParaRPr lang="en-US"/>
          </a:p>
        </p:txBody>
      </p:sp>
      <p:sp>
        <p:nvSpPr>
          <p:cNvPr id="8" name="Text Placeholder 7"/>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873859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2146028"/>
            <a:ext cx="7900400" cy="2462213"/>
          </a:xfrm>
        </p:spPr>
        <p:txBody>
          <a:bodyPr/>
          <a:lstStyle/>
          <a:p>
            <a:r>
              <a:rPr lang="en-GB" dirty="0"/>
              <a:t>The designed systems, usages, users practices and designers need to become more seasoned, that is, “aged together”</a:t>
            </a:r>
            <a:r>
              <a:rPr lang="en-US" dirty="0"/>
              <a:t> </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60699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2105025" y="2146028"/>
            <a:ext cx="7900400" cy="3693319"/>
          </a:xfrm>
        </p:spPr>
        <p:txBody>
          <a:bodyPr/>
          <a:lstStyle/>
          <a:p>
            <a:pPr marL="0" indent="0">
              <a:buNone/>
            </a:pPr>
            <a:r>
              <a:rPr lang="en-GB" dirty="0"/>
              <a:t>elaborate a repertoire for long-term design engagement that should be more aware of the converging, parallel, and often also mutually exclusive, projects of all that should be involved.</a:t>
            </a:r>
            <a:r>
              <a:rPr lang="en-US" dirty="0"/>
              <a:t> </a:t>
            </a:r>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49418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8" name="Picture 7" descr="Figure3-co-design-models.jpg"/>
          <p:cNvPicPr>
            <a:picLocks noChangeAspect="1"/>
          </p:cNvPicPr>
          <p:nvPr/>
        </p:nvPicPr>
        <p:blipFill>
          <a:blip r:embed="rId2"/>
          <a:stretch>
            <a:fillRect/>
          </a:stretch>
        </p:blipFill>
        <p:spPr>
          <a:xfrm>
            <a:off x="2831784" y="0"/>
            <a:ext cx="6693216" cy="6018380"/>
          </a:xfrm>
          <a:prstGeom prst="rect">
            <a:avLst/>
          </a:prstGeom>
        </p:spPr>
      </p:pic>
      <p:sp>
        <p:nvSpPr>
          <p:cNvPr id="9" name="Rectangle 8"/>
          <p:cNvSpPr/>
          <p:nvPr/>
        </p:nvSpPr>
        <p:spPr>
          <a:xfrm>
            <a:off x="3733800" y="6096000"/>
            <a:ext cx="5327164" cy="369332"/>
          </a:xfrm>
          <a:prstGeom prst="rect">
            <a:avLst/>
          </a:prstGeom>
        </p:spPr>
        <p:txBody>
          <a:bodyPr wrap="none">
            <a:spAutoFit/>
          </a:bodyPr>
          <a:lstStyle/>
          <a:p>
            <a:r>
              <a:rPr lang="en-GB" dirty="0">
                <a:solidFill>
                  <a:srgbClr val="000000"/>
                </a:solidFill>
                <a:latin typeface="Arial"/>
              </a:rPr>
              <a:t>Fixed phase </a:t>
            </a:r>
            <a:r>
              <a:rPr lang="en-GB" dirty="0" err="1">
                <a:solidFill>
                  <a:srgbClr val="000000"/>
                </a:solidFill>
                <a:latin typeface="Arial"/>
              </a:rPr>
              <a:t>codesign</a:t>
            </a:r>
            <a:r>
              <a:rPr lang="en-GB" dirty="0">
                <a:solidFill>
                  <a:srgbClr val="000000"/>
                </a:solidFill>
                <a:latin typeface="Arial"/>
              </a:rPr>
              <a:t> </a:t>
            </a:r>
            <a:r>
              <a:rPr lang="en-GB" dirty="0" err="1">
                <a:solidFill>
                  <a:srgbClr val="000000"/>
                </a:solidFill>
                <a:latin typeface="Arial"/>
              </a:rPr>
              <a:t>vs</a:t>
            </a:r>
            <a:r>
              <a:rPr lang="en-GB" dirty="0">
                <a:solidFill>
                  <a:srgbClr val="000000"/>
                </a:solidFill>
                <a:latin typeface="Arial"/>
              </a:rPr>
              <a:t> Aging together </a:t>
            </a:r>
            <a:r>
              <a:rPr lang="en-GB" dirty="0" err="1">
                <a:solidFill>
                  <a:srgbClr val="000000"/>
                </a:solidFill>
                <a:latin typeface="Arial"/>
              </a:rPr>
              <a:t>codesign</a:t>
            </a:r>
            <a:r>
              <a:rPr lang="en-US" dirty="0">
                <a:solidFill>
                  <a:srgbClr val="000000"/>
                </a:solidFill>
                <a:latin typeface="Arial"/>
              </a:rPr>
              <a:t> </a:t>
            </a:r>
          </a:p>
        </p:txBody>
      </p:sp>
    </p:spTree>
    <p:extLst>
      <p:ext uri="{BB962C8B-B14F-4D97-AF65-F5344CB8AC3E}">
        <p14:creationId xmlns:p14="http://schemas.microsoft.com/office/powerpoint/2010/main" val="3569247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914400" y="1279005"/>
            <a:ext cx="103632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Consumption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“cultural dupe, personalization, customization, craft consumption”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(Campbell, 2005)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“appropriation – objectification – incorporation – conversion”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(Silverstone, Hirsch, Morley, 1992;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Berger, Hartmann,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Punie</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Ward, 2006)</a:t>
            </a:r>
          </a:p>
        </p:txBody>
      </p:sp>
    </p:spTree>
    <p:extLst>
      <p:ext uri="{BB962C8B-B14F-4D97-AF65-F5344CB8AC3E}">
        <p14:creationId xmlns:p14="http://schemas.microsoft.com/office/powerpoint/2010/main" val="3991422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2146027"/>
            <a:ext cx="7900400" cy="5678478"/>
          </a:xfrm>
        </p:spPr>
        <p:txBody>
          <a:bodyPr/>
          <a:lstStyle/>
          <a:p>
            <a:r>
              <a:rPr lang="en-GB" dirty="0"/>
              <a:t>platform development and commitment</a:t>
            </a:r>
            <a:r>
              <a:rPr lang="en-US" dirty="0"/>
              <a:t>?</a:t>
            </a:r>
          </a:p>
          <a:p>
            <a:endParaRPr lang="en-US" dirty="0"/>
          </a:p>
          <a:p>
            <a:pPr marL="258763" indent="9525">
              <a:buNone/>
            </a:pPr>
            <a:r>
              <a:rPr lang="en-GB" sz="1800" i="1" dirty="0"/>
              <a:t>“Hi Andrea how is life with two children? …I do not wish to burden you, but one active seniors thing keeps running in my head. Do you think </a:t>
            </a:r>
            <a:r>
              <a:rPr lang="en-GB" sz="1800" i="1" dirty="0" err="1"/>
              <a:t>Miina</a:t>
            </a:r>
            <a:r>
              <a:rPr lang="en-GB" sz="1800" i="1" dirty="0"/>
              <a:t> would work in the new web? I use many </a:t>
            </a:r>
            <a:r>
              <a:rPr lang="en-GB" sz="1800" i="1" dirty="0" err="1"/>
              <a:t>iGoogle</a:t>
            </a:r>
            <a:r>
              <a:rPr lang="en-GB" sz="1800" i="1" dirty="0"/>
              <a:t> applications and have lots of photos in Picasa. These days Twitter is available for quick communications. You Andrea have an understanding of web, our house and all the different actors. Do not use too much time to this question now, just tell what do you think of it. </a:t>
            </a:r>
            <a:endParaRPr lang="en-US" sz="1800" i="1" dirty="0"/>
          </a:p>
          <a:p>
            <a:pPr marL="258763" indent="9525">
              <a:buNone/>
            </a:pPr>
            <a:r>
              <a:rPr lang="en-GB" sz="1800" i="1" dirty="0"/>
              <a:t>With Sunny spring morning wishes!”</a:t>
            </a:r>
            <a:endParaRPr lang="en-US" sz="1800" i="1" dirty="0"/>
          </a:p>
          <a:p>
            <a:endParaRPr lang="en-US" dirty="0"/>
          </a:p>
          <a:p>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37295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title"/>
          </p:nvPr>
        </p:nvSpPr>
        <p:spPr/>
        <p:txBody>
          <a:bodyPr>
            <a:normAutofit/>
          </a:bodyPr>
          <a:lstStyle/>
          <a:p>
            <a:r>
              <a:rPr lang="en-FI" dirty="0"/>
              <a:t>Ageing together with seniors: portfolio</a:t>
            </a:r>
          </a:p>
        </p:txBody>
      </p:sp>
      <p:sp>
        <p:nvSpPr>
          <p:cNvPr id="2" name="Content Placeholder 1">
            <a:extLst>
              <a:ext uri="{FF2B5EF4-FFF2-40B4-BE49-F238E27FC236}">
                <a16:creationId xmlns:a16="http://schemas.microsoft.com/office/drawing/2014/main" id="{9A19D332-8F56-5B4F-9AF5-E20C77604629}"/>
              </a:ext>
            </a:extLst>
          </p:cNvPr>
          <p:cNvSpPr>
            <a:spLocks noGrp="1"/>
          </p:cNvSpPr>
          <p:nvPr>
            <p:ph idx="1"/>
          </p:nvPr>
        </p:nvSpPr>
        <p:spPr/>
        <p:txBody>
          <a:bodyPr/>
          <a:lstStyle/>
          <a:p>
            <a:r>
              <a:rPr lang="en-FI" dirty="0"/>
              <a:t>Starts with collaborative predesign</a:t>
            </a:r>
          </a:p>
          <a:p>
            <a:r>
              <a:rPr lang="en-FI" dirty="0"/>
              <a:t>Extends to co-creative design during </a:t>
            </a:r>
            <a:r>
              <a:rPr lang="en-US" dirty="0" err="1"/>
              <a:t>th</a:t>
            </a:r>
            <a:r>
              <a:rPr lang="en-FI" dirty="0"/>
              <a:t>e use-time</a:t>
            </a:r>
          </a:p>
          <a:p>
            <a:r>
              <a:rPr lang="en-FI"/>
              <a:t>Extends to supportend user community design</a:t>
            </a:r>
          </a:p>
        </p:txBody>
      </p:sp>
    </p:spTree>
    <p:extLst>
      <p:ext uri="{BB962C8B-B14F-4D97-AF65-F5344CB8AC3E}">
        <p14:creationId xmlns:p14="http://schemas.microsoft.com/office/powerpoint/2010/main" val="2224776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3: </a:t>
            </a:r>
            <a:br>
              <a:rPr lang="en-US" dirty="0"/>
            </a:br>
            <a:r>
              <a:rPr lang="en-FI" dirty="0"/>
              <a:t>Building a portfolio on collaborative design </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88403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Kuva 7" descr="08-aerial.jpg"/>
          <p:cNvPicPr>
            <a:picLocks noChangeAspect="1"/>
          </p:cNvPicPr>
          <p:nvPr/>
        </p:nvPicPr>
        <p:blipFill>
          <a:blip r:embed="rId2">
            <a:extLst>
              <a:ext uri="{28A0092B-C50C-407E-A947-70E740481C1C}">
                <a14:useLocalDpi xmlns:a14="http://schemas.microsoft.com/office/drawing/2010/main" val="0"/>
              </a:ext>
            </a:extLst>
          </a:blip>
          <a:srcRect l="7475" t="4474" r="9837" b="10512"/>
          <a:stretch>
            <a:fillRect/>
          </a:stretch>
        </p:blipFill>
        <p:spPr bwMode="auto">
          <a:xfrm>
            <a:off x="304800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tsikko 1"/>
          <p:cNvSpPr txBox="1">
            <a:spLocks/>
          </p:cNvSpPr>
          <p:nvPr/>
        </p:nvSpPr>
        <p:spPr>
          <a:xfrm>
            <a:off x="0" y="0"/>
            <a:ext cx="3048000" cy="6884988"/>
          </a:xfrm>
          <a:prstGeom prst="rect">
            <a:avLst/>
          </a:prstGeom>
          <a:solidFill>
            <a:schemeClr val="bg1">
              <a:alpha val="63000"/>
            </a:schemeClr>
          </a:solidFill>
        </p:spPr>
        <p:txBody>
          <a:bodyPr anchor="ctr"/>
          <a:lstStyle/>
          <a:p>
            <a:pPr marL="46038" marR="0" lvl="0" indent="-34924"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The mundane and strategic work of collaborative design: </a:t>
            </a:r>
          </a:p>
          <a:p>
            <a:pPr marL="46038" marR="0" lvl="0" indent="-34924"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Case Helsinki Central Library</a:t>
            </a:r>
          </a:p>
          <a:p>
            <a:pPr marL="46038" marR="0" lvl="0" indent="-34924"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Virve</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Hyysalo, Helsinki City Library Services &amp; University of Lapland, Department of Design,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Sampsa Hyysalo, Aalto University, Department of Design,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DESIGN ISSUES 2018 (3) summer </a:t>
            </a: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42-58.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sampsa.hyysalo@aalto.fi</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3331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idx="2"/>
          </p:nvPr>
        </p:nvPicPr>
        <p:blipFill>
          <a:blip r:embed="rId2">
            <a:extLst>
              <a:ext uri="{28A0092B-C50C-407E-A947-70E740481C1C}">
                <a14:useLocalDpi xmlns:a14="http://schemas.microsoft.com/office/drawing/2010/main" val="0"/>
              </a:ext>
            </a:extLst>
          </a:blip>
          <a:srcRect l="8130" r="8130"/>
          <a:stretch>
            <a:fillRect/>
          </a:stretch>
        </p:blipFill>
        <p:spPr/>
      </p:pic>
      <p:pic>
        <p:nvPicPr>
          <p:cNvPr id="11" name="Kuvan paikkamerkki 10"/>
          <p:cNvPicPr>
            <a:picLocks noGrp="1" noChangeAspect="1"/>
          </p:cNvPicPr>
          <p:nvPr>
            <p:ph type="pic" idx="3"/>
          </p:nvPr>
        </p:nvPicPr>
        <p:blipFill>
          <a:blip r:embed="rId3">
            <a:extLst>
              <a:ext uri="{28A0092B-C50C-407E-A947-70E740481C1C}">
                <a14:useLocalDpi xmlns:a14="http://schemas.microsoft.com/office/drawing/2010/main" val="0"/>
              </a:ext>
            </a:extLst>
          </a:blip>
          <a:srcRect l="14518" r="14518"/>
          <a:stretch>
            <a:fillRect/>
          </a:stretch>
        </p:blipFill>
        <p:spPr/>
      </p:pic>
      <p:pic>
        <p:nvPicPr>
          <p:cNvPr id="12" name="Kuvan paikkamerkki 11"/>
          <p:cNvPicPr>
            <a:picLocks noGrp="1" noChangeAspect="1"/>
          </p:cNvPicPr>
          <p:nvPr>
            <p:ph type="pic" idx="4"/>
          </p:nvPr>
        </p:nvPicPr>
        <p:blipFill>
          <a:blip r:embed="rId4">
            <a:extLst>
              <a:ext uri="{28A0092B-C50C-407E-A947-70E740481C1C}">
                <a14:useLocalDpi xmlns:a14="http://schemas.microsoft.com/office/drawing/2010/main" val="0"/>
              </a:ext>
            </a:extLst>
          </a:blip>
          <a:srcRect l="7720" r="7720"/>
          <a:stretch>
            <a:fillRect/>
          </a:stretch>
        </p:blipFill>
        <p:spPr/>
      </p:pic>
      <p:pic>
        <p:nvPicPr>
          <p:cNvPr id="13" name="Kuvan paikkamerkki 12"/>
          <p:cNvPicPr>
            <a:picLocks noGrp="1" noChangeAspect="1"/>
          </p:cNvPicPr>
          <p:nvPr>
            <p:ph type="pic" idx="5"/>
          </p:nvPr>
        </p:nvPicPr>
        <p:blipFill>
          <a:blip r:embed="rId5">
            <a:extLst>
              <a:ext uri="{28A0092B-C50C-407E-A947-70E740481C1C}">
                <a14:useLocalDpi xmlns:a14="http://schemas.microsoft.com/office/drawing/2010/main" val="0"/>
              </a:ext>
            </a:extLst>
          </a:blip>
          <a:srcRect l="8073" r="8073"/>
          <a:stretch>
            <a:fillRect/>
          </a:stretch>
        </p:blipFill>
        <p:spPr/>
      </p:pic>
      <p:pic>
        <p:nvPicPr>
          <p:cNvPr id="14" name="Kuvan paikkamerkki 13"/>
          <p:cNvPicPr>
            <a:picLocks noGrp="1" noChangeAspect="1"/>
          </p:cNvPicPr>
          <p:nvPr>
            <p:ph type="pic" idx="6"/>
          </p:nvPr>
        </p:nvPicPr>
        <p:blipFill>
          <a:blip r:embed="rId6">
            <a:extLst>
              <a:ext uri="{28A0092B-C50C-407E-A947-70E740481C1C}">
                <a14:useLocalDpi xmlns:a14="http://schemas.microsoft.com/office/drawing/2010/main" val="0"/>
              </a:ext>
            </a:extLst>
          </a:blip>
          <a:srcRect l="12430" r="12430"/>
          <a:stretch>
            <a:fillRect/>
          </a:stretch>
        </p:blipFill>
        <p:spPr/>
      </p:pic>
      <p:pic>
        <p:nvPicPr>
          <p:cNvPr id="15" name="Kuvan paikkamerkki 14"/>
          <p:cNvPicPr>
            <a:picLocks noGrp="1" noChangeAspect="1"/>
          </p:cNvPicPr>
          <p:nvPr>
            <p:ph type="pic" idx="7"/>
          </p:nvPr>
        </p:nvPicPr>
        <p:blipFill>
          <a:blip r:embed="rId7">
            <a:extLst>
              <a:ext uri="{28A0092B-C50C-407E-A947-70E740481C1C}">
                <a14:useLocalDpi xmlns:a14="http://schemas.microsoft.com/office/drawing/2010/main" val="0"/>
              </a:ext>
            </a:extLst>
          </a:blip>
          <a:srcRect l="11364" r="11364"/>
          <a:stretch>
            <a:fillRect/>
          </a:stretch>
        </p:blipFill>
        <p:spPr/>
      </p:pic>
      <p:sp>
        <p:nvSpPr>
          <p:cNvPr id="8" name="Otsikko 7"/>
          <p:cNvSpPr>
            <a:spLocks noGrp="1"/>
          </p:cNvSpPr>
          <p:nvPr>
            <p:ph type="title"/>
          </p:nvPr>
        </p:nvSpPr>
        <p:spPr>
          <a:xfrm>
            <a:off x="457199" y="5727146"/>
            <a:ext cx="11235446" cy="670883"/>
          </a:xfrm>
        </p:spPr>
        <p:txBody>
          <a:bodyPr/>
          <a:lstStyle/>
          <a:p>
            <a:r>
              <a:rPr lang="fi-FI" dirty="0" err="1"/>
              <a:t>The</a:t>
            </a:r>
            <a:r>
              <a:rPr lang="fi-FI" dirty="0"/>
              <a:t> Helsinki </a:t>
            </a:r>
            <a:r>
              <a:rPr lang="fi-FI" dirty="0" err="1"/>
              <a:t>central</a:t>
            </a:r>
            <a:r>
              <a:rPr lang="fi-FI" dirty="0"/>
              <a:t> </a:t>
            </a:r>
            <a:r>
              <a:rPr lang="fi-FI" dirty="0" err="1"/>
              <a:t>library</a:t>
            </a:r>
            <a:r>
              <a:rPr lang="fi-FI" dirty="0"/>
              <a:t> </a:t>
            </a:r>
            <a:r>
              <a:rPr lang="fi-FI" dirty="0" err="1"/>
              <a:t>will</a:t>
            </a:r>
            <a:r>
              <a:rPr lang="fi-FI" dirty="0"/>
              <a:t> open </a:t>
            </a:r>
            <a:r>
              <a:rPr lang="fi-FI" dirty="0" err="1"/>
              <a:t>its</a:t>
            </a:r>
            <a:r>
              <a:rPr lang="fi-FI" dirty="0"/>
              <a:t> </a:t>
            </a:r>
            <a:r>
              <a:rPr lang="fi-FI" dirty="0" err="1"/>
              <a:t>doors</a:t>
            </a:r>
            <a:r>
              <a:rPr lang="fi-FI" dirty="0"/>
              <a:t> 6.12.2018. </a:t>
            </a:r>
            <a:br>
              <a:rPr lang="fi-FI" dirty="0"/>
            </a:br>
            <a:r>
              <a:rPr lang="en-US" dirty="0"/>
              <a:t> Its contents and operation models have been sought in co-operation with city residents, and partners through participatory design. </a:t>
            </a:r>
            <a:endParaRPr lang="fi-FI" dirty="0"/>
          </a:p>
        </p:txBody>
      </p:sp>
      <p:sp>
        <p:nvSpPr>
          <p:cNvPr id="9" name="Dian numeron paikkamerkki 8"/>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300" b="1"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fi-FI" sz="1300" b="1"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77657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961" b="5961"/>
          <a:stretch>
            <a:fillRect/>
          </a:stretch>
        </p:blipFill>
        <p:spPr/>
      </p:pic>
      <p:sp>
        <p:nvSpPr>
          <p:cNvPr id="5" name="Otsikko 1"/>
          <p:cNvSpPr txBox="1">
            <a:spLocks/>
          </p:cNvSpPr>
          <p:nvPr/>
        </p:nvSpPr>
        <p:spPr bwMode="auto">
          <a:xfrm>
            <a:off x="0" y="4"/>
            <a:ext cx="12191999" cy="2296155"/>
          </a:xfrm>
          <a:prstGeom prst="rect">
            <a:avLst/>
          </a:prstGeom>
          <a:solidFill>
            <a:schemeClr val="bg1">
              <a:alpha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fi-FI" altLang="ja-JP" sz="16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endParaRPr>
          </a:p>
        </p:txBody>
      </p:sp>
      <p:sp>
        <p:nvSpPr>
          <p:cNvPr id="3" name="Otsikko 2"/>
          <p:cNvSpPr>
            <a:spLocks noGrp="1"/>
          </p:cNvSpPr>
          <p:nvPr>
            <p:ph type="title"/>
          </p:nvPr>
        </p:nvSpPr>
        <p:spPr>
          <a:xfrm>
            <a:off x="484735" y="133721"/>
            <a:ext cx="11411713" cy="787615"/>
          </a:xfrm>
        </p:spPr>
        <p:txBody>
          <a:bodyPr/>
          <a:lstStyle/>
          <a:p>
            <a:r>
              <a:rPr lang="fi-FI" sz="3200" dirty="0"/>
              <a:t>155 </a:t>
            </a:r>
            <a:r>
              <a:rPr lang="fi-FI" sz="3200" dirty="0" err="1"/>
              <a:t>years</a:t>
            </a:r>
            <a:r>
              <a:rPr lang="fi-FI" sz="3200" dirty="0"/>
              <a:t> </a:t>
            </a:r>
            <a:r>
              <a:rPr lang="fi-FI" sz="3200" dirty="0" err="1"/>
              <a:t>old</a:t>
            </a:r>
            <a:r>
              <a:rPr lang="fi-FI" sz="3200" dirty="0"/>
              <a:t> </a:t>
            </a:r>
            <a:r>
              <a:rPr lang="fi-FI" sz="3200" dirty="0" err="1"/>
              <a:t>institution</a:t>
            </a:r>
            <a:r>
              <a:rPr lang="fi-FI" sz="3200" dirty="0"/>
              <a:t> </a:t>
            </a:r>
            <a:r>
              <a:rPr lang="fi-FI" sz="3200" dirty="0" err="1"/>
              <a:t>creating</a:t>
            </a:r>
            <a:r>
              <a:rPr lang="fi-FI" sz="3200" dirty="0"/>
              <a:t> </a:t>
            </a:r>
            <a:r>
              <a:rPr lang="fi-FI" sz="3200" dirty="0" err="1"/>
              <a:t>something</a:t>
            </a:r>
            <a:r>
              <a:rPr lang="fi-FI" sz="3200" dirty="0"/>
              <a:t> </a:t>
            </a:r>
            <a:r>
              <a:rPr lang="fi-FI" sz="3200" dirty="0" err="1"/>
              <a:t>new</a:t>
            </a:r>
            <a:r>
              <a:rPr lang="fi-FI" sz="3200" dirty="0"/>
              <a:t>…</a:t>
            </a:r>
          </a:p>
        </p:txBody>
      </p:sp>
      <p:sp>
        <p:nvSpPr>
          <p:cNvPr id="2" name="Tekstiruutu 1"/>
          <p:cNvSpPr txBox="1"/>
          <p:nvPr/>
        </p:nvSpPr>
        <p:spPr>
          <a:xfrm>
            <a:off x="0" y="588488"/>
            <a:ext cx="12192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Meeting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and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lounge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area</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440 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Stage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30 m2 | Pop-</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up</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infos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100m2 | Cinema 490m2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Multi-purpose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hall</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350m2 | Lobby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areas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150m2 | Back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Stage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40m2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Living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lab</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200m2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Exhibition</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300m2 | Café 200m2 | Restaurant 300m2 | Interactive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240m2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Living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rooms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500m2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Children</a:t>
            </a:r>
            <a:r>
              <a:rPr kumimoji="0" lang="ja-JP" altLang="fi-FI"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and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Families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World 600m2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PersonalOffice-area</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400m2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Studios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160m2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Makerspace</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Listening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viewing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game</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rooms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230m2 | Music,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recording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and videostudio 400m2 | Service-</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points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&amp;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collection</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area</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1600 m2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Ellipsi 7"/>
          <p:cNvSpPr/>
          <p:nvPr/>
        </p:nvSpPr>
        <p:spPr>
          <a:xfrm>
            <a:off x="174246" y="3956067"/>
            <a:ext cx="2606662" cy="2448560"/>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Future</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library</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transitioning</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to a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for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citizens</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and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community</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connections</a:t>
            </a:r>
            <a:endPar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Ellipsi 14">
            <a:extLst>
              <a:ext uri="{FF2B5EF4-FFF2-40B4-BE49-F238E27FC236}">
                <a16:creationId xmlns:a16="http://schemas.microsoft.com/office/drawing/2014/main" id="{2DEABA40-EC93-4643-97A0-204AC7B15C73}"/>
              </a:ext>
            </a:extLst>
          </p:cNvPr>
          <p:cNvSpPr/>
          <p:nvPr/>
        </p:nvSpPr>
        <p:spPr>
          <a:xfrm>
            <a:off x="9039176" y="4004977"/>
            <a:ext cx="3029225" cy="2780979"/>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kstiruutu 15">
            <a:extLst>
              <a:ext uri="{FF2B5EF4-FFF2-40B4-BE49-F238E27FC236}">
                <a16:creationId xmlns:a16="http://schemas.microsoft.com/office/drawing/2014/main" id="{660651D2-F569-FF4A-9BA3-048227DAA79A}"/>
              </a:ext>
            </a:extLst>
          </p:cNvPr>
          <p:cNvSpPr txBox="1"/>
          <p:nvPr/>
        </p:nvSpPr>
        <p:spPr>
          <a:xfrm>
            <a:off x="7764956" y="4343364"/>
            <a:ext cx="54572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From</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storing</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books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support</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citizens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needs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from</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collections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connections</a:t>
            </a: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676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idx="2"/>
          </p:nvPr>
        </p:nvPicPr>
        <p:blipFill>
          <a:blip r:embed="rId2">
            <a:extLst>
              <a:ext uri="{28A0092B-C50C-407E-A947-70E740481C1C}">
                <a14:useLocalDpi xmlns:a14="http://schemas.microsoft.com/office/drawing/2010/main" val="0"/>
              </a:ext>
            </a:extLst>
          </a:blip>
          <a:srcRect l="302" r="302"/>
          <a:stretch>
            <a:fillRect/>
          </a:stretch>
        </p:blipFill>
        <p:spPr/>
      </p:pic>
      <p:pic>
        <p:nvPicPr>
          <p:cNvPr id="13" name="Kuvan paikkamerkki 12"/>
          <p:cNvPicPr>
            <a:picLocks noGrp="1" noChangeAspect="1"/>
          </p:cNvPicPr>
          <p:nvPr>
            <p:ph type="pic" idx="3"/>
          </p:nvPr>
        </p:nvPicPr>
        <p:blipFill>
          <a:blip r:embed="rId3">
            <a:extLst>
              <a:ext uri="{28A0092B-C50C-407E-A947-70E740481C1C}">
                <a14:useLocalDpi xmlns:a14="http://schemas.microsoft.com/office/drawing/2010/main" val="0"/>
              </a:ext>
            </a:extLst>
          </a:blip>
          <a:srcRect t="1078" b="1078"/>
          <a:stretch>
            <a:fillRect/>
          </a:stretch>
        </p:blipFill>
        <p:spPr/>
      </p:pic>
      <p:pic>
        <p:nvPicPr>
          <p:cNvPr id="11" name="Kuvan paikkamerkki 10"/>
          <p:cNvPicPr>
            <a:picLocks noGrp="1" noChangeAspect="1"/>
          </p:cNvPicPr>
          <p:nvPr>
            <p:ph type="pic" idx="4"/>
          </p:nvPr>
        </p:nvPicPr>
        <p:blipFill>
          <a:blip r:embed="rId4">
            <a:extLst>
              <a:ext uri="{28A0092B-C50C-407E-A947-70E740481C1C}">
                <a14:useLocalDpi xmlns:a14="http://schemas.microsoft.com/office/drawing/2010/main" val="0"/>
              </a:ext>
            </a:extLst>
          </a:blip>
          <a:srcRect t="175" b="175"/>
          <a:stretch>
            <a:fillRect/>
          </a:stretch>
        </p:blipFill>
        <p:spPr/>
      </p:pic>
      <p:pic>
        <p:nvPicPr>
          <p:cNvPr id="14" name="Kuvan paikkamerkki 13"/>
          <p:cNvPicPr>
            <a:picLocks noGrp="1" noChangeAspect="1"/>
          </p:cNvPicPr>
          <p:nvPr>
            <p:ph type="pic" idx="5"/>
          </p:nvPr>
        </p:nvPicPr>
        <p:blipFill>
          <a:blip r:embed="rId5">
            <a:extLst>
              <a:ext uri="{28A0092B-C50C-407E-A947-70E740481C1C}">
                <a14:useLocalDpi xmlns:a14="http://schemas.microsoft.com/office/drawing/2010/main" val="0"/>
              </a:ext>
            </a:extLst>
          </a:blip>
          <a:srcRect t="5891" b="5891"/>
          <a:stretch>
            <a:fillRect/>
          </a:stretch>
        </p:blipFill>
        <p:spPr/>
      </p:pic>
      <p:pic>
        <p:nvPicPr>
          <p:cNvPr id="12" name="Kuvan paikkamerkki 11"/>
          <p:cNvPicPr>
            <a:picLocks noGrp="1" noChangeAspect="1"/>
          </p:cNvPicPr>
          <p:nvPr>
            <p:ph type="pic" idx="7"/>
          </p:nvPr>
        </p:nvPicPr>
        <p:blipFill>
          <a:blip r:embed="rId6">
            <a:extLst>
              <a:ext uri="{28A0092B-C50C-407E-A947-70E740481C1C}">
                <a14:useLocalDpi xmlns:a14="http://schemas.microsoft.com/office/drawing/2010/main" val="0"/>
              </a:ext>
            </a:extLst>
          </a:blip>
          <a:srcRect t="299" b="299"/>
          <a:stretch>
            <a:fillRect/>
          </a:stretch>
        </p:blipFill>
        <p:spPr/>
      </p:pic>
      <p:sp>
        <p:nvSpPr>
          <p:cNvPr id="8" name="Otsikko 7"/>
          <p:cNvSpPr>
            <a:spLocks noGrp="1"/>
          </p:cNvSpPr>
          <p:nvPr>
            <p:ph type="title"/>
          </p:nvPr>
        </p:nvSpPr>
        <p:spPr>
          <a:xfrm>
            <a:off x="352398" y="5790758"/>
            <a:ext cx="11235446" cy="670883"/>
          </a:xfrm>
        </p:spPr>
        <p:txBody>
          <a:bodyPr/>
          <a:lstStyle/>
          <a:p>
            <a:r>
              <a:rPr lang="fi-FI" sz="2400" dirty="0" err="1">
                <a:solidFill>
                  <a:schemeClr val="tx1"/>
                </a:solidFill>
              </a:rPr>
              <a:t>Collaborative</a:t>
            </a:r>
            <a:r>
              <a:rPr lang="fi-FI" sz="2400" dirty="0">
                <a:solidFill>
                  <a:schemeClr val="tx1"/>
                </a:solidFill>
              </a:rPr>
              <a:t> design </a:t>
            </a:r>
            <a:r>
              <a:rPr lang="fi-FI" sz="2400" dirty="0" err="1">
                <a:solidFill>
                  <a:schemeClr val="tx1"/>
                </a:solidFill>
              </a:rPr>
              <a:t>activities</a:t>
            </a:r>
            <a:r>
              <a:rPr lang="fi-FI" sz="2400" dirty="0">
                <a:solidFill>
                  <a:schemeClr val="tx1"/>
                </a:solidFill>
              </a:rPr>
              <a:t> </a:t>
            </a:r>
            <a:r>
              <a:rPr lang="fi-FI" sz="2400" dirty="0" err="1">
                <a:solidFill>
                  <a:schemeClr val="tx1"/>
                </a:solidFill>
              </a:rPr>
              <a:t>have</a:t>
            </a:r>
            <a:r>
              <a:rPr lang="fi-FI" sz="2400" dirty="0">
                <a:solidFill>
                  <a:schemeClr val="tx1"/>
                </a:solidFill>
              </a:rPr>
              <a:t> </a:t>
            </a:r>
            <a:r>
              <a:rPr lang="fi-FI" sz="2400" dirty="0" err="1">
                <a:solidFill>
                  <a:schemeClr val="tx1"/>
                </a:solidFill>
              </a:rPr>
              <a:t>included</a:t>
            </a:r>
            <a:r>
              <a:rPr lang="fi-FI" sz="2400" dirty="0">
                <a:solidFill>
                  <a:schemeClr val="tx1"/>
                </a:solidFill>
              </a:rPr>
              <a:t> a </a:t>
            </a:r>
            <a:r>
              <a:rPr lang="fi-FI" sz="2400" dirty="0" err="1">
                <a:solidFill>
                  <a:schemeClr val="tx1"/>
                </a:solidFill>
              </a:rPr>
              <a:t>wide</a:t>
            </a:r>
            <a:r>
              <a:rPr lang="fi-FI" sz="2400" dirty="0">
                <a:solidFill>
                  <a:schemeClr val="tx1"/>
                </a:solidFill>
              </a:rPr>
              <a:t> </a:t>
            </a:r>
            <a:r>
              <a:rPr lang="fi-FI" sz="2400" dirty="0" err="1">
                <a:solidFill>
                  <a:schemeClr val="tx1"/>
                </a:solidFill>
              </a:rPr>
              <a:t>variety</a:t>
            </a:r>
            <a:r>
              <a:rPr lang="fi-FI" sz="2400" dirty="0">
                <a:solidFill>
                  <a:schemeClr val="tx1"/>
                </a:solidFill>
              </a:rPr>
              <a:t> of </a:t>
            </a:r>
            <a:r>
              <a:rPr lang="fi-FI" sz="2400" dirty="0" err="1">
                <a:solidFill>
                  <a:schemeClr val="tx1"/>
                </a:solidFill>
              </a:rPr>
              <a:t>different</a:t>
            </a:r>
            <a:r>
              <a:rPr lang="fi-FI" sz="2400" dirty="0">
                <a:solidFill>
                  <a:schemeClr val="tx1"/>
                </a:solidFill>
              </a:rPr>
              <a:t> </a:t>
            </a:r>
            <a:r>
              <a:rPr lang="fi-FI" sz="2400" dirty="0" err="1">
                <a:solidFill>
                  <a:schemeClr val="tx1"/>
                </a:solidFill>
              </a:rPr>
              <a:t>kind</a:t>
            </a:r>
            <a:r>
              <a:rPr lang="fi-FI" sz="2400" dirty="0">
                <a:solidFill>
                  <a:schemeClr val="tx1"/>
                </a:solidFill>
              </a:rPr>
              <a:t> of </a:t>
            </a:r>
            <a:r>
              <a:rPr lang="fi-FI" sz="2400" dirty="0" err="1">
                <a:solidFill>
                  <a:schemeClr val="tx1"/>
                </a:solidFill>
              </a:rPr>
              <a:t>tools</a:t>
            </a:r>
            <a:r>
              <a:rPr lang="fi-FI" sz="2400" dirty="0">
                <a:solidFill>
                  <a:schemeClr val="tx1"/>
                </a:solidFill>
              </a:rPr>
              <a:t> and </a:t>
            </a:r>
            <a:r>
              <a:rPr lang="fi-FI" sz="2400" dirty="0" err="1">
                <a:solidFill>
                  <a:schemeClr val="tx1"/>
                </a:solidFill>
              </a:rPr>
              <a:t>methods</a:t>
            </a:r>
            <a:r>
              <a:rPr lang="fi-FI" sz="2400" dirty="0">
                <a:solidFill>
                  <a:schemeClr val="tx1"/>
                </a:solidFill>
              </a:rPr>
              <a:t>, </a:t>
            </a:r>
            <a:r>
              <a:rPr lang="fi-FI" sz="2400" dirty="0" err="1">
                <a:solidFill>
                  <a:schemeClr val="tx1"/>
                </a:solidFill>
              </a:rPr>
              <a:t>campaigns</a:t>
            </a:r>
            <a:r>
              <a:rPr lang="fi-FI" sz="2400" dirty="0">
                <a:solidFill>
                  <a:schemeClr val="tx1"/>
                </a:solidFill>
              </a:rPr>
              <a:t> and </a:t>
            </a:r>
            <a:r>
              <a:rPr lang="fi-FI" sz="2400" dirty="0" err="1">
                <a:solidFill>
                  <a:schemeClr val="tx1"/>
                </a:solidFill>
              </a:rPr>
              <a:t>approaches</a:t>
            </a:r>
            <a:r>
              <a:rPr lang="fi-FI" sz="2400" dirty="0">
                <a:solidFill>
                  <a:schemeClr val="tx1"/>
                </a:solidFill>
              </a:rPr>
              <a:t> – </a:t>
            </a:r>
            <a:r>
              <a:rPr lang="fi-FI" sz="2400" dirty="0" err="1">
                <a:solidFill>
                  <a:schemeClr val="tx1"/>
                </a:solidFill>
              </a:rPr>
              <a:t>the</a:t>
            </a:r>
            <a:r>
              <a:rPr lang="fi-FI" sz="2400" dirty="0">
                <a:solidFill>
                  <a:schemeClr val="tx1"/>
                </a:solidFill>
              </a:rPr>
              <a:t> </a:t>
            </a:r>
            <a:r>
              <a:rPr lang="fi-FI" sz="2400" dirty="0" err="1">
                <a:solidFill>
                  <a:schemeClr val="tx1"/>
                </a:solidFill>
              </a:rPr>
              <a:t>aim</a:t>
            </a:r>
            <a:r>
              <a:rPr lang="fi-FI" sz="2400" dirty="0">
                <a:solidFill>
                  <a:schemeClr val="tx1"/>
                </a:solidFill>
              </a:rPr>
              <a:t> </a:t>
            </a:r>
            <a:r>
              <a:rPr lang="fi-FI" sz="2400" dirty="0" err="1">
                <a:solidFill>
                  <a:schemeClr val="tx1"/>
                </a:solidFill>
              </a:rPr>
              <a:t>has</a:t>
            </a:r>
            <a:r>
              <a:rPr lang="fi-FI" sz="2400" dirty="0">
                <a:solidFill>
                  <a:schemeClr val="tx1"/>
                </a:solidFill>
              </a:rPr>
              <a:t> </a:t>
            </a:r>
            <a:r>
              <a:rPr lang="fi-FI" sz="2400" dirty="0" err="1">
                <a:solidFill>
                  <a:schemeClr val="tx1"/>
                </a:solidFill>
              </a:rPr>
              <a:t>also</a:t>
            </a:r>
            <a:r>
              <a:rPr lang="fi-FI" sz="2400" dirty="0">
                <a:solidFill>
                  <a:schemeClr val="tx1"/>
                </a:solidFill>
              </a:rPr>
              <a:t> </a:t>
            </a:r>
            <a:r>
              <a:rPr lang="fi-FI" sz="2400" dirty="0" err="1">
                <a:solidFill>
                  <a:schemeClr val="tx1"/>
                </a:solidFill>
              </a:rPr>
              <a:t>been</a:t>
            </a:r>
            <a:r>
              <a:rPr lang="fi-FI" sz="2400" dirty="0">
                <a:solidFill>
                  <a:schemeClr val="tx1"/>
                </a:solidFill>
              </a:rPr>
              <a:t> to </a:t>
            </a:r>
            <a:r>
              <a:rPr lang="fi-FI" sz="2400" dirty="0" err="1">
                <a:solidFill>
                  <a:schemeClr val="tx1"/>
                </a:solidFill>
              </a:rPr>
              <a:t>try</a:t>
            </a:r>
            <a:r>
              <a:rPr lang="fi-FI" sz="2400" dirty="0">
                <a:solidFill>
                  <a:schemeClr val="tx1"/>
                </a:solidFill>
              </a:rPr>
              <a:t> out </a:t>
            </a:r>
            <a:r>
              <a:rPr lang="fi-FI" sz="2400" dirty="0" err="1">
                <a:solidFill>
                  <a:schemeClr val="tx1"/>
                </a:solidFill>
              </a:rPr>
              <a:t>what</a:t>
            </a:r>
            <a:r>
              <a:rPr lang="fi-FI" sz="2400" dirty="0">
                <a:solidFill>
                  <a:schemeClr val="tx1"/>
                </a:solidFill>
              </a:rPr>
              <a:t> </a:t>
            </a:r>
            <a:r>
              <a:rPr lang="fi-FI" sz="2400" dirty="0" err="1">
                <a:solidFill>
                  <a:schemeClr val="tx1"/>
                </a:solidFill>
              </a:rPr>
              <a:t>participation</a:t>
            </a:r>
            <a:r>
              <a:rPr lang="fi-FI" sz="2400" dirty="0">
                <a:solidFill>
                  <a:schemeClr val="tx1"/>
                </a:solidFill>
              </a:rPr>
              <a:t> and </a:t>
            </a:r>
            <a:r>
              <a:rPr lang="fi-FI" sz="2400" dirty="0" err="1">
                <a:solidFill>
                  <a:schemeClr val="tx1"/>
                </a:solidFill>
              </a:rPr>
              <a:t>engagement</a:t>
            </a:r>
            <a:r>
              <a:rPr lang="fi-FI" sz="2400" dirty="0">
                <a:solidFill>
                  <a:schemeClr val="tx1"/>
                </a:solidFill>
              </a:rPr>
              <a:t> </a:t>
            </a:r>
            <a:r>
              <a:rPr lang="fi-FI" sz="2400" dirty="0" err="1">
                <a:solidFill>
                  <a:schemeClr val="tx1"/>
                </a:solidFill>
              </a:rPr>
              <a:t>can</a:t>
            </a:r>
            <a:r>
              <a:rPr lang="fi-FI" sz="2400" dirty="0">
                <a:solidFill>
                  <a:schemeClr val="tx1"/>
                </a:solidFill>
              </a:rPr>
              <a:t> </a:t>
            </a:r>
            <a:r>
              <a:rPr lang="fi-FI" sz="2400" dirty="0" err="1">
                <a:solidFill>
                  <a:schemeClr val="tx1"/>
                </a:solidFill>
              </a:rPr>
              <a:t>mean</a:t>
            </a:r>
            <a:r>
              <a:rPr lang="fi-FI" sz="2400" dirty="0">
                <a:solidFill>
                  <a:schemeClr val="tx1"/>
                </a:solidFill>
              </a:rPr>
              <a:t> in </a:t>
            </a:r>
            <a:r>
              <a:rPr lang="fi-FI" sz="2400" dirty="0" err="1">
                <a:solidFill>
                  <a:schemeClr val="tx1"/>
                </a:solidFill>
              </a:rPr>
              <a:t>public</a:t>
            </a:r>
            <a:r>
              <a:rPr lang="fi-FI" sz="2400" dirty="0">
                <a:solidFill>
                  <a:schemeClr val="tx1"/>
                </a:solidFill>
              </a:rPr>
              <a:t> </a:t>
            </a:r>
            <a:r>
              <a:rPr lang="fi-FI" sz="2400" dirty="0" err="1">
                <a:solidFill>
                  <a:schemeClr val="tx1"/>
                </a:solidFill>
              </a:rPr>
              <a:t>sector</a:t>
            </a:r>
            <a:r>
              <a:rPr lang="fi-FI" sz="2400" dirty="0">
                <a:solidFill>
                  <a:schemeClr val="tx1"/>
                </a:solidFill>
              </a:rPr>
              <a:t> </a:t>
            </a:r>
            <a:r>
              <a:rPr lang="fi-FI" sz="2400" dirty="0" err="1">
                <a:solidFill>
                  <a:schemeClr val="tx1"/>
                </a:solidFill>
              </a:rPr>
              <a:t>context</a:t>
            </a:r>
            <a:r>
              <a:rPr lang="fi-FI" sz="2400" dirty="0">
                <a:solidFill>
                  <a:schemeClr val="tx1"/>
                </a:solidFill>
              </a:rPr>
              <a:t>. </a:t>
            </a:r>
          </a:p>
        </p:txBody>
      </p:sp>
      <p:sp>
        <p:nvSpPr>
          <p:cNvPr id="9" name="Dian numeron paikkamerkki 8"/>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300" b="1" i="0" u="none" strike="noStrike" kern="1200" cap="none" spc="0" normalizeH="0" baseline="0" noProof="0" smtClean="0">
                <a:ln>
                  <a:noFill/>
                </a:ln>
                <a:solidFill>
                  <a:srgbClr val="0000B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fi-FI" sz="1300" b="1" i="0" u="none" strike="noStrike" kern="1200" cap="none" spc="0" normalizeH="0" baseline="0" noProof="0">
              <a:ln>
                <a:noFill/>
              </a:ln>
              <a:solidFill>
                <a:srgbClr val="0000BF"/>
              </a:solidFill>
              <a:effectLst/>
              <a:uLnTx/>
              <a:uFillTx/>
              <a:latin typeface="Arial"/>
              <a:ea typeface="Arial"/>
              <a:cs typeface="Arial"/>
              <a:sym typeface="Arial"/>
            </a:endParaRPr>
          </a:p>
        </p:txBody>
      </p:sp>
      <p:sp>
        <p:nvSpPr>
          <p:cNvPr id="16" name="Ellipsi 15"/>
          <p:cNvSpPr/>
          <p:nvPr/>
        </p:nvSpPr>
        <p:spPr>
          <a:xfrm>
            <a:off x="3092747" y="891096"/>
            <a:ext cx="1895708" cy="1874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kstiruutu 16"/>
          <p:cNvSpPr txBox="1"/>
          <p:nvPr/>
        </p:nvSpPr>
        <p:spPr>
          <a:xfrm>
            <a:off x="3092747" y="1148259"/>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Partici-patory</a:t>
            </a:r>
            <a:r>
              <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budgeting</a:t>
            </a:r>
            <a:endPar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Ellipsi 19"/>
          <p:cNvSpPr/>
          <p:nvPr/>
        </p:nvSpPr>
        <p:spPr>
          <a:xfrm>
            <a:off x="3370881" y="3127002"/>
            <a:ext cx="1895708" cy="1874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iruutu 18"/>
          <p:cNvSpPr txBox="1"/>
          <p:nvPr/>
        </p:nvSpPr>
        <p:spPr>
          <a:xfrm>
            <a:off x="3370881" y="3409522"/>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Citizen</a:t>
            </a:r>
            <a:r>
              <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rPr>
              <a:t> designer </a:t>
            </a: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community</a:t>
            </a:r>
            <a:endPar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3" name="Kuvan paikkamerkki 22"/>
          <p:cNvPicPr>
            <a:picLocks noGrp="1" noChangeAspect="1"/>
          </p:cNvPicPr>
          <p:nvPr>
            <p:ph type="pic" idx="6"/>
          </p:nvPr>
        </p:nvPicPr>
        <p:blipFill>
          <a:blip r:embed="rId7">
            <a:extLst>
              <a:ext uri="{28A0092B-C50C-407E-A947-70E740481C1C}">
                <a14:useLocalDpi xmlns:a14="http://schemas.microsoft.com/office/drawing/2010/main" val="0"/>
              </a:ext>
            </a:extLst>
          </a:blip>
          <a:srcRect t="432" b="432"/>
          <a:stretch>
            <a:fillRect/>
          </a:stretch>
        </p:blipFill>
        <p:spPr/>
      </p:pic>
      <p:sp>
        <p:nvSpPr>
          <p:cNvPr id="26" name="Ellipsi 25"/>
          <p:cNvSpPr/>
          <p:nvPr/>
        </p:nvSpPr>
        <p:spPr>
          <a:xfrm>
            <a:off x="10040480" y="1770097"/>
            <a:ext cx="1634332" cy="16392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kstiruutu 26"/>
          <p:cNvSpPr txBox="1"/>
          <p:nvPr/>
        </p:nvSpPr>
        <p:spPr>
          <a:xfrm>
            <a:off x="9912919" y="2045012"/>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Invitational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participatory</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workshop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series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Ellipsi 27"/>
          <p:cNvSpPr/>
          <p:nvPr/>
        </p:nvSpPr>
        <p:spPr>
          <a:xfrm>
            <a:off x="10341783" y="3813834"/>
            <a:ext cx="1895708" cy="1807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kstiruutu 28"/>
          <p:cNvSpPr txBox="1"/>
          <p:nvPr/>
        </p:nvSpPr>
        <p:spPr>
          <a:xfrm>
            <a:off x="10341783" y="4064820"/>
            <a:ext cx="189570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Co-creation</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of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social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value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with</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stake-holder</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network</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Ellipsi 29"/>
          <p:cNvSpPr/>
          <p:nvPr/>
        </p:nvSpPr>
        <p:spPr>
          <a:xfrm>
            <a:off x="7114068" y="4142530"/>
            <a:ext cx="1661064" cy="146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kstiruutu 30"/>
          <p:cNvSpPr txBox="1"/>
          <p:nvPr/>
        </p:nvSpPr>
        <p:spPr>
          <a:xfrm>
            <a:off x="7078221" y="4261120"/>
            <a:ext cx="1732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Open &amp;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interactive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architectural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competition</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Ellipsi 31"/>
          <p:cNvSpPr/>
          <p:nvPr/>
        </p:nvSpPr>
        <p:spPr>
          <a:xfrm>
            <a:off x="-16419" y="3829310"/>
            <a:ext cx="1753779" cy="1727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Tekstiruutu 32"/>
          <p:cNvSpPr txBox="1"/>
          <p:nvPr/>
        </p:nvSpPr>
        <p:spPr>
          <a:xfrm>
            <a:off x="101437" y="3957268"/>
            <a:ext cx="149643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Move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feet</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meet</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the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citizens</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with</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talkative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librarybikes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Ellipsi 17"/>
          <p:cNvSpPr/>
          <p:nvPr/>
        </p:nvSpPr>
        <p:spPr>
          <a:xfrm>
            <a:off x="6090318" y="1167332"/>
            <a:ext cx="2478459" cy="2306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kstiruutu 20"/>
          <p:cNvSpPr txBox="1"/>
          <p:nvPr/>
        </p:nvSpPr>
        <p:spPr>
          <a:xfrm>
            <a:off x="6160716" y="1419252"/>
            <a:ext cx="225744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Open ideas harvesting: digital platform, urban events and </a:t>
            </a:r>
            <a:r>
              <a:rPr kumimoji="0" lang="en-US" sz="2000" b="0" i="0" u="none" strike="noStrike" kern="1200" cap="none" spc="0" normalizeH="0" baseline="0" noProof="0" dirty="0" err="1">
                <a:ln>
                  <a:noFill/>
                </a:ln>
                <a:solidFill>
                  <a:prstClr val="white"/>
                </a:solidFill>
                <a:effectLst/>
                <a:uLnTx/>
                <a:uFillTx/>
                <a:latin typeface="Arial" panose="020B0604020202020204"/>
                <a:ea typeface="+mn-ea"/>
                <a:cs typeface="+mn-cs"/>
              </a:rPr>
              <a:t>advertizing</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campaign </a:t>
            </a:r>
            <a:endParaRPr kumimoji="0" lang="fi-FI"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Ellipsi 23"/>
          <p:cNvSpPr/>
          <p:nvPr/>
        </p:nvSpPr>
        <p:spPr>
          <a:xfrm>
            <a:off x="71738" y="1780376"/>
            <a:ext cx="1661064" cy="146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kstiruutu 24"/>
          <p:cNvSpPr txBox="1"/>
          <p:nvPr/>
        </p:nvSpPr>
        <p:spPr>
          <a:xfrm>
            <a:off x="35891" y="1898966"/>
            <a:ext cx="1732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and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reaching</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new</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audiences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3290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kehys 3"/>
          <p:cNvSpPr txBox="1"/>
          <p:nvPr/>
        </p:nvSpPr>
        <p:spPr>
          <a:xfrm>
            <a:off x="350520" y="1004052"/>
            <a:ext cx="11262360" cy="5632311"/>
          </a:xfrm>
          <a:prstGeom prst="rect">
            <a:avLst/>
          </a:prstGeom>
          <a:noFill/>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b="1" dirty="0">
                <a:solidFill>
                  <a:srgbClr val="FF0000"/>
                </a:solidFill>
                <a:latin typeface="Calibri" charset="0"/>
              </a:rPr>
              <a:t>I Dream-On! </a:t>
            </a:r>
            <a:r>
              <a:rPr lang="en-US" sz="2000" dirty="0">
                <a:solidFill>
                  <a:srgbClr val="FF0000"/>
                </a:solidFill>
                <a:latin typeface="Calibri" charset="0"/>
              </a:rPr>
              <a:t>Raising awareness, collecting ideas and inviting people in planning</a:t>
            </a:r>
            <a:endParaRPr lang="en-US" sz="2000" b="1" dirty="0">
              <a:solidFill>
                <a:srgbClr val="FF0000"/>
              </a:solidFill>
              <a:latin typeface="Calibri" charset="0"/>
            </a:endParaRPr>
          </a:p>
          <a:p>
            <a:pPr eaLnBrk="1" hangingPunct="1"/>
            <a:r>
              <a:rPr lang="en-US" sz="2000" b="1" dirty="0">
                <a:solidFill>
                  <a:srgbClr val="FF0000"/>
                </a:solidFill>
                <a:latin typeface="Calibri" charset="0"/>
              </a:rPr>
              <a:t>II Urban </a:t>
            </a:r>
            <a:r>
              <a:rPr lang="en-US" sz="2000" b="1" dirty="0" err="1">
                <a:solidFill>
                  <a:srgbClr val="FF0000"/>
                </a:solidFill>
                <a:latin typeface="Calibri" charset="0"/>
              </a:rPr>
              <a:t>experientiality</a:t>
            </a:r>
            <a:r>
              <a:rPr lang="en-US" sz="2000" b="1" dirty="0">
                <a:solidFill>
                  <a:srgbClr val="FF0000"/>
                </a:solidFill>
                <a:latin typeface="Calibri" charset="0"/>
              </a:rPr>
              <a:t> of future library </a:t>
            </a:r>
            <a:r>
              <a:rPr lang="en-US" sz="2000" dirty="0">
                <a:solidFill>
                  <a:srgbClr val="FF0000"/>
                </a:solidFill>
                <a:latin typeface="Calibri" charset="0"/>
              </a:rPr>
              <a:t>in urban events: Street art, </a:t>
            </a:r>
            <a:r>
              <a:rPr lang="en-US" sz="2000" dirty="0" err="1">
                <a:solidFill>
                  <a:srgbClr val="FF0000"/>
                </a:solidFill>
                <a:latin typeface="Calibri" charset="0"/>
              </a:rPr>
              <a:t>Jurttasauna</a:t>
            </a:r>
            <a:r>
              <a:rPr lang="en-US" sz="2000" dirty="0">
                <a:solidFill>
                  <a:srgbClr val="FF0000"/>
                </a:solidFill>
                <a:latin typeface="Calibri" charset="0"/>
              </a:rPr>
              <a:t>, World Design Capital </a:t>
            </a:r>
            <a:r>
              <a:rPr lang="en-US" sz="2000" dirty="0" err="1">
                <a:solidFill>
                  <a:srgbClr val="FF0000"/>
                </a:solidFill>
                <a:latin typeface="Calibri" charset="0"/>
              </a:rPr>
              <a:t>Paviljonki</a:t>
            </a:r>
            <a:r>
              <a:rPr lang="en-US" sz="2000" dirty="0">
                <a:solidFill>
                  <a:srgbClr val="FF0000"/>
                </a:solidFill>
                <a:latin typeface="Calibri" charset="0"/>
              </a:rPr>
              <a:t>, </a:t>
            </a:r>
            <a:r>
              <a:rPr lang="en-US" sz="2000" dirty="0" err="1">
                <a:solidFill>
                  <a:srgbClr val="FF0000"/>
                </a:solidFill>
                <a:latin typeface="Calibri" charset="0"/>
              </a:rPr>
              <a:t>Knit</a:t>
            </a:r>
            <a:r>
              <a:rPr lang="en-US" altLang="ja-JP" sz="2000" dirty="0" err="1">
                <a:solidFill>
                  <a:srgbClr val="FF0000"/>
                </a:solidFill>
                <a:latin typeface="Calibri" charset="0"/>
              </a:rPr>
              <a:t>’</a:t>
            </a:r>
            <a:r>
              <a:rPr lang="en-US" sz="2000" dirty="0" err="1">
                <a:solidFill>
                  <a:srgbClr val="FF0000"/>
                </a:solidFill>
                <a:latin typeface="Calibri" charset="0"/>
              </a:rPr>
              <a:t>n</a:t>
            </a:r>
            <a:r>
              <a:rPr lang="en-US" sz="2000" dirty="0">
                <a:solidFill>
                  <a:srgbClr val="FF0000"/>
                </a:solidFill>
                <a:latin typeface="Calibri" charset="0"/>
              </a:rPr>
              <a:t> Tag – yearn bombing, WÄRK-fest…</a:t>
            </a:r>
            <a:endParaRPr lang="en-US" sz="2000" b="1" dirty="0">
              <a:solidFill>
                <a:srgbClr val="FF0000"/>
              </a:solidFill>
              <a:latin typeface="Calibri" charset="0"/>
            </a:endParaRPr>
          </a:p>
          <a:p>
            <a:pPr eaLnBrk="1" hangingPunct="1"/>
            <a:r>
              <a:rPr lang="en-US" sz="2000" b="1" dirty="0">
                <a:solidFill>
                  <a:srgbClr val="FF0000"/>
                </a:solidFill>
                <a:latin typeface="Calibri" charset="0"/>
              </a:rPr>
              <a:t>III Dream Job </a:t>
            </a:r>
            <a:r>
              <a:rPr lang="en-US" sz="2000" dirty="0">
                <a:solidFill>
                  <a:srgbClr val="FF0000"/>
                </a:solidFill>
                <a:latin typeface="Calibri" charset="0"/>
              </a:rPr>
              <a:t>analysis of the 2600 library dreams by staff</a:t>
            </a:r>
            <a:endParaRPr lang="en-US" sz="2000" b="1" dirty="0">
              <a:solidFill>
                <a:srgbClr val="FF0000"/>
              </a:solidFill>
              <a:latin typeface="Calibri" charset="0"/>
            </a:endParaRPr>
          </a:p>
          <a:p>
            <a:pPr eaLnBrk="1" hangingPunct="1"/>
            <a:r>
              <a:rPr lang="en-US" sz="2000" b="1" dirty="0">
                <a:solidFill>
                  <a:srgbClr val="FF0000"/>
                </a:solidFill>
                <a:latin typeface="Calibri" charset="0"/>
              </a:rPr>
              <a:t>IV Participatory budgeting </a:t>
            </a:r>
            <a:r>
              <a:rPr lang="en-US" sz="2000" dirty="0">
                <a:solidFill>
                  <a:srgbClr val="FF0000"/>
                </a:solidFill>
                <a:latin typeface="Calibri" charset="0"/>
              </a:rPr>
              <a:t>– Together with </a:t>
            </a:r>
            <a:r>
              <a:rPr lang="en-US" sz="2000" dirty="0" err="1">
                <a:solidFill>
                  <a:srgbClr val="FF0000"/>
                </a:solidFill>
                <a:latin typeface="Calibri" charset="0"/>
              </a:rPr>
              <a:t>Sitra</a:t>
            </a:r>
            <a:r>
              <a:rPr lang="en-US" sz="2000" dirty="0">
                <a:solidFill>
                  <a:srgbClr val="FF0000"/>
                </a:solidFill>
                <a:latin typeface="Calibri" charset="0"/>
              </a:rPr>
              <a:t>, </a:t>
            </a:r>
            <a:r>
              <a:rPr lang="en-US" sz="2000" dirty="0" err="1">
                <a:solidFill>
                  <a:srgbClr val="FF0000"/>
                </a:solidFill>
                <a:latin typeface="Calibri" charset="0"/>
              </a:rPr>
              <a:t>Emobitin</a:t>
            </a:r>
            <a:r>
              <a:rPr lang="en-US" sz="2000" dirty="0">
                <a:solidFill>
                  <a:srgbClr val="FF0000"/>
                </a:solidFill>
                <a:latin typeface="Calibri" charset="0"/>
              </a:rPr>
              <a:t> ja </a:t>
            </a:r>
            <a:r>
              <a:rPr lang="en-US" sz="2000" dirty="0" err="1">
                <a:solidFill>
                  <a:srgbClr val="FF0000"/>
                </a:solidFill>
                <a:latin typeface="Calibri" charset="0"/>
              </a:rPr>
              <a:t>Avanto</a:t>
            </a:r>
            <a:r>
              <a:rPr lang="en-US" sz="2000" dirty="0">
                <a:solidFill>
                  <a:srgbClr val="FF0000"/>
                </a:solidFill>
                <a:latin typeface="Calibri" charset="0"/>
              </a:rPr>
              <a:t> Insight</a:t>
            </a:r>
            <a:endParaRPr lang="en-US" sz="2000" b="1" dirty="0">
              <a:solidFill>
                <a:srgbClr val="FF0000"/>
              </a:solidFill>
              <a:latin typeface="Calibri" charset="0"/>
            </a:endParaRPr>
          </a:p>
          <a:p>
            <a:pPr eaLnBrk="1" hangingPunct="1"/>
            <a:r>
              <a:rPr lang="en-US" sz="2000" b="1" dirty="0">
                <a:solidFill>
                  <a:srgbClr val="FF0000"/>
                </a:solidFill>
                <a:latin typeface="Calibri" charset="0"/>
              </a:rPr>
              <a:t>V Invitational workshops and events</a:t>
            </a:r>
            <a:r>
              <a:rPr lang="en-US" sz="2000" dirty="0">
                <a:solidFill>
                  <a:srgbClr val="FF0000"/>
                </a:solidFill>
                <a:latin typeface="Calibri" charset="0"/>
              </a:rPr>
              <a:t> to reach target groups identified as crucial – growing the key stakeholder network</a:t>
            </a:r>
          </a:p>
          <a:p>
            <a:pPr eaLnBrk="1" hangingPunct="1"/>
            <a:r>
              <a:rPr lang="en-US" sz="2000" b="1" dirty="0">
                <a:solidFill>
                  <a:schemeClr val="bg1">
                    <a:lumMod val="75000"/>
                  </a:schemeClr>
                </a:solidFill>
                <a:latin typeface="Calibri" charset="0"/>
              </a:rPr>
              <a:t>VI</a:t>
            </a:r>
            <a:r>
              <a:rPr lang="en-US" sz="2000" dirty="0">
                <a:solidFill>
                  <a:schemeClr val="bg1">
                    <a:lumMod val="75000"/>
                  </a:schemeClr>
                </a:solidFill>
                <a:latin typeface="Calibri" charset="0"/>
              </a:rPr>
              <a:t> </a:t>
            </a:r>
            <a:r>
              <a:rPr lang="en-US" sz="2000" b="1" dirty="0">
                <a:solidFill>
                  <a:schemeClr val="bg1">
                    <a:lumMod val="75000"/>
                  </a:schemeClr>
                </a:solidFill>
                <a:latin typeface="Calibri" charset="0"/>
              </a:rPr>
              <a:t>Open display of architecture competition entries </a:t>
            </a:r>
            <a:r>
              <a:rPr lang="en-US" sz="2000" dirty="0">
                <a:solidFill>
                  <a:schemeClr val="bg1">
                    <a:lumMod val="75000"/>
                  </a:schemeClr>
                </a:solidFill>
                <a:latin typeface="Calibri" charset="0"/>
              </a:rPr>
              <a:t>Over 500 entries to architectural competition open to viewing in public.</a:t>
            </a:r>
          </a:p>
          <a:p>
            <a:pPr eaLnBrk="1" hangingPunct="1"/>
            <a:r>
              <a:rPr lang="en-US" sz="2000" b="1" dirty="0">
                <a:solidFill>
                  <a:schemeClr val="bg1">
                    <a:lumMod val="75000"/>
                  </a:schemeClr>
                </a:solidFill>
                <a:latin typeface="Calibri" charset="0"/>
              </a:rPr>
              <a:t>VII Citizen discussion through web brainstorming </a:t>
            </a:r>
            <a:endParaRPr lang="en-US" sz="2000" dirty="0">
              <a:solidFill>
                <a:schemeClr val="bg1">
                  <a:lumMod val="75000"/>
                </a:schemeClr>
              </a:solidFill>
              <a:latin typeface="Calibri" charset="0"/>
            </a:endParaRPr>
          </a:p>
          <a:p>
            <a:pPr eaLnBrk="1" hangingPunct="1"/>
            <a:r>
              <a:rPr lang="en-US" sz="2000" b="1" dirty="0">
                <a:solidFill>
                  <a:srgbClr val="FF0000"/>
                </a:solidFill>
                <a:latin typeface="Calibri" charset="0"/>
              </a:rPr>
              <a:t>VIII</a:t>
            </a:r>
            <a:r>
              <a:rPr lang="en-US" sz="2000" dirty="0">
                <a:solidFill>
                  <a:srgbClr val="FF0000"/>
                </a:solidFill>
                <a:latin typeface="Calibri" charset="0"/>
              </a:rPr>
              <a:t> </a:t>
            </a:r>
            <a:r>
              <a:rPr lang="en-US" sz="2000" b="1" dirty="0">
                <a:solidFill>
                  <a:srgbClr val="FF0000"/>
                </a:solidFill>
                <a:latin typeface="Calibri" charset="0"/>
              </a:rPr>
              <a:t>Signal us!</a:t>
            </a:r>
            <a:r>
              <a:rPr lang="en-US" sz="2000" dirty="0">
                <a:solidFill>
                  <a:srgbClr val="FF0000"/>
                </a:solidFill>
                <a:latin typeface="Calibri" charset="0"/>
              </a:rPr>
              <a:t> all libraries joint campaign day, where customers could give feedback by placing post-its directly in library spaces</a:t>
            </a:r>
            <a:endParaRPr lang="en-US" sz="2000" b="1" dirty="0">
              <a:solidFill>
                <a:srgbClr val="FF0000"/>
              </a:solidFill>
              <a:latin typeface="Calibri" charset="0"/>
            </a:endParaRPr>
          </a:p>
          <a:p>
            <a:pPr eaLnBrk="1" hangingPunct="1"/>
            <a:r>
              <a:rPr lang="en-US" sz="2000" b="1" dirty="0">
                <a:solidFill>
                  <a:schemeClr val="bg1">
                    <a:lumMod val="75000"/>
                  </a:schemeClr>
                </a:solidFill>
                <a:latin typeface="Calibri" charset="0"/>
              </a:rPr>
              <a:t>IX Bicycling libraries </a:t>
            </a:r>
            <a:r>
              <a:rPr lang="en-US" sz="2000" dirty="0">
                <a:solidFill>
                  <a:schemeClr val="bg1">
                    <a:lumMod val="75000"/>
                  </a:schemeClr>
                </a:solidFill>
                <a:latin typeface="Calibri" charset="0"/>
              </a:rPr>
              <a:t>– Mini libraries brought library activities to people in streets 13.-14.6. raising awareness of the closing of architectural competition</a:t>
            </a:r>
          </a:p>
          <a:p>
            <a:pPr eaLnBrk="1" hangingPunct="1"/>
            <a:r>
              <a:rPr lang="en-US" sz="2000" b="1" dirty="0">
                <a:latin typeface="Calibri" charset="0"/>
              </a:rPr>
              <a:t>X Friends of central library </a:t>
            </a:r>
            <a:r>
              <a:rPr lang="en-US" sz="2000" dirty="0">
                <a:latin typeface="Calibri" charset="0"/>
              </a:rPr>
              <a:t>user-designer community build up through three month intensive process </a:t>
            </a:r>
          </a:p>
          <a:p>
            <a:pPr eaLnBrk="1" hangingPunct="1"/>
            <a:r>
              <a:rPr lang="en-US" sz="2000" b="1" dirty="0">
                <a:solidFill>
                  <a:schemeClr val="bg1">
                    <a:lumMod val="75000"/>
                  </a:schemeClr>
                </a:solidFill>
                <a:latin typeface="Calibri" charset="0"/>
              </a:rPr>
              <a:t>XI Pilots in new and renovated libraries: </a:t>
            </a:r>
            <a:r>
              <a:rPr lang="en-US" sz="2000" dirty="0" err="1">
                <a:solidFill>
                  <a:schemeClr val="bg1">
                    <a:lumMod val="75000"/>
                  </a:schemeClr>
                </a:solidFill>
                <a:latin typeface="Calibri" charset="0"/>
              </a:rPr>
              <a:t>Maunula</a:t>
            </a:r>
            <a:r>
              <a:rPr lang="en-US" sz="2000" dirty="0">
                <a:solidFill>
                  <a:schemeClr val="bg1">
                    <a:lumMod val="75000"/>
                  </a:schemeClr>
                </a:solidFill>
                <a:latin typeface="Calibri" charset="0"/>
              </a:rPr>
              <a:t>, </a:t>
            </a:r>
            <a:r>
              <a:rPr lang="en-US" sz="2000" dirty="0" err="1">
                <a:solidFill>
                  <a:schemeClr val="bg1">
                    <a:lumMod val="75000"/>
                  </a:schemeClr>
                </a:solidFill>
                <a:latin typeface="Calibri" charset="0"/>
              </a:rPr>
              <a:t>Töölö</a:t>
            </a:r>
            <a:r>
              <a:rPr lang="en-US" sz="2000" dirty="0">
                <a:solidFill>
                  <a:schemeClr val="bg1">
                    <a:lumMod val="75000"/>
                  </a:schemeClr>
                </a:solidFill>
                <a:latin typeface="Calibri" charset="0"/>
              </a:rPr>
              <a:t>, </a:t>
            </a:r>
          </a:p>
          <a:p>
            <a:pPr eaLnBrk="1" hangingPunct="1"/>
            <a:r>
              <a:rPr lang="en-US" sz="2000" dirty="0" err="1">
                <a:solidFill>
                  <a:schemeClr val="bg1">
                    <a:lumMod val="75000"/>
                  </a:schemeClr>
                </a:solidFill>
                <a:latin typeface="Calibri" charset="0"/>
              </a:rPr>
              <a:t>Herttoniemi</a:t>
            </a:r>
            <a:r>
              <a:rPr lang="en-US" sz="2000" dirty="0">
                <a:solidFill>
                  <a:schemeClr val="bg1">
                    <a:lumMod val="75000"/>
                  </a:schemeClr>
                </a:solidFill>
                <a:latin typeface="Calibri" charset="0"/>
              </a:rPr>
              <a:t>, </a:t>
            </a:r>
            <a:r>
              <a:rPr lang="en-US" sz="2000" dirty="0" err="1">
                <a:solidFill>
                  <a:schemeClr val="bg1">
                    <a:lumMod val="75000"/>
                  </a:schemeClr>
                </a:solidFill>
                <a:latin typeface="Calibri" charset="0"/>
              </a:rPr>
              <a:t>Lasipalatsi</a:t>
            </a:r>
            <a:endParaRPr lang="en-US" sz="2000" dirty="0">
              <a:solidFill>
                <a:schemeClr val="bg1">
                  <a:lumMod val="75000"/>
                </a:schemeClr>
              </a:solidFill>
              <a:latin typeface="Calibri" charset="0"/>
            </a:endParaRPr>
          </a:p>
          <a:p>
            <a:pPr eaLnBrk="1" hangingPunct="1"/>
            <a:r>
              <a:rPr lang="en-US" sz="2000" b="1" dirty="0">
                <a:solidFill>
                  <a:srgbClr val="000000"/>
                </a:solidFill>
                <a:latin typeface="Calibri" charset="0"/>
              </a:rPr>
              <a:t>XII Friends of Library </a:t>
            </a:r>
            <a:r>
              <a:rPr lang="en-US" sz="2000" dirty="0">
                <a:solidFill>
                  <a:srgbClr val="000000"/>
                </a:solidFill>
                <a:latin typeface="Calibri" charset="0"/>
              </a:rPr>
              <a:t>user community</a:t>
            </a:r>
            <a:r>
              <a:rPr lang="en-US" sz="2000" dirty="0">
                <a:solidFill>
                  <a:schemeClr val="bg1">
                    <a:lumMod val="75000"/>
                  </a:schemeClr>
                </a:solidFill>
                <a:latin typeface="Calibri" charset="0"/>
              </a:rPr>
              <a:t> </a:t>
            </a:r>
          </a:p>
        </p:txBody>
      </p:sp>
      <p:sp>
        <p:nvSpPr>
          <p:cNvPr id="2" name="TextBox 1"/>
          <p:cNvSpPr txBox="1"/>
          <p:nvPr/>
        </p:nvSpPr>
        <p:spPr>
          <a:xfrm>
            <a:off x="396240" y="173621"/>
            <a:ext cx="11231880" cy="584775"/>
          </a:xfrm>
          <a:prstGeom prst="rect">
            <a:avLst/>
          </a:prstGeom>
          <a:noFill/>
        </p:spPr>
        <p:txBody>
          <a:bodyPr wrap="square" rtlCol="0">
            <a:spAutoFit/>
          </a:bodyPr>
          <a:lstStyle/>
          <a:p>
            <a:r>
              <a:rPr lang="en-US" sz="3200" b="1" dirty="0">
                <a:solidFill>
                  <a:schemeClr val="bg1">
                    <a:lumMod val="65000"/>
                  </a:schemeClr>
                </a:solidFill>
              </a:rPr>
              <a:t>Collaborative design in </a:t>
            </a:r>
            <a:r>
              <a:rPr lang="en-US" sz="3200" b="1" dirty="0" err="1">
                <a:solidFill>
                  <a:schemeClr val="bg1">
                    <a:lumMod val="65000"/>
                  </a:schemeClr>
                </a:solidFill>
              </a:rPr>
              <a:t>Celib</a:t>
            </a:r>
            <a:r>
              <a:rPr lang="en-US" sz="3200" b="1" dirty="0"/>
              <a:t>:</a:t>
            </a:r>
            <a:r>
              <a:rPr lang="en-US" sz="3200" b="1" dirty="0">
                <a:solidFill>
                  <a:srgbClr val="FF0000"/>
                </a:solidFill>
              </a:rPr>
              <a:t> </a:t>
            </a:r>
            <a:r>
              <a:rPr lang="en-US" b="1" dirty="0">
                <a:solidFill>
                  <a:srgbClr val="FF0000"/>
                </a:solidFill>
              </a:rPr>
              <a:t>RED 2019 paper, </a:t>
            </a:r>
            <a:r>
              <a:rPr lang="en-US" b="1" dirty="0"/>
              <a:t>BLACK 2020 paper</a:t>
            </a:r>
          </a:p>
        </p:txBody>
      </p:sp>
    </p:spTree>
    <p:extLst>
      <p:ext uri="{BB962C8B-B14F-4D97-AF65-F5344CB8AC3E}">
        <p14:creationId xmlns:p14="http://schemas.microsoft.com/office/powerpoint/2010/main" val="38780286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 b="3"/>
          <a:stretch>
            <a:fillRect/>
          </a:stretch>
        </p:blipFill>
        <p:spPr/>
      </p:pic>
      <p:sp>
        <p:nvSpPr>
          <p:cNvPr id="9" name="Suorakulmio 8"/>
          <p:cNvSpPr/>
          <p:nvPr/>
        </p:nvSpPr>
        <p:spPr>
          <a:xfrm>
            <a:off x="0" y="-6478"/>
            <a:ext cx="12192000" cy="153063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kstiruutu 4"/>
          <p:cNvSpPr txBox="1"/>
          <p:nvPr/>
        </p:nvSpPr>
        <p:spPr>
          <a:xfrm>
            <a:off x="11411712" y="22677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Otsikko 2"/>
          <p:cNvSpPr>
            <a:spLocks noGrp="1"/>
          </p:cNvSpPr>
          <p:nvPr>
            <p:ph type="title"/>
          </p:nvPr>
        </p:nvSpPr>
        <p:spPr>
          <a:xfrm>
            <a:off x="-64655" y="235712"/>
            <a:ext cx="12321310" cy="856925"/>
          </a:xfrm>
        </p:spPr>
        <p:txBody>
          <a:bodyPr/>
          <a:lstStyle/>
          <a:p>
            <a:pPr algn="ctr"/>
            <a:r>
              <a:rPr lang="fi-FI" sz="2000" dirty="0" err="1"/>
              <a:t>All</a:t>
            </a:r>
            <a:r>
              <a:rPr lang="fi-FI" sz="2000" dirty="0"/>
              <a:t> </a:t>
            </a:r>
            <a:r>
              <a:rPr lang="fi-FI" sz="2000" dirty="0" err="1"/>
              <a:t>collaborative</a:t>
            </a:r>
            <a:r>
              <a:rPr lang="fi-FI" sz="2000" dirty="0"/>
              <a:t> design </a:t>
            </a:r>
            <a:r>
              <a:rPr lang="fi-FI" sz="2000" dirty="0" err="1"/>
              <a:t>activities</a:t>
            </a:r>
            <a:r>
              <a:rPr lang="fi-FI" sz="2000" dirty="0"/>
              <a:t> </a:t>
            </a:r>
            <a:r>
              <a:rPr lang="fi-FI" sz="2000" dirty="0" err="1"/>
              <a:t>regarded</a:t>
            </a:r>
            <a:r>
              <a:rPr lang="fi-FI" sz="2000" dirty="0"/>
              <a:t> as </a:t>
            </a:r>
            <a:r>
              <a:rPr lang="fi-FI" sz="2000" dirty="0" err="1"/>
              <a:t>useful</a:t>
            </a:r>
            <a:r>
              <a:rPr lang="fi-FI" sz="2000" dirty="0"/>
              <a:t> and </a:t>
            </a:r>
            <a:r>
              <a:rPr lang="fi-FI" sz="2000" dirty="0" err="1"/>
              <a:t>successful</a:t>
            </a:r>
            <a:endParaRPr lang="fi-FI" sz="2000" dirty="0"/>
          </a:p>
        </p:txBody>
      </p:sp>
      <p:sp>
        <p:nvSpPr>
          <p:cNvPr id="2" name="Tekstiruutu 1"/>
          <p:cNvSpPr txBox="1"/>
          <p:nvPr/>
        </p:nvSpPr>
        <p:spPr>
          <a:xfrm>
            <a:off x="1828800" y="5301220"/>
            <a:ext cx="3860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kstiruutu 6"/>
          <p:cNvSpPr txBox="1"/>
          <p:nvPr/>
        </p:nvSpPr>
        <p:spPr>
          <a:xfrm>
            <a:off x="-462337" y="812097"/>
            <a:ext cx="12593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rPr>
              <a:t>RETROSPECTIVES BY PARTICIPATION PLANNER AND CONSULTANT AFTER EACH ACTIVITY</a:t>
            </a:r>
          </a:p>
        </p:txBody>
      </p:sp>
      <p:sp>
        <p:nvSpPr>
          <p:cNvPr id="10" name="Ellipsi 9"/>
          <p:cNvSpPr/>
          <p:nvPr/>
        </p:nvSpPr>
        <p:spPr>
          <a:xfrm>
            <a:off x="899161" y="3436883"/>
            <a:ext cx="6309360" cy="3205657"/>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kstiruutu 10"/>
          <p:cNvSpPr txBox="1"/>
          <p:nvPr/>
        </p:nvSpPr>
        <p:spPr>
          <a:xfrm>
            <a:off x="1933904" y="3676639"/>
            <a:ext cx="421803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OBVIOUS EFFECTS OF SET-UPS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higher amount of work in filling and registering information in f2f interactions compared to web-based participation; the higher likelihood of reduced and terse communications in web-based participation</a:t>
            </a:r>
            <a:endParaRPr kumimoji="0" lang="fi-FI"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4" name="Ellipsi 9">
            <a:extLst>
              <a:ext uri="{FF2B5EF4-FFF2-40B4-BE49-F238E27FC236}">
                <a16:creationId xmlns:a16="http://schemas.microsoft.com/office/drawing/2014/main" id="{CC459535-008C-FF41-BE31-6F95D77E35C0}"/>
              </a:ext>
            </a:extLst>
          </p:cNvPr>
          <p:cNvSpPr/>
          <p:nvPr/>
        </p:nvSpPr>
        <p:spPr>
          <a:xfrm>
            <a:off x="8549639" y="3658821"/>
            <a:ext cx="3429001" cy="3205657"/>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kstiruutu 10">
            <a:extLst>
              <a:ext uri="{FF2B5EF4-FFF2-40B4-BE49-F238E27FC236}">
                <a16:creationId xmlns:a16="http://schemas.microsoft.com/office/drawing/2014/main" id="{66BAE8C3-76E5-8447-A019-EDDD6CF61DB7}"/>
              </a:ext>
            </a:extLst>
          </p:cNvPr>
          <p:cNvSpPr txBox="1"/>
          <p:nvPr/>
        </p:nvSpPr>
        <p:spPr>
          <a:xfrm>
            <a:off x="8493702" y="4023947"/>
            <a:ext cx="348493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Practical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Strategic considerations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Staff 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AFFECTED MERITS AND OUTCOMES STRONGLY </a:t>
            </a:r>
            <a:endParaRPr kumimoji="0" lang="fi-FI"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546803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Sisällön paikkamerkki 8">
            <a:extLst>
              <a:ext uri="{FF2B5EF4-FFF2-40B4-BE49-F238E27FC236}">
                <a16:creationId xmlns:a16="http://schemas.microsoft.com/office/drawing/2014/main" id="{4A4CF8AB-F06D-994F-AE2C-DF3EE7519AC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3253"/>
            <a:ext cx="12192000" cy="6849035"/>
          </a:xfrm>
          <a:prstGeom prst="rect">
            <a:avLst/>
          </a:prstGeom>
        </p:spPr>
      </p:pic>
      <p:sp>
        <p:nvSpPr>
          <p:cNvPr id="11" name="Ellipsi 9">
            <a:extLst>
              <a:ext uri="{FF2B5EF4-FFF2-40B4-BE49-F238E27FC236}">
                <a16:creationId xmlns:a16="http://schemas.microsoft.com/office/drawing/2014/main" id="{A68ABA85-736C-964C-A390-C97E5166554D}"/>
              </a:ext>
            </a:extLst>
          </p:cNvPr>
          <p:cNvSpPr/>
          <p:nvPr/>
        </p:nvSpPr>
        <p:spPr>
          <a:xfrm>
            <a:off x="0" y="844838"/>
            <a:ext cx="9311640" cy="6004195"/>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kstiruutu 7"/>
          <p:cNvSpPr txBox="1"/>
          <p:nvPr/>
        </p:nvSpPr>
        <p:spPr>
          <a:xfrm>
            <a:off x="1363657" y="1119810"/>
            <a:ext cx="794798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Variation in pre-, in- and post-collaboration practicalities…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Affected </a:t>
            </a:r>
            <a:r>
              <a:rPr kumimoji="0" lang="en-US" sz="2400" b="1" i="1" u="none" strike="noStrike" kern="1200" cap="none" spc="0" normalizeH="0" baseline="0" noProof="0" dirty="0">
                <a:ln>
                  <a:noFill/>
                </a:ln>
                <a:solidFill>
                  <a:prstClr val="black"/>
                </a:solidFill>
                <a:effectLst/>
                <a:uLnTx/>
                <a:uFillTx/>
                <a:latin typeface="Arial" panose="020B0604020202020204"/>
                <a:ea typeface="+mn-ea"/>
                <a:cs typeface="+mn-cs"/>
              </a:rPr>
              <a:t>what could be made of the participations.</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For instance, the weeks of work analyzing the 2600 library dreams meant that only the most salient themes and categories were refined into themed descriptions.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That these were available meant that it was these concepts that were taken as pilot suggestions for participatory budgeting.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It “straddled” ideals of citizen empowerment or fears of  exploitation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(Jensen and Petersen, 2016)</a:t>
            </a:r>
            <a:endPar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6F82947-91A2-4D41-BF41-E8FA8FC88823}"/>
              </a:ext>
            </a:extLst>
          </p:cNvPr>
          <p:cNvSpPr txBox="1"/>
          <p:nvPr/>
        </p:nvSpPr>
        <p:spPr>
          <a:xfrm>
            <a:off x="929640" y="167640"/>
            <a:ext cx="7772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PRACTICAL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647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767840" y="1279005"/>
            <a:ext cx="865632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Information Systems,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“Direct appropriation ­­– Substitution – Combination – Enlargement – Contrasting – Constraining”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DeSanctis</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and Poole, 1994)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Salovaara</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Liikkanen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and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Salovaara</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Helminen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Ainoa</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Mäkinen</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2016)</a:t>
            </a:r>
          </a:p>
        </p:txBody>
      </p:sp>
    </p:spTree>
    <p:extLst>
      <p:ext uri="{BB962C8B-B14F-4D97-AF65-F5344CB8AC3E}">
        <p14:creationId xmlns:p14="http://schemas.microsoft.com/office/powerpoint/2010/main" val="3128956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2" b="2192"/>
          <a:stretch>
            <a:fillRect/>
          </a:stretch>
        </p:blipFill>
        <p:spPr>
          <a:xfrm>
            <a:off x="3570947" y="0"/>
            <a:ext cx="4929639" cy="3479887"/>
          </a:xfrm>
        </p:spPr>
      </p:pic>
      <p:pic>
        <p:nvPicPr>
          <p:cNvPr id="15" name="Kuvan paikkamerkki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416" b="5416"/>
          <a:stretch>
            <a:fillRect/>
          </a:stretch>
        </p:blipFill>
        <p:spPr>
          <a:xfrm>
            <a:off x="7431023" y="0"/>
            <a:ext cx="4898138" cy="3479887"/>
          </a:xfrm>
        </p:spPr>
      </p:pic>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20" r="1720"/>
          <a:stretch>
            <a:fillRect/>
          </a:stretch>
        </p:blipFill>
        <p:spPr>
          <a:xfrm>
            <a:off x="0" y="0"/>
            <a:ext cx="4882287" cy="3479887"/>
          </a:xfrm>
        </p:spPr>
      </p:pic>
      <p:pic>
        <p:nvPicPr>
          <p:cNvPr id="14" name="Kuvan paikkamerkki 1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416" b="5416"/>
          <a:stretch>
            <a:fillRect/>
          </a:stretch>
        </p:blipFill>
        <p:spPr>
          <a:xfrm>
            <a:off x="2868950" y="3479891"/>
            <a:ext cx="4754880" cy="3378109"/>
          </a:xfrm>
        </p:spPr>
      </p:pic>
      <p:sp>
        <p:nvSpPr>
          <p:cNvPr id="9" name="Dian numeron paikkamerkki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Kuvan paikkamerkki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 r="312"/>
          <a:stretch>
            <a:fillRect/>
          </a:stretch>
        </p:blipFill>
        <p:spPr>
          <a:xfrm>
            <a:off x="0" y="3479891"/>
            <a:ext cx="4882287" cy="3378107"/>
          </a:xfrm>
        </p:spPr>
      </p:pic>
      <p:pic>
        <p:nvPicPr>
          <p:cNvPr id="13" name="Kuvan paikkamerkki 12"/>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5711" b="5711"/>
          <a:stretch>
            <a:fillRect/>
          </a:stretch>
        </p:blipFill>
        <p:spPr>
          <a:xfrm>
            <a:off x="7369315" y="3479891"/>
            <a:ext cx="4822686" cy="3378109"/>
          </a:xfrm>
        </p:spPr>
      </p:pic>
      <p:sp>
        <p:nvSpPr>
          <p:cNvPr id="23" name="Rectangle 22">
            <a:extLst>
              <a:ext uri="{FF2B5EF4-FFF2-40B4-BE49-F238E27FC236}">
                <a16:creationId xmlns:a16="http://schemas.microsoft.com/office/drawing/2014/main" id="{463B884F-70B1-A44A-82CB-E3740F221012}"/>
              </a:ext>
            </a:extLst>
          </p:cNvPr>
          <p:cNvSpPr/>
          <p:nvPr/>
        </p:nvSpPr>
        <p:spPr>
          <a:xfrm>
            <a:off x="0" y="-6"/>
            <a:ext cx="12321236" cy="685101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i 9">
            <a:extLst>
              <a:ext uri="{FF2B5EF4-FFF2-40B4-BE49-F238E27FC236}">
                <a16:creationId xmlns:a16="http://schemas.microsoft.com/office/drawing/2014/main" id="{96B33AAD-C23F-F844-BB63-67F40CB5D9A3}"/>
              </a:ext>
            </a:extLst>
          </p:cNvPr>
          <p:cNvSpPr/>
          <p:nvPr/>
        </p:nvSpPr>
        <p:spPr>
          <a:xfrm>
            <a:off x="-143786" y="411482"/>
            <a:ext cx="10780352" cy="644651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D541D2C-53C7-A444-B295-A7F1D85191AD}"/>
              </a:ext>
            </a:extLst>
          </p:cNvPr>
          <p:cNvSpPr txBox="1"/>
          <p:nvPr/>
        </p:nvSpPr>
        <p:spPr>
          <a:xfrm>
            <a:off x="285340" y="88316"/>
            <a:ext cx="859581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STRATEGIC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kstiruutu 6">
            <a:extLst>
              <a:ext uri="{FF2B5EF4-FFF2-40B4-BE49-F238E27FC236}">
                <a16:creationId xmlns:a16="http://schemas.microsoft.com/office/drawing/2014/main" id="{43C1DEE7-1D30-9241-8F2A-281A48954CFE}"/>
              </a:ext>
            </a:extLst>
          </p:cNvPr>
          <p:cNvSpPr txBox="1"/>
          <p:nvPr/>
        </p:nvSpPr>
        <p:spPr>
          <a:xfrm>
            <a:off x="1469989" y="875158"/>
            <a:ext cx="8061992"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Collaborative design serves aims beyond design:  In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CeLib</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participatory marketing and PR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Other objectives did not just “compromise” the design process, but a more intricate relationship: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democratically ambitious and new activities, such as participatory budgeting and user design community, were best for capturing publicity.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this allowed much higher investment in participant recruiting and scale of participation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affected how the participation activities were conducted: unprofessionally run events, failing to publicize the results or failing to act on them could have public repercussions.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affected the choice of formats, working methods, budgeting, reporting and acting on the results.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…even higher transparency and pressure could have ensured due implementation.</a:t>
            </a:r>
          </a:p>
        </p:txBody>
      </p:sp>
    </p:spTree>
    <p:extLst>
      <p:ext uri="{BB962C8B-B14F-4D97-AF65-F5344CB8AC3E}">
        <p14:creationId xmlns:p14="http://schemas.microsoft.com/office/powerpoint/2010/main" val="2897618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2" b="2192"/>
          <a:stretch>
            <a:fillRect/>
          </a:stretch>
        </p:blipFill>
        <p:spPr>
          <a:xfrm>
            <a:off x="3570947" y="0"/>
            <a:ext cx="4929639" cy="3479887"/>
          </a:xfrm>
        </p:spPr>
      </p:pic>
      <p:pic>
        <p:nvPicPr>
          <p:cNvPr id="18" name="Kuvan paikkamerkki 8">
            <a:extLst>
              <a:ext uri="{FF2B5EF4-FFF2-40B4-BE49-F238E27FC236}">
                <a16:creationId xmlns:a16="http://schemas.microsoft.com/office/drawing/2014/main" id="{93B2C884-4416-654D-A352-692166579E6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500" r="25500"/>
          <a:stretch>
            <a:fillRect/>
          </a:stretch>
        </p:blipFill>
        <p:spPr>
          <a:xfrm>
            <a:off x="7702553" y="-8"/>
            <a:ext cx="4480589" cy="6858006"/>
          </a:xfrm>
        </p:spPr>
      </p:pic>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20" r="1720"/>
          <a:stretch>
            <a:fillRect/>
          </a:stretch>
        </p:blipFill>
        <p:spPr>
          <a:xfrm>
            <a:off x="0" y="0"/>
            <a:ext cx="4882287" cy="3479887"/>
          </a:xfrm>
        </p:spPr>
      </p:pic>
      <p:pic>
        <p:nvPicPr>
          <p:cNvPr id="14" name="Kuvan paikkamerkki 1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416" b="5416"/>
          <a:stretch>
            <a:fillRect/>
          </a:stretch>
        </p:blipFill>
        <p:spPr>
          <a:xfrm>
            <a:off x="2970093" y="3479891"/>
            <a:ext cx="4754880" cy="3378109"/>
          </a:xfrm>
        </p:spPr>
      </p:pic>
      <p:sp>
        <p:nvSpPr>
          <p:cNvPr id="9" name="Dian numeron paikkamerkki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Kuvan paikkamerkki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 r="312"/>
          <a:stretch>
            <a:fillRect/>
          </a:stretch>
        </p:blipFill>
        <p:spPr>
          <a:xfrm>
            <a:off x="0" y="3479891"/>
            <a:ext cx="4882287" cy="3378107"/>
          </a:xfrm>
        </p:spPr>
      </p:pic>
      <p:sp>
        <p:nvSpPr>
          <p:cNvPr id="23" name="Rectangle 22">
            <a:extLst>
              <a:ext uri="{FF2B5EF4-FFF2-40B4-BE49-F238E27FC236}">
                <a16:creationId xmlns:a16="http://schemas.microsoft.com/office/drawing/2014/main" id="{463B884F-70B1-A44A-82CB-E3740F221012}"/>
              </a:ext>
            </a:extLst>
          </p:cNvPr>
          <p:cNvSpPr/>
          <p:nvPr/>
        </p:nvSpPr>
        <p:spPr>
          <a:xfrm>
            <a:off x="-2842686" y="-53302"/>
            <a:ext cx="15025828" cy="685800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i 9">
            <a:extLst>
              <a:ext uri="{FF2B5EF4-FFF2-40B4-BE49-F238E27FC236}">
                <a16:creationId xmlns:a16="http://schemas.microsoft.com/office/drawing/2014/main" id="{96B33AAD-C23F-F844-BB63-67F40CB5D9A3}"/>
              </a:ext>
            </a:extLst>
          </p:cNvPr>
          <p:cNvSpPr/>
          <p:nvPr/>
        </p:nvSpPr>
        <p:spPr>
          <a:xfrm>
            <a:off x="-347870" y="894522"/>
            <a:ext cx="10984436" cy="596347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D541D2C-53C7-A444-B295-A7F1D85191AD}"/>
              </a:ext>
            </a:extLst>
          </p:cNvPr>
          <p:cNvSpPr txBox="1"/>
          <p:nvPr/>
        </p:nvSpPr>
        <p:spPr>
          <a:xfrm>
            <a:off x="151138" y="36736"/>
            <a:ext cx="101905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INTERNAL CONSTITUENCIES AND COMPETENCIES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kstiruutu 6">
            <a:extLst>
              <a:ext uri="{FF2B5EF4-FFF2-40B4-BE49-F238E27FC236}">
                <a16:creationId xmlns:a16="http://schemas.microsoft.com/office/drawing/2014/main" id="{1A733837-D3F1-B141-A1C5-231CA7048042}"/>
              </a:ext>
            </a:extLst>
          </p:cNvPr>
          <p:cNvSpPr txBox="1"/>
          <p:nvPr/>
        </p:nvSpPr>
        <p:spPr>
          <a:xfrm>
            <a:off x="830337" y="1846698"/>
            <a:ext cx="9517972"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execution of collaborative design activities hinged on the contributions from a broader circle of people in the library organization than designers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Limited the complexity collaboration set ups, tools to be used, as well as how wide and deep analysis was possible.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Staff who participated reported high satisfaction in learning more interactive ways to engage with customers and how to take a more active stance towards their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uptake of citizen ideas and solutions depended on the staff in the branch libraries, the other planners and managers.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147679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52073-FFDD-3344-80A8-3097183886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Kuvan paikkamerkki 18">
            <a:extLst>
              <a:ext uri="{FF2B5EF4-FFF2-40B4-BE49-F238E27FC236}">
                <a16:creationId xmlns:a16="http://schemas.microsoft.com/office/drawing/2014/main" id="{2D3A2E31-4DD8-BE44-9C54-C3E28BB99519}"/>
              </a:ext>
            </a:extLst>
          </p:cNvPr>
          <p:cNvPicPr>
            <a:picLocks noChangeAspect="1"/>
          </p:cNvPicPr>
          <p:nvPr/>
        </p:nvPicPr>
        <p:blipFill>
          <a:blip r:embed="rId2">
            <a:extLst>
              <a:ext uri="{28A0092B-C50C-407E-A947-70E740481C1C}">
                <a14:useLocalDpi xmlns:a14="http://schemas.microsoft.com/office/drawing/2010/main" val="0"/>
              </a:ext>
            </a:extLst>
          </a:blip>
          <a:srcRect l="312" r="312"/>
          <a:stretch>
            <a:fillRect/>
          </a:stretch>
        </p:blipFill>
        <p:spPr>
          <a:xfrm>
            <a:off x="3756459" y="0"/>
            <a:ext cx="9921240" cy="6864613"/>
          </a:xfrm>
          <a:prstGeom prst="rect">
            <a:avLst/>
          </a:prstGeom>
        </p:spPr>
      </p:pic>
      <p:sp>
        <p:nvSpPr>
          <p:cNvPr id="5" name="Ellipsi 9">
            <a:extLst>
              <a:ext uri="{FF2B5EF4-FFF2-40B4-BE49-F238E27FC236}">
                <a16:creationId xmlns:a16="http://schemas.microsoft.com/office/drawing/2014/main" id="{49679899-1B41-1246-885B-9D337FACD796}"/>
              </a:ext>
            </a:extLst>
          </p:cNvPr>
          <p:cNvSpPr/>
          <p:nvPr/>
        </p:nvSpPr>
        <p:spPr>
          <a:xfrm>
            <a:off x="100820" y="887304"/>
            <a:ext cx="10984436" cy="596347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544A23C-8995-A842-B5A4-3684128EBD98}"/>
              </a:ext>
            </a:extLst>
          </p:cNvPr>
          <p:cNvSpPr txBox="1"/>
          <p:nvPr/>
        </p:nvSpPr>
        <p:spPr>
          <a:xfrm>
            <a:off x="100820" y="240632"/>
            <a:ext cx="3604906"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prstClr val="black"/>
                </a:solidFill>
                <a:effectLst/>
                <a:uLnTx/>
                <a:uFillTx/>
                <a:latin typeface="Arial" panose="020B0604020202020204"/>
                <a:ea typeface="+mn-ea"/>
                <a:cs typeface="+mn-cs"/>
              </a:rPr>
              <a:t>TO CONCLUDE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the relative merits, and the shortcomings of collaborative design activities are permeated by mundane practicalities, strategizing work, and the involvement of wider organizational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Instead of external factors that aid or complicate collaborative design, these are internal design issues in the </a:t>
            </a:r>
            <a:r>
              <a:rPr kumimoji="0" lang="en-US" sz="2200" b="0" i="1" u="none" strike="noStrike" kern="1200" cap="none" spc="0" normalizeH="0" baseline="0" noProof="0" dirty="0">
                <a:ln>
                  <a:noFill/>
                </a:ln>
                <a:solidFill>
                  <a:prstClr val="black"/>
                </a:solidFill>
                <a:effectLst/>
                <a:uLnTx/>
                <a:uFillTx/>
                <a:latin typeface="Arial" panose="020B0604020202020204"/>
                <a:ea typeface="+mn-ea"/>
                <a:cs typeface="+mn-cs"/>
              </a:rPr>
              <a:t>work of collaborative design.</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60C91C3-A96D-AA4E-8A37-B6B04162B892}"/>
              </a:ext>
            </a:extLst>
          </p:cNvPr>
          <p:cNvSpPr txBox="1"/>
          <p:nvPr/>
        </p:nvSpPr>
        <p:spPr>
          <a:xfrm>
            <a:off x="4555958" y="1376053"/>
            <a:ext cx="4283242"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Work of collaborative design is what designers (have to) do even though it goes beyond what has traditionally thought of as designing.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Making the most of this potential requires skill in handling the intertwined normative, strategic, and practical aspects of user participation</a:t>
            </a: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0548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8EED8-3F2D-7646-A72D-F20FDD30EE69}"/>
              </a:ext>
            </a:extLst>
          </p:cNvPr>
          <p:cNvSpPr>
            <a:spLocks noGrp="1"/>
          </p:cNvSpPr>
          <p:nvPr>
            <p:ph type="ctrTitle"/>
          </p:nvPr>
        </p:nvSpPr>
        <p:spPr/>
        <p:txBody>
          <a:bodyPr/>
          <a:lstStyle/>
          <a:p>
            <a:r>
              <a:rPr lang="en-FI" dirty="0"/>
              <a:t>Central library portfolio excercise</a:t>
            </a:r>
          </a:p>
        </p:txBody>
      </p:sp>
      <p:sp>
        <p:nvSpPr>
          <p:cNvPr id="5" name="Subtitle 4">
            <a:extLst>
              <a:ext uri="{FF2B5EF4-FFF2-40B4-BE49-F238E27FC236}">
                <a16:creationId xmlns:a16="http://schemas.microsoft.com/office/drawing/2014/main" id="{500D2243-1EC1-3546-9CD0-94FD6AF948A4}"/>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58033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1C6027-6120-3E4A-8493-2C8CBFD670E2}"/>
              </a:ext>
            </a:extLst>
          </p:cNvPr>
          <p:cNvPicPr/>
          <p:nvPr/>
        </p:nvPicPr>
        <p:blipFill>
          <a:blip r:embed="rId2"/>
          <a:stretch>
            <a:fillRect/>
          </a:stretch>
        </p:blipFill>
        <p:spPr>
          <a:xfrm>
            <a:off x="1207071" y="2700036"/>
            <a:ext cx="9753537" cy="3131015"/>
          </a:xfrm>
          <a:prstGeom prst="rect">
            <a:avLst/>
          </a:prstGeom>
        </p:spPr>
      </p:pic>
      <p:sp>
        <p:nvSpPr>
          <p:cNvPr id="5" name="TextBox 4">
            <a:extLst>
              <a:ext uri="{FF2B5EF4-FFF2-40B4-BE49-F238E27FC236}">
                <a16:creationId xmlns:a16="http://schemas.microsoft.com/office/drawing/2014/main" id="{1232DCA3-C7AD-7540-9EEC-F95D9AB71FA6}"/>
              </a:ext>
            </a:extLst>
          </p:cNvPr>
          <p:cNvSpPr txBox="1"/>
          <p:nvPr/>
        </p:nvSpPr>
        <p:spPr>
          <a:xfrm>
            <a:off x="131932" y="1105277"/>
            <a:ext cx="11928137"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Science &amp; Technology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“technological regularization, technological adjustment, technological reconstitution”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Pfaffenberger</a:t>
            </a:r>
            <a:r>
              <a:rPr kumimoji="0" lang="en-GB" sz="24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1992)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p:txBody>
      </p:sp>
      <p:sp>
        <p:nvSpPr>
          <p:cNvPr id="6" name="TextBox 5">
            <a:extLst>
              <a:ext uri="{FF2B5EF4-FFF2-40B4-BE49-F238E27FC236}">
                <a16:creationId xmlns:a16="http://schemas.microsoft.com/office/drawing/2014/main" id="{C4FFE038-6867-D14D-BF6A-F54A0B9D4B57}"/>
              </a:ext>
            </a:extLst>
          </p:cNvPr>
          <p:cNvSpPr txBox="1"/>
          <p:nvPr/>
        </p:nvSpPr>
        <p:spPr>
          <a:xfrm>
            <a:off x="1200486" y="572457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'The consumption-production dimension'. Source: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Eglash</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(2004: xi).</a:t>
            </a:r>
            <a:r>
              <a:rPr kumimoji="0" lang="fi-FI"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Tree>
    <p:extLst>
      <p:ext uri="{BB962C8B-B14F-4D97-AF65-F5344CB8AC3E}">
        <p14:creationId xmlns:p14="http://schemas.microsoft.com/office/powerpoint/2010/main" val="374377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58D69-C466-E542-B9F8-8A6DCAC8DA31}"/>
              </a:ext>
            </a:extLst>
          </p:cNvPr>
          <p:cNvPicPr/>
          <p:nvPr/>
        </p:nvPicPr>
        <p:blipFill rotWithShape="1">
          <a:blip r:embed="rId2">
            <a:extLst>
              <a:ext uri="{28A0092B-C50C-407E-A947-70E740481C1C}">
                <a14:useLocalDpi xmlns:a14="http://schemas.microsoft.com/office/drawing/2010/main" val="0"/>
              </a:ext>
            </a:extLst>
          </a:blip>
          <a:srcRect l="7545" t="19880" r="27022" b="19579"/>
          <a:stretch/>
        </p:blipFill>
        <p:spPr bwMode="auto">
          <a:xfrm>
            <a:off x="2194560" y="740926"/>
            <a:ext cx="7312804" cy="5227697"/>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3" name="TextBox 2">
            <a:extLst>
              <a:ext uri="{FF2B5EF4-FFF2-40B4-BE49-F238E27FC236}">
                <a16:creationId xmlns:a16="http://schemas.microsoft.com/office/drawing/2014/main" id="{848B154C-ACBD-784E-B210-69A0791B5FA7}"/>
              </a:ext>
            </a:extLst>
          </p:cNvPr>
          <p:cNvSpPr txBox="1"/>
          <p:nvPr/>
        </p:nvSpPr>
        <p:spPr>
          <a:xfrm>
            <a:off x="4962204" y="279261"/>
            <a:ext cx="23155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p:txBody>
      </p:sp>
      <p:sp>
        <p:nvSpPr>
          <p:cNvPr id="4" name="TextBox 3">
            <a:extLst>
              <a:ext uri="{FF2B5EF4-FFF2-40B4-BE49-F238E27FC236}">
                <a16:creationId xmlns:a16="http://schemas.microsoft.com/office/drawing/2014/main" id="{EA8E04A1-418C-3D49-BE11-3D54941EB137}"/>
              </a:ext>
            </a:extLst>
          </p:cNvPr>
          <p:cNvSpPr txBox="1"/>
          <p:nvPr/>
        </p:nvSpPr>
        <p:spPr>
          <a:xfrm>
            <a:off x="1200486" y="59684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'Framework for a structure of the design space’. Source: Botero,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Kommonen</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a:t>
            </a:r>
            <a:r>
              <a:rPr kumimoji="0" lang="en-GB" sz="1800" b="0" i="0" u="none" strike="noStrike" kern="1200" cap="none" spc="0" normalizeH="0" baseline="0" noProof="0" dirty="0" err="1">
                <a:ln>
                  <a:noFill/>
                </a:ln>
                <a:solidFill>
                  <a:prstClr val="black"/>
                </a:solidFill>
                <a:effectLst/>
                <a:uLnTx/>
                <a:uFillTx/>
                <a:latin typeface="Avenir Roman" panose="02000503020000020003" pitchFamily="2" charset="0"/>
                <a:ea typeface="+mn-ea"/>
                <a:cs typeface="+mn-cs"/>
              </a:rPr>
              <a:t>Marttila</a:t>
            </a:r>
            <a:r>
              <a:rPr kumimoji="0" lang="en-GB"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rPr>
              <a:t>. 2010. </a:t>
            </a:r>
          </a:p>
        </p:txBody>
      </p:sp>
    </p:spTree>
    <p:extLst>
      <p:ext uri="{BB962C8B-B14F-4D97-AF65-F5344CB8AC3E}">
        <p14:creationId xmlns:p14="http://schemas.microsoft.com/office/powerpoint/2010/main" val="344830210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3.xml><?xml version="1.0" encoding="utf-8"?>
<a:theme xmlns:a="http://schemas.openxmlformats.org/drawingml/2006/main" name="aalto_yliopisto">
  <a:themeElements>
    <a:clrScheme name="Aalto Presentation">
      <a:dk1>
        <a:srgbClr val="000000"/>
      </a:dk1>
      <a:lt1>
        <a:srgbClr val="FFFFFF"/>
      </a:lt1>
      <a:dk2>
        <a:srgbClr val="0065BD"/>
      </a:dk2>
      <a:lt2>
        <a:srgbClr val="FECB00"/>
      </a:lt2>
      <a:accent1>
        <a:srgbClr val="009B3A"/>
      </a:accent1>
      <a:accent2>
        <a:srgbClr val="FF7900"/>
      </a:accent2>
      <a:accent3>
        <a:srgbClr val="00A8B4"/>
      </a:accent3>
      <a:accent4>
        <a:srgbClr val="B1059D"/>
      </a:accent4>
      <a:accent5>
        <a:srgbClr val="928B81"/>
      </a:accent5>
      <a:accent6>
        <a:srgbClr val="ED2939"/>
      </a:accent6>
      <a:hlink>
        <a:srgbClr val="009B3A"/>
      </a:hlink>
      <a:folHlink>
        <a:srgbClr val="6639B7"/>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2695</Words>
  <Application>Microsoft Macintosh PowerPoint</Application>
  <PresentationFormat>Widescreen</PresentationFormat>
  <Paragraphs>272</Paragraphs>
  <Slides>73</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73</vt:i4>
      </vt:variant>
    </vt:vector>
  </HeadingPairs>
  <TitlesOfParts>
    <vt:vector size="86" baseType="lpstr">
      <vt:lpstr>American Typewriter</vt:lpstr>
      <vt:lpstr>Arial</vt:lpstr>
      <vt:lpstr>Arial Black</vt:lpstr>
      <vt:lpstr>Avenir Roman</vt:lpstr>
      <vt:lpstr>Calibri</vt:lpstr>
      <vt:lpstr>Calibri Light</vt:lpstr>
      <vt:lpstr>Futura Medium</vt:lpstr>
      <vt:lpstr>Georgia</vt:lpstr>
      <vt:lpstr>Symbol</vt:lpstr>
      <vt:lpstr>Black</vt:lpstr>
      <vt:lpstr>HKI-perus</vt:lpstr>
      <vt:lpstr>aalto_yliopisto</vt:lpstr>
      <vt:lpstr>Office Theme</vt:lpstr>
      <vt:lpstr>Beyond and instead of the workshop a.k.a codesign is not about workshops, its about adequate ways to include people in envisioning, designing and making decisions </vt:lpstr>
      <vt:lpstr>WEEK 3, TOPIC 1:  Design during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3, TOPIC 2:  Extending design to use-time</vt:lpstr>
      <vt:lpstr>Aging together: steps towards evolutionary co-design in everyday practices</vt:lpstr>
      <vt:lpstr>intro</vt:lpstr>
      <vt:lpstr>PowerPoint Presentation</vt:lpstr>
      <vt:lpstr>PowerPoint Presentation</vt:lpstr>
      <vt:lpstr>PowerPoint Presentation</vt:lpstr>
      <vt:lpstr>PowerPoint Presentation</vt:lpstr>
      <vt:lpstr>Continuing co-design in use</vt:lpstr>
      <vt:lpstr>Designing for the evolving workplace</vt:lpstr>
      <vt:lpstr>Aging together</vt:lpstr>
      <vt:lpstr>Mobilizing in the collaboration pre-setups </vt:lpstr>
      <vt:lpstr>Active seniors: setting a communal alternative for growing old </vt:lpstr>
      <vt:lpstr>PowerPoint Presentation</vt:lpstr>
      <vt:lpstr>Organizational and technological setting: Arabianranta “forerunner” district </vt:lpstr>
      <vt:lpstr>PowerPoint Presentation</vt:lpstr>
      <vt:lpstr>Researchers: new media in mundane everyday life </vt:lpstr>
      <vt:lpstr>From access design to constituency building </vt:lpstr>
      <vt:lpstr>PowerPoint Presentation</vt:lpstr>
      <vt:lpstr>PowerPoint Presentation</vt:lpstr>
      <vt:lpstr>Co-designing through prototypes </vt:lpstr>
      <vt:lpstr>PowerPoint Presentation</vt:lpstr>
      <vt:lpstr>Evolutionary re-designs</vt:lpstr>
      <vt:lpstr>PowerPoint Presentation</vt:lpstr>
      <vt:lpstr>PowerPoint Presentation</vt:lpstr>
      <vt:lpstr>Aging together design strategies</vt:lpstr>
      <vt:lpstr>Aging together design strategies</vt:lpstr>
      <vt:lpstr>Its about time</vt:lpstr>
      <vt:lpstr>PowerPoint Presentation</vt:lpstr>
      <vt:lpstr>PowerPoint Presentation</vt:lpstr>
      <vt:lpstr>PowerPoint Presentation</vt:lpstr>
      <vt:lpstr>PowerPoint Presentation</vt:lpstr>
      <vt:lpstr>Ageing together with seniors: portfolio</vt:lpstr>
      <vt:lpstr>WEEK 3, TOPIC 3:  Building a portfolio on collaborative design </vt:lpstr>
      <vt:lpstr>PowerPoint Presentation</vt:lpstr>
      <vt:lpstr>The Helsinki central library will open its doors 6.12.2018.   Its contents and operation models have been sought in co-operation with city residents, and partners through participatory design. </vt:lpstr>
      <vt:lpstr>155 years old institution creating something new…</vt:lpstr>
      <vt:lpstr>Collaborative design activities have included a wide variety of different kind of tools and methods, campaigns and approaches – the aim has also been to try out what participation and engagement can mean in public sector context. </vt:lpstr>
      <vt:lpstr>PowerPoint Presentation</vt:lpstr>
      <vt:lpstr>All collaborative design activities regarded as useful and successful</vt:lpstr>
      <vt:lpstr>PowerPoint Presentation</vt:lpstr>
      <vt:lpstr>PowerPoint Presentation</vt:lpstr>
      <vt:lpstr>PowerPoint Presentation</vt:lpstr>
      <vt:lpstr>PowerPoint Presentation</vt:lpstr>
      <vt:lpstr>Central library portfolio excercise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Sampsa</dc:creator>
  <cp:lastModifiedBy>Sampsa</cp:lastModifiedBy>
  <cp:revision>13</cp:revision>
  <dcterms:created xsi:type="dcterms:W3CDTF">2020-09-01T07:33:57Z</dcterms:created>
  <dcterms:modified xsi:type="dcterms:W3CDTF">2020-11-11T07:06:56Z</dcterms:modified>
</cp:coreProperties>
</file>