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96" r:id="rId3"/>
    <p:sldMasterId id="2147483683" r:id="rId4"/>
    <p:sldMasterId id="2147483781" r:id="rId5"/>
    <p:sldMasterId id="2147483793" r:id="rId6"/>
    <p:sldMasterId id="2147483805" r:id="rId7"/>
  </p:sldMasterIdLst>
  <p:notesMasterIdLst>
    <p:notesMasterId r:id="rId68"/>
  </p:notesMasterIdLst>
  <p:sldIdLst>
    <p:sldId id="362" r:id="rId8"/>
    <p:sldId id="363" r:id="rId9"/>
    <p:sldId id="810" r:id="rId10"/>
    <p:sldId id="814" r:id="rId11"/>
    <p:sldId id="556" r:id="rId12"/>
    <p:sldId id="640" r:id="rId13"/>
    <p:sldId id="641" r:id="rId14"/>
    <p:sldId id="648" r:id="rId15"/>
    <p:sldId id="650" r:id="rId16"/>
    <p:sldId id="668" r:id="rId17"/>
    <p:sldId id="664" r:id="rId18"/>
    <p:sldId id="262" r:id="rId19"/>
    <p:sldId id="816" r:id="rId20"/>
    <p:sldId id="815" r:id="rId21"/>
    <p:sldId id="561" r:id="rId22"/>
    <p:sldId id="817" r:id="rId23"/>
    <p:sldId id="263" r:id="rId24"/>
    <p:sldId id="562" r:id="rId25"/>
    <p:sldId id="563" r:id="rId26"/>
    <p:sldId id="643" r:id="rId27"/>
    <p:sldId id="644" r:id="rId28"/>
    <p:sldId id="645" r:id="rId29"/>
    <p:sldId id="646" r:id="rId30"/>
    <p:sldId id="647" r:id="rId31"/>
    <p:sldId id="651" r:id="rId32"/>
    <p:sldId id="261" r:id="rId33"/>
    <p:sldId id="660" r:id="rId34"/>
    <p:sldId id="661" r:id="rId35"/>
    <p:sldId id="662" r:id="rId36"/>
    <p:sldId id="665" r:id="rId37"/>
    <p:sldId id="670" r:id="rId38"/>
    <p:sldId id="819" r:id="rId39"/>
    <p:sldId id="351" r:id="rId40"/>
    <p:sldId id="317" r:id="rId41"/>
    <p:sldId id="324" r:id="rId42"/>
    <p:sldId id="320" r:id="rId43"/>
    <p:sldId id="323" r:id="rId44"/>
    <p:sldId id="322" r:id="rId45"/>
    <p:sldId id="334" r:id="rId46"/>
    <p:sldId id="326" r:id="rId47"/>
    <p:sldId id="327" r:id="rId48"/>
    <p:sldId id="330" r:id="rId49"/>
    <p:sldId id="339" r:id="rId50"/>
    <p:sldId id="340" r:id="rId51"/>
    <p:sldId id="341" r:id="rId52"/>
    <p:sldId id="342" r:id="rId53"/>
    <p:sldId id="343" r:id="rId54"/>
    <p:sldId id="344" r:id="rId55"/>
    <p:sldId id="345" r:id="rId56"/>
    <p:sldId id="346" r:id="rId57"/>
    <p:sldId id="348" r:id="rId58"/>
    <p:sldId id="349" r:id="rId59"/>
    <p:sldId id="335" r:id="rId60"/>
    <p:sldId id="333" r:id="rId61"/>
    <p:sldId id="820" r:id="rId62"/>
    <p:sldId id="680" r:id="rId63"/>
    <p:sldId id="353" r:id="rId64"/>
    <p:sldId id="256" r:id="rId65"/>
    <p:sldId id="674" r:id="rId66"/>
    <p:sldId id="675" r:id="rId6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9EB"/>
    <a:srgbClr val="00B888"/>
    <a:srgbClr val="000099"/>
    <a:srgbClr val="0072C6"/>
    <a:srgbClr val="FD4F00"/>
    <a:srgbClr val="DEDFE1"/>
    <a:srgbClr val="C2A251"/>
    <a:srgbClr val="0000BF"/>
    <a:srgbClr val="FFFFFF"/>
    <a:srgbClr val="000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99" autoAdjust="0"/>
    <p:restoredTop sz="92060" autoAdjust="0"/>
  </p:normalViewPr>
  <p:slideViewPr>
    <p:cSldViewPr snapToGrid="0" showGuides="1">
      <p:cViewPr varScale="1">
        <p:scale>
          <a:sx n="85" d="100"/>
          <a:sy n="85" d="100"/>
        </p:scale>
        <p:origin x="184" y="10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23529-80E8-44E5-9C3B-7C6157D2B183}" type="datetimeFigureOut">
              <a:rPr lang="fi-FI" smtClean="0"/>
              <a:t>27.10.2020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78EC4-376A-4FAC-844F-6C9BF98A64AA}" type="slidenum">
              <a:rPr lang="fi-FI" smtClean="0"/>
              <a:t>‹#›</a:t>
            </a:fld>
            <a:endParaRPr lang="fi-FI"/>
          </a:p>
        </p:txBody>
      </p:sp>
    </p:spTree>
    <p:extLst>
      <p:ext uri="{BB962C8B-B14F-4D97-AF65-F5344CB8AC3E}">
        <p14:creationId xmlns:p14="http://schemas.microsoft.com/office/powerpoint/2010/main" val="180142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think of examples, nuke plants aside, that would be sort</a:t>
            </a:r>
            <a:r>
              <a:rPr lang="en-US" baseline="0" dirty="0"/>
              <a:t> of hallmarks of authoritarian technologies ? Military aside ? Traffic and mobility aside ? ICT aside? Cities aside ?</a:t>
            </a:r>
          </a:p>
          <a:p>
            <a:endParaRPr lang="en-US" baseline="0" dirty="0"/>
          </a:p>
          <a:p>
            <a:r>
              <a:rPr lang="en-US" baseline="0" dirty="0"/>
              <a:t>How about democratic technology ?</a:t>
            </a:r>
          </a:p>
          <a:p>
            <a:endParaRPr lang="en-US" baseline="0" dirty="0"/>
          </a:p>
          <a:p>
            <a:r>
              <a:rPr lang="en-US" baseline="0" dirty="0"/>
              <a:t>Is the division a bit romantic ? Would we be in the stone-age still? If not why?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E9FF0-2FAB-9244-851D-4444411DD7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82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5</a:t>
            </a:fld>
            <a:endParaRPr lang="en-US"/>
          </a:p>
        </p:txBody>
      </p:sp>
    </p:spTree>
    <p:extLst>
      <p:ext uri="{BB962C8B-B14F-4D97-AF65-F5344CB8AC3E}">
        <p14:creationId xmlns:p14="http://schemas.microsoft.com/office/powerpoint/2010/main" val="247489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by and large same developer-user configuration has been arrived from multiple directions</a:t>
            </a:r>
          </a:p>
        </p:txBody>
      </p:sp>
      <p:sp>
        <p:nvSpPr>
          <p:cNvPr id="4" name="Slide Number Placeholder 3"/>
          <p:cNvSpPr>
            <a:spLocks noGrp="1"/>
          </p:cNvSpPr>
          <p:nvPr>
            <p:ph type="sldNum" sz="quarter" idx="10"/>
          </p:nvPr>
        </p:nvSpPr>
        <p:spPr/>
        <p:txBody>
          <a:bodyPr/>
          <a:lstStyle/>
          <a:p>
            <a:fld id="{90BA2F30-44DD-5541-BA29-9556163E41E5}" type="slidenum">
              <a:rPr lang="en-US" smtClean="0"/>
              <a:t>9</a:t>
            </a:fld>
            <a:endParaRPr lang="en-US"/>
          </a:p>
        </p:txBody>
      </p:sp>
    </p:spTree>
    <p:extLst>
      <p:ext uri="{BB962C8B-B14F-4D97-AF65-F5344CB8AC3E}">
        <p14:creationId xmlns:p14="http://schemas.microsoft.com/office/powerpoint/2010/main" val="15317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14</a:t>
            </a:fld>
            <a:endParaRPr lang="en-US"/>
          </a:p>
        </p:txBody>
      </p:sp>
    </p:spTree>
    <p:extLst>
      <p:ext uri="{BB962C8B-B14F-4D97-AF65-F5344CB8AC3E}">
        <p14:creationId xmlns:p14="http://schemas.microsoft.com/office/powerpoint/2010/main" val="91494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4B4688-A95A-0347-BCAC-0167959F907C}" type="slidenum">
              <a:rPr lang="en-US" smtClean="0"/>
              <a:t>57</a:t>
            </a:fld>
            <a:endParaRPr lang="en-US"/>
          </a:p>
        </p:txBody>
      </p:sp>
    </p:spTree>
    <p:extLst>
      <p:ext uri="{BB962C8B-B14F-4D97-AF65-F5344CB8AC3E}">
        <p14:creationId xmlns:p14="http://schemas.microsoft.com/office/powerpoint/2010/main" val="385512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27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4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5556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2633122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22725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33335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986935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645559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FFC61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93678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5"/>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055444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626523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8969814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50035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3013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4" name="Freeform 9"/>
          <p:cNvSpPr>
            <a:spLocks noChangeAspect="1"/>
          </p:cNvSpPr>
          <p:nvPr userDrawn="1"/>
        </p:nvSpPr>
        <p:spPr bwMode="auto">
          <a:xfrm>
            <a:off x="11019581" y="0"/>
            <a:ext cx="1188749" cy="6858000"/>
          </a:xfrm>
          <a:custGeom>
            <a:avLst/>
            <a:gdLst>
              <a:gd name="T0" fmla="*/ 222 w 2460"/>
              <a:gd name="T1" fmla="*/ 0 h 14300"/>
              <a:gd name="T2" fmla="*/ 0 w 2460"/>
              <a:gd name="T3" fmla="*/ 709 h 14300"/>
              <a:gd name="T4" fmla="*/ 239 w 2460"/>
              <a:gd name="T5" fmla="*/ 1609 h 14300"/>
              <a:gd name="T6" fmla="*/ 0 w 2460"/>
              <a:gd name="T7" fmla="*/ 2509 h 14300"/>
              <a:gd name="T8" fmla="*/ 239 w 2460"/>
              <a:gd name="T9" fmla="*/ 3409 h 14300"/>
              <a:gd name="T10" fmla="*/ 0 w 2460"/>
              <a:gd name="T11" fmla="*/ 4308 h 14300"/>
              <a:gd name="T12" fmla="*/ 239 w 2460"/>
              <a:gd name="T13" fmla="*/ 5208 h 14300"/>
              <a:gd name="T14" fmla="*/ 239 w 2460"/>
              <a:gd name="T15" fmla="*/ 5254 h 14300"/>
              <a:gd name="T16" fmla="*/ 0 w 2460"/>
              <a:gd name="T17" fmla="*/ 6154 h 14300"/>
              <a:gd name="T18" fmla="*/ 239 w 2460"/>
              <a:gd name="T19" fmla="*/ 7053 h 14300"/>
              <a:gd name="T20" fmla="*/ 0 w 2460"/>
              <a:gd name="T21" fmla="*/ 7953 h 14300"/>
              <a:gd name="T22" fmla="*/ 239 w 2460"/>
              <a:gd name="T23" fmla="*/ 8853 h 14300"/>
              <a:gd name="T24" fmla="*/ 0 w 2460"/>
              <a:gd name="T25" fmla="*/ 9752 h 14300"/>
              <a:gd name="T26" fmla="*/ 239 w 2460"/>
              <a:gd name="T27" fmla="*/ 10652 h 14300"/>
              <a:gd name="T28" fmla="*/ 0 w 2460"/>
              <a:gd name="T29" fmla="*/ 11552 h 14300"/>
              <a:gd name="T30" fmla="*/ 239 w 2460"/>
              <a:gd name="T31" fmla="*/ 12451 h 14300"/>
              <a:gd name="T32" fmla="*/ 0 w 2460"/>
              <a:gd name="T33" fmla="*/ 13351 h 14300"/>
              <a:gd name="T34" fmla="*/ 239 w 2460"/>
              <a:gd name="T35" fmla="*/ 14251 h 14300"/>
              <a:gd name="T36" fmla="*/ 238 w 2460"/>
              <a:gd name="T37" fmla="*/ 14300 h 14300"/>
              <a:gd name="T38" fmla="*/ 2460 w 2460"/>
              <a:gd name="T39" fmla="*/ 14300 h 14300"/>
              <a:gd name="T40" fmla="*/ 2460 w 2460"/>
              <a:gd name="T41" fmla="*/ 0 h 14300"/>
              <a:gd name="T42" fmla="*/ 222 w 2460"/>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92519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FFC61E"/>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839706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5"/>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443592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FFC61E"/>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412440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114140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33509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701384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099125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88098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009318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9665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16" name="Freeform 9"/>
          <p:cNvSpPr>
            <a:spLocks noChangeAspect="1"/>
          </p:cNvSpPr>
          <p:nvPr userDrawn="1"/>
        </p:nvSpPr>
        <p:spPr bwMode="auto">
          <a:xfrm>
            <a:off x="11077339" y="0"/>
            <a:ext cx="1112737" cy="6858000"/>
          </a:xfrm>
          <a:custGeom>
            <a:avLst/>
            <a:gdLst>
              <a:gd name="T0" fmla="*/ 63 w 2304"/>
              <a:gd name="T1" fmla="*/ 0 h 14300"/>
              <a:gd name="T2" fmla="*/ 38 w 2304"/>
              <a:gd name="T3" fmla="*/ 25 h 14300"/>
              <a:gd name="T4" fmla="*/ 593 w 2304"/>
              <a:gd name="T5" fmla="*/ 577 h 14300"/>
              <a:gd name="T6" fmla="*/ 38 w 2304"/>
              <a:gd name="T7" fmla="*/ 1128 h 14300"/>
              <a:gd name="T8" fmla="*/ 555 w 2304"/>
              <a:gd name="T9" fmla="*/ 1643 h 14300"/>
              <a:gd name="T10" fmla="*/ 0 w 2304"/>
              <a:gd name="T11" fmla="*/ 2194 h 14300"/>
              <a:gd name="T12" fmla="*/ 555 w 2304"/>
              <a:gd name="T13" fmla="*/ 2746 h 14300"/>
              <a:gd name="T14" fmla="*/ 0 w 2304"/>
              <a:gd name="T15" fmla="*/ 3298 h 14300"/>
              <a:gd name="T16" fmla="*/ 555 w 2304"/>
              <a:gd name="T17" fmla="*/ 3850 h 14300"/>
              <a:gd name="T18" fmla="*/ 0 w 2304"/>
              <a:gd name="T19" fmla="*/ 4402 h 14300"/>
              <a:gd name="T20" fmla="*/ 555 w 2304"/>
              <a:gd name="T21" fmla="*/ 4954 h 14300"/>
              <a:gd name="T22" fmla="*/ 0 w 2304"/>
              <a:gd name="T23" fmla="*/ 5506 h 14300"/>
              <a:gd name="T24" fmla="*/ 555 w 2304"/>
              <a:gd name="T25" fmla="*/ 6058 h 14300"/>
              <a:gd name="T26" fmla="*/ 0 w 2304"/>
              <a:gd name="T27" fmla="*/ 6610 h 14300"/>
              <a:gd name="T28" fmla="*/ 582 w 2304"/>
              <a:gd name="T29" fmla="*/ 7189 h 14300"/>
              <a:gd name="T30" fmla="*/ 38 w 2304"/>
              <a:gd name="T31" fmla="*/ 7729 h 14300"/>
              <a:gd name="T32" fmla="*/ 593 w 2304"/>
              <a:gd name="T33" fmla="*/ 8281 h 14300"/>
              <a:gd name="T34" fmla="*/ 38 w 2304"/>
              <a:gd name="T35" fmla="*/ 8833 h 14300"/>
              <a:gd name="T36" fmla="*/ 593 w 2304"/>
              <a:gd name="T37" fmla="*/ 9385 h 14300"/>
              <a:gd name="T38" fmla="*/ 38 w 2304"/>
              <a:gd name="T39" fmla="*/ 9937 h 14300"/>
              <a:gd name="T40" fmla="*/ 593 w 2304"/>
              <a:gd name="T41" fmla="*/ 10489 h 14300"/>
              <a:gd name="T42" fmla="*/ 38 w 2304"/>
              <a:gd name="T43" fmla="*/ 11041 h 14300"/>
              <a:gd name="T44" fmla="*/ 555 w 2304"/>
              <a:gd name="T45" fmla="*/ 11555 h 14300"/>
              <a:gd name="T46" fmla="*/ 0 w 2304"/>
              <a:gd name="T47" fmla="*/ 12107 h 14300"/>
              <a:gd name="T48" fmla="*/ 555 w 2304"/>
              <a:gd name="T49" fmla="*/ 12659 h 14300"/>
              <a:gd name="T50" fmla="*/ 0 w 2304"/>
              <a:gd name="T51" fmla="*/ 13211 h 14300"/>
              <a:gd name="T52" fmla="*/ 555 w 2304"/>
              <a:gd name="T53" fmla="*/ 13763 h 14300"/>
              <a:gd name="T54" fmla="*/ 15 w 2304"/>
              <a:gd name="T55" fmla="*/ 14300 h 14300"/>
              <a:gd name="T56" fmla="*/ 2304 w 2304"/>
              <a:gd name="T57" fmla="*/ 14300 h 14300"/>
              <a:gd name="T58" fmla="*/ 2304 w 2304"/>
              <a:gd name="T59" fmla="*/ 0 h 14300"/>
              <a:gd name="T60" fmla="*/ 63 w 2304"/>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39810296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279196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61227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99736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16427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269989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763593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307838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64265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29984D49-535D-9B47-B407-85C128E89BC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3440027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29984D49-535D-9B47-B407-85C128E89BCC}" type="datetimeFigureOut">
              <a:rPr lang="en-US" smtClean="0"/>
              <a:t>10/27/20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958340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19" name="Freeform 13"/>
          <p:cNvSpPr>
            <a:spLocks noChangeAspect="1"/>
          </p:cNvSpPr>
          <p:nvPr userDrawn="1"/>
        </p:nvSpPr>
        <p:spPr bwMode="auto">
          <a:xfrm>
            <a:off x="10964794" y="0"/>
            <a:ext cx="1228866" cy="6858000"/>
          </a:xfrm>
          <a:custGeom>
            <a:avLst/>
            <a:gdLst>
              <a:gd name="T0" fmla="*/ 0 w 2539"/>
              <a:gd name="T1" fmla="*/ 8810 h 14300"/>
              <a:gd name="T2" fmla="*/ 0 w 2539"/>
              <a:gd name="T3" fmla="*/ 8810 h 14300"/>
              <a:gd name="T4" fmla="*/ 360 w 2539"/>
              <a:gd name="T5" fmla="*/ 9359 h 14300"/>
              <a:gd name="T6" fmla="*/ 0 w 2539"/>
              <a:gd name="T7" fmla="*/ 9908 h 14300"/>
              <a:gd name="T8" fmla="*/ 0 w 2539"/>
              <a:gd name="T9" fmla="*/ 9910 h 14300"/>
              <a:gd name="T10" fmla="*/ 0 w 2539"/>
              <a:gd name="T11" fmla="*/ 9911 h 14300"/>
              <a:gd name="T12" fmla="*/ 360 w 2539"/>
              <a:gd name="T13" fmla="*/ 10460 h 14300"/>
              <a:gd name="T14" fmla="*/ 0 w 2539"/>
              <a:gd name="T15" fmla="*/ 11009 h 14300"/>
              <a:gd name="T16" fmla="*/ 0 w 2539"/>
              <a:gd name="T17" fmla="*/ 11009 h 14300"/>
              <a:gd name="T18" fmla="*/ 0 w 2539"/>
              <a:gd name="T19" fmla="*/ 11012 h 14300"/>
              <a:gd name="T20" fmla="*/ 363 w 2539"/>
              <a:gd name="T21" fmla="*/ 11562 h 14300"/>
              <a:gd name="T22" fmla="*/ 0 w 2539"/>
              <a:gd name="T23" fmla="*/ 12113 h 14300"/>
              <a:gd name="T24" fmla="*/ 363 w 2539"/>
              <a:gd name="T25" fmla="*/ 12663 h 14300"/>
              <a:gd name="T26" fmla="*/ 0 w 2539"/>
              <a:gd name="T27" fmla="*/ 13214 h 14300"/>
              <a:gd name="T28" fmla="*/ 363 w 2539"/>
              <a:gd name="T29" fmla="*/ 13764 h 14300"/>
              <a:gd name="T30" fmla="*/ 0 w 2539"/>
              <a:gd name="T31" fmla="*/ 14300 h 14300"/>
              <a:gd name="T32" fmla="*/ 2539 w 2539"/>
              <a:gd name="T33" fmla="*/ 14300 h 14300"/>
              <a:gd name="T34" fmla="*/ 2539 w 2539"/>
              <a:gd name="T35" fmla="*/ 0 h 14300"/>
              <a:gd name="T36" fmla="*/ 0 w 2539"/>
              <a:gd name="T37" fmla="*/ 0 h 14300"/>
              <a:gd name="T38" fmla="*/ 363 w 2539"/>
              <a:gd name="T39" fmla="*/ 551 h 14300"/>
              <a:gd name="T40" fmla="*/ 0 w 2539"/>
              <a:gd name="T41" fmla="*/ 1101 h 14300"/>
              <a:gd name="T42" fmla="*/ 363 w 2539"/>
              <a:gd name="T43" fmla="*/ 1651 h 14300"/>
              <a:gd name="T44" fmla="*/ 0 w 2539"/>
              <a:gd name="T45" fmla="*/ 2202 h 14300"/>
              <a:gd name="T46" fmla="*/ 363 w 2539"/>
              <a:gd name="T47" fmla="*/ 2752 h 14300"/>
              <a:gd name="T48" fmla="*/ 0 w 2539"/>
              <a:gd name="T49" fmla="*/ 3303 h 14300"/>
              <a:gd name="T50" fmla="*/ 363 w 2539"/>
              <a:gd name="T51" fmla="*/ 3853 h 14300"/>
              <a:gd name="T52" fmla="*/ 0 w 2539"/>
              <a:gd name="T53" fmla="*/ 4404 h 14300"/>
              <a:gd name="T54" fmla="*/ 363 w 2539"/>
              <a:gd name="T55" fmla="*/ 4954 h 14300"/>
              <a:gd name="T56" fmla="*/ 0 w 2539"/>
              <a:gd name="T57" fmla="*/ 5505 h 14300"/>
              <a:gd name="T58" fmla="*/ 363 w 2539"/>
              <a:gd name="T59" fmla="*/ 6055 h 14300"/>
              <a:gd name="T60" fmla="*/ 0 w 2539"/>
              <a:gd name="T61" fmla="*/ 6606 h 14300"/>
              <a:gd name="T62" fmla="*/ 363 w 2539"/>
              <a:gd name="T63" fmla="*/ 7156 h 14300"/>
              <a:gd name="T64" fmla="*/ 0 w 2539"/>
              <a:gd name="T65" fmla="*/ 7706 h 14300"/>
              <a:gd name="T66" fmla="*/ 363 w 2539"/>
              <a:gd name="T67" fmla="*/ 8257 h 14300"/>
              <a:gd name="T68" fmla="*/ 0 w 2539"/>
              <a:gd name="T69" fmla="*/ 8807 h 14300"/>
              <a:gd name="T70" fmla="*/ 0 w 2539"/>
              <a:gd name="T71" fmla="*/ 881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09"/>
                </a:ln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7572446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29984D49-535D-9B47-B407-85C128E89BCC}" type="datetimeFigureOut">
              <a:rPr lang="en-US" smtClean="0"/>
              <a:t>10/27/20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61714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84D49-535D-9B47-B407-85C128E89BCC}" type="datetimeFigureOut">
              <a:rPr lang="en-US" smtClean="0"/>
              <a:t>10/27/20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2629523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093845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6942980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20839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8431774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1176" b="43113"/>
          <a:stretch/>
        </p:blipFill>
        <p:spPr>
          <a:xfrm>
            <a:off x="0" y="0"/>
            <a:ext cx="12184420" cy="3939793"/>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55721" b="10420"/>
          <a:stretch/>
        </p:blipFill>
        <p:spPr>
          <a:xfrm>
            <a:off x="0" y="3939793"/>
            <a:ext cx="12184420" cy="2918207"/>
          </a:xfrm>
          <a:prstGeom prst="rect">
            <a:avLst/>
          </a:prstGeom>
        </p:spPr>
      </p:pic>
      <p:sp>
        <p:nvSpPr>
          <p:cNvPr id="14" name="Rectangle 13"/>
          <p:cNvSpPr/>
          <p:nvPr userDrawn="1"/>
        </p:nvSpPr>
        <p:spPr>
          <a:xfrm>
            <a:off x="1" y="6233532"/>
            <a:ext cx="12184420" cy="6244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4502" b="42362"/>
          <a:stretch/>
        </p:blipFill>
        <p:spPr>
          <a:xfrm>
            <a:off x="0" y="1800096"/>
            <a:ext cx="12184420" cy="1994027"/>
          </a:xfrm>
          <a:prstGeom prst="rect">
            <a:avLst/>
          </a:prstGeom>
        </p:spPr>
      </p:pic>
      <p:sp>
        <p:nvSpPr>
          <p:cNvPr id="3" name="Subtitle 2"/>
          <p:cNvSpPr>
            <a:spLocks noGrp="1"/>
          </p:cNvSpPr>
          <p:nvPr>
            <p:ph type="subTitle" idx="1"/>
          </p:nvPr>
        </p:nvSpPr>
        <p:spPr>
          <a:xfrm>
            <a:off x="1524000" y="3812657"/>
            <a:ext cx="9144000" cy="539496"/>
          </a:xfrm>
        </p:spPr>
        <p:txBody>
          <a:bodyPr>
            <a:normAutofit/>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DC72FA-CABD-BE4A-BC0D-C6ADD420C577}"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772758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DC72FA-CABD-BE4A-BC0D-C6ADD420C577}"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
        <p:nvSpPr>
          <p:cNvPr id="9"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10" name="Text Placeholder 2"/>
          <p:cNvSpPr>
            <a:spLocks noGrp="1"/>
          </p:cNvSpPr>
          <p:nvPr>
            <p:ph idx="1"/>
          </p:nvPr>
        </p:nvSpPr>
        <p:spPr>
          <a:xfrm>
            <a:off x="838200" y="2029522"/>
            <a:ext cx="10515600" cy="4147442"/>
          </a:xfrm>
          <a:prstGeom prst="rect">
            <a:avLst/>
          </a:prstGeom>
        </p:spPr>
        <p:txBody>
          <a:bodyPr vert="horz" lIns="91440" tIns="45720" rIns="91440" bIns="45720" rtlCol="0">
            <a:normAutofit/>
          </a:bodyPr>
          <a:lstStyle>
            <a:lvl1pPr>
              <a:defRPr sz="2000">
                <a:latin typeface="Calibri" charset="0"/>
                <a:ea typeface="Calibri" charset="0"/>
                <a:cs typeface="Calibri" charset="0"/>
              </a:defRPr>
            </a:lvl1pPr>
            <a:lvl2pPr>
              <a:defRPr sz="2000">
                <a:latin typeface="Calibri" charset="0"/>
                <a:ea typeface="Calibri" charset="0"/>
                <a:cs typeface="Calibri" charset="0"/>
              </a:defRPr>
            </a:lvl2pPr>
            <a:lvl3pPr>
              <a:defRPr sz="1800">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46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spc="-15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C72FA-CABD-BE4A-BC0D-C6ADD420C577}"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394901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029520"/>
            <a:ext cx="5035658" cy="4180895"/>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312" y="2029520"/>
            <a:ext cx="5061488" cy="4180895"/>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BDC72FA-CABD-BE4A-BC0D-C6ADD420C577}"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555261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11" name="Freeform 5"/>
          <p:cNvSpPr>
            <a:spLocks noChangeAspect="1"/>
          </p:cNvSpPr>
          <p:nvPr userDrawn="1"/>
        </p:nvSpPr>
        <p:spPr bwMode="auto">
          <a:xfrm>
            <a:off x="10887581" y="0"/>
            <a:ext cx="1304878" cy="6858000"/>
          </a:xfrm>
          <a:custGeom>
            <a:avLst/>
            <a:gdLst>
              <a:gd name="T0" fmla="*/ 0 w 2700"/>
              <a:gd name="T1" fmla="*/ 34 h 14300"/>
              <a:gd name="T2" fmla="*/ 440 w 2700"/>
              <a:gd name="T3" fmla="*/ 301 h 14300"/>
              <a:gd name="T4" fmla="*/ 440 w 2700"/>
              <a:gd name="T5" fmla="*/ 606 h 14300"/>
              <a:gd name="T6" fmla="*/ 0 w 2700"/>
              <a:gd name="T7" fmla="*/ 873 h 14300"/>
              <a:gd name="T8" fmla="*/ 440 w 2700"/>
              <a:gd name="T9" fmla="*/ 1140 h 14300"/>
              <a:gd name="T10" fmla="*/ 440 w 2700"/>
              <a:gd name="T11" fmla="*/ 1445 h 14300"/>
              <a:gd name="T12" fmla="*/ 0 w 2700"/>
              <a:gd name="T13" fmla="*/ 1710 h 14300"/>
              <a:gd name="T14" fmla="*/ 440 w 2700"/>
              <a:gd name="T15" fmla="*/ 1977 h 14300"/>
              <a:gd name="T16" fmla="*/ 440 w 2700"/>
              <a:gd name="T17" fmla="*/ 2282 h 14300"/>
              <a:gd name="T18" fmla="*/ 0 w 2700"/>
              <a:gd name="T19" fmla="*/ 2548 h 14300"/>
              <a:gd name="T20" fmla="*/ 440 w 2700"/>
              <a:gd name="T21" fmla="*/ 2815 h 14300"/>
              <a:gd name="T22" fmla="*/ 440 w 2700"/>
              <a:gd name="T23" fmla="*/ 3120 h 14300"/>
              <a:gd name="T24" fmla="*/ 0 w 2700"/>
              <a:gd name="T25" fmla="*/ 3387 h 14300"/>
              <a:gd name="T26" fmla="*/ 440 w 2700"/>
              <a:gd name="T27" fmla="*/ 3654 h 14300"/>
              <a:gd name="T28" fmla="*/ 440 w 2700"/>
              <a:gd name="T29" fmla="*/ 3959 h 14300"/>
              <a:gd name="T30" fmla="*/ 0 w 2700"/>
              <a:gd name="T31" fmla="*/ 4226 h 14300"/>
              <a:gd name="T32" fmla="*/ 440 w 2700"/>
              <a:gd name="T33" fmla="*/ 4493 h 14300"/>
              <a:gd name="T34" fmla="*/ 440 w 2700"/>
              <a:gd name="T35" fmla="*/ 4798 h 14300"/>
              <a:gd name="T36" fmla="*/ 0 w 2700"/>
              <a:gd name="T37" fmla="*/ 5066 h 14300"/>
              <a:gd name="T38" fmla="*/ 440 w 2700"/>
              <a:gd name="T39" fmla="*/ 5333 h 14300"/>
              <a:gd name="T40" fmla="*/ 440 w 2700"/>
              <a:gd name="T41" fmla="*/ 5638 h 14300"/>
              <a:gd name="T42" fmla="*/ 0 w 2700"/>
              <a:gd name="T43" fmla="*/ 5904 h 14300"/>
              <a:gd name="T44" fmla="*/ 440 w 2700"/>
              <a:gd name="T45" fmla="*/ 6172 h 14300"/>
              <a:gd name="T46" fmla="*/ 440 w 2700"/>
              <a:gd name="T47" fmla="*/ 6476 h 14300"/>
              <a:gd name="T48" fmla="*/ 0 w 2700"/>
              <a:gd name="T49" fmla="*/ 6741 h 14300"/>
              <a:gd name="T50" fmla="*/ 440 w 2700"/>
              <a:gd name="T51" fmla="*/ 7008 h 14300"/>
              <a:gd name="T52" fmla="*/ 440 w 2700"/>
              <a:gd name="T53" fmla="*/ 7313 h 14300"/>
              <a:gd name="T54" fmla="*/ 0 w 2700"/>
              <a:gd name="T55" fmla="*/ 7580 h 14300"/>
              <a:gd name="T56" fmla="*/ 440 w 2700"/>
              <a:gd name="T57" fmla="*/ 7847 h 14300"/>
              <a:gd name="T58" fmla="*/ 440 w 2700"/>
              <a:gd name="T59" fmla="*/ 8152 h 14300"/>
              <a:gd name="T60" fmla="*/ 0 w 2700"/>
              <a:gd name="T61" fmla="*/ 8419 h 14300"/>
              <a:gd name="T62" fmla="*/ 440 w 2700"/>
              <a:gd name="T63" fmla="*/ 8686 h 14300"/>
              <a:gd name="T64" fmla="*/ 440 w 2700"/>
              <a:gd name="T65" fmla="*/ 8991 h 14300"/>
              <a:gd name="T66" fmla="*/ 0 w 2700"/>
              <a:gd name="T67" fmla="*/ 9257 h 14300"/>
              <a:gd name="T68" fmla="*/ 440 w 2700"/>
              <a:gd name="T69" fmla="*/ 9525 h 14300"/>
              <a:gd name="T70" fmla="*/ 543 w 2700"/>
              <a:gd name="T71" fmla="*/ 9707 h 14300"/>
              <a:gd name="T72" fmla="*/ 92 w 2700"/>
              <a:gd name="T73" fmla="*/ 9979 h 14300"/>
              <a:gd name="T74" fmla="*/ 101 w 2700"/>
              <a:gd name="T75" fmla="*/ 10277 h 14300"/>
              <a:gd name="T76" fmla="*/ 543 w 2700"/>
              <a:gd name="T77" fmla="*/ 10547 h 14300"/>
              <a:gd name="T78" fmla="*/ 96 w 2700"/>
              <a:gd name="T79" fmla="*/ 10817 h 14300"/>
              <a:gd name="T80" fmla="*/ 101 w 2700"/>
              <a:gd name="T81" fmla="*/ 11116 h 14300"/>
              <a:gd name="T82" fmla="*/ 543 w 2700"/>
              <a:gd name="T83" fmla="*/ 11385 h 14300"/>
              <a:gd name="T84" fmla="*/ 96 w 2700"/>
              <a:gd name="T85" fmla="*/ 11655 h 14300"/>
              <a:gd name="T86" fmla="*/ 101 w 2700"/>
              <a:gd name="T87" fmla="*/ 11953 h 14300"/>
              <a:gd name="T88" fmla="*/ 543 w 2700"/>
              <a:gd name="T89" fmla="*/ 12222 h 14300"/>
              <a:gd name="T90" fmla="*/ 96 w 2700"/>
              <a:gd name="T91" fmla="*/ 12493 h 14300"/>
              <a:gd name="T92" fmla="*/ 101 w 2700"/>
              <a:gd name="T93" fmla="*/ 12792 h 14300"/>
              <a:gd name="T94" fmla="*/ 543 w 2700"/>
              <a:gd name="T95" fmla="*/ 13061 h 14300"/>
              <a:gd name="T96" fmla="*/ 96 w 2700"/>
              <a:gd name="T97" fmla="*/ 13331 h 14300"/>
              <a:gd name="T98" fmla="*/ 101 w 2700"/>
              <a:gd name="T99" fmla="*/ 13631 h 14300"/>
              <a:gd name="T100" fmla="*/ 543 w 2700"/>
              <a:gd name="T101" fmla="*/ 13900 h 14300"/>
              <a:gd name="T102" fmla="*/ 96 w 2700"/>
              <a:gd name="T103" fmla="*/ 14170 h 14300"/>
              <a:gd name="T104" fmla="*/ 2700 w 2700"/>
              <a:gd name="T105" fmla="*/ 14300 h 14300"/>
              <a:gd name="T106" fmla="*/ 3 w 2700"/>
              <a:gd name="T107"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211533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C72FA-CABD-BE4A-BC0D-C6ADD420C577}" type="datetimeFigureOut">
              <a:rPr lang="en-US" smtClean="0"/>
              <a:t>10/27/20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966424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C72FA-CABD-BE4A-BC0D-C6ADD420C577}" type="datetimeFigureOut">
              <a:rPr lang="en-US" smtClean="0"/>
              <a:t>10/27/20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3018201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C72FA-CABD-BE4A-BC0D-C6ADD420C577}" type="datetimeFigureOut">
              <a:rPr lang="en-US" smtClean="0"/>
              <a:t>10/27/20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8543658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940410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164409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41588950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616580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8" name="Freeform 5"/>
          <p:cNvSpPr>
            <a:spLocks noChangeAspect="1"/>
          </p:cNvSpPr>
          <p:nvPr userDrawn="1"/>
        </p:nvSpPr>
        <p:spPr bwMode="auto">
          <a:xfrm>
            <a:off x="10903659" y="0"/>
            <a:ext cx="1290370" cy="6858000"/>
          </a:xfrm>
          <a:custGeom>
            <a:avLst/>
            <a:gdLst>
              <a:gd name="T0" fmla="*/ 362 w 2658"/>
              <a:gd name="T1" fmla="*/ 0 h 14271"/>
              <a:gd name="T2" fmla="*/ 0 w 2658"/>
              <a:gd name="T3" fmla="*/ 549 h 14271"/>
              <a:gd name="T4" fmla="*/ 362 w 2658"/>
              <a:gd name="T5" fmla="*/ 1098 h 14271"/>
              <a:gd name="T6" fmla="*/ 0 w 2658"/>
              <a:gd name="T7" fmla="*/ 1647 h 14271"/>
              <a:gd name="T8" fmla="*/ 362 w 2658"/>
              <a:gd name="T9" fmla="*/ 2196 h 14271"/>
              <a:gd name="T10" fmla="*/ 0 w 2658"/>
              <a:gd name="T11" fmla="*/ 2745 h 14271"/>
              <a:gd name="T12" fmla="*/ 362 w 2658"/>
              <a:gd name="T13" fmla="*/ 3293 h 14271"/>
              <a:gd name="T14" fmla="*/ 0 w 2658"/>
              <a:gd name="T15" fmla="*/ 3842 h 14271"/>
              <a:gd name="T16" fmla="*/ 362 w 2658"/>
              <a:gd name="T17" fmla="*/ 4391 h 14271"/>
              <a:gd name="T18" fmla="*/ 0 w 2658"/>
              <a:gd name="T19" fmla="*/ 4940 h 14271"/>
              <a:gd name="T20" fmla="*/ 362 w 2658"/>
              <a:gd name="T21" fmla="*/ 5489 h 14271"/>
              <a:gd name="T22" fmla="*/ 0 w 2658"/>
              <a:gd name="T23" fmla="*/ 6038 h 14271"/>
              <a:gd name="T24" fmla="*/ 362 w 2658"/>
              <a:gd name="T25" fmla="*/ 6587 h 14271"/>
              <a:gd name="T26" fmla="*/ 0 w 2658"/>
              <a:gd name="T27" fmla="*/ 7136 h 14271"/>
              <a:gd name="T28" fmla="*/ 362 w 2658"/>
              <a:gd name="T29" fmla="*/ 7685 h 14271"/>
              <a:gd name="T30" fmla="*/ 0 w 2658"/>
              <a:gd name="T31" fmla="*/ 8234 h 14271"/>
              <a:gd name="T32" fmla="*/ 362 w 2658"/>
              <a:gd name="T33" fmla="*/ 8782 h 14271"/>
              <a:gd name="T34" fmla="*/ 0 w 2658"/>
              <a:gd name="T35" fmla="*/ 9331 h 14271"/>
              <a:gd name="T36" fmla="*/ 362 w 2658"/>
              <a:gd name="T37" fmla="*/ 9880 h 14271"/>
              <a:gd name="T38" fmla="*/ 0 w 2658"/>
              <a:gd name="T39" fmla="*/ 10429 h 14271"/>
              <a:gd name="T40" fmla="*/ 362 w 2658"/>
              <a:gd name="T41" fmla="*/ 10978 h 14271"/>
              <a:gd name="T42" fmla="*/ 0 w 2658"/>
              <a:gd name="T43" fmla="*/ 11527 h 14271"/>
              <a:gd name="T44" fmla="*/ 362 w 2658"/>
              <a:gd name="T45" fmla="*/ 12076 h 14271"/>
              <a:gd name="T46" fmla="*/ 0 w 2658"/>
              <a:gd name="T47" fmla="*/ 12625 h 14271"/>
              <a:gd name="T48" fmla="*/ 362 w 2658"/>
              <a:gd name="T49" fmla="*/ 13174 h 14271"/>
              <a:gd name="T50" fmla="*/ 0 w 2658"/>
              <a:gd name="T51" fmla="*/ 13722 h 14271"/>
              <a:gd name="T52" fmla="*/ 362 w 2658"/>
              <a:gd name="T53" fmla="*/ 14271 h 14271"/>
              <a:gd name="T54" fmla="*/ 2658 w 2658"/>
              <a:gd name="T55" fmla="*/ 14271 h 14271"/>
              <a:gd name="T56" fmla="*/ 2658 w 2658"/>
              <a:gd name="T57" fmla="*/ 1 h 14271"/>
              <a:gd name="T58" fmla="*/ 362 w 2658"/>
              <a:gd name="T59" fmla="*/ 0 h 1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992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350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3584460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r>
              <a:rPr lang="fi-FI"/>
              <a:t>Lisää kuva napsauttamalla kuvaketta</a:t>
            </a:r>
          </a:p>
        </p:txBody>
      </p:sp>
    </p:spTree>
    <p:extLst>
      <p:ext uri="{BB962C8B-B14F-4D97-AF65-F5344CB8AC3E}">
        <p14:creationId xmlns:p14="http://schemas.microsoft.com/office/powerpoint/2010/main" val="3645403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4665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85139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Tree>
    <p:extLst>
      <p:ext uri="{BB962C8B-B14F-4D97-AF65-F5344CB8AC3E}">
        <p14:creationId xmlns:p14="http://schemas.microsoft.com/office/powerpoint/2010/main" val="192561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r>
              <a:rPr lang="fi-FI"/>
              <a:t>Lisää kuva napsauttamalla kuvaketta</a:t>
            </a:r>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99669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82423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116069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chemeClr val="bg1">
            <a:lumMod val="85000"/>
          </a:schemeClr>
        </a:solidFill>
        <a:effectLst/>
      </p:bgPr>
    </p:bg>
    <p:spTree>
      <p:nvGrpSpPr>
        <p:cNvPr id="1" name=""/>
        <p:cNvGrpSpPr/>
        <p:nvPr/>
      </p:nvGrpSpPr>
      <p:grpSpPr>
        <a:xfrm>
          <a:off x="0" y="0"/>
          <a:ext cx="0" cy="0"/>
          <a:chOff x="0" y="0"/>
          <a:chExt cx="0" cy="0"/>
        </a:xfrm>
      </p:grpSpPr>
      <p:sp>
        <p:nvSpPr>
          <p:cNvPr id="22" name="Freeform 5"/>
          <p:cNvSpPr>
            <a:spLocks/>
          </p:cNvSpPr>
          <p:nvPr userDrawn="1"/>
        </p:nvSpPr>
        <p:spPr bwMode="auto">
          <a:xfrm>
            <a:off x="8715984" y="3384933"/>
            <a:ext cx="3459636" cy="3474385"/>
          </a:xfrm>
          <a:custGeom>
            <a:avLst/>
            <a:gdLst>
              <a:gd name="T0" fmla="*/ 0 w 7208"/>
              <a:gd name="T1" fmla="*/ 7249 h 7249"/>
              <a:gd name="T2" fmla="*/ 7208 w 7208"/>
              <a:gd name="T3" fmla="*/ 7249 h 7249"/>
              <a:gd name="T4" fmla="*/ 7208 w 7208"/>
              <a:gd name="T5" fmla="*/ 0 h 7249"/>
              <a:gd name="T6" fmla="*/ 6688 w 7208"/>
              <a:gd name="T7" fmla="*/ 995 h 7249"/>
              <a:gd name="T8" fmla="*/ 6688 w 7208"/>
              <a:gd name="T9" fmla="*/ 995 h 7249"/>
              <a:gd name="T10" fmla="*/ 5172 w 7208"/>
              <a:gd name="T11" fmla="*/ 1874 h 7249"/>
              <a:gd name="T12" fmla="*/ 5172 w 7208"/>
              <a:gd name="T13" fmla="*/ 1874 h 7249"/>
              <a:gd name="T14" fmla="*/ 4293 w 7208"/>
              <a:gd name="T15" fmla="*/ 3389 h 7249"/>
              <a:gd name="T16" fmla="*/ 4293 w 7208"/>
              <a:gd name="T17" fmla="*/ 3389 h 7249"/>
              <a:gd name="T18" fmla="*/ 2778 w 7208"/>
              <a:gd name="T19" fmla="*/ 4268 h 7249"/>
              <a:gd name="T20" fmla="*/ 2778 w 7208"/>
              <a:gd name="T21" fmla="*/ 4268 h 7249"/>
              <a:gd name="T22" fmla="*/ 1899 w 7208"/>
              <a:gd name="T23" fmla="*/ 5783 h 7249"/>
              <a:gd name="T24" fmla="*/ 1899 w 7208"/>
              <a:gd name="T25" fmla="*/ 5783 h 7249"/>
              <a:gd name="T26" fmla="*/ 384 w 7208"/>
              <a:gd name="T27" fmla="*/ 6662 h 7249"/>
              <a:gd name="T28" fmla="*/ 384 w 7208"/>
              <a:gd name="T29" fmla="*/ 6662 h 7249"/>
              <a:gd name="T30" fmla="*/ 0 w 7208"/>
              <a:gd name="T31" fmla="*/ 7249 h 7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08" h="7249">
                <a:moveTo>
                  <a:pt x="0" y="7249"/>
                </a:moveTo>
                <a:lnTo>
                  <a:pt x="7208" y="7249"/>
                </a:lnTo>
                <a:lnTo>
                  <a:pt x="7208" y="0"/>
                </a:lnTo>
                <a:cubicBezTo>
                  <a:pt x="7078" y="318"/>
                  <a:pt x="7089" y="594"/>
                  <a:pt x="6688" y="995"/>
                </a:cubicBezTo>
                <a:lnTo>
                  <a:pt x="6688" y="995"/>
                </a:lnTo>
                <a:cubicBezTo>
                  <a:pt x="6089" y="1593"/>
                  <a:pt x="5771" y="1275"/>
                  <a:pt x="5172" y="1874"/>
                </a:cubicBezTo>
                <a:lnTo>
                  <a:pt x="5172" y="1874"/>
                </a:lnTo>
                <a:cubicBezTo>
                  <a:pt x="4574" y="2472"/>
                  <a:pt x="4892" y="2790"/>
                  <a:pt x="4293" y="3389"/>
                </a:cubicBezTo>
                <a:lnTo>
                  <a:pt x="4293" y="3389"/>
                </a:lnTo>
                <a:cubicBezTo>
                  <a:pt x="3695" y="3988"/>
                  <a:pt x="3377" y="3669"/>
                  <a:pt x="2778" y="4268"/>
                </a:cubicBezTo>
                <a:lnTo>
                  <a:pt x="2778" y="4268"/>
                </a:lnTo>
                <a:cubicBezTo>
                  <a:pt x="2180" y="4867"/>
                  <a:pt x="2498" y="5185"/>
                  <a:pt x="1899" y="5783"/>
                </a:cubicBezTo>
                <a:lnTo>
                  <a:pt x="1899" y="5783"/>
                </a:lnTo>
                <a:cubicBezTo>
                  <a:pt x="1301" y="6382"/>
                  <a:pt x="983" y="6064"/>
                  <a:pt x="384" y="6662"/>
                </a:cubicBezTo>
                <a:lnTo>
                  <a:pt x="384" y="6662"/>
                </a:lnTo>
                <a:cubicBezTo>
                  <a:pt x="159" y="6887"/>
                  <a:pt x="63" y="7073"/>
                  <a:pt x="0" y="7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10408599" y="5457217"/>
            <a:ext cx="1420237" cy="670884"/>
          </a:xfrm>
        </p:spPr>
        <p:txBody>
          <a:bodyPr anchor="ctr" anchorCtr="0"/>
          <a:lstStyle>
            <a:lvl1pPr algn="ctr">
              <a:defRPr sz="1400" b="0">
                <a:latin typeface="+mn-lt"/>
              </a:defRPr>
            </a:lvl1pPr>
          </a:lstStyle>
          <a:p>
            <a:r>
              <a:rPr lang="fi-FI"/>
              <a:t>Muokkaa perustyyl. napsautt.</a:t>
            </a:r>
            <a:endParaRPr lang="fi-FI" dirty="0"/>
          </a:p>
        </p:txBody>
      </p:sp>
      <p:grpSp>
        <p:nvGrpSpPr>
          <p:cNvPr id="37" name="Ryhmä 36"/>
          <p:cNvGrpSpPr/>
          <p:nvPr userDrawn="1"/>
        </p:nvGrpSpPr>
        <p:grpSpPr bwMode="black">
          <a:xfrm>
            <a:off x="472152" y="6228511"/>
            <a:ext cx="804333" cy="373549"/>
            <a:chOff x="228601" y="704851"/>
            <a:chExt cx="11734800" cy="5449888"/>
          </a:xfrm>
          <a:solidFill>
            <a:schemeClr val="bg1"/>
          </a:solidFill>
        </p:grpSpPr>
        <p:sp>
          <p:nvSpPr>
            <p:cNvPr id="38"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39"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0"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1"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2"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3"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4"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5"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6"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7"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8"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921096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4183931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6057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98186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92393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68378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842668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47221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50302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926467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7491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4525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21297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693503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6804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95215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0001BE"/>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a:solidFill>
                  <a:srgbClr val="FFFFFF"/>
                </a:solidFill>
                <a:latin typeface="+mj-lt"/>
              </a:rPr>
              <a:t>Kiitos!</a:t>
            </a:r>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6355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31500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err="1">
                <a:solidFill>
                  <a:srgbClr val="FFFFFF"/>
                </a:solidFill>
                <a:latin typeface="+mj-lt"/>
              </a:rPr>
              <a:t>Thank</a:t>
            </a:r>
            <a:r>
              <a:rPr lang="fi-FI" sz="9000" b="1" dirty="0">
                <a:solidFill>
                  <a:srgbClr val="FFFFFF"/>
                </a:solidFill>
                <a:latin typeface="+mj-lt"/>
              </a:rPr>
              <a:t> </a:t>
            </a:r>
            <a:r>
              <a:rPr lang="fi-FI" sz="9000" b="1" dirty="0" err="1">
                <a:solidFill>
                  <a:srgbClr val="FFFFFF"/>
                </a:solidFill>
                <a:latin typeface="+mj-lt"/>
              </a:rPr>
              <a:t>you</a:t>
            </a:r>
            <a:r>
              <a:rPr lang="fi-FI" sz="9000" b="1" dirty="0">
                <a:solidFill>
                  <a:srgbClr val="FFFFFF"/>
                </a:solidFill>
                <a:latin typeface="+mj-lt"/>
              </a:rPr>
              <a:t>!</a:t>
            </a:r>
          </a:p>
        </p:txBody>
      </p:sp>
    </p:spTree>
    <p:extLst>
      <p:ext uri="{BB962C8B-B14F-4D97-AF65-F5344CB8AC3E}">
        <p14:creationId xmlns:p14="http://schemas.microsoft.com/office/powerpoint/2010/main" val="2453493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7528F55C-4E0E-E740-8491-3CE9286893A2}"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D859F-C6E7-2A43-B665-63AA0A9954D3}" type="slidenum">
              <a:rPr lang="en-US" smtClean="0"/>
              <a:t>‹#›</a:t>
            </a:fld>
            <a:endParaRPr lang="en-US"/>
          </a:p>
        </p:txBody>
      </p:sp>
    </p:spTree>
    <p:extLst>
      <p:ext uri="{BB962C8B-B14F-4D97-AF65-F5344CB8AC3E}">
        <p14:creationId xmlns:p14="http://schemas.microsoft.com/office/powerpoint/2010/main" val="3908560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00B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5791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00BF"/>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01776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849054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1046771" y="0"/>
            <a:ext cx="1142297" cy="6858000"/>
          </a:xfrm>
          <a:custGeom>
            <a:avLst/>
            <a:gdLst>
              <a:gd name="T0" fmla="*/ 222 w 2359"/>
              <a:gd name="T1" fmla="*/ 0 h 14300"/>
              <a:gd name="T2" fmla="*/ 0 w 2359"/>
              <a:gd name="T3" fmla="*/ 709 h 14300"/>
              <a:gd name="T4" fmla="*/ 239 w 2359"/>
              <a:gd name="T5" fmla="*/ 1609 h 14300"/>
              <a:gd name="T6" fmla="*/ 0 w 2359"/>
              <a:gd name="T7" fmla="*/ 2509 h 14300"/>
              <a:gd name="T8" fmla="*/ 239 w 2359"/>
              <a:gd name="T9" fmla="*/ 3409 h 14300"/>
              <a:gd name="T10" fmla="*/ 0 w 2359"/>
              <a:gd name="T11" fmla="*/ 4308 h 14300"/>
              <a:gd name="T12" fmla="*/ 239 w 2359"/>
              <a:gd name="T13" fmla="*/ 5208 h 14300"/>
              <a:gd name="T14" fmla="*/ 239 w 2359"/>
              <a:gd name="T15" fmla="*/ 5254 h 14300"/>
              <a:gd name="T16" fmla="*/ 0 w 2359"/>
              <a:gd name="T17" fmla="*/ 6154 h 14300"/>
              <a:gd name="T18" fmla="*/ 239 w 2359"/>
              <a:gd name="T19" fmla="*/ 7053 h 14300"/>
              <a:gd name="T20" fmla="*/ 0 w 2359"/>
              <a:gd name="T21" fmla="*/ 7953 h 14300"/>
              <a:gd name="T22" fmla="*/ 239 w 2359"/>
              <a:gd name="T23" fmla="*/ 8853 h 14300"/>
              <a:gd name="T24" fmla="*/ 0 w 2359"/>
              <a:gd name="T25" fmla="*/ 9752 h 14300"/>
              <a:gd name="T26" fmla="*/ 239 w 2359"/>
              <a:gd name="T27" fmla="*/ 10652 h 14300"/>
              <a:gd name="T28" fmla="*/ 0 w 2359"/>
              <a:gd name="T29" fmla="*/ 11552 h 14300"/>
              <a:gd name="T30" fmla="*/ 239 w 2359"/>
              <a:gd name="T31" fmla="*/ 12451 h 14300"/>
              <a:gd name="T32" fmla="*/ 0 w 2359"/>
              <a:gd name="T33" fmla="*/ 13351 h 14300"/>
              <a:gd name="T34" fmla="*/ 239 w 2359"/>
              <a:gd name="T35" fmla="*/ 14251 h 14300"/>
              <a:gd name="T36" fmla="*/ 238 w 2359"/>
              <a:gd name="T37" fmla="*/ 14300 h 14300"/>
              <a:gd name="T38" fmla="*/ 2359 w 2359"/>
              <a:gd name="T39" fmla="*/ 14300 h 14300"/>
              <a:gd name="T40" fmla="*/ 2359 w 2359"/>
              <a:gd name="T41" fmla="*/ 0 h 14300"/>
              <a:gd name="T42" fmla="*/ 222 w 2359"/>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9"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359" y="14300"/>
                </a:lnTo>
                <a:lnTo>
                  <a:pt x="2359" y="0"/>
                </a:lnTo>
                <a:lnTo>
                  <a:pt x="222"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317726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54368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152892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790949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6330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äliotsikko bussi">
    <p:bg>
      <p:bgPr>
        <a:solidFill>
          <a:srgbClr val="0001BE"/>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116077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1591913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5995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74689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16938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49058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034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D7A6"/>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169566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D7A7"/>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65467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924137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56625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72C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458950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97118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0961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6"/>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97614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382422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00D7A6"/>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04061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grpSp>
        <p:nvGrpSpPr>
          <p:cNvPr id="15" name="Ryhmä 14"/>
          <p:cNvGrpSpPr/>
          <p:nvPr userDrawn="1"/>
        </p:nvGrpSpPr>
        <p:grpSpPr bwMode="black">
          <a:xfrm>
            <a:off x="465667" y="5813465"/>
            <a:ext cx="1295039" cy="601443"/>
            <a:chOff x="228601" y="704851"/>
            <a:chExt cx="11734800" cy="5449888"/>
          </a:xfrm>
          <a:solidFill>
            <a:schemeClr val="bg1"/>
          </a:solidFill>
        </p:grpSpPr>
        <p:sp>
          <p:nvSpPr>
            <p:cNvPr id="1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2"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3"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4"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5"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6"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029099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D4F00"/>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628593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1798757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573475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0805607" y="0"/>
            <a:ext cx="1395671" cy="6858000"/>
          </a:xfrm>
          <a:custGeom>
            <a:avLst/>
            <a:gdLst>
              <a:gd name="T0" fmla="*/ 63 w 2885"/>
              <a:gd name="T1" fmla="*/ 0 h 14300"/>
              <a:gd name="T2" fmla="*/ 38 w 2885"/>
              <a:gd name="T3" fmla="*/ 25 h 14300"/>
              <a:gd name="T4" fmla="*/ 593 w 2885"/>
              <a:gd name="T5" fmla="*/ 577 h 14300"/>
              <a:gd name="T6" fmla="*/ 38 w 2885"/>
              <a:gd name="T7" fmla="*/ 1128 h 14300"/>
              <a:gd name="T8" fmla="*/ 555 w 2885"/>
              <a:gd name="T9" fmla="*/ 1643 h 14300"/>
              <a:gd name="T10" fmla="*/ 0 w 2885"/>
              <a:gd name="T11" fmla="*/ 2194 h 14300"/>
              <a:gd name="T12" fmla="*/ 555 w 2885"/>
              <a:gd name="T13" fmla="*/ 2746 h 14300"/>
              <a:gd name="T14" fmla="*/ 0 w 2885"/>
              <a:gd name="T15" fmla="*/ 3298 h 14300"/>
              <a:gd name="T16" fmla="*/ 555 w 2885"/>
              <a:gd name="T17" fmla="*/ 3850 h 14300"/>
              <a:gd name="T18" fmla="*/ 0 w 2885"/>
              <a:gd name="T19" fmla="*/ 4402 h 14300"/>
              <a:gd name="T20" fmla="*/ 555 w 2885"/>
              <a:gd name="T21" fmla="*/ 4954 h 14300"/>
              <a:gd name="T22" fmla="*/ 0 w 2885"/>
              <a:gd name="T23" fmla="*/ 5506 h 14300"/>
              <a:gd name="T24" fmla="*/ 555 w 2885"/>
              <a:gd name="T25" fmla="*/ 6058 h 14300"/>
              <a:gd name="T26" fmla="*/ 0 w 2885"/>
              <a:gd name="T27" fmla="*/ 6610 h 14300"/>
              <a:gd name="T28" fmla="*/ 582 w 2885"/>
              <a:gd name="T29" fmla="*/ 7189 h 14300"/>
              <a:gd name="T30" fmla="*/ 38 w 2885"/>
              <a:gd name="T31" fmla="*/ 7729 h 14300"/>
              <a:gd name="T32" fmla="*/ 593 w 2885"/>
              <a:gd name="T33" fmla="*/ 8281 h 14300"/>
              <a:gd name="T34" fmla="*/ 38 w 2885"/>
              <a:gd name="T35" fmla="*/ 8833 h 14300"/>
              <a:gd name="T36" fmla="*/ 593 w 2885"/>
              <a:gd name="T37" fmla="*/ 9385 h 14300"/>
              <a:gd name="T38" fmla="*/ 38 w 2885"/>
              <a:gd name="T39" fmla="*/ 9937 h 14300"/>
              <a:gd name="T40" fmla="*/ 593 w 2885"/>
              <a:gd name="T41" fmla="*/ 10489 h 14300"/>
              <a:gd name="T42" fmla="*/ 38 w 2885"/>
              <a:gd name="T43" fmla="*/ 11041 h 14300"/>
              <a:gd name="T44" fmla="*/ 555 w 2885"/>
              <a:gd name="T45" fmla="*/ 11555 h 14300"/>
              <a:gd name="T46" fmla="*/ 0 w 2885"/>
              <a:gd name="T47" fmla="*/ 12107 h 14300"/>
              <a:gd name="T48" fmla="*/ 555 w 2885"/>
              <a:gd name="T49" fmla="*/ 12659 h 14300"/>
              <a:gd name="T50" fmla="*/ 0 w 2885"/>
              <a:gd name="T51" fmla="*/ 13211 h 14300"/>
              <a:gd name="T52" fmla="*/ 555 w 2885"/>
              <a:gd name="T53" fmla="*/ 13763 h 14300"/>
              <a:gd name="T54" fmla="*/ 15 w 2885"/>
              <a:gd name="T55" fmla="*/ 14300 h 14300"/>
              <a:gd name="T56" fmla="*/ 2885 w 2885"/>
              <a:gd name="T57" fmla="*/ 14300 h 14300"/>
              <a:gd name="T58" fmla="*/ 2885 w 2885"/>
              <a:gd name="T59" fmla="*/ 0 h 14300"/>
              <a:gd name="T60" fmla="*/ 63 w 2885"/>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5"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885" y="14300"/>
                </a:lnTo>
                <a:cubicBezTo>
                  <a:pt x="2885" y="9533"/>
                  <a:pt x="2885" y="4767"/>
                  <a:pt x="2885" y="0"/>
                </a:cubicBezTo>
                <a:lnTo>
                  <a:pt x="63" y="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10172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44069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2432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961784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227434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26339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32433878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074035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38622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84797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93709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61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635802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chemeClr val="accent3"/>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24727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48237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82755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36057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11451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011483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17497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6016365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chemeClr val="accent3"/>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372891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6151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19489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9246"/>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392653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700375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76538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7" name="Suorakulmio 6"/>
          <p:cNvSpPr/>
          <p:nvPr userDrawn="1"/>
        </p:nvSpPr>
        <p:spPr bwMode="auto">
          <a:xfrm>
            <a:off x="11050621" y="0"/>
            <a:ext cx="1141379" cy="6858000"/>
          </a:xfrm>
          <a:prstGeom prst="rect">
            <a:avLst/>
          </a:prstGeom>
          <a:solidFill>
            <a:srgbClr val="009246"/>
          </a:solidFill>
          <a:ln>
            <a:noFill/>
          </a:ln>
        </p:spPr>
        <p:txBody>
          <a:bodyPr vert="horz" wrap="square" lIns="91440" tIns="45720" rIns="91440" bIns="45720" numCol="1" rtlCol="0" anchor="t" anchorCtr="0" compatLnSpc="1">
            <a:prstTxWarp prst="textNoShape">
              <a:avLst/>
            </a:prstTxWarp>
          </a:bodyPr>
          <a:lstStyle/>
          <a:p>
            <a:pPr algn="ctr"/>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1156433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36020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2095645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652126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14853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22383093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913706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3.wmf"/><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2.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image" Target="../media/image4.wmf"/><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image" Target="../media/image5.wmf"/><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theme" Target="../theme/theme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6.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320412" y="6134100"/>
            <a:ext cx="1058332" cy="593999"/>
          </a:xfrm>
          <a:prstGeom prst="rect">
            <a:avLst/>
          </a:prstGeom>
        </p:spPr>
      </p:pic>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00"/>
                </a:solidFill>
              </a:defRPr>
            </a:lvl1pPr>
          </a:lstStyle>
          <a:p>
            <a:fld id="{66B0B938-106A-4E9D-9931-8D19B263D192}" type="slidenum">
              <a:rPr lang="fi-FI" smtClean="0"/>
              <a:pPr/>
              <a:t>‹#›</a:t>
            </a:fld>
            <a:endParaRPr lang="fi-FI" dirty="0"/>
          </a:p>
        </p:txBody>
      </p:sp>
    </p:spTree>
    <p:extLst>
      <p:ext uri="{BB962C8B-B14F-4D97-AF65-F5344CB8AC3E}">
        <p14:creationId xmlns:p14="http://schemas.microsoft.com/office/powerpoint/2010/main" val="243849289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716" r:id="rId3"/>
    <p:sldLayoutId id="2147483714" r:id="rId4"/>
    <p:sldLayoutId id="2147483715" r:id="rId5"/>
    <p:sldLayoutId id="2147483761" r:id="rId6"/>
    <p:sldLayoutId id="2147483720" r:id="rId7"/>
    <p:sldLayoutId id="2147483721" r:id="rId8"/>
    <p:sldLayoutId id="2147483719" r:id="rId9"/>
    <p:sldLayoutId id="2147483650" r:id="rId10"/>
    <p:sldLayoutId id="2147483751" r:id="rId11"/>
    <p:sldLayoutId id="2147483752" r:id="rId12"/>
    <p:sldLayoutId id="2147483753" r:id="rId13"/>
    <p:sldLayoutId id="2147483754" r:id="rId14"/>
    <p:sldLayoutId id="2147483755" r:id="rId15"/>
    <p:sldLayoutId id="2147483652" r:id="rId16"/>
    <p:sldLayoutId id="2147483656" r:id="rId17"/>
    <p:sldLayoutId id="2147483709" r:id="rId18"/>
    <p:sldLayoutId id="2147483723" r:id="rId19"/>
    <p:sldLayoutId id="2147483725" r:id="rId20"/>
    <p:sldLayoutId id="2147483724" r:id="rId21"/>
    <p:sldLayoutId id="2147483722" r:id="rId22"/>
    <p:sldLayoutId id="2147483727" r:id="rId23"/>
    <p:sldLayoutId id="2147483728" r:id="rId24"/>
    <p:sldLayoutId id="2147483750" r:id="rId25"/>
    <p:sldLayoutId id="2147483654" r:id="rId26"/>
    <p:sldLayoutId id="2147483762" r:id="rId27"/>
    <p:sldLayoutId id="2147483655" r:id="rId28"/>
    <p:sldLayoutId id="2147483671" r:id="rId29"/>
    <p:sldLayoutId id="2147483729" r:id="rId30"/>
    <p:sldLayoutId id="2147483672" r:id="rId31"/>
    <p:sldLayoutId id="2147483730" r:id="rId32"/>
    <p:sldLayoutId id="2147483673" r:id="rId33"/>
    <p:sldLayoutId id="2147483731" r:id="rId34"/>
    <p:sldLayoutId id="2147483674" r:id="rId35"/>
    <p:sldLayoutId id="2147483732" r:id="rId36"/>
    <p:sldLayoutId id="2147483675" r:id="rId37"/>
    <p:sldLayoutId id="2147483733" r:id="rId38"/>
    <p:sldLayoutId id="2147483759" r:id="rId39"/>
    <p:sldLayoutId id="2147483760" r:id="rId40"/>
    <p:sldLayoutId id="2147483780" r:id="rId41"/>
  </p:sldLayoutIdLst>
  <p:hf hdr="0" ftr="0" dt="0"/>
  <p:txStyles>
    <p:title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BF"/>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BF"/>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BF"/>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266314678"/>
      </p:ext>
    </p:extLst>
  </p:cSld>
  <p:clrMap bg1="lt1" tx1="dk1" bg2="lt2" tx2="dk2" accent1="accent1" accent2="accent2" accent3="accent3" accent4="accent4" accent5="accent5" accent6="accent6" hlink="hlink" folHlink="folHlink"/>
  <p:sldLayoutIdLst>
    <p:sldLayoutId id="2147483665" r:id="rId1"/>
    <p:sldLayoutId id="2147483713" r:id="rId2"/>
    <p:sldLayoutId id="2147483666" r:id="rId3"/>
    <p:sldLayoutId id="2147483756" r:id="rId4"/>
    <p:sldLayoutId id="2147483667" r:id="rId5"/>
    <p:sldLayoutId id="2147483668" r:id="rId6"/>
    <p:sldLayoutId id="2147483710" r:id="rId7"/>
    <p:sldLayoutId id="2147483763" r:id="rId8"/>
    <p:sldLayoutId id="2147483764" r:id="rId9"/>
    <p:sldLayoutId id="2147483765" r:id="rId10"/>
    <p:sldLayoutId id="2147483766" r:id="rId11"/>
    <p:sldLayoutId id="2147483767" r:id="rId12"/>
    <p:sldLayoutId id="2147483669" r:id="rId13"/>
    <p:sldLayoutId id="2147483670" r:id="rId14"/>
    <p:sldLayoutId id="2147483676" r:id="rId15"/>
    <p:sldLayoutId id="2147483734" r:id="rId16"/>
    <p:sldLayoutId id="2147483677" r:id="rId17"/>
    <p:sldLayoutId id="2147483735" r:id="rId18"/>
    <p:sldLayoutId id="2147483678" r:id="rId19"/>
    <p:sldLayoutId id="2147483736" r:id="rId20"/>
    <p:sldLayoutId id="2147483679" r:id="rId21"/>
    <p:sldLayoutId id="2147483737" r:id="rId22"/>
    <p:sldLayoutId id="2147483680" r:id="rId23"/>
    <p:sldLayoutId id="2147483738" r:id="rId24"/>
  </p:sldLayoutIdLst>
  <p:hf hdr="0" ftr="0" dt="0"/>
  <p:txStyles>
    <p:titleStyle>
      <a:lvl1pPr algn="l" defTabSz="914400" rtl="0" eaLnBrk="1" latinLnBrk="0" hangingPunct="1">
        <a:lnSpc>
          <a:spcPct val="90000"/>
        </a:lnSpc>
        <a:spcBef>
          <a:spcPct val="0"/>
        </a:spcBef>
        <a:buNone/>
        <a:defRPr sz="4200" b="1" kern="1200">
          <a:solidFill>
            <a:srgbClr val="0000BF"/>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FD4F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FD4F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FD4F00"/>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657719471"/>
      </p:ext>
    </p:extLst>
  </p:cSld>
  <p:clrMap bg1="lt1" tx1="dk1" bg2="lt2" tx2="dk2" accent1="accent1" accent2="accent2" accent3="accent3" accent4="accent4" accent5="accent5" accent6="accent6" hlink="hlink" folHlink="folHlink"/>
  <p:sldLayoutIdLst>
    <p:sldLayoutId id="2147483697" r:id="rId1"/>
    <p:sldLayoutId id="2147483717" r:id="rId2"/>
    <p:sldLayoutId id="2147483699" r:id="rId3"/>
    <p:sldLayoutId id="2147483757" r:id="rId4"/>
    <p:sldLayoutId id="2147483700" r:id="rId5"/>
    <p:sldLayoutId id="2147483701" r:id="rId6"/>
    <p:sldLayoutId id="2147483711" r:id="rId7"/>
    <p:sldLayoutId id="2147483768" r:id="rId8"/>
    <p:sldLayoutId id="2147483769" r:id="rId9"/>
    <p:sldLayoutId id="2147483770" r:id="rId10"/>
    <p:sldLayoutId id="2147483771" r:id="rId11"/>
    <p:sldLayoutId id="2147483772" r:id="rId12"/>
    <p:sldLayoutId id="2147483702" r:id="rId13"/>
    <p:sldLayoutId id="2147483703" r:id="rId14"/>
    <p:sldLayoutId id="2147483704" r:id="rId15"/>
    <p:sldLayoutId id="2147483739" r:id="rId16"/>
    <p:sldLayoutId id="2147483705" r:id="rId17"/>
    <p:sldLayoutId id="2147483740" r:id="rId18"/>
    <p:sldLayoutId id="2147483706" r:id="rId19"/>
    <p:sldLayoutId id="2147483741" r:id="rId20"/>
    <p:sldLayoutId id="2147483707" r:id="rId21"/>
    <p:sldLayoutId id="2147483742" r:id="rId22"/>
    <p:sldLayoutId id="2147483708" r:id="rId23"/>
    <p:sldLayoutId id="2147483743" r:id="rId24"/>
  </p:sldLayoutIdLst>
  <p:hf hdr="0" ftr="0" dt="0"/>
  <p:txStyles>
    <p:titleStyle>
      <a:lvl1pPr algn="l" defTabSz="914400" rtl="0" eaLnBrk="1" latinLnBrk="0" hangingPunct="1">
        <a:lnSpc>
          <a:spcPct val="90000"/>
        </a:lnSpc>
        <a:spcBef>
          <a:spcPct val="0"/>
        </a:spcBef>
        <a:buNone/>
        <a:defRPr sz="4200" b="1" kern="1200">
          <a:solidFill>
            <a:srgbClr val="FD4F00"/>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9246"/>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9246"/>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9246"/>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8"/>
          </a:xfrm>
          <a:prstGeom prst="rect">
            <a:avLst/>
          </a:prstGeom>
        </p:spPr>
      </p:pic>
    </p:spTree>
    <p:extLst>
      <p:ext uri="{BB962C8B-B14F-4D97-AF65-F5344CB8AC3E}">
        <p14:creationId xmlns:p14="http://schemas.microsoft.com/office/powerpoint/2010/main" val="576136879"/>
      </p:ext>
    </p:extLst>
  </p:cSld>
  <p:clrMap bg1="lt1" tx1="dk1" bg2="lt2" tx2="dk2" accent1="accent1" accent2="accent2" accent3="accent3" accent4="accent4" accent5="accent5" accent6="accent6" hlink="hlink" folHlink="folHlink"/>
  <p:sldLayoutIdLst>
    <p:sldLayoutId id="2147483684" r:id="rId1"/>
    <p:sldLayoutId id="2147483718" r:id="rId2"/>
    <p:sldLayoutId id="2147483686" r:id="rId3"/>
    <p:sldLayoutId id="2147483758" r:id="rId4"/>
    <p:sldLayoutId id="2147483687" r:id="rId5"/>
    <p:sldLayoutId id="2147483688" r:id="rId6"/>
    <p:sldLayoutId id="2147483712" r:id="rId7"/>
    <p:sldLayoutId id="2147483773" r:id="rId8"/>
    <p:sldLayoutId id="2147483774" r:id="rId9"/>
    <p:sldLayoutId id="2147483775" r:id="rId10"/>
    <p:sldLayoutId id="2147483776" r:id="rId11"/>
    <p:sldLayoutId id="2147483777" r:id="rId12"/>
    <p:sldLayoutId id="2147483689" r:id="rId13"/>
    <p:sldLayoutId id="2147483690" r:id="rId14"/>
    <p:sldLayoutId id="2147483691" r:id="rId15"/>
    <p:sldLayoutId id="2147483744" r:id="rId16"/>
    <p:sldLayoutId id="2147483692" r:id="rId17"/>
    <p:sldLayoutId id="2147483745" r:id="rId18"/>
    <p:sldLayoutId id="2147483693" r:id="rId19"/>
    <p:sldLayoutId id="2147483746" r:id="rId20"/>
    <p:sldLayoutId id="2147483694" r:id="rId21"/>
    <p:sldLayoutId id="2147483747" r:id="rId22"/>
    <p:sldLayoutId id="2147483695" r:id="rId23"/>
    <p:sldLayoutId id="2147483748" r:id="rId24"/>
  </p:sldLayoutIdLst>
  <p:hf hdr="0" ftr="0" dt="0"/>
  <p:txStyles>
    <p:titleStyle>
      <a:lvl1pPr algn="l" defTabSz="914400" rtl="0" eaLnBrk="1" latinLnBrk="0" hangingPunct="1">
        <a:lnSpc>
          <a:spcPct val="90000"/>
        </a:lnSpc>
        <a:spcBef>
          <a:spcPct val="0"/>
        </a:spcBef>
        <a:buNone/>
        <a:defRPr sz="4200" b="1" kern="1200">
          <a:solidFill>
            <a:srgbClr val="009246"/>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10/27/20</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850559876"/>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84D49-535D-9B47-B407-85C128E89BCC}" type="datetimeFigureOut">
              <a:rPr lang="en-US" smtClean="0"/>
              <a:t>10/27/20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B2B2-428E-9845-8AF0-381BCC7DD39E}" type="slidenum">
              <a:rPr lang="en-US" smtClean="0"/>
              <a:t>‹#›</a:t>
            </a:fld>
            <a:endParaRPr lang="en-US"/>
          </a:p>
        </p:txBody>
      </p:sp>
    </p:spTree>
    <p:extLst>
      <p:ext uri="{BB962C8B-B14F-4D97-AF65-F5344CB8AC3E}">
        <p14:creationId xmlns:p14="http://schemas.microsoft.com/office/powerpoint/2010/main" val="370879650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2029522"/>
            <a:ext cx="10515600" cy="4147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2400" y="6356350"/>
            <a:ext cx="8351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C72FA-CABD-BE4A-BC0D-C6ADD420C577}" type="datetimeFigureOut">
              <a:rPr lang="en-US" smtClean="0"/>
              <a:t>10/27/20</a:t>
            </a:fld>
            <a:endParaRPr lang="en-US" dirty="0"/>
          </a:p>
        </p:txBody>
      </p:sp>
      <p:sp>
        <p:nvSpPr>
          <p:cNvPr id="5" name="Footer Placeholder 4"/>
          <p:cNvSpPr>
            <a:spLocks noGrp="1"/>
          </p:cNvSpPr>
          <p:nvPr>
            <p:ph type="ftr" sz="quarter" idx="3"/>
          </p:nvPr>
        </p:nvSpPr>
        <p:spPr>
          <a:xfrm>
            <a:off x="1252728" y="6356350"/>
            <a:ext cx="95371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045952" y="6356350"/>
            <a:ext cx="9936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C7313-87B3-704C-906F-9B332E399648}"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Tree>
    <p:extLst>
      <p:ext uri="{BB962C8B-B14F-4D97-AF65-F5344CB8AC3E}">
        <p14:creationId xmlns:p14="http://schemas.microsoft.com/office/powerpoint/2010/main" val="394426183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3400" kern="1200">
          <a:solidFill>
            <a:schemeClr val="tx1"/>
          </a:solidFill>
          <a:latin typeface="Franklin Gothic Heavy" charset="0"/>
          <a:ea typeface="Franklin Gothic Heavy" charset="0"/>
          <a:cs typeface="Franklin Gothic Heavy" charset="0"/>
        </a:defRPr>
      </a:lvl1pPr>
    </p:titleStyle>
    <p:bodyStyle>
      <a:lvl1pPr marL="0" indent="0" algn="l" defTabSz="914400" rtl="0" eaLnBrk="1" latinLnBrk="0" hangingPunct="1">
        <a:lnSpc>
          <a:spcPct val="100000"/>
        </a:lnSpc>
        <a:spcBef>
          <a:spcPts val="1000"/>
        </a:spcBef>
        <a:spcAft>
          <a:spcPts val="600"/>
        </a:spcAft>
        <a:buFont typeface="Arial"/>
        <a:buNone/>
        <a:defRPr sz="2000" kern="1200">
          <a:solidFill>
            <a:schemeClr val="tx1"/>
          </a:solidFill>
          <a:latin typeface="Calibri" charset="0"/>
          <a:ea typeface="Calibri" charset="0"/>
          <a:cs typeface="Calibri" charset="0"/>
        </a:defRPr>
      </a:lvl1pPr>
      <a:lvl2pPr marL="685800" indent="-228600" algn="l" defTabSz="914400" rtl="0" eaLnBrk="1" latinLnBrk="0" hangingPunct="1">
        <a:lnSpc>
          <a:spcPct val="100000"/>
        </a:lnSpc>
        <a:spcBef>
          <a:spcPts val="500"/>
        </a:spcBef>
        <a:spcAft>
          <a:spcPts val="600"/>
        </a:spcAft>
        <a:buFont typeface="Arial"/>
        <a:buChar char="•"/>
        <a:defRPr sz="2000" kern="1200">
          <a:solidFill>
            <a:schemeClr val="tx1"/>
          </a:solidFill>
          <a:latin typeface="Calibri" charset="0"/>
          <a:ea typeface="Calibri" charset="0"/>
          <a:cs typeface="Calibri" charset="0"/>
        </a:defRPr>
      </a:lvl2pPr>
      <a:lvl3pPr marL="1143000" indent="-228600" algn="l" defTabSz="914400" rtl="0" eaLnBrk="1" latinLnBrk="0" hangingPunct="1">
        <a:lnSpc>
          <a:spcPct val="100000"/>
        </a:lnSpc>
        <a:spcBef>
          <a:spcPts val="500"/>
        </a:spcBef>
        <a:spcAft>
          <a:spcPts val="600"/>
        </a:spcAft>
        <a:buFont typeface="Arial"/>
        <a:buChar char="•"/>
        <a:defRPr sz="1800" kern="1200">
          <a:solidFill>
            <a:schemeClr val="tx1"/>
          </a:solidFill>
          <a:latin typeface="Calibri" charset="0"/>
          <a:ea typeface="Calibri" charset="0"/>
          <a:cs typeface="Calibri" charset="0"/>
        </a:defRPr>
      </a:lvl3pPr>
      <a:lvl4pPr marL="16002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4pPr>
      <a:lvl5pPr marL="20574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Layout" Target="../slideLayouts/slideLayout11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6.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6.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Discussion: Mumford: Authoritarian and democratic technics</a:t>
            </a:r>
          </a:p>
        </p:txBody>
      </p:sp>
      <p:sp>
        <p:nvSpPr>
          <p:cNvPr id="3" name="Subtitle 2"/>
          <p:cNvSpPr>
            <a:spLocks noGrp="1"/>
          </p:cNvSpPr>
          <p:nvPr>
            <p:ph type="subTitle" idx="1"/>
          </p:nvPr>
        </p:nvSpPr>
        <p:spPr/>
        <p:txBody>
          <a:bodyPr/>
          <a:lstStyle/>
          <a:p>
            <a:r>
              <a:rPr lang="en-US" dirty="0"/>
              <a:t>The questions you wrote down: lets start discussing them, 40 </a:t>
            </a:r>
            <a:r>
              <a:rPr lang="en-US" dirty="0" err="1"/>
              <a:t>mins</a:t>
            </a:r>
            <a:endParaRPr lang="en-US" dirty="0"/>
          </a:p>
          <a:p>
            <a:endParaRPr lang="en-US" dirty="0"/>
          </a:p>
        </p:txBody>
      </p:sp>
    </p:spTree>
    <p:extLst>
      <p:ext uri="{BB962C8B-B14F-4D97-AF65-F5344CB8AC3E}">
        <p14:creationId xmlns:p14="http://schemas.microsoft.com/office/powerpoint/2010/main" val="905049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Lucida Grande"/>
              <a:buChar char="➔"/>
            </a:pPr>
            <a:r>
              <a:rPr lang="en-US" sz="1800" dirty="0"/>
              <a:t>Independent user innovator community means that users are independently designing and maintaining products, services or processes.</a:t>
            </a:r>
          </a:p>
          <a:p>
            <a:pPr marL="0" indent="0">
              <a:buNone/>
            </a:pPr>
            <a:r>
              <a:rPr lang="en-US" sz="1800" dirty="0"/>
              <a:t> </a:t>
            </a:r>
          </a:p>
          <a:p>
            <a:pPr>
              <a:buFont typeface="Lucida Grande"/>
              <a:buChar char="➔"/>
            </a:pPr>
            <a:r>
              <a:rPr lang="en-US" sz="1800" dirty="0"/>
              <a:t>Users hold full control over decisions, development direction, funding sources, finances etc.</a:t>
            </a:r>
          </a:p>
          <a:p>
            <a:pPr>
              <a:buFont typeface="Lucida Grande"/>
              <a:buChar char="➔"/>
            </a:pPr>
            <a:endParaRPr lang="en-US" sz="1800" dirty="0"/>
          </a:p>
          <a:p>
            <a:pPr>
              <a:buFont typeface="Lucida Grande"/>
              <a:buChar char="➔"/>
            </a:pPr>
            <a:r>
              <a:rPr lang="en-US" sz="1800" dirty="0"/>
              <a:t>‘True’ design democracy </a:t>
            </a:r>
          </a:p>
          <a:p>
            <a:pPr>
              <a:buFont typeface="Lucida Grande"/>
              <a:buChar char="➔"/>
            </a:pPr>
            <a:endParaRPr lang="en-US" sz="1800" dirty="0"/>
          </a:p>
          <a:p>
            <a:pPr>
              <a:buFont typeface="Lucida Grande"/>
              <a:buChar char="➔"/>
            </a:pPr>
            <a:r>
              <a:rPr lang="en-US" sz="1800" dirty="0"/>
              <a:t>Open and free software, </a:t>
            </a:r>
            <a:r>
              <a:rPr lang="en-US" sz="1800" dirty="0" err="1"/>
              <a:t>wikipedia</a:t>
            </a:r>
            <a:r>
              <a:rPr lang="en-US" sz="1800" dirty="0"/>
              <a:t> are well known examples, but independent user innovator communities exist for physical products, service platforms, digital-physical making etc. </a:t>
            </a:r>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…TO INDEPENDENT USER INNOVATOR COMMUNITIES</a:t>
            </a:r>
          </a:p>
        </p:txBody>
      </p:sp>
      <p:pic>
        <p:nvPicPr>
          <p:cNvPr id="7" name="Picture 6"/>
          <p:cNvPicPr>
            <a:picLocks noChangeAspect="1"/>
          </p:cNvPicPr>
          <p:nvPr/>
        </p:nvPicPr>
        <p:blipFill>
          <a:blip r:embed="rId2"/>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95583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80712"/>
            <a:ext cx="8229600" cy="5340774"/>
          </a:xfrm>
        </p:spPr>
        <p:txBody>
          <a:bodyPr>
            <a:noAutofit/>
          </a:bodyPr>
          <a:lstStyle/>
          <a:p>
            <a:pPr>
              <a:buFont typeface="Lucida Grande"/>
              <a:buChar char="➔"/>
            </a:pPr>
            <a:r>
              <a:rPr lang="en-US" sz="1750" dirty="0"/>
              <a:t>Hybrid user innovator community means a user community, which holds partial control and resources over their actions but is also fundamentally dependent on a corporate or governmental sponsor.</a:t>
            </a:r>
          </a:p>
          <a:p>
            <a:pPr marL="0" indent="0">
              <a:buNone/>
            </a:pPr>
            <a:endParaRPr lang="en-US" sz="1600" dirty="0"/>
          </a:p>
          <a:p>
            <a:pPr>
              <a:buFont typeface="Lucida Grande"/>
              <a:buChar char="➔"/>
            </a:pPr>
            <a:r>
              <a:rPr lang="en-US" sz="1750" dirty="0"/>
              <a:t>The dependency can take place through factual resource dependency of finance or critical competences  </a:t>
            </a:r>
          </a:p>
          <a:p>
            <a:pPr lvl="1">
              <a:buFont typeface="Arial"/>
              <a:buChar char="•"/>
            </a:pPr>
            <a:r>
              <a:rPr lang="en-US" sz="1600" dirty="0"/>
              <a:t>E.g. Sun’s sponsorship of Open Office development community, where large part of programmer power comes from the company.</a:t>
            </a:r>
          </a:p>
          <a:p>
            <a:pPr marL="457200" lvl="1" indent="0">
              <a:buNone/>
            </a:pPr>
            <a:endParaRPr lang="en-US" sz="1600" dirty="0"/>
          </a:p>
          <a:p>
            <a:pPr>
              <a:buFont typeface="Lucida Grande"/>
              <a:buChar char="➔"/>
            </a:pPr>
            <a:r>
              <a:rPr lang="en-US" sz="1750" dirty="0"/>
              <a:t>The dependency can follow from the use of sponsor’s technology platform or facilities</a:t>
            </a:r>
          </a:p>
          <a:p>
            <a:pPr lvl="1">
              <a:buFont typeface="Arial"/>
              <a:buChar char="•"/>
            </a:pPr>
            <a:r>
              <a:rPr lang="en-US" sz="1600" dirty="0"/>
              <a:t>Independent developer groups within users groups for particular company can hold independence, peer coordination and independent finance but fundamentally depend on company consent for advancing and proliferating their solutions. </a:t>
            </a:r>
          </a:p>
          <a:p>
            <a:pPr lvl="1">
              <a:buFont typeface="Arial"/>
              <a:buChar char="•"/>
            </a:pPr>
            <a:r>
              <a:rPr lang="en-US" sz="1600" dirty="0"/>
              <a:t>Examples: developer groups within Ducati, Oracle, Adult fans of Lego.</a:t>
            </a:r>
          </a:p>
          <a:p>
            <a:pPr lvl="1"/>
            <a:endParaRPr lang="en-US" sz="1600" dirty="0"/>
          </a:p>
          <a:p>
            <a:pPr>
              <a:buFont typeface="Lucida Grande"/>
              <a:buChar char="➔"/>
            </a:pPr>
            <a:r>
              <a:rPr lang="en-US" sz="1750" dirty="0"/>
              <a:t>Companies endorse such innovation and hacking activities as it improves their products but often seeks to moderate some solutions and directions as potentially harmful for itself.  </a:t>
            </a:r>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 AND HYBRID USER INNOVATOR COMMUNITIES</a:t>
            </a:r>
          </a:p>
        </p:txBody>
      </p:sp>
      <p:pic>
        <p:nvPicPr>
          <p:cNvPr id="7" name="Picture 6"/>
          <p:cNvPicPr>
            <a:picLocks noChangeAspect="1"/>
          </p:cNvPicPr>
          <p:nvPr/>
        </p:nvPicPr>
        <p:blipFill>
          <a:blip r:embed="rId2"/>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3786580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54947" y="262419"/>
            <a:ext cx="7055853"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cs typeface="Source Sans Pro"/>
              </a:rPr>
              <a:t>LADDER OF CITIZEN PARTICIPATION (ARNSTEIN, 1967)</a:t>
            </a:r>
          </a:p>
        </p:txBody>
      </p:sp>
      <p:pic>
        <p:nvPicPr>
          <p:cNvPr id="8" name="Picture 7"/>
          <p:cNvPicPr>
            <a:picLocks noChangeAspect="1"/>
          </p:cNvPicPr>
          <p:nvPr/>
        </p:nvPicPr>
        <p:blipFill>
          <a:blip r:embed="rId2"/>
          <a:stretch>
            <a:fillRect/>
          </a:stretch>
        </p:blipFill>
        <p:spPr>
          <a:xfrm>
            <a:off x="1767305" y="116027"/>
            <a:ext cx="1387642" cy="574571"/>
          </a:xfrm>
          <a:prstGeom prst="rect">
            <a:avLst/>
          </a:prstGeom>
        </p:spPr>
      </p:pic>
      <p:pic>
        <p:nvPicPr>
          <p:cNvPr id="2" name="Picture 1" descr="Screenshot 2015-10-26 15.15.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1" y="1269839"/>
            <a:ext cx="4227291" cy="5194461"/>
          </a:xfrm>
          <a:prstGeom prst="rect">
            <a:avLst/>
          </a:prstGeom>
        </p:spPr>
      </p:pic>
      <p:pic>
        <p:nvPicPr>
          <p:cNvPr id="7" name="Picture 6" descr="Screen Shot 2015-01-03 at 4.07.09 PM.png">
            <a:extLst>
              <a:ext uri="{FF2B5EF4-FFF2-40B4-BE49-F238E27FC236}">
                <a16:creationId xmlns:a16="http://schemas.microsoft.com/office/drawing/2014/main" id="{994075F3-68A0-B747-A90B-A7BBF9C4E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714" y="2876395"/>
            <a:ext cx="4548490" cy="2520638"/>
          </a:xfrm>
          <a:prstGeom prst="rect">
            <a:avLst/>
          </a:prstGeom>
        </p:spPr>
      </p:pic>
    </p:spTree>
    <p:extLst>
      <p:ext uri="{BB962C8B-B14F-4D97-AF65-F5344CB8AC3E}">
        <p14:creationId xmlns:p14="http://schemas.microsoft.com/office/powerpoint/2010/main" val="2205093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lstStyle/>
          <a:p>
            <a:r>
              <a:rPr lang="en-FI" dirty="0"/>
              <a:t>WEEK 2, TOPIC 2: DESIGN DEMOCRACY: INFORMATION TRANSFER</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2528263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solidFill>
                  <a:srgbClr val="FF0000"/>
                </a:solidFill>
              </a:rPr>
              <a:t>COST OF INFORMATION</a:t>
            </a:r>
          </a:p>
          <a:p>
            <a:pPr marL="857250" lvl="1" indent="-457200"/>
            <a:r>
              <a:rPr lang="en-US" sz="1600" dirty="0">
                <a:solidFill>
                  <a:srgbClr val="FF0000"/>
                </a:solidFill>
              </a:rPr>
              <a:t>Only important if “sticky” information is needed </a:t>
            </a:r>
          </a:p>
          <a:p>
            <a:pPr marL="857250" lvl="1" indent="-457200"/>
            <a:r>
              <a:rPr lang="en-US" sz="1600" dirty="0">
                <a:solidFill>
                  <a:srgbClr val="FF0000"/>
                </a:solidFill>
              </a:rPr>
              <a:t>Criteria for whom to collaborate with is capacity and willingness to provide it</a:t>
            </a:r>
          </a:p>
          <a:p>
            <a:pPr marL="857250" lvl="1" indent="-457200"/>
            <a:r>
              <a:rPr lang="en-US" sz="1600" dirty="0">
                <a:solidFill>
                  <a:srgbClr val="FF0000"/>
                </a:solidFill>
              </a:rPr>
              <a:t>User innovation research, relationship marketing</a:t>
            </a:r>
          </a:p>
          <a:p>
            <a:pPr marL="457200" indent="-457200">
              <a:buFont typeface="+mj-lt"/>
              <a:buAutoNum type="arabicPeriod"/>
            </a:pPr>
            <a:r>
              <a:rPr lang="en-US" sz="2000" dirty="0">
                <a:solidFill>
                  <a:srgbClr val="FF0000"/>
                </a:solidFill>
              </a:rPr>
              <a:t>RESOURCE OPPORTUNITY</a:t>
            </a:r>
          </a:p>
          <a:p>
            <a:pPr marL="857250" lvl="1" indent="-457200"/>
            <a:r>
              <a:rPr lang="en-US" sz="1600" dirty="0">
                <a:solidFill>
                  <a:srgbClr val="FF0000"/>
                </a:solidFill>
              </a:rPr>
              <a:t>Benefits must exceed costs </a:t>
            </a:r>
          </a:p>
          <a:p>
            <a:pPr marL="857250" lvl="1" indent="-457200"/>
            <a:r>
              <a:rPr lang="en-US" sz="1600" dirty="0">
                <a:solidFill>
                  <a:srgbClr val="FF0000"/>
                </a:solidFill>
              </a:rPr>
              <a:t>Only important if users are willing and able to contribute time, money or power</a:t>
            </a:r>
          </a:p>
          <a:p>
            <a:pPr marL="857250" lvl="1" indent="-457200"/>
            <a:r>
              <a:rPr lang="en-US" sz="1600" dirty="0">
                <a:solidFill>
                  <a:srgbClr val="FF0000"/>
                </a:solidFill>
              </a:rPr>
              <a:t>User innovation research, crowdsourcing, Open source software (but not free/</a:t>
            </a:r>
            <a:r>
              <a:rPr lang="en-US" sz="1600" dirty="0" err="1">
                <a:solidFill>
                  <a:srgbClr val="FF0000"/>
                </a:solidFill>
              </a:rPr>
              <a:t>libre</a:t>
            </a:r>
            <a:r>
              <a:rPr lang="en-US" sz="1600" dirty="0">
                <a:solidFill>
                  <a:srgbClr val="FF0000"/>
                </a:solidFill>
              </a:rPr>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dirty="0"/>
              <a:t>DEMOCRATIC PARTICIPATION:</a:t>
            </a:r>
          </a:p>
          <a:p>
            <a:pPr marL="857250" lvl="1" indent="-457200"/>
            <a:r>
              <a:rPr lang="en-US" sz="1600" dirty="0"/>
              <a:t>Only important if it is citizens/users/customers right to affect technology (</a:t>
            </a:r>
            <a:r>
              <a:rPr lang="en-US" sz="1600" dirty="0" err="1"/>
              <a:t>vs</a:t>
            </a:r>
            <a:r>
              <a:rPr lang="en-US" sz="1600" dirty="0"/>
              <a:t> art, commissions to one self, professional autonomy, professional </a:t>
            </a:r>
            <a:r>
              <a:rPr lang="en-US" sz="1600" dirty="0" err="1"/>
              <a:t>judgement</a:t>
            </a:r>
            <a:r>
              <a:rPr lang="en-US" sz="1600" dirty="0"/>
              <a:t>) </a:t>
            </a:r>
          </a:p>
          <a:p>
            <a:pPr marL="857250" lvl="1" indent="-457200"/>
            <a:r>
              <a:rPr lang="en-US" sz="1600" dirty="0"/>
              <a:t>Criteria for whom to collaborate with must be equal and </a:t>
            </a:r>
            <a:r>
              <a:rPr lang="en-US" sz="1600" dirty="0" err="1"/>
              <a:t>representatative</a:t>
            </a:r>
            <a:r>
              <a:rPr lang="en-US" sz="1600" dirty="0"/>
              <a:t> in an acceptable way</a:t>
            </a:r>
          </a:p>
          <a:p>
            <a:pPr marL="857250" lvl="1" indent="-457200"/>
            <a:r>
              <a:rPr lang="en-US" sz="1600" dirty="0"/>
              <a:t>Participatory design, participatory planning,  free &amp; </a:t>
            </a:r>
            <a:r>
              <a:rPr lang="en-US" sz="1600" dirty="0" err="1"/>
              <a:t>libre</a:t>
            </a:r>
            <a:r>
              <a:rPr lang="en-US" sz="1600" dirty="0"/>
              <a:t> software, community design </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85420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a:spLocks noGrp="1"/>
          </p:cNvSpPr>
          <p:nvPr>
            <p:ph type="title"/>
          </p:nvPr>
        </p:nvSpPr>
        <p:spPr>
          <a:xfrm>
            <a:off x="3154948" y="262419"/>
            <a:ext cx="7402235" cy="441547"/>
          </a:xfrm>
        </p:spPr>
        <p:txBody>
          <a:bodyPr>
            <a:noAutofit/>
          </a:bodyPr>
          <a:lstStyle/>
          <a:p>
            <a:r>
              <a:rPr lang="en-US" sz="2000" dirty="0">
                <a:solidFill>
                  <a:srgbClr val="FFFFFF"/>
                </a:solidFill>
              </a:rPr>
              <a:t>PRODUCERS AND USERS KNOW, DO AND INVENT DIFFERENT THINGS</a:t>
            </a:r>
            <a:endParaRPr lang="en-US" sz="2000" dirty="0">
              <a:solidFill>
                <a:srgbClr val="FFFFFF"/>
              </a:solidFill>
              <a:cs typeface="Source Sans Pro"/>
            </a:endParaRP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grpSp>
        <p:nvGrpSpPr>
          <p:cNvPr id="21" name="Group 20"/>
          <p:cNvGrpSpPr/>
          <p:nvPr/>
        </p:nvGrpSpPr>
        <p:grpSpPr>
          <a:xfrm>
            <a:off x="1981200" y="2259851"/>
            <a:ext cx="7815156" cy="3842615"/>
            <a:chOff x="457200" y="2259850"/>
            <a:chExt cx="7815156" cy="3842615"/>
          </a:xfrm>
        </p:grpSpPr>
        <p:sp>
          <p:nvSpPr>
            <p:cNvPr id="22" name="Oval 83"/>
            <p:cNvSpPr>
              <a:spLocks noChangeArrowheads="1"/>
            </p:cNvSpPr>
            <p:nvPr/>
          </p:nvSpPr>
          <p:spPr bwMode="auto">
            <a:xfrm>
              <a:off x="2863510" y="2905272"/>
              <a:ext cx="834743" cy="866204"/>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23" name="Oval 67"/>
            <p:cNvSpPr>
              <a:spLocks noChangeArrowheads="1"/>
            </p:cNvSpPr>
            <p:nvPr/>
          </p:nvSpPr>
          <p:spPr bwMode="auto">
            <a:xfrm>
              <a:off x="4925794" y="2895439"/>
              <a:ext cx="834743" cy="866204"/>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24" name="Straight Connector 23"/>
            <p:cNvCxnSpPr/>
            <p:nvPr/>
          </p:nvCxnSpPr>
          <p:spPr>
            <a:xfrm flipH="1">
              <a:off x="4321165" y="2259850"/>
              <a:ext cx="28050" cy="2554022"/>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7200" y="4071140"/>
              <a:ext cx="3341578" cy="2031325"/>
            </a:xfrm>
            <a:prstGeom prst="rect">
              <a:avLst/>
            </a:prstGeom>
            <a:noFill/>
          </p:spPr>
          <p:txBody>
            <a:bodyPr wrap="square" rtlCol="0">
              <a:spAutoFit/>
            </a:bodyPr>
            <a:lstStyle/>
            <a:p>
              <a:pPr defTabSz="457200"/>
              <a:r>
                <a:rPr lang="en-US" dirty="0">
                  <a:solidFill>
                    <a:prstClr val="black"/>
                  </a:solidFill>
                  <a:latin typeface="Calibri"/>
                </a:rPr>
                <a:t>Producers: </a:t>
              </a:r>
            </a:p>
            <a:p>
              <a:pPr marL="285750" indent="-285750" defTabSz="457200">
                <a:buFontTx/>
                <a:buChar char="-"/>
              </a:pPr>
              <a:r>
                <a:rPr lang="en-US" dirty="0">
                  <a:solidFill>
                    <a:prstClr val="black"/>
                  </a:solidFill>
                  <a:latin typeface="Calibri"/>
                </a:rPr>
                <a:t>Design, produce and sell goods</a:t>
              </a:r>
            </a:p>
            <a:p>
              <a:pPr marL="285750" indent="-285750" defTabSz="457200">
                <a:buFontTx/>
                <a:buChar char="-"/>
              </a:pPr>
              <a:r>
                <a:rPr lang="en-US" dirty="0">
                  <a:solidFill>
                    <a:prstClr val="black"/>
                  </a:solidFill>
                  <a:latin typeface="Calibri"/>
                </a:rPr>
                <a:t>Production domain knowledge</a:t>
              </a:r>
            </a:p>
            <a:p>
              <a:pPr marL="285750" indent="-285750" defTabSz="457200">
                <a:buFontTx/>
                <a:buChar char="-"/>
              </a:pPr>
              <a:r>
                <a:rPr lang="en-US" dirty="0">
                  <a:solidFill>
                    <a:prstClr val="black"/>
                  </a:solidFill>
                  <a:latin typeface="Calibri"/>
                </a:rPr>
                <a:t>What is profitable to produce</a:t>
              </a:r>
            </a:p>
            <a:p>
              <a:pPr marL="285750" indent="-285750" defTabSz="457200">
                <a:buFontTx/>
                <a:buChar char="-"/>
              </a:pPr>
              <a:r>
                <a:rPr lang="en-US" dirty="0">
                  <a:solidFill>
                    <a:prstClr val="black"/>
                  </a:solidFill>
                  <a:latin typeface="Calibri"/>
                </a:rPr>
                <a:t>Innovation in “dimensions of merit”</a:t>
              </a:r>
            </a:p>
          </p:txBody>
        </p:sp>
        <p:sp>
          <p:nvSpPr>
            <p:cNvPr id="26" name="TextBox 25"/>
            <p:cNvSpPr txBox="1"/>
            <p:nvPr/>
          </p:nvSpPr>
          <p:spPr>
            <a:xfrm>
              <a:off x="4930778" y="4071140"/>
              <a:ext cx="3341578" cy="1754327"/>
            </a:xfrm>
            <a:prstGeom prst="rect">
              <a:avLst/>
            </a:prstGeom>
            <a:noFill/>
          </p:spPr>
          <p:txBody>
            <a:bodyPr wrap="square" rtlCol="0">
              <a:spAutoFit/>
            </a:bodyPr>
            <a:lstStyle/>
            <a:p>
              <a:pPr defTabSz="457200"/>
              <a:r>
                <a:rPr lang="en-US" dirty="0">
                  <a:solidFill>
                    <a:prstClr val="black"/>
                  </a:solidFill>
                  <a:latin typeface="Calibri"/>
                </a:rPr>
                <a:t>Users: </a:t>
              </a:r>
            </a:p>
            <a:p>
              <a:pPr marL="285750" indent="-285750" defTabSz="457200">
                <a:buFontTx/>
                <a:buChar char="-"/>
              </a:pPr>
              <a:r>
                <a:rPr lang="en-US" dirty="0">
                  <a:solidFill>
                    <a:prstClr val="black"/>
                  </a:solidFill>
                  <a:latin typeface="Calibri"/>
                </a:rPr>
                <a:t>Use goods</a:t>
              </a:r>
            </a:p>
            <a:p>
              <a:pPr marL="285750" indent="-285750" defTabSz="457200">
                <a:buFontTx/>
                <a:buChar char="-"/>
              </a:pPr>
              <a:r>
                <a:rPr lang="en-US" dirty="0">
                  <a:solidFill>
                    <a:prstClr val="black"/>
                  </a:solidFill>
                  <a:latin typeface="Calibri"/>
                </a:rPr>
                <a:t>User domain knowledge</a:t>
              </a:r>
            </a:p>
            <a:p>
              <a:pPr marL="285750" indent="-285750" defTabSz="457200">
                <a:buFontTx/>
                <a:buChar char="-"/>
              </a:pPr>
              <a:r>
                <a:rPr lang="en-US" dirty="0">
                  <a:solidFill>
                    <a:prstClr val="black"/>
                  </a:solidFill>
                  <a:latin typeface="Calibri"/>
                </a:rPr>
                <a:t>What is valuable</a:t>
              </a:r>
            </a:p>
            <a:p>
              <a:pPr marL="285750" indent="-285750" defTabSz="457200">
                <a:buFontTx/>
                <a:buChar char="-"/>
              </a:pPr>
              <a:r>
                <a:rPr lang="en-US" dirty="0">
                  <a:solidFill>
                    <a:prstClr val="black"/>
                  </a:solidFill>
                  <a:latin typeface="Calibri"/>
                </a:rPr>
                <a:t>Innovation in novel functions “what new should be done”</a:t>
              </a:r>
            </a:p>
          </p:txBody>
        </p:sp>
      </p:grpSp>
    </p:spTree>
    <p:extLst>
      <p:ext uri="{BB962C8B-B14F-4D97-AF65-F5344CB8AC3E}">
        <p14:creationId xmlns:p14="http://schemas.microsoft.com/office/powerpoint/2010/main" val="133885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UNPACKING “STICKY INFORMATION TRANSFER” </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
        <p:nvSpPr>
          <p:cNvPr id="7" name="Content Placeholder 6"/>
          <p:cNvSpPr>
            <a:spLocks noGrp="1"/>
          </p:cNvSpPr>
          <p:nvPr>
            <p:ph sz="half" idx="1"/>
          </p:nvPr>
        </p:nvSpPr>
        <p:spPr>
          <a:xfrm>
            <a:off x="1657465" y="978994"/>
            <a:ext cx="3713994" cy="2850544"/>
          </a:xfrm>
        </p:spPr>
        <p:txBody>
          <a:bodyPr>
            <a:noAutofit/>
          </a:bodyPr>
          <a:lstStyle/>
          <a:p>
            <a:pPr marL="0" indent="0" algn="just">
              <a:buNone/>
            </a:pPr>
            <a:r>
              <a:rPr lang="en-GB" sz="2000" dirty="0"/>
              <a:t>Design – use interaction is difficult because producer (P) and user (U) domain information is “sticky” - costly to explicate and transfer successfully</a:t>
            </a:r>
          </a:p>
          <a:p>
            <a:pPr marL="0" indent="0" algn="just">
              <a:buNone/>
            </a:pPr>
            <a:r>
              <a:rPr lang="en-GB" sz="2000" dirty="0"/>
              <a:t> </a:t>
            </a:r>
          </a:p>
          <a:p>
            <a:pPr marL="400050" lvl="1" indent="0" algn="just">
              <a:buNone/>
            </a:pPr>
            <a:endParaRPr lang="en-GB" sz="2000" dirty="0"/>
          </a:p>
          <a:p>
            <a:pPr marL="285750" algn="just"/>
            <a:endParaRPr lang="en-GB" sz="2000" dirty="0"/>
          </a:p>
          <a:p>
            <a:pPr algn="just"/>
            <a:endParaRPr lang="en-US" sz="2000" dirty="0"/>
          </a:p>
        </p:txBody>
      </p:sp>
      <p:grpSp>
        <p:nvGrpSpPr>
          <p:cNvPr id="8" name="Group 7"/>
          <p:cNvGrpSpPr/>
          <p:nvPr/>
        </p:nvGrpSpPr>
        <p:grpSpPr>
          <a:xfrm>
            <a:off x="5792672" y="1164262"/>
            <a:ext cx="2573667" cy="2296709"/>
            <a:chOff x="4694376" y="2473309"/>
            <a:chExt cx="2380110" cy="2022096"/>
          </a:xfrm>
        </p:grpSpPr>
        <p:cxnSp>
          <p:nvCxnSpPr>
            <p:cNvPr id="9" name="Straight Arrow Connector 8"/>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11"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12" name="Straight Connector 11"/>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8517653" y="1014147"/>
            <a:ext cx="1987474" cy="5555366"/>
          </a:xfrm>
          <a:prstGeom prst="rect">
            <a:avLst/>
          </a:prstGeom>
          <a:noFill/>
        </p:spPr>
        <p:txBody>
          <a:bodyPr wrap="square" rtlCol="0">
            <a:spAutoFit/>
          </a:bodyPr>
          <a:lstStyle/>
          <a:p>
            <a:pPr algn="just" defTabSz="457200"/>
            <a:r>
              <a:rPr lang="en-GB" dirty="0">
                <a:solidFill>
                  <a:prstClr val="black"/>
                </a:solidFill>
                <a:latin typeface="Calibri"/>
              </a:rPr>
              <a:t>Most information does not reach the other party in the form desired.</a:t>
            </a:r>
          </a:p>
          <a:p>
            <a:pPr algn="just" defTabSz="457200"/>
            <a:endParaRPr lang="en-GB" sz="1700" dirty="0">
              <a:solidFill>
                <a:prstClr val="black"/>
              </a:solidFill>
              <a:latin typeface="Calibri"/>
            </a:endParaRPr>
          </a:p>
          <a:p>
            <a:pPr algn="just" defTabSz="457200"/>
            <a:r>
              <a:rPr lang="en-GB" sz="1400" dirty="0">
                <a:solidFill>
                  <a:prstClr val="black"/>
                </a:solidFill>
                <a:latin typeface="Calibri"/>
              </a:rPr>
              <a:t>Von </a:t>
            </a:r>
            <a:r>
              <a:rPr lang="en-GB" sz="1400" dirty="0" err="1">
                <a:solidFill>
                  <a:prstClr val="black"/>
                </a:solidFill>
                <a:latin typeface="Calibri"/>
              </a:rPr>
              <a:t>Hippel</a:t>
            </a:r>
            <a:r>
              <a:rPr lang="en-GB" sz="1400" dirty="0">
                <a:solidFill>
                  <a:prstClr val="black"/>
                </a:solidFill>
                <a:latin typeface="Calibri"/>
              </a:rPr>
              <a:t>, Eric. 1994. “‘Sticky Information’ and the Locus of Problem Solving: Implications for Innovation.” Management Science 40 (4): 429–39.</a:t>
            </a:r>
          </a:p>
          <a:p>
            <a:pPr algn="just" defTabSz="457200"/>
            <a:endParaRPr lang="en-GB" sz="1400" dirty="0">
              <a:solidFill>
                <a:prstClr val="black"/>
              </a:solidFill>
              <a:latin typeface="Calibri"/>
            </a:endParaRPr>
          </a:p>
          <a:p>
            <a:pPr algn="just" defTabSz="457200"/>
            <a:endParaRPr lang="en-GB" sz="1400" dirty="0">
              <a:solidFill>
                <a:prstClr val="black"/>
              </a:solidFill>
              <a:latin typeface="Calibri"/>
            </a:endParaRPr>
          </a:p>
          <a:p>
            <a:pPr algn="just" defTabSz="457200"/>
            <a:r>
              <a:rPr lang="en-US" sz="1400" dirty="0" err="1">
                <a:solidFill>
                  <a:prstClr val="black"/>
                </a:solidFill>
                <a:latin typeface="Calibri"/>
              </a:rPr>
              <a:t>Heiskanen</a:t>
            </a:r>
            <a:r>
              <a:rPr lang="en-US" sz="1400" dirty="0">
                <a:solidFill>
                  <a:prstClr val="black"/>
                </a:solidFill>
                <a:latin typeface="Calibri"/>
              </a:rPr>
              <a:t>, E., Hyysalo, S., </a:t>
            </a:r>
            <a:r>
              <a:rPr lang="en-US" sz="1400" dirty="0" err="1">
                <a:solidFill>
                  <a:prstClr val="black"/>
                </a:solidFill>
                <a:latin typeface="Calibri"/>
              </a:rPr>
              <a:t>Kotro</a:t>
            </a:r>
            <a:r>
              <a:rPr lang="en-US" sz="1400" dirty="0">
                <a:solidFill>
                  <a:prstClr val="black"/>
                </a:solidFill>
                <a:latin typeface="Calibri"/>
              </a:rPr>
              <a:t>, T., &amp; Repo, P. (2010). Constructing innovative users and user-inclusive innovation communities. Technology Analysis &amp; Strategic Management 22 (4) 495 — 511.</a:t>
            </a:r>
          </a:p>
          <a:p>
            <a:pPr algn="just" defTabSz="457200"/>
            <a:endParaRPr lang="en-US" sz="1400" dirty="0">
              <a:solidFill>
                <a:prstClr val="black"/>
              </a:solidFill>
              <a:latin typeface="Calibri"/>
            </a:endParaRPr>
          </a:p>
        </p:txBody>
      </p:sp>
      <p:sp>
        <p:nvSpPr>
          <p:cNvPr id="20" name="TextBox 19"/>
          <p:cNvSpPr txBox="1"/>
          <p:nvPr/>
        </p:nvSpPr>
        <p:spPr>
          <a:xfrm>
            <a:off x="1632547" y="2754554"/>
            <a:ext cx="5455079" cy="4708981"/>
          </a:xfrm>
          <a:prstGeom prst="rect">
            <a:avLst/>
          </a:prstGeom>
          <a:noFill/>
        </p:spPr>
        <p:txBody>
          <a:bodyPr wrap="square" rtlCol="0">
            <a:spAutoFit/>
          </a:bodyPr>
          <a:lstStyle/>
          <a:p>
            <a:pPr algn="just" defTabSz="457200"/>
            <a:r>
              <a:rPr lang="en-US" sz="2000" dirty="0">
                <a:solidFill>
                  <a:prstClr val="black"/>
                </a:solidFill>
                <a:latin typeface="Calibri"/>
              </a:rPr>
              <a:t>Why such “information” is “sticky”?</a:t>
            </a:r>
          </a:p>
          <a:p>
            <a:pPr marL="342900" indent="-342900" algn="just" defTabSz="457200">
              <a:buFont typeface="Arial"/>
              <a:buChar char="•"/>
            </a:pPr>
            <a:r>
              <a:rPr lang="en-US" sz="2000" dirty="0">
                <a:solidFill>
                  <a:prstClr val="black"/>
                </a:solidFill>
                <a:latin typeface="Calibri"/>
              </a:rPr>
              <a:t>Knowing embedded in practice: learned as part of membership and accumulation of skill</a:t>
            </a:r>
          </a:p>
          <a:p>
            <a:pPr marL="342900" indent="-342900" algn="just" defTabSz="457200">
              <a:buFont typeface="Arial"/>
              <a:buChar char="•"/>
            </a:pPr>
            <a:r>
              <a:rPr lang="en-US" sz="2000" dirty="0">
                <a:solidFill>
                  <a:prstClr val="black"/>
                </a:solidFill>
                <a:latin typeface="Calibri"/>
              </a:rPr>
              <a:t>Knowledge situated in context: defies full explication, not all details relevant for design</a:t>
            </a:r>
          </a:p>
          <a:p>
            <a:pPr marL="342900" indent="-342900" algn="just" defTabSz="457200">
              <a:buFont typeface="Arial"/>
              <a:buChar char="•"/>
            </a:pPr>
            <a:r>
              <a:rPr lang="en-US" sz="2000" dirty="0">
                <a:solidFill>
                  <a:prstClr val="black"/>
                </a:solidFill>
                <a:latin typeface="Calibri"/>
              </a:rPr>
              <a:t>Rooted in interests and priorities in the practice and held by practitioners</a:t>
            </a:r>
          </a:p>
          <a:p>
            <a:pPr marL="342900" indent="-342900" algn="just" defTabSz="457200">
              <a:buFont typeface="Arial"/>
              <a:buChar char="•"/>
            </a:pPr>
            <a:r>
              <a:rPr lang="en-US" sz="2000" dirty="0">
                <a:solidFill>
                  <a:prstClr val="black"/>
                </a:solidFill>
                <a:latin typeface="Calibri"/>
              </a:rPr>
              <a:t>Translated, by default, across  functional orientation difference: to use technology </a:t>
            </a:r>
            <a:r>
              <a:rPr lang="en-US" sz="2000" dirty="0" err="1">
                <a:solidFill>
                  <a:prstClr val="black"/>
                </a:solidFill>
                <a:latin typeface="Calibri"/>
              </a:rPr>
              <a:t>vs</a:t>
            </a:r>
            <a:r>
              <a:rPr lang="en-US" sz="2000" dirty="0">
                <a:solidFill>
                  <a:prstClr val="black"/>
                </a:solidFill>
                <a:latin typeface="Calibri"/>
              </a:rPr>
              <a:t> to produce it</a:t>
            </a:r>
          </a:p>
          <a:p>
            <a:pPr marL="342900" indent="-342900" algn="just" defTabSz="457200">
              <a:buFont typeface="Arial"/>
              <a:buChar char="•"/>
            </a:pPr>
            <a:r>
              <a:rPr lang="en-US" sz="2000" dirty="0">
                <a:solidFill>
                  <a:prstClr val="black"/>
                </a:solidFill>
                <a:latin typeface="Calibri"/>
              </a:rPr>
              <a:t>Translated, by default, across exchange value </a:t>
            </a:r>
            <a:r>
              <a:rPr lang="en-US" sz="2000" dirty="0" err="1">
                <a:solidFill>
                  <a:prstClr val="black"/>
                </a:solidFill>
                <a:latin typeface="Calibri"/>
              </a:rPr>
              <a:t>vs</a:t>
            </a:r>
            <a:r>
              <a:rPr lang="en-US" sz="2000" dirty="0">
                <a:solidFill>
                  <a:prstClr val="black"/>
                </a:solidFill>
                <a:latin typeface="Calibri"/>
              </a:rPr>
              <a:t> use value conflict of interest between producer (P) and user (U)</a:t>
            </a:r>
          </a:p>
          <a:p>
            <a:pPr algn="just" defTabSz="457200"/>
            <a:endParaRPr lang="en-US" sz="2000" dirty="0">
              <a:solidFill>
                <a:prstClr val="black"/>
              </a:solidFill>
              <a:latin typeface="Calibri"/>
            </a:endParaRPr>
          </a:p>
          <a:p>
            <a:pPr algn="just" defTabSz="457200"/>
            <a:endParaRPr lang="en-US" sz="2000" dirty="0">
              <a:solidFill>
                <a:prstClr val="black"/>
              </a:solidFill>
              <a:latin typeface="Calibri"/>
            </a:endParaRPr>
          </a:p>
        </p:txBody>
      </p:sp>
    </p:spTree>
    <p:extLst>
      <p:ext uri="{BB962C8B-B14F-4D97-AF65-F5344CB8AC3E}">
        <p14:creationId xmlns:p14="http://schemas.microsoft.com/office/powerpoint/2010/main" val="269108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8123" y="5671066"/>
            <a:ext cx="7518116" cy="923330"/>
          </a:xfrm>
          <a:prstGeom prst="rect">
            <a:avLst/>
          </a:prstGeom>
          <a:noFill/>
        </p:spPr>
        <p:txBody>
          <a:bodyPr wrap="square" rtlCol="0">
            <a:spAutoFit/>
          </a:bodyPr>
          <a:lstStyle/>
          <a:p>
            <a:pPr defTabSz="457200"/>
            <a:r>
              <a:rPr lang="en-US" dirty="0" err="1">
                <a:solidFill>
                  <a:prstClr val="black"/>
                </a:solidFill>
                <a:latin typeface="Calibri"/>
              </a:rPr>
              <a:t>Heiskanen</a:t>
            </a:r>
            <a:r>
              <a:rPr lang="en-US" dirty="0">
                <a:solidFill>
                  <a:prstClr val="black"/>
                </a:solidFill>
                <a:latin typeface="Calibri"/>
              </a:rPr>
              <a:t>, E., Hyysalo, S., </a:t>
            </a:r>
            <a:r>
              <a:rPr lang="en-US" dirty="0" err="1">
                <a:solidFill>
                  <a:prstClr val="black"/>
                </a:solidFill>
                <a:latin typeface="Calibri"/>
              </a:rPr>
              <a:t>Kotro</a:t>
            </a:r>
            <a:r>
              <a:rPr lang="en-US" dirty="0">
                <a:solidFill>
                  <a:prstClr val="black"/>
                </a:solidFill>
                <a:latin typeface="Calibri"/>
              </a:rPr>
              <a:t>, T., &amp; Repo, P. (2010). Constructing innovative users and user-inclusive innovation communities. Technology Analysis &amp; Strategic Management 22 (4) 495 — 511.</a:t>
            </a:r>
          </a:p>
        </p:txBody>
      </p:sp>
      <p:grpSp>
        <p:nvGrpSpPr>
          <p:cNvPr id="51" name="Group 50"/>
          <p:cNvGrpSpPr/>
          <p:nvPr/>
        </p:nvGrpSpPr>
        <p:grpSpPr>
          <a:xfrm>
            <a:off x="4557606" y="406432"/>
            <a:ext cx="2897027" cy="2554022"/>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594891" y="2805823"/>
            <a:ext cx="3740009" cy="2521390"/>
            <a:chOff x="5143500" y="1913887"/>
            <a:chExt cx="3950373" cy="2705100"/>
          </a:xfrm>
        </p:grpSpPr>
        <p:sp>
          <p:nvSpPr>
            <p:cNvPr id="63" name="Oval 82"/>
            <p:cNvSpPr>
              <a:spLocks noChangeArrowheads="1"/>
            </p:cNvSpPr>
            <p:nvPr/>
          </p:nvSpPr>
          <p:spPr bwMode="auto">
            <a:xfrm>
              <a:off x="5143500" y="1913887"/>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endParaRPr lang="en-US">
                <a:solidFill>
                  <a:prstClr val="black"/>
                </a:solidFill>
                <a:latin typeface="Arial" charset="0"/>
              </a:endParaRPr>
            </a:p>
          </p:txBody>
        </p:sp>
        <p:grpSp>
          <p:nvGrpSpPr>
            <p:cNvPr id="64" name="Group 63"/>
            <p:cNvGrpSpPr/>
            <p:nvPr/>
          </p:nvGrpSpPr>
          <p:grpSpPr>
            <a:xfrm>
              <a:off x="5759029" y="2021519"/>
              <a:ext cx="3334844" cy="2433032"/>
              <a:chOff x="5759029" y="2021519"/>
              <a:chExt cx="3334844" cy="2433032"/>
            </a:xfrm>
          </p:grpSpPr>
          <p:sp>
            <p:nvSpPr>
              <p:cNvPr id="65" name="Oval 83"/>
              <p:cNvSpPr>
                <a:spLocks noChangeArrowheads="1"/>
              </p:cNvSpPr>
              <p:nvPr/>
            </p:nvSpPr>
            <p:spPr bwMode="auto">
              <a:xfrm>
                <a:off x="5759029" y="2899811"/>
                <a:ext cx="685800" cy="685800"/>
              </a:xfrm>
              <a:prstGeom prst="ellipse">
                <a:avLst/>
              </a:prstGeom>
              <a:solidFill>
                <a:schemeClr val="tx1">
                  <a:lumMod val="50000"/>
                  <a:lumOff val="50000"/>
                </a:schemeClr>
              </a:solidFill>
              <a:ln w="12700" cmpd="sng">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66" name="Oval 86"/>
              <p:cNvSpPr>
                <a:spLocks noChangeArrowheads="1"/>
              </p:cNvSpPr>
              <p:nvPr/>
            </p:nvSpPr>
            <p:spPr bwMode="auto">
              <a:xfrm>
                <a:off x="8265681" y="376875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U</a:t>
                </a:r>
                <a:endParaRPr lang="en-GB">
                  <a:solidFill>
                    <a:prstClr val="black"/>
                  </a:solidFill>
                  <a:latin typeface="Arial" charset="0"/>
                </a:endParaRPr>
              </a:p>
            </p:txBody>
          </p:sp>
          <p:sp>
            <p:nvSpPr>
              <p:cNvPr id="67" name="Oval 88"/>
              <p:cNvSpPr>
                <a:spLocks noChangeArrowheads="1"/>
              </p:cNvSpPr>
              <p:nvPr/>
            </p:nvSpPr>
            <p:spPr bwMode="auto">
              <a:xfrm>
                <a:off x="8265681" y="2021519"/>
                <a:ext cx="685800" cy="685800"/>
              </a:xfrm>
              <a:prstGeom prst="ellipse">
                <a:avLst/>
              </a:prstGeom>
              <a:solidFill>
                <a:srgbClr val="7F7F7F"/>
              </a:solidFill>
              <a:ln w="9525">
                <a:solidFill>
                  <a:schemeClr val="tx1"/>
                </a:solidFill>
                <a:round/>
                <a:headEnd/>
                <a:tailEnd/>
              </a:ln>
              <a:effec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68" name="Oval 67"/>
              <p:cNvSpPr>
                <a:spLocks noChangeArrowheads="1"/>
              </p:cNvSpPr>
              <p:nvPr/>
            </p:nvSpPr>
            <p:spPr bwMode="auto">
              <a:xfrm>
                <a:off x="6843960" y="2021519"/>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69" name="Oval 70"/>
              <p:cNvSpPr>
                <a:spLocks noChangeArrowheads="1"/>
              </p:cNvSpPr>
              <p:nvPr/>
            </p:nvSpPr>
            <p:spPr bwMode="auto">
              <a:xfrm>
                <a:off x="6782695" y="376814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70" name="Oval 71"/>
              <p:cNvSpPr>
                <a:spLocks noChangeArrowheads="1"/>
              </p:cNvSpPr>
              <p:nvPr/>
            </p:nvSpPr>
            <p:spPr bwMode="auto">
              <a:xfrm>
                <a:off x="7279193" y="286309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71" name="Freeform 90"/>
              <p:cNvSpPr>
                <a:spLocks/>
              </p:cNvSpPr>
              <p:nvPr/>
            </p:nvSpPr>
            <p:spPr bwMode="auto">
              <a:xfrm>
                <a:off x="6617266" y="2728707"/>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endParaRPr lang="en-US">
                  <a:solidFill>
                    <a:prstClr val="black"/>
                  </a:solidFill>
                  <a:latin typeface="Calibri"/>
                </a:endParaRPr>
              </a:p>
            </p:txBody>
          </p:sp>
          <p:cxnSp>
            <p:nvCxnSpPr>
              <p:cNvPr id="72" name="Straight Arrow Connector 71"/>
              <p:cNvCxnSpPr>
                <a:stCxn id="67" idx="2"/>
                <a:endCxn id="68" idx="6"/>
              </p:cNvCxnSpPr>
              <p:nvPr/>
            </p:nvCxnSpPr>
            <p:spPr>
              <a:xfrm flipH="1">
                <a:off x="7529760" y="2364419"/>
                <a:ext cx="73592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6" idx="2"/>
                <a:endCxn id="69" idx="6"/>
              </p:cNvCxnSpPr>
              <p:nvPr/>
            </p:nvCxnSpPr>
            <p:spPr>
              <a:xfrm flipH="1" flipV="1">
                <a:off x="7468495" y="4111044"/>
                <a:ext cx="797187" cy="60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75" idx="2"/>
                <a:endCxn id="70" idx="6"/>
              </p:cNvCxnSpPr>
              <p:nvPr/>
            </p:nvCxnSpPr>
            <p:spPr>
              <a:xfrm flipH="1">
                <a:off x="7964993" y="3205835"/>
                <a:ext cx="443080" cy="1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5" name="Oval 85"/>
              <p:cNvSpPr>
                <a:spLocks noChangeArrowheads="1"/>
              </p:cNvSpPr>
              <p:nvPr/>
            </p:nvSpPr>
            <p:spPr bwMode="auto">
              <a:xfrm>
                <a:off x="8408073" y="286293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U</a:t>
                </a:r>
                <a:endParaRPr lang="en-GB">
                  <a:solidFill>
                    <a:prstClr val="black"/>
                  </a:solidFill>
                  <a:latin typeface="Arial" charset="0"/>
                </a:endParaRPr>
              </a:p>
            </p:txBody>
          </p:sp>
        </p:grpSp>
      </p:grpSp>
      <p:grpSp>
        <p:nvGrpSpPr>
          <p:cNvPr id="76" name="Group 75"/>
          <p:cNvGrpSpPr/>
          <p:nvPr/>
        </p:nvGrpSpPr>
        <p:grpSpPr>
          <a:xfrm>
            <a:off x="1749707" y="2805823"/>
            <a:ext cx="3675754" cy="2521390"/>
            <a:chOff x="4844757" y="1913887"/>
            <a:chExt cx="3894102" cy="2705100"/>
          </a:xfrm>
        </p:grpSpPr>
        <p:sp>
          <p:nvSpPr>
            <p:cNvPr id="77" name="Oval 82"/>
            <p:cNvSpPr>
              <a:spLocks noChangeArrowheads="1"/>
            </p:cNvSpPr>
            <p:nvPr/>
          </p:nvSpPr>
          <p:spPr bwMode="auto">
            <a:xfrm>
              <a:off x="5995659" y="1913887"/>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endParaRPr lang="en-US">
                <a:solidFill>
                  <a:prstClr val="black"/>
                </a:solidFill>
                <a:latin typeface="Arial" charset="0"/>
              </a:endParaRPr>
            </a:p>
          </p:txBody>
        </p:sp>
        <p:sp>
          <p:nvSpPr>
            <p:cNvPr id="78" name="Oval 83"/>
            <p:cNvSpPr>
              <a:spLocks noChangeArrowheads="1"/>
            </p:cNvSpPr>
            <p:nvPr/>
          </p:nvSpPr>
          <p:spPr bwMode="auto">
            <a:xfrm>
              <a:off x="5943035" y="2899810"/>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79" name="Oval 67"/>
            <p:cNvSpPr>
              <a:spLocks noChangeArrowheads="1"/>
            </p:cNvSpPr>
            <p:nvPr/>
          </p:nvSpPr>
          <p:spPr bwMode="auto">
            <a:xfrm>
              <a:off x="7356015" y="212179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80" name="Oval 70"/>
            <p:cNvSpPr>
              <a:spLocks noChangeArrowheads="1"/>
            </p:cNvSpPr>
            <p:nvPr/>
          </p:nvSpPr>
          <p:spPr bwMode="auto">
            <a:xfrm>
              <a:off x="7249147" y="3734719"/>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81" name="Oval 71"/>
            <p:cNvSpPr>
              <a:spLocks noChangeArrowheads="1"/>
            </p:cNvSpPr>
            <p:nvPr/>
          </p:nvSpPr>
          <p:spPr bwMode="auto">
            <a:xfrm>
              <a:off x="7805870" y="286309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82" name="Freeform 90"/>
            <p:cNvSpPr>
              <a:spLocks/>
            </p:cNvSpPr>
            <p:nvPr/>
          </p:nvSpPr>
          <p:spPr bwMode="auto">
            <a:xfrm>
              <a:off x="7122360" y="2943100"/>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endParaRPr lang="en-US">
                <a:solidFill>
                  <a:prstClr val="black"/>
                </a:solidFill>
                <a:latin typeface="Calibri"/>
              </a:endParaRPr>
            </a:p>
          </p:txBody>
        </p:sp>
        <p:cxnSp>
          <p:nvCxnSpPr>
            <p:cNvPr id="83" name="Straight Arrow Connector 82"/>
            <p:cNvCxnSpPr>
              <a:stCxn id="84" idx="6"/>
              <a:endCxn id="78" idx="2"/>
            </p:cNvCxnSpPr>
            <p:nvPr/>
          </p:nvCxnSpPr>
          <p:spPr>
            <a:xfrm flipV="1">
              <a:off x="5530557" y="3242711"/>
              <a:ext cx="412478" cy="9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4" name="Oval 83"/>
            <p:cNvSpPr>
              <a:spLocks noChangeArrowheads="1"/>
            </p:cNvSpPr>
            <p:nvPr/>
          </p:nvSpPr>
          <p:spPr bwMode="auto">
            <a:xfrm>
              <a:off x="4844757" y="290074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85" name="Oval 67"/>
            <p:cNvSpPr>
              <a:spLocks noChangeArrowheads="1"/>
            </p:cNvSpPr>
            <p:nvPr/>
          </p:nvSpPr>
          <p:spPr bwMode="auto">
            <a:xfrm>
              <a:off x="6414115" y="22239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grpSp>
    </p:spTree>
    <p:extLst>
      <p:ext uri="{BB962C8B-B14F-4D97-AF65-F5344CB8AC3E}">
        <p14:creationId xmlns:p14="http://schemas.microsoft.com/office/powerpoint/2010/main" val="11734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52770"/>
            <a:ext cx="8229600" cy="4973394"/>
          </a:xfrm>
        </p:spPr>
        <p:txBody>
          <a:bodyPr>
            <a:normAutofit fontScale="92500"/>
          </a:bodyPr>
          <a:lstStyle/>
          <a:p>
            <a:r>
              <a:rPr lang="en-US" sz="2400" dirty="0"/>
              <a:t>Information transfer: cannot be presumed as automatic</a:t>
            </a:r>
          </a:p>
          <a:p>
            <a:pPr lvl="1"/>
            <a:r>
              <a:rPr lang="en-US" sz="2000" dirty="0"/>
              <a:t>Set-ups, means, skills coordination</a:t>
            </a:r>
          </a:p>
          <a:p>
            <a:r>
              <a:rPr lang="en-US" sz="2400" dirty="0"/>
              <a:t>Exchange arrangement: platform, community, enquiry</a:t>
            </a:r>
          </a:p>
          <a:p>
            <a:pPr lvl="1"/>
            <a:r>
              <a:rPr lang="en-US" sz="2000" dirty="0"/>
              <a:t>Immersion, platform, legitimacy, learning, </a:t>
            </a:r>
            <a:r>
              <a:rPr lang="en-US" sz="2000" dirty="0" err="1"/>
              <a:t>cumulation</a:t>
            </a:r>
            <a:endParaRPr lang="en-US" sz="2000" dirty="0"/>
          </a:p>
          <a:p>
            <a:r>
              <a:rPr lang="en-US" sz="2400" dirty="0"/>
              <a:t>Benefits: why different parties join</a:t>
            </a:r>
          </a:p>
          <a:p>
            <a:pPr lvl="1"/>
            <a:r>
              <a:rPr lang="en-US" sz="2000" dirty="0"/>
              <a:t>Benefits and interests can be same or different for P and U</a:t>
            </a:r>
          </a:p>
          <a:p>
            <a:pPr lvl="1"/>
            <a:r>
              <a:rPr lang="en-US" sz="2000" dirty="0"/>
              <a:t>Economic, risk management, accountability of design, democratic opportunities</a:t>
            </a:r>
          </a:p>
          <a:p>
            <a:r>
              <a:rPr lang="en-US" sz="2400" dirty="0"/>
              <a:t>Ability and willingness: not all users design it all for themselves</a:t>
            </a:r>
          </a:p>
          <a:p>
            <a:pPr lvl="1"/>
            <a:r>
              <a:rPr lang="en-US" sz="2000" dirty="0"/>
              <a:t>Support, means, sharing </a:t>
            </a:r>
          </a:p>
          <a:p>
            <a:r>
              <a:rPr lang="en-US" sz="2400" dirty="0"/>
              <a:t>Control: ideas, information, IPR, execution of design, outcomes</a:t>
            </a:r>
          </a:p>
          <a:p>
            <a:r>
              <a:rPr lang="en-US" sz="2400" dirty="0"/>
              <a:t>Receptivity: the participants and further </a:t>
            </a:r>
            <a:r>
              <a:rPr lang="en-US" sz="2400" dirty="0" err="1"/>
              <a:t>CoP</a:t>
            </a:r>
            <a:endParaRPr lang="en-US" sz="2400" dirty="0"/>
          </a:p>
          <a:p>
            <a:pPr lvl="1"/>
            <a:r>
              <a:rPr lang="en-US" sz="2000" dirty="0"/>
              <a:t>  Information adoption, use, translation and costs</a:t>
            </a:r>
          </a:p>
          <a:p>
            <a:pPr marL="0" indent="0">
              <a:buNone/>
            </a:pPr>
            <a:endParaRPr lang="en-US" sz="2400" dirty="0"/>
          </a:p>
          <a:p>
            <a:pPr lvl="1"/>
            <a:endParaRPr lang="en-US"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865924" y="262419"/>
            <a:ext cx="8344877"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latin typeface="Calibri"/>
                <a:cs typeface="Source Sans Pro"/>
              </a:rPr>
              <a:t>BASIC ELEMENTS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47054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52770"/>
            <a:ext cx="8229600" cy="4973394"/>
          </a:xfrm>
        </p:spPr>
        <p:txBody>
          <a:bodyPr>
            <a:noAutofit/>
          </a:bodyPr>
          <a:lstStyle/>
          <a:p>
            <a:pPr>
              <a:lnSpc>
                <a:spcPct val="90000"/>
              </a:lnSpc>
            </a:pPr>
            <a:r>
              <a:rPr lang="fi-FI" sz="2000" dirty="0"/>
              <a:t>User </a:t>
            </a:r>
            <a:r>
              <a:rPr lang="fi-FI" sz="2000" dirty="0" err="1"/>
              <a:t>oriented</a:t>
            </a:r>
            <a:r>
              <a:rPr lang="fi-FI" sz="2000" dirty="0"/>
              <a:t> design </a:t>
            </a:r>
            <a:r>
              <a:rPr lang="fi-FI" sz="2000" dirty="0" err="1"/>
              <a:t>transforms</a:t>
            </a:r>
            <a:r>
              <a:rPr lang="fi-FI" sz="2000" dirty="0"/>
              <a:t>, </a:t>
            </a:r>
            <a:r>
              <a:rPr lang="fi-FI" sz="2000" dirty="0" err="1"/>
              <a:t>not</a:t>
            </a:r>
            <a:r>
              <a:rPr lang="fi-FI" sz="2000" dirty="0"/>
              <a:t> </a:t>
            </a:r>
            <a:r>
              <a:rPr lang="fi-FI" sz="2000" dirty="0" err="1"/>
              <a:t>replaces</a:t>
            </a:r>
            <a:r>
              <a:rPr lang="fi-FI" sz="2000" dirty="0"/>
              <a:t>, designer </a:t>
            </a:r>
            <a:r>
              <a:rPr lang="fi-FI" sz="2000" dirty="0" err="1"/>
              <a:t>responsibility</a:t>
            </a:r>
            <a:r>
              <a:rPr lang="fi-FI" sz="2000" dirty="0"/>
              <a:t> and </a:t>
            </a:r>
            <a:r>
              <a:rPr lang="fi-FI" sz="2000" dirty="0" err="1"/>
              <a:t>competence</a:t>
            </a:r>
            <a:endParaRPr lang="fi-FI" sz="2000" dirty="0"/>
          </a:p>
          <a:p>
            <a:pPr lvl="1">
              <a:lnSpc>
                <a:spcPct val="90000"/>
              </a:lnSpc>
            </a:pPr>
            <a:r>
              <a:rPr lang="fi-FI" sz="1800" dirty="0" err="1"/>
              <a:t>Customers</a:t>
            </a:r>
            <a:r>
              <a:rPr lang="fi-FI" sz="1800" dirty="0"/>
              <a:t> and </a:t>
            </a:r>
            <a:r>
              <a:rPr lang="fi-FI" sz="1800" dirty="0" err="1"/>
              <a:t>users</a:t>
            </a:r>
            <a:r>
              <a:rPr lang="fi-FI" sz="1800" dirty="0"/>
              <a:t> </a:t>
            </a:r>
            <a:r>
              <a:rPr lang="fi-FI" sz="1800" dirty="0" err="1"/>
              <a:t>are</a:t>
            </a:r>
            <a:r>
              <a:rPr lang="fi-FI" sz="1800" dirty="0"/>
              <a:t> </a:t>
            </a:r>
            <a:r>
              <a:rPr lang="fi-FI" sz="1800" dirty="0" err="1"/>
              <a:t>not</a:t>
            </a:r>
            <a:r>
              <a:rPr lang="fi-FI" sz="1800" dirty="0"/>
              <a:t> the </a:t>
            </a:r>
            <a:r>
              <a:rPr lang="fi-FI" sz="1800" dirty="0" err="1"/>
              <a:t>only</a:t>
            </a:r>
            <a:r>
              <a:rPr lang="fi-FI" sz="1800" dirty="0"/>
              <a:t> </a:t>
            </a:r>
            <a:r>
              <a:rPr lang="fi-FI" sz="1800" dirty="0" err="1"/>
              <a:t>relevant</a:t>
            </a:r>
            <a:r>
              <a:rPr lang="fi-FI" sz="1800" dirty="0"/>
              <a:t> </a:t>
            </a:r>
            <a:r>
              <a:rPr lang="fi-FI" sz="1800" dirty="0" err="1"/>
              <a:t>source</a:t>
            </a:r>
            <a:r>
              <a:rPr lang="fi-FI" sz="1800" dirty="0"/>
              <a:t> of </a:t>
            </a:r>
            <a:r>
              <a:rPr lang="fi-FI" sz="1800" dirty="0" err="1"/>
              <a:t>information</a:t>
            </a:r>
            <a:r>
              <a:rPr lang="fi-FI" sz="1800" dirty="0"/>
              <a:t> </a:t>
            </a:r>
          </a:p>
          <a:p>
            <a:pPr lvl="1">
              <a:lnSpc>
                <a:spcPct val="90000"/>
              </a:lnSpc>
            </a:pPr>
            <a:r>
              <a:rPr lang="fi-FI" sz="1800" dirty="0" err="1"/>
              <a:t>Requires</a:t>
            </a:r>
            <a:r>
              <a:rPr lang="fi-FI" sz="1800" dirty="0"/>
              <a:t> design of </a:t>
            </a:r>
            <a:r>
              <a:rPr lang="fi-FI" sz="1800" dirty="0" err="1"/>
              <a:t>arrangements</a:t>
            </a:r>
            <a:r>
              <a:rPr lang="fi-FI" sz="1800" dirty="0"/>
              <a:t> to </a:t>
            </a:r>
            <a:r>
              <a:rPr lang="fi-FI" sz="1800" dirty="0" err="1"/>
              <a:t>attract</a:t>
            </a:r>
            <a:r>
              <a:rPr lang="fi-FI" sz="1800" dirty="0"/>
              <a:t>, </a:t>
            </a:r>
            <a:r>
              <a:rPr lang="fi-FI" sz="1800" dirty="0" err="1"/>
              <a:t>work</a:t>
            </a:r>
            <a:r>
              <a:rPr lang="fi-FI" sz="1800" dirty="0"/>
              <a:t> with, </a:t>
            </a:r>
            <a:r>
              <a:rPr lang="fi-FI" sz="1800" dirty="0" err="1"/>
              <a:t>refine</a:t>
            </a:r>
            <a:r>
              <a:rPr lang="fi-FI" sz="1800" dirty="0"/>
              <a:t> and </a:t>
            </a:r>
            <a:r>
              <a:rPr lang="fi-FI" sz="1800" dirty="0" err="1"/>
              <a:t>incorporate</a:t>
            </a:r>
            <a:r>
              <a:rPr lang="fi-FI" sz="1800" dirty="0"/>
              <a:t> </a:t>
            </a:r>
            <a:r>
              <a:rPr lang="fi-FI" sz="1800" dirty="0" err="1"/>
              <a:t>user</a:t>
            </a:r>
            <a:r>
              <a:rPr lang="fi-FI" sz="1800" dirty="0"/>
              <a:t> </a:t>
            </a:r>
            <a:r>
              <a:rPr lang="fi-FI" sz="1800" dirty="0" err="1"/>
              <a:t>insight</a:t>
            </a:r>
            <a:r>
              <a:rPr lang="fi-FI" sz="1800" dirty="0"/>
              <a:t> </a:t>
            </a:r>
          </a:p>
          <a:p>
            <a:pPr>
              <a:lnSpc>
                <a:spcPct val="90000"/>
              </a:lnSpc>
            </a:pPr>
            <a:r>
              <a:rPr lang="fi-FI" sz="2000" dirty="0"/>
              <a:t>Resources </a:t>
            </a:r>
            <a:r>
              <a:rPr lang="fi-FI" sz="2000" dirty="0" err="1"/>
              <a:t>gained</a:t>
            </a:r>
            <a:r>
              <a:rPr lang="fi-FI" sz="2000" dirty="0"/>
              <a:t> </a:t>
            </a:r>
            <a:r>
              <a:rPr lang="fi-FI" sz="2000" dirty="0" err="1"/>
              <a:t>from</a:t>
            </a:r>
            <a:r>
              <a:rPr lang="fi-FI" sz="2000" dirty="0"/>
              <a:t> </a:t>
            </a:r>
            <a:r>
              <a:rPr lang="fi-FI" sz="2000" dirty="0" err="1"/>
              <a:t>customers</a:t>
            </a:r>
            <a:r>
              <a:rPr lang="fi-FI" sz="2000" dirty="0"/>
              <a:t> and </a:t>
            </a:r>
            <a:r>
              <a:rPr lang="fi-FI" sz="2000" dirty="0" err="1"/>
              <a:t>users</a:t>
            </a:r>
            <a:r>
              <a:rPr lang="fi-FI" sz="2000" dirty="0"/>
              <a:t> </a:t>
            </a:r>
            <a:r>
              <a:rPr lang="fi-FI" sz="2000" dirty="0" err="1"/>
              <a:t>require</a:t>
            </a:r>
            <a:r>
              <a:rPr lang="fi-FI" sz="2000" dirty="0"/>
              <a:t> </a:t>
            </a:r>
            <a:r>
              <a:rPr lang="fi-FI" sz="2000" dirty="0" err="1"/>
              <a:t>spending</a:t>
            </a:r>
            <a:r>
              <a:rPr lang="fi-FI" sz="2000" dirty="0"/>
              <a:t> </a:t>
            </a:r>
            <a:r>
              <a:rPr lang="fi-FI" sz="2000" dirty="0" err="1"/>
              <a:t>resources</a:t>
            </a:r>
            <a:r>
              <a:rPr lang="fi-FI" sz="2000" dirty="0"/>
              <a:t>: </a:t>
            </a:r>
            <a:r>
              <a:rPr lang="fi-FI" sz="2000" dirty="0" err="1"/>
              <a:t>cost</a:t>
            </a:r>
            <a:r>
              <a:rPr lang="fi-FI" sz="2000" dirty="0"/>
              <a:t> – </a:t>
            </a:r>
            <a:r>
              <a:rPr lang="fi-FI" sz="2000" dirty="0" err="1"/>
              <a:t>benefit</a:t>
            </a:r>
            <a:r>
              <a:rPr lang="fi-FI" sz="2000" dirty="0"/>
              <a:t> </a:t>
            </a:r>
            <a:r>
              <a:rPr lang="fi-FI" sz="2000" dirty="0" err="1"/>
              <a:t>game</a:t>
            </a:r>
            <a:endParaRPr lang="fi-FI" sz="2000" dirty="0"/>
          </a:p>
          <a:p>
            <a:pPr>
              <a:lnSpc>
                <a:spcPct val="90000"/>
              </a:lnSpc>
            </a:pPr>
            <a:r>
              <a:rPr lang="fi-FI" sz="2000" dirty="0" err="1"/>
              <a:t>Creating</a:t>
            </a:r>
            <a:r>
              <a:rPr lang="fi-FI" sz="2000" dirty="0"/>
              <a:t> </a:t>
            </a:r>
            <a:r>
              <a:rPr lang="fi-FI" sz="2000" dirty="0" err="1"/>
              <a:t>ownership</a:t>
            </a:r>
            <a:r>
              <a:rPr lang="fi-FI" sz="2000" dirty="0"/>
              <a:t> </a:t>
            </a:r>
            <a:r>
              <a:rPr lang="fi-FI" sz="2000" dirty="0" err="1"/>
              <a:t>means</a:t>
            </a:r>
            <a:r>
              <a:rPr lang="fi-FI" sz="2000" dirty="0"/>
              <a:t> </a:t>
            </a:r>
            <a:r>
              <a:rPr lang="fi-FI" sz="2000" dirty="0" err="1"/>
              <a:t>also</a:t>
            </a:r>
            <a:r>
              <a:rPr lang="fi-FI" sz="2000" dirty="0"/>
              <a:t> </a:t>
            </a:r>
            <a:r>
              <a:rPr lang="fi-FI" sz="2000" dirty="0" err="1"/>
              <a:t>handling</a:t>
            </a:r>
            <a:r>
              <a:rPr lang="fi-FI" sz="2000" dirty="0"/>
              <a:t> </a:t>
            </a:r>
            <a:r>
              <a:rPr lang="fi-FI" sz="2000" dirty="0" err="1"/>
              <a:t>different</a:t>
            </a:r>
            <a:r>
              <a:rPr lang="fi-FI" sz="2000" dirty="0"/>
              <a:t> </a:t>
            </a:r>
            <a:r>
              <a:rPr lang="fi-FI" sz="2000" dirty="0" err="1"/>
              <a:t>interests</a:t>
            </a:r>
            <a:r>
              <a:rPr lang="fi-FI" sz="2000" dirty="0"/>
              <a:t> – </a:t>
            </a:r>
            <a:r>
              <a:rPr lang="fi-FI" sz="2000" dirty="0" err="1"/>
              <a:t>it</a:t>
            </a:r>
            <a:r>
              <a:rPr lang="fi-FI" sz="2000" dirty="0"/>
              <a:t> </a:t>
            </a:r>
            <a:r>
              <a:rPr lang="fi-FI" sz="2000" dirty="0" err="1"/>
              <a:t>lessens</a:t>
            </a:r>
            <a:r>
              <a:rPr lang="fi-FI" sz="2000" dirty="0"/>
              <a:t> </a:t>
            </a:r>
            <a:r>
              <a:rPr lang="fi-FI" sz="2000" dirty="0" err="1"/>
              <a:t>control</a:t>
            </a:r>
            <a:r>
              <a:rPr lang="fi-FI" sz="2000" dirty="0"/>
              <a:t> </a:t>
            </a:r>
            <a:r>
              <a:rPr lang="fi-FI" sz="2000" dirty="0" err="1"/>
              <a:t>over</a:t>
            </a:r>
            <a:r>
              <a:rPr lang="fi-FI" sz="2000" dirty="0"/>
              <a:t> </a:t>
            </a:r>
            <a:r>
              <a:rPr lang="fi-FI" sz="2000" dirty="0" err="1"/>
              <a:t>outcomes</a:t>
            </a:r>
            <a:r>
              <a:rPr lang="fi-FI" sz="2000" dirty="0"/>
              <a:t>, </a:t>
            </a:r>
            <a:r>
              <a:rPr lang="fi-FI" sz="2000" dirty="0" err="1"/>
              <a:t>information</a:t>
            </a:r>
            <a:r>
              <a:rPr lang="fi-FI" sz="2000" dirty="0"/>
              <a:t> and </a:t>
            </a:r>
            <a:r>
              <a:rPr lang="fi-FI" sz="2000" dirty="0" err="1"/>
              <a:t>actions</a:t>
            </a:r>
            <a:endParaRPr lang="fi-FI" sz="2000" dirty="0"/>
          </a:p>
          <a:p>
            <a:pPr>
              <a:lnSpc>
                <a:spcPct val="90000"/>
              </a:lnSpc>
            </a:pPr>
            <a:r>
              <a:rPr lang="fi-FI" sz="2000" dirty="0"/>
              <a:t>The </a:t>
            </a:r>
            <a:r>
              <a:rPr lang="fi-FI" sz="2000" dirty="0" err="1"/>
              <a:t>deeper</a:t>
            </a:r>
            <a:r>
              <a:rPr lang="fi-FI" sz="2000" dirty="0"/>
              <a:t> the </a:t>
            </a:r>
            <a:r>
              <a:rPr lang="fi-FI" sz="2000" dirty="0" err="1"/>
              <a:t>customer</a:t>
            </a:r>
            <a:r>
              <a:rPr lang="fi-FI" sz="2000" dirty="0"/>
              <a:t> </a:t>
            </a:r>
            <a:r>
              <a:rPr lang="fi-FI" sz="2000" dirty="0" err="1"/>
              <a:t>relation</a:t>
            </a:r>
            <a:r>
              <a:rPr lang="fi-FI" sz="2000" dirty="0"/>
              <a:t> the </a:t>
            </a:r>
            <a:r>
              <a:rPr lang="fi-FI" sz="2000" dirty="0" err="1"/>
              <a:t>more</a:t>
            </a:r>
            <a:r>
              <a:rPr lang="fi-FI" sz="2000" dirty="0"/>
              <a:t> </a:t>
            </a:r>
            <a:r>
              <a:rPr lang="fi-FI" sz="2000" dirty="0" err="1"/>
              <a:t>commitment</a:t>
            </a:r>
            <a:r>
              <a:rPr lang="fi-FI" sz="2000" dirty="0"/>
              <a:t> is </a:t>
            </a:r>
            <a:r>
              <a:rPr lang="fi-FI" sz="2000" dirty="0" err="1"/>
              <a:t>needed</a:t>
            </a:r>
            <a:endParaRPr lang="fi-FI" sz="2000" dirty="0"/>
          </a:p>
          <a:p>
            <a:pPr>
              <a:lnSpc>
                <a:spcPct val="90000"/>
              </a:lnSpc>
            </a:pPr>
            <a:r>
              <a:rPr lang="fi-FI" sz="2000" dirty="0"/>
              <a:t>User </a:t>
            </a:r>
            <a:r>
              <a:rPr lang="fi-FI" sz="2000" dirty="0" err="1"/>
              <a:t>involvement</a:t>
            </a:r>
            <a:r>
              <a:rPr lang="fi-FI" sz="2000" dirty="0"/>
              <a:t> is </a:t>
            </a:r>
            <a:r>
              <a:rPr lang="fi-FI" sz="2000" dirty="0" err="1"/>
              <a:t>always</a:t>
            </a:r>
            <a:r>
              <a:rPr lang="fi-FI" sz="2000" dirty="0"/>
              <a:t> </a:t>
            </a:r>
            <a:r>
              <a:rPr lang="fi-FI" sz="2000" dirty="0" err="1"/>
              <a:t>inclusive</a:t>
            </a:r>
            <a:r>
              <a:rPr lang="fi-FI" sz="2000" dirty="0"/>
              <a:t> AND </a:t>
            </a:r>
            <a:r>
              <a:rPr lang="fi-FI" sz="2000" dirty="0" err="1"/>
              <a:t>exclusive</a:t>
            </a:r>
            <a:endParaRPr lang="fi-FI" sz="2000" dirty="0"/>
          </a:p>
          <a:p>
            <a:pPr lvl="1">
              <a:lnSpc>
                <a:spcPct val="90000"/>
              </a:lnSpc>
            </a:pPr>
            <a:r>
              <a:rPr lang="fi-FI" sz="1800" dirty="0"/>
              <a:t>One </a:t>
            </a:r>
            <a:r>
              <a:rPr lang="fi-FI" sz="1800" dirty="0" err="1"/>
              <a:t>cannot</a:t>
            </a:r>
            <a:r>
              <a:rPr lang="fi-FI" sz="1800" dirty="0"/>
              <a:t> </a:t>
            </a:r>
            <a:r>
              <a:rPr lang="fi-FI" sz="1800" dirty="0" err="1"/>
              <a:t>invest</a:t>
            </a:r>
            <a:r>
              <a:rPr lang="fi-FI" sz="1800" dirty="0"/>
              <a:t> in </a:t>
            </a:r>
            <a:r>
              <a:rPr lang="fi-FI" sz="1800" dirty="0" err="1"/>
              <a:t>all</a:t>
            </a:r>
            <a:r>
              <a:rPr lang="fi-FI" sz="1800" dirty="0"/>
              <a:t> </a:t>
            </a:r>
            <a:r>
              <a:rPr lang="fi-FI" sz="1800" dirty="0" err="1"/>
              <a:t>customers</a:t>
            </a:r>
            <a:r>
              <a:rPr lang="fi-FI" sz="1800" dirty="0"/>
              <a:t> </a:t>
            </a:r>
            <a:r>
              <a:rPr lang="fi-FI" sz="1800" dirty="0" err="1"/>
              <a:t>or</a:t>
            </a:r>
            <a:r>
              <a:rPr lang="fi-FI" sz="1800" dirty="0"/>
              <a:t> </a:t>
            </a:r>
            <a:r>
              <a:rPr lang="fi-FI" sz="1800" dirty="0" err="1"/>
              <a:t>users</a:t>
            </a:r>
            <a:r>
              <a:rPr lang="fi-FI" sz="1800" dirty="0"/>
              <a:t> </a:t>
            </a:r>
            <a:r>
              <a:rPr lang="fi-FI" sz="1800" dirty="0" err="1"/>
              <a:t>equally</a:t>
            </a:r>
            <a:r>
              <a:rPr lang="fi-FI" sz="1800" dirty="0"/>
              <a:t>, </a:t>
            </a:r>
            <a:r>
              <a:rPr lang="fi-FI" sz="1800" dirty="0" err="1"/>
              <a:t>segmentation</a:t>
            </a:r>
            <a:r>
              <a:rPr lang="fi-FI" sz="1800" dirty="0"/>
              <a:t> </a:t>
            </a:r>
            <a:r>
              <a:rPr lang="fi-FI" sz="1800" dirty="0" err="1"/>
              <a:t>needed</a:t>
            </a:r>
            <a:r>
              <a:rPr lang="fi-FI" sz="1800" dirty="0"/>
              <a:t> to </a:t>
            </a:r>
            <a:r>
              <a:rPr lang="fi-FI" sz="1800" dirty="0" err="1"/>
              <a:t>invest</a:t>
            </a:r>
            <a:r>
              <a:rPr lang="fi-FI" sz="1800" dirty="0"/>
              <a:t> to </a:t>
            </a:r>
            <a:r>
              <a:rPr lang="fi-FI" sz="1800" dirty="0" err="1"/>
              <a:t>those</a:t>
            </a:r>
            <a:r>
              <a:rPr lang="fi-FI" sz="1800" dirty="0"/>
              <a:t> </a:t>
            </a:r>
            <a:r>
              <a:rPr lang="fi-FI" sz="1800" dirty="0" err="1"/>
              <a:t>that</a:t>
            </a:r>
            <a:r>
              <a:rPr lang="fi-FI" sz="1800" dirty="0"/>
              <a:t> </a:t>
            </a:r>
            <a:r>
              <a:rPr lang="fi-FI" sz="1800" dirty="0" err="1"/>
              <a:t>are</a:t>
            </a:r>
            <a:r>
              <a:rPr lang="fi-FI" sz="1800" dirty="0"/>
              <a:t> </a:t>
            </a:r>
            <a:r>
              <a:rPr lang="fi-FI" sz="1800" dirty="0" err="1"/>
              <a:t>more</a:t>
            </a:r>
            <a:r>
              <a:rPr lang="fi-FI" sz="1800" dirty="0"/>
              <a:t> </a:t>
            </a:r>
            <a:r>
              <a:rPr lang="fi-FI" sz="1800" dirty="0" err="1"/>
              <a:t>important</a:t>
            </a:r>
            <a:endParaRPr lang="fi-FI" sz="1800" dirty="0"/>
          </a:p>
          <a:p>
            <a:pPr>
              <a:lnSpc>
                <a:spcPct val="90000"/>
              </a:lnSpc>
            </a:pPr>
            <a:r>
              <a:rPr lang="fi-FI" sz="2000" dirty="0" err="1"/>
              <a:t>Also</a:t>
            </a:r>
            <a:r>
              <a:rPr lang="fi-FI" sz="2000" dirty="0"/>
              <a:t> </a:t>
            </a:r>
            <a:r>
              <a:rPr lang="fi-FI" sz="2000" dirty="0" err="1"/>
              <a:t>affect</a:t>
            </a:r>
            <a:r>
              <a:rPr lang="fi-FI" sz="2000" dirty="0"/>
              <a:t> </a:t>
            </a:r>
            <a:r>
              <a:rPr lang="fi-FI" sz="2000" dirty="0" err="1"/>
              <a:t>the</a:t>
            </a:r>
            <a:r>
              <a:rPr lang="fi-FI" sz="2000" dirty="0"/>
              <a:t> </a:t>
            </a:r>
            <a:r>
              <a:rPr lang="fi-FI" sz="2000" dirty="0" err="1"/>
              <a:t>project</a:t>
            </a:r>
            <a:r>
              <a:rPr lang="fi-FI" sz="2000" dirty="0"/>
              <a:t> </a:t>
            </a:r>
            <a:r>
              <a:rPr lang="fi-FI" sz="2000" dirty="0" err="1"/>
              <a:t>dynamics</a:t>
            </a:r>
            <a:r>
              <a:rPr lang="fi-FI" sz="2000" dirty="0"/>
              <a:t>: </a:t>
            </a:r>
            <a:r>
              <a:rPr lang="fi-FI" sz="2000" dirty="0" err="1"/>
              <a:t>potential</a:t>
            </a:r>
            <a:r>
              <a:rPr lang="fi-FI" sz="2000" dirty="0"/>
              <a:t> </a:t>
            </a:r>
            <a:r>
              <a:rPr lang="fi-FI" sz="2000" dirty="0" err="1"/>
              <a:t>lock</a:t>
            </a:r>
            <a:r>
              <a:rPr lang="fi-FI" sz="2000" dirty="0"/>
              <a:t>-in with ”</a:t>
            </a:r>
            <a:r>
              <a:rPr lang="fi-FI" sz="2000" dirty="0" err="1"/>
              <a:t>bygone</a:t>
            </a:r>
            <a:r>
              <a:rPr lang="fi-FI" sz="2000" dirty="0"/>
              <a:t>” </a:t>
            </a:r>
            <a:r>
              <a:rPr lang="fi-FI" sz="2000" dirty="0" err="1"/>
              <a:t>customers</a:t>
            </a:r>
            <a:endParaRPr lang="fi-FI" sz="2000" dirty="0"/>
          </a:p>
          <a:p>
            <a:pPr marL="457200" lvl="1" indent="0">
              <a:lnSpc>
                <a:spcPct val="90000"/>
              </a:lnSpc>
              <a:buNone/>
            </a:pPr>
            <a:endParaRPr lang="en-US" sz="20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865924" y="262419"/>
            <a:ext cx="8344877"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latin typeface="Calibri"/>
                <a:cs typeface="Source Sans Pro"/>
              </a:rPr>
              <a:t>BASIC CONSTRAINTS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116771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Democratic and authoritarian technics</a:t>
            </a:r>
          </a:p>
        </p:txBody>
      </p:sp>
      <p:sp>
        <p:nvSpPr>
          <p:cNvPr id="3" name="Content Placeholder 2"/>
          <p:cNvSpPr>
            <a:spLocks noGrp="1"/>
          </p:cNvSpPr>
          <p:nvPr>
            <p:ph idx="1"/>
          </p:nvPr>
        </p:nvSpPr>
        <p:spPr/>
        <p:txBody>
          <a:bodyPr>
            <a:normAutofit fontScale="85000" lnSpcReduction="20000"/>
          </a:bodyPr>
          <a:lstStyle/>
          <a:p>
            <a:r>
              <a:rPr lang="en-US" dirty="0"/>
              <a:t>On occasion values in systems are easy to argue</a:t>
            </a:r>
          </a:p>
          <a:p>
            <a:r>
              <a:rPr lang="en-US" dirty="0"/>
              <a:t>Lewis Mumford: Democratic and authoritarian technics</a:t>
            </a:r>
          </a:p>
          <a:p>
            <a:r>
              <a:rPr lang="en-US" dirty="0"/>
              <a:t>Large, centralized systems “</a:t>
            </a:r>
            <a:r>
              <a:rPr lang="en-US" dirty="0" err="1"/>
              <a:t>megamachine</a:t>
            </a:r>
            <a:r>
              <a:rPr lang="en-US" dirty="0"/>
              <a:t>”: not a novel achievement as such</a:t>
            </a:r>
          </a:p>
          <a:p>
            <a:pPr lvl="1"/>
            <a:r>
              <a:rPr lang="en-US" dirty="0"/>
              <a:t>Capacity to produce outcomes at greater scale and optimize parts </a:t>
            </a:r>
          </a:p>
          <a:p>
            <a:pPr lvl="1"/>
            <a:r>
              <a:rPr lang="en-US" dirty="0"/>
              <a:t>Unjust distribution of work and rewards</a:t>
            </a:r>
          </a:p>
          <a:p>
            <a:pPr lvl="1"/>
            <a:r>
              <a:rPr lang="en-US" dirty="0"/>
              <a:t>High authority and command and policing</a:t>
            </a:r>
          </a:p>
          <a:p>
            <a:r>
              <a:rPr lang="en-US" dirty="0"/>
              <a:t>Small, democratic nurturing forms of technology</a:t>
            </a:r>
          </a:p>
          <a:p>
            <a:pPr lvl="1"/>
            <a:r>
              <a:rPr lang="en-US" dirty="0"/>
              <a:t>Less spectacular, less </a:t>
            </a:r>
            <a:r>
              <a:rPr lang="en-US" dirty="0" err="1"/>
              <a:t>optimizable</a:t>
            </a:r>
            <a:r>
              <a:rPr lang="en-US" dirty="0"/>
              <a:t> as technics</a:t>
            </a:r>
          </a:p>
          <a:p>
            <a:pPr lvl="1"/>
            <a:r>
              <a:rPr lang="en-US" dirty="0"/>
              <a:t>Less governance, more emergence </a:t>
            </a:r>
          </a:p>
          <a:p>
            <a:pPr lvl="1"/>
            <a:r>
              <a:rPr lang="en-US" dirty="0"/>
              <a:t>More distributed rewards, more equal work-reward structures </a:t>
            </a:r>
          </a:p>
        </p:txBody>
      </p:sp>
    </p:spTree>
    <p:extLst>
      <p:ext uri="{BB962C8B-B14F-4D97-AF65-F5344CB8AC3E}">
        <p14:creationId xmlns:p14="http://schemas.microsoft.com/office/powerpoint/2010/main" val="1826431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721438"/>
            <a:ext cx="3713994" cy="3117854"/>
          </a:xfrm>
        </p:spPr>
        <p:txBody>
          <a:bodyPr>
            <a:noAutofit/>
          </a:bodyPr>
          <a:lstStyle/>
          <a:p>
            <a:pPr marL="0" indent="0" algn="just">
              <a:buNone/>
            </a:pPr>
            <a:r>
              <a:rPr lang="en-GB" sz="1000" dirty="0"/>
              <a:t>.</a:t>
            </a:r>
          </a:p>
          <a:p>
            <a:pPr marL="0" indent="0" algn="just">
              <a:buNone/>
            </a:pPr>
            <a:endParaRPr lang="en-GB" sz="1400" dirty="0"/>
          </a:p>
          <a:p>
            <a:pPr marL="0" indent="0" algn="just">
              <a:buNone/>
            </a:pPr>
            <a:r>
              <a:rPr lang="en-GB" sz="1700" dirty="0"/>
              <a:t>In </a:t>
            </a:r>
            <a:r>
              <a:rPr lang="en-GB" sz="1700" b="1" dirty="0"/>
              <a:t>collaborative design </a:t>
            </a:r>
            <a:r>
              <a:rPr lang="en-GB" sz="1700" dirty="0"/>
              <a:t>users and producer create predominantly </a:t>
            </a:r>
            <a:r>
              <a:rPr lang="en-GB" sz="1700" b="1" dirty="0"/>
              <a:t>synchronous</a:t>
            </a:r>
            <a:r>
              <a:rPr lang="en-GB" sz="1700" dirty="0"/>
              <a:t> arrangements by which effective interaction between developers and users becomes possible. </a:t>
            </a:r>
          </a:p>
          <a:p>
            <a:pPr algn="just"/>
            <a:endParaRPr lang="en-US" sz="1700" dirty="0"/>
          </a:p>
        </p:txBody>
      </p:sp>
      <p:grpSp>
        <p:nvGrpSpPr>
          <p:cNvPr id="51" name="Group 50"/>
          <p:cNvGrpSpPr/>
          <p:nvPr/>
        </p:nvGrpSpPr>
        <p:grpSpPr>
          <a:xfrm>
            <a:off x="5050228" y="314359"/>
            <a:ext cx="2573667" cy="2296709"/>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2156969"/>
            <a:ext cx="2089968" cy="24468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In collaborative design producers and users create a collaborative design context (light grey circle), wherein they can exchange information and design together.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5" name="Group 24"/>
          <p:cNvGrpSpPr/>
          <p:nvPr/>
        </p:nvGrpSpPr>
        <p:grpSpPr>
          <a:xfrm>
            <a:off x="5018792" y="3246944"/>
            <a:ext cx="3147478" cy="2219338"/>
            <a:chOff x="2365082" y="2341504"/>
            <a:chExt cx="3806448" cy="2705100"/>
          </a:xfrm>
        </p:grpSpPr>
        <p:sp>
          <p:nvSpPr>
            <p:cNvPr id="26" name="Oval 82"/>
            <p:cNvSpPr>
              <a:spLocks noChangeArrowheads="1"/>
            </p:cNvSpPr>
            <p:nvPr/>
          </p:nvSpPr>
          <p:spPr bwMode="auto">
            <a:xfrm>
              <a:off x="3428330" y="2341504"/>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Oval 83"/>
            <p:cNvSpPr>
              <a:spLocks noChangeArrowheads="1"/>
            </p:cNvSpPr>
            <p:nvPr/>
          </p:nvSpPr>
          <p:spPr bwMode="auto">
            <a:xfrm>
              <a:off x="3335973" y="3327428"/>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Oval 67"/>
            <p:cNvSpPr>
              <a:spLocks noChangeArrowheads="1"/>
            </p:cNvSpPr>
            <p:nvPr/>
          </p:nvSpPr>
          <p:spPr bwMode="auto">
            <a:xfrm>
              <a:off x="4788686" y="254940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2" name="Oval 70"/>
            <p:cNvSpPr>
              <a:spLocks noChangeArrowheads="1"/>
            </p:cNvSpPr>
            <p:nvPr/>
          </p:nvSpPr>
          <p:spPr bwMode="auto">
            <a:xfrm>
              <a:off x="4681818" y="4162336"/>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 name="Oval 71"/>
            <p:cNvSpPr>
              <a:spLocks noChangeArrowheads="1"/>
            </p:cNvSpPr>
            <p:nvPr/>
          </p:nvSpPr>
          <p:spPr bwMode="auto">
            <a:xfrm>
              <a:off x="5238541" y="329071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Freeform 90"/>
            <p:cNvSpPr>
              <a:spLocks/>
            </p:cNvSpPr>
            <p:nvPr/>
          </p:nvSpPr>
          <p:spPr bwMode="auto">
            <a:xfrm>
              <a:off x="4555031" y="3370717"/>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5" name="Straight Arrow Connector 34"/>
            <p:cNvCxnSpPr>
              <a:stCxn id="36" idx="6"/>
              <a:endCxn id="28" idx="2"/>
            </p:cNvCxnSpPr>
            <p:nvPr/>
          </p:nvCxnSpPr>
          <p:spPr>
            <a:xfrm flipV="1">
              <a:off x="3050882" y="3670329"/>
              <a:ext cx="285091" cy="12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Oval 83"/>
            <p:cNvSpPr>
              <a:spLocks noChangeArrowheads="1"/>
            </p:cNvSpPr>
            <p:nvPr/>
          </p:nvSpPr>
          <p:spPr bwMode="auto">
            <a:xfrm>
              <a:off x="2365082" y="3328685"/>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7" name="Oval 67"/>
            <p:cNvSpPr>
              <a:spLocks noChangeArrowheads="1"/>
            </p:cNvSpPr>
            <p:nvPr/>
          </p:nvSpPr>
          <p:spPr bwMode="auto">
            <a:xfrm>
              <a:off x="3846786" y="265154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2" name="TextBox 1"/>
          <p:cNvSpPr txBox="1"/>
          <p:nvPr/>
        </p:nvSpPr>
        <p:spPr>
          <a:xfrm>
            <a:off x="5694425" y="5994399"/>
            <a:ext cx="25962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Collaborative Design Context</a:t>
            </a:r>
          </a:p>
        </p:txBody>
      </p:sp>
      <p:cxnSp>
        <p:nvCxnSpPr>
          <p:cNvPr id="4" name="Straight Connector 3"/>
          <p:cNvCxnSpPr>
            <a:stCxn id="26" idx="4"/>
            <a:endCxn id="2" idx="0"/>
          </p:cNvCxnSpPr>
          <p:nvPr/>
        </p:nvCxnSpPr>
        <p:spPr>
          <a:xfrm flipH="1">
            <a:off x="6992567" y="5466283"/>
            <a:ext cx="39554" cy="52811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820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07948" y="1202092"/>
            <a:ext cx="6344362" cy="5395406"/>
            <a:chOff x="733517" y="267383"/>
            <a:chExt cx="7291124" cy="6200557"/>
          </a:xfrm>
        </p:grpSpPr>
        <p:sp>
          <p:nvSpPr>
            <p:cNvPr id="42" name="Oval 82"/>
            <p:cNvSpPr>
              <a:spLocks noChangeArrowheads="1"/>
            </p:cNvSpPr>
            <p:nvPr/>
          </p:nvSpPr>
          <p:spPr bwMode="auto">
            <a:xfrm>
              <a:off x="733517" y="2504442"/>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Oval 83"/>
            <p:cNvSpPr>
              <a:spLocks noChangeArrowheads="1"/>
            </p:cNvSpPr>
            <p:nvPr/>
          </p:nvSpPr>
          <p:spPr bwMode="auto">
            <a:xfrm>
              <a:off x="1519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 name="Oval 82"/>
            <p:cNvSpPr>
              <a:spLocks noChangeArrowheads="1"/>
            </p:cNvSpPr>
            <p:nvPr/>
          </p:nvSpPr>
          <p:spPr bwMode="auto">
            <a:xfrm>
              <a:off x="5812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Oval 82"/>
            <p:cNvSpPr>
              <a:spLocks noChangeArrowheads="1"/>
            </p:cNvSpPr>
            <p:nvPr/>
          </p:nvSpPr>
          <p:spPr bwMode="auto">
            <a:xfrm>
              <a:off x="5812980" y="2504442"/>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Oval 82"/>
            <p:cNvSpPr>
              <a:spLocks noChangeArrowheads="1"/>
            </p:cNvSpPr>
            <p:nvPr/>
          </p:nvSpPr>
          <p:spPr bwMode="auto">
            <a:xfrm>
              <a:off x="5005247" y="3910499"/>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Oval 82"/>
            <p:cNvSpPr>
              <a:spLocks noChangeArrowheads="1"/>
            </p:cNvSpPr>
            <p:nvPr/>
          </p:nvSpPr>
          <p:spPr bwMode="auto">
            <a:xfrm>
              <a:off x="2942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Oval 86"/>
            <p:cNvSpPr>
              <a:spLocks noChangeArrowheads="1"/>
            </p:cNvSpPr>
            <p:nvPr/>
          </p:nvSpPr>
          <p:spPr bwMode="auto">
            <a:xfrm>
              <a:off x="5864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Oval 88"/>
            <p:cNvSpPr>
              <a:spLocks noChangeArrowheads="1"/>
            </p:cNvSpPr>
            <p:nvPr/>
          </p:nvSpPr>
          <p:spPr bwMode="auto">
            <a:xfrm>
              <a:off x="6064563" y="1587007"/>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Oval 67"/>
            <p:cNvSpPr>
              <a:spLocks noChangeArrowheads="1"/>
            </p:cNvSpPr>
            <p:nvPr/>
          </p:nvSpPr>
          <p:spPr bwMode="auto">
            <a:xfrm>
              <a:off x="4319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1" name="Oval 70"/>
            <p:cNvSpPr>
              <a:spLocks noChangeArrowheads="1"/>
            </p:cNvSpPr>
            <p:nvPr/>
          </p:nvSpPr>
          <p:spPr bwMode="auto">
            <a:xfrm>
              <a:off x="4379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4" name="Straight Arrow Connector 23"/>
            <p:cNvCxnSpPr>
              <a:stCxn id="19" idx="2"/>
              <a:endCxn id="20" idx="6"/>
            </p:cNvCxnSpPr>
            <p:nvPr/>
          </p:nvCxnSpPr>
          <p:spPr>
            <a:xfrm flipH="1">
              <a:off x="5005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5065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5505229" y="3105562"/>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6206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Oval 83"/>
            <p:cNvSpPr>
              <a:spLocks noChangeArrowheads="1"/>
            </p:cNvSpPr>
            <p:nvPr/>
          </p:nvSpPr>
          <p:spPr bwMode="auto">
            <a:xfrm>
              <a:off x="3076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31" name="Straight Arrow Connector 30"/>
            <p:cNvCxnSpPr>
              <a:stCxn id="32" idx="6"/>
              <a:endCxn id="30" idx="2"/>
            </p:cNvCxnSpPr>
            <p:nvPr/>
          </p:nvCxnSpPr>
          <p:spPr>
            <a:xfrm flipV="1">
              <a:off x="2482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6979251" y="2881799"/>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Oval 88"/>
            <p:cNvSpPr>
              <a:spLocks noChangeArrowheads="1"/>
            </p:cNvSpPr>
            <p:nvPr/>
          </p:nvSpPr>
          <p:spPr bwMode="auto">
            <a:xfrm>
              <a:off x="7055163" y="1470715"/>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Oval 88"/>
            <p:cNvSpPr>
              <a:spLocks noChangeArrowheads="1"/>
            </p:cNvSpPr>
            <p:nvPr/>
          </p:nvSpPr>
          <p:spPr bwMode="auto">
            <a:xfrm>
              <a:off x="6331263" y="531294"/>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7" name="Oval 88"/>
            <p:cNvSpPr>
              <a:spLocks noChangeArrowheads="1"/>
            </p:cNvSpPr>
            <p:nvPr/>
          </p:nvSpPr>
          <p:spPr bwMode="auto">
            <a:xfrm>
              <a:off x="5178255" y="4972674"/>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val 88"/>
            <p:cNvSpPr>
              <a:spLocks noChangeArrowheads="1"/>
            </p:cNvSpPr>
            <p:nvPr/>
          </p:nvSpPr>
          <p:spPr bwMode="auto">
            <a:xfrm>
              <a:off x="6189246" y="5593042"/>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 name="Oval 88"/>
            <p:cNvSpPr>
              <a:spLocks noChangeArrowheads="1"/>
            </p:cNvSpPr>
            <p:nvPr/>
          </p:nvSpPr>
          <p:spPr bwMode="auto">
            <a:xfrm>
              <a:off x="6864663" y="4623031"/>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 name="Freeform 90"/>
            <p:cNvSpPr>
              <a:spLocks/>
            </p:cNvSpPr>
            <p:nvPr/>
          </p:nvSpPr>
          <p:spPr bwMode="auto">
            <a:xfrm rot="20231004">
              <a:off x="4183487"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90"/>
            <p:cNvSpPr>
              <a:spLocks/>
            </p:cNvSpPr>
            <p:nvPr/>
          </p:nvSpPr>
          <p:spPr bwMode="auto">
            <a:xfrm>
              <a:off x="6595892"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90"/>
            <p:cNvSpPr>
              <a:spLocks/>
            </p:cNvSpPr>
            <p:nvPr/>
          </p:nvSpPr>
          <p:spPr bwMode="auto">
            <a:xfrm>
              <a:off x="6461438"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90"/>
            <p:cNvSpPr>
              <a:spLocks/>
            </p:cNvSpPr>
            <p:nvPr/>
          </p:nvSpPr>
          <p:spPr bwMode="auto">
            <a:xfrm rot="9950742">
              <a:off x="3777132"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p:cNvSpPr txBox="1"/>
          <p:nvPr/>
        </p:nvSpPr>
        <p:spPr>
          <a:xfrm>
            <a:off x="1761380" y="193143"/>
            <a:ext cx="517681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Figure 3 </a:t>
            </a:r>
            <a:r>
              <a:rPr kumimoji="0" lang="en-US" sz="1800" b="0" i="0" u="none" strike="noStrike" kern="1200" cap="none" spc="0" normalizeH="0" baseline="0" noProof="0" dirty="0">
                <a:ln>
                  <a:noFill/>
                </a:ln>
                <a:solidFill>
                  <a:prstClr val="black"/>
                </a:solidFill>
                <a:effectLst/>
                <a:uLnTx/>
                <a:uFillTx/>
                <a:latin typeface="Calibri"/>
                <a:ea typeface="+mn-ea"/>
                <a:cs typeface="+mn-cs"/>
              </a:rPr>
              <a:t>The participants in collaborative design activities typically act as representatives of their background communities (solid line light grey circles). The collaborative design context (dotted line light grey circle) helps finding solutions that fit multiple contexts at the same time. At best, the representatives can translate interests and knowledge between design context and community contexts.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5334396" y="5082599"/>
            <a:ext cx="15756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Collaborative Design Context</a:t>
            </a:r>
          </a:p>
        </p:txBody>
      </p:sp>
      <p:cxnSp>
        <p:nvCxnSpPr>
          <p:cNvPr id="5" name="Straight Connector 4"/>
          <p:cNvCxnSpPr>
            <a:stCxn id="15" idx="3"/>
            <a:endCxn id="33" idx="0"/>
          </p:cNvCxnSpPr>
          <p:nvPr/>
        </p:nvCxnSpPr>
        <p:spPr>
          <a:xfrm flipH="1">
            <a:off x="6122228" y="4556671"/>
            <a:ext cx="157329" cy="525928"/>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552272" y="84666"/>
            <a:ext cx="19802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Background User Communities</a:t>
            </a:r>
          </a:p>
        </p:txBody>
      </p:sp>
      <p:cxnSp>
        <p:nvCxnSpPr>
          <p:cNvPr id="7" name="Straight Connector 6"/>
          <p:cNvCxnSpPr>
            <a:stCxn id="34" idx="2"/>
            <a:endCxn id="38" idx="0"/>
          </p:cNvCxnSpPr>
          <p:nvPr/>
        </p:nvCxnSpPr>
        <p:spPr>
          <a:xfrm flipH="1">
            <a:off x="9390074" y="730996"/>
            <a:ext cx="152331" cy="47109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6860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SimSun"/>
                <a:cs typeface="+mn-cs"/>
              </a:rPr>
              <a:t>Co-Design, Participatory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SimSun"/>
                <a:cs typeface="+mn-cs"/>
              </a:rPr>
              <a:t>design</a:t>
            </a:r>
          </a:p>
        </p:txBody>
      </p:sp>
      <p:sp>
        <p:nvSpPr>
          <p:cNvPr id="42" name="Oval 82"/>
          <p:cNvSpPr>
            <a:spLocks noChangeArrowheads="1"/>
          </p:cNvSpPr>
          <p:nvPr/>
        </p:nvSpPr>
        <p:spPr bwMode="auto">
          <a:xfrm>
            <a:off x="2257517" y="2504443"/>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Oval 83"/>
          <p:cNvSpPr>
            <a:spLocks noChangeArrowheads="1"/>
          </p:cNvSpPr>
          <p:nvPr/>
        </p:nvSpPr>
        <p:spPr bwMode="auto">
          <a:xfrm>
            <a:off x="3043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 name="Oval 82"/>
          <p:cNvSpPr>
            <a:spLocks noChangeArrowheads="1"/>
          </p:cNvSpPr>
          <p:nvPr/>
        </p:nvSpPr>
        <p:spPr bwMode="auto">
          <a:xfrm>
            <a:off x="7336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Oval 82"/>
          <p:cNvSpPr>
            <a:spLocks noChangeArrowheads="1"/>
          </p:cNvSpPr>
          <p:nvPr/>
        </p:nvSpPr>
        <p:spPr bwMode="auto">
          <a:xfrm>
            <a:off x="7336980" y="2504443"/>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Oval 82"/>
          <p:cNvSpPr>
            <a:spLocks noChangeArrowheads="1"/>
          </p:cNvSpPr>
          <p:nvPr/>
        </p:nvSpPr>
        <p:spPr bwMode="auto">
          <a:xfrm>
            <a:off x="6529248" y="3910500"/>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Oval 82"/>
          <p:cNvSpPr>
            <a:spLocks noChangeArrowheads="1"/>
          </p:cNvSpPr>
          <p:nvPr/>
        </p:nvSpPr>
        <p:spPr bwMode="auto">
          <a:xfrm>
            <a:off x="4466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Oval 86"/>
          <p:cNvSpPr>
            <a:spLocks noChangeArrowheads="1"/>
          </p:cNvSpPr>
          <p:nvPr/>
        </p:nvSpPr>
        <p:spPr bwMode="auto">
          <a:xfrm>
            <a:off x="7388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Oval 88"/>
          <p:cNvSpPr>
            <a:spLocks noChangeArrowheads="1"/>
          </p:cNvSpPr>
          <p:nvPr/>
        </p:nvSpPr>
        <p:spPr bwMode="auto">
          <a:xfrm>
            <a:off x="7588563" y="1587007"/>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Oval 67"/>
          <p:cNvSpPr>
            <a:spLocks noChangeArrowheads="1"/>
          </p:cNvSpPr>
          <p:nvPr/>
        </p:nvSpPr>
        <p:spPr bwMode="auto">
          <a:xfrm>
            <a:off x="5843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1" name="Oval 70"/>
          <p:cNvSpPr>
            <a:spLocks noChangeArrowheads="1"/>
          </p:cNvSpPr>
          <p:nvPr/>
        </p:nvSpPr>
        <p:spPr bwMode="auto">
          <a:xfrm>
            <a:off x="5903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 name="Oval 71"/>
          <p:cNvSpPr>
            <a:spLocks noChangeArrowheads="1"/>
          </p:cNvSpPr>
          <p:nvPr/>
        </p:nvSpPr>
        <p:spPr bwMode="auto">
          <a:xfrm>
            <a:off x="6343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Oval 83"/>
          <p:cNvSpPr>
            <a:spLocks noChangeArrowheads="1"/>
          </p:cNvSpPr>
          <p:nvPr/>
        </p:nvSpPr>
        <p:spPr bwMode="auto">
          <a:xfrm>
            <a:off x="4600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31" name="Straight Arrow Connector 30"/>
          <p:cNvCxnSpPr>
            <a:endCxn id="30" idx="2"/>
          </p:cNvCxnSpPr>
          <p:nvPr/>
        </p:nvCxnSpPr>
        <p:spPr>
          <a:xfrm>
            <a:off x="3801468" y="3215499"/>
            <a:ext cx="798586" cy="0"/>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Oval 88"/>
          <p:cNvSpPr>
            <a:spLocks noChangeArrowheads="1"/>
          </p:cNvSpPr>
          <p:nvPr/>
        </p:nvSpPr>
        <p:spPr bwMode="auto">
          <a:xfrm>
            <a:off x="8579163" y="1470715"/>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Oval 88"/>
          <p:cNvSpPr>
            <a:spLocks noChangeArrowheads="1"/>
          </p:cNvSpPr>
          <p:nvPr/>
        </p:nvSpPr>
        <p:spPr bwMode="auto">
          <a:xfrm>
            <a:off x="7855263" y="531294"/>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7" name="Oval 88"/>
          <p:cNvSpPr>
            <a:spLocks noChangeArrowheads="1"/>
          </p:cNvSpPr>
          <p:nvPr/>
        </p:nvSpPr>
        <p:spPr bwMode="auto">
          <a:xfrm>
            <a:off x="6702255" y="4972674"/>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val 88"/>
          <p:cNvSpPr>
            <a:spLocks noChangeArrowheads="1"/>
          </p:cNvSpPr>
          <p:nvPr/>
        </p:nvSpPr>
        <p:spPr bwMode="auto">
          <a:xfrm>
            <a:off x="7713246" y="5593042"/>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 name="Oval 88"/>
          <p:cNvSpPr>
            <a:spLocks noChangeArrowheads="1"/>
          </p:cNvSpPr>
          <p:nvPr/>
        </p:nvSpPr>
        <p:spPr bwMode="auto">
          <a:xfrm>
            <a:off x="8388663" y="4623031"/>
            <a:ext cx="685800" cy="685800"/>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4" name="Straight Arrow Connector 33"/>
          <p:cNvCxnSpPr/>
          <p:nvPr/>
        </p:nvCxnSpPr>
        <p:spPr>
          <a:xfrm flipH="1" flipV="1">
            <a:off x="6608197" y="3695235"/>
            <a:ext cx="798586" cy="786072"/>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27" idx="3"/>
          </p:cNvCxnSpPr>
          <p:nvPr/>
        </p:nvCxnSpPr>
        <p:spPr>
          <a:xfrm flipH="1">
            <a:off x="7029230" y="3348029"/>
            <a:ext cx="802159"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6529247" y="1710403"/>
            <a:ext cx="1059316" cy="446113"/>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7" idx="1"/>
            <a:endCxn id="22" idx="7"/>
          </p:cNvCxnSpPr>
          <p:nvPr/>
        </p:nvCxnSpPr>
        <p:spPr>
          <a:xfrm flipH="1">
            <a:off x="6928796" y="2863096"/>
            <a:ext cx="902592" cy="161"/>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801468" y="3467327"/>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30" idx="1"/>
          </p:cNvCxnSpPr>
          <p:nvPr/>
        </p:nvCxnSpPr>
        <p:spPr>
          <a:xfrm flipH="1">
            <a:off x="3729615" y="2973032"/>
            <a:ext cx="970872"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1843857" y="6312266"/>
            <a:ext cx="798586" cy="0"/>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860566" y="5985675"/>
            <a:ext cx="798586"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1849214" y="6632370"/>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793885" y="5744974"/>
            <a:ext cx="2798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BBB59"/>
                </a:solidFill>
                <a:effectLst/>
                <a:uLnTx/>
                <a:uFillTx/>
                <a:latin typeface="Calibri"/>
                <a:ea typeface="+mn-ea"/>
                <a:cs typeface="+mn-cs"/>
              </a:rPr>
              <a:t>Finance</a:t>
            </a:r>
          </a:p>
        </p:txBody>
      </p:sp>
      <p:sp>
        <p:nvSpPr>
          <p:cNvPr id="94" name="TextBox 93"/>
          <p:cNvSpPr txBox="1"/>
          <p:nvPr/>
        </p:nvSpPr>
        <p:spPr>
          <a:xfrm>
            <a:off x="2779195" y="6097918"/>
            <a:ext cx="2798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Information</a:t>
            </a:r>
          </a:p>
        </p:txBody>
      </p:sp>
      <p:sp>
        <p:nvSpPr>
          <p:cNvPr id="95" name="TextBox 94"/>
          <p:cNvSpPr txBox="1"/>
          <p:nvPr/>
        </p:nvSpPr>
        <p:spPr>
          <a:xfrm>
            <a:off x="2781214" y="6434150"/>
            <a:ext cx="2798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504D"/>
                </a:solidFill>
                <a:effectLst/>
                <a:uLnTx/>
                <a:uFillTx/>
                <a:latin typeface="Calibri"/>
                <a:ea typeface="+mn-ea"/>
                <a:cs typeface="+mn-cs"/>
              </a:rPr>
              <a:t>Interest</a:t>
            </a:r>
          </a:p>
        </p:txBody>
      </p:sp>
    </p:spTree>
    <p:extLst>
      <p:ext uri="{BB962C8B-B14F-4D97-AF65-F5344CB8AC3E}">
        <p14:creationId xmlns:p14="http://schemas.microsoft.com/office/powerpoint/2010/main" val="290546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SimSun"/>
                <a:cs typeface="+mn-cs"/>
              </a:rPr>
              <a:t>Co-Design, Participatory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SimSun"/>
                <a:cs typeface="+mn-cs"/>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9525">
            <a:solidFill>
              <a:schemeClr val="tx1"/>
            </a:solidFill>
            <a:prstDash val="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9525">
            <a:solidFill>
              <a:schemeClr val="tx1"/>
            </a:solidFill>
            <a:prstDash val="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9525">
            <a:solidFill>
              <a:schemeClr val="tx1"/>
            </a:solidFill>
            <a:prstDash val="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12700" cmpd="sng">
            <a:solidFill>
              <a:schemeClr val="tx1"/>
            </a:solidFill>
            <a:prstDash val="sys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1754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SimSun"/>
                <a:cs typeface="+mn-cs"/>
              </a:rPr>
              <a:t>Co-Design, Participatory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SimSun"/>
                <a:cs typeface="+mn-cs"/>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57150" cmpd="sng">
            <a:solidFill>
              <a:srgbClr val="9BBB59"/>
            </a:solidFill>
            <a:prstDash val="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57150" cmpd="sng">
            <a:solidFill>
              <a:schemeClr val="accent3"/>
            </a:solidFill>
            <a:prstDash val="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57150" cmpd="sng">
            <a:solidFill>
              <a:schemeClr val="accent3"/>
            </a:solidFill>
            <a:prstDash val="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57150" cmpd="sng">
            <a:solidFill>
              <a:srgbClr val="9BBB59"/>
            </a:solidFill>
            <a:prstDash val="sys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713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670856"/>
            <a:ext cx="3713994" cy="3186537"/>
          </a:xfrm>
        </p:spPr>
        <p:txBody>
          <a:bodyPr>
            <a:noAutofit/>
          </a:bodyPr>
          <a:lstStyle/>
          <a:p>
            <a:pPr marL="0" indent="0" algn="just">
              <a:buNone/>
            </a:pPr>
            <a:endParaRPr lang="en-GB" sz="1400" dirty="0"/>
          </a:p>
          <a:p>
            <a:pPr marL="0" indent="0" algn="just">
              <a:buNone/>
            </a:pPr>
            <a:r>
              <a:rPr lang="en-GB" sz="1700" dirty="0"/>
              <a:t>In </a:t>
            </a:r>
            <a:r>
              <a:rPr lang="en-GB" sz="1700" b="1" dirty="0"/>
              <a:t>co-creative design </a:t>
            </a:r>
            <a:r>
              <a:rPr lang="en-GB" sz="1700" dirty="0"/>
              <a:t>users and producer exchange through </a:t>
            </a:r>
            <a:r>
              <a:rPr lang="en-GB" sz="1700" b="1" dirty="0"/>
              <a:t>asynchronous and typically long term</a:t>
            </a:r>
            <a:r>
              <a:rPr lang="en-GB" sz="1700" dirty="0"/>
              <a:t> arrangements and complement each others design outputs.</a:t>
            </a:r>
            <a:endParaRPr lang="en-US" sz="1700" dirty="0"/>
          </a:p>
        </p:txBody>
      </p:sp>
      <p:grpSp>
        <p:nvGrpSpPr>
          <p:cNvPr id="51" name="Group 50"/>
          <p:cNvGrpSpPr/>
          <p:nvPr/>
        </p:nvGrpSpPr>
        <p:grpSpPr>
          <a:xfrm>
            <a:off x="5061614" y="329145"/>
            <a:ext cx="2068772" cy="1771241"/>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186615" y="1912858"/>
            <a:ext cx="2421006" cy="27084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In co-creative design producers and users create a design context (dotted light grey circle), wherein they can exchange information, design together, and also transfer their design outcomes to the other party.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4249618" y="2911232"/>
            <a:ext cx="3692764" cy="3278141"/>
            <a:chOff x="3331308" y="3419231"/>
            <a:chExt cx="3354073" cy="2792718"/>
          </a:xfrm>
        </p:grpSpPr>
        <p:grpSp>
          <p:nvGrpSpPr>
            <p:cNvPr id="6" name="Group 5"/>
            <p:cNvGrpSpPr/>
            <p:nvPr/>
          </p:nvGrpSpPr>
          <p:grpSpPr>
            <a:xfrm>
              <a:off x="3331308" y="3419231"/>
              <a:ext cx="3354073" cy="1830779"/>
              <a:chOff x="3956898" y="3731049"/>
              <a:chExt cx="3036755" cy="1457565"/>
            </a:xfrm>
          </p:grpSpPr>
          <p:grpSp>
            <p:nvGrpSpPr>
              <p:cNvPr id="27" name="Group 26"/>
              <p:cNvGrpSpPr/>
              <p:nvPr/>
            </p:nvGrpSpPr>
            <p:grpSpPr>
              <a:xfrm>
                <a:off x="3956898" y="3731049"/>
                <a:ext cx="3036755" cy="1457565"/>
                <a:chOff x="2243837" y="2102471"/>
                <a:chExt cx="4648918" cy="2541446"/>
              </a:xfrm>
            </p:grpSpPr>
            <p:sp>
              <p:nvSpPr>
                <p:cNvPr id="29" name="Oval 82"/>
                <p:cNvSpPr>
                  <a:spLocks noChangeArrowheads="1"/>
                </p:cNvSpPr>
                <p:nvPr/>
              </p:nvSpPr>
              <p:spPr bwMode="auto">
                <a:xfrm>
                  <a:off x="2243837" y="2504443"/>
                  <a:ext cx="1874772" cy="1506936"/>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 name="Oval 83"/>
                <p:cNvSpPr>
                  <a:spLocks noChangeArrowheads="1"/>
                </p:cNvSpPr>
                <p:nvPr/>
              </p:nvSpPr>
              <p:spPr bwMode="auto">
                <a:xfrm>
                  <a:off x="2422545" y="2794446"/>
                  <a:ext cx="685801" cy="685801"/>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Oval 82"/>
                <p:cNvSpPr>
                  <a:spLocks noChangeArrowheads="1"/>
                </p:cNvSpPr>
                <p:nvPr/>
              </p:nvSpPr>
              <p:spPr bwMode="auto">
                <a:xfrm>
                  <a:off x="5045955" y="2102471"/>
                  <a:ext cx="1846800" cy="2541446"/>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Oval 82"/>
                <p:cNvSpPr>
                  <a:spLocks noChangeArrowheads="1"/>
                </p:cNvSpPr>
                <p:nvPr/>
              </p:nvSpPr>
              <p:spPr bwMode="auto">
                <a:xfrm>
                  <a:off x="3842765" y="2319774"/>
                  <a:ext cx="1457351" cy="1691605"/>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49" name="Straight Arrow Connector 48"/>
                <p:cNvCxnSpPr>
                  <a:endCxn id="46" idx="6"/>
                </p:cNvCxnSpPr>
                <p:nvPr/>
              </p:nvCxnSpPr>
              <p:spPr>
                <a:xfrm flipH="1">
                  <a:off x="5505229" y="3105723"/>
                  <a:ext cx="502281" cy="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50" name="Oval 85"/>
                <p:cNvSpPr>
                  <a:spLocks noChangeArrowheads="1"/>
                </p:cNvSpPr>
                <p:nvPr/>
              </p:nvSpPr>
              <p:spPr bwMode="auto">
                <a:xfrm>
                  <a:off x="5829334" y="2419924"/>
                  <a:ext cx="685801" cy="685801"/>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U</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 name="Oval 83"/>
                <p:cNvSpPr>
                  <a:spLocks noChangeArrowheads="1"/>
                </p:cNvSpPr>
                <p:nvPr/>
              </p:nvSpPr>
              <p:spPr bwMode="auto">
                <a:xfrm>
                  <a:off x="3635014" y="2762823"/>
                  <a:ext cx="685800" cy="685801"/>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charset="0"/>
                      <a:ea typeface="+mn-ea"/>
                      <a:cs typeface="+mn-cs"/>
                    </a:rPr>
                    <a:t>P</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3" name="Straight Arrow Connector 62"/>
                <p:cNvCxnSpPr>
                  <a:endCxn id="62" idx="2"/>
                </p:cNvCxnSpPr>
                <p:nvPr/>
              </p:nvCxnSpPr>
              <p:spPr>
                <a:xfrm>
                  <a:off x="3130167" y="3105402"/>
                  <a:ext cx="504847" cy="323"/>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64" name="Oval 88"/>
                <p:cNvSpPr>
                  <a:spLocks noChangeArrowheads="1"/>
                </p:cNvSpPr>
                <p:nvPr/>
              </p:nvSpPr>
              <p:spPr bwMode="auto">
                <a:xfrm>
                  <a:off x="6002937" y="3266260"/>
                  <a:ext cx="685801" cy="685801"/>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grpSp>
          <p:cxnSp>
            <p:nvCxnSpPr>
              <p:cNvPr id="74" name="Straight Arrow Connector 73"/>
              <p:cNvCxnSpPr/>
              <p:nvPr/>
            </p:nvCxnSpPr>
            <p:spPr>
              <a:xfrm flipH="1">
                <a:off x="5329496" y="4306248"/>
                <a:ext cx="310922" cy="18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5346054" y="4161745"/>
                <a:ext cx="310922" cy="184"/>
              </a:xfrm>
              <a:prstGeom prst="straightConnector1">
                <a:avLst/>
              </a:prstGeom>
              <a:ln w="28575" cmpd="sng">
                <a:solidFill>
                  <a:srgbClr val="00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5332083" y="4446115"/>
                <a:ext cx="310922" cy="184"/>
              </a:xfrm>
              <a:prstGeom prst="straightConnector1">
                <a:avLst/>
              </a:prstGeom>
              <a:ln>
                <a:solidFill>
                  <a:srgbClr val="00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grpSp>
        <p:sp>
          <p:nvSpPr>
            <p:cNvPr id="77" name="Oval 88"/>
            <p:cNvSpPr>
              <a:spLocks noChangeArrowheads="1"/>
            </p:cNvSpPr>
            <p:nvPr/>
          </p:nvSpPr>
          <p:spPr bwMode="auto">
            <a:xfrm>
              <a:off x="5619213" y="4626535"/>
              <a:ext cx="447977" cy="393319"/>
            </a:xfrm>
            <a:prstGeom prst="ellipse">
              <a:avLst/>
            </a:prstGeom>
            <a:solidFill>
              <a:srgbClr val="7F7F7F"/>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rial" charset="0"/>
                  <a:ea typeface="+mn-ea"/>
                  <a:cs typeface="+mn-cs"/>
                </a:rPr>
                <a:t>U</a:t>
              </a:r>
              <a:endParaRPr kumimoji="0" lang="en-GB"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extBox 1"/>
            <p:cNvSpPr txBox="1"/>
            <p:nvPr/>
          </p:nvSpPr>
          <p:spPr>
            <a:xfrm>
              <a:off x="4223674" y="5464675"/>
              <a:ext cx="1617149" cy="747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Exchange and collaboration arrangements</a:t>
              </a:r>
            </a:p>
          </p:txBody>
        </p:sp>
        <p:cxnSp>
          <p:nvCxnSpPr>
            <p:cNvPr id="4" name="Straight Connector 3"/>
            <p:cNvCxnSpPr>
              <a:stCxn id="2" idx="0"/>
              <a:endCxn id="41" idx="4"/>
            </p:cNvCxnSpPr>
            <p:nvPr/>
          </p:nvCxnSpPr>
          <p:spPr>
            <a:xfrm flipH="1" flipV="1">
              <a:off x="5010613" y="4794349"/>
              <a:ext cx="21635" cy="67032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186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38487" y="65678"/>
            <a:ext cx="6914329" cy="2858727"/>
            <a:chOff x="2289132" y="4179206"/>
            <a:chExt cx="6914329" cy="2858727"/>
          </a:xfrm>
        </p:grpSpPr>
        <p:pic>
          <p:nvPicPr>
            <p:cNvPr id="4" name="Picture 3"/>
            <p:cNvPicPr>
              <a:picLocks noChangeAspect="1"/>
            </p:cNvPicPr>
            <p:nvPr/>
          </p:nvPicPr>
          <p:blipFill>
            <a:blip r:embed="rId2"/>
            <a:stretch>
              <a:fillRect/>
            </a:stretch>
          </p:blipFill>
          <p:spPr>
            <a:xfrm>
              <a:off x="2289132" y="4521741"/>
              <a:ext cx="6914329" cy="2516192"/>
            </a:xfrm>
            <a:prstGeom prst="rect">
              <a:avLst/>
            </a:prstGeom>
          </p:spPr>
        </p:pic>
        <p:sp>
          <p:nvSpPr>
            <p:cNvPr id="5" name="TextBox 4"/>
            <p:cNvSpPr txBox="1"/>
            <p:nvPr/>
          </p:nvSpPr>
          <p:spPr>
            <a:xfrm>
              <a:off x="4762065" y="4179206"/>
              <a:ext cx="1487101" cy="738664"/>
            </a:xfrm>
            <a:prstGeom prst="rect">
              <a:avLst/>
            </a:prstGeom>
            <a:noFill/>
          </p:spPr>
          <p:txBody>
            <a:bodyPr wrap="square" rtlCol="0">
              <a:spAutoFit/>
            </a:bodyPr>
            <a:lstStyle/>
            <a:p>
              <a:r>
                <a:rPr lang="en-US" sz="1400" b="1" dirty="0"/>
                <a:t>Crucial users</a:t>
              </a:r>
              <a:r>
                <a:rPr lang="en-US" sz="1400" dirty="0"/>
                <a:t>; </a:t>
              </a:r>
            </a:p>
            <a:p>
              <a:r>
                <a:rPr lang="en-US" sz="1400" dirty="0"/>
                <a:t>first early majority</a:t>
              </a:r>
            </a:p>
          </p:txBody>
        </p:sp>
      </p:grpSp>
      <p:sp>
        <p:nvSpPr>
          <p:cNvPr id="2" name="Title 1"/>
          <p:cNvSpPr>
            <a:spLocks noGrp="1"/>
          </p:cNvSpPr>
          <p:nvPr>
            <p:ph type="title"/>
          </p:nvPr>
        </p:nvSpPr>
        <p:spPr>
          <a:xfrm>
            <a:off x="1697147" y="13854"/>
            <a:ext cx="3452706" cy="1807704"/>
          </a:xfrm>
        </p:spPr>
        <p:txBody>
          <a:bodyPr>
            <a:noAutofit/>
          </a:bodyPr>
          <a:lstStyle/>
          <a:p>
            <a:r>
              <a:rPr lang="en-US" sz="2400" b="1" dirty="0"/>
              <a:t>Different users – Different likely yield</a:t>
            </a:r>
          </a:p>
        </p:txBody>
      </p:sp>
      <p:sp>
        <p:nvSpPr>
          <p:cNvPr id="3" name="Content Placeholder 2"/>
          <p:cNvSpPr>
            <a:spLocks noGrp="1"/>
          </p:cNvSpPr>
          <p:nvPr>
            <p:ph idx="1"/>
          </p:nvPr>
        </p:nvSpPr>
        <p:spPr>
          <a:xfrm>
            <a:off x="1647020" y="2619633"/>
            <a:ext cx="8229600" cy="4525963"/>
          </a:xfrm>
        </p:spPr>
        <p:txBody>
          <a:bodyPr>
            <a:normAutofit/>
          </a:bodyPr>
          <a:lstStyle/>
          <a:p>
            <a:r>
              <a:rPr lang="en-US" sz="2000" dirty="0"/>
              <a:t>Lead-users</a:t>
            </a:r>
          </a:p>
          <a:p>
            <a:pPr marL="457200" lvl="1" indent="0">
              <a:buNone/>
            </a:pPr>
            <a:r>
              <a:rPr lang="en-US" sz="1800" dirty="0"/>
              <a:t>+ Solutions and trends, people who live in the future of others</a:t>
            </a:r>
          </a:p>
          <a:p>
            <a:pPr lvl="1"/>
            <a:r>
              <a:rPr lang="en-US" sz="1800" dirty="0"/>
              <a:t>Over motivated. Will use whatever if it solves their problem</a:t>
            </a:r>
          </a:p>
          <a:p>
            <a:r>
              <a:rPr lang="en-US" sz="2000" dirty="0"/>
              <a:t>Domain experts</a:t>
            </a:r>
          </a:p>
          <a:p>
            <a:pPr marL="457200" lvl="1" indent="0">
              <a:buNone/>
            </a:pPr>
            <a:r>
              <a:rPr lang="en-US" sz="1800" dirty="0"/>
              <a:t>+ Visionaries</a:t>
            </a:r>
          </a:p>
          <a:p>
            <a:pPr marL="457200" lvl="1" indent="0">
              <a:buNone/>
            </a:pPr>
            <a:r>
              <a:rPr lang="en-US" sz="1800" dirty="0"/>
              <a:t>- Mix ought and is, gatekeepers, busy, less gain than lead users</a:t>
            </a:r>
          </a:p>
          <a:p>
            <a:r>
              <a:rPr lang="en-US" sz="2000" dirty="0"/>
              <a:t>Crucial users – reasoned “early majority”</a:t>
            </a:r>
          </a:p>
          <a:p>
            <a:pPr marL="457200" lvl="1" indent="0">
              <a:buNone/>
            </a:pPr>
            <a:r>
              <a:rPr lang="en-US" sz="1800" dirty="0"/>
              <a:t>+ Will use only when benefits </a:t>
            </a:r>
            <a:r>
              <a:rPr lang="en-US" sz="1800" dirty="0" err="1"/>
              <a:t>outweight</a:t>
            </a:r>
            <a:r>
              <a:rPr lang="en-US" sz="1800" dirty="0"/>
              <a:t> costs </a:t>
            </a:r>
          </a:p>
          <a:p>
            <a:pPr marL="457200" lvl="1" indent="0">
              <a:buNone/>
            </a:pPr>
            <a:r>
              <a:rPr lang="en-US" sz="1800" dirty="0"/>
              <a:t>+ Able to tell what needs to be in the product for the majority to adopt</a:t>
            </a:r>
          </a:p>
          <a:p>
            <a:pPr marL="457200" lvl="1" indent="0">
              <a:buNone/>
            </a:pPr>
            <a:r>
              <a:rPr lang="en-US" sz="1800" dirty="0"/>
              <a:t>- Difficult to identify in early stages</a:t>
            </a:r>
            <a:endParaRPr lang="en-US" sz="2000" dirty="0"/>
          </a:p>
          <a:p>
            <a:r>
              <a:rPr lang="en-US" sz="2000" dirty="0"/>
              <a:t>Regular Joes, laggards</a:t>
            </a:r>
          </a:p>
          <a:p>
            <a:pPr lvl="1"/>
            <a:r>
              <a:rPr lang="en-US" sz="1800" dirty="0"/>
              <a:t>“The products I have are ok” ;  Disinterest and lack of vision</a:t>
            </a:r>
          </a:p>
        </p:txBody>
      </p:sp>
    </p:spTree>
    <p:extLst>
      <p:ext uri="{BB962C8B-B14F-4D97-AF65-F5344CB8AC3E}">
        <p14:creationId xmlns:p14="http://schemas.microsoft.com/office/powerpoint/2010/main" val="118192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10283"/>
            <a:ext cx="8229600" cy="4557159"/>
          </a:xfrm>
        </p:spPr>
        <p:txBody>
          <a:bodyPr>
            <a:noAutofit/>
          </a:bodyPr>
          <a:lstStyle/>
          <a:p>
            <a:pPr>
              <a:buFont typeface="Lucida Grande"/>
              <a:buChar char="➔"/>
            </a:pPr>
            <a:r>
              <a:rPr lang="en-US" sz="1800" b="1" dirty="0"/>
              <a:t>Open application programming interfaces (open APIs)</a:t>
            </a:r>
          </a:p>
          <a:p>
            <a:pPr lvl="1">
              <a:buFont typeface="Arial"/>
              <a:buChar char="•"/>
            </a:pPr>
            <a:r>
              <a:rPr lang="en-US" sz="1800" dirty="0"/>
              <a:t>Open APIs allow users to program (small) applications to a software platform and ensures they work if coded properly; </a:t>
            </a:r>
          </a:p>
          <a:p>
            <a:pPr lvl="1">
              <a:buFont typeface="Arial"/>
              <a:buChar char="•"/>
            </a:pPr>
            <a:r>
              <a:rPr lang="en-US" sz="1800" dirty="0"/>
              <a:t>This can result in very large added value creation without massive investment from the producer, e.g. Apple 1 300 000 apps.  </a:t>
            </a:r>
          </a:p>
          <a:p>
            <a:pPr lvl="1"/>
            <a:endParaRPr lang="en-US" sz="1800" dirty="0"/>
          </a:p>
          <a:p>
            <a:pPr>
              <a:buFont typeface="Lucida Grande"/>
              <a:buChar char="➔"/>
            </a:pPr>
            <a:r>
              <a:rPr lang="en-US" sz="1800" b="1" dirty="0"/>
              <a:t>User Innovation toolkits</a:t>
            </a:r>
          </a:p>
          <a:p>
            <a:pPr lvl="1">
              <a:buFont typeface="Arial"/>
              <a:buChar char="•"/>
            </a:pPr>
            <a:r>
              <a:rPr lang="en-US" sz="1800" dirty="0"/>
              <a:t>User innovation toolkits provide users a kit of company production materials;</a:t>
            </a:r>
          </a:p>
          <a:p>
            <a:pPr lvl="1">
              <a:buFont typeface="Arial"/>
              <a:buChar char="•"/>
            </a:pPr>
            <a:r>
              <a:rPr lang="en-US" sz="1800" dirty="0"/>
              <a:t>User creations, then, become easy to adopt by the company and become offered as produced good.</a:t>
            </a:r>
          </a:p>
          <a:p>
            <a:pPr lvl="1"/>
            <a:endParaRPr lang="en-US" sz="1800" dirty="0"/>
          </a:p>
          <a:p>
            <a:pPr>
              <a:buFont typeface="Lucida Grande"/>
              <a:buChar char="➔"/>
            </a:pPr>
            <a:r>
              <a:rPr lang="en-US" sz="1800" b="1" dirty="0"/>
              <a:t>Solution crowdsourcing</a:t>
            </a:r>
            <a:r>
              <a:rPr lang="en-US" sz="1800" dirty="0"/>
              <a:t> </a:t>
            </a:r>
          </a:p>
          <a:p>
            <a:pPr lvl="1">
              <a:buFont typeface="Arial"/>
              <a:buChar char="•"/>
            </a:pPr>
            <a:r>
              <a:rPr lang="en-US" sz="1800" dirty="0"/>
              <a:t>Sourcing (small) solutions, small amounts of work, or other resources from a large base of users to a clearly defined company initiative.</a:t>
            </a:r>
          </a:p>
          <a:p>
            <a:pPr marL="0" indent="0">
              <a:buNone/>
            </a:pPr>
            <a:endParaRPr lang="en-US" sz="2200" dirty="0"/>
          </a:p>
          <a:p>
            <a:pPr lvl="1"/>
            <a:endParaRPr lang="en-US" sz="1800" dirty="0"/>
          </a:p>
          <a:p>
            <a:endParaRPr lang="en-US" sz="18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FIRM HOSTED USER DESIGN: MAIN VARIANTS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31691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174374"/>
            <a:ext cx="3713994" cy="2156910"/>
          </a:xfrm>
        </p:spPr>
        <p:txBody>
          <a:bodyPr>
            <a:noAutofit/>
          </a:bodyPr>
          <a:lstStyle/>
          <a:p>
            <a:pPr marL="0" indent="0" algn="just">
              <a:buNone/>
            </a:pPr>
            <a:r>
              <a:rPr lang="en-GB" sz="1700" dirty="0"/>
              <a:t>In </a:t>
            </a:r>
            <a:r>
              <a:rPr lang="en-GB" sz="1700" b="1" dirty="0"/>
              <a:t>firm-hosted user innovation </a:t>
            </a:r>
            <a:r>
              <a:rPr lang="en-GB" sz="1700" dirty="0"/>
              <a:t>the host creates </a:t>
            </a:r>
            <a:r>
              <a:rPr lang="en-GB" sz="1700" b="1" dirty="0"/>
              <a:t>a platform </a:t>
            </a:r>
            <a:r>
              <a:rPr lang="en-GB" sz="1700" dirty="0"/>
              <a:t>that allows users to create solutions that fit in directly to its offerings </a:t>
            </a:r>
            <a:r>
              <a:rPr lang="en-GB" sz="1700" b="1" dirty="0"/>
              <a:t>without</a:t>
            </a:r>
            <a:r>
              <a:rPr lang="en-GB" sz="1700" dirty="0"/>
              <a:t> further </a:t>
            </a:r>
            <a:r>
              <a:rPr lang="en-GB" sz="1700" b="1" dirty="0"/>
              <a:t>translation</a:t>
            </a:r>
            <a:r>
              <a:rPr lang="en-GB" sz="1700" dirty="0"/>
              <a:t>. The information stickiness is strongly reduced in areas, which the platform mediates.</a:t>
            </a:r>
            <a:endParaRPr lang="en-US" sz="1700" dirty="0"/>
          </a:p>
        </p:txBody>
      </p:sp>
      <p:grpSp>
        <p:nvGrpSpPr>
          <p:cNvPr id="51" name="Group 50"/>
          <p:cNvGrpSpPr/>
          <p:nvPr/>
        </p:nvGrpSpPr>
        <p:grpSpPr>
          <a:xfrm>
            <a:off x="6216395" y="314359"/>
            <a:ext cx="1967007" cy="1590642"/>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5107345" y="2706077"/>
            <a:ext cx="4185107" cy="4050440"/>
            <a:chOff x="2657231" y="2706077"/>
            <a:chExt cx="4185107" cy="4050440"/>
          </a:xfrm>
        </p:grpSpPr>
        <p:sp>
          <p:nvSpPr>
            <p:cNvPr id="38" name="TextBox 37"/>
            <p:cNvSpPr txBox="1"/>
            <p:nvPr/>
          </p:nvSpPr>
          <p:spPr>
            <a:xfrm>
              <a:off x="3127919" y="6233297"/>
              <a:ext cx="1969285" cy="523220"/>
            </a:xfrm>
            <a:prstGeom prst="rect">
              <a:avLst/>
            </a:prstGeom>
            <a:noFill/>
          </p:spPr>
          <p:txBody>
            <a:bodyPr wrap="square" rtlCol="0">
              <a:spAutoFit/>
            </a:bodyPr>
            <a:lstStyle/>
            <a:p>
              <a:r>
                <a:rPr lang="en-US" sz="1400" dirty="0"/>
                <a:t>Direct translation to product characteristics</a:t>
              </a:r>
            </a:p>
          </p:txBody>
        </p:sp>
        <p:grpSp>
          <p:nvGrpSpPr>
            <p:cNvPr id="8" name="Group 7"/>
            <p:cNvGrpSpPr/>
            <p:nvPr/>
          </p:nvGrpSpPr>
          <p:grpSpPr>
            <a:xfrm>
              <a:off x="2657231" y="2706077"/>
              <a:ext cx="4185107" cy="3580426"/>
              <a:chOff x="2657231" y="2706077"/>
              <a:chExt cx="4185107" cy="3580426"/>
            </a:xfrm>
          </p:grpSpPr>
          <p:grpSp>
            <p:nvGrpSpPr>
              <p:cNvPr id="118" name="Group 117"/>
              <p:cNvGrpSpPr/>
              <p:nvPr/>
            </p:nvGrpSpPr>
            <p:grpSpPr>
              <a:xfrm>
                <a:off x="2657231" y="2706077"/>
                <a:ext cx="4185107" cy="2816463"/>
                <a:chOff x="2658193" y="2021519"/>
                <a:chExt cx="3550342" cy="2433032"/>
              </a:xfrm>
            </p:grpSpPr>
            <p:grpSp>
              <p:nvGrpSpPr>
                <p:cNvPr id="119" name="Group 118"/>
                <p:cNvGrpSpPr/>
                <p:nvPr/>
              </p:nvGrpSpPr>
              <p:grpSpPr>
                <a:xfrm>
                  <a:off x="3725418" y="2021519"/>
                  <a:ext cx="2483117" cy="2433032"/>
                  <a:chOff x="6064529" y="2021519"/>
                  <a:chExt cx="2483117" cy="2433032"/>
                </a:xfrm>
              </p:grpSpPr>
              <p:sp>
                <p:nvSpPr>
                  <p:cNvPr id="128" name="Oval 82"/>
                  <p:cNvSpPr>
                    <a:spLocks noChangeArrowheads="1"/>
                  </p:cNvSpPr>
                  <p:nvPr/>
                </p:nvSpPr>
                <p:spPr bwMode="auto">
                  <a:xfrm>
                    <a:off x="6064529" y="2606885"/>
                    <a:ext cx="1616272" cy="1560549"/>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grpSp>
                <p:nvGrpSpPr>
                  <p:cNvPr id="129" name="Group 128"/>
                  <p:cNvGrpSpPr/>
                  <p:nvPr/>
                </p:nvGrpSpPr>
                <p:grpSpPr>
                  <a:xfrm>
                    <a:off x="6813262" y="2021519"/>
                    <a:ext cx="1734384" cy="2433032"/>
                    <a:chOff x="6813262" y="2021519"/>
                    <a:chExt cx="1734384" cy="2433032"/>
                  </a:xfrm>
                </p:grpSpPr>
                <p:sp>
                  <p:nvSpPr>
                    <p:cNvPr id="130" name="Oval 86"/>
                    <p:cNvSpPr>
                      <a:spLocks noChangeArrowheads="1"/>
                    </p:cNvSpPr>
                    <p:nvPr/>
                  </p:nvSpPr>
                  <p:spPr bwMode="auto">
                    <a:xfrm>
                      <a:off x="7799604" y="3768751"/>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31" name="Oval 88"/>
                    <p:cNvSpPr>
                      <a:spLocks noChangeArrowheads="1"/>
                    </p:cNvSpPr>
                    <p:nvPr/>
                  </p:nvSpPr>
                  <p:spPr bwMode="auto">
                    <a:xfrm>
                      <a:off x="7799604" y="2021519"/>
                      <a:ext cx="623455"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32" name="Oval 67"/>
                    <p:cNvSpPr>
                      <a:spLocks noChangeArrowheads="1"/>
                    </p:cNvSpPr>
                    <p:nvPr/>
                  </p:nvSpPr>
                  <p:spPr bwMode="auto">
                    <a:xfrm>
                      <a:off x="6813262" y="2232149"/>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3" name="Oval 70"/>
                    <p:cNvSpPr>
                      <a:spLocks noChangeArrowheads="1"/>
                    </p:cNvSpPr>
                    <p:nvPr/>
                  </p:nvSpPr>
                  <p:spPr bwMode="auto">
                    <a:xfrm>
                      <a:off x="6823357" y="3638048"/>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4" name="Oval 71"/>
                    <p:cNvSpPr>
                      <a:spLocks noChangeArrowheads="1"/>
                    </p:cNvSpPr>
                    <p:nvPr/>
                  </p:nvSpPr>
                  <p:spPr bwMode="auto">
                    <a:xfrm>
                      <a:off x="7162863" y="2986995"/>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135" name="Straight Arrow Connector 134"/>
                    <p:cNvCxnSpPr>
                      <a:stCxn id="131" idx="2"/>
                      <a:endCxn id="132" idx="6"/>
                    </p:cNvCxnSpPr>
                    <p:nvPr/>
                  </p:nvCxnSpPr>
                  <p:spPr>
                    <a:xfrm flipH="1">
                      <a:off x="7436717" y="2364419"/>
                      <a:ext cx="362887" cy="21063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130" idx="2"/>
                      <a:endCxn id="133" idx="6"/>
                    </p:cNvCxnSpPr>
                    <p:nvPr/>
                  </p:nvCxnSpPr>
                  <p:spPr>
                    <a:xfrm flipH="1" flipV="1">
                      <a:off x="7446812" y="3980948"/>
                      <a:ext cx="352792" cy="1307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38" idx="2"/>
                      <a:endCxn id="134" idx="6"/>
                    </p:cNvCxnSpPr>
                    <p:nvPr/>
                  </p:nvCxnSpPr>
                  <p:spPr>
                    <a:xfrm flipH="1">
                      <a:off x="7786318" y="3329734"/>
                      <a:ext cx="137873" cy="1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8" name="Oval 85"/>
                    <p:cNvSpPr>
                      <a:spLocks noChangeArrowheads="1"/>
                    </p:cNvSpPr>
                    <p:nvPr/>
                  </p:nvSpPr>
                  <p:spPr bwMode="auto">
                    <a:xfrm>
                      <a:off x="7924191" y="2986834"/>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grpSp>
            </p:grpSp>
            <p:sp>
              <p:nvSpPr>
                <p:cNvPr id="120" name="Oval 83"/>
                <p:cNvSpPr>
                  <a:spLocks noChangeArrowheads="1"/>
                </p:cNvSpPr>
                <p:nvPr/>
              </p:nvSpPr>
              <p:spPr bwMode="auto">
                <a:xfrm>
                  <a:off x="3606124" y="2991456"/>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1" name="Straight Arrow Connector 120"/>
                <p:cNvCxnSpPr>
                  <a:stCxn id="122" idx="6"/>
                  <a:endCxn id="120" idx="2"/>
                </p:cNvCxnSpPr>
                <p:nvPr/>
              </p:nvCxnSpPr>
              <p:spPr>
                <a:xfrm flipV="1">
                  <a:off x="3343993" y="3334356"/>
                  <a:ext cx="262131" cy="713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2" name="Oval 83"/>
                <p:cNvSpPr>
                  <a:spLocks noChangeArrowheads="1"/>
                </p:cNvSpPr>
                <p:nvPr/>
              </p:nvSpPr>
              <p:spPr bwMode="auto">
                <a:xfrm>
                  <a:off x="2658193" y="299858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3" name="Straight Arrow Connector 122"/>
                <p:cNvCxnSpPr>
                  <a:stCxn id="132" idx="3"/>
                  <a:endCxn id="120" idx="7"/>
                </p:cNvCxnSpPr>
                <p:nvPr/>
              </p:nvCxnSpPr>
              <p:spPr>
                <a:xfrm flipH="1">
                  <a:off x="4191491" y="2817516"/>
                  <a:ext cx="373963" cy="27437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34" idx="2"/>
                  <a:endCxn id="120" idx="6"/>
                </p:cNvCxnSpPr>
                <p:nvPr/>
              </p:nvCxnSpPr>
              <p:spPr>
                <a:xfrm flipH="1">
                  <a:off x="4291924" y="3329895"/>
                  <a:ext cx="531828" cy="446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stCxn id="133" idx="1"/>
                  <a:endCxn id="120" idx="5"/>
                </p:cNvCxnSpPr>
                <p:nvPr/>
              </p:nvCxnSpPr>
              <p:spPr>
                <a:xfrm flipH="1" flipV="1">
                  <a:off x="4191491" y="3576823"/>
                  <a:ext cx="384058" cy="16165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a:stCxn id="122" idx="0"/>
                  <a:endCxn id="131" idx="0"/>
                </p:cNvCxnSpPr>
                <p:nvPr/>
              </p:nvCxnSpPr>
              <p:spPr>
                <a:xfrm rot="5400000" flipH="1" flipV="1">
                  <a:off x="3898122" y="1124490"/>
                  <a:ext cx="977070" cy="2771128"/>
                </a:xfrm>
                <a:prstGeom prst="curvedConnector3">
                  <a:avLst>
                    <a:gd name="adj1" fmla="val 123396"/>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2" idx="4"/>
                  <a:endCxn id="130" idx="4"/>
                </p:cNvCxnSpPr>
                <p:nvPr/>
              </p:nvCxnSpPr>
              <p:spPr>
                <a:xfrm rot="16200000" flipH="1">
                  <a:off x="4001576" y="2683906"/>
                  <a:ext cx="770162" cy="2771128"/>
                </a:xfrm>
                <a:prstGeom prst="curvedConnector3">
                  <a:avLst>
                    <a:gd name="adj1" fmla="val 129682"/>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180745" y="5907519"/>
                <a:ext cx="1739958" cy="307777"/>
              </a:xfrm>
              <a:prstGeom prst="rect">
                <a:avLst/>
              </a:prstGeom>
              <a:noFill/>
            </p:spPr>
            <p:txBody>
              <a:bodyPr wrap="square" rtlCol="0">
                <a:spAutoFit/>
              </a:bodyPr>
              <a:lstStyle/>
              <a:p>
                <a:r>
                  <a:rPr lang="en-US" sz="1400" dirty="0"/>
                  <a:t>Structured platform</a:t>
                </a:r>
              </a:p>
            </p:txBody>
          </p:sp>
          <p:cxnSp>
            <p:nvCxnSpPr>
              <p:cNvPr id="4" name="Straight Connector 3"/>
              <p:cNvCxnSpPr/>
              <p:nvPr/>
            </p:nvCxnSpPr>
            <p:spPr>
              <a:xfrm flipV="1">
                <a:off x="4467377" y="5137599"/>
                <a:ext cx="1" cy="796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614773" y="4425462"/>
                <a:ext cx="0" cy="1861041"/>
              </a:xfrm>
              <a:prstGeom prst="line">
                <a:avLst/>
              </a:prstGeom>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359362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868" y="0"/>
            <a:ext cx="7249932" cy="1600200"/>
          </a:xfrm>
        </p:spPr>
        <p:txBody>
          <a:bodyPr/>
          <a:lstStyle/>
          <a:p>
            <a:r>
              <a:rPr lang="en-US" dirty="0"/>
              <a:t>Nestle: User innovation toolkits</a:t>
            </a:r>
          </a:p>
        </p:txBody>
      </p:sp>
      <p:sp>
        <p:nvSpPr>
          <p:cNvPr id="3" name="Content Placeholder 2"/>
          <p:cNvSpPr>
            <a:spLocks noGrp="1"/>
          </p:cNvSpPr>
          <p:nvPr>
            <p:ph idx="1"/>
          </p:nvPr>
        </p:nvSpPr>
        <p:spPr>
          <a:xfrm>
            <a:off x="1981200" y="1600201"/>
            <a:ext cx="8446253" cy="4929091"/>
          </a:xfrm>
        </p:spPr>
        <p:txBody>
          <a:bodyPr>
            <a:normAutofit fontScale="47500" lnSpcReduction="20000"/>
          </a:bodyPr>
          <a:lstStyle/>
          <a:p>
            <a:r>
              <a:rPr lang="en-US" dirty="0" err="1"/>
              <a:t>Nestle’s</a:t>
            </a:r>
            <a:r>
              <a:rPr lang="en-US"/>
              <a:t> (Mexican</a:t>
            </a:r>
            <a:r>
              <a:rPr lang="en-US" dirty="0"/>
              <a:t>) sauce </a:t>
            </a:r>
            <a:r>
              <a:rPr lang="en-US" dirty="0" err="1"/>
              <a:t>developmet</a:t>
            </a:r>
            <a:r>
              <a:rPr lang="en-US" dirty="0"/>
              <a:t> (von </a:t>
            </a:r>
            <a:r>
              <a:rPr lang="en-US" dirty="0" err="1"/>
              <a:t>hippel</a:t>
            </a:r>
            <a:r>
              <a:rPr lang="en-US" dirty="0"/>
              <a:t>, 2001)</a:t>
            </a:r>
          </a:p>
          <a:p>
            <a:r>
              <a:rPr lang="en-US" dirty="0"/>
              <a:t>Chefs create a </a:t>
            </a:r>
            <a:r>
              <a:rPr lang="en-US" dirty="0" err="1"/>
              <a:t>sause</a:t>
            </a:r>
            <a:r>
              <a:rPr lang="en-US" dirty="0"/>
              <a:t> in their kitchen; would like to get it ready made &amp; Nestle a product</a:t>
            </a:r>
          </a:p>
          <a:p>
            <a:pPr lvl="1"/>
            <a:r>
              <a:rPr lang="en-US" dirty="0" err="1"/>
              <a:t>Nestle’s</a:t>
            </a:r>
            <a:r>
              <a:rPr lang="en-US" dirty="0"/>
              <a:t> production chefs turn it into production compatible one</a:t>
            </a:r>
          </a:p>
          <a:p>
            <a:pPr lvl="1"/>
            <a:r>
              <a:rPr lang="en-US" dirty="0"/>
              <a:t>Translation problem: Ingredients and machines must be of industrial scope: large processing units, storage, preservatives, additives…</a:t>
            </a:r>
          </a:p>
          <a:p>
            <a:pPr lvl="1"/>
            <a:r>
              <a:rPr lang="en-US" dirty="0"/>
              <a:t>Only the final taste and some cues can be emulated…with different taste buds.</a:t>
            </a:r>
          </a:p>
          <a:p>
            <a:pPr lvl="1"/>
            <a:r>
              <a:rPr lang="en-US" dirty="0"/>
              <a:t>Typically 26 weeks from chef design to production because of to and fro between chefs and production chefs to get it right</a:t>
            </a:r>
          </a:p>
          <a:p>
            <a:r>
              <a:rPr lang="en-US" dirty="0"/>
              <a:t>Innovation </a:t>
            </a:r>
            <a:r>
              <a:rPr lang="en-US" dirty="0" err="1"/>
              <a:t>tookits</a:t>
            </a:r>
            <a:r>
              <a:rPr lang="en-US" dirty="0"/>
              <a:t>: </a:t>
            </a:r>
            <a:r>
              <a:rPr lang="en-US" dirty="0" err="1"/>
              <a:t>Repartioning</a:t>
            </a:r>
            <a:r>
              <a:rPr lang="en-US" dirty="0"/>
              <a:t> development tasks </a:t>
            </a:r>
          </a:p>
          <a:p>
            <a:pPr lvl="1"/>
            <a:r>
              <a:rPr lang="en-US" dirty="0"/>
              <a:t>Sent to Chefs working in their own kitchens: shifting factory chefs design capability to users.</a:t>
            </a:r>
          </a:p>
          <a:p>
            <a:pPr lvl="1"/>
            <a:r>
              <a:rPr lang="en-US" dirty="0"/>
              <a:t>Factory production materials kit so that whatever is done fits </a:t>
            </a:r>
            <a:r>
              <a:rPr lang="en-US" dirty="0" err="1"/>
              <a:t>Nestle’s</a:t>
            </a:r>
            <a:r>
              <a:rPr lang="en-US" dirty="0"/>
              <a:t> production</a:t>
            </a:r>
          </a:p>
          <a:p>
            <a:pPr lvl="1"/>
            <a:r>
              <a:rPr lang="en-US" dirty="0"/>
              <a:t>Module library:  Finite set of materials; User friendly: 30 variations</a:t>
            </a:r>
          </a:p>
          <a:p>
            <a:pPr lvl="1"/>
            <a:r>
              <a:rPr lang="en-US" dirty="0"/>
              <a:t>Iteration at the Kitchen (always local tuning needed!!)</a:t>
            </a:r>
          </a:p>
          <a:p>
            <a:pPr lvl="1"/>
            <a:r>
              <a:rPr lang="en-US" dirty="0"/>
              <a:t>Improved translation: from chef to factory 3 weeks</a:t>
            </a:r>
          </a:p>
          <a:p>
            <a:pPr lvl="1"/>
            <a:r>
              <a:rPr lang="en-US" dirty="0"/>
              <a:t>Nestle needed to understand what is the correct solution space (what 30 variations to offer for Chefs … and how to iterate this)</a:t>
            </a:r>
          </a:p>
          <a:p>
            <a:r>
              <a:rPr lang="en-US" dirty="0"/>
              <a:t>Best in: </a:t>
            </a:r>
          </a:p>
          <a:p>
            <a:pPr lvl="1"/>
            <a:r>
              <a:rPr lang="en-US" dirty="0"/>
              <a:t>“high sticky info” domains (either </a:t>
            </a:r>
            <a:r>
              <a:rPr lang="en-US" dirty="0" err="1"/>
              <a:t>dev</a:t>
            </a:r>
            <a:r>
              <a:rPr lang="en-US" dirty="0"/>
              <a:t> or use)</a:t>
            </a:r>
          </a:p>
          <a:p>
            <a:pPr lvl="1"/>
            <a:r>
              <a:rPr lang="en-US" dirty="0"/>
              <a:t>Rapidly changing markets where novelties are needed</a:t>
            </a:r>
          </a:p>
          <a:p>
            <a:pPr lvl="1"/>
            <a:r>
              <a:rPr lang="en-US" dirty="0"/>
              <a:t>When optimal production is not THE issue (but better user fitting is)</a:t>
            </a:r>
          </a:p>
          <a:p>
            <a:pPr lvl="1"/>
            <a:r>
              <a:rPr lang="en-US" dirty="0"/>
              <a:t>When majority follows lead-users or other trend setters</a:t>
            </a:r>
          </a:p>
          <a:p>
            <a:pPr lvl="1"/>
            <a:r>
              <a:rPr lang="en-US" dirty="0"/>
              <a:t>When there is sufficient “maturity” someplace in the equation of use and </a:t>
            </a:r>
            <a:r>
              <a:rPr lang="en-US" dirty="0" err="1"/>
              <a:t>dev</a:t>
            </a:r>
            <a:r>
              <a:rPr lang="en-US" dirty="0"/>
              <a:t> so that users and developers know each other and what the other is doing </a:t>
            </a:r>
          </a:p>
        </p:txBody>
      </p:sp>
    </p:spTree>
    <p:extLst>
      <p:ext uri="{BB962C8B-B14F-4D97-AF65-F5344CB8AC3E}">
        <p14:creationId xmlns:p14="http://schemas.microsoft.com/office/powerpoint/2010/main" val="573436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07EAF2-8887-4449-9875-A71AE648F9A0}"/>
              </a:ext>
            </a:extLst>
          </p:cNvPr>
          <p:cNvSpPr>
            <a:spLocks noGrp="1"/>
          </p:cNvSpPr>
          <p:nvPr>
            <p:ph type="ctrTitle"/>
          </p:nvPr>
        </p:nvSpPr>
        <p:spPr/>
        <p:txBody>
          <a:bodyPr>
            <a:normAutofit fontScale="90000"/>
          </a:bodyPr>
          <a:lstStyle/>
          <a:p>
            <a:r>
              <a:rPr lang="en-FI" b="1" dirty="0"/>
              <a:t>Week 2 theme</a:t>
            </a:r>
            <a:r>
              <a:rPr lang="en-FI" dirty="0"/>
              <a:t>: CoDesign and sociotechnical democracy</a:t>
            </a:r>
            <a:br>
              <a:rPr lang="en-FI" dirty="0"/>
            </a:br>
            <a:r>
              <a:rPr lang="en-FI" dirty="0"/>
              <a:t>a.k.a how to involve implicated people in envisioning and deciding on changes</a:t>
            </a:r>
            <a:br>
              <a:rPr lang="en-FI" dirty="0"/>
            </a:br>
            <a:endParaRPr lang="en-FI" dirty="0"/>
          </a:p>
        </p:txBody>
      </p:sp>
      <p:sp>
        <p:nvSpPr>
          <p:cNvPr id="5" name="Subtitle 4">
            <a:extLst>
              <a:ext uri="{FF2B5EF4-FFF2-40B4-BE49-F238E27FC236}">
                <a16:creationId xmlns:a16="http://schemas.microsoft.com/office/drawing/2014/main" id="{189F016D-4BCE-E449-88B6-684CADED0EB7}"/>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535696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496751"/>
            <a:ext cx="3713994" cy="1812961"/>
          </a:xfrm>
        </p:spPr>
        <p:txBody>
          <a:bodyPr>
            <a:noAutofit/>
          </a:bodyPr>
          <a:lstStyle/>
          <a:p>
            <a:pPr marL="0" indent="0" algn="just">
              <a:buNone/>
            </a:pPr>
            <a:endParaRPr lang="en-GB" sz="1400" dirty="0"/>
          </a:p>
          <a:p>
            <a:pPr marL="0" indent="0" algn="just">
              <a:buNone/>
            </a:pPr>
            <a:r>
              <a:rPr lang="en-GB" sz="1700" b="1" dirty="0"/>
              <a:t>Hybrid user innovator communities rely on community of users for design but depend on a resource or IPR owner.</a:t>
            </a:r>
            <a:r>
              <a:rPr lang="en-GB" sz="1700" dirty="0"/>
              <a:t> Insofar as users are designers information stickiness is no problem.</a:t>
            </a:r>
          </a:p>
        </p:txBody>
      </p:sp>
      <p:grpSp>
        <p:nvGrpSpPr>
          <p:cNvPr id="51" name="Group 50"/>
          <p:cNvGrpSpPr/>
          <p:nvPr/>
        </p:nvGrpSpPr>
        <p:grpSpPr>
          <a:xfrm>
            <a:off x="5792672" y="314359"/>
            <a:ext cx="1908676" cy="1746950"/>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1942051"/>
            <a:ext cx="2089968" cy="3754874"/>
          </a:xfrm>
          <a:prstGeom prst="rect">
            <a:avLst/>
          </a:prstGeom>
          <a:noFill/>
        </p:spPr>
        <p:txBody>
          <a:bodyPr wrap="square" rtlCol="0">
            <a:spAutoFit/>
          </a:bodyPr>
          <a:lstStyle/>
          <a:p>
            <a:pPr algn="just"/>
            <a:r>
              <a:rPr lang="en-GB" sz="1700" b="1" dirty="0"/>
              <a:t>Hybrid user innovator communities </a:t>
            </a:r>
            <a:r>
              <a:rPr lang="en-GB" sz="1700" dirty="0"/>
              <a:t>design mostly for themselves. The volunteers typically represent only a subgroup of all users (shaded area), and have further tiered in-groups that have some fluctuation in membership (darker shaded areas).</a:t>
            </a:r>
            <a:endParaRPr lang="en-US" sz="1700" dirty="0"/>
          </a:p>
        </p:txBody>
      </p:sp>
      <p:grpSp>
        <p:nvGrpSpPr>
          <p:cNvPr id="98" name="Group 97"/>
          <p:cNvGrpSpPr/>
          <p:nvPr/>
        </p:nvGrpSpPr>
        <p:grpSpPr>
          <a:xfrm>
            <a:off x="4767386" y="2403232"/>
            <a:ext cx="3531729" cy="4290225"/>
            <a:chOff x="1180257" y="768791"/>
            <a:chExt cx="4068769" cy="5218530"/>
          </a:xfrm>
        </p:grpSpPr>
        <p:grpSp>
          <p:nvGrpSpPr>
            <p:cNvPr id="99" name="Group 98"/>
            <p:cNvGrpSpPr/>
            <p:nvPr/>
          </p:nvGrpSpPr>
          <p:grpSpPr>
            <a:xfrm>
              <a:off x="1180257" y="768791"/>
              <a:ext cx="4068769" cy="5218530"/>
              <a:chOff x="515776" y="167115"/>
              <a:chExt cx="5494555" cy="6534214"/>
            </a:xfrm>
          </p:grpSpPr>
          <p:sp>
            <p:nvSpPr>
              <p:cNvPr id="104"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105"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106"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07"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8"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09"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10"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11"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2"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3"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114" name="Straight Arrow Connector 113"/>
              <p:cNvCxnSpPr>
                <a:stCxn id="110" idx="4"/>
                <a:endCxn id="111"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08" idx="1"/>
                <a:endCxn id="112"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17" idx="4"/>
                <a:endCxn id="119"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7"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8"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9"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0"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1"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2"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3"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4"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5"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6"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
          <p:nvSpPr>
            <p:cNvPr id="100" name="Freeform 90"/>
            <p:cNvSpPr>
              <a:spLocks/>
            </p:cNvSpPr>
            <p:nvPr/>
          </p:nvSpPr>
          <p:spPr bwMode="auto">
            <a:xfrm rot="4869470">
              <a:off x="1969967" y="3072032"/>
              <a:ext cx="474177" cy="889488"/>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101" name="Oval 83"/>
            <p:cNvSpPr>
              <a:spLocks noChangeArrowheads="1"/>
            </p:cNvSpPr>
            <p:nvPr/>
          </p:nvSpPr>
          <p:spPr bwMode="auto">
            <a:xfrm>
              <a:off x="1227966" y="3277293"/>
              <a:ext cx="556182" cy="569928"/>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102" name="Oval 70"/>
            <p:cNvSpPr>
              <a:spLocks noChangeArrowheads="1"/>
            </p:cNvSpPr>
            <p:nvPr/>
          </p:nvSpPr>
          <p:spPr bwMode="auto">
            <a:xfrm>
              <a:off x="1978221" y="3682313"/>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3" name="Oval 67"/>
            <p:cNvSpPr>
              <a:spLocks noChangeArrowheads="1"/>
            </p:cNvSpPr>
            <p:nvPr/>
          </p:nvSpPr>
          <p:spPr bwMode="auto">
            <a:xfrm>
              <a:off x="1838243" y="2802912"/>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Tree>
    <p:extLst>
      <p:ext uri="{BB962C8B-B14F-4D97-AF65-F5344CB8AC3E}">
        <p14:creationId xmlns:p14="http://schemas.microsoft.com/office/powerpoint/2010/main" val="1049552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587949"/>
            <a:ext cx="3713994" cy="2039679"/>
          </a:xfrm>
        </p:spPr>
        <p:txBody>
          <a:bodyPr>
            <a:noAutofit/>
          </a:bodyPr>
          <a:lstStyle/>
          <a:p>
            <a:pPr marL="0" indent="0" algn="just">
              <a:buNone/>
            </a:pPr>
            <a:r>
              <a:rPr lang="en-GB" sz="1700" b="1" dirty="0"/>
              <a:t>Independent user innovators and user innovator communities</a:t>
            </a:r>
            <a:r>
              <a:rPr lang="en-GB" sz="1700" dirty="0"/>
              <a:t> innovate for themselves among themselves. </a:t>
            </a:r>
            <a:r>
              <a:rPr lang="en-GB" sz="1700" b="1" dirty="0"/>
              <a:t>Insofar as users are designers information stickiness is no problem.</a:t>
            </a:r>
            <a:endParaRPr lang="en-US" sz="1700" b="1" dirty="0"/>
          </a:p>
        </p:txBody>
      </p:sp>
      <p:grpSp>
        <p:nvGrpSpPr>
          <p:cNvPr id="51" name="Group 50"/>
          <p:cNvGrpSpPr/>
          <p:nvPr/>
        </p:nvGrpSpPr>
        <p:grpSpPr>
          <a:xfrm>
            <a:off x="5773126" y="109210"/>
            <a:ext cx="2145292" cy="1727406"/>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5079993" y="2246923"/>
            <a:ext cx="3562373" cy="4487550"/>
            <a:chOff x="515776" y="167115"/>
            <a:chExt cx="5494555" cy="6534214"/>
          </a:xfrm>
        </p:grpSpPr>
        <p:sp>
          <p:nvSpPr>
            <p:cNvPr id="38"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39"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40"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2"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3"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4"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5"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6"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7"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48" name="Straight Arrow Connector 47"/>
            <p:cNvCxnSpPr>
              <a:stCxn id="44" idx="4"/>
              <a:endCxn id="45"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2" idx="1"/>
              <a:endCxn id="46"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62" idx="4"/>
              <a:endCxn id="64"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2"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3"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4"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5"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6" name="Oval 85"/>
            <p:cNvSpPr>
              <a:spLocks noChangeArrowheads="1"/>
            </p:cNvSpPr>
            <p:nvPr/>
          </p:nvSpPr>
          <p:spPr bwMode="auto">
            <a:xfrm>
              <a:off x="899056" y="2836060"/>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7"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8"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9"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0"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1"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2"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cxnSp>
          <p:nvCxnSpPr>
            <p:cNvPr id="73" name="Straight Arrow Connector 72"/>
            <p:cNvCxnSpPr>
              <a:endCxn id="66" idx="5"/>
            </p:cNvCxnSpPr>
            <p:nvPr/>
          </p:nvCxnSpPr>
          <p:spPr>
            <a:xfrm flipH="1" flipV="1">
              <a:off x="1484423" y="3421427"/>
              <a:ext cx="931939" cy="1545894"/>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15557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normAutofit fontScale="90000"/>
          </a:bodyPr>
          <a:lstStyle/>
          <a:p>
            <a:r>
              <a:rPr lang="en-FI" dirty="0"/>
              <a:t>WEEK 2, TOPIC 3: CODESIGN AS PRACTICAL ARRANGEMENT</a:t>
            </a:r>
            <a:br>
              <a:rPr lang="en-FI" dirty="0"/>
            </a:br>
            <a:endParaRPr lang="en-FI" dirty="0"/>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2150235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Kuva 7" descr="08-aerial.jpg"/>
          <p:cNvPicPr>
            <a:picLocks noChangeAspect="1"/>
          </p:cNvPicPr>
          <p:nvPr/>
        </p:nvPicPr>
        <p:blipFill>
          <a:blip r:embed="rId2">
            <a:extLst>
              <a:ext uri="{28A0092B-C50C-407E-A947-70E740481C1C}">
                <a14:useLocalDpi xmlns:a14="http://schemas.microsoft.com/office/drawing/2010/main" val="0"/>
              </a:ext>
            </a:extLst>
          </a:blip>
          <a:srcRect l="7475" t="4474" r="9837" b="10512"/>
          <a:stretch>
            <a:fillRect/>
          </a:stretch>
        </p:blipFill>
        <p:spPr bwMode="auto">
          <a:xfrm>
            <a:off x="304800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tsikko 1"/>
          <p:cNvSpPr txBox="1">
            <a:spLocks/>
          </p:cNvSpPr>
          <p:nvPr/>
        </p:nvSpPr>
        <p:spPr>
          <a:xfrm>
            <a:off x="0" y="0"/>
            <a:ext cx="3048000" cy="6884988"/>
          </a:xfrm>
          <a:prstGeom prst="rect">
            <a:avLst/>
          </a:prstGeom>
          <a:solidFill>
            <a:schemeClr val="bg1">
              <a:alpha val="63000"/>
            </a:schemeClr>
          </a:solidFill>
        </p:spPr>
        <p:txBody>
          <a:bodyPr anchor="ctr"/>
          <a:lstStyle/>
          <a:p>
            <a:r>
              <a:rPr lang="en-US" sz="2400" b="1"/>
              <a:t>Work of </a:t>
            </a:r>
            <a:r>
              <a:rPr lang="en-US" sz="2400" b="1" dirty="0"/>
              <a:t>democratized design: setting-up a hosted citizen-designer community </a:t>
            </a:r>
          </a:p>
          <a:p>
            <a:endParaRPr lang="en-US" sz="1600" dirty="0"/>
          </a:p>
          <a:p>
            <a:r>
              <a:rPr lang="en-US" sz="1600" dirty="0"/>
              <a:t>Sampsa Hyysalo, Aalto University, Department of Design</a:t>
            </a:r>
          </a:p>
          <a:p>
            <a:r>
              <a:rPr lang="en-US" sz="1600" dirty="0"/>
              <a:t> </a:t>
            </a:r>
          </a:p>
          <a:p>
            <a:r>
              <a:rPr lang="en-US" sz="1600" dirty="0" err="1"/>
              <a:t>Louna</a:t>
            </a:r>
            <a:r>
              <a:rPr lang="en-US" sz="1600" dirty="0"/>
              <a:t> </a:t>
            </a:r>
            <a:r>
              <a:rPr lang="en-US" sz="1600" dirty="0" err="1"/>
              <a:t>Hakkarainen</a:t>
            </a:r>
            <a:r>
              <a:rPr lang="en-US" sz="1600" dirty="0"/>
              <a:t>, Aalto University, Department of Design</a:t>
            </a:r>
          </a:p>
          <a:p>
            <a:endParaRPr lang="en-US" sz="1600" dirty="0"/>
          </a:p>
          <a:p>
            <a:r>
              <a:rPr lang="en-US" sz="1600" dirty="0" err="1"/>
              <a:t>Virve</a:t>
            </a:r>
            <a:r>
              <a:rPr lang="en-US" sz="1600" dirty="0"/>
              <a:t> </a:t>
            </a:r>
            <a:r>
              <a:rPr lang="en-US" sz="1600" dirty="0" err="1"/>
              <a:t>Miettinen</a:t>
            </a:r>
            <a:r>
              <a:rPr lang="en-US" sz="1600" dirty="0"/>
              <a:t>, Helsinki City Library Services &amp; University of Lapland, Department of Design</a:t>
            </a:r>
          </a:p>
        </p:txBody>
      </p:sp>
    </p:spTree>
    <p:extLst>
      <p:ext uri="{BB962C8B-B14F-4D97-AF65-F5344CB8AC3E}">
        <p14:creationId xmlns:p14="http://schemas.microsoft.com/office/powerpoint/2010/main" val="2784329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71919" y="5597915"/>
            <a:ext cx="12120081" cy="800114"/>
          </a:xfrm>
        </p:spPr>
        <p:txBody>
          <a:bodyPr/>
          <a:lstStyle/>
          <a:p>
            <a:r>
              <a:rPr lang="en-US" sz="2800" dirty="0">
                <a:latin typeface="Arial Black" panose="020B0A04020102020204" pitchFamily="34" charset="0"/>
              </a:rPr>
              <a:t>Central Library’s Friends – user designer community</a:t>
            </a:r>
            <a:endParaRPr lang="fi-FI" sz="2800" dirty="0"/>
          </a:p>
        </p:txBody>
      </p:sp>
      <p:sp>
        <p:nvSpPr>
          <p:cNvPr id="4" name="Dian numeron paikkamerkki 3"/>
          <p:cNvSpPr>
            <a:spLocks noGrp="1"/>
          </p:cNvSpPr>
          <p:nvPr>
            <p:ph type="sldNum" sz="quarter" idx="12"/>
          </p:nvPr>
        </p:nvSpPr>
        <p:spPr/>
        <p:txBody>
          <a:bodyPr/>
          <a:lstStyle/>
          <a:p>
            <a:fld id="{66B0B938-106A-4E9D-9931-8D19B263D192}" type="slidenum">
              <a:rPr lang="fi-FI" smtClean="0"/>
              <a:t>34</a:t>
            </a:fld>
            <a:endParaRPr lang="fi-FI"/>
          </a:p>
        </p:txBody>
      </p:sp>
      <p:pic>
        <p:nvPicPr>
          <p:cNvPr id="5" name="Kuvan paikkamerkki 5"/>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6602" b="16602"/>
          <a:stretch/>
        </p:blipFill>
        <p:spPr/>
      </p:pic>
    </p:spTree>
    <p:extLst>
      <p:ext uri="{BB962C8B-B14F-4D97-AF65-F5344CB8AC3E}">
        <p14:creationId xmlns:p14="http://schemas.microsoft.com/office/powerpoint/2010/main" val="3273250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35</a:t>
            </a:fld>
            <a:endParaRPr lang="fi-FI"/>
          </a:p>
        </p:txBody>
      </p:sp>
      <p:pic>
        <p:nvPicPr>
          <p:cNvPr id="4" name="Picture 4"/>
          <p:cNvPicPr/>
          <p:nvPr/>
        </p:nvPicPr>
        <p:blipFill>
          <a:blip r:embed="rId2" cstate="print">
            <a:extLst>
              <a:ext uri="{28A0092B-C50C-407E-A947-70E740481C1C}">
                <a14:useLocalDpi xmlns:a14="http://schemas.microsoft.com/office/drawing/2010/main" val="0"/>
              </a:ext>
            </a:extLst>
          </a:blip>
          <a:stretch>
            <a:fillRect/>
          </a:stretch>
        </p:blipFill>
        <p:spPr>
          <a:xfrm>
            <a:off x="336332" y="1444976"/>
            <a:ext cx="11624440" cy="5208072"/>
          </a:xfrm>
          <a:prstGeom prst="rect">
            <a:avLst/>
          </a:prstGeom>
        </p:spPr>
      </p:pic>
      <p:sp>
        <p:nvSpPr>
          <p:cNvPr id="5" name="Tekstiruutu 4"/>
          <p:cNvSpPr txBox="1"/>
          <p:nvPr/>
        </p:nvSpPr>
        <p:spPr>
          <a:xfrm>
            <a:off x="1376736" y="518879"/>
            <a:ext cx="10584036" cy="523220"/>
          </a:xfrm>
          <a:prstGeom prst="rect">
            <a:avLst/>
          </a:prstGeom>
          <a:noFill/>
        </p:spPr>
        <p:txBody>
          <a:bodyPr wrap="square" rtlCol="0">
            <a:spAutoFit/>
          </a:bodyPr>
          <a:lstStyle/>
          <a:p>
            <a:r>
              <a:rPr lang="fi-FI" sz="2800" dirty="0">
                <a:latin typeface="Arial Black" panose="020B0A04020102020204" pitchFamily="34" charset="0"/>
              </a:rPr>
              <a:t>STEPS &amp; PROCESS…</a:t>
            </a:r>
          </a:p>
        </p:txBody>
      </p:sp>
    </p:spTree>
    <p:extLst>
      <p:ext uri="{BB962C8B-B14F-4D97-AF65-F5344CB8AC3E}">
        <p14:creationId xmlns:p14="http://schemas.microsoft.com/office/powerpoint/2010/main" val="2651222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284479" y="5856375"/>
            <a:ext cx="11235447" cy="670884"/>
          </a:xfrm>
        </p:spPr>
        <p:txBody>
          <a:bodyPr/>
          <a:lstStyle/>
          <a:p>
            <a:r>
              <a:rPr lang="fi-FI" sz="3200" dirty="0">
                <a:latin typeface="Arial Black" panose="020B0A04020102020204" pitchFamily="34" charset="0"/>
              </a:rPr>
              <a:t>GOALS</a:t>
            </a:r>
          </a:p>
        </p:txBody>
      </p:sp>
      <p:sp>
        <p:nvSpPr>
          <p:cNvPr id="4" name="Dian numeron paikkamerkki 3"/>
          <p:cNvSpPr>
            <a:spLocks noGrp="1"/>
          </p:cNvSpPr>
          <p:nvPr>
            <p:ph type="sldNum" sz="quarter" idx="12"/>
          </p:nvPr>
        </p:nvSpPr>
        <p:spPr/>
        <p:txBody>
          <a:bodyPr/>
          <a:lstStyle/>
          <a:p>
            <a:fld id="{66B0B938-106A-4E9D-9931-8D19B263D192}" type="slidenum">
              <a:rPr lang="fi-FI" smtClean="0"/>
              <a:t>36</a:t>
            </a:fld>
            <a:endParaRPr lang="fi-FI"/>
          </a:p>
        </p:txBody>
      </p:sp>
      <p:pic>
        <p:nvPicPr>
          <p:cNvPr id="9" name="Kuvan paikkamerkki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500" r="25500"/>
          <a:stretch>
            <a:fillRect/>
          </a:stretch>
        </p:blipFill>
        <p:spPr>
          <a:xfrm>
            <a:off x="4259263" y="219075"/>
            <a:ext cx="3683000" cy="5637213"/>
          </a:xfrm>
        </p:spPr>
      </p:pic>
      <p:sp>
        <p:nvSpPr>
          <p:cNvPr id="7" name="Tekstiruutu 6"/>
          <p:cNvSpPr txBox="1"/>
          <p:nvPr/>
        </p:nvSpPr>
        <p:spPr>
          <a:xfrm>
            <a:off x="8059956" y="188768"/>
            <a:ext cx="4058921" cy="5293757"/>
          </a:xfrm>
          <a:prstGeom prst="rect">
            <a:avLst/>
          </a:prstGeom>
          <a:noFill/>
        </p:spPr>
        <p:txBody>
          <a:bodyPr wrap="square" rtlCol="0">
            <a:spAutoFit/>
          </a:bodyPr>
          <a:lstStyle/>
          <a:p>
            <a:r>
              <a:rPr lang="fi-FI" dirty="0">
                <a:latin typeface="Arial Black" panose="020B0A04020102020204" pitchFamily="34" charset="0"/>
              </a:rPr>
              <a:t>For </a:t>
            </a:r>
            <a:r>
              <a:rPr lang="fi-FI" dirty="0" err="1">
                <a:latin typeface="Arial Black" panose="020B0A04020102020204" pitchFamily="34" charset="0"/>
              </a:rPr>
              <a:t>participants</a:t>
            </a:r>
            <a:r>
              <a:rPr lang="fi-FI" dirty="0">
                <a:latin typeface="Arial Black" panose="020B0A04020102020204" pitchFamily="34" charset="0"/>
              </a:rPr>
              <a:t> and </a:t>
            </a:r>
            <a:r>
              <a:rPr lang="fi-FI" dirty="0" err="1">
                <a:latin typeface="Arial Black" panose="020B0A04020102020204" pitchFamily="34" charset="0"/>
              </a:rPr>
              <a:t>citizens</a:t>
            </a:r>
            <a:endParaRPr lang="fi-FI" dirty="0">
              <a:latin typeface="Arial Black" panose="020B0A04020102020204" pitchFamily="34" charset="0"/>
            </a:endParaRPr>
          </a:p>
          <a:p>
            <a:endParaRPr lang="fi-FI" sz="2000" dirty="0">
              <a:latin typeface="Arial Black" panose="020B0A04020102020204" pitchFamily="34" charset="0"/>
            </a:endParaRPr>
          </a:p>
          <a:p>
            <a:pPr marL="285750" indent="-285750">
              <a:buFont typeface="Arial" panose="020B0604020202020204" pitchFamily="34" charset="0"/>
              <a:buChar char="•"/>
            </a:pPr>
            <a:r>
              <a:rPr lang="fi-FI" sz="2000" dirty="0" err="1"/>
              <a:t>Influence</a:t>
            </a:r>
            <a:r>
              <a:rPr lang="fi-FI" sz="2000" dirty="0"/>
              <a:t> </a:t>
            </a:r>
            <a:r>
              <a:rPr lang="fi-FI" sz="2000" dirty="0" err="1"/>
              <a:t>the</a:t>
            </a:r>
            <a:r>
              <a:rPr lang="fi-FI" sz="2000" dirty="0"/>
              <a:t> </a:t>
            </a:r>
            <a:r>
              <a:rPr lang="fi-FI" sz="2000" dirty="0" err="1"/>
              <a:t>planning</a:t>
            </a:r>
            <a:r>
              <a:rPr lang="fi-FI" sz="2000" dirty="0"/>
              <a:t> </a:t>
            </a:r>
            <a:r>
              <a:rPr lang="fi-FI" sz="2000" dirty="0" err="1"/>
              <a:t>process</a:t>
            </a:r>
            <a:r>
              <a:rPr lang="fi-FI" sz="2000" dirty="0"/>
              <a:t>, </a:t>
            </a:r>
            <a:r>
              <a:rPr lang="fi-FI" sz="2000" dirty="0" err="1"/>
              <a:t>make</a:t>
            </a:r>
            <a:r>
              <a:rPr lang="fi-FI" sz="2000" dirty="0"/>
              <a:t> an </a:t>
            </a:r>
            <a:r>
              <a:rPr lang="fi-FI" sz="2000" dirty="0" err="1"/>
              <a:t>impact</a:t>
            </a:r>
            <a:endParaRPr lang="fi-FI" sz="2000" dirty="0"/>
          </a:p>
          <a:p>
            <a:pPr marL="285750" indent="-285750">
              <a:buFont typeface="Arial" panose="020B0604020202020204" pitchFamily="34" charset="0"/>
              <a:buChar char="•"/>
            </a:pPr>
            <a:r>
              <a:rPr lang="fi-FI" sz="2000" dirty="0" err="1"/>
              <a:t>It’s</a:t>
            </a:r>
            <a:r>
              <a:rPr lang="fi-FI" sz="2000" dirty="0"/>
              <a:t> </a:t>
            </a:r>
            <a:r>
              <a:rPr lang="fi-FI" sz="2000" dirty="0" err="1"/>
              <a:t>not</a:t>
            </a:r>
            <a:r>
              <a:rPr lang="fi-FI" sz="2000" dirty="0"/>
              <a:t> just </a:t>
            </a:r>
            <a:r>
              <a:rPr lang="fi-FI" sz="2000" dirty="0" err="1"/>
              <a:t>about</a:t>
            </a:r>
            <a:r>
              <a:rPr lang="fi-FI" sz="2000" dirty="0"/>
              <a:t> </a:t>
            </a:r>
            <a:r>
              <a:rPr lang="fi-FI" sz="2000" dirty="0" err="1"/>
              <a:t>knowing</a:t>
            </a:r>
            <a:r>
              <a:rPr lang="fi-FI" sz="2000" dirty="0"/>
              <a:t> </a:t>
            </a:r>
            <a:r>
              <a:rPr lang="fi-FI" sz="2000" dirty="0" err="1"/>
              <a:t>the</a:t>
            </a:r>
            <a:r>
              <a:rPr lang="fi-FI" sz="2000" dirty="0"/>
              <a:t> </a:t>
            </a:r>
            <a:r>
              <a:rPr lang="fi-FI" sz="2000" dirty="0" err="1"/>
              <a:t>customers</a:t>
            </a:r>
            <a:r>
              <a:rPr lang="fi-FI" sz="2000" dirty="0"/>
              <a:t> </a:t>
            </a:r>
            <a:r>
              <a:rPr lang="fi-FI" sz="2000" dirty="0" err="1"/>
              <a:t>but</a:t>
            </a:r>
            <a:r>
              <a:rPr lang="fi-FI" sz="2000" dirty="0"/>
              <a:t> </a:t>
            </a:r>
            <a:r>
              <a:rPr lang="fi-FI" sz="2000" dirty="0" err="1"/>
              <a:t>building</a:t>
            </a:r>
            <a:r>
              <a:rPr lang="fi-FI" sz="2000" dirty="0"/>
              <a:t> </a:t>
            </a:r>
            <a:r>
              <a:rPr lang="fi-FI" sz="2000" dirty="0" err="1"/>
              <a:t>trust</a:t>
            </a:r>
            <a:r>
              <a:rPr lang="fi-FI" sz="2000" dirty="0"/>
              <a:t> and a </a:t>
            </a:r>
            <a:r>
              <a:rPr lang="fi-FI" sz="2000" dirty="0" err="1"/>
              <a:t>community</a:t>
            </a:r>
            <a:endParaRPr lang="fi-FI" sz="2000" dirty="0"/>
          </a:p>
          <a:p>
            <a:pPr marL="285750" indent="-285750">
              <a:buFont typeface="Arial" panose="020B0604020202020204" pitchFamily="34" charset="0"/>
              <a:buChar char="•"/>
            </a:pPr>
            <a:r>
              <a:rPr lang="fi-FI" sz="2000" dirty="0" err="1"/>
              <a:t>Meet</a:t>
            </a:r>
            <a:r>
              <a:rPr lang="fi-FI" sz="2000" dirty="0"/>
              <a:t> </a:t>
            </a:r>
            <a:r>
              <a:rPr lang="fi-FI" sz="2000" dirty="0" err="1"/>
              <a:t>new</a:t>
            </a:r>
            <a:r>
              <a:rPr lang="fi-FI" sz="2000" dirty="0"/>
              <a:t> </a:t>
            </a:r>
            <a:r>
              <a:rPr lang="fi-FI" sz="2000" dirty="0" err="1"/>
              <a:t>people</a:t>
            </a:r>
            <a:r>
              <a:rPr lang="fi-FI" sz="2000" dirty="0"/>
              <a:t>, </a:t>
            </a:r>
            <a:r>
              <a:rPr lang="fi-FI" sz="2000" dirty="0" err="1"/>
              <a:t>learn</a:t>
            </a:r>
            <a:r>
              <a:rPr lang="fi-FI" sz="2000" dirty="0"/>
              <a:t> </a:t>
            </a:r>
            <a:r>
              <a:rPr lang="fi-FI" sz="2000" dirty="0" err="1"/>
              <a:t>new</a:t>
            </a:r>
            <a:r>
              <a:rPr lang="fi-FI" sz="2000" dirty="0"/>
              <a:t> </a:t>
            </a:r>
            <a:r>
              <a:rPr lang="fi-FI" sz="2000" dirty="0" err="1"/>
              <a:t>skills</a:t>
            </a:r>
            <a:r>
              <a:rPr lang="fi-FI" sz="2000" dirty="0"/>
              <a:t>, </a:t>
            </a:r>
            <a:r>
              <a:rPr lang="fi-FI" sz="2000" dirty="0" err="1"/>
              <a:t>discover</a:t>
            </a:r>
            <a:r>
              <a:rPr lang="fi-FI" sz="2000" dirty="0"/>
              <a:t> </a:t>
            </a:r>
            <a:r>
              <a:rPr lang="fi-FI" sz="2000" dirty="0" err="1"/>
              <a:t>new</a:t>
            </a:r>
            <a:r>
              <a:rPr lang="fi-FI" sz="2000" dirty="0"/>
              <a:t> </a:t>
            </a:r>
            <a:r>
              <a:rPr lang="fi-FI" sz="2000" dirty="0" err="1"/>
              <a:t>things</a:t>
            </a:r>
            <a:endParaRPr lang="fi-FI" sz="2000" dirty="0"/>
          </a:p>
          <a:p>
            <a:pPr marL="285750" indent="-285750">
              <a:buFont typeface="Arial" panose="020B0604020202020204" pitchFamily="34" charset="0"/>
              <a:buChar char="•"/>
            </a:pPr>
            <a:r>
              <a:rPr lang="fi-FI" sz="2000" dirty="0" err="1"/>
              <a:t>What</a:t>
            </a:r>
            <a:r>
              <a:rPr lang="fi-FI" sz="2000" dirty="0"/>
              <a:t> is </a:t>
            </a:r>
            <a:r>
              <a:rPr lang="fi-FI" sz="2000" dirty="0" err="1"/>
              <a:t>relevant</a:t>
            </a:r>
            <a:r>
              <a:rPr lang="fi-FI" sz="2000" dirty="0"/>
              <a:t> for </a:t>
            </a:r>
            <a:r>
              <a:rPr lang="fi-FI" sz="2000" dirty="0" err="1"/>
              <a:t>you</a:t>
            </a:r>
            <a:r>
              <a:rPr lang="fi-FI" sz="2000" dirty="0"/>
              <a:t>, and </a:t>
            </a:r>
            <a:r>
              <a:rPr lang="fi-FI" sz="2000" dirty="0" err="1"/>
              <a:t>what</a:t>
            </a:r>
            <a:r>
              <a:rPr lang="fi-FI" sz="2000" dirty="0"/>
              <a:t> is </a:t>
            </a:r>
            <a:r>
              <a:rPr lang="fi-FI" sz="2000" dirty="0" err="1"/>
              <a:t>relevant</a:t>
            </a:r>
            <a:r>
              <a:rPr lang="fi-FI" sz="2000" dirty="0"/>
              <a:t> to </a:t>
            </a:r>
            <a:r>
              <a:rPr lang="fi-FI" sz="2000" dirty="0" err="1"/>
              <a:t>the</a:t>
            </a:r>
            <a:r>
              <a:rPr lang="fi-FI" sz="2000" dirty="0"/>
              <a:t> person </a:t>
            </a:r>
            <a:r>
              <a:rPr lang="fi-FI" sz="2000" dirty="0" err="1"/>
              <a:t>sitting</a:t>
            </a:r>
            <a:r>
              <a:rPr lang="fi-FI" sz="2000" dirty="0"/>
              <a:t> </a:t>
            </a:r>
            <a:r>
              <a:rPr lang="fi-FI" sz="2000" dirty="0" err="1"/>
              <a:t>next</a:t>
            </a:r>
            <a:r>
              <a:rPr lang="fi-FI" sz="2000" dirty="0"/>
              <a:t> to </a:t>
            </a:r>
            <a:r>
              <a:rPr lang="fi-FI" sz="2000" dirty="0" err="1"/>
              <a:t>you</a:t>
            </a:r>
            <a:r>
              <a:rPr lang="fi-FI" sz="2000" dirty="0"/>
              <a:t> – </a:t>
            </a:r>
            <a:r>
              <a:rPr lang="fi-FI" sz="2000" dirty="0" err="1"/>
              <a:t>learning</a:t>
            </a:r>
            <a:r>
              <a:rPr lang="fi-FI" sz="2000" dirty="0"/>
              <a:t> </a:t>
            </a:r>
            <a:r>
              <a:rPr lang="fi-FI" sz="2000" dirty="0" err="1"/>
              <a:t>empathy</a:t>
            </a:r>
            <a:r>
              <a:rPr lang="fi-FI" sz="2000" dirty="0"/>
              <a:t> &amp; </a:t>
            </a:r>
            <a:r>
              <a:rPr lang="fi-FI" sz="2000" dirty="0" err="1"/>
              <a:t>democracy</a:t>
            </a:r>
            <a:r>
              <a:rPr lang="fi-FI" sz="2000" dirty="0"/>
              <a:t> in </a:t>
            </a:r>
            <a:r>
              <a:rPr lang="fi-FI" sz="2000" dirty="0" err="1"/>
              <a:t>practice</a:t>
            </a:r>
            <a:endParaRPr lang="fi-FI" sz="2000" dirty="0"/>
          </a:p>
          <a:p>
            <a:pPr marL="285750" indent="-285750">
              <a:buFont typeface="Arial" panose="020B0604020202020204" pitchFamily="34" charset="0"/>
              <a:buChar char="•"/>
            </a:pPr>
            <a:r>
              <a:rPr lang="fi-FI" sz="2000" dirty="0"/>
              <a:t>Make </a:t>
            </a:r>
            <a:r>
              <a:rPr lang="fi-FI" sz="2000" dirty="0" err="1"/>
              <a:t>library</a:t>
            </a:r>
            <a:r>
              <a:rPr lang="fi-FI" sz="2000" dirty="0"/>
              <a:t> </a:t>
            </a:r>
            <a:r>
              <a:rPr lang="fi-FI" sz="2000" dirty="0" err="1"/>
              <a:t>matter</a:t>
            </a:r>
            <a:r>
              <a:rPr lang="fi-FI" sz="2000" dirty="0"/>
              <a:t> to </a:t>
            </a:r>
            <a:r>
              <a:rPr lang="fi-FI" sz="2000" dirty="0" err="1"/>
              <a:t>you</a:t>
            </a:r>
            <a:r>
              <a:rPr lang="fi-FI" sz="2000" dirty="0"/>
              <a:t> and to </a:t>
            </a:r>
            <a:r>
              <a:rPr lang="fi-FI" sz="2000" dirty="0" err="1"/>
              <a:t>your</a:t>
            </a:r>
            <a:r>
              <a:rPr lang="fi-FI" sz="2000" dirty="0"/>
              <a:t> </a:t>
            </a:r>
            <a:r>
              <a:rPr lang="fi-FI" sz="2000" dirty="0" err="1"/>
              <a:t>community</a:t>
            </a:r>
            <a:endParaRPr lang="fi-FI" sz="2000" dirty="0"/>
          </a:p>
          <a:p>
            <a:pPr marL="285750" indent="-285750">
              <a:buFont typeface="Arial" panose="020B0604020202020204" pitchFamily="34" charset="0"/>
              <a:buChar char="•"/>
            </a:pPr>
            <a:r>
              <a:rPr lang="fi-FI" sz="2000" dirty="0" err="1">
                <a:latin typeface="+mj-lt"/>
              </a:rPr>
              <a:t>Have</a:t>
            </a:r>
            <a:r>
              <a:rPr lang="fi-FI" sz="2000" dirty="0">
                <a:latin typeface="+mj-lt"/>
              </a:rPr>
              <a:t> </a:t>
            </a:r>
            <a:r>
              <a:rPr lang="fi-FI" sz="2000" dirty="0" err="1">
                <a:latin typeface="+mj-lt"/>
              </a:rPr>
              <a:t>fun</a:t>
            </a:r>
            <a:r>
              <a:rPr lang="fi-FI" sz="2000" dirty="0">
                <a:latin typeface="+mj-lt"/>
              </a:rPr>
              <a:t>, </a:t>
            </a:r>
            <a:r>
              <a:rPr lang="fi-FI" sz="2000" dirty="0" err="1">
                <a:latin typeface="+mj-lt"/>
              </a:rPr>
              <a:t>be</a:t>
            </a:r>
            <a:r>
              <a:rPr lang="fi-FI" sz="2000" dirty="0">
                <a:latin typeface="+mj-lt"/>
              </a:rPr>
              <a:t> </a:t>
            </a:r>
            <a:r>
              <a:rPr lang="fi-FI" sz="2000" dirty="0" err="1">
                <a:latin typeface="+mj-lt"/>
              </a:rPr>
              <a:t>useful</a:t>
            </a:r>
            <a:r>
              <a:rPr lang="fi-FI" sz="2000" dirty="0">
                <a:latin typeface="+mj-lt"/>
              </a:rPr>
              <a:t>, help </a:t>
            </a:r>
            <a:r>
              <a:rPr lang="fi-FI" sz="2000" dirty="0" err="1">
                <a:latin typeface="+mj-lt"/>
              </a:rPr>
              <a:t>others</a:t>
            </a:r>
            <a:endParaRPr lang="fi-FI" dirty="0">
              <a:latin typeface="Arial Black" panose="020B0A04020102020204" pitchFamily="34" charset="0"/>
            </a:endParaRPr>
          </a:p>
        </p:txBody>
      </p:sp>
      <p:sp>
        <p:nvSpPr>
          <p:cNvPr id="8" name="Tekstiruutu 7"/>
          <p:cNvSpPr txBox="1"/>
          <p:nvPr/>
        </p:nvSpPr>
        <p:spPr>
          <a:xfrm>
            <a:off x="141076" y="219075"/>
            <a:ext cx="4118187" cy="5816977"/>
          </a:xfrm>
          <a:prstGeom prst="rect">
            <a:avLst/>
          </a:prstGeom>
          <a:noFill/>
        </p:spPr>
        <p:txBody>
          <a:bodyPr wrap="square" rtlCol="0">
            <a:spAutoFit/>
          </a:bodyPr>
          <a:lstStyle/>
          <a:p>
            <a:r>
              <a:rPr lang="fi-FI" dirty="0">
                <a:latin typeface="Arial Black" panose="020B0A04020102020204" pitchFamily="34" charset="0"/>
              </a:rPr>
              <a:t>For us as a </a:t>
            </a:r>
            <a:r>
              <a:rPr lang="fi-FI" dirty="0" err="1">
                <a:latin typeface="Arial Black" panose="020B0A04020102020204" pitchFamily="34" charset="0"/>
              </a:rPr>
              <a:t>library</a:t>
            </a:r>
            <a:r>
              <a:rPr lang="fi-FI" dirty="0">
                <a:latin typeface="Arial Black" panose="020B0A04020102020204" pitchFamily="34" charset="0"/>
              </a:rPr>
              <a:t> and as a  </a:t>
            </a:r>
            <a:r>
              <a:rPr lang="fi-FI" dirty="0" err="1">
                <a:latin typeface="Arial Black" panose="020B0A04020102020204" pitchFamily="34" charset="0"/>
              </a:rPr>
              <a:t>public</a:t>
            </a:r>
            <a:r>
              <a:rPr lang="fi-FI" dirty="0">
                <a:latin typeface="Arial Black" panose="020B0A04020102020204" pitchFamily="34" charset="0"/>
              </a:rPr>
              <a:t> </a:t>
            </a:r>
            <a:r>
              <a:rPr lang="fi-FI" dirty="0" err="1">
                <a:latin typeface="Arial Black" panose="020B0A04020102020204" pitchFamily="34" charset="0"/>
              </a:rPr>
              <a:t>service</a:t>
            </a:r>
            <a:endParaRPr lang="fi-FI" dirty="0">
              <a:latin typeface="Arial Black" panose="020B0A04020102020204" pitchFamily="34" charset="0"/>
            </a:endParaRPr>
          </a:p>
          <a:p>
            <a:endParaRPr lang="fi-FI" dirty="0">
              <a:latin typeface="Arial Black" panose="020B0A04020102020204" pitchFamily="34" charset="0"/>
            </a:endParaRPr>
          </a:p>
          <a:p>
            <a:pPr marL="285750" indent="-285750">
              <a:buFont typeface="Arial" panose="020B0604020202020204" pitchFamily="34" charset="0"/>
              <a:buChar char="•"/>
            </a:pPr>
            <a:r>
              <a:rPr lang="fi-FI" sz="2000" dirty="0" err="1">
                <a:latin typeface="+mj-lt"/>
              </a:rPr>
              <a:t>Getting</a:t>
            </a:r>
            <a:r>
              <a:rPr lang="fi-FI" sz="2000" dirty="0">
                <a:latin typeface="+mj-lt"/>
              </a:rPr>
              <a:t> to </a:t>
            </a:r>
            <a:r>
              <a:rPr lang="fi-FI" sz="2000" dirty="0" err="1">
                <a:latin typeface="+mj-lt"/>
              </a:rPr>
              <a:t>know</a:t>
            </a:r>
            <a:r>
              <a:rPr lang="fi-FI" sz="2000" dirty="0">
                <a:latin typeface="+mj-lt"/>
              </a:rPr>
              <a:t> </a:t>
            </a:r>
            <a:r>
              <a:rPr lang="fi-FI" sz="2000" dirty="0" err="1">
                <a:latin typeface="+mj-lt"/>
              </a:rPr>
              <a:t>our</a:t>
            </a:r>
            <a:r>
              <a:rPr lang="fi-FI" sz="2000" dirty="0">
                <a:latin typeface="+mj-lt"/>
              </a:rPr>
              <a:t> </a:t>
            </a:r>
            <a:r>
              <a:rPr lang="fi-FI" sz="2000" dirty="0" err="1">
                <a:latin typeface="+mj-lt"/>
              </a:rPr>
              <a:t>customers</a:t>
            </a:r>
            <a:r>
              <a:rPr lang="fi-FI" sz="2000" dirty="0">
                <a:latin typeface="+mj-lt"/>
              </a:rPr>
              <a:t> </a:t>
            </a:r>
            <a:r>
              <a:rPr lang="fi-FI" sz="2000" dirty="0" err="1">
                <a:latin typeface="+mj-lt"/>
              </a:rPr>
              <a:t>more</a:t>
            </a:r>
            <a:r>
              <a:rPr lang="fi-FI" sz="2000" dirty="0">
                <a:latin typeface="+mj-lt"/>
              </a:rPr>
              <a:t> </a:t>
            </a:r>
            <a:r>
              <a:rPr lang="fi-FI" sz="2000" dirty="0" err="1">
                <a:latin typeface="+mj-lt"/>
              </a:rPr>
              <a:t>personally</a:t>
            </a:r>
            <a:r>
              <a:rPr lang="fi-FI" sz="2000" dirty="0">
                <a:latin typeface="+mj-lt"/>
              </a:rPr>
              <a:t>, </a:t>
            </a:r>
            <a:r>
              <a:rPr lang="fi-FI" sz="2000" dirty="0" err="1">
                <a:latin typeface="+mj-lt"/>
              </a:rPr>
              <a:t>finding</a:t>
            </a:r>
            <a:r>
              <a:rPr lang="fi-FI" sz="2000" dirty="0">
                <a:latin typeface="+mj-lt"/>
              </a:rPr>
              <a:t> </a:t>
            </a:r>
            <a:r>
              <a:rPr lang="fi-FI" sz="2000" dirty="0" err="1">
                <a:latin typeface="+mj-lt"/>
              </a:rPr>
              <a:t>new</a:t>
            </a:r>
            <a:r>
              <a:rPr lang="fi-FI" sz="2000" dirty="0">
                <a:latin typeface="+mj-lt"/>
              </a:rPr>
              <a:t> </a:t>
            </a:r>
            <a:r>
              <a:rPr lang="fi-FI" sz="2000" dirty="0" err="1">
                <a:latin typeface="+mj-lt"/>
              </a:rPr>
              <a:t>target</a:t>
            </a:r>
            <a:r>
              <a:rPr lang="fi-FI" sz="2000" dirty="0">
                <a:latin typeface="+mj-lt"/>
              </a:rPr>
              <a:t> </a:t>
            </a:r>
            <a:r>
              <a:rPr lang="fi-FI" sz="2000" dirty="0" err="1">
                <a:latin typeface="+mj-lt"/>
              </a:rPr>
              <a:t>groups</a:t>
            </a:r>
            <a:r>
              <a:rPr lang="fi-FI" sz="2000" dirty="0">
                <a:latin typeface="+mj-lt"/>
              </a:rPr>
              <a:t>, </a:t>
            </a:r>
            <a:r>
              <a:rPr lang="fi-FI" sz="2000" dirty="0" err="1">
                <a:latin typeface="+mj-lt"/>
              </a:rPr>
              <a:t>understanding</a:t>
            </a:r>
            <a:r>
              <a:rPr lang="fi-FI" sz="2000" dirty="0">
                <a:latin typeface="+mj-lt"/>
              </a:rPr>
              <a:t> </a:t>
            </a:r>
            <a:r>
              <a:rPr lang="fi-FI" sz="2000" dirty="0" err="1">
                <a:latin typeface="+mj-lt"/>
              </a:rPr>
              <a:t>citizens</a:t>
            </a:r>
            <a:r>
              <a:rPr lang="fi-FI" sz="2000" dirty="0">
                <a:latin typeface="+mj-lt"/>
              </a:rPr>
              <a:t>’ </a:t>
            </a:r>
            <a:r>
              <a:rPr lang="fi-FI" sz="2000" dirty="0" err="1">
                <a:latin typeface="+mj-lt"/>
              </a:rPr>
              <a:t>needs</a:t>
            </a:r>
            <a:endParaRPr lang="fi-FI" sz="2000" dirty="0">
              <a:latin typeface="+mj-lt"/>
            </a:endParaRPr>
          </a:p>
          <a:p>
            <a:pPr marL="285750" indent="-285750">
              <a:buFont typeface="Arial" panose="020B0604020202020204" pitchFamily="34" charset="0"/>
              <a:buChar char="•"/>
            </a:pPr>
            <a:r>
              <a:rPr lang="fi-FI" sz="2000" dirty="0" err="1"/>
              <a:t>Testing</a:t>
            </a:r>
            <a:r>
              <a:rPr lang="fi-FI" sz="2000" dirty="0"/>
              <a:t> and </a:t>
            </a:r>
            <a:r>
              <a:rPr lang="fi-FI" sz="2000" dirty="0" err="1"/>
              <a:t>prototyping</a:t>
            </a:r>
            <a:r>
              <a:rPr lang="fi-FI" sz="2000" dirty="0"/>
              <a:t> </a:t>
            </a:r>
            <a:r>
              <a:rPr lang="fi-FI" sz="2000" dirty="0" err="1"/>
              <a:t>ideas</a:t>
            </a:r>
            <a:endParaRPr lang="fi-FI" sz="2000" dirty="0"/>
          </a:p>
          <a:p>
            <a:pPr marL="285750" indent="-285750">
              <a:buFont typeface="Arial" panose="020B0604020202020204" pitchFamily="34" charset="0"/>
              <a:buChar char="•"/>
            </a:pPr>
            <a:r>
              <a:rPr lang="fi-FI" sz="2000" dirty="0" err="1"/>
              <a:t>Creating</a:t>
            </a:r>
            <a:r>
              <a:rPr lang="fi-FI" sz="2000" dirty="0"/>
              <a:t> </a:t>
            </a:r>
            <a:r>
              <a:rPr lang="fi-FI" sz="2000" dirty="0" err="1"/>
              <a:t>service</a:t>
            </a:r>
            <a:r>
              <a:rPr lang="fi-FI" sz="2000" dirty="0"/>
              <a:t> </a:t>
            </a:r>
            <a:r>
              <a:rPr lang="fi-FI" sz="2000" dirty="0" err="1"/>
              <a:t>concepts</a:t>
            </a:r>
            <a:r>
              <a:rPr lang="fi-FI" sz="2000" dirty="0"/>
              <a:t> and </a:t>
            </a:r>
            <a:r>
              <a:rPr lang="fi-FI" sz="2000" dirty="0" err="1"/>
              <a:t>solutions</a:t>
            </a:r>
            <a:r>
              <a:rPr lang="fi-FI" sz="2000" dirty="0"/>
              <a:t> </a:t>
            </a:r>
            <a:r>
              <a:rPr lang="fi-FI" sz="2000" dirty="0" err="1"/>
              <a:t>that</a:t>
            </a:r>
            <a:r>
              <a:rPr lang="fi-FI" sz="2000" dirty="0"/>
              <a:t> </a:t>
            </a:r>
            <a:r>
              <a:rPr lang="fi-FI" sz="2000" dirty="0" err="1"/>
              <a:t>can</a:t>
            </a:r>
            <a:r>
              <a:rPr lang="fi-FI" sz="2000" dirty="0"/>
              <a:t> </a:t>
            </a:r>
            <a:r>
              <a:rPr lang="fi-FI" sz="2000" dirty="0" err="1"/>
              <a:t>compelement</a:t>
            </a:r>
            <a:r>
              <a:rPr lang="fi-FI" sz="2000" dirty="0"/>
              <a:t> </a:t>
            </a:r>
            <a:r>
              <a:rPr lang="fi-FI" sz="2000" dirty="0" err="1"/>
              <a:t>or</a:t>
            </a:r>
            <a:r>
              <a:rPr lang="fi-FI" sz="2000" dirty="0"/>
              <a:t> </a:t>
            </a:r>
            <a:r>
              <a:rPr lang="fi-FI" sz="2000" dirty="0" err="1"/>
              <a:t>question</a:t>
            </a:r>
            <a:r>
              <a:rPr lang="fi-FI" sz="2000" dirty="0"/>
              <a:t> </a:t>
            </a:r>
            <a:r>
              <a:rPr lang="fi-FI" sz="2000" dirty="0" err="1"/>
              <a:t>those</a:t>
            </a:r>
            <a:r>
              <a:rPr lang="fi-FI" sz="2000" dirty="0"/>
              <a:t> </a:t>
            </a:r>
            <a:r>
              <a:rPr lang="fi-FI" sz="2000" dirty="0" err="1"/>
              <a:t>constructed</a:t>
            </a:r>
            <a:r>
              <a:rPr lang="fi-FI" sz="2000" dirty="0"/>
              <a:t> </a:t>
            </a:r>
            <a:r>
              <a:rPr lang="fi-FI" sz="2000" dirty="0" err="1"/>
              <a:t>by</a:t>
            </a:r>
            <a:r>
              <a:rPr lang="fi-FI" sz="2000" dirty="0"/>
              <a:t> </a:t>
            </a:r>
            <a:r>
              <a:rPr lang="fi-FI" sz="2000" dirty="0" err="1"/>
              <a:t>library</a:t>
            </a:r>
            <a:r>
              <a:rPr lang="fi-FI" sz="2000" dirty="0"/>
              <a:t> </a:t>
            </a:r>
            <a:r>
              <a:rPr lang="fi-FI" sz="2000" dirty="0" err="1"/>
              <a:t>staff</a:t>
            </a:r>
            <a:r>
              <a:rPr lang="fi-FI" sz="2000" dirty="0"/>
              <a:t>, </a:t>
            </a:r>
            <a:r>
              <a:rPr lang="fi-FI" sz="2000" dirty="0" err="1"/>
              <a:t>architects</a:t>
            </a:r>
            <a:r>
              <a:rPr lang="fi-FI" sz="2000" dirty="0"/>
              <a:t> &amp; </a:t>
            </a:r>
            <a:r>
              <a:rPr lang="fi-FI" sz="2000" dirty="0" err="1"/>
              <a:t>planners</a:t>
            </a:r>
            <a:endParaRPr lang="fi-FI" sz="2000" dirty="0">
              <a:latin typeface="+mj-lt"/>
            </a:endParaRPr>
          </a:p>
          <a:p>
            <a:pPr marL="285750" indent="-285750">
              <a:buFont typeface="Arial" panose="020B0604020202020204" pitchFamily="34" charset="0"/>
              <a:buChar char="•"/>
            </a:pPr>
            <a:r>
              <a:rPr lang="fi-FI" sz="2000" dirty="0" err="1">
                <a:latin typeface="+mj-lt"/>
              </a:rPr>
              <a:t>Creating</a:t>
            </a:r>
            <a:r>
              <a:rPr lang="fi-FI" sz="2000" dirty="0">
                <a:latin typeface="+mj-lt"/>
              </a:rPr>
              <a:t> a culture of </a:t>
            </a:r>
            <a:r>
              <a:rPr lang="fi-FI" sz="2000" dirty="0" err="1">
                <a:latin typeface="+mj-lt"/>
              </a:rPr>
              <a:t>experimention</a:t>
            </a:r>
            <a:r>
              <a:rPr lang="fi-FI" sz="2000" dirty="0">
                <a:latin typeface="+mj-lt"/>
              </a:rPr>
              <a:t> </a:t>
            </a:r>
            <a:r>
              <a:rPr lang="fi-FI" sz="2000" dirty="0" err="1">
                <a:latin typeface="+mj-lt"/>
              </a:rPr>
              <a:t>instead</a:t>
            </a:r>
            <a:r>
              <a:rPr lang="fi-FI" sz="2000" dirty="0">
                <a:latin typeface="+mj-lt"/>
              </a:rPr>
              <a:t> of </a:t>
            </a:r>
            <a:r>
              <a:rPr lang="fi-FI" sz="2000" dirty="0" err="1">
                <a:latin typeface="+mj-lt"/>
              </a:rPr>
              <a:t>rigid</a:t>
            </a:r>
            <a:r>
              <a:rPr lang="fi-FI" sz="2000" dirty="0">
                <a:latin typeface="+mj-lt"/>
              </a:rPr>
              <a:t> </a:t>
            </a:r>
            <a:r>
              <a:rPr lang="fi-FI" sz="2000" dirty="0" err="1">
                <a:latin typeface="+mj-lt"/>
              </a:rPr>
              <a:t>planning</a:t>
            </a:r>
            <a:r>
              <a:rPr lang="fi-FI" sz="2000" dirty="0">
                <a:latin typeface="+mj-lt"/>
              </a:rPr>
              <a:t> </a:t>
            </a:r>
            <a:r>
              <a:rPr lang="fi-FI" sz="2000" dirty="0" err="1">
                <a:latin typeface="+mj-lt"/>
              </a:rPr>
              <a:t>processes</a:t>
            </a:r>
            <a:endParaRPr lang="fi-FI" sz="2000" dirty="0">
              <a:latin typeface="+mj-lt"/>
            </a:endParaRPr>
          </a:p>
          <a:p>
            <a:pPr marL="285750" indent="-285750">
              <a:buFont typeface="Arial" panose="020B0604020202020204" pitchFamily="34" charset="0"/>
              <a:buChar char="•"/>
            </a:pPr>
            <a:r>
              <a:rPr lang="fi-FI" sz="2000" dirty="0">
                <a:latin typeface="+mj-lt"/>
              </a:rPr>
              <a:t>Building ”design </a:t>
            </a:r>
            <a:r>
              <a:rPr lang="fi-FI" sz="2000" dirty="0" err="1">
                <a:latin typeface="+mj-lt"/>
              </a:rPr>
              <a:t>readiness</a:t>
            </a:r>
            <a:r>
              <a:rPr lang="fi-FI" sz="2000" dirty="0">
                <a:latin typeface="+mj-lt"/>
              </a:rPr>
              <a:t>” in </a:t>
            </a:r>
            <a:r>
              <a:rPr lang="fi-FI" sz="2000" dirty="0" err="1">
                <a:latin typeface="+mj-lt"/>
              </a:rPr>
              <a:t>the</a:t>
            </a:r>
            <a:r>
              <a:rPr lang="fi-FI" sz="2000" dirty="0">
                <a:latin typeface="+mj-lt"/>
              </a:rPr>
              <a:t> </a:t>
            </a:r>
            <a:r>
              <a:rPr lang="fi-FI" sz="2000" dirty="0" err="1">
                <a:latin typeface="+mj-lt"/>
              </a:rPr>
              <a:t>public</a:t>
            </a:r>
            <a:r>
              <a:rPr lang="fi-FI" sz="2000" dirty="0">
                <a:latin typeface="+mj-lt"/>
              </a:rPr>
              <a:t> </a:t>
            </a:r>
            <a:r>
              <a:rPr lang="fi-FI" sz="2000" dirty="0" err="1">
                <a:latin typeface="+mj-lt"/>
              </a:rPr>
              <a:t>sector</a:t>
            </a:r>
            <a:endParaRPr lang="fi-FI" sz="2000" dirty="0">
              <a:latin typeface="+mj-lt"/>
            </a:endParaRPr>
          </a:p>
          <a:p>
            <a:pPr marL="285750" indent="-285750">
              <a:buFont typeface="Arial" panose="020B0604020202020204" pitchFamily="34" charset="0"/>
              <a:buChar char="•"/>
            </a:pPr>
            <a:endParaRPr lang="fi-FI" dirty="0">
              <a:latin typeface="+mj-lt"/>
            </a:endParaRPr>
          </a:p>
        </p:txBody>
      </p:sp>
    </p:spTree>
    <p:extLst>
      <p:ext uri="{BB962C8B-B14F-4D97-AF65-F5344CB8AC3E}">
        <p14:creationId xmlns:p14="http://schemas.microsoft.com/office/powerpoint/2010/main" val="2549556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37</a:t>
            </a:fld>
            <a:endParaRPr lang="fi-FI"/>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26" y="401911"/>
            <a:ext cx="7873536" cy="4897823"/>
          </a:xfrm>
          <a:prstGeom prst="rect">
            <a:avLst/>
          </a:prstGeom>
        </p:spPr>
      </p:pic>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571" y="2069704"/>
            <a:ext cx="4825429" cy="3230030"/>
          </a:xfrm>
          <a:prstGeom prst="rect">
            <a:avLst/>
          </a:prstGeom>
        </p:spPr>
      </p:pic>
      <p:pic>
        <p:nvPicPr>
          <p:cNvPr id="5" name="Kuv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959" y="0"/>
            <a:ext cx="2969231" cy="2969231"/>
          </a:xfrm>
          <a:prstGeom prst="rect">
            <a:avLst/>
          </a:prstGeom>
        </p:spPr>
      </p:pic>
      <p:sp>
        <p:nvSpPr>
          <p:cNvPr id="6" name="Tekstiruutu 5"/>
          <p:cNvSpPr txBox="1"/>
          <p:nvPr/>
        </p:nvSpPr>
        <p:spPr>
          <a:xfrm>
            <a:off x="430924" y="5382366"/>
            <a:ext cx="11580274" cy="1323439"/>
          </a:xfrm>
          <a:prstGeom prst="rect">
            <a:avLst/>
          </a:prstGeom>
          <a:noFill/>
        </p:spPr>
        <p:txBody>
          <a:bodyPr wrap="square" rtlCol="0">
            <a:spAutoFit/>
          </a:bodyPr>
          <a:lstStyle/>
          <a:p>
            <a:pPr algn="ct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advertisement</a:t>
            </a:r>
            <a:r>
              <a:rPr lang="fi-FI" sz="2000" dirty="0">
                <a:latin typeface="Arial Black" panose="020B0A04020102020204" pitchFamily="34" charset="0"/>
              </a:rPr>
              <a:t> </a:t>
            </a:r>
            <a:r>
              <a:rPr lang="fi-FI" sz="2000" dirty="0" err="1">
                <a:latin typeface="Arial Black" panose="020B0A04020102020204" pitchFamily="34" charset="0"/>
              </a:rPr>
              <a:t>campaign</a:t>
            </a:r>
            <a:r>
              <a:rPr lang="fi-FI" sz="2000" dirty="0">
                <a:latin typeface="Arial Black" panose="020B0A04020102020204" pitchFamily="34" charset="0"/>
              </a:rPr>
              <a:t> for FCL </a:t>
            </a:r>
            <a:r>
              <a:rPr lang="fi-FI" sz="2000" dirty="0" err="1">
                <a:latin typeface="Arial Black" panose="020B0A04020102020204" pitchFamily="34" charset="0"/>
              </a:rPr>
              <a:t>was</a:t>
            </a:r>
            <a:r>
              <a:rPr lang="fi-FI" sz="2000" dirty="0">
                <a:latin typeface="Arial Black" panose="020B0A04020102020204" pitchFamily="34" charset="0"/>
              </a:rPr>
              <a:t> </a:t>
            </a:r>
            <a:r>
              <a:rPr lang="fi-FI" sz="2000" dirty="0" err="1">
                <a:latin typeface="Arial Black" panose="020B0A04020102020204" pitchFamily="34" charset="0"/>
              </a:rPr>
              <a:t>launched</a:t>
            </a:r>
            <a:r>
              <a:rPr lang="fi-FI" sz="2000" dirty="0">
                <a:latin typeface="Arial Black" panose="020B0A04020102020204" pitchFamily="34" charset="0"/>
              </a:rPr>
              <a:t> </a:t>
            </a:r>
            <a:r>
              <a:rPr lang="fi-FI" sz="2000" dirty="0" err="1">
                <a:latin typeface="Arial Black" panose="020B0A04020102020204" pitchFamily="34" charset="0"/>
              </a:rPr>
              <a:t>one</a:t>
            </a:r>
            <a:r>
              <a:rPr lang="fi-FI" sz="2000" dirty="0">
                <a:latin typeface="Arial Black" panose="020B0A04020102020204" pitchFamily="34" charset="0"/>
              </a:rPr>
              <a:t> and a </a:t>
            </a:r>
            <a:r>
              <a:rPr lang="fi-FI" sz="2000" dirty="0" err="1">
                <a:latin typeface="Arial Black" panose="020B0A04020102020204" pitchFamily="34" charset="0"/>
              </a:rPr>
              <a:t>half</a:t>
            </a:r>
            <a:r>
              <a:rPr lang="fi-FI" sz="2000" dirty="0">
                <a:latin typeface="Arial Black" panose="020B0A04020102020204" pitchFamily="34" charset="0"/>
              </a:rPr>
              <a:t> </a:t>
            </a:r>
            <a:r>
              <a:rPr lang="fi-FI" sz="2000" dirty="0" err="1">
                <a:latin typeface="Arial Black" panose="020B0A04020102020204" pitchFamily="34" charset="0"/>
              </a:rPr>
              <a:t>months</a:t>
            </a:r>
            <a:r>
              <a:rPr lang="fi-FI" sz="2000" dirty="0">
                <a:latin typeface="Arial Black" panose="020B0A04020102020204" pitchFamily="34" charset="0"/>
              </a:rPr>
              <a:t> </a:t>
            </a:r>
            <a:r>
              <a:rPr lang="fi-FI" sz="2000" dirty="0" err="1">
                <a:latin typeface="Arial Black" panose="020B0A04020102020204" pitchFamily="34" charset="0"/>
              </a:rPr>
              <a:t>before</a:t>
            </a:r>
            <a:r>
              <a:rPr lang="fi-FI" sz="2000" dirty="0">
                <a:latin typeface="Arial Black" panose="020B0A04020102020204" pitchFamily="34" charset="0"/>
              </a:rPr>
              <a:t> </a:t>
            </a: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first</a:t>
            </a:r>
            <a:r>
              <a:rPr lang="fi-FI" sz="2000" dirty="0">
                <a:latin typeface="Arial Black" panose="020B0A04020102020204" pitchFamily="34" charset="0"/>
              </a:rPr>
              <a:t> workshop. </a:t>
            </a: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campaign</a:t>
            </a:r>
            <a:r>
              <a:rPr lang="fi-FI" sz="2000" dirty="0">
                <a:latin typeface="Arial Black" panose="020B0A04020102020204" pitchFamily="34" charset="0"/>
              </a:rPr>
              <a:t> </a:t>
            </a:r>
            <a:r>
              <a:rPr lang="fi-FI" sz="2000" dirty="0" err="1">
                <a:latin typeface="Arial Black" panose="020B0A04020102020204" pitchFamily="34" charset="0"/>
              </a:rPr>
              <a:t>was</a:t>
            </a:r>
            <a:r>
              <a:rPr lang="fi-FI" sz="2000" dirty="0">
                <a:latin typeface="Arial Black" panose="020B0A04020102020204" pitchFamily="34" charset="0"/>
              </a:rPr>
              <a:t> </a:t>
            </a:r>
            <a:r>
              <a:rPr lang="fi-FI" sz="2000" dirty="0" err="1">
                <a:latin typeface="Arial Black" panose="020B0A04020102020204" pitchFamily="34" charset="0"/>
              </a:rPr>
              <a:t>formulated</a:t>
            </a:r>
            <a:r>
              <a:rPr lang="fi-FI" sz="2000" dirty="0">
                <a:latin typeface="Arial Black" panose="020B0A04020102020204" pitchFamily="34" charset="0"/>
              </a:rPr>
              <a:t> as a “</a:t>
            </a:r>
            <a:r>
              <a:rPr lang="fi-FI" sz="2000" dirty="0" err="1">
                <a:latin typeface="Arial Black" panose="020B0A04020102020204" pitchFamily="34" charset="0"/>
              </a:rPr>
              <a:t>job</a:t>
            </a:r>
            <a:r>
              <a:rPr lang="fi-FI" sz="2000" dirty="0">
                <a:latin typeface="Arial Black" panose="020B0A04020102020204" pitchFamily="34" charset="0"/>
              </a:rPr>
              <a:t> </a:t>
            </a:r>
            <a:r>
              <a:rPr lang="fi-FI" sz="2000" dirty="0" err="1">
                <a:latin typeface="Arial Black" panose="020B0A04020102020204" pitchFamily="34" charset="0"/>
              </a:rPr>
              <a:t>application</a:t>
            </a:r>
            <a:r>
              <a:rPr lang="fi-FI" sz="2000" dirty="0">
                <a:latin typeface="Arial Black" panose="020B0A04020102020204" pitchFamily="34" charset="0"/>
              </a:rPr>
              <a:t>” </a:t>
            </a:r>
          </a:p>
          <a:p>
            <a:pPr algn="ctr"/>
            <a:r>
              <a:rPr lang="fi-FI" sz="2000" dirty="0" err="1">
                <a:latin typeface="Arial Black" panose="020B0A04020102020204" pitchFamily="34" charset="0"/>
              </a:rPr>
              <a:t>with</a:t>
            </a:r>
            <a:r>
              <a:rPr lang="fi-FI" sz="2000" dirty="0">
                <a:latin typeface="Arial Black" panose="020B0A04020102020204" pitchFamily="34" charset="0"/>
              </a:rPr>
              <a:t> a slogan: </a:t>
            </a:r>
          </a:p>
          <a:p>
            <a:pPr algn="ctr"/>
            <a:r>
              <a:rPr lang="fi-FI" sz="2000" i="1" dirty="0">
                <a:latin typeface="Arial Black" panose="020B0A04020102020204" pitchFamily="34" charset="0"/>
              </a:rPr>
              <a:t>“</a:t>
            </a:r>
            <a:r>
              <a:rPr lang="fi-FI" sz="2000" i="1" dirty="0" err="1">
                <a:latin typeface="Arial Black" panose="020B0A04020102020204" pitchFamily="34" charset="0"/>
              </a:rPr>
              <a:t>The</a:t>
            </a:r>
            <a:r>
              <a:rPr lang="fi-FI" sz="2000" i="1" dirty="0">
                <a:latin typeface="Arial Black" panose="020B0A04020102020204" pitchFamily="34" charset="0"/>
              </a:rPr>
              <a:t> </a:t>
            </a:r>
            <a:r>
              <a:rPr lang="fi-FI" sz="2000" i="1" dirty="0" err="1">
                <a:latin typeface="Arial Black" panose="020B0A04020102020204" pitchFamily="34" charset="0"/>
              </a:rPr>
              <a:t>central</a:t>
            </a:r>
            <a:r>
              <a:rPr lang="fi-FI" sz="2000" i="1" dirty="0">
                <a:latin typeface="Arial Black" panose="020B0A04020102020204" pitchFamily="34" charset="0"/>
              </a:rPr>
              <a:t> </a:t>
            </a:r>
            <a:r>
              <a:rPr lang="fi-FI" sz="2000" i="1" dirty="0" err="1">
                <a:latin typeface="Arial Black" panose="020B0A04020102020204" pitchFamily="34" charset="0"/>
              </a:rPr>
              <a:t>library</a:t>
            </a:r>
            <a:r>
              <a:rPr lang="fi-FI" sz="2000" i="1" dirty="0">
                <a:latin typeface="Arial Black" panose="020B0A04020102020204" pitchFamily="34" charset="0"/>
              </a:rPr>
              <a:t> </a:t>
            </a:r>
            <a:r>
              <a:rPr lang="fi-FI" sz="2000" i="1" dirty="0" err="1">
                <a:latin typeface="Arial Black" panose="020B0A04020102020204" pitchFamily="34" charset="0"/>
              </a:rPr>
              <a:t>will</a:t>
            </a:r>
            <a:r>
              <a:rPr lang="fi-FI" sz="2000" i="1" dirty="0">
                <a:latin typeface="Arial Black" panose="020B0A04020102020204" pitchFamily="34" charset="0"/>
              </a:rPr>
              <a:t> </a:t>
            </a:r>
            <a:r>
              <a:rPr lang="fi-FI" sz="2000" i="1" dirty="0" err="1">
                <a:latin typeface="Arial Black" panose="020B0A04020102020204" pitchFamily="34" charset="0"/>
              </a:rPr>
              <a:t>not</a:t>
            </a:r>
            <a:r>
              <a:rPr lang="fi-FI" sz="2000" i="1" dirty="0">
                <a:latin typeface="Arial Black" panose="020B0A04020102020204" pitchFamily="34" charset="0"/>
              </a:rPr>
              <a:t> </a:t>
            </a:r>
            <a:r>
              <a:rPr lang="fi-FI" sz="2000" i="1" dirty="0" err="1">
                <a:latin typeface="Arial Black" panose="020B0A04020102020204" pitchFamily="34" charset="0"/>
              </a:rPr>
              <a:t>be</a:t>
            </a:r>
            <a:r>
              <a:rPr lang="fi-FI" sz="2000" i="1" dirty="0">
                <a:latin typeface="Arial Black" panose="020B0A04020102020204" pitchFamily="34" charset="0"/>
              </a:rPr>
              <a:t> </a:t>
            </a:r>
            <a:r>
              <a:rPr lang="fi-FI" sz="2000" i="1" dirty="0" err="1">
                <a:latin typeface="Arial Black" panose="020B0A04020102020204" pitchFamily="34" charset="0"/>
              </a:rPr>
              <a:t>completed</a:t>
            </a:r>
            <a:r>
              <a:rPr lang="fi-FI" sz="2000" i="1" dirty="0">
                <a:latin typeface="Arial Black" panose="020B0A04020102020204" pitchFamily="34" charset="0"/>
              </a:rPr>
              <a:t> </a:t>
            </a:r>
            <a:r>
              <a:rPr lang="fi-FI" sz="2000" i="1" dirty="0" err="1">
                <a:latin typeface="Arial Black" panose="020B0A04020102020204" pitchFamily="34" charset="0"/>
              </a:rPr>
              <a:t>without</a:t>
            </a:r>
            <a:r>
              <a:rPr lang="fi-FI" sz="2000" i="1" dirty="0">
                <a:latin typeface="Arial Black" panose="020B0A04020102020204" pitchFamily="34" charset="0"/>
              </a:rPr>
              <a:t> </a:t>
            </a:r>
            <a:r>
              <a:rPr lang="fi-FI" sz="2000" i="1" dirty="0" err="1">
                <a:latin typeface="Arial Black" panose="020B0A04020102020204" pitchFamily="34" charset="0"/>
              </a:rPr>
              <a:t>you</a:t>
            </a:r>
            <a:r>
              <a:rPr lang="fi-FI" sz="2000" i="1" dirty="0">
                <a:latin typeface="Arial Black" panose="020B0A04020102020204" pitchFamily="34" charset="0"/>
              </a:rPr>
              <a:t>. Join us!” </a:t>
            </a:r>
          </a:p>
        </p:txBody>
      </p:sp>
      <p:sp>
        <p:nvSpPr>
          <p:cNvPr id="8" name="Ellipsi 7"/>
          <p:cNvSpPr/>
          <p:nvPr/>
        </p:nvSpPr>
        <p:spPr>
          <a:xfrm>
            <a:off x="3974388" y="401911"/>
            <a:ext cx="3287730" cy="2989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4455561" y="722956"/>
            <a:ext cx="2434975" cy="2585323"/>
          </a:xfrm>
          <a:prstGeom prst="rect">
            <a:avLst/>
          </a:prstGeom>
          <a:noFill/>
        </p:spPr>
        <p:txBody>
          <a:bodyPr wrap="square" rtlCol="0">
            <a:spAutoFit/>
          </a:bodyPr>
          <a:lstStyle/>
          <a:p>
            <a:pPr algn="ctr"/>
            <a:r>
              <a:rPr lang="fi-FI" dirty="0">
                <a:latin typeface="Arial Black" panose="020B0A04020102020204" pitchFamily="34" charset="0"/>
              </a:rPr>
              <a:t>13 000 </a:t>
            </a:r>
            <a:r>
              <a:rPr lang="fi-FI" dirty="0" err="1">
                <a:latin typeface="Arial Black" panose="020B0A04020102020204" pitchFamily="34" charset="0"/>
              </a:rPr>
              <a:t>visits</a:t>
            </a:r>
            <a:r>
              <a:rPr lang="fi-FI" dirty="0">
                <a:latin typeface="Arial Black" panose="020B0A04020102020204" pitchFamily="34" charset="0"/>
              </a:rPr>
              <a:t> to </a:t>
            </a:r>
            <a:r>
              <a:rPr lang="fi-FI" dirty="0" err="1">
                <a:latin typeface="Arial Black" panose="020B0A04020102020204" pitchFamily="34" charset="0"/>
              </a:rPr>
              <a:t>the</a:t>
            </a:r>
            <a:r>
              <a:rPr lang="fi-FI" dirty="0">
                <a:latin typeface="Arial Black" panose="020B0A04020102020204" pitchFamily="34" charset="0"/>
              </a:rPr>
              <a:t> </a:t>
            </a:r>
            <a:r>
              <a:rPr lang="fi-FI" dirty="0" err="1">
                <a:latin typeface="Arial Black" panose="020B0A04020102020204" pitchFamily="34" charset="0"/>
              </a:rPr>
              <a:t>website</a:t>
            </a:r>
            <a:r>
              <a:rPr lang="fi-FI" dirty="0">
                <a:latin typeface="Arial Black" panose="020B0A04020102020204" pitchFamily="34" charset="0"/>
              </a:rPr>
              <a:t> </a:t>
            </a:r>
            <a:r>
              <a:rPr lang="fi-FI" dirty="0" err="1">
                <a:latin typeface="Arial Black" panose="020B0A04020102020204" pitchFamily="34" charset="0"/>
              </a:rPr>
              <a:t>by</a:t>
            </a:r>
            <a:r>
              <a:rPr lang="fi-FI" dirty="0">
                <a:latin typeface="Arial Black" panose="020B0A04020102020204" pitchFamily="34" charset="0"/>
              </a:rPr>
              <a:t> 6 700 </a:t>
            </a:r>
            <a:r>
              <a:rPr lang="fi-FI" dirty="0" err="1">
                <a:latin typeface="Arial Black" panose="020B0A04020102020204" pitchFamily="34" charset="0"/>
              </a:rPr>
              <a:t>different</a:t>
            </a:r>
            <a:r>
              <a:rPr lang="fi-FI" dirty="0">
                <a:latin typeface="Arial Black" panose="020B0A04020102020204" pitchFamily="34" charset="0"/>
              </a:rPr>
              <a:t> </a:t>
            </a:r>
            <a:r>
              <a:rPr lang="fi-FI" dirty="0" err="1">
                <a:latin typeface="Arial Black" panose="020B0A04020102020204" pitchFamily="34" charset="0"/>
              </a:rPr>
              <a:t>people</a:t>
            </a:r>
            <a:r>
              <a:rPr lang="fi-FI" dirty="0">
                <a:latin typeface="Arial Black" panose="020B0A04020102020204" pitchFamily="34" charset="0"/>
              </a:rPr>
              <a:t>, </a:t>
            </a:r>
            <a:r>
              <a:rPr lang="fi-FI" dirty="0" err="1">
                <a:latin typeface="Arial Black" panose="020B0A04020102020204" pitchFamily="34" charset="0"/>
              </a:rPr>
              <a:t>resulting</a:t>
            </a:r>
            <a:r>
              <a:rPr lang="fi-FI" dirty="0">
                <a:latin typeface="Arial Black" panose="020B0A04020102020204" pitchFamily="34" charset="0"/>
              </a:rPr>
              <a:t> in 95 </a:t>
            </a:r>
            <a:r>
              <a:rPr lang="fi-FI" dirty="0" err="1">
                <a:latin typeface="Arial Black" panose="020B0A04020102020204" pitchFamily="34" charset="0"/>
              </a:rPr>
              <a:t>applications</a:t>
            </a:r>
            <a:r>
              <a:rPr lang="fi-FI" dirty="0">
                <a:latin typeface="Arial Black" panose="020B0A04020102020204" pitchFamily="34" charset="0"/>
              </a:rPr>
              <a:t> to </a:t>
            </a:r>
            <a:r>
              <a:rPr lang="fi-FI" dirty="0" err="1">
                <a:latin typeface="Arial Black" panose="020B0A04020102020204" pitchFamily="34" charset="0"/>
              </a:rPr>
              <a:t>the</a:t>
            </a:r>
            <a:r>
              <a:rPr lang="fi-FI" dirty="0">
                <a:latin typeface="Arial Black" panose="020B0A04020102020204" pitchFamily="34" charset="0"/>
              </a:rPr>
              <a:t> FCL </a:t>
            </a:r>
            <a:r>
              <a:rPr lang="fi-FI" dirty="0" err="1">
                <a:latin typeface="Arial Black" panose="020B0A04020102020204" pitchFamily="34" charset="0"/>
              </a:rPr>
              <a:t>community</a:t>
            </a:r>
            <a:r>
              <a:rPr lang="fi-FI" dirty="0">
                <a:latin typeface="Arial Black" panose="020B0A04020102020204" pitchFamily="34" charset="0"/>
              </a:rPr>
              <a:t>, 28 </a:t>
            </a:r>
            <a:r>
              <a:rPr lang="fi-FI" dirty="0" err="1">
                <a:latin typeface="Arial Black" panose="020B0A04020102020204" pitchFamily="34" charset="0"/>
              </a:rPr>
              <a:t>participants</a:t>
            </a:r>
            <a:r>
              <a:rPr lang="fi-FI" dirty="0">
                <a:latin typeface="Arial Black" panose="020B0A04020102020204" pitchFamily="34" charset="0"/>
              </a:rPr>
              <a:t> </a:t>
            </a:r>
            <a:r>
              <a:rPr lang="fi-FI" dirty="0" err="1">
                <a:latin typeface="Arial Black" panose="020B0A04020102020204" pitchFamily="34" charset="0"/>
              </a:rPr>
              <a:t>were</a:t>
            </a:r>
            <a:r>
              <a:rPr lang="fi-FI" dirty="0">
                <a:latin typeface="Arial Black" panose="020B0A04020102020204" pitchFamily="34" charset="0"/>
              </a:rPr>
              <a:t> </a:t>
            </a:r>
            <a:r>
              <a:rPr lang="fi-FI" dirty="0" err="1">
                <a:latin typeface="Arial Black" panose="020B0A04020102020204" pitchFamily="34" charset="0"/>
              </a:rPr>
              <a:t>chosen</a:t>
            </a:r>
            <a:endParaRPr lang="fi-FI" dirty="0">
              <a:latin typeface="Arial Black" panose="020B0A04020102020204" pitchFamily="34" charset="0"/>
            </a:endParaRPr>
          </a:p>
        </p:txBody>
      </p:sp>
    </p:spTree>
    <p:extLst>
      <p:ext uri="{BB962C8B-B14F-4D97-AF65-F5344CB8AC3E}">
        <p14:creationId xmlns:p14="http://schemas.microsoft.com/office/powerpoint/2010/main" val="2116236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327891"/>
            <a:ext cx="11308350" cy="5136204"/>
          </a:xfrm>
        </p:spPr>
        <p:txBody>
          <a:bodyPr/>
          <a:lstStyle/>
          <a:p>
            <a:r>
              <a:rPr lang="fi-FI" sz="3200" dirty="0"/>
              <a:t>AGENDA &amp; THEMES</a:t>
            </a:r>
            <a:br>
              <a:rPr lang="fi-FI" sz="3200" dirty="0"/>
            </a:br>
            <a:br>
              <a:rPr lang="fi-FI" sz="3200" dirty="0"/>
            </a:br>
            <a:r>
              <a:rPr lang="fi-FI" sz="2400" dirty="0" err="1"/>
              <a:t>Defining</a:t>
            </a:r>
            <a:r>
              <a:rPr lang="fi-FI" sz="2400" dirty="0"/>
              <a:t> </a:t>
            </a:r>
            <a:r>
              <a:rPr lang="fi-FI" sz="2400" dirty="0" err="1"/>
              <a:t>requirements</a:t>
            </a:r>
            <a:r>
              <a:rPr lang="fi-FI" sz="2400" dirty="0"/>
              <a:t> </a:t>
            </a:r>
            <a:r>
              <a:rPr lang="fi-FI" sz="2400" dirty="0" err="1"/>
              <a:t>around</a:t>
            </a:r>
            <a:r>
              <a:rPr lang="fi-FI" sz="2400" dirty="0"/>
              <a:t> </a:t>
            </a:r>
            <a:r>
              <a:rPr lang="fi-FI" sz="2400" dirty="0" err="1"/>
              <a:t>four</a:t>
            </a:r>
            <a:r>
              <a:rPr lang="fi-FI" sz="2400" dirty="0"/>
              <a:t> </a:t>
            </a:r>
            <a:r>
              <a:rPr lang="fi-FI" sz="2400" dirty="0" err="1"/>
              <a:t>themes</a:t>
            </a:r>
            <a:r>
              <a:rPr lang="fi-FI" sz="2400" dirty="0"/>
              <a:t> </a:t>
            </a:r>
            <a:br>
              <a:rPr lang="fi-FI" sz="2400" dirty="0"/>
            </a:br>
            <a:br>
              <a:rPr lang="fi-FI" sz="2400" dirty="0"/>
            </a:br>
            <a:r>
              <a:rPr lang="fi-FI" sz="2400" u="sng" dirty="0">
                <a:latin typeface="Arial Black" panose="020B0A04020102020204" pitchFamily="34" charset="0"/>
              </a:rPr>
              <a:t>(1) </a:t>
            </a:r>
            <a:r>
              <a:rPr lang="en-US" sz="2400" b="0" u="sng" dirty="0">
                <a:latin typeface="Arial Black" panose="020B0A04020102020204" pitchFamily="34" charset="0"/>
              </a:rPr>
              <a:t>Service offering in the 2</a:t>
            </a:r>
            <a:r>
              <a:rPr lang="en-US" sz="2400" b="0" u="sng" baseline="30000" dirty="0">
                <a:latin typeface="Arial Black" panose="020B0A04020102020204" pitchFamily="34" charset="0"/>
              </a:rPr>
              <a:t>nd</a:t>
            </a:r>
            <a:r>
              <a:rPr lang="en-US" sz="2400" b="0" u="sng" dirty="0">
                <a:latin typeface="Arial Black" panose="020B0A04020102020204" pitchFamily="34" charset="0"/>
              </a:rPr>
              <a:t> floor – </a:t>
            </a:r>
            <a:r>
              <a:rPr lang="en-GB" sz="2400" b="0" u="sng" dirty="0">
                <a:latin typeface="Arial Black" panose="020B0A04020102020204" pitchFamily="34" charset="0"/>
              </a:rPr>
              <a:t>a place for citizen skills, learning, exploration and know-how: </a:t>
            </a:r>
            <a:r>
              <a:rPr lang="en-GB" sz="2400" b="0" i="1" dirty="0">
                <a:latin typeface="Arial Black" panose="020B0A04020102020204" pitchFamily="34" charset="0"/>
              </a:rPr>
              <a:t>peer to peer, gaming, studios, workshops &amp; makerspaces</a:t>
            </a:r>
            <a:br>
              <a:rPr lang="en-GB" sz="2400" b="0" dirty="0"/>
            </a:br>
            <a:br>
              <a:rPr lang="en-GB" sz="2400" b="0" dirty="0"/>
            </a:br>
            <a:r>
              <a:rPr lang="en-GB" sz="2400" b="0" u="sng" dirty="0">
                <a:latin typeface="Arial Black" panose="020B0A04020102020204" pitchFamily="34" charset="0"/>
              </a:rPr>
              <a:t>(2) A library for communities: </a:t>
            </a:r>
            <a:r>
              <a:rPr lang="en-GB" sz="2400" b="0" i="1" dirty="0">
                <a:latin typeface="Arial Black" panose="020B0A04020102020204" pitchFamily="34" charset="0"/>
              </a:rPr>
              <a:t>volunteering, services and contents for families &amp; children, rules for communal-space use, how to create peer to peer spirit</a:t>
            </a:r>
            <a:br>
              <a:rPr lang="fi-FI" sz="2400" b="0" i="1" dirty="0">
                <a:latin typeface="Arial Black" panose="020B0A04020102020204" pitchFamily="34" charset="0"/>
              </a:rPr>
            </a:br>
            <a:br>
              <a:rPr lang="fi-FI" sz="2400" b="0" dirty="0"/>
            </a:br>
            <a:r>
              <a:rPr lang="fi-FI" sz="2400" b="0" dirty="0">
                <a:latin typeface="Arial Black" panose="020B0A04020102020204" pitchFamily="34" charset="0"/>
              </a:rPr>
              <a:t>(3) </a:t>
            </a:r>
            <a:r>
              <a:rPr lang="en-US" sz="2400" b="0" dirty="0">
                <a:latin typeface="Arial Black" panose="020B0A04020102020204" pitchFamily="34" charset="0"/>
              </a:rPr>
              <a:t>How library can meet </a:t>
            </a:r>
            <a:r>
              <a:rPr lang="en-US" sz="2400" b="0" u="sng" dirty="0">
                <a:latin typeface="Arial Black" panose="020B0A04020102020204" pitchFamily="34" charset="0"/>
              </a:rPr>
              <a:t>the needs of immigrants and tourists better?</a:t>
            </a:r>
            <a:br>
              <a:rPr lang="en-US" sz="2400" b="0" dirty="0"/>
            </a:br>
            <a:br>
              <a:rPr lang="en-US" sz="2400" b="0" dirty="0"/>
            </a:br>
            <a:r>
              <a:rPr lang="en-US" sz="2400" b="0" u="sng" dirty="0">
                <a:latin typeface="Arial Black" panose="020B0A04020102020204" pitchFamily="34" charset="0"/>
              </a:rPr>
              <a:t>(4) </a:t>
            </a:r>
            <a:r>
              <a:rPr lang="en-GB" sz="2400" u="sng" dirty="0">
                <a:latin typeface="Arial Black" panose="020B0A04020102020204" pitchFamily="34" charset="0"/>
              </a:rPr>
              <a:t>How to market contents better? How to make visible and share people’s experiences and recommendations? </a:t>
            </a:r>
            <a:r>
              <a:rPr lang="en-GB" sz="2400" b="0" i="1" dirty="0">
                <a:latin typeface="Arial Black" panose="020B0A04020102020204" pitchFamily="34" charset="0"/>
              </a:rPr>
              <a:t>Books, games, movies, music, e-content in space </a:t>
            </a:r>
            <a:br>
              <a:rPr lang="fi-FI" sz="2400" dirty="0"/>
            </a:br>
            <a:br>
              <a:rPr lang="fi-FI" sz="2400" dirty="0"/>
            </a:br>
            <a:br>
              <a:rPr lang="fi-FI" sz="3200" dirty="0"/>
            </a:br>
            <a:br>
              <a:rPr lang="fi-FI" sz="3200" dirty="0"/>
            </a:br>
            <a:endParaRPr lang="fi-FI" sz="3200" dirty="0"/>
          </a:p>
        </p:txBody>
      </p:sp>
      <p:sp>
        <p:nvSpPr>
          <p:cNvPr id="3" name="Dian numeron paikkamerkki 2"/>
          <p:cNvSpPr>
            <a:spLocks noGrp="1"/>
          </p:cNvSpPr>
          <p:nvPr>
            <p:ph type="sldNum" sz="quarter" idx="12"/>
          </p:nvPr>
        </p:nvSpPr>
        <p:spPr/>
        <p:txBody>
          <a:bodyPr/>
          <a:lstStyle/>
          <a:p>
            <a:fld id="{66B0B938-106A-4E9D-9931-8D19B263D192}" type="slidenum">
              <a:rPr lang="fi-FI" smtClean="0"/>
              <a:pPr/>
              <a:t>38</a:t>
            </a:fld>
            <a:endParaRPr lang="fi-FI"/>
          </a:p>
        </p:txBody>
      </p:sp>
    </p:spTree>
    <p:extLst>
      <p:ext uri="{BB962C8B-B14F-4D97-AF65-F5344CB8AC3E}">
        <p14:creationId xmlns:p14="http://schemas.microsoft.com/office/powerpoint/2010/main" val="3948259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38421" y="313360"/>
            <a:ext cx="10739336" cy="2071991"/>
          </a:xfrm>
        </p:spPr>
        <p:txBody>
          <a:bodyPr/>
          <a:lstStyle/>
          <a:p>
            <a:r>
              <a:rPr lang="fi-FI" sz="6000" dirty="0"/>
              <a:t>RESULTS</a:t>
            </a:r>
          </a:p>
        </p:txBody>
      </p:sp>
      <p:sp>
        <p:nvSpPr>
          <p:cNvPr id="3" name="Tekstin paikkamerkki 2"/>
          <p:cNvSpPr>
            <a:spLocks noGrp="1"/>
          </p:cNvSpPr>
          <p:nvPr>
            <p:ph type="body" sz="quarter" idx="13"/>
          </p:nvPr>
        </p:nvSpPr>
        <p:spPr>
          <a:xfrm>
            <a:off x="309112" y="1349355"/>
            <a:ext cx="11624270" cy="3530868"/>
          </a:xfrm>
        </p:spPr>
        <p:txBody>
          <a:bodyPr/>
          <a:lstStyle/>
          <a:p>
            <a:pPr marL="342900" indent="-342900">
              <a:buFont typeface="Arial" panose="020B0604020202020204" pitchFamily="34" charset="0"/>
              <a:buChar char="•"/>
            </a:pPr>
            <a:r>
              <a:rPr lang="en-US" sz="2400" dirty="0"/>
              <a:t>7 articulated concepts for </a:t>
            </a:r>
            <a:r>
              <a:rPr lang="en-US" sz="2400" dirty="0" err="1"/>
              <a:t>CeLib</a:t>
            </a:r>
            <a:r>
              <a:rPr lang="en-US" sz="2400" dirty="0"/>
              <a:t> development</a:t>
            </a:r>
          </a:p>
          <a:p>
            <a:pPr marL="342900" indent="-342900">
              <a:buFont typeface="Arial" panose="020B0604020202020204" pitchFamily="34" charset="0"/>
              <a:buChar char="•"/>
            </a:pPr>
            <a:r>
              <a:rPr lang="en-US" sz="2400" dirty="0"/>
              <a:t>Answers, views and solutions to tens planner and architect problems</a:t>
            </a:r>
          </a:p>
          <a:p>
            <a:pPr marL="342900" indent="-342900">
              <a:buFont typeface="Arial" panose="020B0604020202020204" pitchFamily="34" charset="0"/>
              <a:buChar char="•"/>
            </a:pPr>
            <a:r>
              <a:rPr lang="en-US" sz="2400" dirty="0"/>
              <a:t>New solutions for making meaning as a library: sketches and ideas for transitioning the library to a space for citizens and community connections </a:t>
            </a:r>
          </a:p>
          <a:p>
            <a:pPr marL="342900" indent="-342900">
              <a:buFont typeface="Arial" panose="020B0604020202020204" pitchFamily="34" charset="0"/>
              <a:buChar char="•"/>
            </a:pPr>
            <a:r>
              <a:rPr lang="en-US" sz="2400" dirty="0"/>
              <a:t>New perspectives and critical insights to ongoing planning directions</a:t>
            </a:r>
          </a:p>
          <a:p>
            <a:pPr marL="342900" indent="-342900">
              <a:buFont typeface="Arial" panose="020B0604020202020204" pitchFamily="34" charset="0"/>
              <a:buChar char="•"/>
            </a:pPr>
            <a:r>
              <a:rPr lang="en-US" sz="2400" dirty="0"/>
              <a:t>Deeper understanding of our customers and their needs</a:t>
            </a:r>
          </a:p>
          <a:p>
            <a:pPr marL="342900" indent="-342900">
              <a:buFont typeface="Arial" panose="020B0604020202020204" pitchFamily="34" charset="0"/>
              <a:buChar char="•"/>
            </a:pPr>
            <a:r>
              <a:rPr lang="en-US" sz="2400" dirty="0"/>
              <a:t>Empowered citizens to build a better city</a:t>
            </a:r>
          </a:p>
          <a:p>
            <a:pPr marL="342900" indent="-342900">
              <a:buFont typeface="Arial" panose="020B0604020202020204" pitchFamily="34" charset="0"/>
              <a:buChar char="•"/>
            </a:pPr>
            <a:r>
              <a:rPr lang="en-US" sz="2400" dirty="0"/>
              <a:t>Empowered staff members open for experiments and co-creation</a:t>
            </a:r>
          </a:p>
          <a:p>
            <a:pPr marL="342900" indent="-342900">
              <a:buFont typeface="Arial" panose="020B0604020202020204" pitchFamily="34" charset="0"/>
              <a:buChar char="•"/>
            </a:pPr>
            <a:r>
              <a:rPr lang="en-US" sz="2400" dirty="0"/>
              <a:t>Concretized what the City strategy on increased citizen participation can mean</a:t>
            </a:r>
          </a:p>
          <a:p>
            <a:pPr marL="342900" indent="-342900">
              <a:buFont typeface="Arial" panose="020B0604020202020204" pitchFamily="34" charset="0"/>
              <a:buChar char="•"/>
            </a:pPr>
            <a:r>
              <a:rPr lang="en-US" sz="2400" dirty="0"/>
              <a:t>Positive feedback from participants (25) and participating staff members (12)</a:t>
            </a:r>
          </a:p>
        </p:txBody>
      </p:sp>
    </p:spTree>
    <p:extLst>
      <p:ext uri="{BB962C8B-B14F-4D97-AF65-F5344CB8AC3E}">
        <p14:creationId xmlns:p14="http://schemas.microsoft.com/office/powerpoint/2010/main" val="8073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lstStyle/>
          <a:p>
            <a:r>
              <a:rPr lang="en-FI" dirty="0"/>
              <a:t>WEEK 2, TOPIC 1: DESIGN DEMOCRACY: VARIANTS AND DECISION CONTROL</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1739077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9250" y="6268800"/>
            <a:ext cx="9972000" cy="787615"/>
          </a:xfrm>
        </p:spPr>
        <p:txBody>
          <a:bodyPr/>
          <a:lstStyle/>
          <a:p>
            <a:r>
              <a:rPr lang="fi-FI" sz="2800" dirty="0"/>
              <a:t>EXPERIENCES &amp; FEEDBACK FROM PARTICIPANTS</a:t>
            </a:r>
          </a:p>
        </p:txBody>
      </p:sp>
      <p:pic>
        <p:nvPicPr>
          <p:cNvPr id="8" name="Sisällön paikkamerkki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3078539"/>
            <a:ext cx="5364163" cy="3018478"/>
          </a:xfrm>
        </p:spPr>
      </p:pic>
      <p:pic>
        <p:nvPicPr>
          <p:cNvPr id="9" name="Sisällön paikkamerkki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0651" y="3083620"/>
            <a:ext cx="5364163" cy="3013397"/>
          </a:xfrm>
        </p:spPr>
      </p:pic>
      <p:sp>
        <p:nvSpPr>
          <p:cNvPr id="5" name="Dian numeron paikkamerkki 4"/>
          <p:cNvSpPr>
            <a:spLocks noGrp="1"/>
          </p:cNvSpPr>
          <p:nvPr>
            <p:ph type="sldNum" sz="quarter" idx="12"/>
          </p:nvPr>
        </p:nvSpPr>
        <p:spPr/>
        <p:txBody>
          <a:bodyPr/>
          <a:lstStyle/>
          <a:p>
            <a:fld id="{66B0B938-106A-4E9D-9931-8D19B263D192}" type="slidenum">
              <a:rPr lang="fi-FI" smtClean="0"/>
              <a:t>40</a:t>
            </a:fld>
            <a:endParaRPr lang="fi-FI" dirty="0"/>
          </a:p>
        </p:txBody>
      </p:sp>
      <p:sp>
        <p:nvSpPr>
          <p:cNvPr id="6" name="Tekstin paikkamerkki 5"/>
          <p:cNvSpPr>
            <a:spLocks noGrp="1"/>
          </p:cNvSpPr>
          <p:nvPr>
            <p:ph type="body" sz="quarter" idx="13"/>
          </p:nvPr>
        </p:nvSpPr>
        <p:spPr>
          <a:xfrm>
            <a:off x="457200" y="294611"/>
            <a:ext cx="5364163" cy="409203"/>
          </a:xfrm>
        </p:spPr>
        <p:txBody>
          <a:bodyPr/>
          <a:lstStyle/>
          <a:p>
            <a:r>
              <a:rPr lang="en-GB" sz="1800" dirty="0"/>
              <a:t>For the first time I really identified myself as a Helsinki resident. I felt [FCL] was something very important. I also felt that my opinions and ideas were truly cared about. Our group worked well towards shared goals in a positive way. Thanks also to the organizers—it was great to participate in such carefully planned sessions. </a:t>
            </a:r>
          </a:p>
          <a:p>
            <a:endParaRPr lang="fi-FI" dirty="0"/>
          </a:p>
        </p:txBody>
      </p:sp>
      <p:sp>
        <p:nvSpPr>
          <p:cNvPr id="7" name="Tekstin paikkamerkki 6"/>
          <p:cNvSpPr>
            <a:spLocks noGrp="1"/>
          </p:cNvSpPr>
          <p:nvPr>
            <p:ph type="body" sz="quarter" idx="14"/>
          </p:nvPr>
        </p:nvSpPr>
        <p:spPr>
          <a:xfrm>
            <a:off x="6310651" y="294611"/>
            <a:ext cx="5364163" cy="409203"/>
          </a:xfrm>
        </p:spPr>
        <p:txBody>
          <a:bodyPr/>
          <a:lstStyle/>
          <a:p>
            <a:r>
              <a:rPr lang="fi-FI" sz="2000" dirty="0" err="1"/>
              <a:t>The</a:t>
            </a:r>
            <a:r>
              <a:rPr lang="fi-FI" sz="2000" dirty="0"/>
              <a:t> </a:t>
            </a:r>
            <a:r>
              <a:rPr lang="fi-FI" sz="2000" dirty="0" err="1"/>
              <a:t>good</a:t>
            </a:r>
            <a:r>
              <a:rPr lang="fi-FI" sz="2000" dirty="0"/>
              <a:t> </a:t>
            </a:r>
            <a:r>
              <a:rPr lang="fi-FI" sz="2000" dirty="0" err="1"/>
              <a:t>spirit</a:t>
            </a:r>
            <a:r>
              <a:rPr lang="fi-FI" sz="2000" dirty="0"/>
              <a:t> [</a:t>
            </a:r>
            <a:r>
              <a:rPr lang="fi-FI" sz="2000" dirty="0" err="1"/>
              <a:t>was</a:t>
            </a:r>
            <a:r>
              <a:rPr lang="fi-FI" sz="2000" dirty="0"/>
              <a:t> </a:t>
            </a:r>
            <a:r>
              <a:rPr lang="fi-FI" sz="2000" dirty="0" err="1"/>
              <a:t>memorable</a:t>
            </a:r>
            <a:r>
              <a:rPr lang="fi-FI" sz="2000" dirty="0"/>
              <a:t>]. </a:t>
            </a:r>
            <a:r>
              <a:rPr lang="fi-FI" sz="2000" dirty="0" err="1"/>
              <a:t>The</a:t>
            </a:r>
            <a:r>
              <a:rPr lang="fi-FI" sz="2000" dirty="0"/>
              <a:t> </a:t>
            </a:r>
            <a:r>
              <a:rPr lang="fi-FI" sz="2000" dirty="0" err="1"/>
              <a:t>creative</a:t>
            </a:r>
            <a:r>
              <a:rPr lang="fi-FI" sz="2000" dirty="0"/>
              <a:t> </a:t>
            </a:r>
            <a:r>
              <a:rPr lang="fi-FI" sz="2000" dirty="0" err="1"/>
              <a:t>ideas</a:t>
            </a:r>
            <a:r>
              <a:rPr lang="fi-FI" sz="2000" dirty="0"/>
              <a:t> </a:t>
            </a:r>
            <a:r>
              <a:rPr lang="fi-FI" sz="2000" dirty="0" err="1"/>
              <a:t>that</a:t>
            </a:r>
            <a:r>
              <a:rPr lang="fi-FI" sz="2000" dirty="0"/>
              <a:t> </a:t>
            </a:r>
            <a:r>
              <a:rPr lang="fi-FI" sz="2000" dirty="0" err="1"/>
              <a:t>grew</a:t>
            </a:r>
            <a:r>
              <a:rPr lang="fi-FI" sz="2000" dirty="0"/>
              <a:t> and </a:t>
            </a:r>
            <a:r>
              <a:rPr lang="fi-FI" sz="2000" dirty="0" err="1"/>
              <a:t>that</a:t>
            </a:r>
            <a:r>
              <a:rPr lang="fi-FI" sz="2000" dirty="0"/>
              <a:t> </a:t>
            </a:r>
            <a:r>
              <a:rPr lang="fi-FI" sz="2000" dirty="0" err="1"/>
              <a:t>people</a:t>
            </a:r>
            <a:r>
              <a:rPr lang="fi-FI" sz="2000" dirty="0"/>
              <a:t> </a:t>
            </a:r>
            <a:r>
              <a:rPr lang="fi-FI" sz="2000" dirty="0" err="1"/>
              <a:t>refined</a:t>
            </a:r>
            <a:r>
              <a:rPr lang="fi-FI" sz="2000" dirty="0"/>
              <a:t> </a:t>
            </a:r>
            <a:r>
              <a:rPr lang="fi-FI" sz="2000" dirty="0" err="1"/>
              <a:t>together</a:t>
            </a:r>
            <a:r>
              <a:rPr lang="fi-FI" sz="2000" dirty="0"/>
              <a:t>. </a:t>
            </a:r>
            <a:r>
              <a:rPr lang="fi-FI" sz="2000" dirty="0" err="1"/>
              <a:t>Also</a:t>
            </a:r>
            <a:r>
              <a:rPr lang="fi-FI" sz="2000" dirty="0"/>
              <a:t>, </a:t>
            </a:r>
            <a:r>
              <a:rPr lang="fi-FI" sz="2000" dirty="0" err="1"/>
              <a:t>thanks</a:t>
            </a:r>
            <a:r>
              <a:rPr lang="fi-FI" sz="2000" dirty="0"/>
              <a:t> for </a:t>
            </a:r>
            <a:r>
              <a:rPr lang="fi-FI" sz="2000" dirty="0" err="1"/>
              <a:t>well-coordinated</a:t>
            </a:r>
            <a:r>
              <a:rPr lang="fi-FI" sz="2000" dirty="0"/>
              <a:t> and </a:t>
            </a:r>
            <a:r>
              <a:rPr lang="fi-FI" sz="2000" dirty="0" err="1"/>
              <a:t>well-planned</a:t>
            </a:r>
            <a:r>
              <a:rPr lang="fi-FI" sz="2000" dirty="0"/>
              <a:t> </a:t>
            </a:r>
            <a:r>
              <a:rPr lang="fi-FI" sz="2000" dirty="0" err="1"/>
              <a:t>sessions</a:t>
            </a:r>
            <a:r>
              <a:rPr lang="fi-FI" sz="2000" dirty="0"/>
              <a:t> ... </a:t>
            </a:r>
            <a:r>
              <a:rPr lang="fi-FI" sz="2000" dirty="0" err="1"/>
              <a:t>After</a:t>
            </a:r>
            <a:r>
              <a:rPr lang="fi-FI" sz="2000" dirty="0"/>
              <a:t> </a:t>
            </a:r>
            <a:r>
              <a:rPr lang="fi-FI" sz="2000" dirty="0" err="1"/>
              <a:t>the</a:t>
            </a:r>
            <a:r>
              <a:rPr lang="fi-FI" sz="2000" dirty="0"/>
              <a:t> </a:t>
            </a:r>
            <a:r>
              <a:rPr lang="fi-FI" sz="2000" dirty="0" err="1"/>
              <a:t>sessions</a:t>
            </a:r>
            <a:r>
              <a:rPr lang="fi-FI" sz="2000" dirty="0"/>
              <a:t> </a:t>
            </a:r>
            <a:r>
              <a:rPr lang="fi-FI" sz="2000" dirty="0" err="1"/>
              <a:t>the</a:t>
            </a:r>
            <a:r>
              <a:rPr lang="fi-FI" sz="2000" dirty="0"/>
              <a:t> </a:t>
            </a:r>
            <a:r>
              <a:rPr lang="fi-FI" sz="2000" dirty="0" err="1"/>
              <a:t>feeling</a:t>
            </a:r>
            <a:r>
              <a:rPr lang="fi-FI" sz="2000" dirty="0"/>
              <a:t> </a:t>
            </a:r>
            <a:r>
              <a:rPr lang="fi-FI" sz="2000" dirty="0" err="1"/>
              <a:t>was</a:t>
            </a:r>
            <a:r>
              <a:rPr lang="fi-FI" sz="2000" dirty="0"/>
              <a:t> as </a:t>
            </a:r>
            <a:r>
              <a:rPr lang="fi-FI" sz="2000" dirty="0" err="1"/>
              <a:t>if</a:t>
            </a:r>
            <a:r>
              <a:rPr lang="fi-FI" sz="2000" dirty="0"/>
              <a:t> </a:t>
            </a:r>
            <a:r>
              <a:rPr lang="fi-FI" sz="2000" dirty="0" err="1"/>
              <a:t>one</a:t>
            </a:r>
            <a:r>
              <a:rPr lang="fi-FI" sz="2000" dirty="0"/>
              <a:t> </a:t>
            </a:r>
            <a:r>
              <a:rPr lang="fi-FI" sz="2000" dirty="0" err="1"/>
              <a:t>had</a:t>
            </a:r>
            <a:r>
              <a:rPr lang="fi-FI" sz="2000" dirty="0"/>
              <a:t> just </a:t>
            </a:r>
            <a:r>
              <a:rPr lang="fi-FI" sz="2000" dirty="0" err="1"/>
              <a:t>run</a:t>
            </a:r>
            <a:r>
              <a:rPr lang="fi-FI" sz="2000" dirty="0"/>
              <a:t> a </a:t>
            </a:r>
            <a:r>
              <a:rPr lang="fi-FI" sz="2000" dirty="0" err="1"/>
              <a:t>marathon</a:t>
            </a:r>
            <a:r>
              <a:rPr lang="fi-FI" sz="2000" dirty="0"/>
              <a:t> (I </a:t>
            </a:r>
            <a:r>
              <a:rPr lang="fi-FI" sz="2000" dirty="0" err="1"/>
              <a:t>was</a:t>
            </a:r>
            <a:r>
              <a:rPr lang="fi-FI" sz="2000" dirty="0"/>
              <a:t> </a:t>
            </a:r>
            <a:r>
              <a:rPr lang="fi-FI" sz="2000" dirty="0" err="1"/>
              <a:t>always</a:t>
            </a:r>
            <a:r>
              <a:rPr lang="fi-FI" sz="2000" dirty="0"/>
              <a:t> </a:t>
            </a:r>
            <a:r>
              <a:rPr lang="fi-FI" sz="2000" dirty="0" err="1"/>
              <a:t>pretty</a:t>
            </a:r>
            <a:r>
              <a:rPr lang="fi-FI" sz="2000" dirty="0"/>
              <a:t> </a:t>
            </a:r>
            <a:r>
              <a:rPr lang="fi-FI" sz="2000" dirty="0" err="1"/>
              <a:t>exhausted</a:t>
            </a:r>
            <a:r>
              <a:rPr lang="fi-FI" sz="2000" dirty="0"/>
              <a:t> </a:t>
            </a:r>
            <a:r>
              <a:rPr lang="fi-FI" sz="2000" dirty="0" err="1"/>
              <a:t>from</a:t>
            </a:r>
            <a:r>
              <a:rPr lang="fi-FI" sz="2000" dirty="0"/>
              <a:t> </a:t>
            </a:r>
            <a:r>
              <a:rPr lang="fi-FI" sz="2000" dirty="0" err="1"/>
              <a:t>all</a:t>
            </a:r>
            <a:r>
              <a:rPr lang="fi-FI" sz="2000" dirty="0"/>
              <a:t> </a:t>
            </a:r>
            <a:r>
              <a:rPr lang="fi-FI" sz="2000" dirty="0" err="1"/>
              <a:t>the</a:t>
            </a:r>
            <a:r>
              <a:rPr lang="fi-FI" sz="2000" dirty="0"/>
              <a:t> </a:t>
            </a:r>
            <a:r>
              <a:rPr lang="fi-FI" sz="2000" dirty="0" err="1"/>
              <a:t>innovating</a:t>
            </a:r>
            <a:r>
              <a:rPr lang="fi-FI" sz="2000" dirty="0"/>
              <a:t>). </a:t>
            </a:r>
          </a:p>
        </p:txBody>
      </p:sp>
    </p:spTree>
    <p:extLst>
      <p:ext uri="{BB962C8B-B14F-4D97-AF65-F5344CB8AC3E}">
        <p14:creationId xmlns:p14="http://schemas.microsoft.com/office/powerpoint/2010/main" val="1328134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9250" y="6268800"/>
            <a:ext cx="9972000" cy="787615"/>
          </a:xfrm>
        </p:spPr>
        <p:txBody>
          <a:bodyPr/>
          <a:lstStyle/>
          <a:p>
            <a:r>
              <a:rPr lang="fi-FI" sz="2800" dirty="0"/>
              <a:t>EXPERIENCES &amp; FEEDBACK FROM FACILITATORS</a:t>
            </a:r>
          </a:p>
        </p:txBody>
      </p:sp>
      <p:sp>
        <p:nvSpPr>
          <p:cNvPr id="5" name="Dian numeron paikkamerkki 4"/>
          <p:cNvSpPr>
            <a:spLocks noGrp="1"/>
          </p:cNvSpPr>
          <p:nvPr>
            <p:ph type="sldNum" sz="quarter" idx="12"/>
          </p:nvPr>
        </p:nvSpPr>
        <p:spPr/>
        <p:txBody>
          <a:bodyPr/>
          <a:lstStyle/>
          <a:p>
            <a:fld id="{66B0B938-106A-4E9D-9931-8D19B263D192}" type="slidenum">
              <a:rPr lang="fi-FI" smtClean="0"/>
              <a:t>41</a:t>
            </a:fld>
            <a:endParaRPr lang="fi-FI" dirty="0"/>
          </a:p>
        </p:txBody>
      </p:sp>
      <p:sp>
        <p:nvSpPr>
          <p:cNvPr id="6" name="Tekstin paikkamerkki 5"/>
          <p:cNvSpPr>
            <a:spLocks noGrp="1"/>
          </p:cNvSpPr>
          <p:nvPr>
            <p:ph type="body" sz="quarter" idx="13"/>
          </p:nvPr>
        </p:nvSpPr>
        <p:spPr>
          <a:xfrm>
            <a:off x="457200" y="294611"/>
            <a:ext cx="5364163" cy="409203"/>
          </a:xfrm>
        </p:spPr>
        <p:txBody>
          <a:bodyPr/>
          <a:lstStyle/>
          <a:p>
            <a:r>
              <a:rPr lang="en-GB" sz="1800" dirty="0"/>
              <a:t>“I work as a planner, and I don’t have so many possibilities to observe or interview customers, or simply have a chat with them. Workshops were a brilliant way to make a real-time contact and have a chance to directly hear from citizens how they experience our services.”</a:t>
            </a:r>
            <a:endParaRPr lang="fi-FI" dirty="0"/>
          </a:p>
        </p:txBody>
      </p:sp>
      <p:sp>
        <p:nvSpPr>
          <p:cNvPr id="7" name="Tekstin paikkamerkki 6"/>
          <p:cNvSpPr>
            <a:spLocks noGrp="1"/>
          </p:cNvSpPr>
          <p:nvPr>
            <p:ph type="body" sz="quarter" idx="14"/>
          </p:nvPr>
        </p:nvSpPr>
        <p:spPr>
          <a:xfrm>
            <a:off x="6310651" y="294611"/>
            <a:ext cx="5364163" cy="409203"/>
          </a:xfrm>
        </p:spPr>
        <p:txBody>
          <a:bodyPr/>
          <a:lstStyle/>
          <a:p>
            <a:r>
              <a:rPr lang="en-GB" sz="1800" dirty="0"/>
              <a:t>From my point of view participatory design is definitely the direction in which we should be heading in the public sector. Citizens today expect more transparent, accessible, and responsive services—and those expectations are rising... I gained a lot of joy from this to enrich my own work. </a:t>
            </a:r>
          </a:p>
        </p:txBody>
      </p:sp>
      <p:pic>
        <p:nvPicPr>
          <p:cNvPr id="3" name="Kuva 2"/>
          <p:cNvPicPr>
            <a:picLocks noChangeAspect="1"/>
          </p:cNvPicPr>
          <p:nvPr/>
        </p:nvPicPr>
        <p:blipFill rotWithShape="1">
          <a:blip r:embed="rId2">
            <a:extLst>
              <a:ext uri="{28A0092B-C50C-407E-A947-70E740481C1C}">
                <a14:useLocalDpi xmlns:a14="http://schemas.microsoft.com/office/drawing/2010/main" val="0"/>
              </a:ext>
            </a:extLst>
          </a:blip>
          <a:srcRect t="7500"/>
          <a:stretch/>
        </p:blipFill>
        <p:spPr>
          <a:xfrm>
            <a:off x="457200" y="2892394"/>
            <a:ext cx="4916184" cy="3069714"/>
          </a:xfrm>
          <a:prstGeom prst="rect">
            <a:avLst/>
          </a:prstGeom>
        </p:spPr>
      </p:pic>
      <p:pic>
        <p:nvPicPr>
          <p:cNvPr id="11" name="Kuva 10"/>
          <p:cNvPicPr>
            <a:picLocks noChangeAspect="1"/>
          </p:cNvPicPr>
          <p:nvPr/>
        </p:nvPicPr>
        <p:blipFill rotWithShape="1">
          <a:blip r:embed="rId3">
            <a:extLst>
              <a:ext uri="{28A0092B-C50C-407E-A947-70E740481C1C}">
                <a14:useLocalDpi xmlns:a14="http://schemas.microsoft.com/office/drawing/2010/main" val="0"/>
              </a:ext>
            </a:extLst>
          </a:blip>
          <a:srcRect b="12918"/>
          <a:stretch/>
        </p:blipFill>
        <p:spPr>
          <a:xfrm>
            <a:off x="6156360" y="2892394"/>
            <a:ext cx="5287613" cy="3069714"/>
          </a:xfrm>
          <a:prstGeom prst="rect">
            <a:avLst/>
          </a:prstGeom>
        </p:spPr>
      </p:pic>
    </p:spTree>
    <p:extLst>
      <p:ext uri="{BB962C8B-B14F-4D97-AF65-F5344CB8AC3E}">
        <p14:creationId xmlns:p14="http://schemas.microsoft.com/office/powerpoint/2010/main" val="1252819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42</a:t>
            </a:fld>
            <a:endParaRPr lang="fi-FI"/>
          </a:p>
        </p:txBody>
      </p:sp>
      <p:pic>
        <p:nvPicPr>
          <p:cNvPr id="3" name="Kuva 2"/>
          <p:cNvPicPr>
            <a:picLocks noChangeAspect="1"/>
          </p:cNvPicPr>
          <p:nvPr/>
        </p:nvPicPr>
        <p:blipFill rotWithShape="1">
          <a:blip r:embed="rId2">
            <a:extLst>
              <a:ext uri="{28A0092B-C50C-407E-A947-70E740481C1C}">
                <a14:useLocalDpi xmlns:a14="http://schemas.microsoft.com/office/drawing/2010/main" val="0"/>
              </a:ext>
            </a:extLst>
          </a:blip>
          <a:srcRect t="21874" b="3642"/>
          <a:stretch/>
        </p:blipFill>
        <p:spPr>
          <a:xfrm>
            <a:off x="1741201" y="154111"/>
            <a:ext cx="8824511" cy="5108047"/>
          </a:xfrm>
          <a:prstGeom prst="rect">
            <a:avLst/>
          </a:prstGeom>
        </p:spPr>
      </p:pic>
      <p:sp>
        <p:nvSpPr>
          <p:cNvPr id="4" name="Tekstiruutu 3"/>
          <p:cNvSpPr txBox="1"/>
          <p:nvPr/>
        </p:nvSpPr>
        <p:spPr>
          <a:xfrm>
            <a:off x="2008330" y="5319787"/>
            <a:ext cx="4284323" cy="1200329"/>
          </a:xfrm>
          <a:prstGeom prst="rect">
            <a:avLst/>
          </a:prstGeom>
          <a:noFill/>
        </p:spPr>
        <p:txBody>
          <a:bodyPr wrap="square" rtlCol="0">
            <a:spAutoFit/>
          </a:bodyPr>
          <a:lstStyle/>
          <a:p>
            <a:pPr algn="ctr"/>
            <a:r>
              <a:rPr lang="fi-FI" dirty="0" err="1">
                <a:latin typeface="Arial Black" panose="020B0A04020102020204" pitchFamily="34" charset="0"/>
              </a:rPr>
              <a:t>Should</a:t>
            </a:r>
            <a:r>
              <a:rPr lang="fi-FI" dirty="0">
                <a:latin typeface="Arial Black" panose="020B0A04020102020204" pitchFamily="34" charset="0"/>
              </a:rPr>
              <a:t> </a:t>
            </a:r>
            <a:r>
              <a:rPr lang="fi-FI" dirty="0" err="1">
                <a:latin typeface="Arial Black" panose="020B0A04020102020204" pitchFamily="34" charset="0"/>
              </a:rPr>
              <a:t>we</a:t>
            </a:r>
            <a:r>
              <a:rPr lang="fi-FI" dirty="0">
                <a:latin typeface="Arial Black" panose="020B0A04020102020204" pitchFamily="34" charset="0"/>
              </a:rPr>
              <a:t> </a:t>
            </a:r>
            <a:r>
              <a:rPr lang="fi-FI" dirty="0" err="1">
                <a:latin typeface="Arial Black" panose="020B0A04020102020204" pitchFamily="34" charset="0"/>
              </a:rPr>
              <a:t>continue</a:t>
            </a:r>
            <a:r>
              <a:rPr lang="fi-FI" dirty="0">
                <a:latin typeface="Arial Black" panose="020B0A04020102020204" pitchFamily="34" charset="0"/>
              </a:rPr>
              <a:t> </a:t>
            </a:r>
            <a:r>
              <a:rPr lang="fi-FI" dirty="0" err="1">
                <a:latin typeface="Arial Black" panose="020B0A04020102020204" pitchFamily="34" charset="0"/>
              </a:rPr>
              <a:t>working</a:t>
            </a:r>
            <a:r>
              <a:rPr lang="fi-FI" dirty="0">
                <a:latin typeface="Arial Black" panose="020B0A04020102020204" pitchFamily="34" charset="0"/>
              </a:rPr>
              <a:t> </a:t>
            </a:r>
            <a:r>
              <a:rPr lang="fi-FI" dirty="0" err="1">
                <a:latin typeface="Arial Black" panose="020B0A04020102020204" pitchFamily="34" charset="0"/>
              </a:rPr>
              <a:t>with</a:t>
            </a:r>
            <a:r>
              <a:rPr lang="fi-FI" dirty="0">
                <a:latin typeface="Arial Black" panose="020B0A04020102020204" pitchFamily="34" charset="0"/>
              </a:rPr>
              <a:t> FCL?</a:t>
            </a:r>
          </a:p>
          <a:p>
            <a:pPr algn="ctr"/>
            <a:r>
              <a:rPr lang="fi-FI" dirty="0">
                <a:latin typeface="Arial Black" panose="020B0A04020102020204" pitchFamily="34" charset="0"/>
              </a:rPr>
              <a:t>YES 25/ 25</a:t>
            </a:r>
          </a:p>
          <a:p>
            <a:pPr algn="ctr"/>
            <a:r>
              <a:rPr lang="fi-FI" dirty="0">
                <a:latin typeface="Arial Black" panose="020B0A04020102020204" pitchFamily="34" charset="0"/>
              </a:rPr>
              <a:t>NO 0/25</a:t>
            </a:r>
          </a:p>
        </p:txBody>
      </p:sp>
      <p:sp>
        <p:nvSpPr>
          <p:cNvPr id="5" name="Tekstiruutu 4"/>
          <p:cNvSpPr txBox="1"/>
          <p:nvPr/>
        </p:nvSpPr>
        <p:spPr>
          <a:xfrm>
            <a:off x="6281389" y="5319787"/>
            <a:ext cx="4284323" cy="1200329"/>
          </a:xfrm>
          <a:prstGeom prst="rect">
            <a:avLst/>
          </a:prstGeom>
          <a:noFill/>
        </p:spPr>
        <p:txBody>
          <a:bodyPr wrap="square" rtlCol="0">
            <a:spAutoFit/>
          </a:bodyPr>
          <a:lstStyle/>
          <a:p>
            <a:pPr algn="ctr"/>
            <a:r>
              <a:rPr lang="fi-FI" dirty="0" err="1">
                <a:latin typeface="Arial Black" panose="020B0A04020102020204" pitchFamily="34" charset="0"/>
              </a:rPr>
              <a:t>Would</a:t>
            </a:r>
            <a:r>
              <a:rPr lang="fi-FI" dirty="0">
                <a:latin typeface="Arial Black" panose="020B0A04020102020204" pitchFamily="34" charset="0"/>
              </a:rPr>
              <a:t> </a:t>
            </a:r>
            <a:r>
              <a:rPr lang="fi-FI" dirty="0" err="1">
                <a:latin typeface="Arial Black" panose="020B0A04020102020204" pitchFamily="34" charset="0"/>
              </a:rPr>
              <a:t>you</a:t>
            </a:r>
            <a:r>
              <a:rPr lang="fi-FI" dirty="0">
                <a:latin typeface="Arial Black" panose="020B0A04020102020204" pitchFamily="34" charset="0"/>
              </a:rPr>
              <a:t> join us for </a:t>
            </a:r>
            <a:r>
              <a:rPr lang="fi-FI" dirty="0" err="1">
                <a:latin typeface="Arial Black" panose="020B0A04020102020204" pitchFamily="34" charset="0"/>
              </a:rPr>
              <a:t>the</a:t>
            </a:r>
            <a:r>
              <a:rPr lang="fi-FI" dirty="0">
                <a:latin typeface="Arial Black" panose="020B0A04020102020204" pitchFamily="34" charset="0"/>
              </a:rPr>
              <a:t> </a:t>
            </a:r>
            <a:r>
              <a:rPr lang="fi-FI" dirty="0" err="1">
                <a:latin typeface="Arial Black" panose="020B0A04020102020204" pitchFamily="34" charset="0"/>
              </a:rPr>
              <a:t>next</a:t>
            </a:r>
            <a:r>
              <a:rPr lang="fi-FI" dirty="0">
                <a:latin typeface="Arial Black" panose="020B0A04020102020204" pitchFamily="34" charset="0"/>
              </a:rPr>
              <a:t> </a:t>
            </a:r>
            <a:r>
              <a:rPr lang="fi-FI" dirty="0" err="1">
                <a:latin typeface="Arial Black" panose="020B0A04020102020204" pitchFamily="34" charset="0"/>
              </a:rPr>
              <a:t>round</a:t>
            </a:r>
            <a:r>
              <a:rPr lang="fi-FI" dirty="0">
                <a:latin typeface="Arial Black" panose="020B0A04020102020204" pitchFamily="34" charset="0"/>
              </a:rPr>
              <a:t>?</a:t>
            </a:r>
          </a:p>
          <a:p>
            <a:pPr algn="ctr"/>
            <a:r>
              <a:rPr lang="fi-FI" dirty="0">
                <a:latin typeface="Arial Black" panose="020B0A04020102020204" pitchFamily="34" charset="0"/>
              </a:rPr>
              <a:t>YES 22/ 25</a:t>
            </a:r>
          </a:p>
          <a:p>
            <a:pPr algn="ctr"/>
            <a:r>
              <a:rPr lang="fi-FI" dirty="0">
                <a:latin typeface="Arial Black" panose="020B0A04020102020204" pitchFamily="34" charset="0"/>
              </a:rPr>
              <a:t>NO 3/25</a:t>
            </a:r>
          </a:p>
        </p:txBody>
      </p:sp>
    </p:spTree>
    <p:extLst>
      <p:ext uri="{BB962C8B-B14F-4D97-AF65-F5344CB8AC3E}">
        <p14:creationId xmlns:p14="http://schemas.microsoft.com/office/powerpoint/2010/main" val="1294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14338" indent="-514338"/>
            <a:r>
              <a:rPr lang="en-US" dirty="0"/>
              <a:t>What does it take TO DO CODESIGN: work in setting up a designer-user community </a:t>
            </a:r>
            <a:r>
              <a:rPr lang="en-US" dirty="0" err="1"/>
              <a:t>CeLib</a:t>
            </a:r>
            <a:r>
              <a:rPr lang="en-US" dirty="0"/>
              <a:t> Friends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9359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8" y="408562"/>
            <a:ext cx="11277601" cy="787615"/>
          </a:xfrm>
        </p:spPr>
        <p:txBody>
          <a:bodyPr>
            <a:noAutofit/>
          </a:bodyPr>
          <a:lstStyle/>
          <a:p>
            <a:r>
              <a:rPr lang="en-GB" sz="3200" dirty="0"/>
              <a:t>Framing work: Elaborating where the value of user-designer community lies</a:t>
            </a:r>
            <a:endParaRPr lang="en-US" sz="3200" dirty="0"/>
          </a:p>
        </p:txBody>
      </p:sp>
      <p:sp>
        <p:nvSpPr>
          <p:cNvPr id="5" name="Content Placeholder 4"/>
          <p:cNvSpPr>
            <a:spLocks noGrp="1"/>
          </p:cNvSpPr>
          <p:nvPr>
            <p:ph idx="1"/>
          </p:nvPr>
        </p:nvSpPr>
        <p:spPr>
          <a:xfrm>
            <a:off x="457198" y="1676400"/>
            <a:ext cx="11445241" cy="4500563"/>
          </a:xfrm>
        </p:spPr>
        <p:txBody>
          <a:bodyPr>
            <a:normAutofit/>
          </a:bodyPr>
          <a:lstStyle/>
          <a:p>
            <a:pPr marL="0" indent="0">
              <a:buNone/>
            </a:pPr>
            <a:r>
              <a:rPr lang="en-GB" dirty="0"/>
              <a:t>1. Design participation of citizens in public service development is a complementarities win–win</a:t>
            </a:r>
          </a:p>
          <a:p>
            <a:pPr marL="457200" lvl="1" indent="0">
              <a:buNone/>
            </a:pPr>
            <a:r>
              <a:rPr lang="en-GB" dirty="0"/>
              <a:t>For Host: Search costs, instruction costs, search speed, timing</a:t>
            </a:r>
          </a:p>
          <a:p>
            <a:pPr marL="457200" lvl="1" indent="0">
              <a:buNone/>
            </a:pPr>
            <a:r>
              <a:rPr lang="en-GB" dirty="0"/>
              <a:t>For Citizens: Voluntary work, competence building, learning, influencing</a:t>
            </a:r>
            <a:endParaRPr lang="en-US" dirty="0"/>
          </a:p>
          <a:p>
            <a:pPr marL="0" indent="0">
              <a:buNone/>
            </a:pPr>
            <a:r>
              <a:rPr lang="en-GB" dirty="0"/>
              <a:t>2. Empowering citizens to influence and actively engage in the planning of a major public undertaking, as well as in implementing the city strategy</a:t>
            </a:r>
            <a:endParaRPr lang="en-US" dirty="0"/>
          </a:p>
          <a:p>
            <a:pPr marL="0" indent="0">
              <a:buNone/>
            </a:pPr>
            <a:r>
              <a:rPr lang="en-GB" dirty="0"/>
              <a:t>3. Design participation as a means to raise awareness of </a:t>
            </a:r>
            <a:r>
              <a:rPr lang="en-GB" dirty="0" err="1"/>
              <a:t>CeLib</a:t>
            </a:r>
            <a:r>
              <a:rPr lang="en-GB" dirty="0"/>
              <a:t> in the public and among city board decision makers (=within the institutions of representative democracy)</a:t>
            </a:r>
          </a:p>
          <a:p>
            <a:pPr marL="0" indent="0">
              <a:buNone/>
            </a:pPr>
            <a:r>
              <a:rPr lang="en-GB" dirty="0"/>
              <a:t>4. Creating more dialogical and closer relations between citizens and planners in renewing library services in the long term</a:t>
            </a:r>
            <a:endParaRPr lang="en-US" dirty="0"/>
          </a:p>
          <a:p>
            <a:endParaRPr lang="en-US" dirty="0"/>
          </a:p>
        </p:txBody>
      </p:sp>
    </p:spTree>
    <p:extLst>
      <p:ext uri="{BB962C8B-B14F-4D97-AF65-F5344CB8AC3E}">
        <p14:creationId xmlns:p14="http://schemas.microsoft.com/office/powerpoint/2010/main" val="2484363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Concretization work: </a:t>
            </a:r>
            <a:br>
              <a:rPr lang="en-GB" sz="3200" dirty="0"/>
            </a:br>
            <a:r>
              <a:rPr lang="en-GB" sz="3200" dirty="0"/>
              <a:t>Setting targets and making an action plan </a:t>
            </a:r>
            <a:endParaRPr lang="en-US" sz="3200" dirty="0"/>
          </a:p>
        </p:txBody>
      </p:sp>
      <p:sp>
        <p:nvSpPr>
          <p:cNvPr id="3" name="Content Placeholder 2"/>
          <p:cNvSpPr>
            <a:spLocks noGrp="1"/>
          </p:cNvSpPr>
          <p:nvPr>
            <p:ph sz="half" idx="1"/>
          </p:nvPr>
        </p:nvSpPr>
        <p:spPr>
          <a:xfrm>
            <a:off x="457199" y="1691642"/>
            <a:ext cx="4450081" cy="4410017"/>
          </a:xfrm>
        </p:spPr>
        <p:txBody>
          <a:bodyPr>
            <a:normAutofit fontScale="92500" lnSpcReduction="20000"/>
          </a:bodyPr>
          <a:lstStyle/>
          <a:p>
            <a:pPr marL="0" indent="0">
              <a:buNone/>
            </a:pPr>
            <a:r>
              <a:rPr lang="en-GB" b="1" dirty="0"/>
              <a:t>THEME AREAS</a:t>
            </a:r>
          </a:p>
          <a:p>
            <a:pPr marL="0" lvl="0" indent="0">
              <a:buNone/>
            </a:pPr>
            <a:r>
              <a:rPr lang="en-GB" b="1" dirty="0"/>
              <a:t>A place for exploration and know-how</a:t>
            </a:r>
            <a:r>
              <a:rPr lang="en-GB" dirty="0"/>
              <a:t>: peer learning, gaming, citizenship skills</a:t>
            </a:r>
          </a:p>
          <a:p>
            <a:pPr marL="0" lvl="0" indent="0">
              <a:buNone/>
            </a:pPr>
            <a:r>
              <a:rPr lang="en-GB" b="1" dirty="0"/>
              <a:t>A library for communities</a:t>
            </a:r>
            <a:r>
              <a:rPr lang="en-GB" dirty="0"/>
              <a:t>: volunteering, families, children, rules for communal-space use</a:t>
            </a:r>
          </a:p>
          <a:p>
            <a:pPr marL="0" indent="0">
              <a:buNone/>
            </a:pPr>
            <a:r>
              <a:rPr lang="en-GB" b="1" dirty="0"/>
              <a:t>Library for all citizens: </a:t>
            </a:r>
            <a:r>
              <a:rPr lang="en-GB" dirty="0"/>
              <a:t>Multiculturalism, immigrants, tourists</a:t>
            </a:r>
          </a:p>
          <a:p>
            <a:pPr marL="0" lvl="0" indent="0">
              <a:buNone/>
            </a:pPr>
            <a:r>
              <a:rPr lang="en-GB" b="1" dirty="0"/>
              <a:t>How to find content and</a:t>
            </a:r>
            <a:r>
              <a:rPr lang="en-GB" dirty="0"/>
              <a:t> </a:t>
            </a:r>
            <a:r>
              <a:rPr lang="en-GB" b="1" dirty="0"/>
              <a:t>share experiences and recommendations: </a:t>
            </a:r>
            <a:r>
              <a:rPr lang="en-GB" dirty="0"/>
              <a:t>Books, games, movies, music: E-content in space</a:t>
            </a:r>
            <a:r>
              <a:rPr lang="mr-IN" dirty="0"/>
              <a:t>…</a:t>
            </a:r>
            <a:r>
              <a:rPr lang="en-GB" b="1" dirty="0"/>
              <a:t> </a:t>
            </a:r>
          </a:p>
          <a:p>
            <a:pPr marL="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907280" y="1477218"/>
            <a:ext cx="6507479" cy="4343400"/>
          </a:xfrm>
          <a:prstGeom prst="rect">
            <a:avLst/>
          </a:prstGeom>
        </p:spPr>
      </p:pic>
    </p:spTree>
    <p:extLst>
      <p:ext uri="{BB962C8B-B14F-4D97-AF65-F5344CB8AC3E}">
        <p14:creationId xmlns:p14="http://schemas.microsoft.com/office/powerpoint/2010/main" val="4166448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9"/>
            <a:ext cx="11079481" cy="1143000"/>
          </a:xfrm>
        </p:spPr>
        <p:txBody>
          <a:bodyPr>
            <a:noAutofit/>
          </a:bodyPr>
          <a:lstStyle/>
          <a:p>
            <a:r>
              <a:rPr lang="en-GB" sz="3200" dirty="0"/>
              <a:t>Relevance work: Establishing the design and information needs, timing and forms of the host</a:t>
            </a:r>
            <a:endParaRPr lang="en-US" sz="3200" dirty="0"/>
          </a:p>
        </p:txBody>
      </p:sp>
      <p:sp>
        <p:nvSpPr>
          <p:cNvPr id="3" name="Content Placeholder 2"/>
          <p:cNvSpPr>
            <a:spLocks noGrp="1"/>
          </p:cNvSpPr>
          <p:nvPr>
            <p:ph idx="1"/>
          </p:nvPr>
        </p:nvSpPr>
        <p:spPr>
          <a:xfrm>
            <a:off x="457199" y="1691640"/>
            <a:ext cx="9972000" cy="4485323"/>
          </a:xfrm>
        </p:spPr>
        <p:txBody>
          <a:bodyPr>
            <a:normAutofit/>
          </a:bodyPr>
          <a:lstStyle/>
          <a:p>
            <a:r>
              <a:rPr lang="en-US" dirty="0"/>
              <a:t>Optimum situation: Host managers and lead designers </a:t>
            </a:r>
          </a:p>
          <a:p>
            <a:pPr lvl="1"/>
            <a:r>
              <a:rPr lang="en-US" dirty="0"/>
              <a:t>Indicate how much need and room for new concepts there is</a:t>
            </a:r>
          </a:p>
          <a:p>
            <a:pPr lvl="1"/>
            <a:r>
              <a:rPr lang="en-US" dirty="0"/>
              <a:t>Give clear problem sets and indicate when and how they need answers</a:t>
            </a:r>
          </a:p>
          <a:p>
            <a:r>
              <a:rPr lang="en-US" dirty="0" err="1"/>
              <a:t>CeLib</a:t>
            </a:r>
            <a:r>
              <a:rPr lang="en-US" dirty="0"/>
              <a:t> planning behind schedule 2014, no specs</a:t>
            </a:r>
          </a:p>
          <a:p>
            <a:r>
              <a:rPr lang="en-US" dirty="0"/>
              <a:t>Project team identified the biggest challenges in theme areas </a:t>
            </a:r>
          </a:p>
          <a:p>
            <a:r>
              <a:rPr lang="en-US" dirty="0"/>
              <a:t>Requirements specification process to determine what is clear and what needs elaboration in these</a:t>
            </a:r>
          </a:p>
        </p:txBody>
      </p:sp>
    </p:spTree>
    <p:extLst>
      <p:ext uri="{BB962C8B-B14F-4D97-AF65-F5344CB8AC3E}">
        <p14:creationId xmlns:p14="http://schemas.microsoft.com/office/powerpoint/2010/main" val="2416993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262361" cy="787615"/>
          </a:xfrm>
        </p:spPr>
        <p:txBody>
          <a:bodyPr>
            <a:noAutofit/>
          </a:bodyPr>
          <a:lstStyle/>
          <a:p>
            <a:r>
              <a:rPr lang="en-US" sz="3200" dirty="0"/>
              <a:t>Selection work: who are sought as </a:t>
            </a:r>
            <a:r>
              <a:rPr lang="en-US" sz="3200" dirty="0" err="1"/>
              <a:t>participats</a:t>
            </a:r>
            <a:r>
              <a:rPr lang="en-US" sz="3200" dirty="0"/>
              <a:t>, how and to what exactly?</a:t>
            </a:r>
          </a:p>
        </p:txBody>
      </p:sp>
      <p:sp>
        <p:nvSpPr>
          <p:cNvPr id="3" name="Content Placeholder 2"/>
          <p:cNvSpPr>
            <a:spLocks noGrp="1"/>
          </p:cNvSpPr>
          <p:nvPr>
            <p:ph idx="1"/>
          </p:nvPr>
        </p:nvSpPr>
        <p:spPr>
          <a:xfrm>
            <a:off x="457199" y="1935480"/>
            <a:ext cx="9972000" cy="4241483"/>
          </a:xfrm>
        </p:spPr>
        <p:txBody>
          <a:bodyPr>
            <a:normAutofit/>
          </a:bodyPr>
          <a:lstStyle/>
          <a:p>
            <a:r>
              <a:rPr lang="en-GB" sz="2800" dirty="0"/>
              <a:t>“Job add” by themes in media to gauge motivation and skillsets and to ensure representativeness</a:t>
            </a:r>
          </a:p>
          <a:p>
            <a:r>
              <a:rPr lang="en-GB" sz="2800" dirty="0"/>
              <a:t>13000 visits by 6700 people, 95 applications, 28 selected</a:t>
            </a:r>
          </a:p>
          <a:p>
            <a:r>
              <a:rPr lang="en-GB" sz="2800" dirty="0"/>
              <a:t>Mix of representativeness and ability in selection</a:t>
            </a:r>
            <a:endParaRPr lang="en-US" sz="2800" dirty="0"/>
          </a:p>
        </p:txBody>
      </p:sp>
      <p:sp>
        <p:nvSpPr>
          <p:cNvPr id="4" name="Footer Placeholder 4"/>
          <p:cNvSpPr>
            <a:spLocks noGrp="1"/>
          </p:cNvSpPr>
          <p:nvPr>
            <p:ph type="ftr" sz="quarter" idx="11"/>
          </p:nvPr>
        </p:nvSpPr>
        <p:spPr>
          <a:xfrm>
            <a:off x="4273552" y="6870428"/>
            <a:ext cx="5473700" cy="221109"/>
          </a:xfrm>
        </p:spPr>
        <p:txBody>
          <a:bodyPr/>
          <a:lstStyle/>
          <a:p>
            <a:r>
              <a:rPr lang="en-US"/>
              <a:t>© Aalto University Executive Education</a:t>
            </a:r>
          </a:p>
        </p:txBody>
      </p:sp>
      <p:grpSp>
        <p:nvGrpSpPr>
          <p:cNvPr id="5" name="Group 4"/>
          <p:cNvGrpSpPr/>
          <p:nvPr/>
        </p:nvGrpSpPr>
        <p:grpSpPr>
          <a:xfrm>
            <a:off x="3474853" y="3688080"/>
            <a:ext cx="7421747" cy="3322785"/>
            <a:chOff x="2289132" y="4179206"/>
            <a:chExt cx="6914329" cy="2858727"/>
          </a:xfrm>
        </p:grpSpPr>
        <p:pic>
          <p:nvPicPr>
            <p:cNvPr id="6" name="Picture 5"/>
            <p:cNvPicPr>
              <a:picLocks noChangeAspect="1"/>
            </p:cNvPicPr>
            <p:nvPr/>
          </p:nvPicPr>
          <p:blipFill>
            <a:blip r:embed="rId2"/>
            <a:stretch>
              <a:fillRect/>
            </a:stretch>
          </p:blipFill>
          <p:spPr>
            <a:xfrm>
              <a:off x="2289132" y="4521741"/>
              <a:ext cx="6914329" cy="2516192"/>
            </a:xfrm>
            <a:prstGeom prst="rect">
              <a:avLst/>
            </a:prstGeom>
          </p:spPr>
        </p:pic>
        <p:sp>
          <p:nvSpPr>
            <p:cNvPr id="7" name="TextBox 6"/>
            <p:cNvSpPr txBox="1"/>
            <p:nvPr/>
          </p:nvSpPr>
          <p:spPr>
            <a:xfrm>
              <a:off x="4762065" y="4179206"/>
              <a:ext cx="1487101" cy="738664"/>
            </a:xfrm>
            <a:prstGeom prst="rect">
              <a:avLst/>
            </a:prstGeom>
            <a:noFill/>
          </p:spPr>
          <p:txBody>
            <a:bodyPr wrap="square" rtlCol="0">
              <a:spAutoFit/>
            </a:bodyPr>
            <a:lstStyle/>
            <a:p>
              <a:pPr defTabSz="457189"/>
              <a:r>
                <a:rPr lang="en-US" sz="1400" b="1" dirty="0">
                  <a:solidFill>
                    <a:prstClr val="black"/>
                  </a:solidFill>
                  <a:latin typeface="Calibri"/>
                </a:rPr>
                <a:t>Crucial users</a:t>
              </a:r>
              <a:r>
                <a:rPr lang="en-US" sz="1400" dirty="0">
                  <a:solidFill>
                    <a:prstClr val="black"/>
                  </a:solidFill>
                  <a:latin typeface="Calibri"/>
                </a:rPr>
                <a:t>; </a:t>
              </a:r>
            </a:p>
            <a:p>
              <a:pPr defTabSz="457189"/>
              <a:r>
                <a:rPr lang="en-US" sz="1400" dirty="0">
                  <a:solidFill>
                    <a:prstClr val="black"/>
                  </a:solidFill>
                  <a:latin typeface="Calibri"/>
                </a:rPr>
                <a:t>first early majority</a:t>
              </a:r>
            </a:p>
          </p:txBody>
        </p:sp>
      </p:grpSp>
      <p:sp>
        <p:nvSpPr>
          <p:cNvPr id="8" name="TextBox 7"/>
          <p:cNvSpPr txBox="1"/>
          <p:nvPr/>
        </p:nvSpPr>
        <p:spPr>
          <a:xfrm>
            <a:off x="2871133" y="4544721"/>
            <a:ext cx="1789481" cy="1077218"/>
          </a:xfrm>
          <a:prstGeom prst="rect">
            <a:avLst/>
          </a:prstGeom>
          <a:noFill/>
        </p:spPr>
        <p:txBody>
          <a:bodyPr wrap="square" rtlCol="0">
            <a:spAutoFit/>
          </a:bodyPr>
          <a:lstStyle/>
          <a:p>
            <a:pPr defTabSz="457189"/>
            <a:r>
              <a:rPr lang="en-US" sz="1600" dirty="0">
                <a:solidFill>
                  <a:prstClr val="black"/>
                </a:solidFill>
                <a:latin typeface="Calibri"/>
              </a:rPr>
              <a:t>I live in the future of others, I do whatever to solve my problem</a:t>
            </a:r>
          </a:p>
        </p:txBody>
      </p:sp>
      <p:sp>
        <p:nvSpPr>
          <p:cNvPr id="9" name="TextBox 8"/>
          <p:cNvSpPr txBox="1"/>
          <p:nvPr/>
        </p:nvSpPr>
        <p:spPr>
          <a:xfrm>
            <a:off x="8171223" y="4693584"/>
            <a:ext cx="2380588" cy="338554"/>
          </a:xfrm>
          <a:prstGeom prst="rect">
            <a:avLst/>
          </a:prstGeom>
          <a:noFill/>
        </p:spPr>
        <p:txBody>
          <a:bodyPr wrap="none" rtlCol="0">
            <a:spAutoFit/>
          </a:bodyPr>
          <a:lstStyle/>
          <a:p>
            <a:pPr defTabSz="457189"/>
            <a:r>
              <a:rPr lang="en-US" sz="1600" dirty="0">
                <a:solidFill>
                  <a:prstClr val="black"/>
                </a:solidFill>
                <a:latin typeface="Calibri"/>
              </a:rPr>
              <a:t>The products I have are ok</a:t>
            </a:r>
          </a:p>
        </p:txBody>
      </p:sp>
    </p:spTree>
    <p:extLst>
      <p:ext uri="{BB962C8B-B14F-4D97-AF65-F5344CB8AC3E}">
        <p14:creationId xmlns:p14="http://schemas.microsoft.com/office/powerpoint/2010/main" val="812324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198" y="408562"/>
            <a:ext cx="11231881" cy="787615"/>
          </a:xfrm>
        </p:spPr>
        <p:txBody>
          <a:bodyPr>
            <a:noAutofit/>
          </a:bodyPr>
          <a:lstStyle/>
          <a:p>
            <a:r>
              <a:rPr lang="en-GB" sz="3200" dirty="0"/>
              <a:t>Constituency and competence building work: finding and training staff facilitators </a:t>
            </a:r>
            <a:endParaRPr lang="en-US" sz="3200" dirty="0"/>
          </a:p>
        </p:txBody>
      </p:sp>
      <p:sp>
        <p:nvSpPr>
          <p:cNvPr id="9" name="Content Placeholder 8"/>
          <p:cNvSpPr>
            <a:spLocks noGrp="1"/>
          </p:cNvSpPr>
          <p:nvPr>
            <p:ph idx="1"/>
          </p:nvPr>
        </p:nvSpPr>
        <p:spPr>
          <a:xfrm>
            <a:off x="457199" y="1965960"/>
            <a:ext cx="9972000" cy="4211003"/>
          </a:xfrm>
        </p:spPr>
        <p:txBody>
          <a:bodyPr/>
          <a:lstStyle/>
          <a:p>
            <a:r>
              <a:rPr lang="en-US" dirty="0"/>
              <a:t>Decision to run internally: 12 </a:t>
            </a:r>
            <a:r>
              <a:rPr lang="en-US" dirty="0" err="1"/>
              <a:t>faciliators</a:t>
            </a:r>
            <a:r>
              <a:rPr lang="en-US" dirty="0"/>
              <a:t> and note takers needed for evening job!</a:t>
            </a:r>
          </a:p>
          <a:p>
            <a:r>
              <a:rPr lang="en-US" dirty="0"/>
              <a:t>Staff time scarce resource: simplified pre-training (just talk through), simplified templates </a:t>
            </a:r>
          </a:p>
          <a:p>
            <a:r>
              <a:rPr lang="en-US" dirty="0"/>
              <a:t>Enthusiastic and </a:t>
            </a:r>
            <a:r>
              <a:rPr lang="en-US" dirty="0" err="1"/>
              <a:t>intersted</a:t>
            </a:r>
            <a:r>
              <a:rPr lang="en-US" dirty="0"/>
              <a:t> people who did a great job!</a:t>
            </a:r>
          </a:p>
          <a:p>
            <a:endParaRPr lang="en-US" dirty="0"/>
          </a:p>
        </p:txBody>
      </p:sp>
    </p:spTree>
    <p:extLst>
      <p:ext uri="{BB962C8B-B14F-4D97-AF65-F5344CB8AC3E}">
        <p14:creationId xmlns:p14="http://schemas.microsoft.com/office/powerpoint/2010/main" val="128859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292841" cy="787615"/>
          </a:xfrm>
        </p:spPr>
        <p:txBody>
          <a:bodyPr>
            <a:noAutofit/>
          </a:bodyPr>
          <a:lstStyle/>
          <a:p>
            <a:r>
              <a:rPr lang="en-GB" sz="3600" dirty="0"/>
              <a:t>Intermediate design work: Workshop principles, methods, templates and timing </a:t>
            </a:r>
            <a:endParaRPr lang="en-US" sz="3600" dirty="0"/>
          </a:p>
        </p:txBody>
      </p:sp>
      <p:sp>
        <p:nvSpPr>
          <p:cNvPr id="3" name="Content Placeholder 2"/>
          <p:cNvSpPr>
            <a:spLocks noGrp="1"/>
          </p:cNvSpPr>
          <p:nvPr>
            <p:ph idx="1"/>
          </p:nvPr>
        </p:nvSpPr>
        <p:spPr>
          <a:xfrm>
            <a:off x="457198" y="1554480"/>
            <a:ext cx="10972801" cy="4622483"/>
          </a:xfrm>
        </p:spPr>
        <p:txBody>
          <a:bodyPr>
            <a:normAutofit/>
          </a:bodyPr>
          <a:lstStyle/>
          <a:p>
            <a:r>
              <a:rPr lang="en-GB" dirty="0"/>
              <a:t>Arrangements to help participants interact with each other;</a:t>
            </a:r>
          </a:p>
          <a:p>
            <a:r>
              <a:rPr lang="en-GB" dirty="0"/>
              <a:t>Consideration how to best foster the ownership and high quality of deliberation among the participants;</a:t>
            </a:r>
          </a:p>
          <a:p>
            <a:r>
              <a:rPr lang="en-GB" dirty="0"/>
              <a:t>Methods and templates to be used in each phase; </a:t>
            </a:r>
          </a:p>
          <a:p>
            <a:r>
              <a:rPr lang="en-GB" dirty="0"/>
              <a:t>Breaks and fatigue estimations;</a:t>
            </a:r>
          </a:p>
          <a:p>
            <a:r>
              <a:rPr lang="en-GB" dirty="0"/>
              <a:t>Considerations of atmosphere in different stages of each workshop and the series; </a:t>
            </a:r>
          </a:p>
          <a:p>
            <a:r>
              <a:rPr lang="en-GB" dirty="0"/>
              <a:t>Eventual scheduling and phasing of the each workshop down to 5 minute level;</a:t>
            </a:r>
          </a:p>
          <a:p>
            <a:r>
              <a:rPr lang="en-GB" dirty="0"/>
              <a:t>Likely contingency measures;  </a:t>
            </a:r>
          </a:p>
          <a:p>
            <a:r>
              <a:rPr lang="en-GB" dirty="0"/>
              <a:t>Guidance on how to facilitate and record the discussions and solutions. </a:t>
            </a:r>
          </a:p>
          <a:p>
            <a:r>
              <a:rPr lang="en-GB" b="1" dirty="0"/>
              <a:t>So that trade-offs would not prove untenable regarding any one aspect</a:t>
            </a:r>
            <a:endParaRPr lang="en-GB" dirty="0"/>
          </a:p>
        </p:txBody>
      </p:sp>
    </p:spTree>
    <p:extLst>
      <p:ext uri="{BB962C8B-B14F-4D97-AF65-F5344CB8AC3E}">
        <p14:creationId xmlns:p14="http://schemas.microsoft.com/office/powerpoint/2010/main" val="180677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t>COST OF INFORMATION</a:t>
            </a:r>
          </a:p>
          <a:p>
            <a:pPr marL="857250" lvl="1" indent="-457200"/>
            <a:r>
              <a:rPr lang="en-US" sz="1600" dirty="0"/>
              <a:t>Only important if “sticky” information is needed </a:t>
            </a:r>
          </a:p>
          <a:p>
            <a:pPr marL="857250" lvl="1" indent="-457200"/>
            <a:r>
              <a:rPr lang="en-US" sz="1600" dirty="0"/>
              <a:t>Criteria for whom to collaborate with is capacity and willingness to provide it</a:t>
            </a:r>
          </a:p>
          <a:p>
            <a:pPr marL="857250" lvl="1" indent="-457200"/>
            <a:r>
              <a:rPr lang="en-US" sz="1600" dirty="0"/>
              <a:t>User innovation research, relationship marketing</a:t>
            </a:r>
          </a:p>
          <a:p>
            <a:pPr marL="457200" indent="-457200">
              <a:buFont typeface="+mj-lt"/>
              <a:buAutoNum type="arabicPeriod"/>
            </a:pPr>
            <a:r>
              <a:rPr lang="en-US" sz="2000" dirty="0"/>
              <a:t>RESOURCE OPPORTUNITY</a:t>
            </a:r>
          </a:p>
          <a:p>
            <a:pPr marL="857250" lvl="1" indent="-457200"/>
            <a:r>
              <a:rPr lang="en-US" sz="1600" dirty="0"/>
              <a:t>Benefits must exceed costs </a:t>
            </a:r>
          </a:p>
          <a:p>
            <a:pPr marL="857250" lvl="1" indent="-457200"/>
            <a:r>
              <a:rPr lang="en-US" sz="1600" dirty="0"/>
              <a:t>Only important if users are willing and able to contribute time, money or power</a:t>
            </a:r>
          </a:p>
          <a:p>
            <a:pPr marL="857250" lvl="1" indent="-457200"/>
            <a:r>
              <a:rPr lang="en-US" sz="1600" dirty="0"/>
              <a:t>User innovation research, crowdsourcing, Open source software (but not free/</a:t>
            </a:r>
            <a:r>
              <a:rPr lang="en-US" sz="1600" dirty="0" err="1"/>
              <a:t>libre</a:t>
            </a:r>
            <a:r>
              <a:rPr lang="en-US" sz="1600" dirty="0"/>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b="1" dirty="0">
                <a:solidFill>
                  <a:srgbClr val="FF0000"/>
                </a:solidFill>
              </a:rPr>
              <a:t>DEMOCRATIC PARTICIPATION:</a:t>
            </a:r>
          </a:p>
          <a:p>
            <a:pPr marL="857250" lvl="1" indent="-457200"/>
            <a:r>
              <a:rPr lang="en-US" sz="1600" b="1" dirty="0">
                <a:solidFill>
                  <a:srgbClr val="FF0000"/>
                </a:solidFill>
              </a:rPr>
              <a:t>Only important if it is citizens/users/customers right to affect technology (</a:t>
            </a:r>
            <a:r>
              <a:rPr lang="en-US" sz="1600" b="1" dirty="0" err="1">
                <a:solidFill>
                  <a:srgbClr val="FF0000"/>
                </a:solidFill>
              </a:rPr>
              <a:t>vs</a:t>
            </a:r>
            <a:r>
              <a:rPr lang="en-US" sz="1600" b="1" dirty="0">
                <a:solidFill>
                  <a:srgbClr val="FF0000"/>
                </a:solidFill>
              </a:rPr>
              <a:t> art, commissions to one self, professional autonomy, professional </a:t>
            </a:r>
            <a:r>
              <a:rPr lang="en-US" sz="1600" b="1" dirty="0" err="1">
                <a:solidFill>
                  <a:srgbClr val="FF0000"/>
                </a:solidFill>
              </a:rPr>
              <a:t>judgement</a:t>
            </a:r>
            <a:r>
              <a:rPr lang="en-US" sz="1600" b="1" dirty="0">
                <a:solidFill>
                  <a:srgbClr val="FF0000"/>
                </a:solidFill>
              </a:rPr>
              <a:t>) </a:t>
            </a:r>
          </a:p>
          <a:p>
            <a:pPr marL="857250" lvl="1" indent="-457200"/>
            <a:r>
              <a:rPr lang="en-US" sz="1600" b="1" dirty="0">
                <a:solidFill>
                  <a:srgbClr val="FF0000"/>
                </a:solidFill>
              </a:rPr>
              <a:t>Criteria for whom to collaborate with must be equal and </a:t>
            </a:r>
            <a:r>
              <a:rPr lang="en-US" sz="1600" b="1" dirty="0" err="1">
                <a:solidFill>
                  <a:srgbClr val="FF0000"/>
                </a:solidFill>
              </a:rPr>
              <a:t>representatative</a:t>
            </a:r>
            <a:r>
              <a:rPr lang="en-US" sz="1600" b="1" dirty="0">
                <a:solidFill>
                  <a:srgbClr val="FF0000"/>
                </a:solidFill>
              </a:rPr>
              <a:t> in an acceptable way</a:t>
            </a:r>
          </a:p>
          <a:p>
            <a:pPr marL="857250" lvl="1" indent="-457200"/>
            <a:r>
              <a:rPr lang="en-US" sz="1600" b="1" dirty="0">
                <a:solidFill>
                  <a:srgbClr val="FF0000"/>
                </a:solidFill>
              </a:rPr>
              <a:t>Participatory design, participatory planning,  free &amp; </a:t>
            </a:r>
            <a:r>
              <a:rPr lang="en-US" sz="1600" b="1" dirty="0" err="1">
                <a:solidFill>
                  <a:srgbClr val="FF0000"/>
                </a:solidFill>
              </a:rPr>
              <a:t>libre</a:t>
            </a:r>
            <a:r>
              <a:rPr lang="en-US" sz="1600" b="1" dirty="0">
                <a:solidFill>
                  <a:srgbClr val="FF0000"/>
                </a:solidFill>
              </a:rPr>
              <a:t> software, community design </a:t>
            </a:r>
          </a:p>
          <a:p>
            <a:pPr marL="457200" indent="-457200">
              <a:buFont typeface="+mj-lt"/>
              <a:buAutoNum type="arabicPeriod"/>
            </a:pPr>
            <a:endParaRPr lang="en-US" sz="2000" b="1" dirty="0">
              <a:solidFill>
                <a:srgbClr val="FF0000"/>
              </a:solidFill>
            </a:endParaRPr>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2619979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018521" cy="787615"/>
          </a:xfrm>
        </p:spPr>
        <p:txBody>
          <a:bodyPr>
            <a:noAutofit/>
          </a:bodyPr>
          <a:lstStyle/>
          <a:p>
            <a:r>
              <a:rPr lang="en-GB" sz="3200" dirty="0"/>
              <a:t>Collaborative design: Workshop facilitation, results </a:t>
            </a:r>
            <a:r>
              <a:rPr lang="en-GB" sz="3200" dirty="0" err="1"/>
              <a:t>archeology</a:t>
            </a:r>
            <a:r>
              <a:rPr lang="en-GB" sz="3200" dirty="0"/>
              <a:t> and concept refinement </a:t>
            </a:r>
            <a:endParaRPr lang="en-US" sz="3200" dirty="0"/>
          </a:p>
        </p:txBody>
      </p:sp>
      <p:sp>
        <p:nvSpPr>
          <p:cNvPr id="3" name="Content Placeholder 2"/>
          <p:cNvSpPr>
            <a:spLocks noGrp="1"/>
          </p:cNvSpPr>
          <p:nvPr>
            <p:ph idx="1"/>
          </p:nvPr>
        </p:nvSpPr>
        <p:spPr>
          <a:xfrm>
            <a:off x="457199" y="1965960"/>
            <a:ext cx="11018520" cy="4211003"/>
          </a:xfrm>
        </p:spPr>
        <p:txBody>
          <a:bodyPr>
            <a:normAutofit/>
          </a:bodyPr>
          <a:lstStyle/>
          <a:p>
            <a:r>
              <a:rPr lang="en-US" dirty="0"/>
              <a:t>First workshop dialogue with chief architect lasted longer than planned: planned speed up and all introductions and ideation worked well</a:t>
            </a:r>
          </a:p>
          <a:p>
            <a:r>
              <a:rPr lang="en-US" dirty="0"/>
              <a:t>Second workshop concept design from ideas: various adjustments, different working styles</a:t>
            </a:r>
            <a:r>
              <a:rPr lang="mr-IN" dirty="0"/>
              <a:t>…</a:t>
            </a:r>
            <a:endParaRPr lang="fi-FI" dirty="0"/>
          </a:p>
          <a:p>
            <a:r>
              <a:rPr lang="fi-FI" dirty="0"/>
              <a:t>’</a:t>
            </a:r>
            <a:r>
              <a:rPr lang="fi-FI" dirty="0" err="1"/>
              <a:t>Results</a:t>
            </a:r>
            <a:r>
              <a:rPr lang="fi-FI" dirty="0"/>
              <a:t> </a:t>
            </a:r>
            <a:r>
              <a:rPr lang="fi-FI" dirty="0" err="1"/>
              <a:t>archeology</a:t>
            </a:r>
            <a:r>
              <a:rPr lang="fi-FI" dirty="0"/>
              <a:t>’ </a:t>
            </a:r>
            <a:r>
              <a:rPr lang="fi-FI" dirty="0" err="1"/>
              <a:t>due</a:t>
            </a:r>
            <a:r>
              <a:rPr lang="fi-FI" dirty="0"/>
              <a:t> to </a:t>
            </a:r>
            <a:r>
              <a:rPr lang="fi-FI" dirty="0" err="1"/>
              <a:t>difficulties</a:t>
            </a:r>
            <a:r>
              <a:rPr lang="fi-FI" dirty="0"/>
              <a:t> to </a:t>
            </a:r>
            <a:r>
              <a:rPr lang="fi-FI" dirty="0" err="1"/>
              <a:t>capture</a:t>
            </a:r>
            <a:r>
              <a:rPr lang="fi-FI" dirty="0"/>
              <a:t> </a:t>
            </a:r>
            <a:r>
              <a:rPr lang="fi-FI" dirty="0" err="1"/>
              <a:t>all</a:t>
            </a:r>
            <a:r>
              <a:rPr lang="fi-FI" dirty="0"/>
              <a:t> </a:t>
            </a:r>
            <a:r>
              <a:rPr lang="fi-FI" dirty="0" err="1"/>
              <a:t>the</a:t>
            </a:r>
            <a:r>
              <a:rPr lang="fi-FI" dirty="0"/>
              <a:t> </a:t>
            </a:r>
            <a:r>
              <a:rPr lang="fi-FI" dirty="0" err="1"/>
              <a:t>conversations</a:t>
            </a:r>
            <a:r>
              <a:rPr lang="fi-FI" dirty="0"/>
              <a:t> and </a:t>
            </a:r>
            <a:r>
              <a:rPr lang="fi-FI" dirty="0" err="1"/>
              <a:t>ideas</a:t>
            </a:r>
            <a:r>
              <a:rPr lang="fi-FI" dirty="0"/>
              <a:t> into </a:t>
            </a:r>
            <a:r>
              <a:rPr lang="fi-FI" dirty="0" err="1"/>
              <a:t>templates</a:t>
            </a:r>
            <a:r>
              <a:rPr lang="fi-FI" dirty="0"/>
              <a:t> </a:t>
            </a:r>
          </a:p>
          <a:p>
            <a:r>
              <a:rPr lang="fi-FI" dirty="0"/>
              <a:t>Third workshop </a:t>
            </a:r>
            <a:r>
              <a:rPr lang="fi-FI" dirty="0" err="1"/>
              <a:t>refined</a:t>
            </a:r>
            <a:r>
              <a:rPr lang="fi-FI" dirty="0"/>
              <a:t> </a:t>
            </a:r>
            <a:r>
              <a:rPr lang="fi-FI" dirty="0" err="1"/>
              <a:t>concepts</a:t>
            </a:r>
            <a:r>
              <a:rPr lang="fi-FI" dirty="0"/>
              <a:t> </a:t>
            </a:r>
            <a:r>
              <a:rPr lang="fi-FI" dirty="0" err="1"/>
              <a:t>back</a:t>
            </a:r>
            <a:r>
              <a:rPr lang="fi-FI" dirty="0"/>
              <a:t> to </a:t>
            </a:r>
            <a:r>
              <a:rPr lang="fi-FI" dirty="0" err="1"/>
              <a:t>participants</a:t>
            </a:r>
            <a:r>
              <a:rPr lang="fi-FI" dirty="0"/>
              <a:t> and </a:t>
            </a:r>
            <a:r>
              <a:rPr lang="fi-FI" dirty="0" err="1"/>
              <a:t>improved</a:t>
            </a:r>
            <a:r>
              <a:rPr lang="fi-FI" dirty="0"/>
              <a:t> + </a:t>
            </a:r>
            <a:r>
              <a:rPr lang="fi-FI" dirty="0" err="1"/>
              <a:t>solutions</a:t>
            </a:r>
            <a:r>
              <a:rPr lang="fi-FI" dirty="0"/>
              <a:t> to </a:t>
            </a:r>
            <a:r>
              <a:rPr lang="fi-FI" dirty="0" err="1"/>
              <a:t>known</a:t>
            </a:r>
            <a:r>
              <a:rPr lang="fi-FI" dirty="0"/>
              <a:t> </a:t>
            </a:r>
            <a:r>
              <a:rPr lang="fi-FI" dirty="0" err="1"/>
              <a:t>problems</a:t>
            </a:r>
            <a:r>
              <a:rPr lang="fi-FI" dirty="0"/>
              <a:t> </a:t>
            </a:r>
            <a:r>
              <a:rPr lang="fi-FI" dirty="0" err="1"/>
              <a:t>by</a:t>
            </a:r>
            <a:r>
              <a:rPr lang="fi-FI" dirty="0"/>
              <a:t> </a:t>
            </a:r>
            <a:r>
              <a:rPr lang="fi-FI" dirty="0" err="1"/>
              <a:t>planners</a:t>
            </a:r>
            <a:r>
              <a:rPr lang="fi-FI" dirty="0"/>
              <a:t> and </a:t>
            </a:r>
            <a:r>
              <a:rPr lang="fi-FI" dirty="0" err="1"/>
              <a:t>architects</a:t>
            </a:r>
            <a:endParaRPr lang="en-US" dirty="0"/>
          </a:p>
        </p:txBody>
      </p:sp>
    </p:spTree>
    <p:extLst>
      <p:ext uri="{BB962C8B-B14F-4D97-AF65-F5344CB8AC3E}">
        <p14:creationId xmlns:p14="http://schemas.microsoft.com/office/powerpoint/2010/main" val="136318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Take home messages on </a:t>
            </a:r>
            <a:r>
              <a:rPr lang="en-US" dirty="0" err="1"/>
              <a:t>fCL</a:t>
            </a:r>
            <a:r>
              <a:rPr lang="en-US" dirty="0"/>
              <a:t> process</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3208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8160" y="563880"/>
            <a:ext cx="11049000" cy="5730240"/>
          </a:xfrm>
        </p:spPr>
        <p:txBody>
          <a:bodyPr>
            <a:normAutofit lnSpcReduction="10000"/>
          </a:bodyPr>
          <a:lstStyle/>
          <a:p>
            <a:pPr marL="514338" indent="-514338">
              <a:buFont typeface="+mj-lt"/>
              <a:buAutoNum type="arabicPeriod"/>
            </a:pPr>
            <a:r>
              <a:rPr lang="en-US" sz="2800" dirty="0"/>
              <a:t>Citizen panels, testing, just inspiration form citizens </a:t>
            </a:r>
            <a:r>
              <a:rPr lang="mr-IN" sz="2800" dirty="0"/>
              <a:t>…</a:t>
            </a:r>
            <a:r>
              <a:rPr lang="fi-FI" sz="2800" dirty="0"/>
              <a:t> </a:t>
            </a:r>
            <a:r>
              <a:rPr lang="fi-FI" sz="2800" dirty="0" err="1"/>
              <a:t>has</a:t>
            </a:r>
            <a:r>
              <a:rPr lang="fi-FI" sz="2800" dirty="0"/>
              <a:t> </a:t>
            </a:r>
            <a:r>
              <a:rPr lang="fi-FI" sz="2800" dirty="0" err="1"/>
              <a:t>its</a:t>
            </a:r>
            <a:r>
              <a:rPr lang="fi-FI" sz="2800" dirty="0"/>
              <a:t> </a:t>
            </a:r>
            <a:r>
              <a:rPr lang="fi-FI" sz="2800" dirty="0" err="1"/>
              <a:t>place</a:t>
            </a:r>
            <a:r>
              <a:rPr lang="fi-FI" sz="2800" dirty="0"/>
              <a:t> </a:t>
            </a:r>
            <a:r>
              <a:rPr lang="mr-IN" sz="2800" dirty="0"/>
              <a:t>…</a:t>
            </a:r>
            <a:r>
              <a:rPr lang="fi-FI" sz="2800" dirty="0"/>
              <a:t> in </a:t>
            </a:r>
            <a:r>
              <a:rPr lang="fi-FI" sz="2800" dirty="0" err="1"/>
              <a:t>the</a:t>
            </a:r>
            <a:r>
              <a:rPr lang="fi-FI" sz="2800" dirty="0"/>
              <a:t> 1980s </a:t>
            </a:r>
          </a:p>
          <a:p>
            <a:pPr marL="514338" indent="-514338">
              <a:buFont typeface="+mj-lt"/>
              <a:buAutoNum type="arabicPeriod"/>
            </a:pPr>
            <a:r>
              <a:rPr lang="fi-FI" sz="2800" dirty="0" err="1"/>
              <a:t>Democracy</a:t>
            </a:r>
            <a:r>
              <a:rPr lang="fi-FI" sz="2800" dirty="0"/>
              <a:t>, </a:t>
            </a:r>
            <a:r>
              <a:rPr lang="fi-FI" sz="2800" dirty="0" err="1"/>
              <a:t>resourcing</a:t>
            </a:r>
            <a:r>
              <a:rPr lang="fi-FI" sz="2800" dirty="0"/>
              <a:t>, </a:t>
            </a:r>
            <a:r>
              <a:rPr lang="fi-FI" sz="2800" dirty="0" err="1"/>
              <a:t>resourcing</a:t>
            </a:r>
            <a:r>
              <a:rPr lang="fi-FI" sz="2800" dirty="0"/>
              <a:t>, and </a:t>
            </a:r>
            <a:r>
              <a:rPr lang="fi-FI" sz="2800" dirty="0" err="1"/>
              <a:t>insights</a:t>
            </a:r>
            <a:r>
              <a:rPr lang="fi-FI" sz="2800" dirty="0"/>
              <a:t> </a:t>
            </a:r>
            <a:r>
              <a:rPr lang="fi-FI" sz="2800" dirty="0" err="1"/>
              <a:t>can</a:t>
            </a:r>
            <a:r>
              <a:rPr lang="fi-FI" sz="2800" dirty="0"/>
              <a:t> </a:t>
            </a:r>
            <a:r>
              <a:rPr lang="fi-FI" sz="2800" dirty="0" err="1"/>
              <a:t>be</a:t>
            </a:r>
            <a:r>
              <a:rPr lang="fi-FI" sz="2800" dirty="0"/>
              <a:t> </a:t>
            </a:r>
            <a:r>
              <a:rPr lang="fi-FI" sz="2800" dirty="0" err="1"/>
              <a:t>gained</a:t>
            </a:r>
            <a:r>
              <a:rPr lang="fi-FI" sz="2800" dirty="0"/>
              <a:t> </a:t>
            </a:r>
            <a:r>
              <a:rPr lang="fi-FI" sz="2800" dirty="0" err="1"/>
              <a:t>directly</a:t>
            </a:r>
            <a:r>
              <a:rPr lang="fi-FI" sz="2800" dirty="0"/>
              <a:t> </a:t>
            </a:r>
            <a:r>
              <a:rPr lang="fi-FI" sz="2800" dirty="0" err="1"/>
              <a:t>involving</a:t>
            </a:r>
            <a:r>
              <a:rPr lang="fi-FI" sz="2800" dirty="0"/>
              <a:t> </a:t>
            </a:r>
            <a:r>
              <a:rPr lang="fi-FI" sz="2800" dirty="0" err="1"/>
              <a:t>users</a:t>
            </a:r>
            <a:endParaRPr lang="fi-FI" sz="2800" dirty="0"/>
          </a:p>
          <a:p>
            <a:pPr marL="514338" indent="-514338">
              <a:buFont typeface="+mj-lt"/>
              <a:buAutoNum type="arabicPeriod"/>
            </a:pPr>
            <a:r>
              <a:rPr lang="fi-FI" sz="2800" dirty="0"/>
              <a:t>’Just </a:t>
            </a:r>
            <a:r>
              <a:rPr lang="fi-FI" sz="2800" dirty="0" err="1"/>
              <a:t>asking</a:t>
            </a:r>
            <a:r>
              <a:rPr lang="fi-FI" sz="2800" dirty="0"/>
              <a:t>’ </a:t>
            </a:r>
            <a:r>
              <a:rPr lang="fi-FI" sz="2800" dirty="0" err="1"/>
              <a:t>works</a:t>
            </a:r>
            <a:r>
              <a:rPr lang="fi-FI" sz="2800" dirty="0"/>
              <a:t> </a:t>
            </a:r>
            <a:r>
              <a:rPr lang="fi-FI" sz="2800" dirty="0" err="1"/>
              <a:t>only</a:t>
            </a:r>
            <a:r>
              <a:rPr lang="fi-FI" sz="2800" dirty="0"/>
              <a:t> </a:t>
            </a:r>
            <a:r>
              <a:rPr lang="fi-FI" sz="2800" dirty="0" err="1"/>
              <a:t>with</a:t>
            </a:r>
            <a:r>
              <a:rPr lang="fi-FI" sz="2800" dirty="0"/>
              <a:t> </a:t>
            </a:r>
            <a:r>
              <a:rPr lang="fi-FI" sz="2800" dirty="0" err="1"/>
              <a:t>lead-users</a:t>
            </a:r>
            <a:r>
              <a:rPr lang="fi-FI" sz="2800" dirty="0"/>
              <a:t>, </a:t>
            </a:r>
            <a:r>
              <a:rPr lang="fi-FI" sz="2800" dirty="0" err="1"/>
              <a:t>who</a:t>
            </a:r>
            <a:r>
              <a:rPr lang="fi-FI" sz="2800" dirty="0"/>
              <a:t> </a:t>
            </a:r>
            <a:r>
              <a:rPr lang="fi-FI" sz="2800" dirty="0" err="1"/>
              <a:t>are</a:t>
            </a:r>
            <a:r>
              <a:rPr lang="fi-FI" sz="2800" dirty="0"/>
              <a:t> </a:t>
            </a:r>
            <a:r>
              <a:rPr lang="fi-FI" sz="2800" dirty="0" err="1"/>
              <a:t>rare</a:t>
            </a:r>
            <a:endParaRPr lang="fi-FI" sz="2800" dirty="0"/>
          </a:p>
          <a:p>
            <a:pPr marL="514338" indent="-514338">
              <a:buFont typeface="+mj-lt"/>
              <a:buAutoNum type="arabicPeriod"/>
            </a:pPr>
            <a:r>
              <a:rPr lang="fi-FI" sz="2800" dirty="0" err="1"/>
              <a:t>Hosted</a:t>
            </a:r>
            <a:r>
              <a:rPr lang="fi-FI" sz="2800" dirty="0"/>
              <a:t> </a:t>
            </a:r>
            <a:r>
              <a:rPr lang="fi-FI" sz="2800" dirty="0" err="1"/>
              <a:t>communities</a:t>
            </a:r>
            <a:r>
              <a:rPr lang="fi-FI" sz="2800" dirty="0"/>
              <a:t> </a:t>
            </a:r>
            <a:r>
              <a:rPr lang="fi-FI" sz="2800" dirty="0" err="1"/>
              <a:t>can</a:t>
            </a:r>
            <a:r>
              <a:rPr lang="fi-FI" sz="2800" dirty="0"/>
              <a:t> </a:t>
            </a:r>
            <a:r>
              <a:rPr lang="fi-FI" sz="2800" dirty="0" err="1"/>
              <a:t>involve</a:t>
            </a:r>
            <a:r>
              <a:rPr lang="fi-FI" sz="2800" dirty="0"/>
              <a:t> </a:t>
            </a:r>
            <a:r>
              <a:rPr lang="fi-FI" sz="2800" dirty="0" err="1"/>
              <a:t>more</a:t>
            </a:r>
            <a:r>
              <a:rPr lang="fi-FI" sz="2800" dirty="0"/>
              <a:t> ’</a:t>
            </a:r>
            <a:r>
              <a:rPr lang="fi-FI" sz="2800" dirty="0" err="1"/>
              <a:t>ordinary</a:t>
            </a:r>
            <a:r>
              <a:rPr lang="fi-FI" sz="2800" dirty="0"/>
              <a:t>’ </a:t>
            </a:r>
            <a:r>
              <a:rPr lang="fi-FI" sz="2800" dirty="0" err="1"/>
              <a:t>citizens</a:t>
            </a:r>
            <a:r>
              <a:rPr lang="fi-FI" sz="2800" dirty="0"/>
              <a:t>: </a:t>
            </a:r>
            <a:r>
              <a:rPr lang="fi-FI" sz="2800" dirty="0" err="1"/>
              <a:t>interaction</a:t>
            </a:r>
            <a:r>
              <a:rPr lang="fi-FI" sz="2800" dirty="0"/>
              <a:t> and ’</a:t>
            </a:r>
            <a:r>
              <a:rPr lang="fi-FI" sz="2800" dirty="0" err="1"/>
              <a:t>intermediate</a:t>
            </a:r>
            <a:r>
              <a:rPr lang="fi-FI" sz="2800" dirty="0"/>
              <a:t> </a:t>
            </a:r>
            <a:r>
              <a:rPr lang="fi-FI" sz="2800" dirty="0" err="1"/>
              <a:t>designs</a:t>
            </a:r>
            <a:r>
              <a:rPr lang="fi-FI" sz="2800" dirty="0"/>
              <a:t>’ </a:t>
            </a:r>
            <a:r>
              <a:rPr lang="fi-FI" sz="2800" dirty="0" err="1"/>
              <a:t>helps</a:t>
            </a:r>
            <a:endParaRPr lang="fi-FI" sz="2800" dirty="0"/>
          </a:p>
          <a:p>
            <a:pPr marL="514338" indent="-514338">
              <a:buFont typeface="+mj-lt"/>
              <a:buAutoNum type="arabicPeriod"/>
            </a:pPr>
            <a:r>
              <a:rPr lang="fi-FI" sz="2800" dirty="0" err="1"/>
              <a:t>Work</a:t>
            </a:r>
            <a:r>
              <a:rPr lang="fi-FI" sz="2800" dirty="0"/>
              <a:t> in </a:t>
            </a:r>
            <a:r>
              <a:rPr lang="fi-FI" sz="2800" dirty="0" err="1"/>
              <a:t>setting</a:t>
            </a:r>
            <a:r>
              <a:rPr lang="fi-FI" sz="2800" dirty="0"/>
              <a:t> </a:t>
            </a:r>
            <a:r>
              <a:rPr lang="fi-FI" sz="2800" dirty="0" err="1"/>
              <a:t>up</a:t>
            </a:r>
            <a:r>
              <a:rPr lang="fi-FI" sz="2800" dirty="0"/>
              <a:t> </a:t>
            </a:r>
            <a:r>
              <a:rPr lang="fi-FI" sz="2800" dirty="0" err="1"/>
              <a:t>Hosted</a:t>
            </a:r>
            <a:r>
              <a:rPr lang="fi-FI" sz="2800" dirty="0"/>
              <a:t> </a:t>
            </a:r>
            <a:r>
              <a:rPr lang="fi-FI" sz="2800" dirty="0" err="1"/>
              <a:t>user</a:t>
            </a:r>
            <a:r>
              <a:rPr lang="fi-FI" sz="2800" dirty="0"/>
              <a:t>-designer </a:t>
            </a:r>
            <a:r>
              <a:rPr lang="fi-FI" sz="2800" dirty="0" err="1"/>
              <a:t>community</a:t>
            </a:r>
            <a:endParaRPr lang="fi-FI" sz="2800" dirty="0"/>
          </a:p>
          <a:p>
            <a:pPr lvl="1">
              <a:buFont typeface="Courier New" charset="0"/>
              <a:buChar char="o"/>
            </a:pPr>
            <a:r>
              <a:rPr lang="fi-FI" dirty="0" err="1"/>
              <a:t>Framing</a:t>
            </a:r>
            <a:r>
              <a:rPr lang="fi-FI" dirty="0"/>
              <a:t> and </a:t>
            </a:r>
            <a:r>
              <a:rPr lang="fi-FI" dirty="0" err="1"/>
              <a:t>scoping</a:t>
            </a:r>
            <a:r>
              <a:rPr lang="fi-FI" dirty="0"/>
              <a:t> </a:t>
            </a:r>
          </a:p>
          <a:p>
            <a:pPr lvl="1">
              <a:buFont typeface="Courier New" charset="0"/>
              <a:buChar char="o"/>
            </a:pPr>
            <a:r>
              <a:rPr lang="fi-FI" dirty="0" err="1"/>
              <a:t>Concretization</a:t>
            </a:r>
            <a:r>
              <a:rPr lang="fi-FI" dirty="0"/>
              <a:t> to </a:t>
            </a:r>
            <a:r>
              <a:rPr lang="fi-FI" dirty="0" err="1"/>
              <a:t>themes</a:t>
            </a:r>
            <a:r>
              <a:rPr lang="fi-FI" dirty="0"/>
              <a:t>, </a:t>
            </a:r>
            <a:r>
              <a:rPr lang="fi-FI" dirty="0" err="1"/>
              <a:t>tasks</a:t>
            </a:r>
            <a:r>
              <a:rPr lang="fi-FI" dirty="0"/>
              <a:t>, </a:t>
            </a:r>
            <a:r>
              <a:rPr lang="fi-FI" dirty="0" err="1"/>
              <a:t>scheduling</a:t>
            </a:r>
            <a:r>
              <a:rPr lang="fi-FI" dirty="0"/>
              <a:t>, action </a:t>
            </a:r>
            <a:r>
              <a:rPr lang="fi-FI" dirty="0" err="1"/>
              <a:t>plan</a:t>
            </a:r>
            <a:endParaRPr lang="fi-FI" dirty="0"/>
          </a:p>
          <a:p>
            <a:pPr lvl="1">
              <a:buFont typeface="Courier New" charset="0"/>
              <a:buChar char="o"/>
            </a:pPr>
            <a:r>
              <a:rPr lang="fi-FI" dirty="0" err="1"/>
              <a:t>Participant</a:t>
            </a:r>
            <a:r>
              <a:rPr lang="fi-FI" dirty="0"/>
              <a:t> </a:t>
            </a:r>
            <a:r>
              <a:rPr lang="fi-FI" dirty="0" err="1"/>
              <a:t>selection</a:t>
            </a:r>
            <a:r>
              <a:rPr lang="fi-FI" dirty="0"/>
              <a:t> </a:t>
            </a:r>
            <a:r>
              <a:rPr lang="fi-FI" dirty="0" err="1"/>
              <a:t>criteria</a:t>
            </a:r>
            <a:r>
              <a:rPr lang="fi-FI" dirty="0"/>
              <a:t> and </a:t>
            </a:r>
            <a:r>
              <a:rPr lang="fi-FI" dirty="0" err="1"/>
              <a:t>process</a:t>
            </a:r>
            <a:endParaRPr lang="fi-FI" dirty="0"/>
          </a:p>
          <a:p>
            <a:pPr lvl="1">
              <a:buFont typeface="Courier New" charset="0"/>
              <a:buChar char="o"/>
            </a:pPr>
            <a:r>
              <a:rPr lang="fi-FI" dirty="0" err="1"/>
              <a:t>Constituency</a:t>
            </a:r>
            <a:r>
              <a:rPr lang="fi-FI" dirty="0"/>
              <a:t> and </a:t>
            </a:r>
            <a:r>
              <a:rPr lang="fi-FI" dirty="0" err="1"/>
              <a:t>competency</a:t>
            </a:r>
            <a:r>
              <a:rPr lang="fi-FI" dirty="0"/>
              <a:t> </a:t>
            </a:r>
            <a:r>
              <a:rPr lang="fi-FI" dirty="0" err="1"/>
              <a:t>building</a:t>
            </a:r>
            <a:r>
              <a:rPr lang="fi-FI" dirty="0"/>
              <a:t> </a:t>
            </a:r>
            <a:r>
              <a:rPr lang="fi-FI" dirty="0" err="1"/>
              <a:t>internally</a:t>
            </a:r>
            <a:endParaRPr lang="fi-FI" dirty="0"/>
          </a:p>
          <a:p>
            <a:pPr lvl="1">
              <a:buFont typeface="Courier New" charset="0"/>
              <a:buChar char="o"/>
            </a:pPr>
            <a:r>
              <a:rPr lang="fi-FI" dirty="0" err="1"/>
              <a:t>Intermediate</a:t>
            </a:r>
            <a:r>
              <a:rPr lang="fi-FI" dirty="0"/>
              <a:t> </a:t>
            </a:r>
            <a:r>
              <a:rPr lang="fi-FI" dirty="0" err="1"/>
              <a:t>designs</a:t>
            </a:r>
            <a:endParaRPr lang="fi-FI" dirty="0"/>
          </a:p>
          <a:p>
            <a:pPr lvl="1">
              <a:buFont typeface="Courier New" charset="0"/>
              <a:buChar char="o"/>
            </a:pPr>
            <a:r>
              <a:rPr lang="fi-FI" dirty="0" err="1"/>
              <a:t>Collaborative</a:t>
            </a:r>
            <a:r>
              <a:rPr lang="fi-FI" dirty="0"/>
              <a:t> design: </a:t>
            </a:r>
            <a:r>
              <a:rPr lang="fi-FI" dirty="0" err="1"/>
              <a:t>facilitating</a:t>
            </a:r>
            <a:r>
              <a:rPr lang="fi-FI" dirty="0"/>
              <a:t>, </a:t>
            </a:r>
            <a:r>
              <a:rPr lang="fi-FI" dirty="0" err="1"/>
              <a:t>adjusting</a:t>
            </a:r>
            <a:r>
              <a:rPr lang="fi-FI" dirty="0"/>
              <a:t>, </a:t>
            </a:r>
            <a:r>
              <a:rPr lang="fi-FI" dirty="0" err="1"/>
              <a:t>polishing</a:t>
            </a:r>
            <a:r>
              <a:rPr lang="fi-FI" dirty="0"/>
              <a:t> </a:t>
            </a:r>
            <a:r>
              <a:rPr lang="fi-FI" dirty="0" err="1"/>
              <a:t>outcomes</a:t>
            </a:r>
            <a:endParaRPr lang="fi-FI" dirty="0"/>
          </a:p>
          <a:p>
            <a:pPr lvl="1">
              <a:buFont typeface="Courier New" charset="0"/>
              <a:buChar char="o"/>
            </a:pPr>
            <a:r>
              <a:rPr lang="fi-FI" dirty="0" err="1"/>
              <a:t>Evaluating</a:t>
            </a:r>
            <a:r>
              <a:rPr lang="fi-FI" dirty="0"/>
              <a:t> and </a:t>
            </a:r>
            <a:r>
              <a:rPr lang="fi-FI" dirty="0" err="1"/>
              <a:t>adjusting</a:t>
            </a:r>
            <a:r>
              <a:rPr lang="fi-FI" dirty="0"/>
              <a:t> </a:t>
            </a:r>
            <a:r>
              <a:rPr lang="fi-FI" dirty="0" err="1"/>
              <a:t>the</a:t>
            </a:r>
            <a:r>
              <a:rPr lang="fi-FI" dirty="0"/>
              <a:t> </a:t>
            </a:r>
            <a:r>
              <a:rPr lang="fi-FI" dirty="0" err="1"/>
              <a:t>continuance</a:t>
            </a:r>
            <a:r>
              <a:rPr lang="fi-FI" dirty="0"/>
              <a:t> </a:t>
            </a:r>
            <a:r>
              <a:rPr lang="fi-FI" dirty="0" err="1"/>
              <a:t>strategy</a:t>
            </a:r>
            <a:r>
              <a:rPr lang="fi-FI" dirty="0"/>
              <a:t> </a:t>
            </a:r>
          </a:p>
        </p:txBody>
      </p:sp>
    </p:spTree>
    <p:extLst>
      <p:ext uri="{BB962C8B-B14F-4D97-AF65-F5344CB8AC3E}">
        <p14:creationId xmlns:p14="http://schemas.microsoft.com/office/powerpoint/2010/main" val="3044751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17800" y="798946"/>
            <a:ext cx="11044528" cy="2071991"/>
          </a:xfrm>
        </p:spPr>
        <p:txBody>
          <a:bodyPr/>
          <a:lstStyle/>
          <a:p>
            <a:r>
              <a:rPr lang="fi-FI" sz="3600" dirty="0"/>
              <a:t>THREE THINGS TO DEVELOP WERE RAISED BY FACILITATORS:</a:t>
            </a:r>
            <a:br>
              <a:rPr lang="fi-FI" sz="3600" dirty="0"/>
            </a:br>
            <a:br>
              <a:rPr lang="fi-FI" sz="3600" dirty="0"/>
            </a:br>
            <a:r>
              <a:rPr lang="fi-FI" sz="2800" dirty="0"/>
              <a:t>1. More </a:t>
            </a:r>
            <a:r>
              <a:rPr lang="fi-FI" sz="2800" dirty="0" err="1"/>
              <a:t>integral</a:t>
            </a:r>
            <a:r>
              <a:rPr lang="fi-FI" sz="2800" dirty="0"/>
              <a:t> </a:t>
            </a:r>
            <a:r>
              <a:rPr lang="fi-FI" sz="2800" dirty="0" err="1"/>
              <a:t>participation</a:t>
            </a:r>
            <a:r>
              <a:rPr lang="fi-FI" sz="2800" dirty="0"/>
              <a:t> </a:t>
            </a:r>
            <a:r>
              <a:rPr lang="fi-FI" sz="2800" dirty="0" err="1"/>
              <a:t>from</a:t>
            </a:r>
            <a:r>
              <a:rPr lang="fi-FI" sz="2800" dirty="0"/>
              <a:t> </a:t>
            </a:r>
            <a:r>
              <a:rPr lang="fi-FI" sz="2800" dirty="0" err="1"/>
              <a:t>the</a:t>
            </a:r>
            <a:r>
              <a:rPr lang="fi-FI" sz="2800" dirty="0"/>
              <a:t> management and top-</a:t>
            </a:r>
            <a:r>
              <a:rPr lang="fi-FI" sz="2800" dirty="0" err="1"/>
              <a:t>level</a:t>
            </a:r>
            <a:r>
              <a:rPr lang="fi-FI" sz="2800" dirty="0"/>
              <a:t> </a:t>
            </a:r>
            <a:r>
              <a:rPr lang="fi-FI" sz="2800" dirty="0" err="1"/>
              <a:t>planners</a:t>
            </a:r>
            <a:r>
              <a:rPr lang="fi-FI" sz="2800" dirty="0"/>
              <a:t> </a:t>
            </a:r>
            <a:r>
              <a:rPr lang="fi-FI" sz="2800" dirty="0" err="1"/>
              <a:t>from</a:t>
            </a:r>
            <a:r>
              <a:rPr lang="fi-FI" sz="2800" dirty="0"/>
              <a:t> </a:t>
            </a:r>
            <a:r>
              <a:rPr lang="fi-FI" sz="2800" dirty="0" err="1"/>
              <a:t>the</a:t>
            </a:r>
            <a:r>
              <a:rPr lang="fi-FI" sz="2800" dirty="0"/>
              <a:t> </a:t>
            </a:r>
            <a:r>
              <a:rPr lang="fi-FI" sz="2800" dirty="0" err="1"/>
              <a:t>onset</a:t>
            </a:r>
            <a:br>
              <a:rPr lang="fi-FI" sz="2800" dirty="0"/>
            </a:br>
            <a:br>
              <a:rPr lang="fi-FI" sz="2800" dirty="0"/>
            </a:br>
            <a:r>
              <a:rPr lang="fi-FI" sz="2800" dirty="0"/>
              <a:t>2. More </a:t>
            </a:r>
            <a:r>
              <a:rPr lang="fi-FI" sz="2800" dirty="0" err="1"/>
              <a:t>clear</a:t>
            </a:r>
            <a:r>
              <a:rPr lang="fi-FI" sz="2800" dirty="0"/>
              <a:t> </a:t>
            </a:r>
            <a:r>
              <a:rPr lang="fi-FI" sz="2800" dirty="0" err="1"/>
              <a:t>indication</a:t>
            </a:r>
            <a:r>
              <a:rPr lang="fi-FI" sz="2800" dirty="0"/>
              <a:t> of </a:t>
            </a:r>
            <a:r>
              <a:rPr lang="fi-FI" sz="2800" dirty="0" err="1"/>
              <a:t>how</a:t>
            </a:r>
            <a:r>
              <a:rPr lang="fi-FI" sz="2800" dirty="0"/>
              <a:t> </a:t>
            </a:r>
            <a:r>
              <a:rPr lang="fi-FI" sz="2800" dirty="0" err="1"/>
              <a:t>results</a:t>
            </a:r>
            <a:r>
              <a:rPr lang="fi-FI" sz="2800" dirty="0"/>
              <a:t> </a:t>
            </a:r>
            <a:r>
              <a:rPr lang="fi-FI" sz="2800" dirty="0" err="1"/>
              <a:t>would</a:t>
            </a:r>
            <a:r>
              <a:rPr lang="fi-FI" sz="2800" dirty="0"/>
              <a:t> </a:t>
            </a:r>
            <a:r>
              <a:rPr lang="fi-FI" sz="2800" dirty="0" err="1"/>
              <a:t>be</a:t>
            </a:r>
            <a:r>
              <a:rPr lang="fi-FI" sz="2800" dirty="0"/>
              <a:t> </a:t>
            </a:r>
            <a:r>
              <a:rPr lang="fi-FI" sz="2800" dirty="0" err="1"/>
              <a:t>implemented</a:t>
            </a:r>
            <a:r>
              <a:rPr lang="fi-FI" sz="2800" dirty="0"/>
              <a:t> in </a:t>
            </a:r>
            <a:r>
              <a:rPr lang="fi-FI" sz="2800" dirty="0" err="1"/>
              <a:t>CelLib</a:t>
            </a:r>
            <a:r>
              <a:rPr lang="fi-FI" sz="2800" dirty="0"/>
              <a:t> </a:t>
            </a:r>
            <a:r>
              <a:rPr lang="fi-FI" sz="2800" dirty="0" err="1"/>
              <a:t>planning</a:t>
            </a:r>
            <a:br>
              <a:rPr lang="fi-FI" sz="2800" dirty="0"/>
            </a:br>
            <a:br>
              <a:rPr lang="fi-FI" sz="2800" dirty="0"/>
            </a:br>
            <a:r>
              <a:rPr lang="fi-FI" sz="2800" dirty="0"/>
              <a:t>3. </a:t>
            </a:r>
            <a:r>
              <a:rPr lang="fi-FI" sz="2800" dirty="0" err="1"/>
              <a:t>Deeper</a:t>
            </a:r>
            <a:r>
              <a:rPr lang="fi-FI" sz="2800" dirty="0"/>
              <a:t> </a:t>
            </a:r>
            <a:r>
              <a:rPr lang="fi-FI" sz="2800" dirty="0" err="1"/>
              <a:t>training</a:t>
            </a:r>
            <a:r>
              <a:rPr lang="fi-FI" sz="2800" dirty="0"/>
              <a:t> in </a:t>
            </a:r>
            <a:r>
              <a:rPr lang="fi-FI" sz="2800" dirty="0" err="1"/>
              <a:t>the</a:t>
            </a:r>
            <a:r>
              <a:rPr lang="fi-FI" sz="2800" dirty="0"/>
              <a:t> </a:t>
            </a:r>
            <a:r>
              <a:rPr lang="fi-FI" sz="2800" dirty="0" err="1"/>
              <a:t>participative</a:t>
            </a:r>
            <a:r>
              <a:rPr lang="fi-FI" sz="2800" dirty="0"/>
              <a:t> </a:t>
            </a:r>
            <a:r>
              <a:rPr lang="fi-FI" sz="2800" dirty="0" err="1"/>
              <a:t>methods</a:t>
            </a:r>
            <a:br>
              <a:rPr lang="fi-FI" sz="3600" dirty="0"/>
            </a:br>
            <a:br>
              <a:rPr lang="fi-FI" sz="3600" dirty="0"/>
            </a:br>
            <a:endParaRPr lang="fi-FI" sz="3600" dirty="0"/>
          </a:p>
        </p:txBody>
      </p:sp>
    </p:spTree>
    <p:extLst>
      <p:ext uri="{BB962C8B-B14F-4D97-AF65-F5344CB8AC3E}">
        <p14:creationId xmlns:p14="http://schemas.microsoft.com/office/powerpoint/2010/main" val="1769174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15637" y="346362"/>
            <a:ext cx="11397723" cy="5811600"/>
          </a:xfrm>
        </p:spPr>
        <p:txBody>
          <a:bodyPr/>
          <a:lstStyle/>
          <a:p>
            <a:r>
              <a:rPr lang="en-US" sz="2800" dirty="0"/>
              <a:t>TAKE HOME MESSAGES BY THE LIBRARY PLANNERS</a:t>
            </a:r>
            <a:br>
              <a:rPr lang="en-US" sz="2400" dirty="0"/>
            </a:br>
            <a:br>
              <a:rPr lang="en-US" sz="2400" dirty="0"/>
            </a:br>
            <a:r>
              <a:rPr lang="en-US" sz="2000" dirty="0"/>
              <a:t>Get past the co-design buzz and put it into practice – in a way that works for you. </a:t>
            </a:r>
            <a:br>
              <a:rPr lang="en-US" sz="2000" dirty="0"/>
            </a:br>
            <a:br>
              <a:rPr lang="en-US" sz="2000" dirty="0"/>
            </a:br>
            <a:r>
              <a:rPr lang="en-US" sz="2000" dirty="0"/>
              <a:t>Build trust. Both parties (professionals + citizens) need to show their true selves and be able to step in another’s shoes.</a:t>
            </a:r>
            <a:br>
              <a:rPr lang="en-US" sz="2000" dirty="0"/>
            </a:br>
            <a:br>
              <a:rPr lang="en-US" sz="2000" dirty="0"/>
            </a:br>
            <a:r>
              <a:rPr lang="en-US" sz="2000" dirty="0"/>
              <a:t>Don’t hide behind your professional role. Facilitate the process but let the citizens decide the direction and create the contents. </a:t>
            </a:r>
            <a:br>
              <a:rPr lang="en-US" sz="2000" dirty="0"/>
            </a:br>
            <a:br>
              <a:rPr lang="en-US" sz="2000" dirty="0"/>
            </a:br>
            <a:r>
              <a:rPr lang="en-US" sz="2000" dirty="0"/>
              <a:t>It isn’t always easy – co-design takes work. But eventually it will change the way you work. </a:t>
            </a:r>
            <a:br>
              <a:rPr lang="en-US" sz="2000" dirty="0"/>
            </a:br>
            <a:br>
              <a:rPr lang="en-US" sz="2000" dirty="0"/>
            </a:br>
            <a:r>
              <a:rPr lang="en-US" sz="2000" dirty="0"/>
              <a:t>While the planning component can feel (and sometimes be) lengthier, the process is almost always more efficient overall. Co-design eliminates confusions &amp; misconceptions, and brings greater clarity to everyone involved.</a:t>
            </a:r>
            <a:br>
              <a:rPr lang="en-US" sz="2000" dirty="0"/>
            </a:br>
            <a:br>
              <a:rPr lang="en-US" sz="2000" dirty="0"/>
            </a:br>
            <a:r>
              <a:rPr lang="en-US" sz="2000" dirty="0"/>
              <a:t>Co-design leads to empathy and consideration for all users – both internally and externally.</a:t>
            </a:r>
            <a:br>
              <a:rPr lang="en-US" sz="2000" dirty="0"/>
            </a:br>
            <a:br>
              <a:rPr lang="en-US" sz="2000" dirty="0"/>
            </a:br>
            <a:r>
              <a:rPr lang="en-US" sz="2000" dirty="0"/>
              <a:t>Strategic codesign is a way of working that forces you to tackle the real issues, not “tick the participation box” / “hope they will show up &amp; magic happens” –orientation. </a:t>
            </a:r>
            <a:br>
              <a:rPr lang="en-US" sz="2150" dirty="0"/>
            </a:br>
            <a:br>
              <a:rPr lang="en-US" sz="2150" dirty="0"/>
            </a:br>
            <a:br>
              <a:rPr lang="en-US" sz="2150" dirty="0"/>
            </a:br>
            <a:endParaRPr lang="fi-FI" sz="2150" dirty="0"/>
          </a:p>
        </p:txBody>
      </p:sp>
      <p:sp>
        <p:nvSpPr>
          <p:cNvPr id="3" name="Dian numeron paikkamerkki 2"/>
          <p:cNvSpPr>
            <a:spLocks noGrp="1"/>
          </p:cNvSpPr>
          <p:nvPr>
            <p:ph type="sldNum" sz="quarter" idx="12"/>
          </p:nvPr>
        </p:nvSpPr>
        <p:spPr/>
        <p:txBody>
          <a:bodyPr/>
          <a:lstStyle/>
          <a:p>
            <a:fld id="{66B0B938-106A-4E9D-9931-8D19B263D192}" type="slidenum">
              <a:rPr lang="fi-FI" smtClean="0"/>
              <a:pPr/>
              <a:t>54</a:t>
            </a:fld>
            <a:endParaRPr lang="fi-FI"/>
          </a:p>
        </p:txBody>
      </p:sp>
    </p:spTree>
    <p:extLst>
      <p:ext uri="{BB962C8B-B14F-4D97-AF65-F5344CB8AC3E}">
        <p14:creationId xmlns:p14="http://schemas.microsoft.com/office/powerpoint/2010/main" val="3392601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normAutofit/>
          </a:bodyPr>
          <a:lstStyle/>
          <a:p>
            <a:r>
              <a:rPr lang="en-FI" dirty="0"/>
              <a:t>WEEK 2, TOPIC 3: INTERMEDIATE DESIGNING CONTD’</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r>
              <a:rPr lang="en-FI" dirty="0"/>
              <a:t>Intermed des</a:t>
            </a:r>
          </a:p>
        </p:txBody>
      </p:sp>
    </p:spTree>
    <p:extLst>
      <p:ext uri="{BB962C8B-B14F-4D97-AF65-F5344CB8AC3E}">
        <p14:creationId xmlns:p14="http://schemas.microsoft.com/office/powerpoint/2010/main" val="2345402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6"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9" name="TextBox 8">
            <a:extLst>
              <a:ext uri="{FF2B5EF4-FFF2-40B4-BE49-F238E27FC236}">
                <a16:creationId xmlns:a16="http://schemas.microsoft.com/office/drawing/2014/main" id="{D34AF36F-4020-2B4C-95C1-F2327180E633}"/>
              </a:ext>
            </a:extLst>
          </p:cNvPr>
          <p:cNvSpPr txBox="1"/>
          <p:nvPr/>
        </p:nvSpPr>
        <p:spPr>
          <a:xfrm>
            <a:off x="333368" y="2085981"/>
            <a:ext cx="11858632" cy="18312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9E2E"/>
                </a:solidFill>
                <a:effectLst/>
                <a:uLnTx/>
                <a:uFillTx/>
                <a:latin typeface="Franklin Gothic Heavy" panose="020B0603020102020204" pitchFamily="34" charset="0"/>
                <a:ea typeface="+mn-ea"/>
                <a:cs typeface="+mn-cs"/>
              </a:rPr>
              <a:t>Intermediate (co)designing </a:t>
            </a:r>
            <a:r>
              <a:rPr kumimoji="0" lang="en-GB"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in transitions governance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Sampsa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Hyysalo</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Tatu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Marttila, Karoliina Auvinen, Sofi Perikangas</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Aalto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University</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(Raimo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Lovio</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Armi Temmes,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Allu</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Pyhälammi</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Kaisa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Savolainen,Louna</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Hakkarainen, Jani Lukkarinen, Paula Kivimaa, </a:t>
            </a:r>
            <a:b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Mikko Rask, Kaisa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Matchoss</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Janne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Peljo</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50581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001BAAB7-F8C8-EA4B-A60B-5E073A00FF98}"/>
              </a:ext>
            </a:extLst>
          </p:cNvPr>
          <p:cNvGraphicFramePr>
            <a:graphicFrameLocks noGrp="1"/>
          </p:cNvGraphicFramePr>
          <p:nvPr>
            <p:ph idx="1"/>
          </p:nvPr>
        </p:nvGraphicFramePr>
        <p:xfrm>
          <a:off x="0" y="-29920"/>
          <a:ext cx="12192000" cy="6936376"/>
        </p:xfrm>
        <a:graphic>
          <a:graphicData uri="http://schemas.openxmlformats.org/drawingml/2006/table">
            <a:tbl>
              <a:tblPr firstRow="1" firstCol="1" bandRow="1">
                <a:tableStyleId>{EB9631B5-78F2-41C9-869B-9F39066F8104}</a:tableStyleId>
              </a:tblPr>
              <a:tblGrid>
                <a:gridCol w="2568388">
                  <a:extLst>
                    <a:ext uri="{9D8B030D-6E8A-4147-A177-3AD203B41FA5}">
                      <a16:colId xmlns:a16="http://schemas.microsoft.com/office/drawing/2014/main" val="171876795"/>
                    </a:ext>
                  </a:extLst>
                </a:gridCol>
                <a:gridCol w="3214639">
                  <a:extLst>
                    <a:ext uri="{9D8B030D-6E8A-4147-A177-3AD203B41FA5}">
                      <a16:colId xmlns:a16="http://schemas.microsoft.com/office/drawing/2014/main" val="1934544529"/>
                    </a:ext>
                  </a:extLst>
                </a:gridCol>
                <a:gridCol w="3203219">
                  <a:extLst>
                    <a:ext uri="{9D8B030D-6E8A-4147-A177-3AD203B41FA5}">
                      <a16:colId xmlns:a16="http://schemas.microsoft.com/office/drawing/2014/main" val="1913818823"/>
                    </a:ext>
                  </a:extLst>
                </a:gridCol>
                <a:gridCol w="3205754">
                  <a:extLst>
                    <a:ext uri="{9D8B030D-6E8A-4147-A177-3AD203B41FA5}">
                      <a16:colId xmlns:a16="http://schemas.microsoft.com/office/drawing/2014/main" val="3920153624"/>
                    </a:ext>
                  </a:extLst>
                </a:gridCol>
              </a:tblGrid>
              <a:tr h="1387233">
                <a:tc>
                  <a:txBody>
                    <a:bodyPr/>
                    <a:lstStyle/>
                    <a:p>
                      <a:pPr>
                        <a:spcAft>
                          <a:spcPts val="0"/>
                        </a:spcAft>
                      </a:pPr>
                      <a:r>
                        <a:rPr lang="fi-FI" sz="2000" dirty="0" err="1">
                          <a:effectLst/>
                        </a:rPr>
                        <a:t>Type</a:t>
                      </a:r>
                      <a:r>
                        <a:rPr lang="fi-FI" sz="2000" dirty="0">
                          <a:effectLst/>
                        </a:rPr>
                        <a:t> of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Bricolaged</a:t>
                      </a:r>
                      <a:r>
                        <a:rPr lang="fi-FI" sz="2000" dirty="0">
                          <a:effectLst/>
                        </a:rPr>
                        <a:t>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Gamified</a:t>
                      </a:r>
                      <a:r>
                        <a:rPr lang="fi-FI" sz="2000" dirty="0">
                          <a:effectLst/>
                        </a:rPr>
                        <a:t>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Intermediate</a:t>
                      </a:r>
                      <a:r>
                        <a:rPr lang="fi-FI" sz="2000" dirty="0">
                          <a:effectLst/>
                        </a:rPr>
                        <a:t> </a:t>
                      </a:r>
                      <a:r>
                        <a:rPr lang="fi-FI" sz="2000" dirty="0" err="1">
                          <a:effectLst/>
                        </a:rPr>
                        <a:t>meta</a:t>
                      </a:r>
                      <a:r>
                        <a:rPr lang="fi-FI" sz="2000" dirty="0">
                          <a:effectLst/>
                        </a:rPr>
                        <a:t>-design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solidFill>
                      <a:srgbClr val="EF9E2E"/>
                    </a:solidFill>
                  </a:tcPr>
                </a:tc>
                <a:extLst>
                  <a:ext uri="{0D108BD9-81ED-4DB2-BD59-A6C34878D82A}">
                    <a16:rowId xmlns:a16="http://schemas.microsoft.com/office/drawing/2014/main" val="2316081020"/>
                  </a:ext>
                </a:extLst>
              </a:tr>
              <a:tr h="5549143">
                <a:tc>
                  <a:txBody>
                    <a:bodyPr/>
                    <a:lstStyle/>
                    <a:p>
                      <a:pPr>
                        <a:spcAft>
                          <a:spcPts val="0"/>
                        </a:spcAft>
                      </a:pPr>
                      <a:r>
                        <a:rPr lang="fi-FI" sz="2000" dirty="0" err="1">
                          <a:solidFill>
                            <a:schemeClr val="tx1"/>
                          </a:solidFill>
                          <a:effectLst/>
                        </a:rPr>
                        <a:t>Typical</a:t>
                      </a:r>
                      <a:r>
                        <a:rPr lang="fi-FI" sz="2000" dirty="0">
                          <a:solidFill>
                            <a:schemeClr val="tx1"/>
                          </a:solidFill>
                          <a:effectLst/>
                        </a:rPr>
                        <a:t> </a:t>
                      </a:r>
                      <a:r>
                        <a:rPr lang="fi-FI" sz="2000" dirty="0" err="1">
                          <a:solidFill>
                            <a:schemeClr val="tx1"/>
                          </a:solidFill>
                          <a:effectLst/>
                        </a:rPr>
                        <a:t>features</a:t>
                      </a:r>
                      <a:endParaRPr lang="fi-FI"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R w="12700" cap="flat" cmpd="sng" algn="ctr">
                      <a:solidFill>
                        <a:schemeClr val="tx1"/>
                      </a:solidFill>
                      <a:prstDash val="solid"/>
                      <a:round/>
                      <a:headEnd type="none" w="med" len="med"/>
                      <a:tailEnd type="none" w="med" len="med"/>
                    </a:lnR>
                    <a:solidFill>
                      <a:srgbClr val="E7E7E7"/>
                    </a:solidFill>
                  </a:tcPr>
                </a:tc>
                <a:tc>
                  <a:txBody>
                    <a:bodyPr/>
                    <a:lstStyle/>
                    <a:p>
                      <a:pPr>
                        <a:spcAft>
                          <a:spcPts val="0"/>
                        </a:spcAft>
                      </a:pPr>
                      <a:r>
                        <a:rPr lang="en-US" sz="2000" dirty="0">
                          <a:effectLst/>
                        </a:rPr>
                        <a:t>- Open setting, where ready made materials are available  </a:t>
                      </a:r>
                      <a:endParaRPr lang="fi-FI" sz="2000" dirty="0">
                        <a:effectLst/>
                      </a:endParaRPr>
                    </a:p>
                    <a:p>
                      <a:pPr>
                        <a:spcAft>
                          <a:spcPts val="0"/>
                        </a:spcAft>
                      </a:pPr>
                      <a:r>
                        <a:rPr lang="en-US" sz="2000" dirty="0">
                          <a:effectLst/>
                        </a:rPr>
                        <a:t>- May include phases, themes, topics</a:t>
                      </a:r>
                      <a:endParaRPr lang="fi-FI" sz="2000" dirty="0">
                        <a:effectLst/>
                      </a:endParaRPr>
                    </a:p>
                    <a:p>
                      <a:pPr>
                        <a:spcAft>
                          <a:spcPts val="0"/>
                        </a:spcAft>
                      </a:pPr>
                      <a:r>
                        <a:rPr lang="en-US" sz="2000" dirty="0">
                          <a:effectLst/>
                        </a:rPr>
                        <a:t>- May include facilitator to help the process</a:t>
                      </a:r>
                      <a:endParaRPr lang="fi-FI" sz="2000" dirty="0">
                        <a:effectLst/>
                      </a:endParaRPr>
                    </a:p>
                    <a:p>
                      <a:pPr>
                        <a:spcAft>
                          <a:spcPts val="0"/>
                        </a:spcAft>
                      </a:pPr>
                      <a:r>
                        <a:rPr lang="en-US" sz="2000" dirty="0">
                          <a:effectLst/>
                        </a:rPr>
                        <a:t>- Designed templates, if any, are open and lightly structured</a:t>
                      </a:r>
                    </a:p>
                    <a:p>
                      <a:pPr>
                        <a:spcAft>
                          <a:spcPts val="0"/>
                        </a:spcAft>
                      </a:pPr>
                      <a:endParaRPr lang="en-US" sz="2000" dirty="0">
                        <a:effectLst/>
                      </a:endParaRPr>
                    </a:p>
                    <a:p>
                      <a:pPr>
                        <a:spcAft>
                          <a:spcPts val="0"/>
                        </a:spcAft>
                      </a:pPr>
                      <a:r>
                        <a:rPr lang="en-US" sz="2000" dirty="0">
                          <a:effectLst/>
                        </a:rPr>
                        <a:t>Example: Ideation workshop with post-its, flip charts and facilitator with a guide </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2000" dirty="0">
                          <a:effectLst/>
                        </a:rPr>
                        <a:t>- Structured, gamified along processual and material qualities</a:t>
                      </a:r>
                      <a:endParaRPr lang="fi-FI" sz="2000" dirty="0">
                        <a:effectLst/>
                      </a:endParaRPr>
                    </a:p>
                    <a:p>
                      <a:pPr>
                        <a:spcAft>
                          <a:spcPts val="0"/>
                        </a:spcAft>
                      </a:pPr>
                      <a:r>
                        <a:rPr lang="en-US" sz="2000" dirty="0">
                          <a:effectLst/>
                        </a:rPr>
                        <a:t>- Facilitator introduces rules, may guide the game</a:t>
                      </a:r>
                      <a:endParaRPr lang="fi-FI" sz="2000" dirty="0">
                        <a:effectLst/>
                      </a:endParaRPr>
                    </a:p>
                    <a:p>
                      <a:pPr>
                        <a:spcAft>
                          <a:spcPts val="0"/>
                        </a:spcAft>
                      </a:pPr>
                      <a:r>
                        <a:rPr lang="en-US" sz="2000" dirty="0">
                          <a:effectLst/>
                        </a:rPr>
                        <a:t>- Intermediacy dictated by rules and materials</a:t>
                      </a: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r>
                        <a:rPr lang="en-US" sz="2000" dirty="0">
                          <a:effectLst/>
                        </a:rPr>
                        <a:t>Example: A design game to explore organizational transformation in service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2000" dirty="0">
                          <a:effectLst/>
                        </a:rPr>
                        <a:t>- Semi-open setting</a:t>
                      </a:r>
                      <a:endParaRPr lang="fi-FI" sz="2000" dirty="0">
                        <a:effectLst/>
                      </a:endParaRPr>
                    </a:p>
                    <a:p>
                      <a:pPr>
                        <a:spcAft>
                          <a:spcPts val="0"/>
                        </a:spcAft>
                      </a:pPr>
                      <a:r>
                        <a:rPr lang="en-US" sz="2000" dirty="0">
                          <a:effectLst/>
                        </a:rPr>
                        <a:t>- Available building blocks or making tools for design</a:t>
                      </a:r>
                      <a:endParaRPr lang="fi-FI" sz="2000" dirty="0">
                        <a:effectLst/>
                      </a:endParaRPr>
                    </a:p>
                    <a:p>
                      <a:pPr>
                        <a:spcAft>
                          <a:spcPts val="0"/>
                        </a:spcAft>
                      </a:pPr>
                      <a:r>
                        <a:rPr lang="en-US" sz="2000" dirty="0">
                          <a:effectLst/>
                        </a:rPr>
                        <a:t>- Facilitator may or may not be present</a:t>
                      </a:r>
                      <a:endParaRPr lang="fi-FI" sz="2000" dirty="0">
                        <a:effectLst/>
                      </a:endParaRPr>
                    </a:p>
                    <a:p>
                      <a:pPr>
                        <a:spcAft>
                          <a:spcPts val="0"/>
                        </a:spcAft>
                      </a:pPr>
                      <a:r>
                        <a:rPr lang="en-US" sz="2000" dirty="0">
                          <a:effectLst/>
                        </a:rPr>
                        <a:t>- Intermediacy dictated by tools and materials</a:t>
                      </a: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r>
                        <a:rPr lang="en-US" sz="2000" dirty="0">
                          <a:effectLst/>
                        </a:rPr>
                        <a:t>Example: A tool-kit for elements which participants can use to envision their own further designs </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6846158"/>
                  </a:ext>
                </a:extLst>
              </a:tr>
            </a:tbl>
          </a:graphicData>
        </a:graphic>
      </p:graphicFrame>
    </p:spTree>
    <p:extLst>
      <p:ext uri="{BB962C8B-B14F-4D97-AF65-F5344CB8AC3E}">
        <p14:creationId xmlns:p14="http://schemas.microsoft.com/office/powerpoint/2010/main" val="2924399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781661"/>
            <a:ext cx="9144000" cy="539496"/>
          </a:xfrm>
        </p:spPr>
        <p:txBody>
          <a:bodyPr>
            <a:normAutofit/>
          </a:bodyPr>
          <a:lstStyle/>
          <a:p>
            <a:pPr indent="14288"/>
            <a:r>
              <a:rPr lang="en-US" b="1" dirty="0" err="1">
                <a:latin typeface="Franklin Gothic Heavy" charset="0"/>
                <a:ea typeface="Franklin Gothic Heavy" charset="0"/>
                <a:cs typeface="Franklin Gothic Heavy" charset="0"/>
              </a:rPr>
              <a:t>Julkistustilaisuus</a:t>
            </a:r>
            <a:r>
              <a:rPr lang="en-US" b="1" dirty="0">
                <a:latin typeface="Franklin Gothic Heavy" charset="0"/>
                <a:ea typeface="Franklin Gothic Heavy" charset="0"/>
                <a:cs typeface="Franklin Gothic Heavy" charset="0"/>
              </a:rPr>
              <a:t> 28.11. – </a:t>
            </a:r>
            <a:r>
              <a:rPr lang="en-US" b="1" dirty="0" err="1">
                <a:latin typeface="Franklin Gothic Heavy" charset="0"/>
                <a:ea typeface="Franklin Gothic Heavy" charset="0"/>
                <a:cs typeface="Franklin Gothic Heavy" charset="0"/>
              </a:rPr>
              <a:t>Tervetuloa</a:t>
            </a:r>
            <a:r>
              <a:rPr lang="en-US" b="1" dirty="0">
                <a:latin typeface="Franklin Gothic Heavy" charset="0"/>
                <a:ea typeface="Franklin Gothic Heavy" charset="0"/>
                <a:cs typeface="Franklin Gothic Heavy"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7"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5" name="TextBox 4">
            <a:extLst>
              <a:ext uri="{FF2B5EF4-FFF2-40B4-BE49-F238E27FC236}">
                <a16:creationId xmlns:a16="http://schemas.microsoft.com/office/drawing/2014/main" id="{7FF5572E-D373-E04B-918A-D88701C55B55}"/>
              </a:ext>
            </a:extLst>
          </p:cNvPr>
          <p:cNvSpPr txBox="1"/>
          <p:nvPr/>
        </p:nvSpPr>
        <p:spPr>
          <a:xfrm>
            <a:off x="476248" y="2085981"/>
            <a:ext cx="11715752"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But</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what</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goes</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into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designing</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intermediate</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designs</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144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025908"/>
            <a:ext cx="10874190" cy="3954929"/>
          </a:xfrm>
          <a:prstGeom prst="rect">
            <a:avLst/>
          </a:prstGeom>
        </p:spPr>
        <p:txBody>
          <a:bodyPr wrap="square">
            <a:spAutoFit/>
          </a:bodyPr>
          <a:lstStyle/>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Intermediate codesigning of deliberative governance tools blends the design of physical elements, designing of and for interactions among participants, procedures, principles and facilitation and documentation. </a:t>
            </a:r>
          </a:p>
          <a:p>
            <a:pPr marL="627063" marR="0" lvl="2" indent="-1730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None of these can be designed in isolation and the understanding of their mutually constitutive relations is difficult to achieve without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continuous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protytyping</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and testing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how the interactions actually play out.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Multiple and potentially conflicting design goals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are common in most design, but the goal conflicts are particularly salient in intermediate designing</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Designing for the distribution of agency in using the intermediate design and acting on its outcomes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Continuous blending and trade-offs between elaborate ideals and mightily unimpressive mundane considerations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Reducing complexity of the intermediate design within the minimal complexity required by the target system. </a:t>
            </a: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net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outcome</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above</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considerations</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efforts</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channel</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participant</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action’,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produce</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or</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designed</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fi-FI" sz="1800" b="0" i="1" u="none" strike="noStrike" kern="1200" cap="none" spc="0" normalizeH="0" baseline="0" noProof="0" dirty="0" err="1">
                <a:ln>
                  <a:noFill/>
                </a:ln>
                <a:solidFill>
                  <a:prstClr val="black"/>
                </a:solidFill>
                <a:effectLst/>
                <a:uLnTx/>
                <a:uFillTx/>
                <a:latin typeface="Calibri" panose="020F0502020204030204"/>
                <a:ea typeface="+mn-ea"/>
                <a:cs typeface="+mn-cs"/>
              </a:rPr>
              <a:t>interaction</a:t>
            </a:r>
            <a:r>
              <a:rPr kumimoji="0" lang="fi-FI" sz="1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fi-FI" sz="3200" dirty="0" err="1"/>
              <a:t>Characteristics</a:t>
            </a:r>
            <a:r>
              <a:rPr lang="fi-FI" sz="3200" dirty="0"/>
              <a:t> of </a:t>
            </a:r>
            <a:r>
              <a:rPr lang="fi-FI" sz="3200" dirty="0" err="1"/>
              <a:t>intermediate</a:t>
            </a:r>
            <a:r>
              <a:rPr lang="fi-FI" sz="3200" dirty="0"/>
              <a:t> </a:t>
            </a:r>
            <a:r>
              <a:rPr lang="fi-FI" sz="3200" dirty="0" err="1"/>
              <a:t>designing</a:t>
            </a:r>
            <a:endParaRPr lang="fi-FI" dirty="0"/>
          </a:p>
        </p:txBody>
      </p:sp>
    </p:spTree>
    <p:extLst>
      <p:ext uri="{BB962C8B-B14F-4D97-AF65-F5344CB8AC3E}">
        <p14:creationId xmlns:p14="http://schemas.microsoft.com/office/powerpoint/2010/main" val="200150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5986950" y="273015"/>
            <a:ext cx="4528650"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848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025908"/>
            <a:ext cx="10804074" cy="490134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Moving beyond ‘bricolage intermediate design’ is time consuming, but often needed to ensure actionable outcomes </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challenge resides in avoiding ‘designing the participations’, which would hamper participants’ freedom to deliberate, express, create and take ownership of the process and its results, whilst ensuring the types of outcomes sought after (by participants themselves, by designers, by funders…).</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Intermediate designing for transitions governance was characterized by highly iterative process and efforts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‘channel action’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meaningful and adequate way without designing-in users unduly (which would be more adequate in gamified intermediate design)</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Elements of ‘gamifying’ and ‘bricolage’ intermediate designs, and arguably the processes of producing them, differs from designing ‘intermediate meta-designs’. </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Some blending of these is common when designers seek to catalyze deliberation and design by participants (as in the present case a drift from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bricolaged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towards meta and towards gamified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Transition pathway tools started from intermediate meta-design orientation and moved to introducing more structured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proceduralized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elements</a:t>
            </a: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fi-FI" sz="3200" dirty="0" err="1"/>
              <a:t>Conclusions</a:t>
            </a:r>
            <a:endParaRPr lang="fi-FI" dirty="0"/>
          </a:p>
        </p:txBody>
      </p:sp>
    </p:spTree>
    <p:extLst>
      <p:ext uri="{BB962C8B-B14F-4D97-AF65-F5344CB8AC3E}">
        <p14:creationId xmlns:p14="http://schemas.microsoft.com/office/powerpoint/2010/main" val="526300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122948"/>
            <a:ext cx="8229600" cy="5360736"/>
          </a:xfrm>
        </p:spPr>
        <p:txBody>
          <a:bodyPr>
            <a:noAutofit/>
          </a:bodyPr>
          <a:lstStyle/>
          <a:p>
            <a:pPr>
              <a:buFont typeface="Lucida Grande"/>
              <a:buChar char="➔"/>
            </a:pPr>
            <a:r>
              <a:rPr lang="en-US" sz="1800" dirty="0"/>
              <a:t>Collaborative design means taking users in as design partners, often as experts of their own work or everyday practice</a:t>
            </a:r>
          </a:p>
          <a:p>
            <a:pPr>
              <a:buFont typeface="Lucida Grande"/>
              <a:buChar char="➔"/>
            </a:pPr>
            <a:endParaRPr lang="en-US" sz="1800" dirty="0"/>
          </a:p>
          <a:p>
            <a:pPr>
              <a:buFont typeface="Lucida Grande"/>
              <a:buChar char="➔"/>
            </a:pPr>
            <a:r>
              <a:rPr lang="en-US" sz="1800" dirty="0"/>
              <a:t>Users are seen as best experts in determining what is needed in the product or service and how it is to work for them </a:t>
            </a:r>
          </a:p>
          <a:p>
            <a:pPr>
              <a:buFont typeface="Lucida Grande"/>
              <a:buChar char="➔"/>
            </a:pPr>
            <a:endParaRPr lang="en-US" sz="1800" dirty="0"/>
          </a:p>
          <a:p>
            <a:pPr>
              <a:buFont typeface="Lucida Grande"/>
              <a:buChar char="➔"/>
            </a:pPr>
            <a:r>
              <a:rPr lang="en-US" sz="1800" dirty="0"/>
              <a:t>Designers seen as experts in design, technical realization and organizing the (usually synchronous) collaboration</a:t>
            </a:r>
          </a:p>
          <a:p>
            <a:pPr>
              <a:buFont typeface="Lucida Grande"/>
              <a:buChar char="➔"/>
            </a:pPr>
            <a:endParaRPr lang="en-US" sz="1800" dirty="0"/>
          </a:p>
          <a:p>
            <a:pPr>
              <a:buFont typeface="Lucida Grande"/>
              <a:buChar char="➔"/>
            </a:pPr>
            <a:r>
              <a:rPr lang="en-US" sz="1800" dirty="0"/>
              <a:t>Collaboration is facilitated by designers with tools that help users to design such work modeling, idea cards and mock-ups</a:t>
            </a:r>
          </a:p>
          <a:p>
            <a:pPr>
              <a:buFont typeface="Lucida Grande"/>
              <a:buChar char="➔"/>
            </a:pPr>
            <a:endParaRPr lang="en-US" sz="1800" dirty="0"/>
          </a:p>
          <a:p>
            <a:pPr>
              <a:buFont typeface="Lucida Grande"/>
              <a:buChar char="➔"/>
            </a:pPr>
            <a:r>
              <a:rPr lang="en-US" sz="1800" dirty="0"/>
              <a:t>The stronghold of collaborative design are new products and services in domains</a:t>
            </a:r>
          </a:p>
          <a:p>
            <a:pPr lvl="1">
              <a:buFont typeface="Arial"/>
              <a:buChar char="•"/>
            </a:pPr>
            <a:r>
              <a:rPr lang="en-US" sz="1600" dirty="0"/>
              <a:t>that are difficult to access or grasp by designers;  </a:t>
            </a:r>
          </a:p>
          <a:p>
            <a:pPr lvl="1">
              <a:buFont typeface="Arial"/>
              <a:buChar char="•"/>
            </a:pPr>
            <a:r>
              <a:rPr lang="en-US" sz="1600" dirty="0"/>
              <a:t>which feature multiple interacting groups of users as their interrelated needs are difficult to work out otherwise</a:t>
            </a:r>
          </a:p>
        </p:txBody>
      </p:sp>
      <p:sp>
        <p:nvSpPr>
          <p:cNvPr id="7"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Recap: COLLABORATIVE  DESIGN</a:t>
            </a:r>
          </a:p>
        </p:txBody>
      </p:sp>
      <p:pic>
        <p:nvPicPr>
          <p:cNvPr id="8" name="Picture 7"/>
          <p:cNvPicPr>
            <a:picLocks noChangeAspect="1"/>
          </p:cNvPicPr>
          <p:nvPr/>
        </p:nvPicPr>
        <p:blipFill>
          <a:blip r:embed="rId2"/>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8510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FE6F-79BB-9340-B4A9-6E4B7B5CB64B}"/>
              </a:ext>
            </a:extLst>
          </p:cNvPr>
          <p:cNvSpPr>
            <a:spLocks noGrp="1"/>
          </p:cNvSpPr>
          <p:nvPr>
            <p:ph type="title"/>
          </p:nvPr>
        </p:nvSpPr>
        <p:spPr/>
        <p:txBody>
          <a:bodyPr/>
          <a:lstStyle/>
          <a:p>
            <a:r>
              <a:rPr lang="en-FI" dirty="0"/>
              <a:t>Variants of collaborative design</a:t>
            </a:r>
          </a:p>
        </p:txBody>
      </p:sp>
      <p:sp>
        <p:nvSpPr>
          <p:cNvPr id="3" name="Content Placeholder 2"/>
          <p:cNvSpPr>
            <a:spLocks noGrp="1"/>
          </p:cNvSpPr>
          <p:nvPr>
            <p:ph idx="1"/>
          </p:nvPr>
        </p:nvSpPr>
        <p:spPr/>
        <p:txBody>
          <a:bodyPr>
            <a:normAutofit lnSpcReduction="10000"/>
          </a:bodyPr>
          <a:lstStyle/>
          <a:p>
            <a:pPr lvl="1">
              <a:buFont typeface="Lucida Grande"/>
              <a:buChar char="➔"/>
            </a:pPr>
            <a:r>
              <a:rPr lang="en-US" sz="1800" dirty="0" err="1"/>
              <a:t>Codesign</a:t>
            </a:r>
            <a:r>
              <a:rPr lang="en-US" sz="1800" dirty="0"/>
              <a:t>, without background theory or assumptions</a:t>
            </a:r>
          </a:p>
          <a:p>
            <a:pPr lvl="2"/>
            <a:r>
              <a:rPr lang="en-US" sz="1600" dirty="0"/>
              <a:t>Involving users to get better products or services</a:t>
            </a:r>
          </a:p>
          <a:p>
            <a:pPr lvl="2"/>
            <a:r>
              <a:rPr lang="en-US" sz="1600" dirty="0"/>
              <a:t>Focus on creating a good design or concept with users</a:t>
            </a:r>
          </a:p>
          <a:p>
            <a:pPr lvl="2"/>
            <a:endParaRPr lang="en-US" sz="1800" dirty="0"/>
          </a:p>
          <a:p>
            <a:pPr lvl="1">
              <a:buFont typeface="Lucida Grande"/>
              <a:buChar char="➔"/>
            </a:pPr>
            <a:r>
              <a:rPr lang="en-US" sz="1800" dirty="0"/>
              <a:t>Sociotechnical systems design (1960-)</a:t>
            </a:r>
          </a:p>
          <a:p>
            <a:pPr lvl="2"/>
            <a:r>
              <a:rPr lang="en-US" sz="1600" dirty="0"/>
              <a:t>Mutual benefits for producer (profit) and users (satisfaction)</a:t>
            </a:r>
          </a:p>
          <a:p>
            <a:pPr lvl="2"/>
            <a:r>
              <a:rPr lang="en-US" sz="1600" dirty="0"/>
              <a:t>Improving “fit” between human and technical system</a:t>
            </a:r>
          </a:p>
          <a:p>
            <a:pPr marL="914400" lvl="2" indent="0">
              <a:buNone/>
            </a:pPr>
            <a:endParaRPr lang="en-US" sz="1600" dirty="0"/>
          </a:p>
          <a:p>
            <a:pPr lvl="1">
              <a:buFont typeface="Lucida Grande"/>
              <a:buChar char="➔"/>
            </a:pPr>
            <a:r>
              <a:rPr lang="en-US" sz="1800" dirty="0"/>
              <a:t>Classical Scandinavian participatory design (1970-)</a:t>
            </a:r>
          </a:p>
          <a:p>
            <a:pPr lvl="2"/>
            <a:r>
              <a:rPr lang="en-US" sz="1600" dirty="0"/>
              <a:t>End-user control over design process and outcomes </a:t>
            </a:r>
          </a:p>
          <a:p>
            <a:pPr lvl="2"/>
            <a:r>
              <a:rPr lang="en-US" sz="1600" dirty="0"/>
              <a:t>Improving end-user control over technological change</a:t>
            </a:r>
          </a:p>
          <a:p>
            <a:pPr lvl="2"/>
            <a:endParaRPr lang="en-US" sz="1800" dirty="0"/>
          </a:p>
          <a:p>
            <a:pPr lvl="1">
              <a:buFont typeface="Lucida Grande"/>
              <a:buChar char="➔"/>
            </a:pPr>
            <a:r>
              <a:rPr lang="en-US" sz="1800" dirty="0"/>
              <a:t>Emancipatory participatory design (1980-)</a:t>
            </a:r>
          </a:p>
          <a:p>
            <a:pPr lvl="2"/>
            <a:r>
              <a:rPr lang="en-US" sz="1600" dirty="0"/>
              <a:t>Developing not only technology but the competency of users in dealing with new technology in the future</a:t>
            </a:r>
          </a:p>
          <a:p>
            <a:pPr lvl="2"/>
            <a:r>
              <a:rPr lang="en-US" sz="1600" dirty="0"/>
              <a:t>Improving the capabilities of users </a:t>
            </a:r>
          </a:p>
          <a:p>
            <a:pPr marL="0" indent="0">
              <a:buNone/>
            </a:pPr>
            <a:endParaRPr lang="en-US" sz="180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cs typeface="Source Sans Pro"/>
              </a:rPr>
              <a:t>SOME KEY VARIANTS OF COLLABORATIVE  DESIGN</a:t>
            </a:r>
            <a:endParaRPr lang="en-US" sz="2000" dirty="0">
              <a:solidFill>
                <a:schemeClr val="bg1"/>
              </a:solidFill>
              <a:cs typeface="Source Sans Pro"/>
            </a:endParaRPr>
          </a:p>
        </p:txBody>
      </p:sp>
      <p:pic>
        <p:nvPicPr>
          <p:cNvPr id="6" name="Picture 5"/>
          <p:cNvPicPr>
            <a:picLocks noChangeAspect="1"/>
          </p:cNvPicPr>
          <p:nvPr/>
        </p:nvPicPr>
        <p:blipFill>
          <a:blip r:embed="rId2"/>
          <a:stretch>
            <a:fillRect/>
          </a:stretch>
        </p:blipFill>
        <p:spPr>
          <a:xfrm>
            <a:off x="487145" y="558852"/>
            <a:ext cx="1387642" cy="574571"/>
          </a:xfrm>
          <a:prstGeom prst="rect">
            <a:avLst/>
          </a:prstGeom>
        </p:spPr>
      </p:pic>
    </p:spTree>
    <p:extLst>
      <p:ext uri="{BB962C8B-B14F-4D97-AF65-F5344CB8AC3E}">
        <p14:creationId xmlns:p14="http://schemas.microsoft.com/office/powerpoint/2010/main" val="41676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61162"/>
            <a:ext cx="8229600" cy="5298960"/>
          </a:xfrm>
        </p:spPr>
        <p:txBody>
          <a:bodyPr>
            <a:noAutofit/>
          </a:bodyPr>
          <a:lstStyle/>
          <a:p>
            <a:pPr>
              <a:buFont typeface="Lucida Grande"/>
              <a:buChar char="➔"/>
            </a:pPr>
            <a:r>
              <a:rPr lang="en-US" sz="1800" dirty="0"/>
              <a:t>Co-realization / Aging Together (2000-)</a:t>
            </a:r>
          </a:p>
          <a:p>
            <a:pPr lvl="1">
              <a:buFont typeface="Arial"/>
              <a:buChar char="•"/>
            </a:pPr>
            <a:r>
              <a:rPr lang="en-US" sz="1600" dirty="0"/>
              <a:t>Continued design in use by developers and users;</a:t>
            </a:r>
          </a:p>
          <a:p>
            <a:pPr lvl="1">
              <a:buFont typeface="Arial"/>
              <a:buChar char="•"/>
            </a:pPr>
            <a:r>
              <a:rPr lang="en-US" sz="1600" dirty="0"/>
              <a:t>Initial collaborative design to get a seed solutions to build on.</a:t>
            </a:r>
            <a:endParaRPr lang="en-US" sz="1800" dirty="0"/>
          </a:p>
          <a:p>
            <a:pPr>
              <a:buFont typeface="Lucida Grande"/>
              <a:buChar char="➔"/>
            </a:pPr>
            <a:r>
              <a:rPr lang="en-US" sz="1800" dirty="0"/>
              <a:t>Metadesign (2000-)</a:t>
            </a:r>
          </a:p>
          <a:p>
            <a:pPr lvl="1">
              <a:buFont typeface="Arial"/>
              <a:buChar char="•"/>
            </a:pPr>
            <a:r>
              <a:rPr lang="en-US" sz="1600" dirty="0"/>
              <a:t>Designing an architecture and tools on which users can design;</a:t>
            </a:r>
          </a:p>
          <a:p>
            <a:pPr lvl="1">
              <a:buFont typeface="Arial"/>
              <a:buChar char="•"/>
            </a:pPr>
            <a:r>
              <a:rPr lang="en-US" sz="1600" dirty="0"/>
              <a:t>Aiding users’ design as it evolves.</a:t>
            </a:r>
          </a:p>
          <a:p>
            <a:pPr marL="457200" lvl="1" indent="0">
              <a:buNone/>
            </a:pPr>
            <a:r>
              <a:rPr lang="en-US" sz="1600" dirty="0"/>
              <a:t> </a:t>
            </a:r>
          </a:p>
          <a:p>
            <a:pPr>
              <a:buFont typeface="Lucida Grande"/>
              <a:buChar char="➔"/>
            </a:pPr>
            <a:r>
              <a:rPr lang="en-US" sz="1800" dirty="0"/>
              <a:t>End-user development (1990-)</a:t>
            </a:r>
          </a:p>
          <a:p>
            <a:pPr lvl="1">
              <a:buFont typeface="Arial"/>
              <a:buChar char="•"/>
            </a:pPr>
            <a:r>
              <a:rPr lang="en-US" sz="1600" dirty="0"/>
              <a:t>Building tools and methodologies for programming competent users to self-serve in building, maintaining and evolving their systems.</a:t>
            </a:r>
            <a:endParaRPr lang="en-US" sz="1800" dirty="0"/>
          </a:p>
          <a:p>
            <a:pPr>
              <a:buFont typeface="Lucida Grande"/>
              <a:buChar char="➔"/>
            </a:pPr>
            <a:r>
              <a:rPr lang="en-US" sz="1800" dirty="0"/>
              <a:t>Living Labs (2000-) (Exploratory ones, not just test beds) </a:t>
            </a:r>
          </a:p>
          <a:p>
            <a:pPr lvl="1">
              <a:buFont typeface="Arial"/>
              <a:buChar char="•"/>
            </a:pPr>
            <a:r>
              <a:rPr lang="en-US" sz="1600" dirty="0"/>
              <a:t>Setting an exploratory space and agreements where new technologies and their users can be explored in real-life setting;</a:t>
            </a:r>
          </a:p>
          <a:p>
            <a:pPr lvl="1">
              <a:buFont typeface="Arial"/>
              <a:buChar char="•"/>
            </a:pPr>
            <a:r>
              <a:rPr lang="en-US" sz="1600" dirty="0"/>
              <a:t>Can be hosted by company, academic institution, municipality or a community; key issue that somebody records and acts on findings. </a:t>
            </a:r>
            <a:endParaRPr lang="en-US" sz="1800" dirty="0"/>
          </a:p>
          <a:p>
            <a:pPr>
              <a:buFont typeface="Lucida Grande"/>
              <a:buChar char="➔"/>
            </a:pPr>
            <a:r>
              <a:rPr lang="en-US" sz="1800" dirty="0"/>
              <a:t>Minimum Viable Product media design (2000- )</a:t>
            </a:r>
          </a:p>
          <a:p>
            <a:pPr lvl="1">
              <a:buFont typeface="Arial"/>
              <a:buChar char="•"/>
            </a:pPr>
            <a:r>
              <a:rPr lang="en-US" sz="1400" dirty="0"/>
              <a:t>Launching a purposefully bare application to gauge its desirability and viability </a:t>
            </a:r>
          </a:p>
          <a:p>
            <a:pPr lvl="1">
              <a:buFont typeface="Arial"/>
              <a:buChar char="•"/>
            </a:pPr>
            <a:r>
              <a:rPr lang="en-US" sz="1400" dirty="0"/>
              <a:t>Developing it rapidly to the directions of user need</a:t>
            </a:r>
          </a:p>
          <a:p>
            <a:pPr>
              <a:buFont typeface="Lucida Grande"/>
              <a:buChar char="➔"/>
            </a:pPr>
            <a:endParaRPr lang="en-US" sz="1800" dirty="0"/>
          </a:p>
          <a:p>
            <a:pPr lvl="1">
              <a:buFont typeface="Arial"/>
              <a:buChar char="•"/>
            </a:pPr>
            <a:endParaRPr lang="en-US" sz="1600" dirty="0"/>
          </a:p>
          <a:p>
            <a:pPr lvl="1"/>
            <a:endParaRPr lang="en-US" sz="1600" dirty="0"/>
          </a:p>
          <a:p>
            <a:endParaRPr lang="en-US" sz="180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…TO VARIANTS OF CO-CREATIVE  DESIGN</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cxnSp>
        <p:nvCxnSpPr>
          <p:cNvPr id="7" name="Straight Connector 6"/>
          <p:cNvCxnSpPr/>
          <p:nvPr/>
        </p:nvCxnSpPr>
        <p:spPr>
          <a:xfrm>
            <a:off x="1680309" y="3233622"/>
            <a:ext cx="8899769" cy="39077"/>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798072"/>
      </p:ext>
    </p:extLst>
  </p:cSld>
  <p:clrMapOvr>
    <a:masterClrMapping/>
  </p:clrMapOvr>
</p:sld>
</file>

<file path=ppt/theme/theme1.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ECC5AED8-7BAA-47EC-A628-C7123B302E64}"/>
    </a:ext>
  </a:extLst>
</a:theme>
</file>

<file path=ppt/theme/theme2.xml><?xml version="1.0" encoding="utf-8"?>
<a:theme xmlns:a="http://schemas.openxmlformats.org/drawingml/2006/main" name="HKI-bussi">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8B51F14C-9EB6-4B10-8789-80E840255B6E}"/>
    </a:ext>
  </a:extLst>
</a:theme>
</file>

<file path=ppt/theme/theme3.xml><?xml version="1.0" encoding="utf-8"?>
<a:theme xmlns:a="http://schemas.openxmlformats.org/drawingml/2006/main" name="HKI-metro">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HKI_malliesitys_laaja.potx" id="{D97BFE65-D5A7-4C16-8210-58015344F243}" vid="{0FD15977-758E-487A-A24A-65B5D14476F5}"/>
    </a:ext>
  </a:extLst>
</a:theme>
</file>

<file path=ppt/theme/theme4.xml><?xml version="1.0" encoding="utf-8"?>
<a:theme xmlns:a="http://schemas.openxmlformats.org/drawingml/2006/main" name="HKI-spåra">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1A6FEB83-29D7-4D78-93B9-F0210AE4BDDA}"/>
    </a:ext>
  </a:extLst>
</a:theme>
</file>

<file path=ppt/theme/theme5.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HKI_malliesitys_laaja</Template>
  <TotalTime>31524</TotalTime>
  <Words>5120</Words>
  <Application>Microsoft Macintosh PowerPoint</Application>
  <PresentationFormat>Widescreen</PresentationFormat>
  <Paragraphs>581</Paragraphs>
  <Slides>60</Slides>
  <Notes>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60</vt:i4>
      </vt:variant>
    </vt:vector>
  </HeadingPairs>
  <TitlesOfParts>
    <vt:vector size="74" baseType="lpstr">
      <vt:lpstr>Arial</vt:lpstr>
      <vt:lpstr>Arial Black</vt:lpstr>
      <vt:lpstr>Calibri</vt:lpstr>
      <vt:lpstr>Courier New</vt:lpstr>
      <vt:lpstr>Franklin Gothic Heavy</vt:lpstr>
      <vt:lpstr>Lucida Grande</vt:lpstr>
      <vt:lpstr>Times New Roman</vt:lpstr>
      <vt:lpstr>HKI-perus</vt:lpstr>
      <vt:lpstr>HKI-bussi</vt:lpstr>
      <vt:lpstr>HKI-metro</vt:lpstr>
      <vt:lpstr>HKI-spåra</vt:lpstr>
      <vt:lpstr>Black</vt:lpstr>
      <vt:lpstr>1_Office Theme</vt:lpstr>
      <vt:lpstr>Office Theme</vt:lpstr>
      <vt:lpstr>Discussion: Mumford: Authoritarian and democratic technics</vt:lpstr>
      <vt:lpstr>Democratic and authoritarian technics</vt:lpstr>
      <vt:lpstr>Week 2 theme: CoDesign and sociotechnical democracy a.k.a how to involve implicated people in envisioning and deciding on changes </vt:lpstr>
      <vt:lpstr>WEEK 2, TOPIC 1: DESIGN DEMOCRACY: VARIANTS AND DECISION CONTROL</vt:lpstr>
      <vt:lpstr>PowerPoint Presentation</vt:lpstr>
      <vt:lpstr>PowerPoint Presentation</vt:lpstr>
      <vt:lpstr>Recap: COLLABORATIVE  DESIGN</vt:lpstr>
      <vt:lpstr>Variants of collaborative design</vt:lpstr>
      <vt:lpstr>PowerPoint Presentation</vt:lpstr>
      <vt:lpstr>PowerPoint Presentation</vt:lpstr>
      <vt:lpstr>PowerPoint Presentation</vt:lpstr>
      <vt:lpstr>PowerPoint Presentation</vt:lpstr>
      <vt:lpstr>WEEK 2, TOPIC 2: DESIGN DEMOCRACY: INFORMATION TRANSFER</vt:lpstr>
      <vt:lpstr>PowerPoint Presentation</vt:lpstr>
      <vt:lpstr>PRODUCERS AND USERS KNOW, DO AND INVENT DIFFERENT THINGS</vt:lpstr>
      <vt:lpstr>UNPACKING “STICKY INFORMATION TRANSFER”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 users – Different likely yield</vt:lpstr>
      <vt:lpstr>PowerPoint Presentation</vt:lpstr>
      <vt:lpstr>PowerPoint Presentation</vt:lpstr>
      <vt:lpstr>Nestle: User innovation toolkits</vt:lpstr>
      <vt:lpstr>PowerPoint Presentation</vt:lpstr>
      <vt:lpstr>PowerPoint Presentation</vt:lpstr>
      <vt:lpstr>WEEK 2, TOPIC 3: CODESIGN AS PRACTICAL ARRANGEMENT </vt:lpstr>
      <vt:lpstr>PowerPoint Presentation</vt:lpstr>
      <vt:lpstr>Central Library’s Friends – user designer community</vt:lpstr>
      <vt:lpstr>PowerPoint Presentation</vt:lpstr>
      <vt:lpstr>GOALS</vt:lpstr>
      <vt:lpstr>PowerPoint Presentation</vt:lpstr>
      <vt:lpstr>AGENDA &amp; THEMES  Defining requirements around four themes   (1) Service offering in the 2nd floor – a place for citizen skills, learning, exploration and know-how: peer to peer, gaming, studios, workshops &amp; makerspaces  (2) A library for communities: volunteering, services and contents for families &amp; children, rules for communal-space use, how to create peer to peer spirit  (3) How library can meet the needs of immigrants and tourists better?  (4) How to market contents better? How to make visible and share people’s experiences and recommendations? Books, games, movies, music, e-content in space     </vt:lpstr>
      <vt:lpstr>RESULTS</vt:lpstr>
      <vt:lpstr>EXPERIENCES &amp; FEEDBACK FROM PARTICIPANTS</vt:lpstr>
      <vt:lpstr>EXPERIENCES &amp; FEEDBACK FROM FACILITATORS</vt:lpstr>
      <vt:lpstr>PowerPoint Presentation</vt:lpstr>
      <vt:lpstr>What does it take TO DO CODESIGN: work in setting up a designer-user community CeLib Friends</vt:lpstr>
      <vt:lpstr>Framing work: Elaborating where the value of user-designer community lies</vt:lpstr>
      <vt:lpstr>Concretization work:  Setting targets and making an action plan </vt:lpstr>
      <vt:lpstr>Relevance work: Establishing the design and information needs, timing and forms of the host</vt:lpstr>
      <vt:lpstr>Selection work: who are sought as participats, how and to what exactly?</vt:lpstr>
      <vt:lpstr>Constituency and competence building work: finding and training staff facilitators </vt:lpstr>
      <vt:lpstr>Intermediate design work: Workshop principles, methods, templates and timing </vt:lpstr>
      <vt:lpstr>Collaborative design: Workshop facilitation, results archeology and concept refinement </vt:lpstr>
      <vt:lpstr>Take home messages on fCL process </vt:lpstr>
      <vt:lpstr>PowerPoint Presentation</vt:lpstr>
      <vt:lpstr>THREE THINGS TO DEVELOP WERE RAISED BY FACILITATORS:  1. More integral participation from the management and top-level planners from the onset  2. More clear indication of how results would be implemented in CelLib planning  3. Deeper training in the participative methods  </vt:lpstr>
      <vt:lpstr>TAKE HOME MESSAGES BY THE LIBRARY PLANNERS  Get past the co-design buzz and put it into practice – in a way that works for you.   Build trust. Both parties (professionals + citizens) need to show their true selves and be able to step in another’s shoes.  Don’t hide behind your professional role. Facilitate the process but let the citizens decide the direction and create the contents.   It isn’t always easy – co-design takes work. But eventually it will change the way you work.   While the planning component can feel (and sometimes be) lengthier, the process is almost always more efficient overall. Co-design eliminates confusions &amp; misconceptions, and brings greater clarity to everyone involved.  Co-design leads to empathy and consideration for all users – both internally and externally.  Strategic codesign is a way of working that forces you to tackle the real issues, not “tick the participation box” / “hope they will show up &amp; magic happens” –orientation.    </vt:lpstr>
      <vt:lpstr>WEEK 2, TOPIC 3: INTERMEDIATE DESIGNING CONTD’</vt:lpstr>
      <vt:lpstr>PowerPoint Presentation</vt:lpstr>
      <vt:lpstr>PowerPoint Presentation</vt:lpstr>
      <vt:lpstr>PowerPoint Presentation</vt:lpstr>
      <vt:lpstr>Characteristics of intermediate designing</vt:lpstr>
      <vt:lpstr>Conclusions</vt:lpstr>
    </vt:vector>
  </TitlesOfParts>
  <Company>City of Helsinki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 Asettelumallit</dc:title>
  <dc:creator>Miettinen Virve</dc:creator>
  <cp:lastModifiedBy>Sampsa</cp:lastModifiedBy>
  <cp:revision>142</cp:revision>
  <dcterms:created xsi:type="dcterms:W3CDTF">2018-02-05T07:33:00Z</dcterms:created>
  <dcterms:modified xsi:type="dcterms:W3CDTF">2020-11-03T20:58:44Z</dcterms:modified>
</cp:coreProperties>
</file>