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22"/>
  </p:notesMasterIdLst>
  <p:sldIdLst>
    <p:sldId id="256" r:id="rId3"/>
    <p:sldId id="368" r:id="rId4"/>
    <p:sldId id="809" r:id="rId5"/>
    <p:sldId id="349" r:id="rId6"/>
    <p:sldId id="335" r:id="rId7"/>
    <p:sldId id="334" r:id="rId8"/>
    <p:sldId id="337" r:id="rId9"/>
    <p:sldId id="336" r:id="rId10"/>
    <p:sldId id="339" r:id="rId11"/>
    <p:sldId id="338" r:id="rId12"/>
    <p:sldId id="340" r:id="rId13"/>
    <p:sldId id="341" r:id="rId14"/>
    <p:sldId id="343" r:id="rId15"/>
    <p:sldId id="342" r:id="rId16"/>
    <p:sldId id="407" r:id="rId17"/>
    <p:sldId id="289" r:id="rId18"/>
    <p:sldId id="344" r:id="rId19"/>
    <p:sldId id="272" r:id="rId20"/>
    <p:sldId id="346" r:id="rId21"/>
    <p:sldId id="271" r:id="rId22"/>
    <p:sldId id="345" r:id="rId23"/>
    <p:sldId id="273" r:id="rId24"/>
    <p:sldId id="323" r:id="rId25"/>
    <p:sldId id="324" r:id="rId26"/>
    <p:sldId id="326" r:id="rId27"/>
    <p:sldId id="325" r:id="rId28"/>
    <p:sldId id="327" r:id="rId29"/>
    <p:sldId id="366" r:id="rId30"/>
    <p:sldId id="274" r:id="rId31"/>
    <p:sldId id="347" r:id="rId32"/>
    <p:sldId id="348" r:id="rId33"/>
    <p:sldId id="350" r:id="rId34"/>
    <p:sldId id="294" r:id="rId35"/>
    <p:sldId id="320" r:id="rId36"/>
    <p:sldId id="319" r:id="rId37"/>
    <p:sldId id="369" r:id="rId38"/>
    <p:sldId id="284" r:id="rId39"/>
    <p:sldId id="405" r:id="rId40"/>
    <p:sldId id="261" r:id="rId41"/>
    <p:sldId id="262" r:id="rId42"/>
    <p:sldId id="263" r:id="rId43"/>
    <p:sldId id="264" r:id="rId44"/>
    <p:sldId id="265" r:id="rId45"/>
    <p:sldId id="266" r:id="rId46"/>
    <p:sldId id="267" r:id="rId47"/>
    <p:sldId id="388" r:id="rId48"/>
    <p:sldId id="297" r:id="rId49"/>
    <p:sldId id="286" r:id="rId50"/>
    <p:sldId id="304" r:id="rId51"/>
    <p:sldId id="406" r:id="rId52"/>
    <p:sldId id="385" r:id="rId53"/>
    <p:sldId id="435" r:id="rId54"/>
    <p:sldId id="431" r:id="rId55"/>
    <p:sldId id="432" r:id="rId56"/>
    <p:sldId id="362" r:id="rId57"/>
    <p:sldId id="363" r:id="rId58"/>
    <p:sldId id="390" r:id="rId59"/>
    <p:sldId id="321" r:id="rId60"/>
    <p:sldId id="322" r:id="rId61"/>
    <p:sldId id="391" r:id="rId62"/>
    <p:sldId id="392" r:id="rId63"/>
    <p:sldId id="377" r:id="rId64"/>
    <p:sldId id="393" r:id="rId65"/>
    <p:sldId id="378" r:id="rId66"/>
    <p:sldId id="379" r:id="rId67"/>
    <p:sldId id="380" r:id="rId68"/>
    <p:sldId id="394" r:id="rId69"/>
    <p:sldId id="395" r:id="rId70"/>
    <p:sldId id="396" r:id="rId71"/>
    <p:sldId id="329" r:id="rId72"/>
    <p:sldId id="331" r:id="rId73"/>
    <p:sldId id="330" r:id="rId74"/>
    <p:sldId id="332" r:id="rId75"/>
    <p:sldId id="328" r:id="rId76"/>
    <p:sldId id="333" r:id="rId77"/>
    <p:sldId id="397" r:id="rId78"/>
    <p:sldId id="408" r:id="rId79"/>
    <p:sldId id="434" r:id="rId80"/>
    <p:sldId id="639" r:id="rId81"/>
    <p:sldId id="602" r:id="rId82"/>
    <p:sldId id="360" r:id="rId83"/>
    <p:sldId id="601" r:id="rId84"/>
    <p:sldId id="640" r:id="rId85"/>
    <p:sldId id="641" r:id="rId86"/>
    <p:sldId id="648" r:id="rId87"/>
    <p:sldId id="650" r:id="rId88"/>
    <p:sldId id="656" r:id="rId89"/>
    <p:sldId id="403" r:id="rId90"/>
    <p:sldId id="643" r:id="rId91"/>
    <p:sldId id="644" r:id="rId92"/>
    <p:sldId id="645" r:id="rId93"/>
    <p:sldId id="646" r:id="rId94"/>
    <p:sldId id="647" r:id="rId95"/>
    <p:sldId id="651" r:id="rId96"/>
    <p:sldId id="652" r:id="rId97"/>
    <p:sldId id="653" r:id="rId98"/>
    <p:sldId id="658" r:id="rId99"/>
    <p:sldId id="668" r:id="rId100"/>
    <p:sldId id="670" r:id="rId101"/>
    <p:sldId id="351" r:id="rId102"/>
    <p:sldId id="352" r:id="rId103"/>
    <p:sldId id="664" r:id="rId104"/>
    <p:sldId id="665" r:id="rId105"/>
    <p:sldId id="666" r:id="rId106"/>
    <p:sldId id="667" r:id="rId107"/>
    <p:sldId id="659" r:id="rId108"/>
    <p:sldId id="660" r:id="rId109"/>
    <p:sldId id="661" r:id="rId110"/>
    <p:sldId id="662" r:id="rId111"/>
    <p:sldId id="663" r:id="rId112"/>
    <p:sldId id="606" r:id="rId113"/>
    <p:sldId id="276" r:id="rId114"/>
    <p:sldId id="555" r:id="rId115"/>
    <p:sldId id="556" r:id="rId116"/>
    <p:sldId id="657" r:id="rId117"/>
    <p:sldId id="557" r:id="rId118"/>
    <p:sldId id="807" r:id="rId119"/>
    <p:sldId id="808" r:id="rId120"/>
    <p:sldId id="433" r:id="rId12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58"/>
    <p:restoredTop sz="96291"/>
  </p:normalViewPr>
  <p:slideViewPr>
    <p:cSldViewPr snapToGrid="0" snapToObjects="1">
      <p:cViewPr varScale="1">
        <p:scale>
          <a:sx n="84" d="100"/>
          <a:sy n="84" d="100"/>
        </p:scale>
        <p:origin x="192" y="1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EB36-4E20-0149-835A-7D371B247CCC}" type="datetimeFigureOut">
              <a:rPr lang="en-FI" smtClean="0"/>
              <a:t>27.10.2020</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FECDB-904A-8944-8312-9AF28847FE9A}" type="slidenum">
              <a:rPr lang="en-FI" smtClean="0"/>
              <a:t>‹#›</a:t>
            </a:fld>
            <a:endParaRPr lang="en-FI"/>
          </a:p>
        </p:txBody>
      </p:sp>
    </p:spTree>
    <p:extLst>
      <p:ext uri="{BB962C8B-B14F-4D97-AF65-F5344CB8AC3E}">
        <p14:creationId xmlns:p14="http://schemas.microsoft.com/office/powerpoint/2010/main" val="27045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think of examples, nuke plants aside, that would be sort</a:t>
            </a:r>
            <a:r>
              <a:rPr lang="en-US" baseline="0" dirty="0"/>
              <a:t> of hallmarks of authoritarian technologies ? Military aside ? Traffic and mobility aside ? ICT aside? Cities aside ?</a:t>
            </a:r>
          </a:p>
          <a:p>
            <a:endParaRPr lang="en-US" baseline="0" dirty="0"/>
          </a:p>
          <a:p>
            <a:r>
              <a:rPr lang="en-US" baseline="0" dirty="0"/>
              <a:t>How about democratic technology ?</a:t>
            </a:r>
          </a:p>
          <a:p>
            <a:endParaRPr lang="en-US" baseline="0" dirty="0"/>
          </a:p>
          <a:p>
            <a:r>
              <a:rPr lang="en-US" baseline="0" dirty="0"/>
              <a:t>Is the division a bit romantic ? Would we be in the stone-age still? If not why?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E9FF0-2FAB-9244-851D-4444411DD7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430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116</a:t>
            </a:fld>
            <a:endParaRPr lang="en-US"/>
          </a:p>
        </p:txBody>
      </p:sp>
    </p:spTree>
    <p:extLst>
      <p:ext uri="{BB962C8B-B14F-4D97-AF65-F5344CB8AC3E}">
        <p14:creationId xmlns:p14="http://schemas.microsoft.com/office/powerpoint/2010/main" val="116932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The furniture of a servant's room was as bare and uncomfortable as that of a penal colony so that the servant would have no occasion to compare herself favorably with the mistress of the house (Forty 1986)</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Attorneys, very much at pains to disavow the clerical side of their profession, exhibit the "quill-pen mentality” and avoid typewriters (and computer keyboards) at all costs.</a:t>
            </a:r>
          </a:p>
          <a:p>
            <a:endParaRPr lang="en-US" dirty="0"/>
          </a:p>
        </p:txBody>
      </p:sp>
      <p:sp>
        <p:nvSpPr>
          <p:cNvPr id="4" name="Slide Number Placeholder 3"/>
          <p:cNvSpPr>
            <a:spLocks noGrp="1"/>
          </p:cNvSpPr>
          <p:nvPr>
            <p:ph type="sldNum" sz="quarter" idx="10"/>
          </p:nvPr>
        </p:nvSpPr>
        <p:spPr/>
        <p:txBody>
          <a:bodyPr/>
          <a:lstStyle/>
          <a:p>
            <a:fld id="{BA905370-B1EF-CC4A-9855-82986A719B05}" type="slidenum">
              <a:rPr lang="en-US" smtClean="0"/>
              <a:t>69</a:t>
            </a:fld>
            <a:endParaRPr lang="en-US"/>
          </a:p>
        </p:txBody>
      </p:sp>
    </p:spTree>
    <p:extLst>
      <p:ext uri="{BB962C8B-B14F-4D97-AF65-F5344CB8AC3E}">
        <p14:creationId xmlns:p14="http://schemas.microsoft.com/office/powerpoint/2010/main" val="422173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81</a:t>
            </a:fld>
            <a:endParaRPr lang="en-US"/>
          </a:p>
        </p:txBody>
      </p:sp>
    </p:spTree>
    <p:extLst>
      <p:ext uri="{BB962C8B-B14F-4D97-AF65-F5344CB8AC3E}">
        <p14:creationId xmlns:p14="http://schemas.microsoft.com/office/powerpoint/2010/main" val="177484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82</a:t>
            </a:fld>
            <a:endParaRPr lang="en-US"/>
          </a:p>
        </p:txBody>
      </p:sp>
    </p:spTree>
    <p:extLst>
      <p:ext uri="{BB962C8B-B14F-4D97-AF65-F5344CB8AC3E}">
        <p14:creationId xmlns:p14="http://schemas.microsoft.com/office/powerpoint/2010/main" val="378075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by and large same developer-user configuration has been arrived from multiple directions</a:t>
            </a:r>
          </a:p>
        </p:txBody>
      </p:sp>
      <p:sp>
        <p:nvSpPr>
          <p:cNvPr id="4" name="Slide Number Placeholder 3"/>
          <p:cNvSpPr>
            <a:spLocks noGrp="1"/>
          </p:cNvSpPr>
          <p:nvPr>
            <p:ph type="sldNum" sz="quarter" idx="10"/>
          </p:nvPr>
        </p:nvSpPr>
        <p:spPr/>
        <p:txBody>
          <a:bodyPr/>
          <a:lstStyle/>
          <a:p>
            <a:fld id="{90BA2F30-44DD-5541-BA29-9556163E41E5}" type="slidenum">
              <a:rPr lang="en-US" smtClean="0"/>
              <a:t>86</a:t>
            </a:fld>
            <a:endParaRPr lang="en-US"/>
          </a:p>
        </p:txBody>
      </p:sp>
    </p:spTree>
    <p:extLst>
      <p:ext uri="{BB962C8B-B14F-4D97-AF65-F5344CB8AC3E}">
        <p14:creationId xmlns:p14="http://schemas.microsoft.com/office/powerpoint/2010/main" val="365715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 90 + </a:t>
            </a:r>
            <a:r>
              <a:rPr lang="en-US" dirty="0" err="1"/>
              <a:t>harkka</a:t>
            </a:r>
            <a:r>
              <a:rPr lang="en-US" dirty="0"/>
              <a:t> 20</a:t>
            </a:r>
          </a:p>
        </p:txBody>
      </p:sp>
      <p:sp>
        <p:nvSpPr>
          <p:cNvPr id="4" name="Slide Number Placeholder 3"/>
          <p:cNvSpPr>
            <a:spLocks noGrp="1"/>
          </p:cNvSpPr>
          <p:nvPr>
            <p:ph type="sldNum" sz="quarter" idx="10"/>
          </p:nvPr>
        </p:nvSpPr>
        <p:spPr/>
        <p:txBody>
          <a:bodyPr/>
          <a:lstStyle/>
          <a:p>
            <a:fld id="{A6136A61-EFB3-6B47-A94C-723E8758E900}" type="slidenum">
              <a:rPr lang="en-US" smtClean="0"/>
              <a:t>101</a:t>
            </a:fld>
            <a:endParaRPr lang="en-US"/>
          </a:p>
        </p:txBody>
      </p:sp>
    </p:spTree>
    <p:extLst>
      <p:ext uri="{BB962C8B-B14F-4D97-AF65-F5344CB8AC3E}">
        <p14:creationId xmlns:p14="http://schemas.microsoft.com/office/powerpoint/2010/main" val="410932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112</a:t>
            </a:fld>
            <a:endParaRPr lang="en-US"/>
          </a:p>
        </p:txBody>
      </p:sp>
    </p:spTree>
    <p:extLst>
      <p:ext uri="{BB962C8B-B14F-4D97-AF65-F5344CB8AC3E}">
        <p14:creationId xmlns:p14="http://schemas.microsoft.com/office/powerpoint/2010/main" val="205876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113</a:t>
            </a:fld>
            <a:endParaRPr lang="en-US"/>
          </a:p>
        </p:txBody>
      </p:sp>
    </p:spTree>
    <p:extLst>
      <p:ext uri="{BB962C8B-B14F-4D97-AF65-F5344CB8AC3E}">
        <p14:creationId xmlns:p14="http://schemas.microsoft.com/office/powerpoint/2010/main" val="51939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114</a:t>
            </a:fld>
            <a:endParaRPr lang="en-US"/>
          </a:p>
        </p:txBody>
      </p:sp>
    </p:spTree>
    <p:extLst>
      <p:ext uri="{BB962C8B-B14F-4D97-AF65-F5344CB8AC3E}">
        <p14:creationId xmlns:p14="http://schemas.microsoft.com/office/powerpoint/2010/main" val="8078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1808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2434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5569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6278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9490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184933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29984D49-535D-9B47-B407-85C128E89BC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25238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29984D49-535D-9B47-B407-85C128E89BCC}" type="datetimeFigureOut">
              <a:rPr lang="en-US" smtClean="0"/>
              <a:t>10/27/20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00458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29984D49-535D-9B47-B407-85C128E89BCC}" type="datetimeFigureOut">
              <a:rPr lang="en-US" smtClean="0"/>
              <a:t>10/27/20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092969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4D49-535D-9B47-B407-85C128E89BCC}" type="datetimeFigureOut">
              <a:rPr lang="en-US" smtClean="0"/>
              <a:t>10/27/20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94852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31731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44356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99892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50933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712722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10/27/20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14977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2881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4981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1724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9865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6034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2438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10/27/20</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4590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10/27/20</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3343515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4D49-535D-9B47-B407-85C128E89BCC}" type="datetimeFigureOut">
              <a:rPr lang="en-US" smtClean="0"/>
              <a:t>10/27/20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B2B2-428E-9845-8AF0-381BCC7DD39E}" type="slidenum">
              <a:rPr lang="en-US" smtClean="0"/>
              <a:t>‹#›</a:t>
            </a:fld>
            <a:endParaRPr lang="en-US"/>
          </a:p>
        </p:txBody>
      </p:sp>
    </p:spTree>
    <p:extLst>
      <p:ext uri="{BB962C8B-B14F-4D97-AF65-F5344CB8AC3E}">
        <p14:creationId xmlns:p14="http://schemas.microsoft.com/office/powerpoint/2010/main" val="805456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package" Target="../embeddings/Microsoft_Word_Document.docx"/><Relationship Id="rId4" Type="http://schemas.openxmlformats.org/officeDocument/2006/relationships/image" Target="../media/image35.emf"/></Relationships>
</file>

<file path=ppt/slides/_rels/slide1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routledge.com/products/9781138124561" TargetMode="External"/><Relationship Id="rId7" Type="http://schemas.openxmlformats.org/officeDocument/2006/relationships/image" Target="../media/image32.tiff"/><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0.jpeg"/></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8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8.jpeg"/><Relationship Id="rId7" Type="http://schemas.openxmlformats.org/officeDocument/2006/relationships/image" Target="../media/image34.emf"/><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B33B-3297-7742-9FB9-A85C33B5091E}"/>
              </a:ext>
            </a:extLst>
          </p:cNvPr>
          <p:cNvSpPr>
            <a:spLocks noGrp="1"/>
          </p:cNvSpPr>
          <p:nvPr>
            <p:ph type="ctrTitle"/>
          </p:nvPr>
        </p:nvSpPr>
        <p:spPr/>
        <p:txBody>
          <a:bodyPr/>
          <a:lstStyle/>
          <a:p>
            <a:r>
              <a:rPr lang="en-FI" dirty="0"/>
              <a:t>Design for Social Change_CoDesign</a:t>
            </a:r>
          </a:p>
        </p:txBody>
      </p:sp>
      <p:sp>
        <p:nvSpPr>
          <p:cNvPr id="3" name="Subtitle 2">
            <a:extLst>
              <a:ext uri="{FF2B5EF4-FFF2-40B4-BE49-F238E27FC236}">
                <a16:creationId xmlns:a16="http://schemas.microsoft.com/office/drawing/2014/main" id="{11D88963-822D-3546-9EC8-6D21D873A799}"/>
              </a:ext>
            </a:extLst>
          </p:cNvPr>
          <p:cNvSpPr>
            <a:spLocks noGrp="1"/>
          </p:cNvSpPr>
          <p:nvPr>
            <p:ph type="subTitle" idx="1"/>
          </p:nvPr>
        </p:nvSpPr>
        <p:spPr/>
        <p:txBody>
          <a:bodyPr/>
          <a:lstStyle/>
          <a:p>
            <a:r>
              <a:rPr lang="en-FI" dirty="0"/>
              <a:t>Sampsa Hyysalo 2020</a:t>
            </a:r>
          </a:p>
        </p:txBody>
      </p:sp>
    </p:spTree>
    <p:extLst>
      <p:ext uri="{BB962C8B-B14F-4D97-AF65-F5344CB8AC3E}">
        <p14:creationId xmlns:p14="http://schemas.microsoft.com/office/powerpoint/2010/main" val="40707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 /</a:t>
            </a:r>
            <a:r>
              <a:rPr lang="fi-FI" dirty="0" err="1"/>
              <a:t>politics</a:t>
            </a:r>
            <a:r>
              <a:rPr lang="fi-FI" dirty="0"/>
              <a:t> </a:t>
            </a:r>
            <a:r>
              <a:rPr lang="fi-FI" dirty="0" err="1"/>
              <a:t>build</a:t>
            </a:r>
            <a:r>
              <a:rPr lang="fi-FI" dirty="0"/>
              <a:t> into design: New York Metro &amp; Helsinki </a:t>
            </a:r>
            <a:r>
              <a:rPr lang="fi-FI" dirty="0" err="1"/>
              <a:t>broadband</a:t>
            </a:r>
            <a:r>
              <a:rPr lang="fi-FI" dirty="0"/>
              <a:t> </a:t>
            </a:r>
            <a:r>
              <a:rPr lang="fi-FI" dirty="0" err="1"/>
              <a:t>networks</a:t>
            </a:r>
            <a:endParaRPr lang="fi-FI" dirty="0"/>
          </a:p>
        </p:txBody>
      </p:sp>
      <p:sp>
        <p:nvSpPr>
          <p:cNvPr id="3" name="Content Placeholder 2"/>
          <p:cNvSpPr>
            <a:spLocks noGrp="1"/>
          </p:cNvSpPr>
          <p:nvPr>
            <p:ph idx="1"/>
          </p:nvPr>
        </p:nvSpPr>
        <p:spPr/>
        <p:txBody>
          <a:bodyPr>
            <a:normAutofit fontScale="85000" lnSpcReduction="10000"/>
          </a:bodyPr>
          <a:lstStyle/>
          <a:p>
            <a:r>
              <a:rPr lang="fi-FI" dirty="0" err="1"/>
              <a:t>Why</a:t>
            </a:r>
            <a:r>
              <a:rPr lang="fi-FI" dirty="0"/>
              <a:t> New York metro </a:t>
            </a:r>
            <a:r>
              <a:rPr lang="fi-FI" dirty="0" err="1"/>
              <a:t>has</a:t>
            </a:r>
            <a:r>
              <a:rPr lang="fi-FI" dirty="0"/>
              <a:t> </a:t>
            </a:r>
            <a:r>
              <a:rPr lang="fi-FI" dirty="0" err="1"/>
              <a:t>multiple</a:t>
            </a:r>
            <a:r>
              <a:rPr lang="fi-FI" dirty="0"/>
              <a:t> </a:t>
            </a:r>
            <a:r>
              <a:rPr lang="fi-FI" dirty="0" err="1"/>
              <a:t>levels</a:t>
            </a:r>
            <a:r>
              <a:rPr lang="fi-FI" dirty="0"/>
              <a:t> and </a:t>
            </a:r>
            <a:r>
              <a:rPr lang="fi-FI" dirty="0" err="1"/>
              <a:t>redundant</a:t>
            </a:r>
            <a:r>
              <a:rPr lang="fi-FI" dirty="0"/>
              <a:t> </a:t>
            </a:r>
            <a:r>
              <a:rPr lang="fi-FI" dirty="0" err="1"/>
              <a:t>stops</a:t>
            </a:r>
            <a:r>
              <a:rPr lang="fi-FI" dirty="0"/>
              <a:t> in </a:t>
            </a:r>
            <a:r>
              <a:rPr lang="fi-FI" dirty="0" err="1"/>
              <a:t>its</a:t>
            </a:r>
            <a:r>
              <a:rPr lang="fi-FI" dirty="0"/>
              <a:t> </a:t>
            </a:r>
            <a:r>
              <a:rPr lang="fi-FI" dirty="0" err="1"/>
              <a:t>metrolines</a:t>
            </a:r>
            <a:r>
              <a:rPr lang="fi-FI" dirty="0"/>
              <a:t>?</a:t>
            </a:r>
          </a:p>
          <a:p>
            <a:r>
              <a:rPr lang="fi-FI" dirty="0" err="1"/>
              <a:t>Why</a:t>
            </a:r>
            <a:r>
              <a:rPr lang="fi-FI" dirty="0"/>
              <a:t> </a:t>
            </a:r>
            <a:r>
              <a:rPr lang="fi-FI" dirty="0" err="1"/>
              <a:t>were</a:t>
            </a:r>
            <a:r>
              <a:rPr lang="fi-FI" dirty="0"/>
              <a:t> Helsinki </a:t>
            </a:r>
            <a:r>
              <a:rPr lang="fi-FI" dirty="0" err="1"/>
              <a:t>streets</a:t>
            </a:r>
            <a:r>
              <a:rPr lang="fi-FI" dirty="0"/>
              <a:t> </a:t>
            </a:r>
            <a:r>
              <a:rPr lang="fi-FI" dirty="0" err="1"/>
              <a:t>around</a:t>
            </a:r>
            <a:r>
              <a:rPr lang="fi-FI" dirty="0"/>
              <a:t> 2000 </a:t>
            </a:r>
            <a:r>
              <a:rPr lang="fi-FI" dirty="0" err="1"/>
              <a:t>constantly</a:t>
            </a:r>
            <a:r>
              <a:rPr lang="fi-FI" dirty="0"/>
              <a:t> </a:t>
            </a:r>
            <a:r>
              <a:rPr lang="fi-FI" dirty="0" err="1"/>
              <a:t>dug</a:t>
            </a:r>
            <a:r>
              <a:rPr lang="fi-FI" dirty="0"/>
              <a:t> open?</a:t>
            </a:r>
          </a:p>
          <a:p>
            <a:r>
              <a:rPr lang="fi-FI" dirty="0"/>
              <a:t>City </a:t>
            </a:r>
            <a:r>
              <a:rPr lang="fi-FI" dirty="0" err="1"/>
              <a:t>administrations</a:t>
            </a:r>
            <a:r>
              <a:rPr lang="fi-FI" dirty="0"/>
              <a:t> </a:t>
            </a:r>
            <a:r>
              <a:rPr lang="fi-FI" dirty="0" err="1"/>
              <a:t>gave</a:t>
            </a:r>
            <a:r>
              <a:rPr lang="fi-FI" dirty="0"/>
              <a:t> </a:t>
            </a:r>
            <a:r>
              <a:rPr lang="fi-FI" dirty="0" err="1"/>
              <a:t>multiple</a:t>
            </a:r>
            <a:r>
              <a:rPr lang="fi-FI" dirty="0"/>
              <a:t> </a:t>
            </a:r>
            <a:r>
              <a:rPr lang="fi-FI" dirty="0" err="1"/>
              <a:t>competing</a:t>
            </a:r>
            <a:r>
              <a:rPr lang="fi-FI" dirty="0"/>
              <a:t> </a:t>
            </a:r>
            <a:r>
              <a:rPr lang="fi-FI" dirty="0" err="1"/>
              <a:t>companies</a:t>
            </a:r>
            <a:r>
              <a:rPr lang="fi-FI" dirty="0"/>
              <a:t> the </a:t>
            </a:r>
            <a:r>
              <a:rPr lang="fi-FI" dirty="0" err="1"/>
              <a:t>right</a:t>
            </a:r>
            <a:r>
              <a:rPr lang="fi-FI" dirty="0"/>
              <a:t> to </a:t>
            </a:r>
            <a:r>
              <a:rPr lang="fi-FI" dirty="0" err="1"/>
              <a:t>build</a:t>
            </a:r>
            <a:r>
              <a:rPr lang="fi-FI" dirty="0"/>
              <a:t> </a:t>
            </a:r>
            <a:r>
              <a:rPr lang="fi-FI" dirty="0" err="1"/>
              <a:t>their</a:t>
            </a:r>
            <a:r>
              <a:rPr lang="fi-FI" dirty="0"/>
              <a:t> </a:t>
            </a:r>
            <a:r>
              <a:rPr lang="fi-FI" dirty="0" err="1"/>
              <a:t>own</a:t>
            </a:r>
            <a:r>
              <a:rPr lang="fi-FI" dirty="0"/>
              <a:t> </a:t>
            </a:r>
            <a:r>
              <a:rPr lang="fi-FI" dirty="0" err="1"/>
              <a:t>networks</a:t>
            </a:r>
            <a:r>
              <a:rPr lang="fi-FI" dirty="0"/>
              <a:t> </a:t>
            </a:r>
            <a:r>
              <a:rPr lang="fi-FI" dirty="0" err="1"/>
              <a:t>each</a:t>
            </a:r>
            <a:r>
              <a:rPr lang="fi-FI" dirty="0"/>
              <a:t> at </a:t>
            </a:r>
            <a:r>
              <a:rPr lang="fi-FI" dirty="0" err="1"/>
              <a:t>their</a:t>
            </a:r>
            <a:r>
              <a:rPr lang="fi-FI" dirty="0"/>
              <a:t> </a:t>
            </a:r>
            <a:r>
              <a:rPr lang="fi-FI" dirty="0" err="1"/>
              <a:t>own</a:t>
            </a:r>
            <a:r>
              <a:rPr lang="fi-FI" dirty="0"/>
              <a:t> </a:t>
            </a:r>
            <a:r>
              <a:rPr lang="fi-FI" dirty="0" err="1"/>
              <a:t>criteria</a:t>
            </a:r>
            <a:r>
              <a:rPr lang="fi-FI" dirty="0"/>
              <a:t>: </a:t>
            </a:r>
            <a:r>
              <a:rPr lang="fi-FI" dirty="0" err="1"/>
              <a:t>non</a:t>
            </a:r>
            <a:r>
              <a:rPr lang="fi-FI" dirty="0"/>
              <a:t> </a:t>
            </a:r>
            <a:r>
              <a:rPr lang="fi-FI" dirty="0" err="1"/>
              <a:t>compatible</a:t>
            </a:r>
            <a:r>
              <a:rPr lang="fi-FI" dirty="0"/>
              <a:t> </a:t>
            </a:r>
            <a:r>
              <a:rPr lang="fi-FI" dirty="0" err="1"/>
              <a:t>systems</a:t>
            </a:r>
            <a:endParaRPr lang="fi-FI" dirty="0"/>
          </a:p>
          <a:p>
            <a:r>
              <a:rPr lang="fi-FI" dirty="0"/>
              <a:t>In new </a:t>
            </a:r>
            <a:r>
              <a:rPr lang="fi-FI" dirty="0" err="1"/>
              <a:t>york</a:t>
            </a:r>
            <a:r>
              <a:rPr lang="fi-FI" dirty="0"/>
              <a:t>, metro </a:t>
            </a:r>
            <a:r>
              <a:rPr lang="fi-FI" dirty="0" err="1"/>
              <a:t>companies</a:t>
            </a:r>
            <a:r>
              <a:rPr lang="fi-FI" dirty="0"/>
              <a:t> </a:t>
            </a:r>
            <a:r>
              <a:rPr lang="fi-FI" dirty="0" err="1"/>
              <a:t>became</a:t>
            </a:r>
            <a:r>
              <a:rPr lang="fi-FI" dirty="0"/>
              <a:t> </a:t>
            </a:r>
            <a:r>
              <a:rPr lang="fi-FI" dirty="0" err="1"/>
              <a:t>merged</a:t>
            </a:r>
            <a:r>
              <a:rPr lang="fi-FI" dirty="0"/>
              <a:t> </a:t>
            </a:r>
            <a:r>
              <a:rPr lang="fi-FI" dirty="0" err="1"/>
              <a:t>after</a:t>
            </a:r>
            <a:r>
              <a:rPr lang="fi-FI" dirty="0"/>
              <a:t> a </a:t>
            </a:r>
            <a:r>
              <a:rPr lang="fi-FI" dirty="0" err="1"/>
              <a:t>relatively</a:t>
            </a:r>
            <a:r>
              <a:rPr lang="fi-FI" dirty="0"/>
              <a:t> long </a:t>
            </a:r>
            <a:r>
              <a:rPr lang="fi-FI" dirty="0" err="1"/>
              <a:t>time</a:t>
            </a:r>
            <a:r>
              <a:rPr lang="fi-FI" dirty="0"/>
              <a:t> (</a:t>
            </a:r>
            <a:r>
              <a:rPr lang="fi-FI" dirty="0" err="1"/>
              <a:t>costs</a:t>
            </a:r>
            <a:r>
              <a:rPr lang="fi-FI" dirty="0"/>
              <a:t> and </a:t>
            </a:r>
            <a:r>
              <a:rPr lang="fi-FI" dirty="0" err="1"/>
              <a:t>compatibility</a:t>
            </a:r>
            <a:r>
              <a:rPr lang="fi-FI" dirty="0"/>
              <a:t> </a:t>
            </a:r>
            <a:r>
              <a:rPr lang="fi-FI" dirty="0" err="1"/>
              <a:t>being</a:t>
            </a:r>
            <a:r>
              <a:rPr lang="fi-FI" dirty="0"/>
              <a:t>…)</a:t>
            </a:r>
          </a:p>
          <a:p>
            <a:r>
              <a:rPr lang="fi-FI" dirty="0"/>
              <a:t>In Helsinki city </a:t>
            </a:r>
            <a:r>
              <a:rPr lang="fi-FI" dirty="0" err="1"/>
              <a:t>officials</a:t>
            </a:r>
            <a:r>
              <a:rPr lang="fi-FI" dirty="0"/>
              <a:t> </a:t>
            </a:r>
            <a:r>
              <a:rPr lang="fi-FI" dirty="0" err="1"/>
              <a:t>began</a:t>
            </a:r>
            <a:r>
              <a:rPr lang="fi-FI" dirty="0"/>
              <a:t> </a:t>
            </a:r>
            <a:r>
              <a:rPr lang="fi-FI" dirty="0" err="1"/>
              <a:t>restricting</a:t>
            </a:r>
            <a:r>
              <a:rPr lang="fi-FI" dirty="0"/>
              <a:t> the </a:t>
            </a:r>
            <a:r>
              <a:rPr lang="fi-FI" dirty="0" err="1"/>
              <a:t>way</a:t>
            </a:r>
            <a:r>
              <a:rPr lang="fi-FI" dirty="0"/>
              <a:t> </a:t>
            </a:r>
            <a:r>
              <a:rPr lang="fi-FI" dirty="0" err="1"/>
              <a:t>digs</a:t>
            </a:r>
            <a:r>
              <a:rPr lang="fi-FI" dirty="0"/>
              <a:t> for </a:t>
            </a:r>
            <a:r>
              <a:rPr lang="fi-FI" dirty="0" err="1"/>
              <a:t>broadband</a:t>
            </a:r>
            <a:r>
              <a:rPr lang="fi-FI" dirty="0"/>
              <a:t> and </a:t>
            </a:r>
            <a:r>
              <a:rPr lang="fi-FI" dirty="0" err="1"/>
              <a:t>other</a:t>
            </a:r>
            <a:r>
              <a:rPr lang="fi-FI" dirty="0"/>
              <a:t> </a:t>
            </a:r>
            <a:r>
              <a:rPr lang="fi-FI" dirty="0" err="1"/>
              <a:t>basic</a:t>
            </a:r>
            <a:r>
              <a:rPr lang="fi-FI" dirty="0"/>
              <a:t> infra </a:t>
            </a:r>
            <a:r>
              <a:rPr lang="fi-FI" dirty="0" err="1"/>
              <a:t>could</a:t>
            </a:r>
            <a:r>
              <a:rPr lang="fi-FI" dirty="0"/>
              <a:t> </a:t>
            </a:r>
            <a:r>
              <a:rPr lang="fi-FI" dirty="0" err="1"/>
              <a:t>be</a:t>
            </a:r>
            <a:r>
              <a:rPr lang="fi-FI" dirty="0"/>
              <a:t> </a:t>
            </a:r>
            <a:r>
              <a:rPr lang="fi-FI" dirty="0" err="1"/>
              <a:t>organized</a:t>
            </a:r>
            <a:r>
              <a:rPr lang="fi-FI" dirty="0"/>
              <a:t>: </a:t>
            </a:r>
            <a:r>
              <a:rPr lang="fi-FI" dirty="0" err="1"/>
              <a:t>restricting</a:t>
            </a:r>
            <a:r>
              <a:rPr lang="fi-FI" dirty="0"/>
              <a:t> </a:t>
            </a:r>
            <a:r>
              <a:rPr lang="fi-FI" dirty="0" err="1"/>
              <a:t>competition</a:t>
            </a:r>
            <a:r>
              <a:rPr lang="fi-FI" dirty="0"/>
              <a:t> for the sake of </a:t>
            </a:r>
            <a:r>
              <a:rPr lang="fi-FI" dirty="0" err="1"/>
              <a:t>public</a:t>
            </a:r>
            <a:r>
              <a:rPr lang="fi-FI" dirty="0"/>
              <a:t> </a:t>
            </a:r>
            <a:r>
              <a:rPr lang="fi-FI" dirty="0" err="1"/>
              <a:t>good</a:t>
            </a:r>
            <a:r>
              <a:rPr lang="fi-FI" dirty="0"/>
              <a:t> (</a:t>
            </a:r>
            <a:r>
              <a:rPr lang="fi-FI" dirty="0" err="1"/>
              <a:t>reducing</a:t>
            </a:r>
            <a:r>
              <a:rPr lang="fi-FI" dirty="0"/>
              <a:t> </a:t>
            </a:r>
            <a:r>
              <a:rPr lang="fi-FI" dirty="0" err="1"/>
              <a:t>collateral</a:t>
            </a:r>
            <a:r>
              <a:rPr lang="fi-FI" dirty="0"/>
              <a:t> </a:t>
            </a:r>
            <a:r>
              <a:rPr lang="fi-FI" dirty="0" err="1"/>
              <a:t>harm</a:t>
            </a:r>
            <a:r>
              <a:rPr lang="fi-FI" dirty="0"/>
              <a:t> </a:t>
            </a:r>
            <a:r>
              <a:rPr lang="fi-FI" dirty="0" err="1"/>
              <a:t>from</a:t>
            </a:r>
            <a:r>
              <a:rPr lang="fi-FI" dirty="0"/>
              <a:t> </a:t>
            </a:r>
            <a:r>
              <a:rPr lang="fi-FI" dirty="0" err="1"/>
              <a:t>competition</a:t>
            </a:r>
            <a:r>
              <a:rPr lang="fi-FI" dirty="0"/>
              <a:t>)</a:t>
            </a:r>
          </a:p>
          <a:p>
            <a:endParaRPr lang="fi-FI" dirty="0"/>
          </a:p>
        </p:txBody>
      </p:sp>
    </p:spTree>
    <p:extLst>
      <p:ext uri="{BB962C8B-B14F-4D97-AF65-F5344CB8AC3E}">
        <p14:creationId xmlns:p14="http://schemas.microsoft.com/office/powerpoint/2010/main" val="3475302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5-07-01 10.2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5924"/>
            <a:ext cx="9144000" cy="5480538"/>
          </a:xfrm>
          <a:prstGeom prst="rect">
            <a:avLst/>
          </a:prstGeom>
        </p:spPr>
      </p:pic>
    </p:spTree>
    <p:extLst>
      <p:ext uri="{BB962C8B-B14F-4D97-AF65-F5344CB8AC3E}">
        <p14:creationId xmlns:p14="http://schemas.microsoft.com/office/powerpoint/2010/main" val="36610127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4.07.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92200"/>
            <a:ext cx="9144000" cy="4657702"/>
          </a:xfrm>
          <a:prstGeom prst="rect">
            <a:avLst/>
          </a:prstGeom>
        </p:spPr>
      </p:pic>
    </p:spTree>
    <p:extLst>
      <p:ext uri="{BB962C8B-B14F-4D97-AF65-F5344CB8AC3E}">
        <p14:creationId xmlns:p14="http://schemas.microsoft.com/office/powerpoint/2010/main" val="13309550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80712"/>
            <a:ext cx="8229600" cy="5340774"/>
          </a:xfrm>
        </p:spPr>
        <p:txBody>
          <a:bodyPr>
            <a:noAutofit/>
          </a:bodyPr>
          <a:lstStyle/>
          <a:p>
            <a:pPr>
              <a:buFont typeface="Lucida Grande"/>
              <a:buChar char="➔"/>
            </a:pPr>
            <a:r>
              <a:rPr lang="en-US" sz="1750" dirty="0"/>
              <a:t>Hybrid user innovator community means a user community, which holds partial control and resources over their actions but is also fundamentally dependent on a corporate or governmental sponsor.</a:t>
            </a:r>
          </a:p>
          <a:p>
            <a:pPr marL="0" indent="0">
              <a:buNone/>
            </a:pPr>
            <a:endParaRPr lang="en-US" sz="1600" dirty="0"/>
          </a:p>
          <a:p>
            <a:pPr>
              <a:buFont typeface="Lucida Grande"/>
              <a:buChar char="➔"/>
            </a:pPr>
            <a:r>
              <a:rPr lang="en-US" sz="1750" dirty="0"/>
              <a:t>The dependency can take place through factual resource dependency of finance or critical competences  </a:t>
            </a:r>
          </a:p>
          <a:p>
            <a:pPr lvl="1">
              <a:buFont typeface="Arial"/>
              <a:buChar char="•"/>
            </a:pPr>
            <a:r>
              <a:rPr lang="en-US" sz="1600" dirty="0"/>
              <a:t>E.g. Sun’s sponsorship of Open Office development community, where large part of programmer power comes from the company.</a:t>
            </a:r>
          </a:p>
          <a:p>
            <a:pPr marL="457200" lvl="1" indent="0">
              <a:buNone/>
            </a:pPr>
            <a:endParaRPr lang="en-US" sz="1600" dirty="0"/>
          </a:p>
          <a:p>
            <a:pPr>
              <a:buFont typeface="Lucida Grande"/>
              <a:buChar char="➔"/>
            </a:pPr>
            <a:r>
              <a:rPr lang="en-US" sz="1750" dirty="0"/>
              <a:t>The dependency can follow from the use of sponsor’s technology platform or facilities</a:t>
            </a:r>
          </a:p>
          <a:p>
            <a:pPr lvl="1">
              <a:buFont typeface="Arial"/>
              <a:buChar char="•"/>
            </a:pPr>
            <a:r>
              <a:rPr lang="en-US" sz="1600" dirty="0"/>
              <a:t>Independent developer groups within users groups for particular company can hold independence, peer coordination and independent finance but fundamentally depend on company consent for advancing and proliferating their solutions. </a:t>
            </a:r>
          </a:p>
          <a:p>
            <a:pPr lvl="1">
              <a:buFont typeface="Arial"/>
              <a:buChar char="•"/>
            </a:pPr>
            <a:r>
              <a:rPr lang="en-US" sz="1600" dirty="0"/>
              <a:t>Examples: developer groups within Ducati, Oracle, Adult fans of Lego.</a:t>
            </a:r>
          </a:p>
          <a:p>
            <a:pPr lvl="1"/>
            <a:endParaRPr lang="en-US" sz="1600" dirty="0"/>
          </a:p>
          <a:p>
            <a:pPr>
              <a:buFont typeface="Lucida Grande"/>
              <a:buChar char="➔"/>
            </a:pPr>
            <a:r>
              <a:rPr lang="en-US" sz="1750" dirty="0"/>
              <a:t>Companies endorse such innovation and hacking activities as it improves their products but often seeks to moderate some solutions and directions as potentially harmful for itself.  </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HYBRID USER INNOVATOR COMMUNITY</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414474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496751"/>
            <a:ext cx="3713994" cy="1812961"/>
          </a:xfrm>
        </p:spPr>
        <p:txBody>
          <a:bodyPr>
            <a:noAutofit/>
          </a:bodyPr>
          <a:lstStyle/>
          <a:p>
            <a:pPr marL="0" indent="0" algn="just">
              <a:buNone/>
            </a:pPr>
            <a:endParaRPr lang="en-GB" sz="1400" dirty="0"/>
          </a:p>
          <a:p>
            <a:pPr marL="0" indent="0" algn="just">
              <a:buNone/>
            </a:pPr>
            <a:r>
              <a:rPr lang="en-GB" sz="1700" b="1" dirty="0"/>
              <a:t>Hybrid user innovator communities rely on community of users for design but depend on a resource or IPR owner.</a:t>
            </a:r>
            <a:r>
              <a:rPr lang="en-GB" sz="1700" dirty="0"/>
              <a:t> Insofar as users are designers information stickiness is no problem.</a:t>
            </a:r>
          </a:p>
        </p:txBody>
      </p:sp>
      <p:grpSp>
        <p:nvGrpSpPr>
          <p:cNvPr id="51" name="Group 50"/>
          <p:cNvGrpSpPr/>
          <p:nvPr/>
        </p:nvGrpSpPr>
        <p:grpSpPr>
          <a:xfrm>
            <a:off x="5792672" y="314359"/>
            <a:ext cx="1908676" cy="1746950"/>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1942051"/>
            <a:ext cx="2089968" cy="3754874"/>
          </a:xfrm>
          <a:prstGeom prst="rect">
            <a:avLst/>
          </a:prstGeom>
          <a:noFill/>
        </p:spPr>
        <p:txBody>
          <a:bodyPr wrap="square" rtlCol="0">
            <a:spAutoFit/>
          </a:bodyPr>
          <a:lstStyle/>
          <a:p>
            <a:pPr algn="just"/>
            <a:r>
              <a:rPr lang="en-GB" sz="1700" b="1" dirty="0"/>
              <a:t>Hybrid user innovator communities </a:t>
            </a:r>
            <a:r>
              <a:rPr lang="en-GB" sz="1700" dirty="0"/>
              <a:t>design mostly for themselves. The volunteers typically represent only a subgroup of all users (shaded area), and have further tiered in-groups that have some fluctuation in membership (darker shaded areas).</a:t>
            </a:r>
            <a:endParaRPr lang="en-US" sz="1700" dirty="0"/>
          </a:p>
        </p:txBody>
      </p:sp>
      <p:grpSp>
        <p:nvGrpSpPr>
          <p:cNvPr id="98" name="Group 97"/>
          <p:cNvGrpSpPr/>
          <p:nvPr/>
        </p:nvGrpSpPr>
        <p:grpSpPr>
          <a:xfrm>
            <a:off x="4767386" y="2403232"/>
            <a:ext cx="3531729" cy="4290225"/>
            <a:chOff x="1180257" y="768791"/>
            <a:chExt cx="4068769" cy="5218530"/>
          </a:xfrm>
        </p:grpSpPr>
        <p:grpSp>
          <p:nvGrpSpPr>
            <p:cNvPr id="99" name="Group 98"/>
            <p:cNvGrpSpPr/>
            <p:nvPr/>
          </p:nvGrpSpPr>
          <p:grpSpPr>
            <a:xfrm>
              <a:off x="1180257" y="768791"/>
              <a:ext cx="4068769" cy="5218530"/>
              <a:chOff x="515776" y="167115"/>
              <a:chExt cx="5494555" cy="6534214"/>
            </a:xfrm>
          </p:grpSpPr>
          <p:sp>
            <p:nvSpPr>
              <p:cNvPr id="104"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105"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106"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07"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8"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09"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10"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11"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2"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3"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114" name="Straight Arrow Connector 113"/>
              <p:cNvCxnSpPr>
                <a:stCxn id="110" idx="4"/>
                <a:endCxn id="111"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08" idx="1"/>
                <a:endCxn id="112"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7" idx="4"/>
                <a:endCxn id="119"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7"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8"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9"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0"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1"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2"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3"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4"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5"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6"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100" name="Freeform 90"/>
            <p:cNvSpPr>
              <a:spLocks/>
            </p:cNvSpPr>
            <p:nvPr/>
          </p:nvSpPr>
          <p:spPr bwMode="auto">
            <a:xfrm rot="4869470">
              <a:off x="1969967" y="3072032"/>
              <a:ext cx="474177" cy="889488"/>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101" name="Oval 83"/>
            <p:cNvSpPr>
              <a:spLocks noChangeArrowheads="1"/>
            </p:cNvSpPr>
            <p:nvPr/>
          </p:nvSpPr>
          <p:spPr bwMode="auto">
            <a:xfrm>
              <a:off x="1227966" y="3277293"/>
              <a:ext cx="556182" cy="569928"/>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102" name="Oval 70"/>
            <p:cNvSpPr>
              <a:spLocks noChangeArrowheads="1"/>
            </p:cNvSpPr>
            <p:nvPr/>
          </p:nvSpPr>
          <p:spPr bwMode="auto">
            <a:xfrm>
              <a:off x="1978221" y="3682313"/>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3" name="Oval 67"/>
            <p:cNvSpPr>
              <a:spLocks noChangeArrowheads="1"/>
            </p:cNvSpPr>
            <p:nvPr/>
          </p:nvSpPr>
          <p:spPr bwMode="auto">
            <a:xfrm>
              <a:off x="1838243" y="2802912"/>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24262346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15 at 1.2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57301"/>
            <a:ext cx="9144000" cy="4327483"/>
          </a:xfrm>
          <a:prstGeom prst="rect">
            <a:avLst/>
          </a:prstGeom>
        </p:spPr>
      </p:pic>
    </p:spTree>
    <p:extLst>
      <p:ext uri="{BB962C8B-B14F-4D97-AF65-F5344CB8AC3E}">
        <p14:creationId xmlns:p14="http://schemas.microsoft.com/office/powerpoint/2010/main" val="28349148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3.4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000" y="0"/>
            <a:ext cx="7524000" cy="6858000"/>
          </a:xfrm>
          <a:prstGeom prst="rect">
            <a:avLst/>
          </a:prstGeom>
        </p:spPr>
      </p:pic>
    </p:spTree>
    <p:extLst>
      <p:ext uri="{BB962C8B-B14F-4D97-AF65-F5344CB8AC3E}">
        <p14:creationId xmlns:p14="http://schemas.microsoft.com/office/powerpoint/2010/main" val="42642555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4612"/>
            <a:ext cx="8229600" cy="5302668"/>
          </a:xfrm>
        </p:spPr>
        <p:txBody>
          <a:bodyPr>
            <a:noAutofit/>
          </a:bodyPr>
          <a:lstStyle/>
          <a:p>
            <a:pPr>
              <a:buFont typeface="Lucida Grande"/>
              <a:buChar char="➔"/>
            </a:pPr>
            <a:r>
              <a:rPr lang="en-US" sz="1750" dirty="0"/>
              <a:t>Firm (or other host) coordinated user innovation means creating technical and social arrangements by which users can independently provide solutions and ideas to company products or services.</a:t>
            </a:r>
          </a:p>
          <a:p>
            <a:pPr>
              <a:buFont typeface="Lucida Grande"/>
              <a:buChar char="➔"/>
            </a:pPr>
            <a:endParaRPr lang="en-US" sz="1750" dirty="0"/>
          </a:p>
          <a:p>
            <a:pPr>
              <a:buFont typeface="Lucida Grande"/>
              <a:buChar char="➔"/>
            </a:pPr>
            <a:r>
              <a:rPr lang="en-US" sz="1750" dirty="0"/>
              <a:t>At best the arrangement makes user solutions fit directly to company products or production processes, saving costs in translating the user solution to company offer.</a:t>
            </a:r>
          </a:p>
          <a:p>
            <a:pPr>
              <a:buFont typeface="Lucida Grande"/>
              <a:buChar char="➔"/>
            </a:pPr>
            <a:endParaRPr lang="en-US" sz="1750" dirty="0"/>
          </a:p>
          <a:p>
            <a:pPr>
              <a:buFont typeface="Lucida Grande"/>
              <a:buChar char="➔"/>
            </a:pPr>
            <a:r>
              <a:rPr lang="en-US" sz="1750" dirty="0"/>
              <a:t>The currently most wide spread forms of firm coordinated user innovation are open APIs, innovation toolkits, and crowdsourcing… but also physical space “hosted activities” in museums, libraries, companies.</a:t>
            </a:r>
          </a:p>
          <a:p>
            <a:pPr>
              <a:buFont typeface="Lucida Grande"/>
              <a:buChar char="➔"/>
            </a:pPr>
            <a:endParaRPr lang="en-US" sz="1750" dirty="0"/>
          </a:p>
          <a:p>
            <a:pPr>
              <a:buFont typeface="Lucida Grande"/>
              <a:buChar char="➔"/>
            </a:pPr>
            <a:r>
              <a:rPr lang="en-US" sz="1750" dirty="0"/>
              <a:t>Also test-bed type living labs and solution libraries generated mass-customization platforms would fit this category.</a:t>
            </a:r>
          </a:p>
          <a:p>
            <a:pPr>
              <a:buFont typeface="Lucida Grande"/>
              <a:buChar char="➔"/>
            </a:pPr>
            <a:endParaRPr lang="en-US" sz="1750" dirty="0"/>
          </a:p>
          <a:p>
            <a:pPr>
              <a:buFont typeface="Lucida Grande"/>
              <a:buChar char="➔"/>
            </a:pPr>
            <a:r>
              <a:rPr lang="en-US" sz="1750" dirty="0"/>
              <a:t>The stronghold of firm-coordinated user innovation is products and services where added value can be created by adding variation and added content on a more generic offering.</a:t>
            </a:r>
          </a:p>
          <a:p>
            <a:pPr>
              <a:buFont typeface="Lucida Grande"/>
              <a:buChar char="➔"/>
            </a:pPr>
            <a:endParaRPr lang="en-US" sz="175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b="1" dirty="0">
              <a:solidFill>
                <a:srgbClr val="FFFFFF"/>
              </a:solidFill>
              <a:cs typeface="Source Sans Pro"/>
            </a:endParaRPr>
          </a:p>
        </p:txBody>
      </p:sp>
      <p:pic>
        <p:nvPicPr>
          <p:cNvPr id="8" name="Picture 7"/>
          <p:cNvPicPr>
            <a:picLocks noChangeAspect="1"/>
          </p:cNvPicPr>
          <p:nvPr/>
        </p:nvPicPr>
        <p:blipFill>
          <a:blip r:embed="rId2"/>
          <a:stretch>
            <a:fillRect/>
          </a:stretch>
        </p:blipFill>
        <p:spPr>
          <a:xfrm>
            <a:off x="1524000" y="-10245"/>
            <a:ext cx="9157368" cy="905929"/>
          </a:xfrm>
          <a:prstGeom prst="rect">
            <a:avLst/>
          </a:prstGeom>
        </p:spPr>
      </p:pic>
      <p:sp>
        <p:nvSpPr>
          <p:cNvPr id="9"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a:t>
            </a:r>
          </a:p>
        </p:txBody>
      </p:sp>
      <p:pic>
        <p:nvPicPr>
          <p:cNvPr id="10" name="Picture 9"/>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12986777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10283"/>
            <a:ext cx="8229600" cy="4557159"/>
          </a:xfrm>
        </p:spPr>
        <p:txBody>
          <a:bodyPr>
            <a:noAutofit/>
          </a:bodyPr>
          <a:lstStyle/>
          <a:p>
            <a:pPr>
              <a:buFont typeface="Lucida Grande"/>
              <a:buChar char="➔"/>
            </a:pPr>
            <a:r>
              <a:rPr lang="en-US" sz="1800" b="1" dirty="0"/>
              <a:t>Open application programming interfaces (open APIs)</a:t>
            </a:r>
          </a:p>
          <a:p>
            <a:pPr lvl="1">
              <a:buFont typeface="Arial"/>
              <a:buChar char="•"/>
            </a:pPr>
            <a:r>
              <a:rPr lang="en-US" sz="1800" dirty="0"/>
              <a:t>Open APIs allow users to program (small) applications to a software platform and ensures they work if coded properly; </a:t>
            </a:r>
          </a:p>
          <a:p>
            <a:pPr lvl="1">
              <a:buFont typeface="Arial"/>
              <a:buChar char="•"/>
            </a:pPr>
            <a:r>
              <a:rPr lang="en-US" sz="1800" dirty="0"/>
              <a:t>This can result in very large added value creation without massive investment from the producer, e.g. Apple 1 300 000 apps.  </a:t>
            </a:r>
          </a:p>
          <a:p>
            <a:pPr lvl="1"/>
            <a:endParaRPr lang="en-US" sz="1800" dirty="0"/>
          </a:p>
          <a:p>
            <a:pPr>
              <a:buFont typeface="Lucida Grande"/>
              <a:buChar char="➔"/>
            </a:pPr>
            <a:r>
              <a:rPr lang="en-US" sz="1800" b="1" dirty="0"/>
              <a:t>User Innovation toolkits</a:t>
            </a:r>
          </a:p>
          <a:p>
            <a:pPr lvl="1">
              <a:buFont typeface="Arial"/>
              <a:buChar char="•"/>
            </a:pPr>
            <a:r>
              <a:rPr lang="en-US" sz="1800" dirty="0"/>
              <a:t>User innovation toolkits provide users a kit of company production materials;</a:t>
            </a:r>
          </a:p>
          <a:p>
            <a:pPr lvl="1">
              <a:buFont typeface="Arial"/>
              <a:buChar char="•"/>
            </a:pPr>
            <a:r>
              <a:rPr lang="en-US" sz="1800" dirty="0"/>
              <a:t>User creations, then, become easy to adopt by the company and become offered as produced good.</a:t>
            </a:r>
          </a:p>
          <a:p>
            <a:pPr lvl="1"/>
            <a:endParaRPr lang="en-US" sz="1800" dirty="0"/>
          </a:p>
          <a:p>
            <a:pPr>
              <a:buFont typeface="Lucida Grande"/>
              <a:buChar char="➔"/>
            </a:pPr>
            <a:r>
              <a:rPr lang="en-US" sz="1800" b="1" dirty="0"/>
              <a:t>Solution crowdsourcing</a:t>
            </a:r>
            <a:r>
              <a:rPr lang="en-US" sz="1800" dirty="0"/>
              <a:t> </a:t>
            </a:r>
          </a:p>
          <a:p>
            <a:pPr lvl="1">
              <a:buFont typeface="Arial"/>
              <a:buChar char="•"/>
            </a:pPr>
            <a:r>
              <a:rPr lang="en-US" sz="1800" dirty="0"/>
              <a:t>Sourcing (small) solutions, small amounts of work, or other resources from a large base of users to a clearly defined company initiative.</a:t>
            </a:r>
          </a:p>
          <a:p>
            <a:pPr marL="0" indent="0">
              <a:buNone/>
            </a:pPr>
            <a:endParaRPr lang="en-US" sz="2200" dirty="0"/>
          </a:p>
          <a:p>
            <a:pPr lvl="1"/>
            <a:endParaRPr lang="en-US" sz="1800" dirty="0"/>
          </a:p>
          <a:p>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 MAIN VARIANTS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7636329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174374"/>
            <a:ext cx="3713994" cy="2156910"/>
          </a:xfrm>
        </p:spPr>
        <p:txBody>
          <a:bodyPr>
            <a:noAutofit/>
          </a:bodyPr>
          <a:lstStyle/>
          <a:p>
            <a:pPr marL="0" indent="0" algn="just">
              <a:buNone/>
            </a:pPr>
            <a:r>
              <a:rPr lang="en-GB" sz="1700" dirty="0"/>
              <a:t>In </a:t>
            </a:r>
            <a:r>
              <a:rPr lang="en-GB" sz="1700" b="1" dirty="0"/>
              <a:t>firm-hosted user innovation </a:t>
            </a:r>
            <a:r>
              <a:rPr lang="en-GB" sz="1700" dirty="0"/>
              <a:t>the host creates </a:t>
            </a:r>
            <a:r>
              <a:rPr lang="en-GB" sz="1700" b="1" dirty="0"/>
              <a:t>a platform </a:t>
            </a:r>
            <a:r>
              <a:rPr lang="en-GB" sz="1700" dirty="0"/>
              <a:t>that allows users to create solutions that fit in directly to its offerings </a:t>
            </a:r>
            <a:r>
              <a:rPr lang="en-GB" sz="1700" b="1" dirty="0"/>
              <a:t>without</a:t>
            </a:r>
            <a:r>
              <a:rPr lang="en-GB" sz="1700" dirty="0"/>
              <a:t> further </a:t>
            </a:r>
            <a:r>
              <a:rPr lang="en-GB" sz="1700" b="1" dirty="0"/>
              <a:t>translation</a:t>
            </a:r>
            <a:r>
              <a:rPr lang="en-GB" sz="1700" dirty="0"/>
              <a:t>. The information stickiness is strongly reduced in areas, which the platform mediates.</a:t>
            </a:r>
            <a:endParaRPr lang="en-US" sz="1700" dirty="0"/>
          </a:p>
        </p:txBody>
      </p:sp>
      <p:grpSp>
        <p:nvGrpSpPr>
          <p:cNvPr id="51" name="Group 50"/>
          <p:cNvGrpSpPr/>
          <p:nvPr/>
        </p:nvGrpSpPr>
        <p:grpSpPr>
          <a:xfrm>
            <a:off x="6216395" y="314359"/>
            <a:ext cx="1967007" cy="159064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107345" y="2706077"/>
            <a:ext cx="4185107" cy="4050440"/>
            <a:chOff x="2657231" y="2706077"/>
            <a:chExt cx="4185107" cy="4050440"/>
          </a:xfrm>
        </p:grpSpPr>
        <p:sp>
          <p:nvSpPr>
            <p:cNvPr id="38" name="TextBox 37"/>
            <p:cNvSpPr txBox="1"/>
            <p:nvPr/>
          </p:nvSpPr>
          <p:spPr>
            <a:xfrm>
              <a:off x="3127919" y="6233297"/>
              <a:ext cx="1969285" cy="523220"/>
            </a:xfrm>
            <a:prstGeom prst="rect">
              <a:avLst/>
            </a:prstGeom>
            <a:noFill/>
          </p:spPr>
          <p:txBody>
            <a:bodyPr wrap="square" rtlCol="0">
              <a:spAutoFit/>
            </a:bodyPr>
            <a:lstStyle/>
            <a:p>
              <a:r>
                <a:rPr lang="en-US" sz="1400" dirty="0"/>
                <a:t>Direct translation to product characteristics</a:t>
              </a:r>
            </a:p>
          </p:txBody>
        </p:sp>
        <p:grpSp>
          <p:nvGrpSpPr>
            <p:cNvPr id="8" name="Group 7"/>
            <p:cNvGrpSpPr/>
            <p:nvPr/>
          </p:nvGrpSpPr>
          <p:grpSpPr>
            <a:xfrm>
              <a:off x="2657231" y="2706077"/>
              <a:ext cx="4185107" cy="3580426"/>
              <a:chOff x="2657231" y="2706077"/>
              <a:chExt cx="4185107" cy="3580426"/>
            </a:xfrm>
          </p:grpSpPr>
          <p:grpSp>
            <p:nvGrpSpPr>
              <p:cNvPr id="118" name="Group 117"/>
              <p:cNvGrpSpPr/>
              <p:nvPr/>
            </p:nvGrpSpPr>
            <p:grpSpPr>
              <a:xfrm>
                <a:off x="2657231" y="2706077"/>
                <a:ext cx="4185107" cy="2816463"/>
                <a:chOff x="2658193" y="2021519"/>
                <a:chExt cx="3550342" cy="2433032"/>
              </a:xfrm>
            </p:grpSpPr>
            <p:grpSp>
              <p:nvGrpSpPr>
                <p:cNvPr id="119" name="Group 118"/>
                <p:cNvGrpSpPr/>
                <p:nvPr/>
              </p:nvGrpSpPr>
              <p:grpSpPr>
                <a:xfrm>
                  <a:off x="3725418" y="2021519"/>
                  <a:ext cx="2483117" cy="2433032"/>
                  <a:chOff x="6064529" y="2021519"/>
                  <a:chExt cx="2483117" cy="2433032"/>
                </a:xfrm>
              </p:grpSpPr>
              <p:sp>
                <p:nvSpPr>
                  <p:cNvPr id="128" name="Oval 82"/>
                  <p:cNvSpPr>
                    <a:spLocks noChangeArrowheads="1"/>
                  </p:cNvSpPr>
                  <p:nvPr/>
                </p:nvSpPr>
                <p:spPr bwMode="auto">
                  <a:xfrm>
                    <a:off x="6064529" y="2606885"/>
                    <a:ext cx="1616272" cy="1560549"/>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grpSp>
                <p:nvGrpSpPr>
                  <p:cNvPr id="129" name="Group 128"/>
                  <p:cNvGrpSpPr/>
                  <p:nvPr/>
                </p:nvGrpSpPr>
                <p:grpSpPr>
                  <a:xfrm>
                    <a:off x="6813262" y="2021519"/>
                    <a:ext cx="1734384" cy="2433032"/>
                    <a:chOff x="6813262" y="2021519"/>
                    <a:chExt cx="1734384" cy="2433032"/>
                  </a:xfrm>
                </p:grpSpPr>
                <p:sp>
                  <p:nvSpPr>
                    <p:cNvPr id="130" name="Oval 86"/>
                    <p:cNvSpPr>
                      <a:spLocks noChangeArrowheads="1"/>
                    </p:cNvSpPr>
                    <p:nvPr/>
                  </p:nvSpPr>
                  <p:spPr bwMode="auto">
                    <a:xfrm>
                      <a:off x="7799604" y="3768751"/>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31" name="Oval 88"/>
                    <p:cNvSpPr>
                      <a:spLocks noChangeArrowheads="1"/>
                    </p:cNvSpPr>
                    <p:nvPr/>
                  </p:nvSpPr>
                  <p:spPr bwMode="auto">
                    <a:xfrm>
                      <a:off x="7799604" y="2021519"/>
                      <a:ext cx="623455"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32" name="Oval 67"/>
                    <p:cNvSpPr>
                      <a:spLocks noChangeArrowheads="1"/>
                    </p:cNvSpPr>
                    <p:nvPr/>
                  </p:nvSpPr>
                  <p:spPr bwMode="auto">
                    <a:xfrm>
                      <a:off x="6813262" y="2232149"/>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3" name="Oval 70"/>
                    <p:cNvSpPr>
                      <a:spLocks noChangeArrowheads="1"/>
                    </p:cNvSpPr>
                    <p:nvPr/>
                  </p:nvSpPr>
                  <p:spPr bwMode="auto">
                    <a:xfrm>
                      <a:off x="6823357" y="3638048"/>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4" name="Oval 71"/>
                    <p:cNvSpPr>
                      <a:spLocks noChangeArrowheads="1"/>
                    </p:cNvSpPr>
                    <p:nvPr/>
                  </p:nvSpPr>
                  <p:spPr bwMode="auto">
                    <a:xfrm>
                      <a:off x="7162863" y="2986995"/>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135" name="Straight Arrow Connector 134"/>
                    <p:cNvCxnSpPr>
                      <a:stCxn id="131" idx="2"/>
                      <a:endCxn id="132" idx="6"/>
                    </p:cNvCxnSpPr>
                    <p:nvPr/>
                  </p:nvCxnSpPr>
                  <p:spPr>
                    <a:xfrm flipH="1">
                      <a:off x="7436717" y="2364419"/>
                      <a:ext cx="362887" cy="21063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30" idx="2"/>
                      <a:endCxn id="133" idx="6"/>
                    </p:cNvCxnSpPr>
                    <p:nvPr/>
                  </p:nvCxnSpPr>
                  <p:spPr>
                    <a:xfrm flipH="1" flipV="1">
                      <a:off x="7446812" y="3980948"/>
                      <a:ext cx="352792" cy="1307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38" idx="2"/>
                      <a:endCxn id="134" idx="6"/>
                    </p:cNvCxnSpPr>
                    <p:nvPr/>
                  </p:nvCxnSpPr>
                  <p:spPr>
                    <a:xfrm flipH="1">
                      <a:off x="7786318" y="3329734"/>
                      <a:ext cx="137873"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8" name="Oval 85"/>
                    <p:cNvSpPr>
                      <a:spLocks noChangeArrowheads="1"/>
                    </p:cNvSpPr>
                    <p:nvPr/>
                  </p:nvSpPr>
                  <p:spPr bwMode="auto">
                    <a:xfrm>
                      <a:off x="7924191" y="2986834"/>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grpSp>
            </p:grpSp>
            <p:sp>
              <p:nvSpPr>
                <p:cNvPr id="120" name="Oval 83"/>
                <p:cNvSpPr>
                  <a:spLocks noChangeArrowheads="1"/>
                </p:cNvSpPr>
                <p:nvPr/>
              </p:nvSpPr>
              <p:spPr bwMode="auto">
                <a:xfrm>
                  <a:off x="3606124" y="2991456"/>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1" name="Straight Arrow Connector 120"/>
                <p:cNvCxnSpPr>
                  <a:stCxn id="122" idx="6"/>
                  <a:endCxn id="120" idx="2"/>
                </p:cNvCxnSpPr>
                <p:nvPr/>
              </p:nvCxnSpPr>
              <p:spPr>
                <a:xfrm flipV="1">
                  <a:off x="3343993" y="3334356"/>
                  <a:ext cx="262131" cy="713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2" name="Oval 83"/>
                <p:cNvSpPr>
                  <a:spLocks noChangeArrowheads="1"/>
                </p:cNvSpPr>
                <p:nvPr/>
              </p:nvSpPr>
              <p:spPr bwMode="auto">
                <a:xfrm>
                  <a:off x="2658193" y="299858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3" name="Straight Arrow Connector 122"/>
                <p:cNvCxnSpPr>
                  <a:stCxn id="132" idx="3"/>
                  <a:endCxn id="120" idx="7"/>
                </p:cNvCxnSpPr>
                <p:nvPr/>
              </p:nvCxnSpPr>
              <p:spPr>
                <a:xfrm flipH="1">
                  <a:off x="4191491" y="2817516"/>
                  <a:ext cx="373963" cy="27437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34" idx="2"/>
                  <a:endCxn id="120" idx="6"/>
                </p:cNvCxnSpPr>
                <p:nvPr/>
              </p:nvCxnSpPr>
              <p:spPr>
                <a:xfrm flipH="1">
                  <a:off x="4291924" y="3329895"/>
                  <a:ext cx="531828" cy="446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stCxn id="133" idx="1"/>
                  <a:endCxn id="120" idx="5"/>
                </p:cNvCxnSpPr>
                <p:nvPr/>
              </p:nvCxnSpPr>
              <p:spPr>
                <a:xfrm flipH="1" flipV="1">
                  <a:off x="4191491" y="3576823"/>
                  <a:ext cx="384058" cy="16165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a:stCxn id="122" idx="0"/>
                  <a:endCxn id="131" idx="0"/>
                </p:cNvCxnSpPr>
                <p:nvPr/>
              </p:nvCxnSpPr>
              <p:spPr>
                <a:xfrm rot="5400000" flipH="1" flipV="1">
                  <a:off x="3898122" y="1124490"/>
                  <a:ext cx="977070" cy="2771128"/>
                </a:xfrm>
                <a:prstGeom prst="curvedConnector3">
                  <a:avLst>
                    <a:gd name="adj1" fmla="val 123396"/>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2" idx="4"/>
                  <a:endCxn id="130" idx="4"/>
                </p:cNvCxnSpPr>
                <p:nvPr/>
              </p:nvCxnSpPr>
              <p:spPr>
                <a:xfrm rot="16200000" flipH="1">
                  <a:off x="4001576" y="2683906"/>
                  <a:ext cx="770162" cy="2771128"/>
                </a:xfrm>
                <a:prstGeom prst="curvedConnector3">
                  <a:avLst>
                    <a:gd name="adj1" fmla="val 129682"/>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180745" y="5907519"/>
                <a:ext cx="1739958" cy="307777"/>
              </a:xfrm>
              <a:prstGeom prst="rect">
                <a:avLst/>
              </a:prstGeom>
              <a:noFill/>
            </p:spPr>
            <p:txBody>
              <a:bodyPr wrap="square" rtlCol="0">
                <a:spAutoFit/>
              </a:bodyPr>
              <a:lstStyle/>
              <a:p>
                <a:r>
                  <a:rPr lang="en-US" sz="1400" dirty="0"/>
                  <a:t>Structured platform</a:t>
                </a:r>
              </a:p>
            </p:txBody>
          </p:sp>
          <p:cxnSp>
            <p:nvCxnSpPr>
              <p:cNvPr id="4" name="Straight Connector 3"/>
              <p:cNvCxnSpPr/>
              <p:nvPr/>
            </p:nvCxnSpPr>
            <p:spPr>
              <a:xfrm flipV="1">
                <a:off x="4467377" y="5137599"/>
                <a:ext cx="1" cy="796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614773" y="4425462"/>
                <a:ext cx="0" cy="1861041"/>
              </a:xfrm>
              <a:prstGeom prst="line">
                <a:avLst/>
              </a:prstGeom>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9986394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868" y="0"/>
            <a:ext cx="7249932" cy="1600200"/>
          </a:xfrm>
        </p:spPr>
        <p:txBody>
          <a:bodyPr/>
          <a:lstStyle/>
          <a:p>
            <a:r>
              <a:rPr lang="en-US" dirty="0"/>
              <a:t>Nestle: User innovation toolkits</a:t>
            </a:r>
          </a:p>
        </p:txBody>
      </p:sp>
      <p:sp>
        <p:nvSpPr>
          <p:cNvPr id="3" name="Content Placeholder 2"/>
          <p:cNvSpPr>
            <a:spLocks noGrp="1"/>
          </p:cNvSpPr>
          <p:nvPr>
            <p:ph idx="1"/>
          </p:nvPr>
        </p:nvSpPr>
        <p:spPr>
          <a:xfrm>
            <a:off x="1981200" y="1600201"/>
            <a:ext cx="8446253" cy="4929091"/>
          </a:xfrm>
        </p:spPr>
        <p:txBody>
          <a:bodyPr>
            <a:normAutofit fontScale="47500" lnSpcReduction="20000"/>
          </a:bodyPr>
          <a:lstStyle/>
          <a:p>
            <a:r>
              <a:rPr lang="en-US" dirty="0" err="1"/>
              <a:t>Nestle’s</a:t>
            </a:r>
            <a:r>
              <a:rPr lang="en-US"/>
              <a:t> (Mexican</a:t>
            </a:r>
            <a:r>
              <a:rPr lang="en-US" dirty="0"/>
              <a:t>) sauce </a:t>
            </a:r>
            <a:r>
              <a:rPr lang="en-US" dirty="0" err="1"/>
              <a:t>developmet</a:t>
            </a:r>
            <a:r>
              <a:rPr lang="en-US" dirty="0"/>
              <a:t> (von </a:t>
            </a:r>
            <a:r>
              <a:rPr lang="en-US" dirty="0" err="1"/>
              <a:t>hippel</a:t>
            </a:r>
            <a:r>
              <a:rPr lang="en-US" dirty="0"/>
              <a:t>, 2001)</a:t>
            </a:r>
          </a:p>
          <a:p>
            <a:r>
              <a:rPr lang="en-US" dirty="0"/>
              <a:t>Chefs create a </a:t>
            </a:r>
            <a:r>
              <a:rPr lang="en-US" dirty="0" err="1"/>
              <a:t>sause</a:t>
            </a:r>
            <a:r>
              <a:rPr lang="en-US" dirty="0"/>
              <a:t> in their kitchen; would like to get it ready made &amp; Nestle a product</a:t>
            </a:r>
          </a:p>
          <a:p>
            <a:pPr lvl="1"/>
            <a:r>
              <a:rPr lang="en-US" dirty="0" err="1"/>
              <a:t>Nestle’s</a:t>
            </a:r>
            <a:r>
              <a:rPr lang="en-US" dirty="0"/>
              <a:t> production chefs turn it into production compatible one</a:t>
            </a:r>
          </a:p>
          <a:p>
            <a:pPr lvl="1"/>
            <a:r>
              <a:rPr lang="en-US" dirty="0"/>
              <a:t>Translation problem: Ingredients and machines must be of industrial scope: large processing units, storage, preservatives, additives…</a:t>
            </a:r>
          </a:p>
          <a:p>
            <a:pPr lvl="1"/>
            <a:r>
              <a:rPr lang="en-US" dirty="0"/>
              <a:t>Only the final taste and some cues can be emulated…with different taste buds.</a:t>
            </a:r>
          </a:p>
          <a:p>
            <a:pPr lvl="1"/>
            <a:r>
              <a:rPr lang="en-US" dirty="0"/>
              <a:t>Typically 26 weeks from chef design to production because of to and fro between chefs and production chefs to get it right</a:t>
            </a:r>
          </a:p>
          <a:p>
            <a:r>
              <a:rPr lang="en-US" dirty="0"/>
              <a:t>Innovation </a:t>
            </a:r>
            <a:r>
              <a:rPr lang="en-US" dirty="0" err="1"/>
              <a:t>tookits</a:t>
            </a:r>
            <a:r>
              <a:rPr lang="en-US" dirty="0"/>
              <a:t>: </a:t>
            </a:r>
            <a:r>
              <a:rPr lang="en-US" dirty="0" err="1"/>
              <a:t>Repartioning</a:t>
            </a:r>
            <a:r>
              <a:rPr lang="en-US" dirty="0"/>
              <a:t> development tasks </a:t>
            </a:r>
          </a:p>
          <a:p>
            <a:pPr lvl="1"/>
            <a:r>
              <a:rPr lang="en-US" dirty="0"/>
              <a:t>Sent to Chefs working in their own kitchens: shifting factory chefs design capability to users.</a:t>
            </a:r>
          </a:p>
          <a:p>
            <a:pPr lvl="1"/>
            <a:r>
              <a:rPr lang="en-US" dirty="0"/>
              <a:t>Factory production materials kit so that whatever is done fits </a:t>
            </a:r>
            <a:r>
              <a:rPr lang="en-US" dirty="0" err="1"/>
              <a:t>Nestle’s</a:t>
            </a:r>
            <a:r>
              <a:rPr lang="en-US" dirty="0"/>
              <a:t> production</a:t>
            </a:r>
          </a:p>
          <a:p>
            <a:pPr lvl="1"/>
            <a:r>
              <a:rPr lang="en-US" dirty="0"/>
              <a:t>Module library:  Finite set of materials; User friendly: 30 variations</a:t>
            </a:r>
          </a:p>
          <a:p>
            <a:pPr lvl="1"/>
            <a:r>
              <a:rPr lang="en-US" dirty="0"/>
              <a:t>Iteration at the Kitchen (always local tuning needed!!)</a:t>
            </a:r>
          </a:p>
          <a:p>
            <a:pPr lvl="1"/>
            <a:r>
              <a:rPr lang="en-US" dirty="0"/>
              <a:t>Improved translation: from chef to factory 3 weeks</a:t>
            </a:r>
          </a:p>
          <a:p>
            <a:pPr lvl="1"/>
            <a:r>
              <a:rPr lang="en-US" dirty="0"/>
              <a:t>Nestle needed to understand what is the correct solution space (what 30 variations to offer for Chefs … and how to iterate this)</a:t>
            </a:r>
          </a:p>
          <a:p>
            <a:r>
              <a:rPr lang="en-US" dirty="0"/>
              <a:t>Best in: </a:t>
            </a:r>
          </a:p>
          <a:p>
            <a:pPr lvl="1"/>
            <a:r>
              <a:rPr lang="en-US" dirty="0"/>
              <a:t>“high sticky info” domains (either </a:t>
            </a:r>
            <a:r>
              <a:rPr lang="en-US" dirty="0" err="1"/>
              <a:t>dev</a:t>
            </a:r>
            <a:r>
              <a:rPr lang="en-US" dirty="0"/>
              <a:t> or use)</a:t>
            </a:r>
          </a:p>
          <a:p>
            <a:pPr lvl="1"/>
            <a:r>
              <a:rPr lang="en-US" dirty="0"/>
              <a:t>Rapidly changing markets where novelties are needed</a:t>
            </a:r>
          </a:p>
          <a:p>
            <a:pPr lvl="1"/>
            <a:r>
              <a:rPr lang="en-US" dirty="0"/>
              <a:t>When optimal production is not THE issue (but better user fitting is)</a:t>
            </a:r>
          </a:p>
          <a:p>
            <a:pPr lvl="1"/>
            <a:r>
              <a:rPr lang="en-US" dirty="0"/>
              <a:t>When majority follows lead-users or other trend setters</a:t>
            </a:r>
          </a:p>
          <a:p>
            <a:pPr lvl="1"/>
            <a:r>
              <a:rPr lang="en-US" dirty="0"/>
              <a:t>When there is sufficient “maturity” someplace in the equation of use and </a:t>
            </a:r>
            <a:r>
              <a:rPr lang="en-US" dirty="0" err="1"/>
              <a:t>dev</a:t>
            </a:r>
            <a:r>
              <a:rPr lang="en-US" dirty="0"/>
              <a:t> so that users and developers know each other and what the other is doing </a:t>
            </a:r>
          </a:p>
        </p:txBody>
      </p:sp>
      <p:sp>
        <p:nvSpPr>
          <p:cNvPr id="4" name="_s1181"/>
          <p:cNvSpPr>
            <a:spLocks noChangeArrowheads="1"/>
          </p:cNvSpPr>
          <p:nvPr/>
        </p:nvSpPr>
        <p:spPr bwMode="auto">
          <a:xfrm>
            <a:off x="1810841" y="432550"/>
            <a:ext cx="942975" cy="945509"/>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fi-FI" sz="900" b="1" dirty="0" err="1">
                <a:latin typeface="Times New Roman"/>
                <a:ea typeface="SimSun"/>
              </a:rPr>
              <a:t>user</a:t>
            </a:r>
            <a:r>
              <a:rPr lang="fi-FI" sz="900" b="1" dirty="0">
                <a:latin typeface="Times New Roman"/>
                <a:ea typeface="SimSun"/>
              </a:rPr>
              <a:t> </a:t>
            </a:r>
            <a:r>
              <a:rPr lang="fi-FI" sz="900" b="1" dirty="0" err="1">
                <a:latin typeface="Times New Roman"/>
                <a:ea typeface="SimSun"/>
              </a:rPr>
              <a:t>innovation</a:t>
            </a:r>
            <a:r>
              <a:rPr lang="fi-FI" sz="900" b="1" dirty="0">
                <a:latin typeface="Times New Roman"/>
                <a:ea typeface="SimSun"/>
              </a:rPr>
              <a:t> </a:t>
            </a:r>
            <a:r>
              <a:rPr lang="fi-FI" sz="900" b="1" dirty="0" err="1">
                <a:latin typeface="Times New Roman"/>
                <a:ea typeface="SimSun"/>
              </a:rPr>
              <a:t>toolkits</a:t>
            </a:r>
            <a:endParaRPr lang="en-US" sz="1200" b="1" dirty="0">
              <a:latin typeface="Times New Roman"/>
              <a:ea typeface="SimSun"/>
            </a:endParaRPr>
          </a:p>
        </p:txBody>
      </p:sp>
    </p:spTree>
    <p:extLst>
      <p:ext uri="{BB962C8B-B14F-4D97-AF65-F5344CB8AC3E}">
        <p14:creationId xmlns:p14="http://schemas.microsoft.com/office/powerpoint/2010/main" val="312237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524001" y="404663"/>
            <a:ext cx="9144000" cy="6157266"/>
          </a:xfrm>
          <a:prstGeom prst="rect">
            <a:avLst/>
          </a:prstGeom>
          <a:noFill/>
          <a:ln w="9525">
            <a:noFill/>
            <a:miter lim="800000"/>
            <a:headEnd/>
            <a:tailEnd/>
          </a:ln>
        </p:spPr>
      </p:pic>
    </p:spTree>
    <p:extLst>
      <p:ext uri="{BB962C8B-B14F-4D97-AF65-F5344CB8AC3E}">
        <p14:creationId xmlns:p14="http://schemas.microsoft.com/office/powerpoint/2010/main" val="35084212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05 at 10.2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0"/>
            <a:ext cx="8881817" cy="6858000"/>
          </a:xfrm>
          <a:prstGeom prst="rect">
            <a:avLst/>
          </a:prstGeom>
        </p:spPr>
      </p:pic>
    </p:spTree>
    <p:extLst>
      <p:ext uri="{BB962C8B-B14F-4D97-AF65-F5344CB8AC3E}">
        <p14:creationId xmlns:p14="http://schemas.microsoft.com/office/powerpoint/2010/main" val="39035846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0" y="-10245"/>
            <a:ext cx="9157368" cy="905929"/>
          </a:xfrm>
          <a:prstGeom prst="rect">
            <a:avLst/>
          </a:prstGeom>
        </p:spPr>
      </p:pic>
      <p:sp>
        <p:nvSpPr>
          <p:cNvPr id="6"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DESIGNER AND USER ROLE CHANGES </a:t>
            </a:r>
          </a:p>
        </p:txBody>
      </p:sp>
      <p:pic>
        <p:nvPicPr>
          <p:cNvPr id="8" name="Picture 7"/>
          <p:cNvPicPr>
            <a:picLocks noChangeAspect="1"/>
          </p:cNvPicPr>
          <p:nvPr/>
        </p:nvPicPr>
        <p:blipFill>
          <a:blip r:embed="rId4"/>
          <a:stretch>
            <a:fillRect/>
          </a:stretch>
        </p:blipFill>
        <p:spPr>
          <a:xfrm>
            <a:off x="1767305" y="116027"/>
            <a:ext cx="1387642" cy="574571"/>
          </a:xfrm>
          <a:prstGeom prst="rect">
            <a:avLst/>
          </a:prstGeom>
        </p:spPr>
      </p:pic>
      <p:graphicFrame>
        <p:nvGraphicFramePr>
          <p:cNvPr id="3" name="Object 2"/>
          <p:cNvGraphicFramePr>
            <a:graphicFrameLocks noChangeAspect="1"/>
          </p:cNvGraphicFramePr>
          <p:nvPr/>
        </p:nvGraphicFramePr>
        <p:xfrm>
          <a:off x="1593850" y="1306663"/>
          <a:ext cx="9676185" cy="5527299"/>
        </p:xfrm>
        <a:graphic>
          <a:graphicData uri="http://schemas.openxmlformats.org/presentationml/2006/ole">
            <mc:AlternateContent xmlns:mc="http://schemas.openxmlformats.org/markup-compatibility/2006">
              <mc:Choice xmlns:v="urn:schemas-microsoft-com:vml" Requires="v">
                <p:oleObj spid="_x0000_s2070" name="Document" r:id="rId5" imgW="9004300" imgH="5143500" progId="Word.Document.12">
                  <p:embed/>
                </p:oleObj>
              </mc:Choice>
              <mc:Fallback>
                <p:oleObj name="Document" r:id="rId5" imgW="9004300" imgH="5143500" progId="Word.Document.12">
                  <p:embed/>
                  <p:pic>
                    <p:nvPicPr>
                      <p:cNvPr id="3" name="Object 2"/>
                      <p:cNvPicPr/>
                      <p:nvPr/>
                    </p:nvPicPr>
                    <p:blipFill>
                      <a:blip r:embed="rId6"/>
                      <a:stretch>
                        <a:fillRect/>
                      </a:stretch>
                    </p:blipFill>
                    <p:spPr>
                      <a:xfrm>
                        <a:off x="1593850" y="1306663"/>
                        <a:ext cx="9676185" cy="5527299"/>
                      </a:xfrm>
                      <a:prstGeom prst="rect">
                        <a:avLst/>
                      </a:prstGeom>
                    </p:spPr>
                  </p:pic>
                </p:oleObj>
              </mc:Fallback>
            </mc:AlternateContent>
          </a:graphicData>
        </a:graphic>
      </p:graphicFrame>
    </p:spTree>
    <p:extLst>
      <p:ext uri="{BB962C8B-B14F-4D97-AF65-F5344CB8AC3E}">
        <p14:creationId xmlns:p14="http://schemas.microsoft.com/office/powerpoint/2010/main" val="15353131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674B-C22B-2245-BB36-A1F81087D1EF}"/>
              </a:ext>
            </a:extLst>
          </p:cNvPr>
          <p:cNvSpPr>
            <a:spLocks noGrp="1"/>
          </p:cNvSpPr>
          <p:nvPr>
            <p:ph type="title"/>
          </p:nvPr>
        </p:nvSpPr>
        <p:spPr/>
        <p:txBody>
          <a:bodyPr>
            <a:normAutofit fontScale="90000"/>
          </a:bodyPr>
          <a:lstStyle/>
          <a:p>
            <a:r>
              <a:rPr lang="en-US" dirty="0">
                <a:solidFill>
                  <a:srgbClr val="FFFFFF"/>
                </a:solidFill>
                <a:cs typeface="Source Sans Pro"/>
              </a:rPr>
              <a:t>’Common sense view’: </a:t>
            </a:r>
            <a:br>
              <a:rPr lang="en-US" dirty="0">
                <a:solidFill>
                  <a:srgbClr val="FFFFFF"/>
                </a:solidFill>
                <a:cs typeface="Source Sans Pro"/>
              </a:rPr>
            </a:br>
            <a:r>
              <a:rPr lang="en-US" dirty="0">
                <a:solidFill>
                  <a:srgbClr val="FFFFFF"/>
                </a:solidFill>
                <a:cs typeface="Source Sans Pro"/>
              </a:rPr>
              <a:t>Why design with and by users</a:t>
            </a:r>
            <a:br>
              <a:rPr lang="en-US" dirty="0">
                <a:solidFill>
                  <a:srgbClr val="FFFFFF"/>
                </a:solidFill>
                <a:cs typeface="Source Sans Pro"/>
              </a:rPr>
            </a:br>
            <a:endParaRPr lang="en-FI" dirty="0"/>
          </a:p>
        </p:txBody>
      </p:sp>
      <p:sp>
        <p:nvSpPr>
          <p:cNvPr id="3" name="Content Placeholder 2"/>
          <p:cNvSpPr>
            <a:spLocks noGrp="1"/>
          </p:cNvSpPr>
          <p:nvPr>
            <p:ph idx="1"/>
          </p:nvPr>
        </p:nvSpPr>
        <p:spPr/>
        <p:txBody>
          <a:bodyPr>
            <a:normAutofit/>
          </a:bodyPr>
          <a:lstStyle/>
          <a:p>
            <a:pPr>
              <a:lnSpc>
                <a:spcPct val="90000"/>
              </a:lnSpc>
            </a:pPr>
            <a:r>
              <a:rPr lang="fi-FI" sz="2800" dirty="0" err="1">
                <a:latin typeface="Calibri" charset="0"/>
              </a:rPr>
              <a:t>Reduces</a:t>
            </a:r>
            <a:r>
              <a:rPr lang="fi-FI" sz="2800" dirty="0">
                <a:latin typeface="Calibri" charset="0"/>
              </a:rPr>
              <a:t> </a:t>
            </a:r>
            <a:r>
              <a:rPr lang="fi-FI" sz="2800" b="1" dirty="0" err="1">
                <a:latin typeface="Calibri" charset="0"/>
              </a:rPr>
              <a:t>risk</a:t>
            </a:r>
            <a:r>
              <a:rPr lang="fi-FI" sz="2800" dirty="0">
                <a:latin typeface="Calibri" charset="0"/>
              </a:rPr>
              <a:t> in design and </a:t>
            </a:r>
            <a:r>
              <a:rPr lang="fi-FI" sz="2800" dirty="0" err="1">
                <a:latin typeface="Calibri" charset="0"/>
              </a:rPr>
              <a:t>decision</a:t>
            </a:r>
            <a:r>
              <a:rPr lang="fi-FI" sz="2800" dirty="0">
                <a:latin typeface="Calibri" charset="0"/>
              </a:rPr>
              <a:t> </a:t>
            </a:r>
            <a:r>
              <a:rPr lang="fi-FI" sz="2800" dirty="0" err="1">
                <a:latin typeface="Calibri" charset="0"/>
              </a:rPr>
              <a:t>making</a:t>
            </a:r>
            <a:r>
              <a:rPr lang="fi-FI" sz="2800" dirty="0">
                <a:latin typeface="Calibri" charset="0"/>
              </a:rPr>
              <a:t>: </a:t>
            </a:r>
            <a:r>
              <a:rPr lang="fi-FI" sz="2800" dirty="0" err="1">
                <a:latin typeface="Calibri" charset="0"/>
              </a:rPr>
              <a:t>helps</a:t>
            </a:r>
            <a:r>
              <a:rPr lang="fi-FI" sz="2800" dirty="0">
                <a:latin typeface="Calibri" charset="0"/>
              </a:rPr>
              <a:t> </a:t>
            </a:r>
            <a:r>
              <a:rPr lang="fi-FI" sz="2800" dirty="0" err="1">
                <a:latin typeface="Calibri" charset="0"/>
              </a:rPr>
              <a:t>know</a:t>
            </a:r>
            <a:r>
              <a:rPr lang="fi-FI" sz="2800" dirty="0">
                <a:latin typeface="Calibri" charset="0"/>
              </a:rPr>
              <a:t> </a:t>
            </a:r>
            <a:r>
              <a:rPr lang="fi-FI" sz="2800" dirty="0" err="1">
                <a:latin typeface="Calibri" charset="0"/>
              </a:rPr>
              <a:t>what</a:t>
            </a:r>
            <a:r>
              <a:rPr lang="fi-FI" sz="2800" dirty="0">
                <a:latin typeface="Calibri" charset="0"/>
              </a:rPr>
              <a:t> the </a:t>
            </a:r>
            <a:r>
              <a:rPr lang="fi-FI" sz="2800" dirty="0" err="1">
                <a:latin typeface="Calibri" charset="0"/>
              </a:rPr>
              <a:t>customers</a:t>
            </a:r>
            <a:r>
              <a:rPr lang="fi-FI" sz="2800" dirty="0">
                <a:latin typeface="Calibri" charset="0"/>
              </a:rPr>
              <a:t> </a:t>
            </a:r>
            <a:r>
              <a:rPr lang="fi-FI" sz="2800" dirty="0" err="1">
                <a:latin typeface="Calibri" charset="0"/>
              </a:rPr>
              <a:t>want</a:t>
            </a:r>
            <a:r>
              <a:rPr lang="fi-FI" sz="2800" dirty="0">
                <a:latin typeface="Calibri" charset="0"/>
              </a:rPr>
              <a:t> and </a:t>
            </a:r>
            <a:r>
              <a:rPr lang="fi-FI" sz="2800" dirty="0" err="1">
                <a:latin typeface="Calibri" charset="0"/>
              </a:rPr>
              <a:t>what</a:t>
            </a:r>
            <a:r>
              <a:rPr lang="fi-FI" sz="2800" dirty="0">
                <a:latin typeface="Calibri" charset="0"/>
              </a:rPr>
              <a:t> </a:t>
            </a:r>
            <a:r>
              <a:rPr lang="fi-FI" sz="2800" dirty="0" err="1">
                <a:latin typeface="Calibri" charset="0"/>
              </a:rPr>
              <a:t>they</a:t>
            </a:r>
            <a:r>
              <a:rPr lang="fi-FI" sz="2800" dirty="0">
                <a:latin typeface="Calibri" charset="0"/>
              </a:rPr>
              <a:t> </a:t>
            </a:r>
            <a:r>
              <a:rPr lang="fi-FI" sz="2800" dirty="0" err="1">
                <a:latin typeface="Calibri" charset="0"/>
              </a:rPr>
              <a:t>need</a:t>
            </a:r>
            <a:r>
              <a:rPr lang="fi-FI" sz="2800" dirty="0">
                <a:latin typeface="Calibri" charset="0"/>
              </a:rPr>
              <a:t> </a:t>
            </a:r>
          </a:p>
          <a:p>
            <a:pPr>
              <a:lnSpc>
                <a:spcPct val="90000"/>
              </a:lnSpc>
            </a:pPr>
            <a:r>
              <a:rPr lang="fi-FI" sz="2800" dirty="0" err="1">
                <a:latin typeface="Calibri" charset="0"/>
              </a:rPr>
              <a:t>Creates</a:t>
            </a:r>
            <a:r>
              <a:rPr lang="fi-FI" sz="2800" dirty="0">
                <a:latin typeface="Calibri" charset="0"/>
              </a:rPr>
              <a:t> </a:t>
            </a:r>
            <a:r>
              <a:rPr lang="fi-FI" sz="2800" dirty="0" err="1">
                <a:latin typeface="Calibri" charset="0"/>
              </a:rPr>
              <a:t>more</a:t>
            </a:r>
            <a:r>
              <a:rPr lang="fi-FI" sz="2800" dirty="0">
                <a:latin typeface="Calibri" charset="0"/>
              </a:rPr>
              <a:t> and </a:t>
            </a:r>
            <a:r>
              <a:rPr lang="fi-FI" sz="2800" dirty="0" err="1">
                <a:latin typeface="Calibri" charset="0"/>
              </a:rPr>
              <a:t>different</a:t>
            </a:r>
            <a:r>
              <a:rPr lang="fi-FI" sz="2800" dirty="0">
                <a:latin typeface="Calibri" charset="0"/>
              </a:rPr>
              <a:t> </a:t>
            </a:r>
            <a:r>
              <a:rPr lang="fi-FI" sz="2800" b="1" dirty="0" err="1">
                <a:latin typeface="Calibri" charset="0"/>
              </a:rPr>
              <a:t>knowledge</a:t>
            </a:r>
            <a:r>
              <a:rPr lang="fi-FI" sz="2800" dirty="0">
                <a:latin typeface="Calibri" charset="0"/>
              </a:rPr>
              <a:t>: </a:t>
            </a:r>
            <a:r>
              <a:rPr lang="fi-FI" sz="2800" dirty="0" err="1">
                <a:latin typeface="Calibri" charset="0"/>
              </a:rPr>
              <a:t>what</a:t>
            </a:r>
            <a:r>
              <a:rPr lang="fi-FI" sz="2800" dirty="0">
                <a:latin typeface="Calibri" charset="0"/>
              </a:rPr>
              <a:t> to </a:t>
            </a:r>
            <a:r>
              <a:rPr lang="fi-FI" sz="2800" dirty="0" err="1">
                <a:latin typeface="Calibri" charset="0"/>
              </a:rPr>
              <a:t>include</a:t>
            </a:r>
            <a:r>
              <a:rPr lang="fi-FI" sz="2800" dirty="0">
                <a:latin typeface="Calibri" charset="0"/>
              </a:rPr>
              <a:t> in the design, </a:t>
            </a:r>
            <a:r>
              <a:rPr lang="fi-FI" sz="2800" dirty="0" err="1">
                <a:latin typeface="Calibri" charset="0"/>
              </a:rPr>
              <a:t>how</a:t>
            </a:r>
            <a:r>
              <a:rPr lang="fi-FI" sz="2800" dirty="0">
                <a:latin typeface="Calibri" charset="0"/>
              </a:rPr>
              <a:t>, </a:t>
            </a:r>
            <a:r>
              <a:rPr lang="fi-FI" sz="2800" dirty="0" err="1">
                <a:latin typeface="Calibri" charset="0"/>
              </a:rPr>
              <a:t>what</a:t>
            </a:r>
            <a:r>
              <a:rPr lang="fi-FI" sz="2800" dirty="0">
                <a:latin typeface="Calibri" charset="0"/>
              </a:rPr>
              <a:t> </a:t>
            </a:r>
            <a:r>
              <a:rPr lang="fi-FI" sz="2800" dirty="0" err="1">
                <a:latin typeface="Calibri" charset="0"/>
              </a:rPr>
              <a:t>value</a:t>
            </a:r>
            <a:r>
              <a:rPr lang="fi-FI" sz="2800" dirty="0">
                <a:latin typeface="Calibri" charset="0"/>
              </a:rPr>
              <a:t> </a:t>
            </a:r>
            <a:r>
              <a:rPr lang="fi-FI" sz="2800" dirty="0" err="1">
                <a:latin typeface="Calibri" charset="0"/>
              </a:rPr>
              <a:t>it</a:t>
            </a:r>
            <a:r>
              <a:rPr lang="fi-FI" sz="2800" dirty="0">
                <a:latin typeface="Calibri" charset="0"/>
              </a:rPr>
              <a:t> </a:t>
            </a:r>
            <a:r>
              <a:rPr lang="fi-FI" sz="2800" dirty="0" err="1">
                <a:latin typeface="Calibri" charset="0"/>
              </a:rPr>
              <a:t>has</a:t>
            </a:r>
            <a:r>
              <a:rPr lang="fi-FI" sz="2800" dirty="0">
                <a:latin typeface="Calibri" charset="0"/>
              </a:rPr>
              <a:t> for the </a:t>
            </a:r>
            <a:r>
              <a:rPr lang="fi-FI" sz="2800" dirty="0" err="1">
                <a:latin typeface="Calibri" charset="0"/>
              </a:rPr>
              <a:t>user</a:t>
            </a:r>
            <a:r>
              <a:rPr lang="fi-FI" sz="2800" dirty="0">
                <a:latin typeface="Calibri" charset="0"/>
              </a:rPr>
              <a:t>, </a:t>
            </a:r>
            <a:r>
              <a:rPr lang="fi-FI" sz="2800" dirty="0" err="1">
                <a:latin typeface="Calibri" charset="0"/>
              </a:rPr>
              <a:t>when</a:t>
            </a:r>
            <a:r>
              <a:rPr lang="fi-FI" sz="2800" dirty="0">
                <a:latin typeface="Calibri" charset="0"/>
              </a:rPr>
              <a:t> and </a:t>
            </a:r>
            <a:r>
              <a:rPr lang="fi-FI" sz="2800" dirty="0" err="1">
                <a:latin typeface="Calibri" charset="0"/>
              </a:rPr>
              <a:t>which</a:t>
            </a:r>
            <a:r>
              <a:rPr lang="fi-FI" sz="2800" dirty="0">
                <a:latin typeface="Calibri" charset="0"/>
              </a:rPr>
              <a:t> </a:t>
            </a:r>
            <a:r>
              <a:rPr lang="fi-FI" sz="2800" dirty="0" err="1">
                <a:latin typeface="Calibri" charset="0"/>
              </a:rPr>
              <a:t>contexts</a:t>
            </a:r>
            <a:r>
              <a:rPr lang="fi-FI" sz="2800" dirty="0">
                <a:latin typeface="Calibri" charset="0"/>
              </a:rPr>
              <a:t>?</a:t>
            </a:r>
          </a:p>
          <a:p>
            <a:pPr>
              <a:lnSpc>
                <a:spcPct val="90000"/>
              </a:lnSpc>
            </a:pPr>
            <a:r>
              <a:rPr lang="fi-FI" sz="2800" dirty="0" err="1">
                <a:latin typeface="Calibri" charset="0"/>
              </a:rPr>
              <a:t>Brings</a:t>
            </a:r>
            <a:r>
              <a:rPr lang="fi-FI" sz="2800" dirty="0">
                <a:latin typeface="Calibri" charset="0"/>
              </a:rPr>
              <a:t> new and new </a:t>
            </a:r>
            <a:r>
              <a:rPr lang="fi-FI" sz="2800" dirty="0" err="1">
                <a:latin typeface="Calibri" charset="0"/>
              </a:rPr>
              <a:t>types</a:t>
            </a:r>
            <a:r>
              <a:rPr lang="fi-FI" sz="2800" dirty="0">
                <a:latin typeface="Calibri" charset="0"/>
              </a:rPr>
              <a:t> of </a:t>
            </a:r>
            <a:r>
              <a:rPr lang="fi-FI" sz="2800" b="1" dirty="0" err="1">
                <a:latin typeface="Calibri" charset="0"/>
              </a:rPr>
              <a:t>resources</a:t>
            </a:r>
            <a:r>
              <a:rPr lang="fi-FI" sz="2800" dirty="0">
                <a:latin typeface="Calibri" charset="0"/>
              </a:rPr>
              <a:t>: new </a:t>
            </a:r>
            <a:r>
              <a:rPr lang="fi-FI" sz="2800" dirty="0" err="1">
                <a:latin typeface="Calibri" charset="0"/>
              </a:rPr>
              <a:t>ideas</a:t>
            </a:r>
            <a:r>
              <a:rPr lang="fi-FI" sz="2800" dirty="0">
                <a:latin typeface="Calibri" charset="0"/>
              </a:rPr>
              <a:t>, </a:t>
            </a:r>
            <a:r>
              <a:rPr lang="fi-FI" sz="2800" dirty="0" err="1">
                <a:latin typeface="Calibri" charset="0"/>
              </a:rPr>
              <a:t>value</a:t>
            </a:r>
            <a:r>
              <a:rPr lang="fi-FI" sz="2800" dirty="0">
                <a:latin typeface="Calibri" charset="0"/>
              </a:rPr>
              <a:t> </a:t>
            </a:r>
            <a:r>
              <a:rPr lang="fi-FI" sz="2800" dirty="0" err="1">
                <a:latin typeface="Calibri" charset="0"/>
              </a:rPr>
              <a:t>point</a:t>
            </a:r>
            <a:r>
              <a:rPr lang="fi-FI" sz="2800" dirty="0">
                <a:latin typeface="Calibri" charset="0"/>
              </a:rPr>
              <a:t> </a:t>
            </a:r>
            <a:r>
              <a:rPr lang="fi-FI" sz="2800" dirty="0" err="1">
                <a:latin typeface="Calibri" charset="0"/>
              </a:rPr>
              <a:t>clarification</a:t>
            </a:r>
            <a:r>
              <a:rPr lang="fi-FI" sz="2800" dirty="0">
                <a:latin typeface="Calibri" charset="0"/>
              </a:rPr>
              <a:t>, </a:t>
            </a:r>
            <a:r>
              <a:rPr lang="fi-FI" sz="2800" dirty="0" err="1">
                <a:latin typeface="Calibri" charset="0"/>
              </a:rPr>
              <a:t>development</a:t>
            </a:r>
            <a:r>
              <a:rPr lang="fi-FI" sz="2800" dirty="0">
                <a:latin typeface="Calibri" charset="0"/>
              </a:rPr>
              <a:t> </a:t>
            </a:r>
            <a:r>
              <a:rPr lang="fi-FI" sz="2800" dirty="0" err="1">
                <a:latin typeface="Calibri" charset="0"/>
              </a:rPr>
              <a:t>effort</a:t>
            </a:r>
            <a:r>
              <a:rPr lang="fi-FI" sz="2800" dirty="0">
                <a:latin typeface="Calibri" charset="0"/>
              </a:rPr>
              <a:t>, </a:t>
            </a:r>
            <a:r>
              <a:rPr lang="fi-FI" sz="2800" dirty="0" err="1">
                <a:latin typeface="Calibri" charset="0"/>
              </a:rPr>
              <a:t>marketing</a:t>
            </a:r>
            <a:r>
              <a:rPr lang="fi-FI" sz="2800" dirty="0">
                <a:latin typeface="Calibri" charset="0"/>
              </a:rPr>
              <a:t>…</a:t>
            </a:r>
          </a:p>
          <a:p>
            <a:pPr>
              <a:lnSpc>
                <a:spcPct val="90000"/>
              </a:lnSpc>
            </a:pPr>
            <a:r>
              <a:rPr lang="fi-FI" sz="2800" dirty="0" err="1">
                <a:latin typeface="Calibri" charset="0"/>
              </a:rPr>
              <a:t>Increaces</a:t>
            </a:r>
            <a:r>
              <a:rPr lang="fi-FI" sz="2800" dirty="0">
                <a:latin typeface="Calibri" charset="0"/>
              </a:rPr>
              <a:t> </a:t>
            </a:r>
            <a:r>
              <a:rPr lang="fi-FI" sz="2800" b="1" dirty="0" err="1">
                <a:latin typeface="Calibri" charset="0"/>
              </a:rPr>
              <a:t>ownership</a:t>
            </a:r>
            <a:r>
              <a:rPr lang="fi-FI" sz="2800" b="1" dirty="0">
                <a:latin typeface="Calibri" charset="0"/>
              </a:rPr>
              <a:t> </a:t>
            </a:r>
            <a:r>
              <a:rPr lang="fi-FI" sz="2800" dirty="0">
                <a:latin typeface="Calibri" charset="0"/>
              </a:rPr>
              <a:t>of </a:t>
            </a:r>
            <a:r>
              <a:rPr lang="fi-FI" sz="2800" dirty="0" err="1">
                <a:latin typeface="Calibri" charset="0"/>
              </a:rPr>
              <a:t>solutions</a:t>
            </a:r>
            <a:r>
              <a:rPr lang="fi-FI" sz="2800" dirty="0">
                <a:latin typeface="Calibri" charset="0"/>
              </a:rPr>
              <a:t> and </a:t>
            </a:r>
            <a:r>
              <a:rPr lang="fi-FI" sz="2800" b="1" dirty="0" err="1">
                <a:latin typeface="Calibri" charset="0"/>
              </a:rPr>
              <a:t>commitment</a:t>
            </a:r>
            <a:r>
              <a:rPr lang="fi-FI" sz="2800" dirty="0">
                <a:latin typeface="Calibri" charset="0"/>
              </a:rPr>
              <a:t> to </a:t>
            </a:r>
            <a:r>
              <a:rPr lang="fi-FI" sz="2800" dirty="0" err="1">
                <a:latin typeface="Calibri" charset="0"/>
              </a:rPr>
              <a:t>future</a:t>
            </a:r>
            <a:r>
              <a:rPr lang="fi-FI" sz="2800" dirty="0">
                <a:latin typeface="Calibri" charset="0"/>
              </a:rPr>
              <a:t> </a:t>
            </a:r>
            <a:r>
              <a:rPr lang="fi-FI" sz="2800" dirty="0" err="1">
                <a:latin typeface="Calibri" charset="0"/>
              </a:rPr>
              <a:t>directions</a:t>
            </a:r>
            <a:r>
              <a:rPr lang="fi-FI" sz="2800" dirty="0">
                <a:latin typeface="Calibri" charset="0"/>
              </a:rPr>
              <a:t> (for </a:t>
            </a:r>
            <a:r>
              <a:rPr lang="fi-FI" sz="2800" dirty="0" err="1">
                <a:latin typeface="Calibri" charset="0"/>
              </a:rPr>
              <a:t>those</a:t>
            </a:r>
            <a:r>
              <a:rPr lang="fi-FI" sz="2800" dirty="0">
                <a:latin typeface="Calibri" charset="0"/>
              </a:rPr>
              <a:t> </a:t>
            </a:r>
            <a:r>
              <a:rPr lang="fi-FI" sz="2800" dirty="0" err="1">
                <a:latin typeface="Calibri" charset="0"/>
              </a:rPr>
              <a:t>who</a:t>
            </a:r>
            <a:r>
              <a:rPr lang="fi-FI" sz="2800" dirty="0">
                <a:latin typeface="Calibri" charset="0"/>
              </a:rPr>
              <a:t> </a:t>
            </a:r>
            <a:r>
              <a:rPr lang="fi-FI" sz="2800" dirty="0" err="1">
                <a:latin typeface="Calibri" charset="0"/>
              </a:rPr>
              <a:t>get</a:t>
            </a:r>
            <a:r>
              <a:rPr lang="fi-FI" sz="2800" dirty="0">
                <a:latin typeface="Calibri" charset="0"/>
              </a:rPr>
              <a:t> to </a:t>
            </a:r>
            <a:r>
              <a:rPr lang="fi-FI" sz="2800" dirty="0" err="1">
                <a:latin typeface="Calibri" charset="0"/>
              </a:rPr>
              <a:t>participate</a:t>
            </a:r>
            <a:r>
              <a:rPr lang="fi-FI" sz="2800" dirty="0">
                <a:latin typeface="Calibri" charset="0"/>
              </a:rPr>
              <a:t> in </a:t>
            </a:r>
            <a:r>
              <a:rPr lang="fi-FI" sz="2800" dirty="0" err="1">
                <a:latin typeface="Calibri" charset="0"/>
              </a:rPr>
              <a:t>solution</a:t>
            </a:r>
            <a:r>
              <a:rPr lang="fi-FI" sz="2800" dirty="0">
                <a:latin typeface="Calibri" charset="0"/>
              </a:rPr>
              <a:t> </a:t>
            </a:r>
            <a:r>
              <a:rPr lang="fi-FI" sz="2800" dirty="0" err="1">
                <a:latin typeface="Calibri" charset="0"/>
              </a:rPr>
              <a:t>decisions</a:t>
            </a:r>
            <a:r>
              <a:rPr lang="fi-FI" sz="2800" dirty="0">
                <a:latin typeface="Calibri" charset="0"/>
              </a:rPr>
              <a:t>)</a:t>
            </a:r>
          </a:p>
          <a:p>
            <a:pPr>
              <a:lnSpc>
                <a:spcPct val="90000"/>
              </a:lnSpc>
            </a:pPr>
            <a:r>
              <a:rPr lang="fi-FI" sz="2800" dirty="0" err="1">
                <a:latin typeface="Calibri" charset="0"/>
              </a:rPr>
              <a:t>Can</a:t>
            </a:r>
            <a:r>
              <a:rPr lang="fi-FI" sz="2800" dirty="0">
                <a:latin typeface="Calibri" charset="0"/>
              </a:rPr>
              <a:t> </a:t>
            </a:r>
            <a:r>
              <a:rPr lang="fi-FI" sz="2800" dirty="0" err="1">
                <a:latin typeface="Calibri" charset="0"/>
              </a:rPr>
              <a:t>be</a:t>
            </a:r>
            <a:r>
              <a:rPr lang="fi-FI" sz="2800" dirty="0">
                <a:latin typeface="Calibri" charset="0"/>
              </a:rPr>
              <a:t> </a:t>
            </a:r>
            <a:r>
              <a:rPr lang="fi-FI" sz="2800" dirty="0" err="1">
                <a:latin typeface="Calibri" charset="0"/>
              </a:rPr>
              <a:t>used</a:t>
            </a:r>
            <a:r>
              <a:rPr lang="fi-FI" sz="2800" dirty="0">
                <a:latin typeface="Calibri" charset="0"/>
              </a:rPr>
              <a:t> to </a:t>
            </a:r>
            <a:r>
              <a:rPr lang="fi-FI" sz="2800" dirty="0" err="1">
                <a:latin typeface="Calibri" charset="0"/>
              </a:rPr>
              <a:t>improve</a:t>
            </a:r>
            <a:r>
              <a:rPr lang="fi-FI" sz="2800" dirty="0">
                <a:latin typeface="Calibri" charset="0"/>
              </a:rPr>
              <a:t> </a:t>
            </a:r>
            <a:r>
              <a:rPr lang="fi-FI" sz="2800" b="1" dirty="0" err="1">
                <a:latin typeface="Calibri" charset="0"/>
              </a:rPr>
              <a:t>brand</a:t>
            </a:r>
            <a:r>
              <a:rPr lang="fi-FI" sz="2800" b="1" dirty="0">
                <a:latin typeface="Calibri" charset="0"/>
              </a:rPr>
              <a:t> </a:t>
            </a:r>
            <a:r>
              <a:rPr lang="fi-FI" sz="2800" b="1" dirty="0" err="1">
                <a:latin typeface="Calibri" charset="0"/>
              </a:rPr>
              <a:t>value</a:t>
            </a:r>
            <a:r>
              <a:rPr lang="fi-FI" sz="2800" dirty="0">
                <a:latin typeface="Calibri" charset="0"/>
              </a:rPr>
              <a:t> </a:t>
            </a:r>
            <a:r>
              <a:rPr lang="fi-FI" sz="2800" dirty="0" err="1">
                <a:latin typeface="Calibri" charset="0"/>
              </a:rPr>
              <a:t>through</a:t>
            </a:r>
            <a:r>
              <a:rPr lang="fi-FI" sz="2800" dirty="0">
                <a:latin typeface="Calibri" charset="0"/>
              </a:rPr>
              <a:t> </a:t>
            </a:r>
            <a:r>
              <a:rPr lang="fi-FI" sz="2800" dirty="0" err="1">
                <a:latin typeface="Calibri" charset="0"/>
              </a:rPr>
              <a:t>having</a:t>
            </a:r>
            <a:r>
              <a:rPr lang="fi-FI" sz="2800" dirty="0">
                <a:latin typeface="Calibri" charset="0"/>
              </a:rPr>
              <a:t> a </a:t>
            </a:r>
            <a:r>
              <a:rPr lang="fi-FI" sz="2800" dirty="0" err="1">
                <a:latin typeface="Calibri" charset="0"/>
              </a:rPr>
              <a:t>more</a:t>
            </a:r>
            <a:r>
              <a:rPr lang="fi-FI" sz="2800" dirty="0">
                <a:latin typeface="Calibri" charset="0"/>
              </a:rPr>
              <a:t> </a:t>
            </a:r>
            <a:r>
              <a:rPr lang="fi-FI" sz="2800" dirty="0" err="1">
                <a:latin typeface="Calibri" charset="0"/>
              </a:rPr>
              <a:t>responsive</a:t>
            </a:r>
            <a:r>
              <a:rPr lang="fi-FI" sz="2800" dirty="0">
                <a:latin typeface="Calibri" charset="0"/>
              </a:rPr>
              <a:t>, </a:t>
            </a:r>
            <a:r>
              <a:rPr lang="fi-FI" sz="2800" dirty="0" err="1">
                <a:latin typeface="Calibri" charset="0"/>
              </a:rPr>
              <a:t>customer</a:t>
            </a:r>
            <a:r>
              <a:rPr lang="fi-FI" sz="2800" dirty="0">
                <a:latin typeface="Calibri" charset="0"/>
              </a:rPr>
              <a:t> </a:t>
            </a:r>
            <a:r>
              <a:rPr lang="fi-FI" sz="2800" dirty="0" err="1">
                <a:latin typeface="Calibri" charset="0"/>
              </a:rPr>
              <a:t>oriented</a:t>
            </a:r>
            <a:r>
              <a:rPr lang="fi-FI" sz="2800" dirty="0">
                <a:latin typeface="Calibri" charset="0"/>
              </a:rPr>
              <a:t> and </a:t>
            </a:r>
            <a:r>
              <a:rPr lang="fi-FI" sz="2800" dirty="0" err="1">
                <a:latin typeface="Calibri" charset="0"/>
              </a:rPr>
              <a:t>democratic</a:t>
            </a:r>
            <a:r>
              <a:rPr lang="fi-FI" sz="2800" dirty="0">
                <a:latin typeface="Calibri" charset="0"/>
              </a:rPr>
              <a:t> image</a:t>
            </a:r>
          </a:p>
          <a:p>
            <a:pPr marL="0" indent="0">
              <a:buNone/>
            </a:pPr>
            <a:endParaRPr lang="en-US" sz="2800" dirty="0"/>
          </a:p>
        </p:txBody>
      </p:sp>
      <p:sp>
        <p:nvSpPr>
          <p:cNvPr id="5" name="Title 1"/>
          <p:cNvSpPr txBox="1">
            <a:spLocks/>
          </p:cNvSpPr>
          <p:nvPr/>
        </p:nvSpPr>
        <p:spPr>
          <a:xfrm>
            <a:off x="3321538" y="305570"/>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dirty="0">
              <a:solidFill>
                <a:srgbClr val="FFFFFF"/>
              </a:solidFill>
              <a:cs typeface="Source Sans Pro"/>
            </a:endParaRPr>
          </a:p>
        </p:txBody>
      </p:sp>
      <p:pic>
        <p:nvPicPr>
          <p:cNvPr id="6" name="Picture 5"/>
          <p:cNvPicPr>
            <a:picLocks noChangeAspect="1"/>
          </p:cNvPicPr>
          <p:nvPr/>
        </p:nvPicPr>
        <p:blipFill>
          <a:blip r:embed="rId3"/>
          <a:stretch>
            <a:fillRect/>
          </a:stretch>
        </p:blipFill>
        <p:spPr>
          <a:xfrm>
            <a:off x="212825" y="116027"/>
            <a:ext cx="1387642" cy="574571"/>
          </a:xfrm>
          <a:prstGeom prst="rect">
            <a:avLst/>
          </a:prstGeom>
        </p:spPr>
      </p:pic>
    </p:spTree>
    <p:extLst>
      <p:ext uri="{BB962C8B-B14F-4D97-AF65-F5344CB8AC3E}">
        <p14:creationId xmlns:p14="http://schemas.microsoft.com/office/powerpoint/2010/main" val="3557525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Four major orientations, four major reasons:</a:t>
            </a:r>
          </a:p>
          <a:p>
            <a:pPr marL="457200" indent="-457200">
              <a:buFont typeface="+mj-lt"/>
              <a:buAutoNum type="arabicPeriod"/>
            </a:pPr>
            <a:r>
              <a:rPr lang="en-US" sz="2000" dirty="0"/>
              <a:t>COST AND RISK OF INFORMATION TRANSFER:  User domain knowledge can be costly and difficult “sticky” to transfer, neglecting the transfer difficulties among top failure reasons for design and innovation</a:t>
            </a:r>
          </a:p>
          <a:p>
            <a:pPr marL="457200" indent="-457200">
              <a:buFont typeface="+mj-lt"/>
              <a:buAutoNum type="arabicPeriod"/>
            </a:pPr>
            <a:r>
              <a:rPr lang="en-US" sz="2000" dirty="0"/>
              <a:t>RESOURCE OPPORTUNITY: Users are competent in providing contributions to development efforts, participation is a powerful “lure” for participant resources and increased ‘ownership’  </a:t>
            </a:r>
          </a:p>
          <a:p>
            <a:pPr marL="457200" indent="-457200">
              <a:buFont typeface="+mj-lt"/>
              <a:buAutoNum type="arabicPeriod"/>
            </a:pPr>
            <a:r>
              <a:rPr lang="en-US" sz="2000" dirty="0"/>
              <a:t>RESPONSIBLE DESIGN: Good designer ensures her/his designs produce benefits and do not cause harm to benefactors or stakeholders</a:t>
            </a:r>
          </a:p>
          <a:p>
            <a:pPr marL="457200" indent="-457200">
              <a:buFont typeface="+mj-lt"/>
              <a:buAutoNum type="arabicPeriod"/>
            </a:pPr>
            <a:r>
              <a:rPr lang="en-US" sz="2000" dirty="0"/>
              <a:t>DEMOCRATIC PARTICIPATION: Design affects citizens/users/customers and thus they must be included in decisions about it in a democratic society</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52502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FF"/>
                </a:solidFill>
                <a:cs typeface="Source Sans Pro"/>
              </a:rPr>
              <a:t>ACADEMICALLY: WHY DESIGN FOR, WITH AND BY USERS ?</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25039316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t>COST OF INFORMATION</a:t>
            </a:r>
          </a:p>
          <a:p>
            <a:pPr marL="857250" lvl="1" indent="-457200"/>
            <a:r>
              <a:rPr lang="en-US" sz="1600" dirty="0"/>
              <a:t>Only important if “sticky” information is needed </a:t>
            </a:r>
          </a:p>
          <a:p>
            <a:pPr marL="857250" lvl="1" indent="-457200"/>
            <a:r>
              <a:rPr lang="en-US" sz="1600" dirty="0"/>
              <a:t>Criteria for whom to collaborate with is capacity and willingness to provide it</a:t>
            </a:r>
          </a:p>
          <a:p>
            <a:pPr marL="857250" lvl="1" indent="-457200"/>
            <a:r>
              <a:rPr lang="en-US" sz="1600" dirty="0"/>
              <a:t>User innovation research, relationship marketing</a:t>
            </a:r>
          </a:p>
          <a:p>
            <a:pPr marL="457200" indent="-457200">
              <a:buFont typeface="+mj-lt"/>
              <a:buAutoNum type="arabicPeriod"/>
            </a:pPr>
            <a:r>
              <a:rPr lang="en-US" sz="2000" dirty="0"/>
              <a:t>RESOURCE OPPORTUNITY</a:t>
            </a:r>
          </a:p>
          <a:p>
            <a:pPr marL="857250" lvl="1" indent="-457200"/>
            <a:r>
              <a:rPr lang="en-US" sz="1600" dirty="0"/>
              <a:t>Benefits must exceed costs </a:t>
            </a:r>
          </a:p>
          <a:p>
            <a:pPr marL="857250" lvl="1" indent="-457200"/>
            <a:r>
              <a:rPr lang="en-US" sz="1600" dirty="0"/>
              <a:t>Only important if users are willing and able to contribute time, money or power</a:t>
            </a:r>
          </a:p>
          <a:p>
            <a:pPr marL="857250" lvl="1" indent="-457200"/>
            <a:r>
              <a:rPr lang="en-US" sz="1600" dirty="0"/>
              <a:t>User innovation research, crowdsourcing, Open source software (but not free/</a:t>
            </a:r>
            <a:r>
              <a:rPr lang="en-US" sz="1600" dirty="0" err="1"/>
              <a:t>libre</a:t>
            </a:r>
            <a:r>
              <a:rPr lang="en-US" sz="1600" dirty="0"/>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dirty="0"/>
              <a:t>DEMOCRATIC PARTICIPATION:</a:t>
            </a:r>
          </a:p>
          <a:p>
            <a:pPr marL="857250" lvl="1" indent="-457200"/>
            <a:r>
              <a:rPr lang="en-US" sz="1600" dirty="0"/>
              <a:t>Only important if it is citizens/users/customers right to affect technology (</a:t>
            </a:r>
            <a:r>
              <a:rPr lang="en-US" sz="1600" dirty="0" err="1"/>
              <a:t>vs</a:t>
            </a:r>
            <a:r>
              <a:rPr lang="en-US" sz="1600" dirty="0"/>
              <a:t> art, commissions to one self, professional autonomy, professional </a:t>
            </a:r>
            <a:r>
              <a:rPr lang="en-US" sz="1600" dirty="0" err="1"/>
              <a:t>judgement</a:t>
            </a:r>
            <a:r>
              <a:rPr lang="en-US" sz="1600" dirty="0"/>
              <a:t>) </a:t>
            </a:r>
          </a:p>
          <a:p>
            <a:pPr marL="857250" lvl="1" indent="-457200"/>
            <a:r>
              <a:rPr lang="en-US" sz="1600" dirty="0"/>
              <a:t>Criteria for whom to collaborate with must be equal and </a:t>
            </a:r>
            <a:r>
              <a:rPr lang="en-US" sz="1600" dirty="0" err="1"/>
              <a:t>representatative</a:t>
            </a:r>
            <a:r>
              <a:rPr lang="en-US" sz="1600" dirty="0"/>
              <a:t> in an acceptable way</a:t>
            </a:r>
          </a:p>
          <a:p>
            <a:pPr marL="857250" lvl="1" indent="-457200"/>
            <a:r>
              <a:rPr lang="en-US" sz="1600" dirty="0"/>
              <a:t>Participatory design, participatory planning,  free &amp; </a:t>
            </a:r>
            <a:r>
              <a:rPr lang="en-US" sz="1600" dirty="0" err="1"/>
              <a:t>libre</a:t>
            </a:r>
            <a:r>
              <a:rPr lang="en-US" sz="1600" dirty="0"/>
              <a:t> software, community design </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42380608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E0CC-30B8-404F-9DBD-C2104C682BFA}"/>
              </a:ext>
            </a:extLst>
          </p:cNvPr>
          <p:cNvSpPr>
            <a:spLocks noGrp="1"/>
          </p:cNvSpPr>
          <p:nvPr>
            <p:ph type="ctrTitle"/>
          </p:nvPr>
        </p:nvSpPr>
        <p:spPr/>
        <p:txBody>
          <a:bodyPr>
            <a:normAutofit/>
          </a:bodyPr>
          <a:lstStyle/>
          <a:p>
            <a:r>
              <a:rPr lang="en-FI" dirty="0"/>
              <a:t>But what else does it take to achieve effective codesign?</a:t>
            </a:r>
          </a:p>
        </p:txBody>
      </p:sp>
      <p:sp>
        <p:nvSpPr>
          <p:cNvPr id="7" name="Subtitle 6">
            <a:extLst>
              <a:ext uri="{FF2B5EF4-FFF2-40B4-BE49-F238E27FC236}">
                <a16:creationId xmlns:a16="http://schemas.microsoft.com/office/drawing/2014/main" id="{2F4DA997-A39D-2846-9EC9-CBF07DE631AC}"/>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917799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264" y="1249704"/>
            <a:ext cx="10351008" cy="4876460"/>
          </a:xfrm>
        </p:spPr>
        <p:txBody>
          <a:bodyPr>
            <a:normAutofit/>
          </a:bodyPr>
          <a:lstStyle/>
          <a:p>
            <a:r>
              <a:rPr lang="fi-FI" sz="2400" dirty="0" err="1">
                <a:latin typeface="Calibri" charset="0"/>
              </a:rPr>
              <a:t>Codesign</a:t>
            </a:r>
            <a:r>
              <a:rPr lang="fi-FI" sz="2400" dirty="0">
                <a:latin typeface="Calibri" charset="0"/>
              </a:rPr>
              <a:t> </a:t>
            </a:r>
            <a:r>
              <a:rPr lang="fi-FI" sz="2400" dirty="0" err="1">
                <a:latin typeface="Calibri" charset="0"/>
              </a:rPr>
              <a:t>holds</a:t>
            </a:r>
            <a:r>
              <a:rPr lang="fi-FI" sz="2400" dirty="0">
                <a:latin typeface="Calibri" charset="0"/>
              </a:rPr>
              <a:t> </a:t>
            </a:r>
            <a:r>
              <a:rPr lang="fi-FI" sz="2400" dirty="0" err="1">
                <a:latin typeface="Calibri" charset="0"/>
              </a:rPr>
              <a:t>great</a:t>
            </a:r>
            <a:r>
              <a:rPr lang="fi-FI" sz="2400" dirty="0">
                <a:latin typeface="Calibri" charset="0"/>
              </a:rPr>
              <a:t> </a:t>
            </a:r>
            <a:r>
              <a:rPr lang="fi-FI" sz="2400" dirty="0" err="1">
                <a:latin typeface="Calibri" charset="0"/>
              </a:rPr>
              <a:t>potential</a:t>
            </a:r>
            <a:r>
              <a:rPr lang="fi-FI" sz="2400" dirty="0">
                <a:latin typeface="Calibri" charset="0"/>
              </a:rPr>
              <a:t> for </a:t>
            </a:r>
            <a:r>
              <a:rPr lang="fi-FI" sz="2400" dirty="0" err="1">
                <a:latin typeface="Calibri" charset="0"/>
              </a:rPr>
              <a:t>resulting</a:t>
            </a:r>
            <a:r>
              <a:rPr lang="fi-FI" sz="2400" dirty="0">
                <a:latin typeface="Calibri" charset="0"/>
              </a:rPr>
              <a:t> in no </a:t>
            </a:r>
            <a:r>
              <a:rPr lang="fi-FI" sz="2400" dirty="0" err="1">
                <a:latin typeface="Calibri" charset="0"/>
              </a:rPr>
              <a:t>gains</a:t>
            </a:r>
            <a:endParaRPr lang="fi-FI" sz="2400" dirty="0">
              <a:latin typeface="Calibri" charset="0"/>
            </a:endParaRPr>
          </a:p>
          <a:p>
            <a:pPr lvl="1"/>
            <a:r>
              <a:rPr lang="fi-FI" sz="2000" dirty="0" err="1">
                <a:latin typeface="Calibri" charset="0"/>
              </a:rPr>
              <a:t>Post-it-roll-paper-workshop-hell</a:t>
            </a:r>
            <a:endParaRPr lang="fi-FI" sz="2000" dirty="0">
              <a:latin typeface="Calibri" charset="0"/>
            </a:endParaRPr>
          </a:p>
          <a:p>
            <a:pPr lvl="1"/>
            <a:r>
              <a:rPr lang="fi-FI" sz="2000" dirty="0" err="1">
                <a:latin typeface="Calibri" charset="0"/>
              </a:rPr>
              <a:t>Hearing</a:t>
            </a:r>
            <a:r>
              <a:rPr lang="fi-FI" sz="2000" dirty="0">
                <a:latin typeface="Calibri" charset="0"/>
              </a:rPr>
              <a:t> </a:t>
            </a:r>
            <a:r>
              <a:rPr lang="fi-FI" sz="2000" dirty="0" err="1">
                <a:latin typeface="Calibri" charset="0"/>
              </a:rPr>
              <a:t>but</a:t>
            </a:r>
            <a:r>
              <a:rPr lang="fi-FI" sz="2000" dirty="0">
                <a:latin typeface="Calibri" charset="0"/>
              </a:rPr>
              <a:t> </a:t>
            </a:r>
            <a:r>
              <a:rPr lang="fi-FI" sz="2000" dirty="0" err="1">
                <a:latin typeface="Calibri" charset="0"/>
              </a:rPr>
              <a:t>not</a:t>
            </a:r>
            <a:r>
              <a:rPr lang="fi-FI" sz="2000" dirty="0">
                <a:latin typeface="Calibri" charset="0"/>
              </a:rPr>
              <a:t> </a:t>
            </a:r>
            <a:r>
              <a:rPr lang="fi-FI" sz="2000" dirty="0" err="1">
                <a:latin typeface="Calibri" charset="0"/>
              </a:rPr>
              <a:t>listening</a:t>
            </a:r>
            <a:r>
              <a:rPr lang="fi-FI" sz="2000" dirty="0">
                <a:latin typeface="Calibri" charset="0"/>
              </a:rPr>
              <a:t> </a:t>
            </a:r>
          </a:p>
          <a:p>
            <a:pPr lvl="1"/>
            <a:r>
              <a:rPr lang="fi-FI" sz="2000" dirty="0" err="1">
                <a:latin typeface="Calibri" charset="0"/>
              </a:rPr>
              <a:t>Spending</a:t>
            </a:r>
            <a:r>
              <a:rPr lang="fi-FI" sz="2000" dirty="0">
                <a:latin typeface="Calibri" charset="0"/>
              </a:rPr>
              <a:t> </a:t>
            </a:r>
            <a:r>
              <a:rPr lang="fi-FI" sz="2000" dirty="0" err="1">
                <a:latin typeface="Calibri" charset="0"/>
              </a:rPr>
              <a:t>resources</a:t>
            </a:r>
            <a:r>
              <a:rPr lang="fi-FI" sz="2000" dirty="0">
                <a:latin typeface="Calibri" charset="0"/>
              </a:rPr>
              <a:t> to </a:t>
            </a:r>
            <a:r>
              <a:rPr lang="fi-FI" sz="2000" dirty="0" err="1">
                <a:latin typeface="Calibri" charset="0"/>
              </a:rPr>
              <a:t>secondary</a:t>
            </a:r>
            <a:r>
              <a:rPr lang="fi-FI" sz="2000" dirty="0">
                <a:latin typeface="Calibri" charset="0"/>
              </a:rPr>
              <a:t> </a:t>
            </a:r>
            <a:r>
              <a:rPr lang="fi-FI" sz="2000" dirty="0" err="1">
                <a:latin typeface="Calibri" charset="0"/>
              </a:rPr>
              <a:t>aspects</a:t>
            </a:r>
            <a:r>
              <a:rPr lang="fi-FI" sz="2000" dirty="0">
                <a:latin typeface="Calibri" charset="0"/>
              </a:rPr>
              <a:t> to </a:t>
            </a:r>
            <a:r>
              <a:rPr lang="fi-FI" sz="2000" dirty="0" err="1">
                <a:latin typeface="Calibri" charset="0"/>
              </a:rPr>
              <a:t>service</a:t>
            </a:r>
            <a:r>
              <a:rPr lang="fi-FI" sz="2000" dirty="0">
                <a:latin typeface="Calibri" charset="0"/>
              </a:rPr>
              <a:t> / </a:t>
            </a:r>
            <a:r>
              <a:rPr lang="fi-FI" sz="2000" dirty="0" err="1">
                <a:latin typeface="Calibri" charset="0"/>
              </a:rPr>
              <a:t>product</a:t>
            </a:r>
            <a:r>
              <a:rPr lang="fi-FI" sz="2000" dirty="0">
                <a:latin typeface="Calibri" charset="0"/>
              </a:rPr>
              <a:t> / </a:t>
            </a:r>
            <a:r>
              <a:rPr lang="fi-FI" sz="2000" dirty="0" err="1">
                <a:latin typeface="Calibri" charset="0"/>
              </a:rPr>
              <a:t>change</a:t>
            </a:r>
            <a:r>
              <a:rPr lang="fi-FI" sz="2000" dirty="0">
                <a:latin typeface="Calibri" charset="0"/>
              </a:rPr>
              <a:t> </a:t>
            </a:r>
            <a:r>
              <a:rPr lang="fi-FI" sz="2000" dirty="0" err="1">
                <a:latin typeface="Calibri" charset="0"/>
              </a:rPr>
              <a:t>initiative</a:t>
            </a:r>
            <a:endParaRPr lang="fi-FI" sz="2000" dirty="0">
              <a:latin typeface="Calibri" charset="0"/>
            </a:endParaRPr>
          </a:p>
          <a:p>
            <a:pPr lvl="1"/>
            <a:r>
              <a:rPr lang="fi-FI" sz="2000" dirty="0">
                <a:latin typeface="Calibri" charset="0"/>
              </a:rPr>
              <a:t>Using an </a:t>
            </a:r>
            <a:r>
              <a:rPr lang="fi-FI" sz="2000" dirty="0" err="1">
                <a:latin typeface="Calibri" charset="0"/>
              </a:rPr>
              <a:t>ill-suited</a:t>
            </a:r>
            <a:r>
              <a:rPr lang="fi-FI" sz="2000" dirty="0">
                <a:latin typeface="Calibri" charset="0"/>
              </a:rPr>
              <a:t> </a:t>
            </a:r>
            <a:r>
              <a:rPr lang="fi-FI" sz="2000" dirty="0" err="1">
                <a:latin typeface="Calibri" charset="0"/>
              </a:rPr>
              <a:t>approach</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method</a:t>
            </a:r>
            <a:r>
              <a:rPr lang="fi-FI" sz="2000" dirty="0">
                <a:latin typeface="Calibri" charset="0"/>
              </a:rPr>
              <a:t> </a:t>
            </a:r>
          </a:p>
          <a:p>
            <a:pPr lvl="1"/>
            <a:r>
              <a:rPr lang="fi-FI" sz="2000" dirty="0" err="1">
                <a:latin typeface="Calibri" charset="0"/>
              </a:rPr>
              <a:t>Overcaution</a:t>
            </a:r>
            <a:r>
              <a:rPr lang="fi-FI" sz="2000" dirty="0">
                <a:latin typeface="Calibri" charset="0"/>
              </a:rPr>
              <a:t> </a:t>
            </a:r>
            <a:r>
              <a:rPr lang="fi-FI" sz="2000" dirty="0" err="1">
                <a:latin typeface="Calibri" charset="0"/>
              </a:rPr>
              <a:t>over</a:t>
            </a:r>
            <a:r>
              <a:rPr lang="fi-FI" sz="2000" dirty="0">
                <a:latin typeface="Calibri" charset="0"/>
              </a:rPr>
              <a:t> </a:t>
            </a:r>
            <a:r>
              <a:rPr lang="fi-FI" sz="2000" dirty="0" err="1">
                <a:latin typeface="Calibri" charset="0"/>
              </a:rPr>
              <a:t>changing</a:t>
            </a:r>
            <a:r>
              <a:rPr lang="fi-FI" sz="2000" dirty="0">
                <a:latin typeface="Calibri" charset="0"/>
              </a:rPr>
              <a:t> </a:t>
            </a:r>
            <a:r>
              <a:rPr lang="fi-FI" sz="2000" dirty="0" err="1">
                <a:latin typeface="Calibri" charset="0"/>
              </a:rPr>
              <a:t>anything</a:t>
            </a:r>
            <a:r>
              <a:rPr lang="fi-FI" sz="2000" dirty="0">
                <a:latin typeface="Calibri" charset="0"/>
              </a:rPr>
              <a:t> in </a:t>
            </a:r>
            <a:r>
              <a:rPr lang="fi-FI" sz="2000" dirty="0" err="1">
                <a:latin typeface="Calibri" charset="0"/>
              </a:rPr>
              <a:t>lack</a:t>
            </a:r>
            <a:r>
              <a:rPr lang="fi-FI" sz="2000" dirty="0">
                <a:latin typeface="Calibri" charset="0"/>
              </a:rPr>
              <a:t> of </a:t>
            </a:r>
            <a:r>
              <a:rPr lang="fi-FI" sz="2000" dirty="0" err="1">
                <a:latin typeface="Calibri" charset="0"/>
              </a:rPr>
              <a:t>real</a:t>
            </a:r>
            <a:r>
              <a:rPr lang="fi-FI" sz="2000" dirty="0">
                <a:latin typeface="Calibri" charset="0"/>
              </a:rPr>
              <a:t> </a:t>
            </a:r>
            <a:r>
              <a:rPr lang="fi-FI" sz="2000" dirty="0" err="1">
                <a:latin typeface="Calibri" charset="0"/>
              </a:rPr>
              <a:t>contextual</a:t>
            </a:r>
            <a:r>
              <a:rPr lang="fi-FI" sz="2000" dirty="0">
                <a:latin typeface="Calibri" charset="0"/>
              </a:rPr>
              <a:t> </a:t>
            </a:r>
            <a:r>
              <a:rPr lang="fi-FI" sz="2000" dirty="0" err="1">
                <a:latin typeface="Calibri" charset="0"/>
              </a:rPr>
              <a:t>understanding</a:t>
            </a:r>
            <a:endParaRPr lang="fi-FI" sz="2400" dirty="0">
              <a:latin typeface="Calibri" charset="0"/>
            </a:endParaRPr>
          </a:p>
          <a:p>
            <a:r>
              <a:rPr lang="fi-FI" sz="2400" dirty="0">
                <a:latin typeface="Calibri" charset="0"/>
              </a:rPr>
              <a:t>It is </a:t>
            </a:r>
            <a:r>
              <a:rPr lang="fi-FI" sz="2400" dirty="0" err="1">
                <a:latin typeface="Calibri" charset="0"/>
              </a:rPr>
              <a:t>not</a:t>
            </a:r>
            <a:r>
              <a:rPr lang="fi-FI" sz="2400" dirty="0">
                <a:latin typeface="Calibri" charset="0"/>
              </a:rPr>
              <a:t> trivial HOW </a:t>
            </a:r>
            <a:r>
              <a:rPr lang="fi-FI" sz="2400" dirty="0" err="1">
                <a:latin typeface="Calibri" charset="0"/>
              </a:rPr>
              <a:t>we</a:t>
            </a:r>
            <a:r>
              <a:rPr lang="fi-FI" sz="2400" dirty="0">
                <a:latin typeface="Calibri" charset="0"/>
              </a:rPr>
              <a:t> </a:t>
            </a:r>
            <a:r>
              <a:rPr lang="fi-FI" sz="2400" dirty="0" err="1">
                <a:latin typeface="Calibri" charset="0"/>
              </a:rPr>
              <a:t>plan</a:t>
            </a:r>
            <a:r>
              <a:rPr lang="fi-FI" sz="2400" dirty="0">
                <a:latin typeface="Calibri" charset="0"/>
              </a:rPr>
              <a:t> and </a:t>
            </a:r>
            <a:r>
              <a:rPr lang="fi-FI" sz="2400" dirty="0" err="1">
                <a:latin typeface="Calibri" charset="0"/>
              </a:rPr>
              <a:t>practice</a:t>
            </a:r>
            <a:r>
              <a:rPr lang="fi-FI" sz="2400" dirty="0">
                <a:latin typeface="Calibri" charset="0"/>
              </a:rPr>
              <a:t> it – intuition </a:t>
            </a:r>
            <a:r>
              <a:rPr lang="fi-FI" sz="2400" dirty="0" err="1">
                <a:latin typeface="Calibri" charset="0"/>
              </a:rPr>
              <a:t>should</a:t>
            </a:r>
            <a:r>
              <a:rPr lang="fi-FI" sz="2400" dirty="0">
                <a:latin typeface="Calibri" charset="0"/>
              </a:rPr>
              <a:t> </a:t>
            </a:r>
            <a:r>
              <a:rPr lang="fi-FI" sz="2400" dirty="0" err="1">
                <a:latin typeface="Calibri" charset="0"/>
              </a:rPr>
              <a:t>be</a:t>
            </a:r>
            <a:r>
              <a:rPr lang="fi-FI" sz="2400" dirty="0">
                <a:latin typeface="Calibri" charset="0"/>
              </a:rPr>
              <a:t> </a:t>
            </a:r>
            <a:r>
              <a:rPr lang="fi-FI" sz="2400" dirty="0" err="1">
                <a:latin typeface="Calibri" charset="0"/>
              </a:rPr>
              <a:t>complemented</a:t>
            </a:r>
            <a:r>
              <a:rPr lang="fi-FI" sz="2400" dirty="0">
                <a:latin typeface="Calibri" charset="0"/>
              </a:rPr>
              <a:t> </a:t>
            </a:r>
            <a:r>
              <a:rPr lang="fi-FI" sz="2400" dirty="0" err="1">
                <a:latin typeface="Calibri" charset="0"/>
              </a:rPr>
              <a:t>with</a:t>
            </a:r>
            <a:r>
              <a:rPr lang="fi-FI" sz="2400" dirty="0">
                <a:latin typeface="Calibri" charset="0"/>
              </a:rPr>
              <a:t> </a:t>
            </a:r>
            <a:r>
              <a:rPr lang="fi-FI" sz="2400" dirty="0" err="1">
                <a:latin typeface="Calibri" charset="0"/>
              </a:rPr>
              <a:t>understanding</a:t>
            </a:r>
            <a:r>
              <a:rPr lang="fi-FI" sz="2400" dirty="0">
                <a:latin typeface="Calibri" charset="0"/>
              </a:rPr>
              <a:t> and </a:t>
            </a:r>
            <a:r>
              <a:rPr lang="fi-FI" sz="2400" dirty="0" err="1">
                <a:latin typeface="Calibri" charset="0"/>
              </a:rPr>
              <a:t>analytic</a:t>
            </a:r>
            <a:r>
              <a:rPr lang="fi-FI" sz="2400" dirty="0">
                <a:latin typeface="Calibri" charset="0"/>
              </a:rPr>
              <a:t> </a:t>
            </a:r>
            <a:r>
              <a:rPr lang="fi-FI" sz="2400" dirty="0" err="1">
                <a:latin typeface="Calibri" charset="0"/>
              </a:rPr>
              <a:t>considerations</a:t>
            </a:r>
            <a:endParaRPr lang="fi-FI" sz="2400" dirty="0">
              <a:latin typeface="Calibri" charset="0"/>
            </a:endParaRPr>
          </a:p>
          <a:p>
            <a:pPr marL="0" indent="0">
              <a:buNone/>
            </a:pPr>
            <a:endParaRPr lang="fi-FI" sz="2400" dirty="0">
              <a:latin typeface="Calibri" charset="0"/>
            </a:endParaRPr>
          </a:p>
        </p:txBody>
      </p:sp>
      <p:sp>
        <p:nvSpPr>
          <p:cNvPr id="5" name="Title 1"/>
          <p:cNvSpPr txBox="1">
            <a:spLocks/>
          </p:cNvSpPr>
          <p:nvPr/>
        </p:nvSpPr>
        <p:spPr>
          <a:xfrm>
            <a:off x="3321538" y="43358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STRATEGIC CODESIGN – MAYBE A NECESSITY</a:t>
            </a:r>
          </a:p>
        </p:txBody>
      </p:sp>
      <p:pic>
        <p:nvPicPr>
          <p:cNvPr id="6" name="Picture 5"/>
          <p:cNvPicPr>
            <a:picLocks noChangeAspect="1"/>
          </p:cNvPicPr>
          <p:nvPr/>
        </p:nvPicPr>
        <p:blipFill>
          <a:blip r:embed="rId3"/>
          <a:stretch>
            <a:fillRect/>
          </a:stretch>
        </p:blipFill>
        <p:spPr>
          <a:xfrm>
            <a:off x="1163801" y="280619"/>
            <a:ext cx="1387642" cy="574571"/>
          </a:xfrm>
          <a:prstGeom prst="rect">
            <a:avLst/>
          </a:prstGeom>
        </p:spPr>
      </p:pic>
    </p:spTree>
    <p:extLst>
      <p:ext uri="{BB962C8B-B14F-4D97-AF65-F5344CB8AC3E}">
        <p14:creationId xmlns:p14="http://schemas.microsoft.com/office/powerpoint/2010/main" val="26159552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kehys 3"/>
          <p:cNvSpPr txBox="1">
            <a:spLocks noChangeArrowheads="1"/>
          </p:cNvSpPr>
          <p:nvPr/>
        </p:nvSpPr>
        <p:spPr bwMode="auto">
          <a:xfrm>
            <a:off x="0" y="0"/>
            <a:ext cx="12192000" cy="7386638"/>
          </a:xfrm>
          <a:prstGeom prst="rect">
            <a:avLst/>
          </a:prstGeom>
          <a:solidFill>
            <a:srgbClr val="379537"/>
          </a:solidFill>
          <a:ln>
            <a:noFill/>
          </a:ln>
          <a:effectLst>
            <a:outerShdw blurRad="635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914400" indent="-45720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i-FI" sz="3600" dirty="0" err="1">
                <a:solidFill>
                  <a:srgbClr val="FFFFFF"/>
                </a:solidFill>
                <a:latin typeface="Frutiger LT Std 87 ExtraBlk Cn" charset="0"/>
                <a:ea typeface="Gulim" charset="0"/>
                <a:cs typeface="Gulim" charset="0"/>
              </a:rPr>
              <a:t>CoDesign</a:t>
            </a:r>
            <a:r>
              <a:rPr lang="fi-FI" sz="3600" dirty="0">
                <a:solidFill>
                  <a:srgbClr val="FFFFFF"/>
                </a:solidFill>
                <a:latin typeface="Frutiger LT Std 87 ExtraBlk Cn" charset="0"/>
                <a:ea typeface="Gulim" charset="0"/>
                <a:cs typeface="Gulim" charset="0"/>
              </a:rPr>
              <a:t> action </a:t>
            </a:r>
            <a:r>
              <a:rPr lang="fi-FI" sz="3600" dirty="0" err="1">
                <a:solidFill>
                  <a:srgbClr val="FFFFFF"/>
                </a:solidFill>
                <a:latin typeface="Frutiger LT Std 87 ExtraBlk Cn" charset="0"/>
                <a:ea typeface="Gulim" charset="0"/>
                <a:cs typeface="Gulim" charset="0"/>
              </a:rPr>
              <a:t>planning</a:t>
            </a:r>
            <a:r>
              <a:rPr lang="fi-FI" sz="3600" dirty="0">
                <a:solidFill>
                  <a:srgbClr val="FFFFFF"/>
                </a:solidFill>
                <a:latin typeface="Frutiger LT Std 87 ExtraBlk Cn" charset="0"/>
                <a:ea typeface="Gulim" charset="0"/>
                <a:cs typeface="Gulim" charset="0"/>
              </a:rPr>
              <a:t> </a:t>
            </a:r>
            <a:r>
              <a:rPr lang="fi-FI" sz="3600" dirty="0" err="1">
                <a:solidFill>
                  <a:srgbClr val="FFFFFF"/>
                </a:solidFill>
                <a:latin typeface="Frutiger LT Std 87 ExtraBlk Cn" charset="0"/>
                <a:ea typeface="Gulim" charset="0"/>
                <a:cs typeface="Gulim" charset="0"/>
              </a:rPr>
              <a:t>template</a:t>
            </a:r>
            <a:endParaRPr lang="fi-FI" sz="2400" dirty="0">
              <a:solidFill>
                <a:srgbClr val="FFFFFF"/>
              </a:solidFill>
              <a:latin typeface="Frutiger LT Std 87 ExtraBlk Cn" charset="0"/>
              <a:ea typeface="Gulim" charset="0"/>
              <a:cs typeface="Gulim" charset="0"/>
            </a:endParaRPr>
          </a:p>
          <a:p>
            <a:pPr marL="457200" indent="-457200" eaLnBrk="1" hangingPunct="1">
              <a:buAutoNum type="arabicPeriod"/>
            </a:pP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primary</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secondary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aims</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codesign</a:t>
            </a:r>
            <a:r>
              <a:rPr lang="fi-FI" sz="2000" dirty="0">
                <a:solidFill>
                  <a:srgbClr val="FFFFFF"/>
                </a:solidFill>
                <a:latin typeface="Frutiger LT Std 87 ExtraBlk Cn" charset="0"/>
                <a:ea typeface="Gulim" charset="0"/>
                <a:cs typeface="Gulim" charset="0"/>
              </a:rPr>
              <a:t> action</a:t>
            </a:r>
          </a:p>
          <a:p>
            <a:pPr marL="457200" indent="-457200" eaLnBrk="1" hangingPunct="1">
              <a:buAutoNum type="arabicPeriod"/>
            </a:pP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change</a:t>
            </a:r>
            <a:r>
              <a:rPr lang="fi-FI" sz="2000" dirty="0">
                <a:solidFill>
                  <a:srgbClr val="FFFFFF"/>
                </a:solidFill>
                <a:latin typeface="Frutiger LT Std 87 ExtraBlk Cn" charset="0"/>
                <a:ea typeface="Gulim" charset="0"/>
                <a:cs typeface="Gulim" charset="0"/>
              </a:rPr>
              <a:t> domain </a:t>
            </a:r>
            <a:r>
              <a:rPr lang="fi-FI" sz="2000" dirty="0" err="1">
                <a:solidFill>
                  <a:srgbClr val="FFFFFF"/>
                </a:solidFill>
                <a:latin typeface="Frutiger LT Std 87 ExtraBlk Cn" charset="0"/>
                <a:ea typeface="Gulim" charset="0"/>
                <a:cs typeface="Gulim" charset="0"/>
              </a:rPr>
              <a:t>characteristics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social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issue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who</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involved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Systemic</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issue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Nature</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Infrastructure</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need</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change</a:t>
            </a:r>
            <a:r>
              <a:rPr lang="fi-FI" sz="2000" dirty="0">
                <a:solidFill>
                  <a:srgbClr val="FFFFFF"/>
                </a:solidFill>
                <a:latin typeface="Frutiger LT Std 87 ExtraBlk Cn" charset="0"/>
                <a:ea typeface="Gulim" charset="0"/>
                <a:cs typeface="Gulim" charset="0"/>
              </a:rPr>
              <a:t> it? </a:t>
            </a:r>
            <a:r>
              <a:rPr lang="fi-FI" sz="2000" dirty="0" err="1">
                <a:solidFill>
                  <a:srgbClr val="FFFFFF"/>
                </a:solidFill>
                <a:latin typeface="Frutiger LT Std 87 ExtraBlk Cn" charset="0"/>
                <a:ea typeface="Gulim" charset="0"/>
                <a:cs typeface="Gulim" charset="0"/>
              </a:rPr>
              <a:t>Nature</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path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dependencies</a:t>
            </a:r>
            <a:r>
              <a:rPr lang="fi-FI" sz="2000" dirty="0">
                <a:solidFill>
                  <a:srgbClr val="FFFFFF"/>
                </a:solidFill>
                <a:latin typeface="Frutiger LT Std 87 ExtraBlk Cn" charset="0"/>
                <a:ea typeface="Gulim" charset="0"/>
                <a:cs typeface="Gulim" charset="0"/>
              </a:rPr>
              <a:t> in science, </a:t>
            </a:r>
            <a:r>
              <a:rPr lang="fi-FI" sz="2000" dirty="0" err="1">
                <a:solidFill>
                  <a:srgbClr val="FFFFFF"/>
                </a:solidFill>
                <a:latin typeface="Frutiger LT Std 87 ExtraBlk Cn" charset="0"/>
                <a:ea typeface="Gulim" charset="0"/>
                <a:cs typeface="Gulim" charset="0"/>
              </a:rPr>
              <a:t>tech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markets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pricing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regulation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resource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use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logistics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consumer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behavior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Cognitive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lock</a:t>
            </a:r>
            <a:r>
              <a:rPr lang="fi-FI" sz="2000" dirty="0">
                <a:solidFill>
                  <a:srgbClr val="FFFFFF"/>
                </a:solidFill>
                <a:latin typeface="Frutiger LT Std 87 ExtraBlk Cn" charset="0"/>
                <a:ea typeface="Gulim" charset="0"/>
                <a:cs typeface="Gulim" charset="0"/>
              </a:rPr>
              <a:t>-in(s)? …</a:t>
            </a:r>
          </a:p>
          <a:p>
            <a:pPr eaLnBrk="1" hangingPunct="1">
              <a:buFontTx/>
              <a:buAutoNum type="arabicPeriod"/>
            </a:pP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further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targeted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implied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users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stakeholders</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Who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unified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group</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diverse</a:t>
            </a:r>
            <a:r>
              <a:rPr lang="fi-FI" sz="2000" dirty="0">
                <a:solidFill>
                  <a:srgbClr val="FFFFFF"/>
                </a:solidFill>
                <a:latin typeface="Frutiger LT Std 87 ExtraBlk Cn" charset="0"/>
                <a:ea typeface="Gulim" charset="0"/>
                <a:cs typeface="Gulim" charset="0"/>
              </a:rPr>
              <a:t> set of </a:t>
            </a:r>
            <a:r>
              <a:rPr lang="fi-FI" sz="2000" dirty="0" err="1">
                <a:solidFill>
                  <a:srgbClr val="FFFFFF"/>
                </a:solidFill>
                <a:latin typeface="Frutiger LT Std 87 ExtraBlk Cn" charset="0"/>
                <a:ea typeface="Gulim" charset="0"/>
                <a:cs typeface="Gulim" charset="0"/>
              </a:rPr>
              <a:t>different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groups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kind</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Motivation</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interested</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Contact</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reach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them</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Competence</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capable</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doing</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Relevance</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getting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from</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design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getting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from</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them</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2. Select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approach</a:t>
            </a:r>
            <a:r>
              <a:rPr lang="fi-FI" sz="2000" dirty="0">
                <a:solidFill>
                  <a:srgbClr val="FFFFFF"/>
                </a:solidFill>
                <a:latin typeface="Frutiger LT Std 87 ExtraBlk Cn" charset="0"/>
                <a:ea typeface="Gulim" charset="0"/>
                <a:cs typeface="Gulim" charset="0"/>
              </a:rPr>
              <a:t>(es) and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(mix) to </a:t>
            </a:r>
            <a:r>
              <a:rPr lang="fi-FI" sz="2000" dirty="0" err="1">
                <a:solidFill>
                  <a:srgbClr val="FFFFFF"/>
                </a:solidFill>
                <a:latin typeface="Frutiger LT Std 87 ExtraBlk Cn" charset="0"/>
                <a:ea typeface="Gulim" charset="0"/>
                <a:cs typeface="Gulim" charset="0"/>
              </a:rPr>
              <a:t>work</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these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(s) (</a:t>
            </a:r>
            <a:r>
              <a:rPr lang="fi-FI" sz="2000" dirty="0" err="1">
                <a:solidFill>
                  <a:srgbClr val="FFFFFF"/>
                </a:solidFill>
                <a:latin typeface="Frutiger LT Std 87 ExtraBlk Cn" charset="0"/>
                <a:ea typeface="Gulim" charset="0"/>
                <a:cs typeface="Gulim" charset="0"/>
              </a:rPr>
              <a:t>see</a:t>
            </a:r>
            <a:r>
              <a:rPr lang="fi-FI" sz="2000" dirty="0">
                <a:solidFill>
                  <a:srgbClr val="FFFFFF"/>
                </a:solidFill>
                <a:latin typeface="Frutiger LT Std 87 ExtraBlk Cn" charset="0"/>
                <a:ea typeface="Gulim" charset="0"/>
                <a:cs typeface="Gulim" charset="0"/>
              </a:rPr>
              <a:t> CDJP and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sites</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3. </a:t>
            </a:r>
            <a:r>
              <a:rPr lang="fi-FI" sz="2000" dirty="0" err="1">
                <a:solidFill>
                  <a:srgbClr val="FFFFFF"/>
                </a:solidFill>
                <a:latin typeface="Frutiger LT Std 87 ExtraBlk Cn" charset="0"/>
                <a:ea typeface="Gulim" charset="0"/>
                <a:cs typeface="Gulim" charset="0"/>
              </a:rPr>
              <a:t>Tailor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practical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arrangements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ensure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meaningful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inputs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needs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get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done</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4. If </a:t>
            </a:r>
            <a:r>
              <a:rPr lang="fi-FI" sz="2000" dirty="0" err="1">
                <a:solidFill>
                  <a:srgbClr val="FFFFFF"/>
                </a:solidFill>
                <a:latin typeface="Frutiger LT Std 87 ExtraBlk Cn" charset="0"/>
                <a:ea typeface="Gulim" charset="0"/>
                <a:cs typeface="Gulim" charset="0"/>
              </a:rPr>
              <a:t>relevant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consider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share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each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other</a:t>
            </a:r>
            <a:r>
              <a:rPr lang="fi-FI" sz="2000" dirty="0">
                <a:solidFill>
                  <a:srgbClr val="FFFFFF"/>
                </a:solidFill>
                <a:latin typeface="Frutiger LT Std 87 ExtraBlk Cn" charset="0"/>
                <a:ea typeface="Gulim" charset="0"/>
                <a:cs typeface="Gulim" charset="0"/>
              </a:rPr>
              <a:t> </a:t>
            </a:r>
          </a:p>
          <a:p>
            <a:pPr eaLnBrk="1" hangingPunct="1"/>
            <a:r>
              <a:rPr lang="fi-FI" sz="2000" dirty="0">
                <a:solidFill>
                  <a:srgbClr val="FFFFFF"/>
                </a:solidFill>
                <a:latin typeface="Frutiger LT Std 87 ExtraBlk Cn" charset="0"/>
                <a:ea typeface="Gulim" charset="0"/>
                <a:cs typeface="Gulim" charset="0"/>
              </a:rPr>
              <a:t>5.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results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outcomes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will</a:t>
            </a:r>
            <a:r>
              <a:rPr lang="fi-FI" sz="2000" dirty="0">
                <a:solidFill>
                  <a:srgbClr val="FFFFFF"/>
                </a:solidFill>
                <a:latin typeface="Frutiger LT Std 87 ExtraBlk Cn" charset="0"/>
                <a:ea typeface="Gulim" charset="0"/>
                <a:cs typeface="Gulim" charset="0"/>
              </a:rPr>
              <a:t> </a:t>
            </a:r>
            <a:r>
              <a:rPr lang="fi-FI" sz="2000">
                <a:solidFill>
                  <a:srgbClr val="FFFFFF"/>
                </a:solidFill>
                <a:latin typeface="Frutiger LT Std 87 ExtraBlk Cn" charset="0"/>
                <a:ea typeface="Gulim" charset="0"/>
                <a:cs typeface="Gulim" charset="0"/>
              </a:rPr>
              <a:t>be </a:t>
            </a:r>
            <a:r>
              <a:rPr lang="fi-FI" sz="2000" dirty="0" err="1">
                <a:solidFill>
                  <a:srgbClr val="FFFFFF"/>
                </a:solidFill>
                <a:latin typeface="Frutiger LT Std 87 ExtraBlk Cn" charset="0"/>
                <a:ea typeface="Gulim" charset="0"/>
                <a:cs typeface="Gulim" charset="0"/>
              </a:rPr>
              <a:t>documented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see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if</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this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affects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arrangements</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6.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attract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rewards</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them</a:t>
            </a:r>
            <a:endParaRPr lang="fi-FI" sz="2000" dirty="0">
              <a:solidFill>
                <a:srgbClr val="FFFFFF"/>
              </a:solidFill>
              <a:latin typeface="Frutiger LT Std 87 ExtraBlk Cn" charset="0"/>
              <a:ea typeface="Gulim" charset="0"/>
              <a:cs typeface="Gulim" charset="0"/>
            </a:endParaRPr>
          </a:p>
          <a:p>
            <a:pPr eaLnBrk="1" hangingPunct="1"/>
            <a:r>
              <a:rPr lang="fi-FI" sz="2000" dirty="0">
                <a:solidFill>
                  <a:srgbClr val="FFFFFF"/>
                </a:solidFill>
                <a:latin typeface="Frutiger LT Std 87 ExtraBlk Cn" charset="0"/>
                <a:ea typeface="Gulim" charset="0"/>
                <a:cs typeface="Gulim" charset="0"/>
              </a:rPr>
              <a:t>8.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integrate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results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outcomes</a:t>
            </a:r>
            <a:r>
              <a:rPr lang="fi-FI" sz="2000" dirty="0">
                <a:solidFill>
                  <a:srgbClr val="FFFFFF"/>
                </a:solidFill>
                <a:latin typeface="Frutiger LT Std 87 ExtraBlk Cn" charset="0"/>
                <a:ea typeface="Gulim" charset="0"/>
                <a:cs typeface="Gulim" charset="0"/>
              </a:rPr>
              <a:t> into design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larger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sociotechnical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development</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9. If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aim</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sustained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forms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pathways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take</a:t>
            </a:r>
            <a:endParaRPr lang="fi-FI" sz="2000" dirty="0">
              <a:solidFill>
                <a:srgbClr val="FFFFFF"/>
              </a:solidFill>
              <a:latin typeface="Frutiger LT Std 87 ExtraBlk Cn" charset="0"/>
              <a:ea typeface="Gulim" charset="0"/>
              <a:cs typeface="Gulim" charset="0"/>
            </a:endParaRP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Do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not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try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too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much</a:t>
            </a:r>
            <a:r>
              <a:rPr lang="fi-FI" sz="2000" dirty="0">
                <a:solidFill>
                  <a:srgbClr val="FFFFFF"/>
                </a:solidFill>
                <a:latin typeface="Frutiger LT Std 87 ExtraBlk Cn" charset="0"/>
                <a:ea typeface="Gulim" charset="0"/>
                <a:cs typeface="Gulim" charset="0"/>
              </a:rPr>
              <a:t> at </a:t>
            </a:r>
            <a:r>
              <a:rPr lang="fi-FI" sz="2000" dirty="0" err="1">
                <a:solidFill>
                  <a:srgbClr val="FFFFFF"/>
                </a:solidFill>
                <a:latin typeface="Frutiger LT Std 87 ExtraBlk Cn" charset="0"/>
                <a:ea typeface="Gulim" charset="0"/>
                <a:cs typeface="Gulim" charset="0"/>
              </a:rPr>
              <a:t>once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work</a:t>
            </a:r>
            <a:r>
              <a:rPr lang="fi-FI" sz="2000" dirty="0">
                <a:solidFill>
                  <a:srgbClr val="FFFFFF"/>
                </a:solidFill>
                <a:latin typeface="Frutiger LT Std 87 ExtraBlk Cn" charset="0"/>
                <a:ea typeface="Gulim" charset="0"/>
                <a:cs typeface="Gulim" charset="0"/>
              </a:rPr>
              <a:t> in </a:t>
            </a:r>
            <a:r>
              <a:rPr lang="fi-FI" sz="2000" dirty="0" err="1">
                <a:solidFill>
                  <a:srgbClr val="FFFFFF"/>
                </a:solidFill>
                <a:latin typeface="Frutiger LT Std 87 ExtraBlk Cn" charset="0"/>
                <a:ea typeface="Gulim" charset="0"/>
                <a:cs typeface="Gulim" charset="0"/>
              </a:rPr>
              <a:t>phases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make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easy</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internal/external</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your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organization</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Enable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multiple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intensity</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channels</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participation</a:t>
            </a:r>
            <a:endParaRPr lang="fi-FI" sz="2000" dirty="0">
              <a:solidFill>
                <a:srgbClr val="FFFFFF"/>
              </a:solidFill>
              <a:latin typeface="Frutiger LT Std 87 ExtraBlk Cn" charset="0"/>
              <a:ea typeface="Gulim" charset="0"/>
              <a:cs typeface="Gulim" charset="0"/>
            </a:endParaRPr>
          </a:p>
          <a:p>
            <a:pPr eaLnBrk="1" hangingPunct="1"/>
            <a:r>
              <a:rPr lang="fi-FI" sz="2000" dirty="0">
                <a:solidFill>
                  <a:srgbClr val="FFFFFF"/>
                </a:solidFill>
                <a:latin typeface="Frutiger LT Std 87 ExtraBlk Cn" charset="0"/>
                <a:ea typeface="Gulim" charset="0"/>
                <a:cs typeface="Gulim" charset="0"/>
              </a:rPr>
              <a:t>10. </a:t>
            </a:r>
            <a:r>
              <a:rPr lang="fi-FI" sz="2000" dirty="0" err="1">
                <a:solidFill>
                  <a:srgbClr val="FFFFFF"/>
                </a:solidFill>
                <a:latin typeface="Frutiger LT Std 87 ExtraBlk Cn" charset="0"/>
                <a:ea typeface="Gulim" charset="0"/>
                <a:cs typeface="Gulim" charset="0"/>
              </a:rPr>
              <a:t>Create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deepen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extend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pool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collaboration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strategically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important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endParaRPr lang="fi-FI" sz="2000" dirty="0">
              <a:solidFill>
                <a:srgbClr val="FFFFFF"/>
              </a:solidFill>
              <a:latin typeface="Frutiger LT Std 87 ExtraBlk Cn" charset="0"/>
              <a:ea typeface="Gulim" charset="0"/>
              <a:cs typeface="Gulim" charset="0"/>
            </a:endParaRPr>
          </a:p>
          <a:p>
            <a:pPr eaLnBrk="1" hangingPunct="1"/>
            <a:r>
              <a:rPr lang="fi-FI" i="1" dirty="0">
                <a:solidFill>
                  <a:srgbClr val="FFFFFF"/>
                </a:solidFill>
                <a:latin typeface="Frutiger LT Std 87 ExtraBlk Cn" charset="0"/>
                <a:ea typeface="Gulim" charset="0"/>
                <a:cs typeface="Gulim" charset="0"/>
              </a:rPr>
              <a:t>	</a:t>
            </a:r>
            <a:endParaRPr lang="fi-FI" sz="2000" dirty="0">
              <a:solidFill>
                <a:srgbClr val="FFFFFF"/>
              </a:solidFill>
              <a:latin typeface="Frutiger LT Std 87 ExtraBlk Cn" charset="0"/>
              <a:ea typeface="Gulim" charset="0"/>
              <a:cs typeface="Gulim" charset="0"/>
            </a:endParaRPr>
          </a:p>
        </p:txBody>
      </p:sp>
    </p:spTree>
    <p:extLst>
      <p:ext uri="{BB962C8B-B14F-4D97-AF65-F5344CB8AC3E}">
        <p14:creationId xmlns:p14="http://schemas.microsoft.com/office/powerpoint/2010/main" val="30798455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E0CC-30B8-404F-9DBD-C2104C682BFA}"/>
              </a:ext>
            </a:extLst>
          </p:cNvPr>
          <p:cNvSpPr>
            <a:spLocks noGrp="1"/>
          </p:cNvSpPr>
          <p:nvPr>
            <p:ph type="title"/>
          </p:nvPr>
        </p:nvSpPr>
        <p:spPr/>
        <p:txBody>
          <a:bodyPr>
            <a:normAutofit/>
          </a:bodyPr>
          <a:lstStyle/>
          <a:p>
            <a:r>
              <a:rPr lang="en-FI" dirty="0"/>
              <a:t>In sum, design participation in social change</a:t>
            </a:r>
          </a:p>
        </p:txBody>
      </p:sp>
      <p:sp>
        <p:nvSpPr>
          <p:cNvPr id="2" name="Content Placeholder 1">
            <a:extLst>
              <a:ext uri="{FF2B5EF4-FFF2-40B4-BE49-F238E27FC236}">
                <a16:creationId xmlns:a16="http://schemas.microsoft.com/office/drawing/2014/main" id="{F3EE7555-27D7-684A-A552-BC41A3BC937F}"/>
              </a:ext>
            </a:extLst>
          </p:cNvPr>
          <p:cNvSpPr>
            <a:spLocks noGrp="1"/>
          </p:cNvSpPr>
          <p:nvPr>
            <p:ph idx="1"/>
          </p:nvPr>
        </p:nvSpPr>
        <p:spPr/>
        <p:txBody>
          <a:bodyPr>
            <a:normAutofit fontScale="85000" lnSpcReduction="10000"/>
          </a:bodyPr>
          <a:lstStyle/>
          <a:p>
            <a:r>
              <a:rPr lang="en-FI" dirty="0"/>
              <a:t>A means to involve implicated people into design and decision making rather than imposing design onto them ‘dialogue instead of drama’</a:t>
            </a:r>
          </a:p>
          <a:p>
            <a:r>
              <a:rPr lang="en-FI" dirty="0"/>
              <a:t>Creates a way to create and legitimize ‘counter designs’ to dominant plans </a:t>
            </a:r>
          </a:p>
          <a:p>
            <a:r>
              <a:rPr lang="en-FI" dirty="0"/>
              <a:t>Way to incorporate people’s wishes and concerns from the outset</a:t>
            </a:r>
          </a:p>
          <a:p>
            <a:r>
              <a:rPr lang="en-FI" dirty="0"/>
              <a:t>Makes a smoother entry into design iterations after launch</a:t>
            </a:r>
          </a:p>
          <a:p>
            <a:r>
              <a:rPr lang="en-FI" dirty="0"/>
              <a:t>Creates possibilities to influence sociotechnical make up of democratic societies through democratic means</a:t>
            </a:r>
          </a:p>
          <a:p>
            <a:r>
              <a:rPr lang="en-FI" dirty="0"/>
              <a:t>Different rationales for participation call for different considerations</a:t>
            </a:r>
          </a:p>
          <a:p>
            <a:r>
              <a:rPr lang="en-FI" dirty="0"/>
              <a:t>Realization of design participation requires analytic considerations across constituent domains</a:t>
            </a:r>
          </a:p>
        </p:txBody>
      </p:sp>
    </p:spTree>
    <p:extLst>
      <p:ext uri="{BB962C8B-B14F-4D97-AF65-F5344CB8AC3E}">
        <p14:creationId xmlns:p14="http://schemas.microsoft.com/office/powerpoint/2010/main" val="14416496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END OF WEEK 1, DAY TWO</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fontScale="47500" lnSpcReduction="20000"/>
          </a:bodyPr>
          <a:lstStyle/>
          <a:p>
            <a:r>
              <a:rPr lang="en-FI" dirty="0"/>
              <a:t>Before </a:t>
            </a:r>
            <a:r>
              <a:rPr lang="en-US" dirty="0"/>
              <a:t>Wednesday</a:t>
            </a:r>
            <a:r>
              <a:rPr lang="en-FI" dirty="0"/>
              <a:t> must read: </a:t>
            </a:r>
          </a:p>
          <a:p>
            <a:r>
              <a:rPr lang="en-US" dirty="0" err="1"/>
              <a:t>Phaffenberger</a:t>
            </a:r>
            <a:r>
              <a:rPr lang="en-US" dirty="0"/>
              <a:t>: ‘Technological dramas’</a:t>
            </a:r>
            <a:endParaRPr lang="en-FI" dirty="0"/>
          </a:p>
          <a:p>
            <a:endParaRPr lang="en-FI" dirty="0"/>
          </a:p>
          <a:p>
            <a:r>
              <a:rPr lang="en-FI" dirty="0"/>
              <a:t>Before wednesday highly recommended: </a:t>
            </a:r>
          </a:p>
          <a:p>
            <a:r>
              <a:rPr lang="en-FI" dirty="0"/>
              <a:t>Botero et al. 2020 </a:t>
            </a:r>
            <a:r>
              <a:rPr lang="en-US" dirty="0"/>
              <a:t>Getting Participatory Design Done: From Methods and</a:t>
            </a:r>
          </a:p>
          <a:p>
            <a:r>
              <a:rPr lang="en-US" dirty="0"/>
              <a:t>Choices to Translation Work across Constituent Domains</a:t>
            </a:r>
            <a:r>
              <a:rPr lang="en-FI" dirty="0"/>
              <a:t> </a:t>
            </a:r>
          </a:p>
          <a:p>
            <a:r>
              <a:rPr lang="en-FI" dirty="0"/>
              <a:t> </a:t>
            </a:r>
          </a:p>
        </p:txBody>
      </p:sp>
    </p:spTree>
    <p:extLst>
      <p:ext uri="{BB962C8B-B14F-4D97-AF65-F5344CB8AC3E}">
        <p14:creationId xmlns:p14="http://schemas.microsoft.com/office/powerpoint/2010/main" val="346900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 /</a:t>
            </a:r>
            <a:r>
              <a:rPr lang="fi-FI" dirty="0" err="1"/>
              <a:t>politics</a:t>
            </a:r>
            <a:r>
              <a:rPr lang="fi-FI" dirty="0"/>
              <a:t> </a:t>
            </a:r>
            <a:r>
              <a:rPr lang="fi-FI" dirty="0" err="1"/>
              <a:t>built</a:t>
            </a:r>
            <a:r>
              <a:rPr lang="fi-FI" dirty="0"/>
              <a:t> into design: Helsinki </a:t>
            </a:r>
            <a:r>
              <a:rPr lang="fi-FI" dirty="0" err="1"/>
              <a:t>public</a:t>
            </a:r>
            <a:r>
              <a:rPr lang="fi-FI" dirty="0"/>
              <a:t> </a:t>
            </a:r>
            <a:r>
              <a:rPr lang="fi-FI" dirty="0" err="1"/>
              <a:t>transit</a:t>
            </a:r>
            <a:r>
              <a:rPr lang="fi-FI" dirty="0"/>
              <a:t> </a:t>
            </a:r>
            <a:r>
              <a:rPr lang="fi-FI" dirty="0" err="1"/>
              <a:t>card</a:t>
            </a:r>
            <a:r>
              <a:rPr lang="fi-FI" dirty="0"/>
              <a:t> </a:t>
            </a:r>
            <a:r>
              <a:rPr lang="fi-FI" dirty="0" err="1"/>
              <a:t>reader</a:t>
            </a:r>
            <a:endParaRPr lang="fi-FI" dirty="0"/>
          </a:p>
        </p:txBody>
      </p:sp>
      <p:sp>
        <p:nvSpPr>
          <p:cNvPr id="3" name="Content Placeholder 2"/>
          <p:cNvSpPr>
            <a:spLocks noGrp="1"/>
          </p:cNvSpPr>
          <p:nvPr>
            <p:ph idx="1"/>
          </p:nvPr>
        </p:nvSpPr>
        <p:spPr/>
        <p:txBody>
          <a:bodyPr>
            <a:normAutofit/>
          </a:bodyPr>
          <a:lstStyle/>
          <a:p>
            <a:r>
              <a:rPr lang="fi-FI" dirty="0" err="1"/>
              <a:t>Buscom</a:t>
            </a:r>
            <a:r>
              <a:rPr lang="fi-FI" dirty="0"/>
              <a:t> design: </a:t>
            </a:r>
          </a:p>
          <a:p>
            <a:pPr lvl="1"/>
            <a:r>
              <a:rPr lang="fi-FI" dirty="0" err="1"/>
              <a:t>won</a:t>
            </a:r>
            <a:r>
              <a:rPr lang="fi-FI" dirty="0"/>
              <a:t> </a:t>
            </a:r>
            <a:r>
              <a:rPr lang="fi-FI" dirty="0" err="1"/>
              <a:t>several</a:t>
            </a:r>
            <a:r>
              <a:rPr lang="fi-FI" dirty="0"/>
              <a:t> design </a:t>
            </a:r>
            <a:r>
              <a:rPr lang="fi-FI" dirty="0" err="1"/>
              <a:t>prices</a:t>
            </a:r>
            <a:endParaRPr lang="fi-FI" dirty="0"/>
          </a:p>
          <a:p>
            <a:pPr lvl="1"/>
            <a:r>
              <a:rPr lang="fi-FI" dirty="0" err="1"/>
              <a:t>Compatible</a:t>
            </a:r>
            <a:r>
              <a:rPr lang="fi-FI" dirty="0"/>
              <a:t> </a:t>
            </a:r>
            <a:r>
              <a:rPr lang="fi-FI" dirty="0" err="1"/>
              <a:t>with</a:t>
            </a:r>
            <a:r>
              <a:rPr lang="fi-FI" dirty="0"/>
              <a:t> the design of new Bombardier </a:t>
            </a:r>
            <a:r>
              <a:rPr lang="fi-FI" dirty="0" err="1"/>
              <a:t>tram</a:t>
            </a:r>
            <a:r>
              <a:rPr lang="fi-FI" dirty="0"/>
              <a:t> design </a:t>
            </a:r>
            <a:r>
              <a:rPr lang="fi-FI" dirty="0" err="1"/>
              <a:t>language</a:t>
            </a:r>
            <a:endParaRPr lang="fi-FI" dirty="0"/>
          </a:p>
          <a:p>
            <a:pPr lvl="1"/>
            <a:r>
              <a:rPr lang="fi-FI" dirty="0" err="1"/>
              <a:t>Modern</a:t>
            </a:r>
            <a:r>
              <a:rPr lang="fi-FI" dirty="0"/>
              <a:t> and </a:t>
            </a:r>
            <a:r>
              <a:rPr lang="fi-FI" dirty="0" err="1"/>
              <a:t>sleek</a:t>
            </a:r>
            <a:r>
              <a:rPr lang="fi-FI" dirty="0"/>
              <a:t> </a:t>
            </a:r>
            <a:r>
              <a:rPr lang="fi-FI" dirty="0" err="1"/>
              <a:t>appearance</a:t>
            </a:r>
            <a:r>
              <a:rPr lang="fi-FI" dirty="0"/>
              <a:t>, in </a:t>
            </a:r>
            <a:r>
              <a:rPr lang="fi-FI" dirty="0" err="1"/>
              <a:t>harmony</a:t>
            </a:r>
            <a:r>
              <a:rPr lang="fi-FI" dirty="0"/>
              <a:t> </a:t>
            </a:r>
            <a:r>
              <a:rPr lang="fi-FI" dirty="0" err="1"/>
              <a:t>with</a:t>
            </a:r>
            <a:r>
              <a:rPr lang="fi-FI" dirty="0"/>
              <a:t> </a:t>
            </a:r>
            <a:r>
              <a:rPr lang="fi-FI" dirty="0" err="1"/>
              <a:t>their</a:t>
            </a:r>
            <a:r>
              <a:rPr lang="fi-FI" dirty="0"/>
              <a:t> </a:t>
            </a:r>
            <a:r>
              <a:rPr lang="fi-FI" dirty="0" err="1"/>
              <a:t>other</a:t>
            </a:r>
            <a:r>
              <a:rPr lang="fi-FI" dirty="0"/>
              <a:t> </a:t>
            </a:r>
            <a:r>
              <a:rPr lang="fi-FI" dirty="0" err="1"/>
              <a:t>products</a:t>
            </a:r>
            <a:endParaRPr lang="fi-FI" dirty="0"/>
          </a:p>
          <a:p>
            <a:r>
              <a:rPr lang="fi-FI" dirty="0"/>
              <a:t>A </a:t>
            </a:r>
            <a:r>
              <a:rPr lang="fi-FI" dirty="0" err="1"/>
              <a:t>meter</a:t>
            </a:r>
            <a:r>
              <a:rPr lang="fi-FI" dirty="0"/>
              <a:t> long </a:t>
            </a:r>
            <a:r>
              <a:rPr lang="fi-FI" dirty="0" err="1"/>
              <a:t>slip</a:t>
            </a:r>
            <a:r>
              <a:rPr lang="fi-FI" dirty="0"/>
              <a:t> </a:t>
            </a:r>
            <a:r>
              <a:rPr lang="fi-FI" dirty="0" err="1"/>
              <a:t>how</a:t>
            </a:r>
            <a:r>
              <a:rPr lang="fi-FI" dirty="0"/>
              <a:t> to </a:t>
            </a:r>
            <a:r>
              <a:rPr lang="fi-FI" dirty="0" err="1"/>
              <a:t>use</a:t>
            </a:r>
            <a:r>
              <a:rPr lang="fi-FI" dirty="0"/>
              <a:t> (=to </a:t>
            </a:r>
            <a:r>
              <a:rPr lang="fi-FI" dirty="0" err="1"/>
              <a:t>get</a:t>
            </a:r>
            <a:r>
              <a:rPr lang="fi-FI" dirty="0"/>
              <a:t> into the </a:t>
            </a:r>
            <a:r>
              <a:rPr lang="fi-FI" dirty="0" err="1"/>
              <a:t>bus</a:t>
            </a:r>
            <a:r>
              <a:rPr lang="fi-FI" dirty="0"/>
              <a:t>)</a:t>
            </a:r>
          </a:p>
          <a:p>
            <a:r>
              <a:rPr lang="fi-FI" dirty="0"/>
              <a:t> </a:t>
            </a:r>
            <a:r>
              <a:rPr lang="fi-FI" dirty="0" err="1"/>
              <a:t>Over</a:t>
            </a:r>
            <a:r>
              <a:rPr lang="fi-FI" dirty="0"/>
              <a:t> 35 </a:t>
            </a:r>
            <a:r>
              <a:rPr lang="fi-FI" dirty="0" err="1"/>
              <a:t>usability</a:t>
            </a:r>
            <a:r>
              <a:rPr lang="fi-FI" dirty="0"/>
              <a:t> </a:t>
            </a:r>
            <a:r>
              <a:rPr lang="fi-FI" dirty="0" err="1"/>
              <a:t>mistakes</a:t>
            </a:r>
            <a:r>
              <a:rPr lang="fi-FI" dirty="0"/>
              <a:t>, </a:t>
            </a:r>
            <a:r>
              <a:rPr lang="fi-FI" dirty="0" err="1"/>
              <a:t>many</a:t>
            </a:r>
            <a:r>
              <a:rPr lang="fi-FI" dirty="0"/>
              <a:t> </a:t>
            </a:r>
            <a:r>
              <a:rPr lang="fi-FI" dirty="0" err="1"/>
              <a:t>showstoppers</a:t>
            </a:r>
            <a:r>
              <a:rPr lang="fi-FI" dirty="0"/>
              <a:t> for </a:t>
            </a:r>
            <a:r>
              <a:rPr lang="fi-FI" dirty="0" err="1"/>
              <a:t>many</a:t>
            </a:r>
            <a:r>
              <a:rPr lang="fi-FI" dirty="0"/>
              <a:t> </a:t>
            </a:r>
            <a:r>
              <a:rPr lang="fi-FI" dirty="0" err="1"/>
              <a:t>users</a:t>
            </a:r>
            <a:endParaRPr lang="fi-FI" dirty="0"/>
          </a:p>
          <a:p>
            <a:r>
              <a:rPr lang="fi-FI" dirty="0" err="1"/>
              <a:t>Much</a:t>
            </a:r>
            <a:r>
              <a:rPr lang="fi-FI" dirty="0"/>
              <a:t> </a:t>
            </a:r>
            <a:r>
              <a:rPr lang="fi-FI" dirty="0" err="1"/>
              <a:t>frustration</a:t>
            </a:r>
            <a:r>
              <a:rPr lang="fi-FI" dirty="0"/>
              <a:t>, </a:t>
            </a:r>
            <a:r>
              <a:rPr lang="fi-FI" dirty="0" err="1"/>
              <a:t>delay</a:t>
            </a:r>
            <a:r>
              <a:rPr lang="fi-FI" dirty="0"/>
              <a:t> in </a:t>
            </a:r>
            <a:r>
              <a:rPr lang="fi-FI" dirty="0" err="1"/>
              <a:t>buss</a:t>
            </a:r>
            <a:r>
              <a:rPr lang="fi-FI" dirty="0"/>
              <a:t> </a:t>
            </a:r>
            <a:r>
              <a:rPr lang="fi-FI" dirty="0" err="1"/>
              <a:t>lines</a:t>
            </a:r>
            <a:r>
              <a:rPr lang="fi-FI" dirty="0"/>
              <a:t> </a:t>
            </a:r>
            <a:r>
              <a:rPr lang="fi-FI" dirty="0" err="1"/>
              <a:t>humiliation</a:t>
            </a:r>
            <a:r>
              <a:rPr lang="fi-FI" dirty="0"/>
              <a:t> </a:t>
            </a:r>
            <a:r>
              <a:rPr lang="fi-FI" dirty="0" err="1"/>
              <a:t>particularly</a:t>
            </a:r>
            <a:r>
              <a:rPr lang="fi-FI" dirty="0"/>
              <a:t> to </a:t>
            </a:r>
            <a:r>
              <a:rPr lang="fi-FI" dirty="0" err="1"/>
              <a:t>older</a:t>
            </a:r>
            <a:r>
              <a:rPr lang="fi-FI" dirty="0"/>
              <a:t> </a:t>
            </a:r>
            <a:r>
              <a:rPr lang="fi-FI" dirty="0" err="1"/>
              <a:t>people</a:t>
            </a:r>
            <a:r>
              <a:rPr lang="fi-FI" dirty="0"/>
              <a:t> </a:t>
            </a:r>
          </a:p>
          <a:p>
            <a:endParaRPr lang="fi-FI" dirty="0"/>
          </a:p>
          <a:p>
            <a:endParaRPr lang="fi-FI" dirty="0"/>
          </a:p>
        </p:txBody>
      </p:sp>
    </p:spTree>
    <p:extLst>
      <p:ext uri="{BB962C8B-B14F-4D97-AF65-F5344CB8AC3E}">
        <p14:creationId xmlns:p14="http://schemas.microsoft.com/office/powerpoint/2010/main" val="116280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8679" b="8679"/>
          <a:stretch>
            <a:fillRect/>
          </a:stretch>
        </p:blipFill>
        <p:spPr/>
      </p:pic>
    </p:spTree>
    <p:extLst>
      <p:ext uri="{BB962C8B-B14F-4D97-AF65-F5344CB8AC3E}">
        <p14:creationId xmlns:p14="http://schemas.microsoft.com/office/powerpoint/2010/main" val="250943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Values</a:t>
            </a:r>
            <a:r>
              <a:rPr lang="fi-FI" dirty="0"/>
              <a:t> /</a:t>
            </a:r>
            <a:r>
              <a:rPr lang="fi-FI" dirty="0" err="1"/>
              <a:t>politics</a:t>
            </a:r>
            <a:r>
              <a:rPr lang="fi-FI" dirty="0"/>
              <a:t> </a:t>
            </a:r>
            <a:r>
              <a:rPr lang="fi-FI" dirty="0" err="1"/>
              <a:t>built</a:t>
            </a:r>
            <a:r>
              <a:rPr lang="fi-FI" dirty="0"/>
              <a:t> into design: </a:t>
            </a:r>
            <a:r>
              <a:rPr lang="fi-FI" dirty="0" err="1"/>
              <a:t>Panopticon</a:t>
            </a:r>
            <a:endParaRPr lang="fi-FI" dirty="0"/>
          </a:p>
        </p:txBody>
      </p:sp>
      <p:sp>
        <p:nvSpPr>
          <p:cNvPr id="3" name="Content Placeholder 2"/>
          <p:cNvSpPr>
            <a:spLocks noGrp="1"/>
          </p:cNvSpPr>
          <p:nvPr>
            <p:ph idx="1"/>
          </p:nvPr>
        </p:nvSpPr>
        <p:spPr/>
        <p:txBody>
          <a:bodyPr>
            <a:normAutofit/>
          </a:bodyPr>
          <a:lstStyle/>
          <a:p>
            <a:r>
              <a:rPr lang="fi-FI" dirty="0" err="1"/>
              <a:t>Scheme</a:t>
            </a:r>
            <a:r>
              <a:rPr lang="fi-FI" dirty="0"/>
              <a:t> for </a:t>
            </a:r>
            <a:r>
              <a:rPr lang="fi-FI" dirty="0" err="1"/>
              <a:t>organizing</a:t>
            </a:r>
            <a:r>
              <a:rPr lang="fi-FI" dirty="0"/>
              <a:t> </a:t>
            </a:r>
            <a:r>
              <a:rPr lang="fi-FI" dirty="0" err="1"/>
              <a:t>all</a:t>
            </a:r>
            <a:r>
              <a:rPr lang="fi-FI" dirty="0"/>
              <a:t> </a:t>
            </a:r>
            <a:r>
              <a:rPr lang="fi-FI" dirty="0" err="1"/>
              <a:t>incarceration</a:t>
            </a:r>
            <a:r>
              <a:rPr lang="fi-FI" dirty="0"/>
              <a:t> in a manner </a:t>
            </a:r>
            <a:r>
              <a:rPr lang="fi-FI" dirty="0" err="1"/>
              <a:t>that</a:t>
            </a:r>
            <a:r>
              <a:rPr lang="fi-FI" dirty="0"/>
              <a:t> </a:t>
            </a:r>
            <a:r>
              <a:rPr lang="fi-FI" dirty="0" err="1"/>
              <a:t>optimizes</a:t>
            </a:r>
            <a:r>
              <a:rPr lang="fi-FI" dirty="0"/>
              <a:t> </a:t>
            </a:r>
            <a:r>
              <a:rPr lang="fi-FI" dirty="0" err="1"/>
              <a:t>visibility</a:t>
            </a:r>
            <a:r>
              <a:rPr lang="fi-FI" dirty="0"/>
              <a:t> and </a:t>
            </a:r>
            <a:r>
              <a:rPr lang="fi-FI" dirty="0" err="1"/>
              <a:t>inspectability</a:t>
            </a:r>
            <a:endParaRPr lang="fi-FI" dirty="0"/>
          </a:p>
          <a:p>
            <a:r>
              <a:rPr lang="fi-FI" dirty="0"/>
              <a:t>No </a:t>
            </a:r>
            <a:r>
              <a:rPr lang="fi-FI" dirty="0" err="1"/>
              <a:t>regard</a:t>
            </a:r>
            <a:r>
              <a:rPr lang="fi-FI" dirty="0"/>
              <a:t> for </a:t>
            </a:r>
            <a:r>
              <a:rPr lang="fi-FI" dirty="0" err="1"/>
              <a:t>privacy</a:t>
            </a:r>
            <a:r>
              <a:rPr lang="fi-FI" dirty="0"/>
              <a:t> </a:t>
            </a:r>
            <a:r>
              <a:rPr lang="fi-FI" dirty="0" err="1"/>
              <a:t>or</a:t>
            </a:r>
            <a:r>
              <a:rPr lang="fi-FI" dirty="0"/>
              <a:t> </a:t>
            </a:r>
            <a:r>
              <a:rPr lang="fi-FI" dirty="0" err="1"/>
              <a:t>dignity</a:t>
            </a:r>
            <a:r>
              <a:rPr lang="fi-FI" dirty="0"/>
              <a:t> of the </a:t>
            </a:r>
            <a:r>
              <a:rPr lang="fi-FI" dirty="0" err="1"/>
              <a:t>surveilled</a:t>
            </a:r>
            <a:r>
              <a:rPr lang="fi-FI" dirty="0"/>
              <a:t> </a:t>
            </a:r>
            <a:r>
              <a:rPr lang="fi-FI" dirty="0" err="1"/>
              <a:t>people</a:t>
            </a:r>
            <a:endParaRPr lang="fi-FI" dirty="0"/>
          </a:p>
          <a:p>
            <a:r>
              <a:rPr lang="fi-FI" dirty="0"/>
              <a:t>Basic </a:t>
            </a:r>
            <a:r>
              <a:rPr lang="fi-FI" dirty="0" err="1"/>
              <a:t>needs</a:t>
            </a:r>
            <a:r>
              <a:rPr lang="fi-FI" dirty="0"/>
              <a:t> </a:t>
            </a:r>
            <a:r>
              <a:rPr lang="fi-FI" dirty="0" err="1"/>
              <a:t>such</a:t>
            </a:r>
            <a:r>
              <a:rPr lang="fi-FI" dirty="0"/>
              <a:t> as </a:t>
            </a:r>
            <a:r>
              <a:rPr lang="fi-FI" dirty="0" err="1"/>
              <a:t>warmth</a:t>
            </a:r>
            <a:r>
              <a:rPr lang="fi-FI" dirty="0"/>
              <a:t> and </a:t>
            </a:r>
            <a:r>
              <a:rPr lang="fi-FI" dirty="0" err="1"/>
              <a:t>removal</a:t>
            </a:r>
            <a:r>
              <a:rPr lang="fi-FI" dirty="0"/>
              <a:t> of </a:t>
            </a:r>
            <a:r>
              <a:rPr lang="fi-FI" dirty="0" err="1"/>
              <a:t>feces</a:t>
            </a:r>
            <a:r>
              <a:rPr lang="fi-FI" dirty="0"/>
              <a:t> </a:t>
            </a:r>
            <a:r>
              <a:rPr lang="fi-FI" dirty="0" err="1"/>
              <a:t>engineered</a:t>
            </a:r>
            <a:r>
              <a:rPr lang="fi-FI" dirty="0"/>
              <a:t> as </a:t>
            </a:r>
            <a:r>
              <a:rPr lang="fi-FI" dirty="0" err="1"/>
              <a:t>secondary</a:t>
            </a:r>
            <a:r>
              <a:rPr lang="fi-FI" dirty="0"/>
              <a:t> </a:t>
            </a:r>
            <a:r>
              <a:rPr lang="fi-FI" dirty="0" err="1"/>
              <a:t>issues</a:t>
            </a:r>
            <a:r>
              <a:rPr lang="fi-FI" dirty="0"/>
              <a:t> </a:t>
            </a:r>
          </a:p>
          <a:p>
            <a:r>
              <a:rPr lang="fi-FI" dirty="0"/>
              <a:t>”Universal design” for </a:t>
            </a:r>
            <a:r>
              <a:rPr lang="fi-FI" dirty="0" err="1"/>
              <a:t>prisoners</a:t>
            </a:r>
            <a:r>
              <a:rPr lang="fi-FI" dirty="0"/>
              <a:t>, </a:t>
            </a:r>
            <a:r>
              <a:rPr lang="fi-FI" dirty="0" err="1"/>
              <a:t>poor</a:t>
            </a:r>
            <a:r>
              <a:rPr lang="fi-FI" dirty="0"/>
              <a:t> and </a:t>
            </a:r>
            <a:r>
              <a:rPr lang="fi-FI" dirty="0" err="1"/>
              <a:t>variously</a:t>
            </a:r>
            <a:r>
              <a:rPr lang="fi-FI" dirty="0"/>
              <a:t> </a:t>
            </a:r>
            <a:r>
              <a:rPr lang="fi-FI" dirty="0" err="1"/>
              <a:t>ill</a:t>
            </a:r>
            <a:r>
              <a:rPr lang="fi-FI" dirty="0"/>
              <a:t> </a:t>
            </a:r>
            <a:r>
              <a:rPr lang="fi-FI" dirty="0" err="1"/>
              <a:t>people</a:t>
            </a:r>
            <a:endParaRPr lang="fi-FI" dirty="0"/>
          </a:p>
        </p:txBody>
      </p:sp>
    </p:spTree>
    <p:extLst>
      <p:ext uri="{BB962C8B-B14F-4D97-AF65-F5344CB8AC3E}">
        <p14:creationId xmlns:p14="http://schemas.microsoft.com/office/powerpoint/2010/main" val="212139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810D-4230-5548-9AAC-E73AC2288B44}"/>
              </a:ext>
            </a:extLst>
          </p:cNvPr>
          <p:cNvSpPr>
            <a:spLocks noGrp="1"/>
          </p:cNvSpPr>
          <p:nvPr>
            <p:ph type="title"/>
          </p:nvPr>
        </p:nvSpPr>
        <p:spPr/>
        <p:txBody>
          <a:bodyPr/>
          <a:lstStyle/>
          <a:p>
            <a:r>
              <a:rPr lang="en-FI" dirty="0"/>
              <a:t>Topic 1 lessons</a:t>
            </a:r>
          </a:p>
        </p:txBody>
      </p:sp>
      <p:sp>
        <p:nvSpPr>
          <p:cNvPr id="3" name="Content Placeholder 2">
            <a:extLst>
              <a:ext uri="{FF2B5EF4-FFF2-40B4-BE49-F238E27FC236}">
                <a16:creationId xmlns:a16="http://schemas.microsoft.com/office/drawing/2014/main" id="{E24FE8B4-1F39-9D4C-A40B-8FC4E96F0DA0}"/>
              </a:ext>
            </a:extLst>
          </p:cNvPr>
          <p:cNvSpPr>
            <a:spLocks noGrp="1"/>
          </p:cNvSpPr>
          <p:nvPr>
            <p:ph idx="1"/>
          </p:nvPr>
        </p:nvSpPr>
        <p:spPr/>
        <p:txBody>
          <a:bodyPr>
            <a:normAutofit lnSpcReduction="10000"/>
          </a:bodyPr>
          <a:lstStyle/>
          <a:p>
            <a:r>
              <a:rPr lang="en-FI" dirty="0"/>
              <a:t>Design can be employed for political ends, few designs are ‘value neutral’ or fully ‘inconsequential’ (more or less rubbish  produced and resources used at any rate) </a:t>
            </a:r>
          </a:p>
          <a:p>
            <a:r>
              <a:rPr lang="en-FI" dirty="0"/>
              <a:t>Materialization can be costly to reverse, and once it is in place for longer periods, adjoining designs and actions need to be changed as well adding both cost and collateral harms </a:t>
            </a:r>
          </a:p>
          <a:p>
            <a:r>
              <a:rPr lang="en-FI" dirty="0">
                <a:sym typeface="Wingdings" pitchFamily="2" charset="2"/>
              </a:rPr>
              <a:t></a:t>
            </a:r>
            <a:r>
              <a:rPr lang="en-FI" dirty="0"/>
              <a:t>DSC has to consider both installed base and implicated base(s) in dealing with materialities (Backwards and preferably also forwards)</a:t>
            </a:r>
          </a:p>
        </p:txBody>
      </p:sp>
    </p:spTree>
    <p:extLst>
      <p:ext uri="{BB962C8B-B14F-4D97-AF65-F5344CB8AC3E}">
        <p14:creationId xmlns:p14="http://schemas.microsoft.com/office/powerpoint/2010/main" val="30456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Topic 2: </a:t>
            </a:r>
            <a:r>
              <a:rPr lang="en-US" dirty="0" err="1"/>
              <a:t>Problemis</a:t>
            </a:r>
            <a:r>
              <a:rPr lang="en-US" dirty="0"/>
              <a:t> in Inferring politics / values in designs and systems</a:t>
            </a:r>
          </a:p>
        </p:txBody>
      </p:sp>
      <p:sp>
        <p:nvSpPr>
          <p:cNvPr id="3" name="Subtitle 2"/>
          <p:cNvSpPr>
            <a:spLocks noGrp="1"/>
          </p:cNvSpPr>
          <p:nvPr>
            <p:ph type="subTitle" idx="1"/>
          </p:nvPr>
        </p:nvSpPr>
        <p:spPr/>
        <p:txBody>
          <a:bodyPr/>
          <a:lstStyle/>
          <a:p>
            <a:r>
              <a:rPr lang="en-US" dirty="0"/>
              <a:t>Sampsa Hyysalo</a:t>
            </a:r>
          </a:p>
        </p:txBody>
      </p:sp>
    </p:spTree>
    <p:extLst>
      <p:ext uri="{BB962C8B-B14F-4D97-AF65-F5344CB8AC3E}">
        <p14:creationId xmlns:p14="http://schemas.microsoft.com/office/powerpoint/2010/main" val="377043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3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6633"/>
            <a:ext cx="3590742" cy="2835175"/>
          </a:xfrm>
          <a:prstGeom prst="rect">
            <a:avLst/>
          </a:prstGeom>
        </p:spPr>
      </p:pic>
      <p:pic>
        <p:nvPicPr>
          <p:cNvPr id="5" name="Picture 4" descr="Screen Shot 2014-10-27 at 12.3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3557912"/>
            <a:ext cx="4104456" cy="3183456"/>
          </a:xfrm>
          <a:prstGeom prst="rect">
            <a:avLst/>
          </a:prstGeom>
        </p:spPr>
      </p:pic>
      <p:pic>
        <p:nvPicPr>
          <p:cNvPr id="6" name="Picture 5" descr="Screen Shot 2014-10-27 at 12.3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5" y="116633"/>
            <a:ext cx="4899147" cy="2834677"/>
          </a:xfrm>
          <a:prstGeom prst="rect">
            <a:avLst/>
          </a:prstGeom>
        </p:spPr>
      </p:pic>
      <p:pic>
        <p:nvPicPr>
          <p:cNvPr id="7" name="Picture 6" descr="Screen Shot 2014-10-27 at 12.3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652" y="3530234"/>
            <a:ext cx="4068316" cy="3211134"/>
          </a:xfrm>
          <a:prstGeom prst="rect">
            <a:avLst/>
          </a:prstGeom>
        </p:spPr>
      </p:pic>
    </p:spTree>
    <p:extLst>
      <p:ext uri="{BB962C8B-B14F-4D97-AF65-F5344CB8AC3E}">
        <p14:creationId xmlns:p14="http://schemas.microsoft.com/office/powerpoint/2010/main" val="154049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Revisting</a:t>
            </a:r>
            <a:r>
              <a:rPr lang="fi-FI" dirty="0"/>
              <a:t> Long Island </a:t>
            </a:r>
            <a:r>
              <a:rPr lang="fi-FI" dirty="0" err="1"/>
              <a:t>Bridges</a:t>
            </a:r>
            <a:endParaRPr lang="fi-FI" dirty="0"/>
          </a:p>
        </p:txBody>
      </p:sp>
      <p:sp>
        <p:nvSpPr>
          <p:cNvPr id="3" name="Content Placeholder 2"/>
          <p:cNvSpPr>
            <a:spLocks noGrp="1"/>
          </p:cNvSpPr>
          <p:nvPr>
            <p:ph idx="1"/>
          </p:nvPr>
        </p:nvSpPr>
        <p:spPr/>
        <p:txBody>
          <a:bodyPr>
            <a:normAutofit fontScale="85000" lnSpcReduction="10000"/>
          </a:bodyPr>
          <a:lstStyle/>
          <a:p>
            <a:r>
              <a:rPr lang="fi-FI" dirty="0" err="1"/>
              <a:t>Joerges</a:t>
            </a:r>
            <a:r>
              <a:rPr lang="fi-FI" dirty="0"/>
              <a:t>: </a:t>
            </a:r>
            <a:r>
              <a:rPr lang="fi-FI" dirty="0" err="1"/>
              <a:t>Do</a:t>
            </a:r>
            <a:r>
              <a:rPr lang="fi-FI" dirty="0"/>
              <a:t> </a:t>
            </a:r>
            <a:r>
              <a:rPr lang="fi-FI" dirty="0" err="1"/>
              <a:t>politics</a:t>
            </a:r>
            <a:r>
              <a:rPr lang="fi-FI" dirty="0"/>
              <a:t> </a:t>
            </a:r>
            <a:r>
              <a:rPr lang="fi-FI" dirty="0" err="1"/>
              <a:t>have</a:t>
            </a:r>
            <a:r>
              <a:rPr lang="fi-FI" dirty="0"/>
              <a:t> </a:t>
            </a:r>
            <a:r>
              <a:rPr lang="fi-FI" dirty="0" err="1"/>
              <a:t>artifacts</a:t>
            </a:r>
            <a:r>
              <a:rPr lang="fi-FI" dirty="0"/>
              <a:t> (1996)</a:t>
            </a:r>
          </a:p>
          <a:p>
            <a:r>
              <a:rPr lang="fi-FI" dirty="0"/>
              <a:t>No </a:t>
            </a:r>
            <a:r>
              <a:rPr lang="fi-FI" dirty="0" err="1"/>
              <a:t>explicit</a:t>
            </a:r>
            <a:r>
              <a:rPr lang="fi-FI" dirty="0"/>
              <a:t> </a:t>
            </a:r>
            <a:r>
              <a:rPr lang="fi-FI" dirty="0" err="1"/>
              <a:t>plan</a:t>
            </a:r>
            <a:r>
              <a:rPr lang="fi-FI" dirty="0"/>
              <a:t> </a:t>
            </a:r>
            <a:r>
              <a:rPr lang="fi-FI" dirty="0" err="1"/>
              <a:t>by</a:t>
            </a:r>
            <a:r>
              <a:rPr lang="fi-FI" dirty="0"/>
              <a:t> </a:t>
            </a:r>
            <a:r>
              <a:rPr lang="fi-FI" dirty="0" err="1"/>
              <a:t>Moses</a:t>
            </a:r>
            <a:r>
              <a:rPr lang="fi-FI" dirty="0"/>
              <a:t> </a:t>
            </a:r>
            <a:r>
              <a:rPr lang="fi-FI" dirty="0" err="1"/>
              <a:t>ever</a:t>
            </a:r>
            <a:r>
              <a:rPr lang="fi-FI" dirty="0"/>
              <a:t> </a:t>
            </a:r>
            <a:r>
              <a:rPr lang="fi-FI" dirty="0" err="1"/>
              <a:t>found</a:t>
            </a:r>
            <a:r>
              <a:rPr lang="fi-FI" dirty="0"/>
              <a:t> </a:t>
            </a:r>
            <a:r>
              <a:rPr lang="fi-FI" dirty="0" err="1"/>
              <a:t>about</a:t>
            </a:r>
            <a:r>
              <a:rPr lang="fi-FI" dirty="0"/>
              <a:t> the </a:t>
            </a:r>
            <a:r>
              <a:rPr lang="fi-FI" dirty="0" err="1"/>
              <a:t>height</a:t>
            </a:r>
            <a:r>
              <a:rPr lang="fi-FI" dirty="0"/>
              <a:t> of the </a:t>
            </a:r>
            <a:r>
              <a:rPr lang="fi-FI" dirty="0" err="1"/>
              <a:t>bridges</a:t>
            </a:r>
            <a:endParaRPr lang="fi-FI" dirty="0"/>
          </a:p>
          <a:p>
            <a:r>
              <a:rPr lang="fi-FI" dirty="0" err="1"/>
              <a:t>Buses</a:t>
            </a:r>
            <a:r>
              <a:rPr lang="fi-FI" dirty="0"/>
              <a:t> of the </a:t>
            </a:r>
            <a:r>
              <a:rPr lang="fi-FI" dirty="0" err="1"/>
              <a:t>day</a:t>
            </a:r>
            <a:r>
              <a:rPr lang="fi-FI" dirty="0"/>
              <a:t> </a:t>
            </a:r>
            <a:r>
              <a:rPr lang="fi-FI" dirty="0" err="1"/>
              <a:t>could</a:t>
            </a:r>
            <a:r>
              <a:rPr lang="fi-FI" dirty="0"/>
              <a:t> </a:t>
            </a:r>
            <a:r>
              <a:rPr lang="fi-FI" dirty="0" err="1"/>
              <a:t>pass</a:t>
            </a:r>
            <a:r>
              <a:rPr lang="fi-FI" dirty="0"/>
              <a:t> the long </a:t>
            </a:r>
            <a:r>
              <a:rPr lang="fi-FI" dirty="0" err="1"/>
              <a:t>island</a:t>
            </a:r>
            <a:r>
              <a:rPr lang="fi-FI" dirty="0"/>
              <a:t> </a:t>
            </a:r>
            <a:r>
              <a:rPr lang="fi-FI" dirty="0" err="1"/>
              <a:t>bridges</a:t>
            </a:r>
            <a:r>
              <a:rPr lang="fi-FI" dirty="0"/>
              <a:t>, </a:t>
            </a:r>
            <a:r>
              <a:rPr lang="fi-FI" dirty="0" err="1"/>
              <a:t>hence</a:t>
            </a:r>
            <a:r>
              <a:rPr lang="fi-FI" dirty="0"/>
              <a:t> </a:t>
            </a:r>
            <a:r>
              <a:rPr lang="fi-FI" dirty="0" err="1"/>
              <a:t>bridges</a:t>
            </a:r>
            <a:r>
              <a:rPr lang="fi-FI" dirty="0"/>
              <a:t> </a:t>
            </a:r>
            <a:r>
              <a:rPr lang="fi-FI" dirty="0" err="1"/>
              <a:t>did</a:t>
            </a:r>
            <a:r>
              <a:rPr lang="fi-FI" dirty="0"/>
              <a:t> </a:t>
            </a:r>
            <a:r>
              <a:rPr lang="fi-FI" dirty="0" err="1"/>
              <a:t>not</a:t>
            </a:r>
            <a:r>
              <a:rPr lang="fi-FI" dirty="0"/>
              <a:t> stop </a:t>
            </a:r>
            <a:r>
              <a:rPr lang="fi-FI" dirty="0" err="1"/>
              <a:t>blacks</a:t>
            </a:r>
            <a:r>
              <a:rPr lang="fi-FI" dirty="0"/>
              <a:t> </a:t>
            </a:r>
            <a:r>
              <a:rPr lang="fi-FI" dirty="0" err="1"/>
              <a:t>from</a:t>
            </a:r>
            <a:r>
              <a:rPr lang="fi-FI" dirty="0"/>
              <a:t> </a:t>
            </a:r>
            <a:r>
              <a:rPr lang="fi-FI" dirty="0" err="1"/>
              <a:t>beaches</a:t>
            </a:r>
            <a:r>
              <a:rPr lang="fi-FI" dirty="0"/>
              <a:t>, </a:t>
            </a:r>
            <a:r>
              <a:rPr lang="fi-FI" dirty="0" err="1"/>
              <a:t>even</a:t>
            </a:r>
            <a:r>
              <a:rPr lang="fi-FI" dirty="0"/>
              <a:t> a long </a:t>
            </a:r>
            <a:r>
              <a:rPr lang="fi-FI" dirty="0" err="1"/>
              <a:t>island</a:t>
            </a:r>
            <a:r>
              <a:rPr lang="fi-FI" dirty="0"/>
              <a:t> </a:t>
            </a:r>
            <a:r>
              <a:rPr lang="fi-FI" dirty="0" err="1"/>
              <a:t>bus</a:t>
            </a:r>
            <a:r>
              <a:rPr lang="fi-FI" dirty="0"/>
              <a:t> </a:t>
            </a:r>
            <a:r>
              <a:rPr lang="fi-FI" dirty="0" err="1"/>
              <a:t>ticket</a:t>
            </a:r>
            <a:r>
              <a:rPr lang="fi-FI" dirty="0"/>
              <a:t> </a:t>
            </a:r>
            <a:r>
              <a:rPr lang="fi-FI" dirty="0" err="1"/>
              <a:t>found</a:t>
            </a:r>
            <a:endParaRPr lang="fi-FI" dirty="0"/>
          </a:p>
          <a:p>
            <a:r>
              <a:rPr lang="fi-FI" dirty="0"/>
              <a:t>The long </a:t>
            </a:r>
            <a:r>
              <a:rPr lang="fi-FI" dirty="0" err="1"/>
              <a:t>island</a:t>
            </a:r>
            <a:r>
              <a:rPr lang="fi-FI" dirty="0"/>
              <a:t> </a:t>
            </a:r>
            <a:r>
              <a:rPr lang="fi-FI" dirty="0" err="1"/>
              <a:t>parable</a:t>
            </a:r>
            <a:r>
              <a:rPr lang="fi-FI" dirty="0"/>
              <a:t> </a:t>
            </a:r>
            <a:r>
              <a:rPr lang="fi-FI" dirty="0" err="1"/>
              <a:t>remains</a:t>
            </a:r>
            <a:r>
              <a:rPr lang="fi-FI" dirty="0"/>
              <a:t> </a:t>
            </a:r>
            <a:r>
              <a:rPr lang="fi-FI" dirty="0" err="1"/>
              <a:t>contested</a:t>
            </a:r>
            <a:endParaRPr lang="fi-FI" dirty="0"/>
          </a:p>
          <a:p>
            <a:r>
              <a:rPr lang="fi-FI" dirty="0" err="1"/>
              <a:t>More</a:t>
            </a:r>
            <a:r>
              <a:rPr lang="fi-FI" dirty="0"/>
              <a:t> </a:t>
            </a:r>
            <a:r>
              <a:rPr lang="fi-FI" dirty="0" err="1"/>
              <a:t>important</a:t>
            </a:r>
            <a:r>
              <a:rPr lang="fi-FI" dirty="0"/>
              <a:t> </a:t>
            </a:r>
            <a:r>
              <a:rPr lang="fi-FI" dirty="0" err="1"/>
              <a:t>work</a:t>
            </a:r>
            <a:r>
              <a:rPr lang="fi-FI" dirty="0"/>
              <a:t> in </a:t>
            </a:r>
            <a:r>
              <a:rPr lang="fi-FI" dirty="0" err="1"/>
              <a:t>Winner’s</a:t>
            </a:r>
            <a:r>
              <a:rPr lang="fi-FI" dirty="0"/>
              <a:t> </a:t>
            </a:r>
            <a:r>
              <a:rPr lang="fi-FI" dirty="0" err="1"/>
              <a:t>piece</a:t>
            </a:r>
            <a:r>
              <a:rPr lang="fi-FI" dirty="0"/>
              <a:t> is the </a:t>
            </a:r>
            <a:r>
              <a:rPr lang="fi-FI" dirty="0" err="1"/>
              <a:t>analysis</a:t>
            </a:r>
            <a:r>
              <a:rPr lang="fi-FI" dirty="0"/>
              <a:t> of </a:t>
            </a:r>
            <a:r>
              <a:rPr lang="fi-FI" dirty="0" err="1"/>
              <a:t>nuclear</a:t>
            </a:r>
            <a:r>
              <a:rPr lang="fi-FI" dirty="0"/>
              <a:t> </a:t>
            </a:r>
            <a:r>
              <a:rPr lang="fi-FI" dirty="0" err="1"/>
              <a:t>power</a:t>
            </a:r>
            <a:endParaRPr lang="fi-FI" dirty="0"/>
          </a:p>
          <a:p>
            <a:pPr lvl="1"/>
            <a:r>
              <a:rPr lang="fi-FI" dirty="0" err="1"/>
              <a:t>Compatibility</a:t>
            </a:r>
            <a:r>
              <a:rPr lang="fi-FI" dirty="0"/>
              <a:t> / </a:t>
            </a:r>
            <a:r>
              <a:rPr lang="fi-FI" dirty="0" err="1"/>
              <a:t>non-compatibility</a:t>
            </a:r>
            <a:r>
              <a:rPr lang="fi-FI" dirty="0"/>
              <a:t> of </a:t>
            </a:r>
            <a:r>
              <a:rPr lang="fi-FI" dirty="0" err="1"/>
              <a:t>adjoining</a:t>
            </a:r>
            <a:r>
              <a:rPr lang="fi-FI" dirty="0"/>
              <a:t> </a:t>
            </a:r>
            <a:r>
              <a:rPr lang="fi-FI" dirty="0" err="1"/>
              <a:t>technologies</a:t>
            </a:r>
            <a:r>
              <a:rPr lang="fi-FI" dirty="0"/>
              <a:t> and </a:t>
            </a:r>
            <a:r>
              <a:rPr lang="fi-FI" dirty="0" err="1"/>
              <a:t>alternative</a:t>
            </a:r>
            <a:r>
              <a:rPr lang="fi-FI" dirty="0"/>
              <a:t> </a:t>
            </a:r>
            <a:r>
              <a:rPr lang="fi-FI" dirty="0" err="1"/>
              <a:t>production</a:t>
            </a:r>
            <a:endParaRPr lang="fi-FI" dirty="0"/>
          </a:p>
          <a:p>
            <a:pPr lvl="1"/>
            <a:r>
              <a:rPr lang="fi-FI" dirty="0" err="1"/>
              <a:t>Precautions</a:t>
            </a:r>
            <a:r>
              <a:rPr lang="fi-FI" dirty="0"/>
              <a:t> </a:t>
            </a:r>
            <a:r>
              <a:rPr lang="fi-FI" dirty="0" err="1"/>
              <a:t>required</a:t>
            </a:r>
            <a:r>
              <a:rPr lang="fi-FI" dirty="0"/>
              <a:t> </a:t>
            </a:r>
            <a:r>
              <a:rPr lang="fi-FI" dirty="0" err="1"/>
              <a:t>by</a:t>
            </a:r>
            <a:r>
              <a:rPr lang="fi-FI" dirty="0"/>
              <a:t> </a:t>
            </a:r>
            <a:r>
              <a:rPr lang="fi-FI" dirty="0" err="1"/>
              <a:t>high-risk</a:t>
            </a:r>
            <a:r>
              <a:rPr lang="fi-FI" dirty="0"/>
              <a:t> </a:t>
            </a:r>
            <a:r>
              <a:rPr lang="fi-FI" dirty="0" err="1"/>
              <a:t>centralized</a:t>
            </a:r>
            <a:r>
              <a:rPr lang="fi-FI" dirty="0"/>
              <a:t> </a:t>
            </a:r>
            <a:r>
              <a:rPr lang="fi-FI" dirty="0" err="1"/>
              <a:t>power</a:t>
            </a:r>
            <a:r>
              <a:rPr lang="fi-FI" dirty="0"/>
              <a:t> </a:t>
            </a:r>
            <a:r>
              <a:rPr lang="fi-FI" dirty="0" err="1"/>
              <a:t>generation</a:t>
            </a:r>
            <a:endParaRPr lang="fi-FI" dirty="0"/>
          </a:p>
          <a:p>
            <a:pPr lvl="1"/>
            <a:r>
              <a:rPr lang="fi-FI" dirty="0" err="1"/>
              <a:t>Concentration</a:t>
            </a:r>
            <a:r>
              <a:rPr lang="fi-FI" dirty="0"/>
              <a:t> of capital, </a:t>
            </a:r>
            <a:r>
              <a:rPr lang="fi-FI" dirty="0" err="1"/>
              <a:t>resources</a:t>
            </a:r>
            <a:r>
              <a:rPr lang="fi-FI" dirty="0"/>
              <a:t> and </a:t>
            </a:r>
            <a:r>
              <a:rPr lang="fi-FI" dirty="0" err="1"/>
              <a:t>wins</a:t>
            </a:r>
            <a:r>
              <a:rPr lang="fi-FI" dirty="0"/>
              <a:t> in </a:t>
            </a:r>
            <a:r>
              <a:rPr lang="fi-FI" dirty="0" err="1"/>
              <a:t>centralized</a:t>
            </a:r>
            <a:r>
              <a:rPr lang="fi-FI" dirty="0"/>
              <a:t> </a:t>
            </a:r>
            <a:r>
              <a:rPr lang="fi-FI" dirty="0" err="1"/>
              <a:t>supply</a:t>
            </a:r>
            <a:r>
              <a:rPr lang="fi-FI" dirty="0"/>
              <a:t> cf. </a:t>
            </a:r>
            <a:r>
              <a:rPr lang="fi-FI" dirty="0" err="1"/>
              <a:t>Mumfords</a:t>
            </a:r>
            <a:r>
              <a:rPr lang="fi-FI" dirty="0"/>
              <a:t> </a:t>
            </a:r>
            <a:r>
              <a:rPr lang="fi-FI" dirty="0" err="1"/>
              <a:t>auhtoritarian</a:t>
            </a:r>
            <a:r>
              <a:rPr lang="fi-FI" dirty="0"/>
              <a:t> and </a:t>
            </a:r>
            <a:r>
              <a:rPr lang="fi-FI" dirty="0" err="1"/>
              <a:t>democratic</a:t>
            </a:r>
            <a:r>
              <a:rPr lang="fi-FI" dirty="0"/>
              <a:t> design </a:t>
            </a:r>
            <a:r>
              <a:rPr lang="fi-FI" dirty="0" err="1"/>
              <a:t>traditions</a:t>
            </a:r>
            <a:r>
              <a:rPr lang="fi-FI" dirty="0"/>
              <a:t>.</a:t>
            </a:r>
          </a:p>
        </p:txBody>
      </p:sp>
    </p:spTree>
    <p:extLst>
      <p:ext uri="{BB962C8B-B14F-4D97-AF65-F5344CB8AC3E}">
        <p14:creationId xmlns:p14="http://schemas.microsoft.com/office/powerpoint/2010/main" val="345058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a:srcRect t="8679" b="8679"/>
          <a:stretch>
            <a:fillRect/>
          </a:stretch>
        </p:blipFill>
        <p:spPr/>
      </p:pic>
    </p:spTree>
    <p:extLst>
      <p:ext uri="{BB962C8B-B14F-4D97-AF65-F5344CB8AC3E}">
        <p14:creationId xmlns:p14="http://schemas.microsoft.com/office/powerpoint/2010/main" val="49100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A62D9-9C90-E744-A2BE-39D9978DFB4D}"/>
              </a:ext>
            </a:extLst>
          </p:cNvPr>
          <p:cNvSpPr>
            <a:spLocks noGrp="1"/>
          </p:cNvSpPr>
          <p:nvPr>
            <p:ph type="ctrTitle"/>
          </p:nvPr>
        </p:nvSpPr>
        <p:spPr/>
        <p:txBody>
          <a:bodyPr>
            <a:normAutofit fontScale="90000"/>
          </a:bodyPr>
          <a:lstStyle/>
          <a:p>
            <a:r>
              <a:rPr lang="en-GB" dirty="0"/>
              <a:t>Sociotechnical change: what is it, why it can be hard and how to assess it</a:t>
            </a:r>
            <a:br>
              <a:rPr lang="en-FI" dirty="0"/>
            </a:br>
            <a:br>
              <a:rPr lang="en-FI" dirty="0"/>
            </a:br>
            <a:endParaRPr lang="en-FI" dirty="0"/>
          </a:p>
        </p:txBody>
      </p:sp>
      <p:sp>
        <p:nvSpPr>
          <p:cNvPr id="5" name="Subtitle 4">
            <a:extLst>
              <a:ext uri="{FF2B5EF4-FFF2-40B4-BE49-F238E27FC236}">
                <a16:creationId xmlns:a16="http://schemas.microsoft.com/office/drawing/2014/main" id="{45C50C27-BF3A-FA45-AB27-78A66B744B4D}"/>
              </a:ext>
            </a:extLst>
          </p:cNvPr>
          <p:cNvSpPr>
            <a:spLocks noGrp="1"/>
          </p:cNvSpPr>
          <p:nvPr>
            <p:ph type="subTitle" idx="1"/>
          </p:nvPr>
        </p:nvSpPr>
        <p:spPr/>
        <p:txBody>
          <a:bodyPr/>
          <a:lstStyle/>
          <a:p>
            <a:r>
              <a:rPr lang="en-GB" dirty="0" err="1"/>
              <a:t>a.k.a</a:t>
            </a:r>
            <a:r>
              <a:rPr lang="en-GB" dirty="0"/>
              <a:t> what do we need to understand if we want to change socio-technical arrangements and systems</a:t>
            </a:r>
            <a:endParaRPr lang="en-FI" dirty="0"/>
          </a:p>
        </p:txBody>
      </p:sp>
    </p:spTree>
    <p:extLst>
      <p:ext uri="{BB962C8B-B14F-4D97-AF65-F5344CB8AC3E}">
        <p14:creationId xmlns:p14="http://schemas.microsoft.com/office/powerpoint/2010/main" val="353838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Revisiting</a:t>
            </a:r>
            <a:r>
              <a:rPr lang="fi-FI" dirty="0"/>
              <a:t> </a:t>
            </a:r>
            <a:r>
              <a:rPr lang="fi-FI" dirty="0" err="1"/>
              <a:t>Panopticon</a:t>
            </a:r>
            <a:endParaRPr lang="fi-FI" dirty="0"/>
          </a:p>
        </p:txBody>
      </p:sp>
      <p:sp>
        <p:nvSpPr>
          <p:cNvPr id="3" name="Content Placeholder 2"/>
          <p:cNvSpPr>
            <a:spLocks noGrp="1"/>
          </p:cNvSpPr>
          <p:nvPr>
            <p:ph idx="1"/>
          </p:nvPr>
        </p:nvSpPr>
        <p:spPr/>
        <p:txBody>
          <a:bodyPr>
            <a:normAutofit fontScale="92500" lnSpcReduction="20000"/>
          </a:bodyPr>
          <a:lstStyle/>
          <a:p>
            <a:r>
              <a:rPr lang="fi-FI" dirty="0" err="1"/>
              <a:t>Context</a:t>
            </a:r>
            <a:r>
              <a:rPr lang="fi-FI" dirty="0"/>
              <a:t>: </a:t>
            </a:r>
            <a:r>
              <a:rPr lang="fi-FI" dirty="0" err="1"/>
              <a:t>alternative</a:t>
            </a:r>
            <a:r>
              <a:rPr lang="fi-FI" dirty="0"/>
              <a:t> to </a:t>
            </a:r>
            <a:r>
              <a:rPr lang="fi-FI" dirty="0" err="1"/>
              <a:t>dungeons</a:t>
            </a:r>
            <a:r>
              <a:rPr lang="fi-FI" dirty="0"/>
              <a:t> and ”general </a:t>
            </a:r>
            <a:r>
              <a:rPr lang="fi-FI" dirty="0" err="1"/>
              <a:t>hospitals</a:t>
            </a:r>
            <a:r>
              <a:rPr lang="fi-FI" dirty="0"/>
              <a:t>”</a:t>
            </a:r>
          </a:p>
          <a:p>
            <a:r>
              <a:rPr lang="fi-FI" dirty="0" err="1"/>
              <a:t>That</a:t>
            </a:r>
            <a:r>
              <a:rPr lang="fi-FI" dirty="0"/>
              <a:t> </a:t>
            </a:r>
            <a:r>
              <a:rPr lang="fi-FI" dirty="0" err="1"/>
              <a:t>value</a:t>
            </a:r>
            <a:r>
              <a:rPr lang="fi-FI" dirty="0"/>
              <a:t> </a:t>
            </a:r>
            <a:r>
              <a:rPr lang="fi-FI" dirty="0" err="1"/>
              <a:t>basis</a:t>
            </a:r>
            <a:r>
              <a:rPr lang="fi-FI" dirty="0"/>
              <a:t> for </a:t>
            </a:r>
            <a:r>
              <a:rPr lang="fi-FI" dirty="0" err="1"/>
              <a:t>designing</a:t>
            </a:r>
            <a:r>
              <a:rPr lang="fi-FI" dirty="0"/>
              <a:t> </a:t>
            </a:r>
            <a:r>
              <a:rPr lang="fi-FI" dirty="0" err="1"/>
              <a:t>all</a:t>
            </a:r>
            <a:r>
              <a:rPr lang="fi-FI" dirty="0"/>
              <a:t> </a:t>
            </a:r>
            <a:r>
              <a:rPr lang="fi-FI" dirty="0" err="1"/>
              <a:t>such</a:t>
            </a:r>
            <a:r>
              <a:rPr lang="fi-FI" dirty="0"/>
              <a:t> </a:t>
            </a:r>
            <a:r>
              <a:rPr lang="fi-FI" dirty="0" err="1"/>
              <a:t>institutions</a:t>
            </a:r>
            <a:r>
              <a:rPr lang="fi-FI" dirty="0"/>
              <a:t> </a:t>
            </a:r>
            <a:r>
              <a:rPr lang="fi-FI" dirty="0" err="1"/>
              <a:t>has</a:t>
            </a:r>
            <a:r>
              <a:rPr lang="fi-FI" dirty="0"/>
              <a:t> </a:t>
            </a:r>
            <a:r>
              <a:rPr lang="fi-FI" dirty="0" err="1"/>
              <a:t>dramatically</a:t>
            </a:r>
            <a:r>
              <a:rPr lang="fi-FI" dirty="0"/>
              <a:t> </a:t>
            </a:r>
            <a:r>
              <a:rPr lang="fi-FI" dirty="0" err="1"/>
              <a:t>changed</a:t>
            </a:r>
            <a:r>
              <a:rPr lang="fi-FI" dirty="0"/>
              <a:t> </a:t>
            </a:r>
            <a:r>
              <a:rPr lang="fi-FI" dirty="0" err="1"/>
              <a:t>over</a:t>
            </a:r>
            <a:r>
              <a:rPr lang="fi-FI" dirty="0"/>
              <a:t> the </a:t>
            </a:r>
            <a:r>
              <a:rPr lang="fi-FI" dirty="0" err="1"/>
              <a:t>centuries</a:t>
            </a:r>
            <a:r>
              <a:rPr lang="fi-FI" dirty="0"/>
              <a:t> is a </a:t>
            </a:r>
            <a:r>
              <a:rPr lang="fi-FI" dirty="0" err="1"/>
              <a:t>good</a:t>
            </a:r>
            <a:r>
              <a:rPr lang="fi-FI" dirty="0"/>
              <a:t> </a:t>
            </a:r>
            <a:r>
              <a:rPr lang="fi-FI" dirty="0" err="1"/>
              <a:t>witness</a:t>
            </a:r>
            <a:r>
              <a:rPr lang="fi-FI" dirty="0"/>
              <a:t> to </a:t>
            </a:r>
            <a:r>
              <a:rPr lang="fi-FI" dirty="0" err="1"/>
              <a:t>importance</a:t>
            </a:r>
            <a:r>
              <a:rPr lang="fi-FI" dirty="0"/>
              <a:t> of </a:t>
            </a:r>
            <a:r>
              <a:rPr lang="fi-FI" dirty="0" err="1"/>
              <a:t>values</a:t>
            </a:r>
            <a:r>
              <a:rPr lang="fi-FI" dirty="0"/>
              <a:t> in and </a:t>
            </a:r>
            <a:r>
              <a:rPr lang="fi-FI" dirty="0" err="1"/>
              <a:t>change</a:t>
            </a:r>
            <a:r>
              <a:rPr lang="fi-FI" dirty="0"/>
              <a:t> </a:t>
            </a:r>
            <a:r>
              <a:rPr lang="fi-FI" dirty="0" err="1"/>
              <a:t>by</a:t>
            </a:r>
            <a:r>
              <a:rPr lang="fi-FI" dirty="0"/>
              <a:t> design</a:t>
            </a:r>
          </a:p>
          <a:p>
            <a:r>
              <a:rPr lang="fi-FI" dirty="0" err="1"/>
              <a:t>Bentham’s</a:t>
            </a:r>
            <a:r>
              <a:rPr lang="fi-FI" dirty="0"/>
              <a:t> </a:t>
            </a:r>
            <a:r>
              <a:rPr lang="fi-FI" dirty="0" err="1"/>
              <a:t>plans</a:t>
            </a:r>
            <a:r>
              <a:rPr lang="fi-FI" dirty="0"/>
              <a:t> </a:t>
            </a:r>
            <a:r>
              <a:rPr lang="fi-FI" dirty="0" err="1"/>
              <a:t>were</a:t>
            </a:r>
            <a:r>
              <a:rPr lang="fi-FI" dirty="0"/>
              <a:t> </a:t>
            </a:r>
            <a:r>
              <a:rPr lang="fi-FI" dirty="0" err="1"/>
              <a:t>ideas</a:t>
            </a:r>
            <a:r>
              <a:rPr lang="fi-FI" dirty="0"/>
              <a:t>, </a:t>
            </a:r>
            <a:r>
              <a:rPr lang="fi-FI" dirty="0" err="1"/>
              <a:t>many</a:t>
            </a:r>
            <a:r>
              <a:rPr lang="fi-FI" dirty="0"/>
              <a:t> </a:t>
            </a:r>
            <a:r>
              <a:rPr lang="fi-FI" dirty="0" err="1"/>
              <a:t>practical</a:t>
            </a:r>
            <a:r>
              <a:rPr lang="fi-FI" dirty="0"/>
              <a:t> </a:t>
            </a:r>
            <a:r>
              <a:rPr lang="fi-FI" dirty="0" err="1"/>
              <a:t>problems</a:t>
            </a:r>
            <a:r>
              <a:rPr lang="fi-FI" dirty="0"/>
              <a:t>, and </a:t>
            </a:r>
            <a:r>
              <a:rPr lang="fi-FI" dirty="0" err="1"/>
              <a:t>close</a:t>
            </a:r>
            <a:r>
              <a:rPr lang="fi-FI" dirty="0"/>
              <a:t> to </a:t>
            </a:r>
            <a:r>
              <a:rPr lang="fi-FI" dirty="0" err="1"/>
              <a:t>inhumane</a:t>
            </a:r>
            <a:r>
              <a:rPr lang="fi-FI" dirty="0"/>
              <a:t> </a:t>
            </a:r>
            <a:r>
              <a:rPr lang="fi-FI" dirty="0" err="1"/>
              <a:t>aspects</a:t>
            </a:r>
            <a:r>
              <a:rPr lang="fi-FI" dirty="0"/>
              <a:t> </a:t>
            </a:r>
            <a:r>
              <a:rPr lang="fi-FI" dirty="0" err="1"/>
              <a:t>are</a:t>
            </a:r>
            <a:r>
              <a:rPr lang="fi-FI" dirty="0"/>
              <a:t> </a:t>
            </a:r>
            <a:r>
              <a:rPr lang="fi-FI" dirty="0" err="1"/>
              <a:t>plainly</a:t>
            </a:r>
            <a:r>
              <a:rPr lang="fi-FI" dirty="0"/>
              <a:t> </a:t>
            </a:r>
            <a:r>
              <a:rPr lang="fi-FI" dirty="0" err="1"/>
              <a:t>visible</a:t>
            </a:r>
            <a:r>
              <a:rPr lang="fi-FI" dirty="0"/>
              <a:t> for us </a:t>
            </a:r>
            <a:r>
              <a:rPr lang="fi-FI" dirty="0" err="1"/>
              <a:t>today</a:t>
            </a:r>
            <a:r>
              <a:rPr lang="fi-FI" dirty="0"/>
              <a:t>, and </a:t>
            </a:r>
            <a:r>
              <a:rPr lang="fi-FI" dirty="0" err="1"/>
              <a:t>would</a:t>
            </a:r>
            <a:r>
              <a:rPr lang="fi-FI" dirty="0"/>
              <a:t> </a:t>
            </a:r>
            <a:r>
              <a:rPr lang="fi-FI" dirty="0" err="1"/>
              <a:t>have</a:t>
            </a:r>
            <a:r>
              <a:rPr lang="fi-FI" dirty="0"/>
              <a:t> </a:t>
            </a:r>
            <a:r>
              <a:rPr lang="fi-FI" dirty="0" err="1"/>
              <a:t>become</a:t>
            </a:r>
            <a:r>
              <a:rPr lang="fi-FI" dirty="0"/>
              <a:t> </a:t>
            </a:r>
            <a:r>
              <a:rPr lang="fi-FI" dirty="0" err="1"/>
              <a:t>revealed</a:t>
            </a:r>
            <a:r>
              <a:rPr lang="fi-FI" dirty="0"/>
              <a:t> </a:t>
            </a:r>
            <a:r>
              <a:rPr lang="fi-FI" dirty="0" err="1"/>
              <a:t>upon</a:t>
            </a:r>
            <a:r>
              <a:rPr lang="fi-FI" dirty="0"/>
              <a:t> </a:t>
            </a:r>
            <a:r>
              <a:rPr lang="fi-FI" dirty="0" err="1"/>
              <a:t>building</a:t>
            </a:r>
            <a:r>
              <a:rPr lang="fi-FI" dirty="0"/>
              <a:t> and operating a </a:t>
            </a:r>
            <a:r>
              <a:rPr lang="fi-FI" dirty="0" err="1"/>
              <a:t>panopticon</a:t>
            </a:r>
            <a:r>
              <a:rPr lang="fi-FI" dirty="0"/>
              <a:t> </a:t>
            </a:r>
            <a:r>
              <a:rPr lang="fi-FI" dirty="0" err="1"/>
              <a:t>type</a:t>
            </a:r>
            <a:r>
              <a:rPr lang="fi-FI" dirty="0"/>
              <a:t> </a:t>
            </a:r>
            <a:r>
              <a:rPr lang="fi-FI" dirty="0" err="1"/>
              <a:t>institution</a:t>
            </a:r>
            <a:r>
              <a:rPr lang="fi-FI" dirty="0"/>
              <a:t> … </a:t>
            </a:r>
            <a:r>
              <a:rPr lang="fi-FI" dirty="0" err="1"/>
              <a:t>the</a:t>
            </a:r>
            <a:r>
              <a:rPr lang="fi-FI" dirty="0"/>
              <a:t> </a:t>
            </a:r>
            <a:r>
              <a:rPr lang="fi-FI" dirty="0" err="1"/>
              <a:t>few</a:t>
            </a:r>
            <a:r>
              <a:rPr lang="fi-FI" dirty="0"/>
              <a:t> </a:t>
            </a:r>
            <a:r>
              <a:rPr lang="fi-FI" dirty="0" err="1"/>
              <a:t>built</a:t>
            </a:r>
            <a:r>
              <a:rPr lang="fi-FI" dirty="0"/>
              <a:t> </a:t>
            </a:r>
            <a:r>
              <a:rPr lang="fi-FI" dirty="0" err="1"/>
              <a:t>examplars</a:t>
            </a:r>
            <a:r>
              <a:rPr lang="fi-FI" dirty="0"/>
              <a:t> in </a:t>
            </a:r>
            <a:r>
              <a:rPr lang="fi-FI" dirty="0" err="1"/>
              <a:t>caribbean</a:t>
            </a:r>
            <a:r>
              <a:rPr lang="fi-FI" dirty="0"/>
              <a:t> and </a:t>
            </a:r>
            <a:r>
              <a:rPr lang="fi-FI" dirty="0" err="1"/>
              <a:t>like</a:t>
            </a:r>
            <a:r>
              <a:rPr lang="fi-FI" dirty="0"/>
              <a:t> </a:t>
            </a:r>
            <a:r>
              <a:rPr lang="fi-FI" dirty="0" err="1"/>
              <a:t>temperate</a:t>
            </a:r>
            <a:r>
              <a:rPr lang="fi-FI" dirty="0"/>
              <a:t> </a:t>
            </a:r>
            <a:r>
              <a:rPr lang="fi-FI" dirty="0" err="1"/>
              <a:t>climtes</a:t>
            </a:r>
            <a:endParaRPr lang="fi-FI" dirty="0"/>
          </a:p>
          <a:p>
            <a:r>
              <a:rPr lang="fi-FI" dirty="0"/>
              <a:t>”</a:t>
            </a:r>
            <a:r>
              <a:rPr lang="fi-FI" dirty="0" err="1"/>
              <a:t>Panopticon</a:t>
            </a:r>
            <a:r>
              <a:rPr lang="fi-FI" dirty="0"/>
              <a:t> +”  </a:t>
            </a:r>
            <a:r>
              <a:rPr lang="fi-FI" dirty="0" err="1"/>
              <a:t>type</a:t>
            </a:r>
            <a:r>
              <a:rPr lang="fi-FI" dirty="0"/>
              <a:t> </a:t>
            </a:r>
            <a:r>
              <a:rPr lang="fi-FI" dirty="0" err="1"/>
              <a:t>surveillance</a:t>
            </a:r>
            <a:r>
              <a:rPr lang="fi-FI" dirty="0"/>
              <a:t> is </a:t>
            </a:r>
            <a:r>
              <a:rPr lang="fi-FI" dirty="0" err="1"/>
              <a:t>proudly</a:t>
            </a:r>
            <a:r>
              <a:rPr lang="fi-FI" dirty="0"/>
              <a:t> </a:t>
            </a:r>
            <a:r>
              <a:rPr lang="fi-FI" dirty="0" err="1"/>
              <a:t>presented</a:t>
            </a:r>
            <a:r>
              <a:rPr lang="fi-FI" dirty="0"/>
              <a:t> in </a:t>
            </a:r>
            <a:r>
              <a:rPr lang="fi-FI" dirty="0" err="1"/>
              <a:t>many</a:t>
            </a:r>
            <a:r>
              <a:rPr lang="fi-FI" dirty="0"/>
              <a:t> mobile and </a:t>
            </a:r>
            <a:r>
              <a:rPr lang="fi-FI" dirty="0" err="1"/>
              <a:t>medical</a:t>
            </a:r>
            <a:r>
              <a:rPr lang="fi-FI" dirty="0"/>
              <a:t> </a:t>
            </a:r>
            <a:r>
              <a:rPr lang="fi-FI" dirty="0" err="1"/>
              <a:t>devices</a:t>
            </a:r>
            <a:r>
              <a:rPr lang="fi-FI" dirty="0"/>
              <a:t> </a:t>
            </a:r>
            <a:r>
              <a:rPr lang="fi-FI" dirty="0" err="1"/>
              <a:t>today</a:t>
            </a:r>
            <a:r>
              <a:rPr lang="fi-FI" dirty="0"/>
              <a:t> </a:t>
            </a:r>
          </a:p>
          <a:p>
            <a:endParaRPr lang="fi-FI" dirty="0"/>
          </a:p>
        </p:txBody>
      </p:sp>
    </p:spTree>
    <p:extLst>
      <p:ext uri="{BB962C8B-B14F-4D97-AF65-F5344CB8AC3E}">
        <p14:creationId xmlns:p14="http://schemas.microsoft.com/office/powerpoint/2010/main" val="264358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359696" y="1586464"/>
            <a:ext cx="6527254" cy="4395236"/>
          </a:xfrm>
          <a:prstGeom prst="rect">
            <a:avLst/>
          </a:prstGeom>
          <a:noFill/>
          <a:ln w="9525">
            <a:noFill/>
            <a:miter lim="800000"/>
            <a:headEnd/>
            <a:tailEnd/>
          </a:ln>
        </p:spPr>
      </p:pic>
      <p:sp>
        <p:nvSpPr>
          <p:cNvPr id="3" name="Title 2"/>
          <p:cNvSpPr>
            <a:spLocks noGrp="1"/>
          </p:cNvSpPr>
          <p:nvPr>
            <p:ph type="title"/>
          </p:nvPr>
        </p:nvSpPr>
        <p:spPr/>
        <p:txBody>
          <a:bodyPr>
            <a:normAutofit/>
          </a:bodyPr>
          <a:lstStyle/>
          <a:p>
            <a:endParaRPr lang="fi-FI" dirty="0"/>
          </a:p>
        </p:txBody>
      </p:sp>
    </p:spTree>
    <p:extLst>
      <p:ext uri="{BB962C8B-B14F-4D97-AF65-F5344CB8AC3E}">
        <p14:creationId xmlns:p14="http://schemas.microsoft.com/office/powerpoint/2010/main" val="63967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Revisiting</a:t>
            </a:r>
            <a:r>
              <a:rPr lang="fi-FI" dirty="0"/>
              <a:t> </a:t>
            </a:r>
            <a:r>
              <a:rPr lang="fi-FI" dirty="0" err="1"/>
              <a:t>Buscom</a:t>
            </a:r>
            <a:endParaRPr lang="fi-FI" dirty="0"/>
          </a:p>
        </p:txBody>
      </p:sp>
      <p:sp>
        <p:nvSpPr>
          <p:cNvPr id="3" name="Content Placeholder 2"/>
          <p:cNvSpPr>
            <a:spLocks noGrp="1"/>
          </p:cNvSpPr>
          <p:nvPr>
            <p:ph idx="1"/>
          </p:nvPr>
        </p:nvSpPr>
        <p:spPr/>
        <p:txBody>
          <a:bodyPr>
            <a:normAutofit fontScale="85000" lnSpcReduction="20000"/>
          </a:bodyPr>
          <a:lstStyle/>
          <a:p>
            <a:r>
              <a:rPr lang="fi-FI" dirty="0"/>
              <a:t>Original </a:t>
            </a:r>
            <a:r>
              <a:rPr lang="fi-FI" dirty="0" err="1"/>
              <a:t>product</a:t>
            </a:r>
            <a:r>
              <a:rPr lang="fi-FI" dirty="0"/>
              <a:t> </a:t>
            </a:r>
            <a:r>
              <a:rPr lang="fi-FI" dirty="0" err="1"/>
              <a:t>built</a:t>
            </a:r>
            <a:r>
              <a:rPr lang="fi-FI" dirty="0"/>
              <a:t> for Oulu, Turku and </a:t>
            </a:r>
            <a:r>
              <a:rPr lang="fi-FI" dirty="0" err="1"/>
              <a:t>other</a:t>
            </a:r>
            <a:r>
              <a:rPr lang="fi-FI" dirty="0"/>
              <a:t> </a:t>
            </a:r>
            <a:r>
              <a:rPr lang="fi-FI" dirty="0" err="1"/>
              <a:t>only</a:t>
            </a:r>
            <a:r>
              <a:rPr lang="fi-FI" dirty="0"/>
              <a:t> </a:t>
            </a:r>
            <a:r>
              <a:rPr lang="fi-FI" dirty="0" err="1"/>
              <a:t>one</a:t>
            </a:r>
            <a:r>
              <a:rPr lang="fi-FI" dirty="0"/>
              <a:t> </a:t>
            </a:r>
            <a:r>
              <a:rPr lang="fi-FI" dirty="0" err="1"/>
              <a:t>tariff</a:t>
            </a:r>
            <a:r>
              <a:rPr lang="fi-FI" dirty="0"/>
              <a:t> </a:t>
            </a:r>
            <a:r>
              <a:rPr lang="fi-FI" dirty="0" err="1"/>
              <a:t>places</a:t>
            </a:r>
            <a:r>
              <a:rPr lang="fi-FI" dirty="0"/>
              <a:t>: </a:t>
            </a:r>
            <a:r>
              <a:rPr lang="fi-FI" dirty="0" err="1"/>
              <a:t>only</a:t>
            </a:r>
            <a:r>
              <a:rPr lang="fi-FI" dirty="0"/>
              <a:t> </a:t>
            </a:r>
            <a:r>
              <a:rPr lang="fi-FI" dirty="0" err="1"/>
              <a:t>one</a:t>
            </a:r>
            <a:r>
              <a:rPr lang="fi-FI" dirty="0"/>
              <a:t> </a:t>
            </a:r>
            <a:r>
              <a:rPr lang="fi-FI" dirty="0" err="1"/>
              <a:t>area</a:t>
            </a:r>
            <a:r>
              <a:rPr lang="fi-FI" dirty="0"/>
              <a:t> to show the </a:t>
            </a:r>
            <a:r>
              <a:rPr lang="fi-FI" dirty="0" err="1"/>
              <a:t>card</a:t>
            </a:r>
            <a:r>
              <a:rPr lang="fi-FI" dirty="0"/>
              <a:t>, </a:t>
            </a:r>
            <a:r>
              <a:rPr lang="fi-FI" dirty="0" err="1"/>
              <a:t>far</a:t>
            </a:r>
            <a:r>
              <a:rPr lang="fi-FI" dirty="0"/>
              <a:t> </a:t>
            </a:r>
            <a:r>
              <a:rPr lang="fi-FI" dirty="0" err="1"/>
              <a:t>fewer</a:t>
            </a:r>
            <a:r>
              <a:rPr lang="fi-FI" dirty="0"/>
              <a:t> </a:t>
            </a:r>
            <a:r>
              <a:rPr lang="fi-FI" dirty="0" err="1"/>
              <a:t>messages</a:t>
            </a:r>
            <a:r>
              <a:rPr lang="fi-FI" dirty="0"/>
              <a:t>, </a:t>
            </a:r>
            <a:r>
              <a:rPr lang="fi-FI" dirty="0" err="1"/>
              <a:t>few</a:t>
            </a:r>
            <a:r>
              <a:rPr lang="fi-FI" dirty="0"/>
              <a:t> </a:t>
            </a:r>
            <a:r>
              <a:rPr lang="fi-FI" dirty="0" err="1"/>
              <a:t>problems</a:t>
            </a:r>
            <a:endParaRPr lang="fi-FI" dirty="0"/>
          </a:p>
          <a:p>
            <a:r>
              <a:rPr lang="fi-FI" dirty="0" err="1"/>
              <a:t>Stretched</a:t>
            </a:r>
            <a:r>
              <a:rPr lang="fi-FI" dirty="0"/>
              <a:t> to Helsinki </a:t>
            </a:r>
            <a:r>
              <a:rPr lang="fi-FI" dirty="0" err="1"/>
              <a:t>area</a:t>
            </a:r>
            <a:r>
              <a:rPr lang="fi-FI" dirty="0"/>
              <a:t>: no new design </a:t>
            </a:r>
            <a:r>
              <a:rPr lang="fi-FI" dirty="0" err="1"/>
              <a:t>but</a:t>
            </a:r>
            <a:r>
              <a:rPr lang="fi-FI" dirty="0"/>
              <a:t> just </a:t>
            </a:r>
            <a:r>
              <a:rPr lang="fi-FI" dirty="0" err="1"/>
              <a:t>added</a:t>
            </a:r>
            <a:r>
              <a:rPr lang="fi-FI" dirty="0"/>
              <a:t> </a:t>
            </a:r>
            <a:r>
              <a:rPr lang="fi-FI" dirty="0" err="1"/>
              <a:t>sleekly</a:t>
            </a:r>
            <a:r>
              <a:rPr lang="fi-FI" dirty="0"/>
              <a:t> </a:t>
            </a:r>
            <a:r>
              <a:rPr lang="fi-FI" dirty="0" err="1"/>
              <a:t>three</a:t>
            </a:r>
            <a:r>
              <a:rPr lang="fi-FI" dirty="0"/>
              <a:t> </a:t>
            </a:r>
            <a:r>
              <a:rPr lang="fi-FI" dirty="0" err="1"/>
              <a:t>tariffs</a:t>
            </a:r>
            <a:r>
              <a:rPr lang="fi-FI" dirty="0"/>
              <a:t>, </a:t>
            </a:r>
            <a:r>
              <a:rPr lang="fi-FI" dirty="0" err="1"/>
              <a:t>fourth</a:t>
            </a:r>
            <a:r>
              <a:rPr lang="fi-FI" dirty="0"/>
              <a:t> </a:t>
            </a:r>
            <a:r>
              <a:rPr lang="fi-FI" dirty="0" err="1"/>
              <a:t>used</a:t>
            </a:r>
            <a:r>
              <a:rPr lang="fi-FI" dirty="0"/>
              <a:t> in </a:t>
            </a:r>
            <a:r>
              <a:rPr lang="fi-FI" dirty="0" err="1"/>
              <a:t>local</a:t>
            </a:r>
            <a:r>
              <a:rPr lang="fi-FI" dirty="0"/>
              <a:t> </a:t>
            </a:r>
            <a:r>
              <a:rPr lang="fi-FI" dirty="0" err="1"/>
              <a:t>trains</a:t>
            </a:r>
            <a:endParaRPr lang="fi-FI" dirty="0"/>
          </a:p>
          <a:p>
            <a:r>
              <a:rPr lang="fi-FI" dirty="0" err="1"/>
              <a:t>Usability</a:t>
            </a:r>
            <a:r>
              <a:rPr lang="fi-FI" dirty="0"/>
              <a:t> </a:t>
            </a:r>
            <a:r>
              <a:rPr lang="fi-FI" dirty="0" err="1"/>
              <a:t>efforts</a:t>
            </a:r>
            <a:r>
              <a:rPr lang="fi-FI" dirty="0"/>
              <a:t> </a:t>
            </a:r>
            <a:r>
              <a:rPr lang="fi-FI" dirty="0" err="1"/>
              <a:t>noteworthy</a:t>
            </a:r>
            <a:r>
              <a:rPr lang="fi-FI" dirty="0"/>
              <a:t>… </a:t>
            </a:r>
            <a:r>
              <a:rPr lang="fi-FI" dirty="0" err="1"/>
              <a:t>but</a:t>
            </a:r>
            <a:r>
              <a:rPr lang="fi-FI" dirty="0"/>
              <a:t> </a:t>
            </a:r>
            <a:r>
              <a:rPr lang="fi-FI" dirty="0" err="1"/>
              <a:t>went</a:t>
            </a:r>
            <a:r>
              <a:rPr lang="fi-FI" dirty="0"/>
              <a:t> to </a:t>
            </a:r>
            <a:r>
              <a:rPr lang="fi-FI" dirty="0" err="1"/>
              <a:t>driver’s</a:t>
            </a:r>
            <a:r>
              <a:rPr lang="fi-FI" dirty="0"/>
              <a:t> </a:t>
            </a:r>
            <a:r>
              <a:rPr lang="fi-FI" dirty="0" err="1"/>
              <a:t>systems</a:t>
            </a:r>
            <a:endParaRPr lang="fi-FI" dirty="0"/>
          </a:p>
          <a:p>
            <a:r>
              <a:rPr lang="fi-FI" dirty="0"/>
              <a:t>Capital </a:t>
            </a:r>
            <a:r>
              <a:rPr lang="fi-FI" dirty="0" err="1"/>
              <a:t>Region</a:t>
            </a:r>
            <a:r>
              <a:rPr lang="fi-FI" dirty="0"/>
              <a:t> Transit (HSL) </a:t>
            </a:r>
            <a:r>
              <a:rPr lang="fi-FI" dirty="0" err="1"/>
              <a:t>should</a:t>
            </a:r>
            <a:r>
              <a:rPr lang="fi-FI" dirty="0"/>
              <a:t> </a:t>
            </a:r>
            <a:r>
              <a:rPr lang="fi-FI" dirty="0" err="1"/>
              <a:t>have</a:t>
            </a:r>
            <a:r>
              <a:rPr lang="fi-FI" dirty="0"/>
              <a:t> </a:t>
            </a:r>
            <a:r>
              <a:rPr lang="fi-FI" dirty="0" err="1"/>
              <a:t>demanded</a:t>
            </a:r>
            <a:r>
              <a:rPr lang="fi-FI" dirty="0"/>
              <a:t> </a:t>
            </a:r>
            <a:r>
              <a:rPr lang="fi-FI" dirty="0" err="1"/>
              <a:t>usability</a:t>
            </a:r>
            <a:r>
              <a:rPr lang="fi-FI" dirty="0"/>
              <a:t>…for </a:t>
            </a:r>
            <a:r>
              <a:rPr lang="fi-FI" dirty="0" err="1"/>
              <a:t>they</a:t>
            </a:r>
            <a:r>
              <a:rPr lang="fi-FI" dirty="0"/>
              <a:t> </a:t>
            </a:r>
            <a:r>
              <a:rPr lang="fi-FI" dirty="0" err="1"/>
              <a:t>should</a:t>
            </a:r>
            <a:r>
              <a:rPr lang="fi-FI" dirty="0"/>
              <a:t> </a:t>
            </a:r>
            <a:r>
              <a:rPr lang="fi-FI" dirty="0" err="1"/>
              <a:t>know</a:t>
            </a:r>
            <a:r>
              <a:rPr lang="fi-FI" dirty="0"/>
              <a:t> </a:t>
            </a:r>
            <a:r>
              <a:rPr lang="fi-FI" dirty="0" err="1"/>
              <a:t>something</a:t>
            </a:r>
            <a:r>
              <a:rPr lang="fi-FI" dirty="0"/>
              <a:t> </a:t>
            </a:r>
            <a:r>
              <a:rPr lang="fi-FI" dirty="0" err="1"/>
              <a:t>about</a:t>
            </a:r>
            <a:r>
              <a:rPr lang="fi-FI" dirty="0"/>
              <a:t> Helsinki </a:t>
            </a:r>
            <a:r>
              <a:rPr lang="fi-FI" dirty="0" err="1"/>
              <a:t>public</a:t>
            </a:r>
            <a:r>
              <a:rPr lang="fi-FI" dirty="0"/>
              <a:t> </a:t>
            </a:r>
            <a:r>
              <a:rPr lang="fi-FI" dirty="0" err="1"/>
              <a:t>transit</a:t>
            </a:r>
            <a:endParaRPr lang="fi-FI" dirty="0"/>
          </a:p>
          <a:p>
            <a:r>
              <a:rPr lang="fi-FI" dirty="0"/>
              <a:t>The </a:t>
            </a:r>
            <a:r>
              <a:rPr lang="fi-FI" dirty="0" err="1"/>
              <a:t>present</a:t>
            </a:r>
            <a:r>
              <a:rPr lang="fi-FI" dirty="0"/>
              <a:t> </a:t>
            </a:r>
            <a:r>
              <a:rPr lang="fi-FI" dirty="0" err="1"/>
              <a:t>changes</a:t>
            </a:r>
            <a:r>
              <a:rPr lang="fi-FI" dirty="0"/>
              <a:t> </a:t>
            </a:r>
            <a:r>
              <a:rPr lang="fi-FI" dirty="0" err="1"/>
              <a:t>followed</a:t>
            </a:r>
            <a:r>
              <a:rPr lang="fi-FI" dirty="0"/>
              <a:t> </a:t>
            </a:r>
            <a:r>
              <a:rPr lang="fi-FI" dirty="0" err="1"/>
              <a:t>when</a:t>
            </a:r>
            <a:r>
              <a:rPr lang="fi-FI" dirty="0"/>
              <a:t> I </a:t>
            </a:r>
            <a:r>
              <a:rPr lang="fi-FI" dirty="0" err="1"/>
              <a:t>sent</a:t>
            </a:r>
            <a:r>
              <a:rPr lang="fi-FI" dirty="0"/>
              <a:t> my </a:t>
            </a:r>
            <a:r>
              <a:rPr lang="fi-FI" dirty="0" err="1"/>
              <a:t>book</a:t>
            </a:r>
            <a:r>
              <a:rPr lang="fi-FI" dirty="0"/>
              <a:t> </a:t>
            </a:r>
            <a:r>
              <a:rPr lang="fi-FI" dirty="0" err="1"/>
              <a:t>draft</a:t>
            </a:r>
            <a:r>
              <a:rPr lang="fi-FI" dirty="0"/>
              <a:t> and </a:t>
            </a:r>
            <a:r>
              <a:rPr lang="fi-FI" dirty="0" err="1"/>
              <a:t>analysis</a:t>
            </a:r>
            <a:r>
              <a:rPr lang="fi-FI" dirty="0"/>
              <a:t> to </a:t>
            </a:r>
            <a:r>
              <a:rPr lang="fi-FI" dirty="0" err="1"/>
              <a:t>researchers</a:t>
            </a:r>
            <a:r>
              <a:rPr lang="fi-FI" dirty="0"/>
              <a:t> </a:t>
            </a:r>
            <a:r>
              <a:rPr lang="fi-FI" dirty="0" err="1"/>
              <a:t>working</a:t>
            </a:r>
            <a:r>
              <a:rPr lang="fi-FI" dirty="0"/>
              <a:t> </a:t>
            </a:r>
            <a:r>
              <a:rPr lang="fi-FI" dirty="0" err="1"/>
              <a:t>with</a:t>
            </a:r>
            <a:r>
              <a:rPr lang="fi-FI" dirty="0"/>
              <a:t> the </a:t>
            </a:r>
            <a:r>
              <a:rPr lang="fi-FI" dirty="0" err="1"/>
              <a:t>company</a:t>
            </a:r>
            <a:r>
              <a:rPr lang="fi-FI" dirty="0"/>
              <a:t>: </a:t>
            </a:r>
            <a:r>
              <a:rPr lang="fi-FI" dirty="0" err="1"/>
              <a:t>Adage</a:t>
            </a:r>
            <a:r>
              <a:rPr lang="fi-FI" dirty="0"/>
              <a:t> </a:t>
            </a:r>
            <a:r>
              <a:rPr lang="fi-FI" dirty="0" err="1"/>
              <a:t>was</a:t>
            </a:r>
            <a:r>
              <a:rPr lang="fi-FI" dirty="0"/>
              <a:t> </a:t>
            </a:r>
            <a:r>
              <a:rPr lang="fi-FI" dirty="0" err="1"/>
              <a:t>hired</a:t>
            </a:r>
            <a:r>
              <a:rPr lang="fi-FI" dirty="0"/>
              <a:t> to </a:t>
            </a:r>
            <a:r>
              <a:rPr lang="fi-FI" dirty="0" err="1"/>
              <a:t>make</a:t>
            </a:r>
            <a:r>
              <a:rPr lang="fi-FI" dirty="0"/>
              <a:t> a </a:t>
            </a:r>
            <a:r>
              <a:rPr lang="fi-FI" dirty="0" err="1"/>
              <a:t>usability</a:t>
            </a:r>
            <a:r>
              <a:rPr lang="fi-FI" dirty="0"/>
              <a:t> </a:t>
            </a:r>
            <a:r>
              <a:rPr lang="fi-FI" dirty="0" err="1"/>
              <a:t>study</a:t>
            </a:r>
            <a:r>
              <a:rPr lang="fi-FI" dirty="0"/>
              <a:t> and </a:t>
            </a:r>
            <a:r>
              <a:rPr lang="fi-FI" dirty="0" err="1"/>
              <a:t>showstoppers</a:t>
            </a:r>
            <a:r>
              <a:rPr lang="fi-FI" dirty="0"/>
              <a:t> </a:t>
            </a:r>
            <a:r>
              <a:rPr lang="fi-FI" dirty="0" err="1"/>
              <a:t>were</a:t>
            </a:r>
            <a:r>
              <a:rPr lang="fi-FI" dirty="0"/>
              <a:t> </a:t>
            </a:r>
            <a:r>
              <a:rPr lang="fi-FI" dirty="0" err="1"/>
              <a:t>dealt</a:t>
            </a:r>
            <a:r>
              <a:rPr lang="fi-FI" dirty="0"/>
              <a:t> </a:t>
            </a:r>
            <a:r>
              <a:rPr lang="fi-FI" dirty="0" err="1"/>
              <a:t>with</a:t>
            </a:r>
            <a:endParaRPr lang="fi-FI" dirty="0"/>
          </a:p>
          <a:p>
            <a:r>
              <a:rPr lang="fi-FI" dirty="0"/>
              <a:t>=</a:t>
            </a:r>
            <a:r>
              <a:rPr lang="fi-FI" dirty="0" err="1"/>
              <a:t>More</a:t>
            </a:r>
            <a:r>
              <a:rPr lang="fi-FI" dirty="0"/>
              <a:t> </a:t>
            </a:r>
            <a:r>
              <a:rPr lang="fi-FI" dirty="0" err="1"/>
              <a:t>actors</a:t>
            </a:r>
            <a:r>
              <a:rPr lang="fi-FI" dirty="0"/>
              <a:t> </a:t>
            </a:r>
            <a:r>
              <a:rPr lang="fi-FI" dirty="0" err="1"/>
              <a:t>involved</a:t>
            </a:r>
            <a:r>
              <a:rPr lang="fi-FI" dirty="0"/>
              <a:t>, no intention, </a:t>
            </a:r>
            <a:r>
              <a:rPr lang="fi-FI" dirty="0" err="1"/>
              <a:t>but</a:t>
            </a:r>
            <a:r>
              <a:rPr lang="fi-FI" dirty="0"/>
              <a:t> </a:t>
            </a:r>
            <a:r>
              <a:rPr lang="fi-FI" dirty="0" err="1"/>
              <a:t>continuous</a:t>
            </a:r>
            <a:r>
              <a:rPr lang="fi-FI" dirty="0"/>
              <a:t> </a:t>
            </a:r>
            <a:r>
              <a:rPr lang="fi-FI" dirty="0" err="1"/>
              <a:t>depriorization</a:t>
            </a:r>
            <a:r>
              <a:rPr lang="fi-FI" dirty="0"/>
              <a:t>.</a:t>
            </a:r>
          </a:p>
        </p:txBody>
      </p:sp>
    </p:spTree>
    <p:extLst>
      <p:ext uri="{BB962C8B-B14F-4D97-AF65-F5344CB8AC3E}">
        <p14:creationId xmlns:p14="http://schemas.microsoft.com/office/powerpoint/2010/main" val="247133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fi-FI" dirty="0" err="1"/>
              <a:t>Why</a:t>
            </a:r>
            <a:r>
              <a:rPr lang="fi-FI" dirty="0"/>
              <a:t> is it </a:t>
            </a:r>
            <a:r>
              <a:rPr lang="fi-FI" dirty="0" err="1"/>
              <a:t>importnat</a:t>
            </a:r>
            <a:r>
              <a:rPr lang="fi-FI" dirty="0"/>
              <a:t> to </a:t>
            </a:r>
            <a:r>
              <a:rPr lang="fi-FI" dirty="0" err="1"/>
              <a:t>realize</a:t>
            </a:r>
            <a:r>
              <a:rPr lang="fi-FI" dirty="0"/>
              <a:t> </a:t>
            </a:r>
            <a:r>
              <a:rPr lang="fi-FI" dirty="0" err="1"/>
              <a:t>materiality</a:t>
            </a:r>
            <a:r>
              <a:rPr lang="fi-FI" dirty="0"/>
              <a:t> in </a:t>
            </a:r>
            <a:r>
              <a:rPr lang="fi-FI" dirty="0" err="1"/>
              <a:t>change</a:t>
            </a:r>
            <a:r>
              <a:rPr lang="fi-FI" dirty="0"/>
              <a:t> </a:t>
            </a:r>
            <a:r>
              <a:rPr lang="fi-FI" dirty="0" err="1"/>
              <a:t>initiatives</a:t>
            </a:r>
            <a:r>
              <a:rPr lang="fi-FI" dirty="0"/>
              <a:t> … and </a:t>
            </a:r>
            <a:r>
              <a:rPr lang="fi-FI" dirty="0" err="1"/>
              <a:t>why</a:t>
            </a:r>
            <a:r>
              <a:rPr lang="fi-FI" dirty="0"/>
              <a:t> is it </a:t>
            </a:r>
            <a:r>
              <a:rPr lang="fi-FI" dirty="0" err="1"/>
              <a:t>tricky</a:t>
            </a:r>
            <a:r>
              <a:rPr lang="fi-FI" dirty="0"/>
              <a:t> to </a:t>
            </a:r>
            <a:r>
              <a:rPr lang="fi-FI" dirty="0" err="1"/>
              <a:t>recognize</a:t>
            </a:r>
            <a:r>
              <a:rPr lang="fi-FI" dirty="0"/>
              <a:t>?</a:t>
            </a:r>
            <a:br>
              <a:rPr lang="fi-FI" dirty="0"/>
            </a:br>
            <a:br>
              <a:rPr lang="fi-FI" dirty="0"/>
            </a:br>
            <a:endParaRPr lang="fi-FI" dirty="0"/>
          </a:p>
        </p:txBody>
      </p:sp>
      <p:sp>
        <p:nvSpPr>
          <p:cNvPr id="5" name="Subtitle 4"/>
          <p:cNvSpPr>
            <a:spLocks noGrp="1"/>
          </p:cNvSpPr>
          <p:nvPr>
            <p:ph type="subTitle" idx="1"/>
          </p:nvPr>
        </p:nvSpPr>
        <p:spPr/>
        <p:txBody>
          <a:bodyPr/>
          <a:lstStyle/>
          <a:p>
            <a:endParaRPr lang="fi-FI"/>
          </a:p>
        </p:txBody>
      </p:sp>
    </p:spTree>
    <p:extLst>
      <p:ext uri="{BB962C8B-B14F-4D97-AF65-F5344CB8AC3E}">
        <p14:creationId xmlns:p14="http://schemas.microsoft.com/office/powerpoint/2010/main" val="326378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Importance</a:t>
            </a:r>
            <a:r>
              <a:rPr lang="fi-FI" dirty="0"/>
              <a:t> of </a:t>
            </a:r>
            <a:r>
              <a:rPr lang="fi-FI" dirty="0" err="1"/>
              <a:t>values</a:t>
            </a:r>
            <a:r>
              <a:rPr lang="fi-FI" dirty="0"/>
              <a:t>/</a:t>
            </a:r>
            <a:r>
              <a:rPr lang="fi-FI" dirty="0" err="1"/>
              <a:t>politics</a:t>
            </a:r>
            <a:r>
              <a:rPr lang="fi-FI" dirty="0"/>
              <a:t> in design A</a:t>
            </a:r>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fi-FI" dirty="0" err="1"/>
              <a:t>That</a:t>
            </a:r>
            <a:r>
              <a:rPr lang="fi-FI" dirty="0"/>
              <a:t> </a:t>
            </a:r>
            <a:r>
              <a:rPr lang="fi-FI" dirty="0" err="1"/>
              <a:t>technology</a:t>
            </a:r>
            <a:r>
              <a:rPr lang="fi-FI" dirty="0"/>
              <a:t> </a:t>
            </a:r>
            <a:r>
              <a:rPr lang="fi-FI" dirty="0" err="1"/>
              <a:t>enforces</a:t>
            </a:r>
            <a:r>
              <a:rPr lang="fi-FI" dirty="0"/>
              <a:t> </a:t>
            </a:r>
            <a:r>
              <a:rPr lang="fi-FI" dirty="0" err="1"/>
              <a:t>certain</a:t>
            </a:r>
            <a:r>
              <a:rPr lang="fi-FI" dirty="0"/>
              <a:t> </a:t>
            </a:r>
            <a:r>
              <a:rPr lang="fi-FI" dirty="0" err="1"/>
              <a:t>behaviors</a:t>
            </a:r>
            <a:r>
              <a:rPr lang="fi-FI" dirty="0"/>
              <a:t> and </a:t>
            </a:r>
            <a:r>
              <a:rPr lang="fi-FI" dirty="0" err="1"/>
              <a:t>underlying</a:t>
            </a:r>
            <a:r>
              <a:rPr lang="fi-FI" dirty="0"/>
              <a:t> </a:t>
            </a:r>
            <a:r>
              <a:rPr lang="fi-FI" dirty="0" err="1"/>
              <a:t>values</a:t>
            </a:r>
            <a:r>
              <a:rPr lang="fi-FI" dirty="0"/>
              <a:t> </a:t>
            </a:r>
            <a:r>
              <a:rPr lang="fi-FI" dirty="0" err="1"/>
              <a:t>makes</a:t>
            </a:r>
            <a:r>
              <a:rPr lang="fi-FI" dirty="0"/>
              <a:t> </a:t>
            </a:r>
            <a:r>
              <a:rPr lang="fi-FI" dirty="0" err="1"/>
              <a:t>these</a:t>
            </a:r>
            <a:r>
              <a:rPr lang="fi-FI" dirty="0"/>
              <a:t> </a:t>
            </a:r>
            <a:r>
              <a:rPr lang="fi-FI" dirty="0" err="1"/>
              <a:t>more</a:t>
            </a:r>
            <a:r>
              <a:rPr lang="fi-FI" dirty="0"/>
              <a:t> </a:t>
            </a:r>
            <a:r>
              <a:rPr lang="fi-FI" dirty="0" err="1"/>
              <a:t>easily</a:t>
            </a:r>
            <a:r>
              <a:rPr lang="fi-FI" dirty="0"/>
              <a:t> </a:t>
            </a:r>
            <a:r>
              <a:rPr lang="fi-FI" dirty="0" err="1"/>
              <a:t>accepted</a:t>
            </a:r>
            <a:r>
              <a:rPr lang="fi-FI" dirty="0"/>
              <a:t>: </a:t>
            </a:r>
          </a:p>
          <a:p>
            <a:pPr marL="742950" lvl="2" indent="-342900"/>
            <a:r>
              <a:rPr lang="fi-FI" dirty="0" err="1"/>
              <a:t>if</a:t>
            </a:r>
            <a:r>
              <a:rPr lang="fi-FI" dirty="0"/>
              <a:t> </a:t>
            </a:r>
            <a:r>
              <a:rPr lang="fi-FI" dirty="0" err="1"/>
              <a:t>not</a:t>
            </a:r>
            <a:r>
              <a:rPr lang="fi-FI" dirty="0"/>
              <a:t> </a:t>
            </a:r>
            <a:r>
              <a:rPr lang="fi-FI" dirty="0" err="1"/>
              <a:t>naturalized</a:t>
            </a:r>
            <a:r>
              <a:rPr lang="fi-FI" dirty="0"/>
              <a:t>, at </a:t>
            </a:r>
            <a:r>
              <a:rPr lang="fi-FI" dirty="0" err="1"/>
              <a:t>least</a:t>
            </a:r>
            <a:r>
              <a:rPr lang="fi-FI" dirty="0"/>
              <a:t> </a:t>
            </a:r>
            <a:r>
              <a:rPr lang="fi-FI" dirty="0" err="1"/>
              <a:t>normalized</a:t>
            </a:r>
            <a:endParaRPr lang="fi-FI" dirty="0"/>
          </a:p>
          <a:p>
            <a:pPr marL="742950" lvl="2" indent="-342900"/>
            <a:r>
              <a:rPr lang="fi-FI" dirty="0" err="1"/>
              <a:t>That</a:t>
            </a:r>
            <a:r>
              <a:rPr lang="fi-FI" dirty="0"/>
              <a:t> </a:t>
            </a:r>
            <a:r>
              <a:rPr lang="fi-FI" dirty="0" err="1"/>
              <a:t>road</a:t>
            </a:r>
            <a:r>
              <a:rPr lang="fi-FI" dirty="0"/>
              <a:t> </a:t>
            </a:r>
            <a:r>
              <a:rPr lang="fi-FI" dirty="0" err="1"/>
              <a:t>casualities</a:t>
            </a:r>
            <a:r>
              <a:rPr lang="fi-FI" dirty="0"/>
              <a:t> </a:t>
            </a:r>
            <a:r>
              <a:rPr lang="fi-FI" dirty="0" err="1"/>
              <a:t>are</a:t>
            </a:r>
            <a:r>
              <a:rPr lang="fi-FI" dirty="0"/>
              <a:t> 100 000 x </a:t>
            </a:r>
            <a:r>
              <a:rPr lang="fi-FI" dirty="0" err="1"/>
              <a:t>that</a:t>
            </a:r>
            <a:r>
              <a:rPr lang="fi-FI" dirty="0"/>
              <a:t> of </a:t>
            </a:r>
            <a:r>
              <a:rPr lang="fi-FI" dirty="0" err="1"/>
              <a:t>terrorism</a:t>
            </a:r>
            <a:r>
              <a:rPr lang="fi-FI" dirty="0"/>
              <a:t>, </a:t>
            </a:r>
            <a:r>
              <a:rPr lang="fi-FI" dirty="0" err="1"/>
              <a:t>yet</a:t>
            </a:r>
            <a:r>
              <a:rPr lang="fi-FI" dirty="0"/>
              <a:t> no </a:t>
            </a:r>
            <a:r>
              <a:rPr lang="fi-FI" dirty="0" err="1"/>
              <a:t>war</a:t>
            </a:r>
            <a:r>
              <a:rPr lang="fi-FI" dirty="0"/>
              <a:t> on </a:t>
            </a:r>
            <a:r>
              <a:rPr lang="fi-FI" dirty="0" err="1"/>
              <a:t>driving</a:t>
            </a:r>
            <a:endParaRPr lang="fi-FI" dirty="0"/>
          </a:p>
          <a:p>
            <a:pPr marL="742950" lvl="2" indent="-342900"/>
            <a:r>
              <a:rPr lang="fi-FI" dirty="0" err="1"/>
              <a:t>That</a:t>
            </a:r>
            <a:r>
              <a:rPr lang="fi-FI" dirty="0"/>
              <a:t> business </a:t>
            </a:r>
            <a:r>
              <a:rPr lang="fi-FI" dirty="0" err="1"/>
              <a:t>men</a:t>
            </a:r>
            <a:r>
              <a:rPr lang="fi-FI" dirty="0"/>
              <a:t> </a:t>
            </a:r>
            <a:r>
              <a:rPr lang="fi-FI" dirty="0" err="1"/>
              <a:t>have</a:t>
            </a:r>
            <a:r>
              <a:rPr lang="fi-FI" dirty="0"/>
              <a:t> to </a:t>
            </a:r>
            <a:r>
              <a:rPr lang="fi-FI" dirty="0" err="1"/>
              <a:t>wear</a:t>
            </a:r>
            <a:r>
              <a:rPr lang="fi-FI" dirty="0"/>
              <a:t> </a:t>
            </a:r>
            <a:r>
              <a:rPr lang="fi-FI" dirty="0" err="1"/>
              <a:t>full</a:t>
            </a:r>
            <a:r>
              <a:rPr lang="fi-FI" dirty="0"/>
              <a:t> suit … in Japan in </a:t>
            </a:r>
            <a:r>
              <a:rPr lang="fi-FI" dirty="0" err="1"/>
              <a:t>august</a:t>
            </a:r>
            <a:r>
              <a:rPr lang="fi-FI" dirty="0"/>
              <a:t>, </a:t>
            </a:r>
            <a:r>
              <a:rPr lang="fi-FI" dirty="0" err="1"/>
              <a:t>accompanied</a:t>
            </a:r>
            <a:r>
              <a:rPr lang="fi-FI" dirty="0"/>
              <a:t> </a:t>
            </a:r>
            <a:r>
              <a:rPr lang="fi-FI" dirty="0" err="1"/>
              <a:t>by</a:t>
            </a:r>
            <a:r>
              <a:rPr lang="fi-FI" dirty="0"/>
              <a:t> 22 C </a:t>
            </a:r>
            <a:r>
              <a:rPr lang="fi-FI" dirty="0" err="1"/>
              <a:t>indoors</a:t>
            </a:r>
            <a:r>
              <a:rPr lang="fi-FI" dirty="0"/>
              <a:t>… vs. ”</a:t>
            </a:r>
            <a:r>
              <a:rPr lang="fi-FI" dirty="0" err="1"/>
              <a:t>cool</a:t>
            </a:r>
            <a:r>
              <a:rPr lang="fi-FI" dirty="0"/>
              <a:t> </a:t>
            </a:r>
            <a:r>
              <a:rPr lang="fi-FI" dirty="0" err="1"/>
              <a:t>biz</a:t>
            </a:r>
            <a:r>
              <a:rPr lang="fi-FI" dirty="0"/>
              <a:t> – </a:t>
            </a:r>
            <a:r>
              <a:rPr lang="fi-FI" dirty="0" err="1"/>
              <a:t>warm</a:t>
            </a:r>
            <a:r>
              <a:rPr lang="fi-FI" dirty="0"/>
              <a:t> </a:t>
            </a:r>
            <a:r>
              <a:rPr lang="fi-FI" dirty="0" err="1"/>
              <a:t>biz</a:t>
            </a:r>
            <a:r>
              <a:rPr lang="fi-FI" dirty="0"/>
              <a:t>” (=1.4 </a:t>
            </a:r>
            <a:r>
              <a:rPr lang="fi-FI" dirty="0" err="1"/>
              <a:t>mT</a:t>
            </a:r>
            <a:r>
              <a:rPr lang="fi-FI" dirty="0"/>
              <a:t> Co2) … ”</a:t>
            </a:r>
            <a:r>
              <a:rPr lang="fi-FI" dirty="0" err="1"/>
              <a:t>potential</a:t>
            </a:r>
            <a:r>
              <a:rPr lang="fi-FI" dirty="0"/>
              <a:t> </a:t>
            </a:r>
            <a:r>
              <a:rPr lang="fi-FI" dirty="0" err="1"/>
              <a:t>cooling</a:t>
            </a:r>
            <a:r>
              <a:rPr lang="fi-FI" dirty="0"/>
              <a:t> </a:t>
            </a:r>
            <a:r>
              <a:rPr lang="fi-FI" dirty="0" err="1"/>
              <a:t>demand</a:t>
            </a:r>
            <a:r>
              <a:rPr lang="fi-FI" dirty="0"/>
              <a:t> of </a:t>
            </a:r>
            <a:r>
              <a:rPr lang="fi-FI" dirty="0" err="1"/>
              <a:t>metropolitan</a:t>
            </a:r>
            <a:r>
              <a:rPr lang="fi-FI" dirty="0"/>
              <a:t> </a:t>
            </a:r>
            <a:r>
              <a:rPr lang="fi-FI" dirty="0" err="1"/>
              <a:t>mumbai</a:t>
            </a:r>
            <a:r>
              <a:rPr lang="fi-FI" dirty="0"/>
              <a:t> 24% of </a:t>
            </a:r>
            <a:r>
              <a:rPr lang="fi-FI" dirty="0" err="1"/>
              <a:t>entire</a:t>
            </a:r>
            <a:r>
              <a:rPr lang="fi-FI" dirty="0"/>
              <a:t> US”</a:t>
            </a:r>
          </a:p>
          <a:p>
            <a:pPr marL="342900" lvl="1" indent="-342900"/>
            <a:r>
              <a:rPr lang="fi-FI" dirty="0" err="1"/>
              <a:t>Papanek</a:t>
            </a:r>
            <a:r>
              <a:rPr lang="fi-FI" dirty="0"/>
              <a:t>, 1971; </a:t>
            </a:r>
            <a:r>
              <a:rPr lang="fi-FI" dirty="0" err="1"/>
              <a:t>there</a:t>
            </a:r>
            <a:r>
              <a:rPr lang="fi-FI" dirty="0"/>
              <a:t> </a:t>
            </a:r>
            <a:r>
              <a:rPr lang="fi-FI" dirty="0" err="1"/>
              <a:t>are</a:t>
            </a:r>
            <a:r>
              <a:rPr lang="fi-FI" dirty="0"/>
              <a:t> </a:t>
            </a:r>
            <a:r>
              <a:rPr lang="fi-FI" dirty="0" err="1"/>
              <a:t>professions</a:t>
            </a:r>
            <a:r>
              <a:rPr lang="fi-FI" dirty="0"/>
              <a:t> </a:t>
            </a:r>
            <a:r>
              <a:rPr lang="fi-FI" dirty="0" err="1"/>
              <a:t>more</a:t>
            </a:r>
            <a:r>
              <a:rPr lang="fi-FI" dirty="0"/>
              <a:t> </a:t>
            </a:r>
            <a:r>
              <a:rPr lang="fi-FI" dirty="0" err="1"/>
              <a:t>harmful</a:t>
            </a:r>
            <a:r>
              <a:rPr lang="fi-FI" dirty="0"/>
              <a:t> </a:t>
            </a:r>
            <a:r>
              <a:rPr lang="fi-FI" dirty="0" err="1"/>
              <a:t>than</a:t>
            </a:r>
            <a:r>
              <a:rPr lang="fi-FI" dirty="0"/>
              <a:t> design, </a:t>
            </a:r>
            <a:r>
              <a:rPr lang="fi-FI" dirty="0" err="1"/>
              <a:t>but</a:t>
            </a:r>
            <a:r>
              <a:rPr lang="fi-FI" dirty="0"/>
              <a:t> </a:t>
            </a:r>
            <a:r>
              <a:rPr lang="fi-FI" dirty="0" err="1"/>
              <a:t>not</a:t>
            </a:r>
            <a:r>
              <a:rPr lang="fi-FI" dirty="0"/>
              <a:t> </a:t>
            </a:r>
            <a:r>
              <a:rPr lang="fi-FI" dirty="0" err="1"/>
              <a:t>many</a:t>
            </a:r>
            <a:endParaRPr lang="fi-FI" dirty="0"/>
          </a:p>
        </p:txBody>
      </p:sp>
    </p:spTree>
    <p:extLst>
      <p:ext uri="{BB962C8B-B14F-4D97-AF65-F5344CB8AC3E}">
        <p14:creationId xmlns:p14="http://schemas.microsoft.com/office/powerpoint/2010/main" val="329274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Importance</a:t>
            </a:r>
            <a:r>
              <a:rPr lang="fi-FI" dirty="0"/>
              <a:t> of </a:t>
            </a:r>
            <a:r>
              <a:rPr lang="fi-FI" dirty="0" err="1"/>
              <a:t>values</a:t>
            </a:r>
            <a:r>
              <a:rPr lang="fi-FI" dirty="0"/>
              <a:t>/</a:t>
            </a:r>
            <a:r>
              <a:rPr lang="fi-FI" dirty="0" err="1"/>
              <a:t>politics</a:t>
            </a:r>
            <a:r>
              <a:rPr lang="fi-FI" dirty="0"/>
              <a:t> in design B</a:t>
            </a:r>
            <a:endParaRPr lang="en-US" dirty="0"/>
          </a:p>
        </p:txBody>
      </p:sp>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pPr>
            <a:r>
              <a:rPr lang="fi-FI" dirty="0" err="1"/>
              <a:t>Coleridges</a:t>
            </a:r>
            <a:r>
              <a:rPr lang="fi-FI" dirty="0"/>
              <a:t> </a:t>
            </a:r>
            <a:r>
              <a:rPr lang="fi-FI" dirty="0" err="1"/>
              <a:t>law</a:t>
            </a:r>
            <a:r>
              <a:rPr lang="fi-FI" dirty="0"/>
              <a:t>: The </a:t>
            </a:r>
            <a:r>
              <a:rPr lang="fi-FI" dirty="0" err="1"/>
              <a:t>effects</a:t>
            </a:r>
            <a:r>
              <a:rPr lang="fi-FI" dirty="0"/>
              <a:t> of </a:t>
            </a:r>
            <a:r>
              <a:rPr lang="fi-FI" dirty="0" err="1"/>
              <a:t>technology</a:t>
            </a:r>
            <a:r>
              <a:rPr lang="fi-FI" dirty="0"/>
              <a:t> </a:t>
            </a:r>
            <a:r>
              <a:rPr lang="fi-FI" dirty="0" err="1"/>
              <a:t>are</a:t>
            </a:r>
            <a:r>
              <a:rPr lang="fi-FI" dirty="0"/>
              <a:t> </a:t>
            </a:r>
            <a:r>
              <a:rPr lang="fi-FI" dirty="0" err="1"/>
              <a:t>only</a:t>
            </a:r>
            <a:r>
              <a:rPr lang="fi-FI" dirty="0"/>
              <a:t> </a:t>
            </a:r>
            <a:r>
              <a:rPr lang="fi-FI" dirty="0" err="1"/>
              <a:t>visible</a:t>
            </a:r>
            <a:r>
              <a:rPr lang="fi-FI" dirty="0"/>
              <a:t> </a:t>
            </a:r>
            <a:r>
              <a:rPr lang="fi-FI" dirty="0" err="1"/>
              <a:t>when</a:t>
            </a:r>
            <a:r>
              <a:rPr lang="fi-FI" dirty="0"/>
              <a:t> </a:t>
            </a:r>
            <a:r>
              <a:rPr lang="fi-FI" dirty="0" err="1"/>
              <a:t>it</a:t>
            </a:r>
            <a:r>
              <a:rPr lang="fi-FI" dirty="0"/>
              <a:t> </a:t>
            </a:r>
            <a:r>
              <a:rPr lang="fi-FI" dirty="0" err="1"/>
              <a:t>has</a:t>
            </a:r>
            <a:r>
              <a:rPr lang="fi-FI" dirty="0"/>
              <a:t> </a:t>
            </a:r>
            <a:r>
              <a:rPr lang="fi-FI" dirty="0" err="1"/>
              <a:t>already</a:t>
            </a:r>
            <a:r>
              <a:rPr lang="fi-FI" dirty="0"/>
              <a:t> </a:t>
            </a:r>
            <a:r>
              <a:rPr lang="fi-FI" dirty="0" err="1"/>
              <a:t>spread</a:t>
            </a:r>
            <a:r>
              <a:rPr lang="fi-FI" dirty="0"/>
              <a:t> and </a:t>
            </a:r>
            <a:r>
              <a:rPr lang="fi-FI" dirty="0" err="1"/>
              <a:t>stabilized</a:t>
            </a:r>
            <a:r>
              <a:rPr lang="fi-FI" dirty="0"/>
              <a:t>, </a:t>
            </a:r>
            <a:r>
              <a:rPr lang="fi-FI" dirty="0" err="1"/>
              <a:t>its</a:t>
            </a:r>
            <a:r>
              <a:rPr lang="fi-FI" dirty="0"/>
              <a:t> </a:t>
            </a:r>
            <a:r>
              <a:rPr lang="fi-FI" dirty="0" err="1"/>
              <a:t>shape</a:t>
            </a:r>
            <a:r>
              <a:rPr lang="fi-FI" dirty="0"/>
              <a:t> </a:t>
            </a:r>
            <a:r>
              <a:rPr lang="fi-FI" dirty="0" err="1"/>
              <a:t>can</a:t>
            </a:r>
            <a:r>
              <a:rPr lang="fi-FI" dirty="0"/>
              <a:t> </a:t>
            </a:r>
            <a:r>
              <a:rPr lang="fi-FI" dirty="0" err="1"/>
              <a:t>be</a:t>
            </a:r>
            <a:r>
              <a:rPr lang="fi-FI" dirty="0"/>
              <a:t> </a:t>
            </a:r>
            <a:r>
              <a:rPr lang="fi-FI" dirty="0" err="1"/>
              <a:t>only</a:t>
            </a:r>
            <a:r>
              <a:rPr lang="fi-FI" dirty="0"/>
              <a:t> </a:t>
            </a:r>
            <a:r>
              <a:rPr lang="fi-FI" dirty="0" err="1"/>
              <a:t>affected</a:t>
            </a:r>
            <a:r>
              <a:rPr lang="fi-FI" dirty="0"/>
              <a:t> </a:t>
            </a:r>
            <a:r>
              <a:rPr lang="fi-FI" dirty="0" err="1"/>
              <a:t>before</a:t>
            </a:r>
            <a:r>
              <a:rPr lang="fi-FI" dirty="0"/>
              <a:t> </a:t>
            </a:r>
            <a:r>
              <a:rPr lang="fi-FI" dirty="0" err="1"/>
              <a:t>it</a:t>
            </a:r>
            <a:r>
              <a:rPr lang="fi-FI" dirty="0"/>
              <a:t> </a:t>
            </a:r>
            <a:r>
              <a:rPr lang="fi-FI" dirty="0" err="1"/>
              <a:t>has</a:t>
            </a:r>
            <a:r>
              <a:rPr lang="fi-FI" dirty="0"/>
              <a:t> </a:t>
            </a:r>
            <a:r>
              <a:rPr lang="fi-FI" dirty="0" err="1"/>
              <a:t>stabilized</a:t>
            </a:r>
            <a:r>
              <a:rPr lang="fi-FI" dirty="0"/>
              <a:t>.</a:t>
            </a:r>
          </a:p>
          <a:p>
            <a:pPr marL="742950" lvl="2" indent="-342900"/>
            <a:r>
              <a:rPr lang="fi-FI" dirty="0" err="1"/>
              <a:t>Automobility</a:t>
            </a:r>
            <a:r>
              <a:rPr lang="fi-FI" dirty="0"/>
              <a:t> </a:t>
            </a:r>
            <a:r>
              <a:rPr lang="fi-FI" dirty="0" err="1"/>
              <a:t>by</a:t>
            </a:r>
            <a:r>
              <a:rPr lang="fi-FI" dirty="0"/>
              <a:t> </a:t>
            </a:r>
            <a:r>
              <a:rPr lang="fi-FI" dirty="0" err="1"/>
              <a:t>petroleum</a:t>
            </a:r>
            <a:r>
              <a:rPr lang="fi-FI" dirty="0"/>
              <a:t> </a:t>
            </a:r>
            <a:r>
              <a:rPr lang="fi-FI" dirty="0" err="1"/>
              <a:t>car</a:t>
            </a:r>
            <a:r>
              <a:rPr lang="fi-FI" dirty="0"/>
              <a:t> as the </a:t>
            </a:r>
            <a:r>
              <a:rPr lang="fi-FI" dirty="0" err="1"/>
              <a:t>major</a:t>
            </a:r>
            <a:r>
              <a:rPr lang="fi-FI" dirty="0"/>
              <a:t> </a:t>
            </a:r>
            <a:r>
              <a:rPr lang="fi-FI" dirty="0" err="1"/>
              <a:t>democratizing</a:t>
            </a:r>
            <a:r>
              <a:rPr lang="fi-FI" dirty="0"/>
              <a:t> and </a:t>
            </a:r>
            <a:r>
              <a:rPr lang="fi-FI" dirty="0" err="1"/>
              <a:t>civilizing</a:t>
            </a:r>
            <a:r>
              <a:rPr lang="fi-FI" dirty="0"/>
              <a:t> </a:t>
            </a:r>
            <a:r>
              <a:rPr lang="fi-FI" dirty="0" err="1"/>
              <a:t>factor</a:t>
            </a:r>
            <a:r>
              <a:rPr lang="fi-FI" dirty="0"/>
              <a:t> for </a:t>
            </a:r>
            <a:r>
              <a:rPr lang="fi-FI" dirty="0" err="1"/>
              <a:t>rular</a:t>
            </a:r>
            <a:r>
              <a:rPr lang="fi-FI" dirty="0"/>
              <a:t> </a:t>
            </a:r>
            <a:r>
              <a:rPr lang="fi-FI" dirty="0" err="1"/>
              <a:t>areas</a:t>
            </a:r>
            <a:r>
              <a:rPr lang="fi-FI" dirty="0"/>
              <a:t>… </a:t>
            </a:r>
            <a:r>
              <a:rPr lang="fi-FI" dirty="0" err="1"/>
              <a:t>currently</a:t>
            </a:r>
            <a:r>
              <a:rPr lang="fi-FI" dirty="0"/>
              <a:t> </a:t>
            </a:r>
            <a:r>
              <a:rPr lang="fi-FI" dirty="0" err="1"/>
              <a:t>major</a:t>
            </a:r>
            <a:r>
              <a:rPr lang="fi-FI" dirty="0"/>
              <a:t> </a:t>
            </a:r>
            <a:r>
              <a:rPr lang="fi-FI" dirty="0" err="1"/>
              <a:t>source</a:t>
            </a:r>
            <a:r>
              <a:rPr lang="fi-FI" dirty="0"/>
              <a:t> of </a:t>
            </a:r>
            <a:r>
              <a:rPr lang="fi-FI" dirty="0" err="1"/>
              <a:t>environmental</a:t>
            </a:r>
            <a:r>
              <a:rPr lang="fi-FI" dirty="0"/>
              <a:t> </a:t>
            </a:r>
            <a:r>
              <a:rPr lang="fi-FI" dirty="0" err="1"/>
              <a:t>pollution</a:t>
            </a:r>
            <a:r>
              <a:rPr lang="fi-FI" dirty="0"/>
              <a:t> and </a:t>
            </a:r>
            <a:r>
              <a:rPr lang="fi-FI" dirty="0" err="1"/>
              <a:t>suboptimal</a:t>
            </a:r>
            <a:r>
              <a:rPr lang="fi-FI" dirty="0"/>
              <a:t> </a:t>
            </a:r>
            <a:r>
              <a:rPr lang="fi-FI" dirty="0" err="1"/>
              <a:t>land</a:t>
            </a:r>
            <a:r>
              <a:rPr lang="fi-FI" dirty="0"/>
              <a:t> </a:t>
            </a:r>
            <a:r>
              <a:rPr lang="fi-FI" dirty="0" err="1"/>
              <a:t>use</a:t>
            </a:r>
            <a:r>
              <a:rPr lang="fi-FI" dirty="0"/>
              <a:t>, </a:t>
            </a:r>
            <a:r>
              <a:rPr lang="fi-FI" dirty="0" err="1"/>
              <a:t>hindrance</a:t>
            </a:r>
            <a:r>
              <a:rPr lang="fi-FI" dirty="0"/>
              <a:t> to </a:t>
            </a:r>
            <a:r>
              <a:rPr lang="fi-FI" dirty="0" err="1"/>
              <a:t>more</a:t>
            </a:r>
            <a:r>
              <a:rPr lang="fi-FI" dirty="0"/>
              <a:t> </a:t>
            </a:r>
            <a:r>
              <a:rPr lang="fi-FI" dirty="0" err="1"/>
              <a:t>beneficial</a:t>
            </a:r>
            <a:r>
              <a:rPr lang="fi-FI" dirty="0"/>
              <a:t> </a:t>
            </a:r>
            <a:r>
              <a:rPr lang="fi-FI" dirty="0" err="1"/>
              <a:t>forms</a:t>
            </a:r>
            <a:r>
              <a:rPr lang="fi-FI" dirty="0"/>
              <a:t> of </a:t>
            </a:r>
            <a:r>
              <a:rPr lang="fi-FI" dirty="0" err="1"/>
              <a:t>transit</a:t>
            </a:r>
            <a:endParaRPr lang="fi-FI" dirty="0"/>
          </a:p>
          <a:p>
            <a:pPr marL="742950" lvl="2" indent="-342900"/>
            <a:r>
              <a:rPr lang="fi-FI" dirty="0"/>
              <a:t>DDT </a:t>
            </a:r>
            <a:r>
              <a:rPr lang="fi-FI" dirty="0" err="1"/>
              <a:t>was</a:t>
            </a:r>
            <a:r>
              <a:rPr lang="fi-FI" dirty="0"/>
              <a:t> </a:t>
            </a:r>
            <a:r>
              <a:rPr lang="fi-FI" dirty="0" err="1"/>
              <a:t>endorsed</a:t>
            </a:r>
            <a:r>
              <a:rPr lang="fi-FI" dirty="0"/>
              <a:t> </a:t>
            </a:r>
            <a:r>
              <a:rPr lang="fi-FI" dirty="0" err="1"/>
              <a:t>by</a:t>
            </a:r>
            <a:r>
              <a:rPr lang="fi-FI" dirty="0"/>
              <a:t> WHO for long as THE </a:t>
            </a:r>
            <a:r>
              <a:rPr lang="fi-FI" dirty="0" err="1"/>
              <a:t>technology</a:t>
            </a:r>
            <a:r>
              <a:rPr lang="fi-FI" dirty="0"/>
              <a:t> in </a:t>
            </a:r>
            <a:r>
              <a:rPr lang="fi-FI" dirty="0" err="1"/>
              <a:t>fighting</a:t>
            </a:r>
            <a:r>
              <a:rPr lang="fi-FI" dirty="0"/>
              <a:t> malaria… </a:t>
            </a:r>
            <a:r>
              <a:rPr lang="fi-FI" dirty="0" err="1"/>
              <a:t>until</a:t>
            </a:r>
            <a:r>
              <a:rPr lang="fi-FI" dirty="0"/>
              <a:t> </a:t>
            </a:r>
            <a:r>
              <a:rPr lang="fi-FI" dirty="0" err="1"/>
              <a:t>insects</a:t>
            </a:r>
            <a:r>
              <a:rPr lang="fi-FI" dirty="0"/>
              <a:t> </a:t>
            </a:r>
            <a:r>
              <a:rPr lang="fi-FI" dirty="0" err="1"/>
              <a:t>became</a:t>
            </a:r>
            <a:r>
              <a:rPr lang="fi-FI" dirty="0"/>
              <a:t> </a:t>
            </a:r>
            <a:r>
              <a:rPr lang="fi-FI" dirty="0" err="1"/>
              <a:t>resistent</a:t>
            </a:r>
            <a:r>
              <a:rPr lang="fi-FI" dirty="0"/>
              <a:t> </a:t>
            </a:r>
            <a:r>
              <a:rPr lang="fi-FI" dirty="0" err="1"/>
              <a:t>but</a:t>
            </a:r>
            <a:r>
              <a:rPr lang="fi-FI" dirty="0"/>
              <a:t> </a:t>
            </a:r>
            <a:r>
              <a:rPr lang="fi-FI" dirty="0" err="1"/>
              <a:t>development</a:t>
            </a:r>
            <a:r>
              <a:rPr lang="fi-FI" dirty="0"/>
              <a:t> </a:t>
            </a:r>
            <a:r>
              <a:rPr lang="fi-FI" dirty="0" err="1"/>
              <a:t>disorders</a:t>
            </a:r>
            <a:r>
              <a:rPr lang="fi-FI" dirty="0"/>
              <a:t> in </a:t>
            </a:r>
            <a:r>
              <a:rPr lang="fi-FI" dirty="0" err="1"/>
              <a:t>birds</a:t>
            </a:r>
            <a:r>
              <a:rPr lang="fi-FI" dirty="0"/>
              <a:t>, </a:t>
            </a:r>
            <a:r>
              <a:rPr lang="fi-FI" dirty="0" err="1"/>
              <a:t>waterlife</a:t>
            </a:r>
            <a:r>
              <a:rPr lang="fi-FI" dirty="0"/>
              <a:t>, </a:t>
            </a:r>
            <a:r>
              <a:rPr lang="fi-FI" dirty="0" err="1"/>
              <a:t>mammals</a:t>
            </a:r>
            <a:r>
              <a:rPr lang="fi-FI" dirty="0"/>
              <a:t> and </a:t>
            </a:r>
            <a:r>
              <a:rPr lang="fi-FI" dirty="0" err="1"/>
              <a:t>humans</a:t>
            </a:r>
            <a:r>
              <a:rPr lang="fi-FI" dirty="0"/>
              <a:t> </a:t>
            </a:r>
            <a:r>
              <a:rPr lang="fi-FI" dirty="0" err="1"/>
              <a:t>evident</a:t>
            </a:r>
            <a:r>
              <a:rPr lang="fi-FI" dirty="0"/>
              <a:t> </a:t>
            </a:r>
          </a:p>
          <a:p>
            <a:r>
              <a:rPr lang="en-US" dirty="0"/>
              <a:t>How to enhance the social desirability of designs-in-the-making?</a:t>
            </a:r>
          </a:p>
          <a:p>
            <a:endParaRPr lang="en-US" dirty="0"/>
          </a:p>
          <a:p>
            <a:pPr marL="0" indent="0">
              <a:buNone/>
            </a:pPr>
            <a:endParaRPr lang="en-US" dirty="0"/>
          </a:p>
        </p:txBody>
      </p:sp>
    </p:spTree>
    <p:extLst>
      <p:ext uri="{BB962C8B-B14F-4D97-AF65-F5344CB8AC3E}">
        <p14:creationId xmlns:p14="http://schemas.microsoft.com/office/powerpoint/2010/main" val="9685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Challenges</a:t>
            </a:r>
            <a:r>
              <a:rPr lang="fi-FI" dirty="0"/>
              <a:t> of </a:t>
            </a:r>
            <a:r>
              <a:rPr lang="fi-FI" dirty="0" err="1"/>
              <a:t>politics</a:t>
            </a:r>
            <a:r>
              <a:rPr lang="fi-FI" dirty="0"/>
              <a:t>/</a:t>
            </a:r>
            <a:r>
              <a:rPr lang="fi-FI" dirty="0" err="1"/>
              <a:t>values</a:t>
            </a:r>
            <a:r>
              <a:rPr lang="fi-FI" dirty="0"/>
              <a:t> in design C</a:t>
            </a:r>
            <a:endParaRPr lang="en-US" dirty="0"/>
          </a:p>
        </p:txBody>
      </p:sp>
      <p:sp>
        <p:nvSpPr>
          <p:cNvPr id="3" name="Content Placeholder 2"/>
          <p:cNvSpPr>
            <a:spLocks noGrp="1"/>
          </p:cNvSpPr>
          <p:nvPr>
            <p:ph idx="1"/>
          </p:nvPr>
        </p:nvSpPr>
        <p:spPr/>
        <p:txBody>
          <a:bodyPr>
            <a:normAutofit/>
          </a:bodyPr>
          <a:lstStyle/>
          <a:p>
            <a:pPr marL="457200" lvl="1" indent="-457200">
              <a:buFont typeface="Arial"/>
              <a:buChar char="•"/>
            </a:pPr>
            <a:r>
              <a:rPr lang="fi-FI" dirty="0"/>
              <a:t>Technology design, </a:t>
            </a:r>
            <a:r>
              <a:rPr lang="fi-FI" dirty="0" err="1"/>
              <a:t>use</a:t>
            </a:r>
            <a:r>
              <a:rPr lang="fi-FI" dirty="0"/>
              <a:t> and </a:t>
            </a:r>
            <a:r>
              <a:rPr lang="fi-FI" dirty="0" err="1"/>
              <a:t>regulation</a:t>
            </a:r>
            <a:r>
              <a:rPr lang="fi-FI" dirty="0"/>
              <a:t> </a:t>
            </a:r>
            <a:r>
              <a:rPr lang="fi-FI" dirty="0" err="1"/>
              <a:t>are</a:t>
            </a:r>
            <a:r>
              <a:rPr lang="fi-FI" dirty="0"/>
              <a:t> </a:t>
            </a:r>
            <a:r>
              <a:rPr lang="fi-FI" dirty="0" err="1"/>
              <a:t>by</a:t>
            </a:r>
            <a:r>
              <a:rPr lang="fi-FI" dirty="0"/>
              <a:t> </a:t>
            </a:r>
            <a:r>
              <a:rPr lang="fi-FI" dirty="0" err="1"/>
              <a:t>default</a:t>
            </a:r>
            <a:r>
              <a:rPr lang="fi-FI" dirty="0"/>
              <a:t> </a:t>
            </a:r>
            <a:r>
              <a:rPr lang="fi-FI" dirty="0" err="1"/>
              <a:t>affected</a:t>
            </a:r>
            <a:r>
              <a:rPr lang="fi-FI" dirty="0"/>
              <a:t> </a:t>
            </a:r>
            <a:r>
              <a:rPr lang="fi-FI" dirty="0" err="1"/>
              <a:t>by</a:t>
            </a:r>
            <a:r>
              <a:rPr lang="fi-FI" dirty="0"/>
              <a:t> a  </a:t>
            </a:r>
            <a:r>
              <a:rPr lang="fi-FI" dirty="0" err="1"/>
              <a:t>range</a:t>
            </a:r>
            <a:r>
              <a:rPr lang="fi-FI" dirty="0"/>
              <a:t> of </a:t>
            </a:r>
            <a:r>
              <a:rPr lang="fi-FI" dirty="0" err="1"/>
              <a:t>different</a:t>
            </a:r>
            <a:r>
              <a:rPr lang="fi-FI" dirty="0"/>
              <a:t> </a:t>
            </a:r>
            <a:r>
              <a:rPr lang="fi-FI" dirty="0" err="1"/>
              <a:t>values</a:t>
            </a:r>
            <a:endParaRPr lang="fi-FI" dirty="0"/>
          </a:p>
          <a:p>
            <a:pPr lvl="1"/>
            <a:r>
              <a:rPr lang="fi-FI" dirty="0" err="1"/>
              <a:t>Inferring</a:t>
            </a:r>
            <a:r>
              <a:rPr lang="fi-FI" dirty="0"/>
              <a:t> </a:t>
            </a:r>
            <a:r>
              <a:rPr lang="fi-FI" dirty="0" err="1"/>
              <a:t>values</a:t>
            </a:r>
            <a:r>
              <a:rPr lang="fi-FI" dirty="0"/>
              <a:t> </a:t>
            </a:r>
            <a:r>
              <a:rPr lang="fi-FI" dirty="0" err="1"/>
              <a:t>behind</a:t>
            </a:r>
            <a:r>
              <a:rPr lang="fi-FI" dirty="0"/>
              <a:t> a </a:t>
            </a:r>
            <a:r>
              <a:rPr lang="fi-FI" dirty="0" err="1"/>
              <a:t>designed</a:t>
            </a:r>
            <a:r>
              <a:rPr lang="fi-FI" dirty="0"/>
              <a:t> </a:t>
            </a:r>
            <a:r>
              <a:rPr lang="fi-FI" dirty="0" err="1"/>
              <a:t>artifact</a:t>
            </a:r>
            <a:r>
              <a:rPr lang="fi-FI" dirty="0"/>
              <a:t> is </a:t>
            </a:r>
            <a:r>
              <a:rPr lang="fi-FI" dirty="0" err="1"/>
              <a:t>hard</a:t>
            </a:r>
            <a:r>
              <a:rPr lang="fi-FI" dirty="0"/>
              <a:t>, ”</a:t>
            </a:r>
            <a:r>
              <a:rPr lang="fi-FI" dirty="0" err="1"/>
              <a:t>reading</a:t>
            </a:r>
            <a:r>
              <a:rPr lang="fi-FI" dirty="0"/>
              <a:t> </a:t>
            </a:r>
            <a:r>
              <a:rPr lang="fi-FI" dirty="0" err="1"/>
              <a:t>them</a:t>
            </a:r>
            <a:r>
              <a:rPr lang="fi-FI" dirty="0"/>
              <a:t> </a:t>
            </a:r>
            <a:r>
              <a:rPr lang="fi-FI" dirty="0" err="1"/>
              <a:t>off</a:t>
            </a:r>
            <a:r>
              <a:rPr lang="fi-FI" dirty="0"/>
              <a:t>” is </a:t>
            </a:r>
            <a:r>
              <a:rPr lang="fi-FI" dirty="0" err="1"/>
              <a:t>often</a:t>
            </a:r>
            <a:r>
              <a:rPr lang="fi-FI" dirty="0"/>
              <a:t> an </a:t>
            </a:r>
            <a:r>
              <a:rPr lang="fi-FI" dirty="0" err="1"/>
              <a:t>educated</a:t>
            </a:r>
            <a:r>
              <a:rPr lang="fi-FI" dirty="0"/>
              <a:t> </a:t>
            </a:r>
            <a:r>
              <a:rPr lang="fi-FI" dirty="0" err="1"/>
              <a:t>guess</a:t>
            </a:r>
            <a:r>
              <a:rPr lang="fi-FI" dirty="0"/>
              <a:t>: </a:t>
            </a:r>
            <a:r>
              <a:rPr lang="fi-FI" dirty="0" err="1"/>
              <a:t>requires</a:t>
            </a:r>
            <a:r>
              <a:rPr lang="fi-FI" dirty="0"/>
              <a:t> </a:t>
            </a:r>
            <a:r>
              <a:rPr lang="fi-FI" dirty="0" err="1"/>
              <a:t>humble</a:t>
            </a:r>
            <a:r>
              <a:rPr lang="fi-FI" dirty="0"/>
              <a:t> </a:t>
            </a:r>
            <a:r>
              <a:rPr lang="fi-FI" dirty="0" err="1"/>
              <a:t>work</a:t>
            </a:r>
            <a:r>
              <a:rPr lang="fi-FI" dirty="0"/>
              <a:t> </a:t>
            </a:r>
          </a:p>
          <a:p>
            <a:pPr lvl="1"/>
            <a:r>
              <a:rPr lang="fi-FI" dirty="0" err="1"/>
              <a:t>Driving</a:t>
            </a:r>
            <a:r>
              <a:rPr lang="fi-FI" dirty="0"/>
              <a:t> a </a:t>
            </a:r>
            <a:r>
              <a:rPr lang="fi-FI" dirty="0" err="1"/>
              <a:t>value</a:t>
            </a:r>
            <a:r>
              <a:rPr lang="fi-FI" dirty="0"/>
              <a:t>  into design is </a:t>
            </a:r>
            <a:r>
              <a:rPr lang="fi-FI" dirty="0" err="1"/>
              <a:t>typically</a:t>
            </a:r>
            <a:r>
              <a:rPr lang="fi-FI" dirty="0"/>
              <a:t> a </a:t>
            </a:r>
            <a:r>
              <a:rPr lang="fi-FI" dirty="0" err="1"/>
              <a:t>result</a:t>
            </a:r>
            <a:r>
              <a:rPr lang="fi-FI" dirty="0"/>
              <a:t> </a:t>
            </a:r>
            <a:r>
              <a:rPr lang="fi-FI" dirty="0" err="1"/>
              <a:t>many</a:t>
            </a:r>
            <a:r>
              <a:rPr lang="fi-FI" dirty="0"/>
              <a:t> </a:t>
            </a:r>
            <a:r>
              <a:rPr lang="fi-FI" dirty="0" err="1"/>
              <a:t>operationalizations</a:t>
            </a:r>
            <a:r>
              <a:rPr lang="fi-FI" dirty="0"/>
              <a:t>, </a:t>
            </a:r>
            <a:r>
              <a:rPr lang="fi-FI" dirty="0" err="1"/>
              <a:t>compromizes</a:t>
            </a:r>
            <a:r>
              <a:rPr lang="fi-FI" dirty="0"/>
              <a:t> and </a:t>
            </a:r>
            <a:r>
              <a:rPr lang="fi-FI" dirty="0" err="1"/>
              <a:t>trade-offs</a:t>
            </a:r>
            <a:r>
              <a:rPr lang="fi-FI" dirty="0"/>
              <a:t>: </a:t>
            </a:r>
            <a:r>
              <a:rPr lang="fi-FI" dirty="0" err="1"/>
              <a:t>not</a:t>
            </a:r>
            <a:r>
              <a:rPr lang="fi-FI" dirty="0"/>
              <a:t> just a </a:t>
            </a:r>
            <a:r>
              <a:rPr lang="fi-FI" dirty="0" err="1"/>
              <a:t>value</a:t>
            </a:r>
            <a:r>
              <a:rPr lang="fi-FI" dirty="0"/>
              <a:t> </a:t>
            </a:r>
            <a:r>
              <a:rPr lang="fi-FI" dirty="0" err="1"/>
              <a:t>declaration</a:t>
            </a:r>
            <a:r>
              <a:rPr lang="fi-FI" dirty="0"/>
              <a:t> </a:t>
            </a:r>
            <a:r>
              <a:rPr lang="fi-FI" dirty="0" err="1"/>
              <a:t>or</a:t>
            </a:r>
            <a:r>
              <a:rPr lang="fi-FI" dirty="0"/>
              <a:t> </a:t>
            </a:r>
            <a:r>
              <a:rPr lang="fi-FI" dirty="0" err="1"/>
              <a:t>one-time</a:t>
            </a:r>
            <a:r>
              <a:rPr lang="fi-FI" dirty="0"/>
              <a:t> </a:t>
            </a:r>
            <a:r>
              <a:rPr lang="fi-FI" dirty="0" err="1"/>
              <a:t>change</a:t>
            </a:r>
            <a:r>
              <a:rPr lang="fi-FI" dirty="0"/>
              <a:t> </a:t>
            </a:r>
            <a:r>
              <a:rPr lang="fi-FI" dirty="0" err="1"/>
              <a:t>initiative</a:t>
            </a:r>
            <a:r>
              <a:rPr lang="fi-FI" dirty="0"/>
              <a:t> design</a:t>
            </a:r>
          </a:p>
          <a:p>
            <a:endParaRPr lang="fi-FI" dirty="0"/>
          </a:p>
          <a:p>
            <a:endParaRPr lang="fi-FI" dirty="0"/>
          </a:p>
        </p:txBody>
      </p:sp>
    </p:spTree>
    <p:extLst>
      <p:ext uri="{BB962C8B-B14F-4D97-AF65-F5344CB8AC3E}">
        <p14:creationId xmlns:p14="http://schemas.microsoft.com/office/powerpoint/2010/main" val="277824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Importance</a:t>
            </a:r>
            <a:r>
              <a:rPr lang="fi-FI" dirty="0"/>
              <a:t> of </a:t>
            </a:r>
            <a:r>
              <a:rPr lang="fi-FI" dirty="0" err="1"/>
              <a:t>values</a:t>
            </a:r>
            <a:r>
              <a:rPr lang="fi-FI" dirty="0"/>
              <a:t>/</a:t>
            </a:r>
            <a:r>
              <a:rPr lang="fi-FI" dirty="0" err="1"/>
              <a:t>politics</a:t>
            </a:r>
            <a:r>
              <a:rPr lang="fi-FI" dirty="0"/>
              <a:t> in design D</a:t>
            </a:r>
            <a:endParaRPr lang="en-US" dirty="0"/>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fi-FI" dirty="0" err="1"/>
              <a:t>Technology’s</a:t>
            </a:r>
            <a:r>
              <a:rPr lang="fi-FI" dirty="0"/>
              <a:t> </a:t>
            </a:r>
            <a:r>
              <a:rPr lang="fi-FI" dirty="0" err="1"/>
              <a:t>shape</a:t>
            </a:r>
            <a:r>
              <a:rPr lang="fi-FI" dirty="0"/>
              <a:t> </a:t>
            </a:r>
            <a:r>
              <a:rPr lang="fi-FI" dirty="0" err="1"/>
              <a:t>can</a:t>
            </a:r>
            <a:r>
              <a:rPr lang="fi-FI" dirty="0"/>
              <a:t> </a:t>
            </a:r>
            <a:r>
              <a:rPr lang="fi-FI" dirty="0" err="1"/>
              <a:t>change</a:t>
            </a:r>
            <a:r>
              <a:rPr lang="fi-FI" dirty="0"/>
              <a:t> </a:t>
            </a:r>
            <a:r>
              <a:rPr lang="fi-FI" dirty="0" err="1"/>
              <a:t>dramatically</a:t>
            </a:r>
            <a:r>
              <a:rPr lang="fi-FI" dirty="0"/>
              <a:t> </a:t>
            </a:r>
            <a:r>
              <a:rPr lang="fi-FI" dirty="0" err="1"/>
              <a:t>over</a:t>
            </a:r>
            <a:r>
              <a:rPr lang="fi-FI" dirty="0"/>
              <a:t> </a:t>
            </a:r>
            <a:r>
              <a:rPr lang="fi-FI" dirty="0" err="1"/>
              <a:t>its</a:t>
            </a:r>
            <a:r>
              <a:rPr lang="fi-FI" dirty="0"/>
              <a:t> </a:t>
            </a:r>
            <a:r>
              <a:rPr lang="fi-FI" dirty="0" err="1"/>
              <a:t>life-span</a:t>
            </a:r>
            <a:endParaRPr lang="fi-FI" dirty="0"/>
          </a:p>
          <a:p>
            <a:pPr marL="742950" lvl="2" indent="-342900"/>
            <a:r>
              <a:rPr lang="fi-FI" dirty="0" err="1"/>
              <a:t>What</a:t>
            </a:r>
            <a:r>
              <a:rPr lang="fi-FI" dirty="0"/>
              <a:t> </a:t>
            </a:r>
            <a:r>
              <a:rPr lang="fi-FI" dirty="0" err="1"/>
              <a:t>it</a:t>
            </a:r>
            <a:r>
              <a:rPr lang="fi-FI" dirty="0"/>
              <a:t> is made of and </a:t>
            </a:r>
            <a:r>
              <a:rPr lang="fi-FI" dirty="0" err="1"/>
              <a:t>what</a:t>
            </a:r>
            <a:r>
              <a:rPr lang="fi-FI" dirty="0"/>
              <a:t> </a:t>
            </a:r>
            <a:r>
              <a:rPr lang="fi-FI" dirty="0" err="1"/>
              <a:t>it</a:t>
            </a:r>
            <a:r>
              <a:rPr lang="fi-FI" dirty="0"/>
              <a:t> is </a:t>
            </a:r>
            <a:r>
              <a:rPr lang="fi-FI" dirty="0" err="1"/>
              <a:t>used</a:t>
            </a:r>
            <a:r>
              <a:rPr lang="fi-FI" dirty="0"/>
              <a:t> for, in </a:t>
            </a:r>
            <a:r>
              <a:rPr lang="fi-FI" dirty="0" err="1"/>
              <a:t>conjunction</a:t>
            </a:r>
            <a:r>
              <a:rPr lang="fi-FI" dirty="0"/>
              <a:t> to </a:t>
            </a:r>
            <a:r>
              <a:rPr lang="fi-FI" dirty="0" err="1"/>
              <a:t>what</a:t>
            </a:r>
            <a:r>
              <a:rPr lang="fi-FI" dirty="0"/>
              <a:t>, </a:t>
            </a:r>
            <a:r>
              <a:rPr lang="fi-FI" dirty="0" err="1"/>
              <a:t>where</a:t>
            </a:r>
            <a:r>
              <a:rPr lang="fi-FI" dirty="0"/>
              <a:t>, </a:t>
            </a:r>
            <a:r>
              <a:rPr lang="fi-FI" dirty="0" err="1"/>
              <a:t>how</a:t>
            </a:r>
            <a:r>
              <a:rPr lang="fi-FI" dirty="0"/>
              <a:t> and </a:t>
            </a:r>
            <a:r>
              <a:rPr lang="fi-FI" dirty="0" err="1"/>
              <a:t>by</a:t>
            </a:r>
            <a:r>
              <a:rPr lang="fi-FI" dirty="0"/>
              <a:t> </a:t>
            </a:r>
            <a:r>
              <a:rPr lang="fi-FI" dirty="0" err="1"/>
              <a:t>whom</a:t>
            </a:r>
            <a:r>
              <a:rPr lang="fi-FI" dirty="0"/>
              <a:t> </a:t>
            </a:r>
          </a:p>
          <a:p>
            <a:pPr marL="742950" lvl="2" indent="-342900"/>
            <a:r>
              <a:rPr lang="en-US" dirty="0"/>
              <a:t>Further development, adjoining technologies, </a:t>
            </a:r>
            <a:r>
              <a:rPr lang="en-US" dirty="0" err="1"/>
              <a:t>neighbouring</a:t>
            </a:r>
            <a:r>
              <a:rPr lang="en-US" dirty="0"/>
              <a:t> technologies</a:t>
            </a:r>
          </a:p>
          <a:p>
            <a:pPr marL="1200150" lvl="3" indent="-342900"/>
            <a:r>
              <a:rPr lang="en-US" dirty="0"/>
              <a:t>IBM and “globally no more than 5 computers” in 1950s</a:t>
            </a:r>
          </a:p>
          <a:p>
            <a:pPr marL="457200" lvl="1" indent="-457200">
              <a:buFont typeface="Arial"/>
              <a:buChar char="•"/>
            </a:pPr>
            <a:r>
              <a:rPr lang="fi-FI" dirty="0"/>
              <a:t>The </a:t>
            </a:r>
            <a:r>
              <a:rPr lang="fi-FI" dirty="0" err="1"/>
              <a:t>moments</a:t>
            </a:r>
            <a:r>
              <a:rPr lang="fi-FI" dirty="0"/>
              <a:t> and </a:t>
            </a:r>
            <a:r>
              <a:rPr lang="fi-FI" dirty="0" err="1"/>
              <a:t>sites</a:t>
            </a:r>
            <a:r>
              <a:rPr lang="fi-FI" dirty="0"/>
              <a:t> to </a:t>
            </a:r>
            <a:r>
              <a:rPr lang="fi-FI" dirty="0" err="1"/>
              <a:t>affect</a:t>
            </a:r>
            <a:r>
              <a:rPr lang="fi-FI" dirty="0"/>
              <a:t> it </a:t>
            </a:r>
            <a:r>
              <a:rPr lang="fi-FI" dirty="0" err="1"/>
              <a:t>may</a:t>
            </a:r>
            <a:r>
              <a:rPr lang="fi-FI" dirty="0"/>
              <a:t> </a:t>
            </a:r>
            <a:r>
              <a:rPr lang="fi-FI" dirty="0" err="1"/>
              <a:t>not</a:t>
            </a:r>
            <a:r>
              <a:rPr lang="fi-FI" dirty="0"/>
              <a:t> </a:t>
            </a:r>
            <a:r>
              <a:rPr lang="fi-FI" dirty="0" err="1"/>
              <a:t>restricted</a:t>
            </a:r>
            <a:r>
              <a:rPr lang="fi-FI" dirty="0"/>
              <a:t> to </a:t>
            </a:r>
            <a:r>
              <a:rPr lang="fi-FI" dirty="0" err="1"/>
              <a:t>early</a:t>
            </a:r>
            <a:r>
              <a:rPr lang="fi-FI" dirty="0"/>
              <a:t> </a:t>
            </a:r>
            <a:r>
              <a:rPr lang="fi-FI" dirty="0" err="1"/>
              <a:t>phases</a:t>
            </a:r>
            <a:r>
              <a:rPr lang="fi-FI" dirty="0"/>
              <a:t>…</a:t>
            </a:r>
            <a:r>
              <a:rPr lang="fi-FI" dirty="0" err="1"/>
              <a:t>but</a:t>
            </a:r>
            <a:r>
              <a:rPr lang="fi-FI" dirty="0"/>
              <a:t> </a:t>
            </a:r>
            <a:r>
              <a:rPr lang="fi-FI" dirty="0" err="1"/>
              <a:t>can</a:t>
            </a:r>
            <a:r>
              <a:rPr lang="fi-FI" dirty="0"/>
              <a:t> </a:t>
            </a:r>
            <a:r>
              <a:rPr lang="fi-FI" dirty="0" err="1"/>
              <a:t>be</a:t>
            </a:r>
            <a:endParaRPr lang="fi-FI" dirty="0"/>
          </a:p>
          <a:p>
            <a:pPr marL="457200" lvl="1" indent="-457200">
              <a:buFont typeface="Arial"/>
              <a:buChar char="•"/>
            </a:pPr>
            <a:r>
              <a:rPr lang="fi-FI" dirty="0" err="1"/>
              <a:t>Requires</a:t>
            </a:r>
            <a:r>
              <a:rPr lang="fi-FI" dirty="0"/>
              <a:t> </a:t>
            </a:r>
            <a:r>
              <a:rPr lang="fi-FI" dirty="0" err="1"/>
              <a:t>strategic</a:t>
            </a:r>
            <a:r>
              <a:rPr lang="fi-FI" dirty="0"/>
              <a:t> </a:t>
            </a:r>
            <a:r>
              <a:rPr lang="fi-FI" dirty="0" err="1"/>
              <a:t>analysis</a:t>
            </a:r>
            <a:r>
              <a:rPr lang="fi-FI" dirty="0"/>
              <a:t> and </a:t>
            </a:r>
            <a:r>
              <a:rPr lang="fi-FI" dirty="0" err="1"/>
              <a:t>understanding</a:t>
            </a:r>
            <a:r>
              <a:rPr lang="fi-FI" dirty="0"/>
              <a:t> of </a:t>
            </a:r>
            <a:r>
              <a:rPr lang="fi-FI" dirty="0" err="1"/>
              <a:t>socio-technical</a:t>
            </a:r>
            <a:r>
              <a:rPr lang="fi-FI" dirty="0"/>
              <a:t> </a:t>
            </a:r>
            <a:r>
              <a:rPr lang="fi-FI" dirty="0" err="1"/>
              <a:t>dynamics</a:t>
            </a:r>
            <a:r>
              <a:rPr lang="fi-FI" dirty="0"/>
              <a:t> to </a:t>
            </a:r>
            <a:r>
              <a:rPr lang="fi-FI" dirty="0" err="1"/>
              <a:t>affect</a:t>
            </a:r>
            <a:r>
              <a:rPr lang="fi-FI" dirty="0"/>
              <a:t> </a:t>
            </a:r>
          </a:p>
        </p:txBody>
      </p:sp>
    </p:spTree>
    <p:extLst>
      <p:ext uri="{BB962C8B-B14F-4D97-AF65-F5344CB8AC3E}">
        <p14:creationId xmlns:p14="http://schemas.microsoft.com/office/powerpoint/2010/main" val="77296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TOPIC TWO</a:t>
            </a:r>
            <a:br>
              <a:rPr lang="en-US" dirty="0"/>
            </a:br>
            <a:r>
              <a:rPr lang="en-US" dirty="0"/>
              <a:t>What is it that technologies ‘do’? And how do they do it?</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1888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What</a:t>
            </a:r>
            <a:r>
              <a:rPr lang="fi-FI" dirty="0"/>
              <a:t> is </a:t>
            </a:r>
            <a:r>
              <a:rPr lang="fi-FI" dirty="0" err="1"/>
              <a:t>it</a:t>
            </a:r>
            <a:r>
              <a:rPr lang="fi-FI" dirty="0"/>
              <a:t> </a:t>
            </a:r>
            <a:r>
              <a:rPr lang="fi-FI" dirty="0" err="1"/>
              <a:t>that</a:t>
            </a:r>
            <a:r>
              <a:rPr lang="fi-FI" dirty="0"/>
              <a:t> </a:t>
            </a:r>
            <a:r>
              <a:rPr lang="fi-FI" dirty="0" err="1"/>
              <a:t>technologies</a:t>
            </a:r>
            <a:r>
              <a:rPr lang="fi-FI" dirty="0"/>
              <a:t> </a:t>
            </a:r>
            <a:r>
              <a:rPr lang="fi-FI" dirty="0" err="1"/>
              <a:t>do</a:t>
            </a:r>
            <a:r>
              <a:rPr lang="fi-FI" dirty="0"/>
              <a:t>?</a:t>
            </a:r>
          </a:p>
        </p:txBody>
      </p:sp>
      <p:sp>
        <p:nvSpPr>
          <p:cNvPr id="3" name="Content Placeholder 2"/>
          <p:cNvSpPr>
            <a:spLocks noGrp="1"/>
          </p:cNvSpPr>
          <p:nvPr>
            <p:ph idx="1"/>
          </p:nvPr>
        </p:nvSpPr>
        <p:spPr/>
        <p:txBody>
          <a:bodyPr>
            <a:normAutofit fontScale="85000" lnSpcReduction="20000"/>
          </a:bodyPr>
          <a:lstStyle/>
          <a:p>
            <a:r>
              <a:rPr lang="fi-FI" dirty="0"/>
              <a:t>To </a:t>
            </a:r>
            <a:r>
              <a:rPr lang="fi-FI" dirty="0" err="1"/>
              <a:t>nudge</a:t>
            </a:r>
            <a:r>
              <a:rPr lang="fi-FI" dirty="0"/>
              <a:t> us </a:t>
            </a:r>
            <a:r>
              <a:rPr lang="fi-FI" dirty="0" err="1"/>
              <a:t>from</a:t>
            </a:r>
            <a:r>
              <a:rPr lang="fi-FI" dirty="0"/>
              <a:t> </a:t>
            </a:r>
            <a:r>
              <a:rPr lang="fi-FI" dirty="0" err="1"/>
              <a:t>our</a:t>
            </a:r>
            <a:r>
              <a:rPr lang="fi-FI" dirty="0"/>
              <a:t> </a:t>
            </a:r>
            <a:r>
              <a:rPr lang="fi-FI" dirty="0" err="1"/>
              <a:t>naturalized</a:t>
            </a:r>
            <a:r>
              <a:rPr lang="fi-FI" dirty="0"/>
              <a:t> </a:t>
            </a:r>
            <a:r>
              <a:rPr lang="fi-FI" dirty="0" err="1"/>
              <a:t>thinking</a:t>
            </a:r>
            <a:r>
              <a:rPr lang="fi-FI" dirty="0"/>
              <a:t> </a:t>
            </a:r>
            <a:r>
              <a:rPr lang="fi-FI" dirty="0" err="1"/>
              <a:t>about</a:t>
            </a:r>
            <a:r>
              <a:rPr lang="fi-FI" dirty="0"/>
              <a:t> </a:t>
            </a:r>
            <a:r>
              <a:rPr lang="fi-FI" dirty="0" err="1"/>
              <a:t>our</a:t>
            </a:r>
            <a:r>
              <a:rPr lang="fi-FI" dirty="0"/>
              <a:t> </a:t>
            </a:r>
            <a:r>
              <a:rPr lang="fi-FI" dirty="0" err="1"/>
              <a:t>environment</a:t>
            </a:r>
            <a:r>
              <a:rPr lang="fi-FI" dirty="0"/>
              <a:t> </a:t>
            </a:r>
            <a:r>
              <a:rPr lang="fi-FI" dirty="0" err="1"/>
              <a:t>different</a:t>
            </a:r>
            <a:r>
              <a:rPr lang="fi-FI" dirty="0"/>
              <a:t> / </a:t>
            </a:r>
            <a:r>
              <a:rPr lang="fi-FI" dirty="0" err="1"/>
              <a:t>extreme</a:t>
            </a:r>
            <a:r>
              <a:rPr lang="fi-FI" dirty="0"/>
              <a:t> </a:t>
            </a:r>
            <a:r>
              <a:rPr lang="fi-FI" dirty="0" err="1"/>
              <a:t>cases</a:t>
            </a:r>
            <a:r>
              <a:rPr lang="fi-FI" dirty="0"/>
              <a:t> </a:t>
            </a:r>
            <a:r>
              <a:rPr lang="fi-FI" dirty="0" err="1"/>
              <a:t>are</a:t>
            </a:r>
            <a:r>
              <a:rPr lang="fi-FI" dirty="0"/>
              <a:t> </a:t>
            </a:r>
            <a:r>
              <a:rPr lang="fi-FI" dirty="0" err="1"/>
              <a:t>often</a:t>
            </a:r>
            <a:r>
              <a:rPr lang="fi-FI" dirty="0"/>
              <a:t> </a:t>
            </a:r>
            <a:r>
              <a:rPr lang="fi-FI" dirty="0" err="1"/>
              <a:t>helpful</a:t>
            </a:r>
            <a:endParaRPr lang="fi-FI" dirty="0"/>
          </a:p>
          <a:p>
            <a:r>
              <a:rPr lang="fi-FI" dirty="0" err="1"/>
              <a:t>Intrinsic</a:t>
            </a:r>
            <a:r>
              <a:rPr lang="fi-FI" dirty="0"/>
              <a:t> </a:t>
            </a:r>
            <a:r>
              <a:rPr lang="fi-FI" dirty="0" err="1"/>
              <a:t>vs</a:t>
            </a:r>
            <a:r>
              <a:rPr lang="fi-FI" dirty="0"/>
              <a:t> </a:t>
            </a:r>
            <a:r>
              <a:rPr lang="fi-FI" dirty="0" err="1"/>
              <a:t>circumstantial</a:t>
            </a:r>
            <a:r>
              <a:rPr lang="fi-FI" dirty="0"/>
              <a:t> </a:t>
            </a:r>
            <a:r>
              <a:rPr lang="fi-FI" dirty="0" err="1"/>
              <a:t>conception</a:t>
            </a:r>
            <a:r>
              <a:rPr lang="fi-FI" dirty="0"/>
              <a:t> of handicap (Perry et </a:t>
            </a:r>
            <a:r>
              <a:rPr lang="fi-FI" dirty="0" err="1"/>
              <a:t>al</a:t>
            </a:r>
            <a:r>
              <a:rPr lang="fi-FI" dirty="0"/>
              <a:t> 1997)</a:t>
            </a:r>
          </a:p>
          <a:p>
            <a:pPr lvl="1"/>
            <a:r>
              <a:rPr lang="fi-FI" dirty="0" err="1"/>
              <a:t>Intrinsic</a:t>
            </a:r>
            <a:r>
              <a:rPr lang="fi-FI" dirty="0"/>
              <a:t>: </a:t>
            </a:r>
          </a:p>
          <a:p>
            <a:pPr lvl="2"/>
            <a:r>
              <a:rPr lang="fi-FI" dirty="0" err="1"/>
              <a:t>That</a:t>
            </a:r>
            <a:r>
              <a:rPr lang="fi-FI" dirty="0"/>
              <a:t> </a:t>
            </a:r>
            <a:r>
              <a:rPr lang="fi-FI" dirty="0" err="1"/>
              <a:t>you</a:t>
            </a:r>
            <a:r>
              <a:rPr lang="fi-FI" dirty="0"/>
              <a:t> </a:t>
            </a:r>
            <a:r>
              <a:rPr lang="fi-FI" dirty="0" err="1"/>
              <a:t>are</a:t>
            </a:r>
            <a:r>
              <a:rPr lang="fi-FI" dirty="0"/>
              <a:t> </a:t>
            </a:r>
            <a:r>
              <a:rPr lang="fi-FI" dirty="0" err="1"/>
              <a:t>lacking</a:t>
            </a:r>
            <a:r>
              <a:rPr lang="fi-FI" dirty="0"/>
              <a:t> </a:t>
            </a:r>
            <a:r>
              <a:rPr lang="fi-FI" dirty="0" err="1"/>
              <a:t>some</a:t>
            </a:r>
            <a:r>
              <a:rPr lang="fi-FI" dirty="0"/>
              <a:t> </a:t>
            </a:r>
            <a:r>
              <a:rPr lang="fi-FI" dirty="0" err="1"/>
              <a:t>ability</a:t>
            </a:r>
            <a:r>
              <a:rPr lang="fi-FI" dirty="0"/>
              <a:t> </a:t>
            </a:r>
            <a:r>
              <a:rPr lang="fi-FI" dirty="0" err="1"/>
              <a:t>e.g</a:t>
            </a:r>
            <a:r>
              <a:rPr lang="fi-FI" dirty="0"/>
              <a:t>. a </a:t>
            </a:r>
            <a:r>
              <a:rPr lang="fi-FI" dirty="0" err="1"/>
              <a:t>hand</a:t>
            </a:r>
            <a:endParaRPr lang="fi-FI" dirty="0"/>
          </a:p>
          <a:p>
            <a:pPr lvl="2"/>
            <a:r>
              <a:rPr lang="fi-FI" dirty="0" err="1"/>
              <a:t>That</a:t>
            </a:r>
            <a:r>
              <a:rPr lang="fi-FI" dirty="0"/>
              <a:t> </a:t>
            </a:r>
            <a:r>
              <a:rPr lang="fi-FI" dirty="0" err="1"/>
              <a:t>it</a:t>
            </a:r>
            <a:r>
              <a:rPr lang="fi-FI" dirty="0"/>
              <a:t> is in </a:t>
            </a:r>
            <a:r>
              <a:rPr lang="fi-FI" dirty="0" err="1"/>
              <a:t>you</a:t>
            </a:r>
            <a:r>
              <a:rPr lang="fi-FI" dirty="0"/>
              <a:t> and </a:t>
            </a:r>
            <a:r>
              <a:rPr lang="fi-FI" dirty="0" err="1"/>
              <a:t>you</a:t>
            </a:r>
            <a:r>
              <a:rPr lang="fi-FI" dirty="0"/>
              <a:t> </a:t>
            </a:r>
            <a:r>
              <a:rPr lang="fi-FI" dirty="0" err="1"/>
              <a:t>only</a:t>
            </a:r>
            <a:r>
              <a:rPr lang="fi-FI" dirty="0"/>
              <a:t> </a:t>
            </a:r>
            <a:r>
              <a:rPr lang="fi-FI" dirty="0" err="1"/>
              <a:t>that</a:t>
            </a:r>
            <a:r>
              <a:rPr lang="fi-FI" dirty="0"/>
              <a:t> </a:t>
            </a:r>
            <a:r>
              <a:rPr lang="fi-FI" dirty="0" err="1"/>
              <a:t>needs</a:t>
            </a:r>
            <a:r>
              <a:rPr lang="fi-FI" dirty="0"/>
              <a:t> </a:t>
            </a:r>
            <a:r>
              <a:rPr lang="fi-FI" dirty="0" err="1"/>
              <a:t>compensation</a:t>
            </a:r>
            <a:endParaRPr lang="fi-FI" dirty="0"/>
          </a:p>
          <a:p>
            <a:pPr lvl="3"/>
            <a:r>
              <a:rPr lang="fi-FI" dirty="0" err="1"/>
              <a:t>You</a:t>
            </a:r>
            <a:r>
              <a:rPr lang="fi-FI" dirty="0"/>
              <a:t> </a:t>
            </a:r>
            <a:r>
              <a:rPr lang="fi-FI" dirty="0" err="1"/>
              <a:t>need</a:t>
            </a:r>
            <a:r>
              <a:rPr lang="fi-FI" dirty="0"/>
              <a:t> an </a:t>
            </a:r>
            <a:r>
              <a:rPr lang="fi-FI" dirty="0" err="1"/>
              <a:t>artificial</a:t>
            </a:r>
            <a:r>
              <a:rPr lang="fi-FI" dirty="0"/>
              <a:t> </a:t>
            </a:r>
            <a:r>
              <a:rPr lang="fi-FI" dirty="0" err="1"/>
              <a:t>hand</a:t>
            </a:r>
            <a:r>
              <a:rPr lang="fi-FI" dirty="0"/>
              <a:t> </a:t>
            </a:r>
            <a:r>
              <a:rPr lang="fi-FI" dirty="0" err="1"/>
              <a:t>or</a:t>
            </a:r>
            <a:r>
              <a:rPr lang="fi-FI" dirty="0"/>
              <a:t> </a:t>
            </a:r>
            <a:r>
              <a:rPr lang="fi-FI" dirty="0" err="1"/>
              <a:t>some</a:t>
            </a:r>
            <a:r>
              <a:rPr lang="fi-FI" dirty="0"/>
              <a:t> </a:t>
            </a:r>
            <a:r>
              <a:rPr lang="fi-FI" dirty="0" err="1"/>
              <a:t>lesser</a:t>
            </a:r>
            <a:r>
              <a:rPr lang="fi-FI" dirty="0"/>
              <a:t> </a:t>
            </a:r>
            <a:r>
              <a:rPr lang="fi-FI" dirty="0" err="1"/>
              <a:t>means</a:t>
            </a:r>
            <a:r>
              <a:rPr lang="fi-FI" dirty="0"/>
              <a:t> to </a:t>
            </a:r>
            <a:r>
              <a:rPr lang="fi-FI" dirty="0" err="1"/>
              <a:t>compensate</a:t>
            </a:r>
            <a:endParaRPr lang="fi-FI" dirty="0"/>
          </a:p>
          <a:p>
            <a:pPr lvl="1"/>
            <a:r>
              <a:rPr lang="fi-FI" dirty="0" err="1"/>
              <a:t>Circumstantial</a:t>
            </a:r>
            <a:r>
              <a:rPr lang="fi-FI" dirty="0"/>
              <a:t>: </a:t>
            </a:r>
          </a:p>
          <a:p>
            <a:pPr lvl="2"/>
            <a:r>
              <a:rPr lang="fi-FI" dirty="0" err="1"/>
              <a:t>That</a:t>
            </a:r>
            <a:r>
              <a:rPr lang="fi-FI" dirty="0"/>
              <a:t> in </a:t>
            </a:r>
            <a:r>
              <a:rPr lang="fi-FI" dirty="0" err="1"/>
              <a:t>some</a:t>
            </a:r>
            <a:r>
              <a:rPr lang="fi-FI" dirty="0"/>
              <a:t> </a:t>
            </a:r>
            <a:r>
              <a:rPr lang="fi-FI" dirty="0" err="1"/>
              <a:t>situations</a:t>
            </a:r>
            <a:r>
              <a:rPr lang="fi-FI" dirty="0"/>
              <a:t> </a:t>
            </a:r>
            <a:r>
              <a:rPr lang="fi-FI" dirty="0" err="1"/>
              <a:t>you</a:t>
            </a:r>
            <a:r>
              <a:rPr lang="fi-FI" dirty="0"/>
              <a:t> </a:t>
            </a:r>
            <a:r>
              <a:rPr lang="fi-FI" dirty="0" err="1"/>
              <a:t>face</a:t>
            </a:r>
            <a:r>
              <a:rPr lang="fi-FI" dirty="0"/>
              <a:t> </a:t>
            </a:r>
            <a:r>
              <a:rPr lang="fi-FI" dirty="0" err="1"/>
              <a:t>kinds</a:t>
            </a:r>
            <a:r>
              <a:rPr lang="fi-FI" dirty="0"/>
              <a:t> of </a:t>
            </a:r>
            <a:r>
              <a:rPr lang="fi-FI" dirty="0" err="1"/>
              <a:t>difficulties</a:t>
            </a:r>
            <a:r>
              <a:rPr lang="fi-FI" dirty="0"/>
              <a:t> </a:t>
            </a:r>
            <a:r>
              <a:rPr lang="fi-FI" dirty="0" err="1"/>
              <a:t>unaided</a:t>
            </a:r>
            <a:r>
              <a:rPr lang="fi-FI" dirty="0"/>
              <a:t> </a:t>
            </a:r>
            <a:r>
              <a:rPr lang="fi-FI" dirty="0" err="1"/>
              <a:t>that</a:t>
            </a:r>
            <a:r>
              <a:rPr lang="fi-FI" dirty="0"/>
              <a:t> </a:t>
            </a:r>
            <a:r>
              <a:rPr lang="fi-FI" dirty="0" err="1"/>
              <a:t>most</a:t>
            </a:r>
            <a:r>
              <a:rPr lang="fi-FI" dirty="0"/>
              <a:t> </a:t>
            </a:r>
            <a:r>
              <a:rPr lang="fi-FI" dirty="0" err="1"/>
              <a:t>others</a:t>
            </a:r>
            <a:r>
              <a:rPr lang="fi-FI" dirty="0"/>
              <a:t> </a:t>
            </a:r>
            <a:r>
              <a:rPr lang="fi-FI" dirty="0" err="1"/>
              <a:t>do</a:t>
            </a:r>
            <a:r>
              <a:rPr lang="fi-FI" dirty="0"/>
              <a:t> </a:t>
            </a:r>
            <a:r>
              <a:rPr lang="fi-FI" dirty="0" err="1"/>
              <a:t>not</a:t>
            </a:r>
            <a:r>
              <a:rPr lang="fi-FI" dirty="0"/>
              <a:t> </a:t>
            </a:r>
          </a:p>
          <a:p>
            <a:pPr lvl="3"/>
            <a:r>
              <a:rPr lang="fi-FI" dirty="0" err="1"/>
              <a:t>Opening</a:t>
            </a:r>
            <a:r>
              <a:rPr lang="fi-FI" dirty="0"/>
              <a:t> a </a:t>
            </a:r>
            <a:r>
              <a:rPr lang="fi-FI" dirty="0" err="1"/>
              <a:t>cork</a:t>
            </a:r>
            <a:r>
              <a:rPr lang="fi-FI" dirty="0"/>
              <a:t> </a:t>
            </a:r>
            <a:r>
              <a:rPr lang="fi-FI" dirty="0" err="1"/>
              <a:t>requires</a:t>
            </a:r>
            <a:r>
              <a:rPr lang="fi-FI" dirty="0"/>
              <a:t> a </a:t>
            </a:r>
            <a:r>
              <a:rPr lang="fi-FI" dirty="0" err="1"/>
              <a:t>fastening</a:t>
            </a:r>
            <a:r>
              <a:rPr lang="fi-FI" dirty="0"/>
              <a:t> </a:t>
            </a:r>
            <a:r>
              <a:rPr lang="fi-FI" dirty="0" err="1"/>
              <a:t>hook</a:t>
            </a:r>
            <a:endParaRPr lang="fi-FI" dirty="0"/>
          </a:p>
          <a:p>
            <a:pPr lvl="2"/>
            <a:r>
              <a:rPr lang="fi-FI" dirty="0" err="1"/>
              <a:t>That</a:t>
            </a:r>
            <a:r>
              <a:rPr lang="fi-FI" dirty="0"/>
              <a:t> in </a:t>
            </a:r>
            <a:r>
              <a:rPr lang="fi-FI" dirty="0" err="1"/>
              <a:t>some</a:t>
            </a:r>
            <a:r>
              <a:rPr lang="fi-FI" dirty="0"/>
              <a:t> </a:t>
            </a:r>
            <a:r>
              <a:rPr lang="fi-FI" dirty="0" err="1"/>
              <a:t>situations</a:t>
            </a:r>
            <a:r>
              <a:rPr lang="fi-FI" dirty="0"/>
              <a:t> </a:t>
            </a:r>
            <a:r>
              <a:rPr lang="fi-FI" dirty="0" err="1"/>
              <a:t>you</a:t>
            </a:r>
            <a:r>
              <a:rPr lang="fi-FI" dirty="0"/>
              <a:t> </a:t>
            </a:r>
            <a:r>
              <a:rPr lang="fi-FI" dirty="0" err="1"/>
              <a:t>face</a:t>
            </a:r>
            <a:r>
              <a:rPr lang="fi-FI" dirty="0"/>
              <a:t> </a:t>
            </a:r>
            <a:r>
              <a:rPr lang="fi-FI" dirty="0" err="1"/>
              <a:t>different</a:t>
            </a:r>
            <a:r>
              <a:rPr lang="fi-FI" dirty="0"/>
              <a:t> </a:t>
            </a:r>
            <a:r>
              <a:rPr lang="fi-FI" dirty="0" err="1"/>
              <a:t>difficulties</a:t>
            </a:r>
            <a:r>
              <a:rPr lang="fi-FI" dirty="0"/>
              <a:t> </a:t>
            </a:r>
            <a:r>
              <a:rPr lang="fi-FI" dirty="0" err="1"/>
              <a:t>unaided</a:t>
            </a:r>
            <a:r>
              <a:rPr lang="fi-FI" dirty="0"/>
              <a:t> </a:t>
            </a:r>
            <a:r>
              <a:rPr lang="fi-FI" dirty="0" err="1"/>
              <a:t>than</a:t>
            </a:r>
            <a:r>
              <a:rPr lang="fi-FI" dirty="0"/>
              <a:t> the </a:t>
            </a:r>
            <a:r>
              <a:rPr lang="fi-FI" dirty="0" err="1"/>
              <a:t>majority</a:t>
            </a:r>
            <a:r>
              <a:rPr lang="fi-FI" dirty="0"/>
              <a:t> of the </a:t>
            </a:r>
            <a:r>
              <a:rPr lang="fi-FI" dirty="0" err="1"/>
              <a:t>people</a:t>
            </a:r>
            <a:r>
              <a:rPr lang="fi-FI" dirty="0"/>
              <a:t> to </a:t>
            </a:r>
            <a:r>
              <a:rPr lang="fi-FI" dirty="0" err="1"/>
              <a:t>whom</a:t>
            </a:r>
            <a:r>
              <a:rPr lang="fi-FI" dirty="0"/>
              <a:t> </a:t>
            </a:r>
            <a:r>
              <a:rPr lang="fi-FI" dirty="0" err="1"/>
              <a:t>artifacts</a:t>
            </a:r>
            <a:r>
              <a:rPr lang="fi-FI" dirty="0"/>
              <a:t> </a:t>
            </a:r>
            <a:r>
              <a:rPr lang="fi-FI" dirty="0" err="1"/>
              <a:t>have</a:t>
            </a:r>
            <a:r>
              <a:rPr lang="fi-FI" dirty="0"/>
              <a:t> </a:t>
            </a:r>
            <a:r>
              <a:rPr lang="fi-FI" dirty="0" err="1"/>
              <a:t>been</a:t>
            </a:r>
            <a:r>
              <a:rPr lang="fi-FI" dirty="0"/>
              <a:t> </a:t>
            </a:r>
            <a:r>
              <a:rPr lang="fi-FI" dirty="0" err="1"/>
              <a:t>designed</a:t>
            </a:r>
            <a:r>
              <a:rPr lang="fi-FI" dirty="0"/>
              <a:t> and </a:t>
            </a:r>
            <a:r>
              <a:rPr lang="fi-FI" dirty="0" err="1"/>
              <a:t>standards</a:t>
            </a:r>
            <a:r>
              <a:rPr lang="fi-FI" dirty="0"/>
              <a:t> of </a:t>
            </a:r>
            <a:r>
              <a:rPr lang="fi-FI" dirty="0" err="1"/>
              <a:t>normalcy</a:t>
            </a:r>
            <a:r>
              <a:rPr lang="fi-FI" dirty="0"/>
              <a:t> </a:t>
            </a:r>
            <a:r>
              <a:rPr lang="fi-FI" dirty="0" err="1"/>
              <a:t>reflect</a:t>
            </a:r>
            <a:endParaRPr lang="fi-FI" dirty="0"/>
          </a:p>
          <a:p>
            <a:pPr lvl="3"/>
            <a:r>
              <a:rPr lang="fi-FI" dirty="0" err="1"/>
              <a:t>Soda</a:t>
            </a:r>
            <a:r>
              <a:rPr lang="fi-FI" dirty="0"/>
              <a:t> </a:t>
            </a:r>
            <a:r>
              <a:rPr lang="fi-FI" dirty="0" err="1"/>
              <a:t>can</a:t>
            </a:r>
            <a:r>
              <a:rPr lang="fi-FI" dirty="0"/>
              <a:t> </a:t>
            </a:r>
            <a:r>
              <a:rPr lang="fi-FI" dirty="0" err="1"/>
              <a:t>prostheses</a:t>
            </a:r>
            <a:endParaRPr lang="fi-FI" dirty="0"/>
          </a:p>
        </p:txBody>
      </p:sp>
    </p:spTree>
    <p:extLst>
      <p:ext uri="{BB962C8B-B14F-4D97-AF65-F5344CB8AC3E}">
        <p14:creationId xmlns:p14="http://schemas.microsoft.com/office/powerpoint/2010/main" val="14896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C70F-EFD6-D346-B436-C6D246193CF6}"/>
              </a:ext>
            </a:extLst>
          </p:cNvPr>
          <p:cNvSpPr>
            <a:spLocks noGrp="1"/>
          </p:cNvSpPr>
          <p:nvPr>
            <p:ph type="title"/>
          </p:nvPr>
        </p:nvSpPr>
        <p:spPr/>
        <p:txBody>
          <a:bodyPr/>
          <a:lstStyle/>
          <a:p>
            <a:r>
              <a:rPr lang="en-FI" dirty="0"/>
              <a:t>Sociotechnical? change? </a:t>
            </a:r>
          </a:p>
        </p:txBody>
      </p:sp>
      <p:sp>
        <p:nvSpPr>
          <p:cNvPr id="3" name="Content Placeholder 2">
            <a:extLst>
              <a:ext uri="{FF2B5EF4-FFF2-40B4-BE49-F238E27FC236}">
                <a16:creationId xmlns:a16="http://schemas.microsoft.com/office/drawing/2014/main" id="{E1E09A8C-C7CB-9A49-BD13-DFD49C9D0280}"/>
              </a:ext>
            </a:extLst>
          </p:cNvPr>
          <p:cNvSpPr>
            <a:spLocks noGrp="1"/>
          </p:cNvSpPr>
          <p:nvPr>
            <p:ph idx="1"/>
          </p:nvPr>
        </p:nvSpPr>
        <p:spPr/>
        <p:txBody>
          <a:bodyPr>
            <a:normAutofit fontScale="92500"/>
          </a:bodyPr>
          <a:lstStyle/>
          <a:p>
            <a:r>
              <a:rPr lang="en-FI" dirty="0"/>
              <a:t>A way to say that in closer view next to all ‘social’ phenomena are also materially constructed…</a:t>
            </a:r>
          </a:p>
          <a:p>
            <a:r>
              <a:rPr lang="en-FI" dirty="0"/>
              <a:t>…and ‘technical’ matters cannot be separated from social action taken in and around design and in and around use and disposal.</a:t>
            </a:r>
          </a:p>
          <a:p>
            <a:r>
              <a:rPr lang="en-FI" dirty="0"/>
              <a:t>Design, as vehicle and orientation to change, is predicated on changing both humans and materialities (cf. an opinion campaign to change, which also higher primates can master)</a:t>
            </a:r>
          </a:p>
          <a:p>
            <a:r>
              <a:rPr lang="en-US" dirty="0"/>
              <a:t>Change always proceeds from existing (</a:t>
            </a:r>
            <a:r>
              <a:rPr lang="en-US" dirty="0" err="1"/>
              <a:t>sostech</a:t>
            </a:r>
            <a:r>
              <a:rPr lang="en-US" dirty="0"/>
              <a:t>)</a:t>
            </a:r>
            <a:r>
              <a:rPr lang="en-FI" dirty="0"/>
              <a:t> conditions to new one(s) (not ex-nihilo) and never in (sostech) vacuum</a:t>
            </a:r>
          </a:p>
        </p:txBody>
      </p:sp>
    </p:spTree>
    <p:extLst>
      <p:ext uri="{BB962C8B-B14F-4D97-AF65-F5344CB8AC3E}">
        <p14:creationId xmlns:p14="http://schemas.microsoft.com/office/powerpoint/2010/main" val="39379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0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9401"/>
            <a:ext cx="9144000" cy="6278151"/>
          </a:xfrm>
          <a:prstGeom prst="rect">
            <a:avLst/>
          </a:prstGeom>
        </p:spPr>
      </p:pic>
    </p:spTree>
    <p:extLst>
      <p:ext uri="{BB962C8B-B14F-4D97-AF65-F5344CB8AC3E}">
        <p14:creationId xmlns:p14="http://schemas.microsoft.com/office/powerpoint/2010/main" val="3078777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7 at 1.03.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4897898"/>
            <a:ext cx="4009008" cy="1930023"/>
          </a:xfrm>
          <a:prstGeom prst="rect">
            <a:avLst/>
          </a:prstGeom>
        </p:spPr>
      </p:pic>
      <p:pic>
        <p:nvPicPr>
          <p:cNvPr id="3" name="Picture 2" descr="Screen Shot 2014-10-27 at 1.0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4840186"/>
            <a:ext cx="3240360" cy="2117207"/>
          </a:xfrm>
          <a:prstGeom prst="rect">
            <a:avLst/>
          </a:prstGeom>
        </p:spPr>
      </p:pic>
      <p:pic>
        <p:nvPicPr>
          <p:cNvPr id="5" name="Picture 4" descr="Screen Shot 2014-10-27 at 1.02.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528" y="-29705"/>
            <a:ext cx="7471974" cy="4826857"/>
          </a:xfrm>
          <a:prstGeom prst="rect">
            <a:avLst/>
          </a:prstGeom>
        </p:spPr>
      </p:pic>
    </p:spTree>
    <p:extLst>
      <p:ext uri="{BB962C8B-B14F-4D97-AF65-F5344CB8AC3E}">
        <p14:creationId xmlns:p14="http://schemas.microsoft.com/office/powerpoint/2010/main" val="65097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sz="3600" dirty="0"/>
              <a:t>Is </a:t>
            </a:r>
            <a:r>
              <a:rPr lang="fi-FI" sz="3600" dirty="0" err="1"/>
              <a:t>technology</a:t>
            </a:r>
            <a:r>
              <a:rPr lang="fi-FI" sz="3600" dirty="0"/>
              <a:t> </a:t>
            </a:r>
            <a:r>
              <a:rPr lang="fi-FI" sz="3600" dirty="0" err="1"/>
              <a:t>neutral</a:t>
            </a:r>
            <a:r>
              <a:rPr lang="fi-FI" sz="3600" dirty="0"/>
              <a:t> vs. </a:t>
            </a:r>
            <a:r>
              <a:rPr lang="fi-FI" sz="3600" dirty="0" err="1"/>
              <a:t>what</a:t>
            </a:r>
            <a:r>
              <a:rPr lang="fi-FI" sz="3600" dirty="0"/>
              <a:t> </a:t>
            </a:r>
            <a:r>
              <a:rPr lang="fi-FI" sz="3600" dirty="0" err="1"/>
              <a:t>are</a:t>
            </a:r>
            <a:r>
              <a:rPr lang="fi-FI" sz="3600" dirty="0"/>
              <a:t> the </a:t>
            </a:r>
            <a:r>
              <a:rPr lang="fi-FI" sz="3600" dirty="0" err="1"/>
              <a:t>actor</a:t>
            </a:r>
            <a:r>
              <a:rPr lang="fi-FI" sz="3600" dirty="0"/>
              <a:t> </a:t>
            </a:r>
            <a:r>
              <a:rPr lang="fi-FI" sz="3600" dirty="0" err="1"/>
              <a:t>configurations</a:t>
            </a:r>
            <a:r>
              <a:rPr lang="fi-FI" sz="3600" dirty="0"/>
              <a:t> </a:t>
            </a:r>
            <a:r>
              <a:rPr lang="fi-FI" sz="3600" dirty="0" err="1"/>
              <a:t>that</a:t>
            </a:r>
            <a:r>
              <a:rPr lang="fi-FI" sz="3600" dirty="0"/>
              <a:t> </a:t>
            </a:r>
            <a:r>
              <a:rPr lang="fi-FI" sz="3600" dirty="0" err="1"/>
              <a:t>result</a:t>
            </a:r>
            <a:r>
              <a:rPr lang="fi-FI" sz="3600" dirty="0"/>
              <a:t> </a:t>
            </a:r>
            <a:r>
              <a:rPr lang="fi-FI" sz="3600" dirty="0" err="1"/>
              <a:t>from</a:t>
            </a:r>
            <a:r>
              <a:rPr lang="fi-FI" sz="3600" dirty="0"/>
              <a:t> </a:t>
            </a:r>
            <a:r>
              <a:rPr lang="fi-FI" sz="3600" dirty="0" err="1"/>
              <a:t>it</a:t>
            </a:r>
            <a:r>
              <a:rPr lang="fi-FI" sz="3600" dirty="0"/>
              <a:t>?</a:t>
            </a:r>
          </a:p>
        </p:txBody>
      </p:sp>
      <p:sp>
        <p:nvSpPr>
          <p:cNvPr id="3" name="Content Placeholder 2"/>
          <p:cNvSpPr>
            <a:spLocks noGrp="1"/>
          </p:cNvSpPr>
          <p:nvPr>
            <p:ph idx="1"/>
          </p:nvPr>
        </p:nvSpPr>
        <p:spPr/>
        <p:txBody>
          <a:bodyPr>
            <a:normAutofit fontScale="70000" lnSpcReduction="20000"/>
          </a:bodyPr>
          <a:lstStyle/>
          <a:p>
            <a:r>
              <a:rPr lang="fi-FI" dirty="0" err="1"/>
              <a:t>Technology</a:t>
            </a:r>
            <a:r>
              <a:rPr lang="fi-FI" dirty="0"/>
              <a:t> is </a:t>
            </a:r>
            <a:r>
              <a:rPr lang="fi-FI" dirty="0" err="1"/>
              <a:t>often</a:t>
            </a:r>
            <a:r>
              <a:rPr lang="fi-FI" dirty="0"/>
              <a:t> </a:t>
            </a:r>
            <a:r>
              <a:rPr lang="fi-FI" dirty="0" err="1"/>
              <a:t>seen</a:t>
            </a:r>
            <a:r>
              <a:rPr lang="fi-FI" dirty="0"/>
              <a:t> as </a:t>
            </a:r>
            <a:r>
              <a:rPr lang="fi-FI" dirty="0" err="1"/>
              <a:t>neutral</a:t>
            </a:r>
            <a:r>
              <a:rPr lang="fi-FI" dirty="0"/>
              <a:t> ”</a:t>
            </a:r>
            <a:r>
              <a:rPr lang="fi-FI" dirty="0" err="1"/>
              <a:t>means</a:t>
            </a:r>
            <a:r>
              <a:rPr lang="fi-FI" dirty="0"/>
              <a:t>” </a:t>
            </a:r>
            <a:r>
              <a:rPr lang="fi-FI" dirty="0" err="1"/>
              <a:t>that</a:t>
            </a:r>
            <a:r>
              <a:rPr lang="fi-FI" dirty="0"/>
              <a:t> </a:t>
            </a:r>
            <a:r>
              <a:rPr lang="fi-FI" dirty="0" err="1"/>
              <a:t>do</a:t>
            </a:r>
            <a:r>
              <a:rPr lang="fi-FI" dirty="0"/>
              <a:t> </a:t>
            </a:r>
            <a:r>
              <a:rPr lang="fi-FI" dirty="0" err="1"/>
              <a:t>not</a:t>
            </a:r>
            <a:r>
              <a:rPr lang="fi-FI" dirty="0"/>
              <a:t> </a:t>
            </a:r>
            <a:r>
              <a:rPr lang="fi-FI" dirty="0" err="1"/>
              <a:t>have</a:t>
            </a:r>
            <a:r>
              <a:rPr lang="fi-FI" dirty="0"/>
              <a:t> </a:t>
            </a:r>
            <a:r>
              <a:rPr lang="fi-FI" dirty="0" err="1"/>
              <a:t>intentions</a:t>
            </a:r>
            <a:r>
              <a:rPr lang="fi-FI" dirty="0"/>
              <a:t>, </a:t>
            </a:r>
            <a:r>
              <a:rPr lang="fi-FI" dirty="0" err="1"/>
              <a:t>or</a:t>
            </a:r>
            <a:r>
              <a:rPr lang="fi-FI" dirty="0"/>
              <a:t> </a:t>
            </a:r>
            <a:r>
              <a:rPr lang="fi-FI" dirty="0" err="1"/>
              <a:t>even</a:t>
            </a:r>
            <a:r>
              <a:rPr lang="fi-FI" dirty="0"/>
              <a:t> </a:t>
            </a:r>
            <a:r>
              <a:rPr lang="fi-FI" dirty="0" err="1"/>
              <a:t>embody</a:t>
            </a:r>
            <a:r>
              <a:rPr lang="fi-FI" dirty="0"/>
              <a:t> </a:t>
            </a:r>
            <a:r>
              <a:rPr lang="fi-FI" dirty="0" err="1"/>
              <a:t>clear</a:t>
            </a:r>
            <a:r>
              <a:rPr lang="fi-FI" dirty="0"/>
              <a:t> </a:t>
            </a:r>
            <a:r>
              <a:rPr lang="fi-FI" dirty="0" err="1"/>
              <a:t>intentions</a:t>
            </a:r>
            <a:r>
              <a:rPr lang="fi-FI" dirty="0"/>
              <a:t> / </a:t>
            </a:r>
            <a:r>
              <a:rPr lang="fi-FI" dirty="0" err="1"/>
              <a:t>values</a:t>
            </a:r>
            <a:endParaRPr lang="fi-FI" dirty="0"/>
          </a:p>
          <a:p>
            <a:r>
              <a:rPr lang="fi-FI" dirty="0"/>
              <a:t>”</a:t>
            </a:r>
            <a:r>
              <a:rPr lang="fi-FI" dirty="0" err="1"/>
              <a:t>Guns</a:t>
            </a:r>
            <a:r>
              <a:rPr lang="fi-FI" dirty="0"/>
              <a:t> </a:t>
            </a:r>
            <a:r>
              <a:rPr lang="fi-FI" dirty="0" err="1"/>
              <a:t>don’t</a:t>
            </a:r>
            <a:r>
              <a:rPr lang="fi-FI" dirty="0"/>
              <a:t> </a:t>
            </a:r>
            <a:r>
              <a:rPr lang="fi-FI" dirty="0" err="1"/>
              <a:t>kill</a:t>
            </a:r>
            <a:r>
              <a:rPr lang="fi-FI" dirty="0"/>
              <a:t> </a:t>
            </a:r>
            <a:r>
              <a:rPr lang="fi-FI" dirty="0" err="1"/>
              <a:t>people</a:t>
            </a:r>
            <a:r>
              <a:rPr lang="fi-FI" dirty="0"/>
              <a:t>, </a:t>
            </a:r>
            <a:r>
              <a:rPr lang="fi-FI" dirty="0" err="1"/>
              <a:t>people</a:t>
            </a:r>
            <a:r>
              <a:rPr lang="fi-FI" dirty="0"/>
              <a:t> </a:t>
            </a:r>
            <a:r>
              <a:rPr lang="fi-FI" dirty="0" err="1"/>
              <a:t>do</a:t>
            </a:r>
            <a:r>
              <a:rPr lang="fi-FI" dirty="0"/>
              <a:t>” (NRA)</a:t>
            </a:r>
          </a:p>
          <a:p>
            <a:r>
              <a:rPr lang="fi-FI" dirty="0" err="1"/>
              <a:t>People</a:t>
            </a:r>
            <a:r>
              <a:rPr lang="fi-FI" dirty="0"/>
              <a:t> </a:t>
            </a:r>
            <a:r>
              <a:rPr lang="fi-FI" dirty="0" err="1"/>
              <a:t>do</a:t>
            </a:r>
            <a:r>
              <a:rPr lang="fi-FI" dirty="0"/>
              <a:t> </a:t>
            </a:r>
            <a:r>
              <a:rPr lang="fi-FI" dirty="0" err="1"/>
              <a:t>not</a:t>
            </a:r>
            <a:r>
              <a:rPr lang="fi-FI" dirty="0"/>
              <a:t> </a:t>
            </a:r>
            <a:r>
              <a:rPr lang="fi-FI" i="1" dirty="0" err="1"/>
              <a:t>shoot</a:t>
            </a:r>
            <a:r>
              <a:rPr lang="fi-FI" dirty="0"/>
              <a:t> </a:t>
            </a:r>
            <a:r>
              <a:rPr lang="fi-FI" dirty="0" err="1"/>
              <a:t>people</a:t>
            </a:r>
            <a:r>
              <a:rPr lang="fi-FI" dirty="0"/>
              <a:t> </a:t>
            </a:r>
            <a:r>
              <a:rPr lang="fi-FI" dirty="0" err="1"/>
              <a:t>without</a:t>
            </a:r>
            <a:r>
              <a:rPr lang="fi-FI" dirty="0"/>
              <a:t> </a:t>
            </a:r>
            <a:r>
              <a:rPr lang="fi-FI" dirty="0" err="1"/>
              <a:t>guns</a:t>
            </a:r>
            <a:endParaRPr lang="fi-FI" dirty="0"/>
          </a:p>
          <a:p>
            <a:r>
              <a:rPr lang="fi-FI" dirty="0" err="1"/>
              <a:t>How</a:t>
            </a:r>
            <a:r>
              <a:rPr lang="fi-FI" dirty="0"/>
              <a:t> </a:t>
            </a:r>
            <a:r>
              <a:rPr lang="fi-FI" dirty="0" err="1"/>
              <a:t>they</a:t>
            </a:r>
            <a:r>
              <a:rPr lang="fi-FI" dirty="0"/>
              <a:t> </a:t>
            </a:r>
            <a:r>
              <a:rPr lang="fi-FI" dirty="0" err="1"/>
              <a:t>shoot</a:t>
            </a:r>
            <a:r>
              <a:rPr lang="fi-FI" dirty="0"/>
              <a:t> </a:t>
            </a:r>
            <a:r>
              <a:rPr lang="fi-FI" dirty="0" err="1"/>
              <a:t>people</a:t>
            </a:r>
            <a:r>
              <a:rPr lang="fi-FI" dirty="0"/>
              <a:t> </a:t>
            </a:r>
            <a:r>
              <a:rPr lang="fi-FI" dirty="0" err="1"/>
              <a:t>depends</a:t>
            </a:r>
            <a:r>
              <a:rPr lang="fi-FI" dirty="0"/>
              <a:t> on the </a:t>
            </a:r>
            <a:r>
              <a:rPr lang="fi-FI" dirty="0" err="1"/>
              <a:t>guns</a:t>
            </a:r>
            <a:r>
              <a:rPr lang="fi-FI" dirty="0"/>
              <a:t> </a:t>
            </a:r>
            <a:r>
              <a:rPr lang="fi-FI" dirty="0" err="1"/>
              <a:t>they</a:t>
            </a:r>
            <a:r>
              <a:rPr lang="fi-FI" dirty="0"/>
              <a:t> </a:t>
            </a:r>
            <a:r>
              <a:rPr lang="fi-FI" dirty="0" err="1"/>
              <a:t>have</a:t>
            </a:r>
            <a:r>
              <a:rPr lang="fi-FI" dirty="0"/>
              <a:t>: 22mm, </a:t>
            </a:r>
            <a:r>
              <a:rPr lang="fi-FI" dirty="0" err="1"/>
              <a:t>sawn</a:t>
            </a:r>
            <a:r>
              <a:rPr lang="fi-FI" dirty="0"/>
              <a:t> </a:t>
            </a:r>
            <a:r>
              <a:rPr lang="fi-FI" dirty="0" err="1"/>
              <a:t>shotguns</a:t>
            </a:r>
            <a:r>
              <a:rPr lang="fi-FI" dirty="0"/>
              <a:t>, </a:t>
            </a:r>
            <a:r>
              <a:rPr lang="fi-FI" dirty="0" err="1"/>
              <a:t>automatics</a:t>
            </a:r>
            <a:endParaRPr lang="fi-FI" dirty="0"/>
          </a:p>
          <a:p>
            <a:pPr lvl="1"/>
            <a:r>
              <a:rPr lang="fi-FI" dirty="0"/>
              <a:t>The </a:t>
            </a:r>
            <a:r>
              <a:rPr lang="fi-FI" dirty="0" err="1"/>
              <a:t>actor</a:t>
            </a:r>
            <a:endParaRPr lang="fi-FI" dirty="0"/>
          </a:p>
          <a:p>
            <a:pPr lvl="2"/>
            <a:r>
              <a:rPr lang="fi-FI" dirty="0"/>
              <a:t>”</a:t>
            </a:r>
            <a:r>
              <a:rPr lang="fi-FI" dirty="0" err="1"/>
              <a:t>aggressive</a:t>
            </a:r>
            <a:r>
              <a:rPr lang="fi-FI" dirty="0"/>
              <a:t> </a:t>
            </a:r>
            <a:r>
              <a:rPr lang="fi-FI" dirty="0" err="1"/>
              <a:t>drunk</a:t>
            </a:r>
            <a:r>
              <a:rPr lang="fi-FI" dirty="0"/>
              <a:t> </a:t>
            </a:r>
            <a:r>
              <a:rPr lang="fi-FI" dirty="0" err="1"/>
              <a:t>with</a:t>
            </a:r>
            <a:r>
              <a:rPr lang="fi-FI" dirty="0"/>
              <a:t> </a:t>
            </a:r>
            <a:r>
              <a:rPr lang="fi-FI" dirty="0" err="1"/>
              <a:t>fist</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 </a:t>
            </a:r>
            <a:r>
              <a:rPr lang="fi-FI" dirty="0" err="1"/>
              <a:t>knife</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 </a:t>
            </a:r>
            <a:r>
              <a:rPr lang="fi-FI" dirty="0" err="1"/>
              <a:t>hunting</a:t>
            </a:r>
            <a:r>
              <a:rPr lang="fi-FI" dirty="0"/>
              <a:t> </a:t>
            </a:r>
            <a:r>
              <a:rPr lang="fi-FI" dirty="0" err="1"/>
              <a:t>rifle</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an </a:t>
            </a:r>
            <a:r>
              <a:rPr lang="fi-FI" dirty="0" err="1"/>
              <a:t>automatic</a:t>
            </a:r>
            <a:r>
              <a:rPr lang="fi-FI" dirty="0"/>
              <a:t> ” </a:t>
            </a:r>
          </a:p>
          <a:p>
            <a:pPr lvl="2"/>
            <a:r>
              <a:rPr lang="fi-FI" dirty="0" err="1"/>
              <a:t>differs</a:t>
            </a:r>
            <a:r>
              <a:rPr lang="fi-FI" dirty="0"/>
              <a:t> in </a:t>
            </a:r>
            <a:r>
              <a:rPr lang="fi-FI" dirty="0" err="1"/>
              <a:t>many</a:t>
            </a:r>
            <a:r>
              <a:rPr lang="fi-FI" dirty="0"/>
              <a:t> </a:t>
            </a:r>
            <a:r>
              <a:rPr lang="fi-FI" dirty="0" err="1"/>
              <a:t>respects</a:t>
            </a:r>
            <a:r>
              <a:rPr lang="fi-FI" dirty="0"/>
              <a:t>: </a:t>
            </a:r>
            <a:r>
              <a:rPr lang="fi-FI" dirty="0" err="1"/>
              <a:t>possible</a:t>
            </a:r>
            <a:r>
              <a:rPr lang="fi-FI" dirty="0"/>
              <a:t> </a:t>
            </a:r>
            <a:r>
              <a:rPr lang="fi-FI" dirty="0" err="1"/>
              <a:t>consequences</a:t>
            </a:r>
            <a:r>
              <a:rPr lang="fi-FI" dirty="0"/>
              <a:t>, </a:t>
            </a:r>
            <a:r>
              <a:rPr lang="fi-FI" dirty="0" err="1"/>
              <a:t>impulses</a:t>
            </a:r>
            <a:r>
              <a:rPr lang="fi-FI" dirty="0"/>
              <a:t>, </a:t>
            </a:r>
            <a:r>
              <a:rPr lang="fi-FI" dirty="0" err="1"/>
              <a:t>even</a:t>
            </a:r>
            <a:r>
              <a:rPr lang="fi-FI" dirty="0"/>
              <a:t> </a:t>
            </a:r>
            <a:r>
              <a:rPr lang="fi-FI" dirty="0" err="1"/>
              <a:t>intentions</a:t>
            </a:r>
            <a:endParaRPr lang="fi-FI" dirty="0"/>
          </a:p>
          <a:p>
            <a:r>
              <a:rPr lang="fi-FI" dirty="0" err="1"/>
              <a:t>Similarly</a:t>
            </a:r>
            <a:r>
              <a:rPr lang="fi-FI" dirty="0"/>
              <a:t> </a:t>
            </a:r>
            <a:r>
              <a:rPr lang="fi-FI" dirty="0" err="1"/>
              <a:t>may</a:t>
            </a:r>
            <a:r>
              <a:rPr lang="fi-FI" dirty="0"/>
              <a:t> </a:t>
            </a:r>
            <a:r>
              <a:rPr lang="fi-FI" dirty="0" err="1"/>
              <a:t>technologies</a:t>
            </a:r>
            <a:r>
              <a:rPr lang="fi-FI" dirty="0"/>
              <a:t> and </a:t>
            </a:r>
            <a:r>
              <a:rPr lang="fi-FI" dirty="0" err="1"/>
              <a:t>systems</a:t>
            </a:r>
            <a:r>
              <a:rPr lang="fi-FI" dirty="0"/>
              <a:t> </a:t>
            </a:r>
            <a:r>
              <a:rPr lang="fi-FI" dirty="0" err="1"/>
              <a:t>make</a:t>
            </a:r>
            <a:r>
              <a:rPr lang="fi-FI" dirty="0"/>
              <a:t> </a:t>
            </a:r>
            <a:r>
              <a:rPr lang="fi-FI" dirty="0" err="1"/>
              <a:t>available</a:t>
            </a:r>
            <a:r>
              <a:rPr lang="fi-FI" dirty="0"/>
              <a:t> new </a:t>
            </a:r>
            <a:r>
              <a:rPr lang="fi-FI" dirty="0" err="1"/>
              <a:t>ways</a:t>
            </a:r>
            <a:r>
              <a:rPr lang="fi-FI" dirty="0"/>
              <a:t> of </a:t>
            </a:r>
            <a:r>
              <a:rPr lang="fi-FI" dirty="0" err="1"/>
              <a:t>acting</a:t>
            </a:r>
            <a:r>
              <a:rPr lang="fi-FI" dirty="0"/>
              <a:t>, new </a:t>
            </a:r>
            <a:r>
              <a:rPr lang="fi-FI" dirty="0" err="1"/>
              <a:t>human-technology</a:t>
            </a:r>
            <a:r>
              <a:rPr lang="fi-FI" dirty="0"/>
              <a:t> </a:t>
            </a:r>
            <a:r>
              <a:rPr lang="fi-FI" dirty="0" err="1"/>
              <a:t>actors</a:t>
            </a:r>
            <a:endParaRPr lang="fi-FI" dirty="0"/>
          </a:p>
          <a:p>
            <a:endParaRPr lang="fi-FI" dirty="0"/>
          </a:p>
          <a:p>
            <a:pPr>
              <a:buNone/>
            </a:pPr>
            <a:endParaRPr lang="fi-FI" dirty="0"/>
          </a:p>
        </p:txBody>
      </p:sp>
    </p:spTree>
    <p:extLst>
      <p:ext uri="{BB962C8B-B14F-4D97-AF65-F5344CB8AC3E}">
        <p14:creationId xmlns:p14="http://schemas.microsoft.com/office/powerpoint/2010/main" val="3140057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Circumstantial handicap / actor configurations / augmentation</a:t>
            </a:r>
          </a:p>
        </p:txBody>
      </p:sp>
      <p:sp>
        <p:nvSpPr>
          <p:cNvPr id="3" name="Content Placeholder 2"/>
          <p:cNvSpPr>
            <a:spLocks noGrp="1"/>
          </p:cNvSpPr>
          <p:nvPr>
            <p:ph idx="1"/>
          </p:nvPr>
        </p:nvSpPr>
        <p:spPr/>
        <p:txBody>
          <a:bodyPr>
            <a:normAutofit/>
          </a:bodyPr>
          <a:lstStyle/>
          <a:p>
            <a:r>
              <a:rPr lang="fi-FI" dirty="0"/>
              <a:t>…</a:t>
            </a:r>
            <a:r>
              <a:rPr lang="fi-FI" dirty="0" err="1"/>
              <a:t>applies</a:t>
            </a:r>
            <a:r>
              <a:rPr lang="fi-FI" dirty="0"/>
              <a:t> to us </a:t>
            </a:r>
            <a:r>
              <a:rPr lang="fi-FI" dirty="0" err="1"/>
              <a:t>all</a:t>
            </a:r>
            <a:r>
              <a:rPr lang="fi-FI" dirty="0"/>
              <a:t> in </a:t>
            </a:r>
            <a:r>
              <a:rPr lang="fi-FI" dirty="0" err="1"/>
              <a:t>regard</a:t>
            </a:r>
            <a:r>
              <a:rPr lang="fi-FI" dirty="0"/>
              <a:t> to </a:t>
            </a:r>
            <a:r>
              <a:rPr lang="fi-FI" dirty="0" err="1"/>
              <a:t>structure</a:t>
            </a:r>
            <a:r>
              <a:rPr lang="fi-FI" dirty="0"/>
              <a:t> of </a:t>
            </a:r>
            <a:r>
              <a:rPr lang="fi-FI" dirty="0" err="1"/>
              <a:t>our</a:t>
            </a:r>
            <a:r>
              <a:rPr lang="fi-FI" dirty="0"/>
              <a:t> </a:t>
            </a:r>
            <a:r>
              <a:rPr lang="fi-FI" dirty="0" err="1"/>
              <a:t>tasks</a:t>
            </a:r>
            <a:r>
              <a:rPr lang="fi-FI" dirty="0"/>
              <a:t>: </a:t>
            </a:r>
            <a:r>
              <a:rPr lang="fi-FI" dirty="0" err="1"/>
              <a:t>our</a:t>
            </a:r>
            <a:r>
              <a:rPr lang="fi-FI" dirty="0"/>
              <a:t> </a:t>
            </a:r>
            <a:r>
              <a:rPr lang="fi-FI" dirty="0" err="1"/>
              <a:t>abilities</a:t>
            </a:r>
            <a:r>
              <a:rPr lang="fi-FI" dirty="0"/>
              <a:t> and </a:t>
            </a:r>
            <a:r>
              <a:rPr lang="fi-FI" dirty="0" err="1"/>
              <a:t>goal</a:t>
            </a:r>
            <a:r>
              <a:rPr lang="fi-FI" dirty="0"/>
              <a:t> </a:t>
            </a:r>
            <a:r>
              <a:rPr lang="fi-FI" dirty="0" err="1"/>
              <a:t>setting</a:t>
            </a:r>
            <a:r>
              <a:rPr lang="fi-FI" dirty="0"/>
              <a:t> </a:t>
            </a:r>
            <a:r>
              <a:rPr lang="fi-FI" dirty="0" err="1"/>
              <a:t>depend</a:t>
            </a:r>
            <a:r>
              <a:rPr lang="fi-FI" dirty="0"/>
              <a:t> on the </a:t>
            </a:r>
            <a:r>
              <a:rPr lang="fi-FI" dirty="0" err="1"/>
              <a:t>means</a:t>
            </a:r>
            <a:r>
              <a:rPr lang="fi-FI" dirty="0"/>
              <a:t> </a:t>
            </a:r>
            <a:r>
              <a:rPr lang="fi-FI" dirty="0" err="1"/>
              <a:t>we</a:t>
            </a:r>
            <a:r>
              <a:rPr lang="fi-FI" dirty="0"/>
              <a:t> </a:t>
            </a:r>
            <a:r>
              <a:rPr lang="fi-FI" dirty="0" err="1"/>
              <a:t>have</a:t>
            </a:r>
            <a:r>
              <a:rPr lang="fi-FI" dirty="0"/>
              <a:t> </a:t>
            </a:r>
            <a:r>
              <a:rPr lang="fi-FI" dirty="0" err="1"/>
              <a:t>available</a:t>
            </a:r>
            <a:r>
              <a:rPr lang="fi-FI" dirty="0"/>
              <a:t>: </a:t>
            </a:r>
            <a:r>
              <a:rPr lang="fi-FI" dirty="0" err="1"/>
              <a:t>not</a:t>
            </a:r>
            <a:r>
              <a:rPr lang="fi-FI" dirty="0"/>
              <a:t> </a:t>
            </a:r>
            <a:r>
              <a:rPr lang="fi-FI" dirty="0" err="1"/>
              <a:t>only</a:t>
            </a:r>
            <a:r>
              <a:rPr lang="fi-FI" dirty="0"/>
              <a:t> </a:t>
            </a:r>
            <a:r>
              <a:rPr lang="fi-FI" dirty="0" err="1"/>
              <a:t>guns</a:t>
            </a:r>
            <a:r>
              <a:rPr lang="fi-FI" dirty="0"/>
              <a:t> and </a:t>
            </a:r>
            <a:r>
              <a:rPr lang="fi-FI" dirty="0" err="1"/>
              <a:t>violence</a:t>
            </a:r>
            <a:r>
              <a:rPr lang="fi-FI" dirty="0"/>
              <a:t> </a:t>
            </a:r>
            <a:r>
              <a:rPr lang="fi-FI" dirty="0" err="1"/>
              <a:t>but</a:t>
            </a:r>
            <a:r>
              <a:rPr lang="fi-FI" dirty="0"/>
              <a:t> </a:t>
            </a:r>
            <a:r>
              <a:rPr lang="fi-FI" dirty="0" err="1"/>
              <a:t>e.g</a:t>
            </a:r>
            <a:r>
              <a:rPr lang="fi-FI" dirty="0"/>
              <a:t>. </a:t>
            </a:r>
            <a:r>
              <a:rPr lang="fi-FI" dirty="0" err="1"/>
              <a:t>literal</a:t>
            </a:r>
            <a:r>
              <a:rPr lang="fi-FI" dirty="0"/>
              <a:t> </a:t>
            </a:r>
            <a:r>
              <a:rPr lang="fi-FI" dirty="0" err="1"/>
              <a:t>expression</a:t>
            </a:r>
            <a:r>
              <a:rPr lang="fi-FI" dirty="0"/>
              <a:t>: </a:t>
            </a:r>
            <a:r>
              <a:rPr lang="fi-FI" dirty="0" err="1"/>
              <a:t>pens</a:t>
            </a:r>
            <a:r>
              <a:rPr lang="fi-FI" dirty="0"/>
              <a:t>, </a:t>
            </a:r>
            <a:r>
              <a:rPr lang="fi-FI" dirty="0" err="1"/>
              <a:t>typewriters</a:t>
            </a:r>
            <a:r>
              <a:rPr lang="fi-FI" dirty="0"/>
              <a:t>, </a:t>
            </a:r>
            <a:r>
              <a:rPr lang="fi-FI" dirty="0" err="1"/>
              <a:t>dictionaries</a:t>
            </a:r>
            <a:r>
              <a:rPr lang="fi-FI" dirty="0"/>
              <a:t>, </a:t>
            </a:r>
            <a:r>
              <a:rPr lang="fi-FI" dirty="0" err="1"/>
              <a:t>wordprocessors</a:t>
            </a:r>
            <a:r>
              <a:rPr lang="fi-FI" dirty="0"/>
              <a:t>, </a:t>
            </a:r>
            <a:r>
              <a:rPr lang="fi-FI" dirty="0" err="1"/>
              <a:t>dictating</a:t>
            </a:r>
            <a:r>
              <a:rPr lang="fi-FI" dirty="0"/>
              <a:t> </a:t>
            </a:r>
            <a:r>
              <a:rPr lang="fi-FI" dirty="0" err="1"/>
              <a:t>machines</a:t>
            </a:r>
            <a:r>
              <a:rPr lang="fi-FI" dirty="0"/>
              <a:t>, </a:t>
            </a:r>
            <a:r>
              <a:rPr lang="fi-FI" dirty="0" err="1"/>
              <a:t>peers</a:t>
            </a:r>
            <a:r>
              <a:rPr lang="fi-FI" dirty="0"/>
              <a:t>, e-mail, </a:t>
            </a:r>
            <a:r>
              <a:rPr lang="fi-FI" dirty="0" err="1"/>
              <a:t>shared</a:t>
            </a:r>
            <a:r>
              <a:rPr lang="fi-FI" dirty="0"/>
              <a:t> </a:t>
            </a:r>
            <a:r>
              <a:rPr lang="fi-FI" dirty="0" err="1"/>
              <a:t>wiki</a:t>
            </a:r>
            <a:r>
              <a:rPr lang="fi-FI" dirty="0"/>
              <a:t> </a:t>
            </a:r>
            <a:r>
              <a:rPr lang="fi-FI" dirty="0" err="1"/>
              <a:t>workspaces</a:t>
            </a:r>
            <a:r>
              <a:rPr lang="fi-FI" dirty="0"/>
              <a:t>… </a:t>
            </a:r>
          </a:p>
          <a:p>
            <a:r>
              <a:rPr lang="fi-FI" dirty="0"/>
              <a:t>DSC is </a:t>
            </a:r>
            <a:r>
              <a:rPr lang="fi-FI" dirty="0" err="1"/>
              <a:t>about</a:t>
            </a:r>
            <a:r>
              <a:rPr lang="fi-FI" dirty="0"/>
              <a:t> </a:t>
            </a:r>
            <a:r>
              <a:rPr lang="fi-FI" dirty="0" err="1"/>
              <a:t>thinking</a:t>
            </a:r>
            <a:r>
              <a:rPr lang="fi-FI" dirty="0"/>
              <a:t> </a:t>
            </a:r>
            <a:r>
              <a:rPr lang="fi-FI" dirty="0" err="1"/>
              <a:t>through</a:t>
            </a:r>
            <a:r>
              <a:rPr lang="fi-FI" dirty="0"/>
              <a:t> </a:t>
            </a:r>
            <a:r>
              <a:rPr lang="fi-FI" dirty="0" err="1"/>
              <a:t>how</a:t>
            </a:r>
            <a:r>
              <a:rPr lang="fi-FI" dirty="0"/>
              <a:t> </a:t>
            </a:r>
            <a:r>
              <a:rPr lang="fi-FI" dirty="0" err="1"/>
              <a:t>circumstantial</a:t>
            </a:r>
            <a:r>
              <a:rPr lang="fi-FI" dirty="0"/>
              <a:t> </a:t>
            </a:r>
            <a:r>
              <a:rPr lang="fi-FI" dirty="0" err="1"/>
              <a:t>conditions</a:t>
            </a:r>
            <a:r>
              <a:rPr lang="fi-FI" dirty="0"/>
              <a:t> </a:t>
            </a:r>
            <a:r>
              <a:rPr lang="fi-FI" dirty="0" err="1"/>
              <a:t>make</a:t>
            </a:r>
            <a:r>
              <a:rPr lang="fi-FI" dirty="0"/>
              <a:t> us </a:t>
            </a:r>
            <a:r>
              <a:rPr lang="fi-FI" dirty="0" err="1"/>
              <a:t>human</a:t>
            </a:r>
            <a:r>
              <a:rPr lang="fi-FI" dirty="0"/>
              <a:t> in </a:t>
            </a:r>
            <a:r>
              <a:rPr lang="fi-FI" dirty="0" err="1"/>
              <a:t>different</a:t>
            </a:r>
            <a:r>
              <a:rPr lang="fi-FI" dirty="0"/>
              <a:t> </a:t>
            </a:r>
            <a:r>
              <a:rPr lang="fi-FI" dirty="0" err="1"/>
              <a:t>settings</a:t>
            </a:r>
            <a:r>
              <a:rPr lang="fi-FI" dirty="0"/>
              <a:t> … and </a:t>
            </a:r>
            <a:r>
              <a:rPr lang="fi-FI" dirty="0" err="1"/>
              <a:t>what</a:t>
            </a:r>
            <a:r>
              <a:rPr lang="fi-FI" dirty="0"/>
              <a:t> </a:t>
            </a:r>
            <a:r>
              <a:rPr lang="fi-FI" dirty="0" err="1"/>
              <a:t>kind</a:t>
            </a:r>
            <a:r>
              <a:rPr lang="fi-FI" dirty="0"/>
              <a:t> of </a:t>
            </a:r>
            <a:r>
              <a:rPr lang="fi-FI" dirty="0" err="1"/>
              <a:t>human</a:t>
            </a:r>
            <a:r>
              <a:rPr lang="fi-FI" dirty="0"/>
              <a:t> action and </a:t>
            </a:r>
            <a:r>
              <a:rPr lang="fi-FI" dirty="0" err="1"/>
              <a:t>humanity</a:t>
            </a:r>
            <a:r>
              <a:rPr lang="fi-FI" dirty="0"/>
              <a:t> is </a:t>
            </a:r>
            <a:r>
              <a:rPr lang="fi-FI" dirty="0" err="1"/>
              <a:t>augmented</a:t>
            </a:r>
            <a:endParaRPr lang="fi-FI" dirty="0"/>
          </a:p>
          <a:p>
            <a:endParaRPr lang="en-US" dirty="0"/>
          </a:p>
        </p:txBody>
      </p:sp>
    </p:spTree>
    <p:extLst>
      <p:ext uri="{BB962C8B-B14F-4D97-AF65-F5344CB8AC3E}">
        <p14:creationId xmlns:p14="http://schemas.microsoft.com/office/powerpoint/2010/main" val="3589607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New technology and regulation: </a:t>
            </a:r>
            <a:r>
              <a:rPr lang="fi-FI" sz="2800" dirty="0"/>
              <a:t>New </a:t>
            </a:r>
            <a:r>
              <a:rPr lang="fi-FI" sz="2800" dirty="0" err="1"/>
              <a:t>technologies</a:t>
            </a:r>
            <a:r>
              <a:rPr lang="fi-FI" sz="2800" dirty="0"/>
              <a:t> </a:t>
            </a:r>
            <a:r>
              <a:rPr lang="fi-FI" sz="2800" dirty="0" err="1"/>
              <a:t>redefine</a:t>
            </a:r>
            <a:r>
              <a:rPr lang="fi-FI" sz="2800" dirty="0"/>
              <a:t> </a:t>
            </a:r>
            <a:r>
              <a:rPr lang="fi-FI" sz="2800" dirty="0" err="1"/>
              <a:t>what</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and </a:t>
            </a:r>
            <a:r>
              <a:rPr lang="fi-FI" sz="2800" dirty="0" err="1"/>
              <a:t>how</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t>
            </a:r>
            <a:r>
              <a:rPr lang="fi-FI" sz="2800" dirty="0" err="1"/>
              <a:t>it</a:t>
            </a:r>
            <a:br>
              <a:rPr lang="fi-FI" sz="2800" dirty="0"/>
            </a:br>
            <a:endParaRPr lang="en-US" sz="2800" dirty="0"/>
          </a:p>
        </p:txBody>
      </p:sp>
      <p:sp>
        <p:nvSpPr>
          <p:cNvPr id="3" name="Content Placeholder 2"/>
          <p:cNvSpPr>
            <a:spLocks noGrp="1"/>
          </p:cNvSpPr>
          <p:nvPr>
            <p:ph idx="1"/>
          </p:nvPr>
        </p:nvSpPr>
        <p:spPr/>
        <p:txBody>
          <a:bodyPr>
            <a:normAutofit fontScale="70000" lnSpcReduction="20000"/>
          </a:bodyPr>
          <a:lstStyle/>
          <a:p>
            <a:r>
              <a:rPr lang="fi-FI" dirty="0" err="1"/>
              <a:t>Kerr</a:t>
            </a:r>
            <a:r>
              <a:rPr lang="fi-FI" dirty="0"/>
              <a:t>: </a:t>
            </a:r>
            <a:r>
              <a:rPr lang="fi-FI" dirty="0" err="1"/>
              <a:t>search</a:t>
            </a:r>
            <a:r>
              <a:rPr lang="fi-FI" dirty="0"/>
              <a:t> and </a:t>
            </a:r>
            <a:r>
              <a:rPr lang="fi-FI" dirty="0" err="1"/>
              <a:t>seizure</a:t>
            </a:r>
            <a:r>
              <a:rPr lang="fi-FI" dirty="0"/>
              <a:t> in </a:t>
            </a:r>
            <a:r>
              <a:rPr lang="fi-FI" dirty="0" err="1"/>
              <a:t>digital</a:t>
            </a:r>
            <a:r>
              <a:rPr lang="fi-FI" dirty="0"/>
              <a:t> </a:t>
            </a:r>
            <a:r>
              <a:rPr lang="fi-FI" dirty="0" err="1"/>
              <a:t>world</a:t>
            </a:r>
            <a:endParaRPr lang="fi-FI" dirty="0"/>
          </a:p>
          <a:p>
            <a:r>
              <a:rPr lang="fi-FI" dirty="0" err="1"/>
              <a:t>Background</a:t>
            </a:r>
            <a:r>
              <a:rPr lang="fi-FI" dirty="0"/>
              <a:t>: ”general </a:t>
            </a:r>
            <a:r>
              <a:rPr lang="fi-FI" dirty="0" err="1"/>
              <a:t>search</a:t>
            </a:r>
            <a:r>
              <a:rPr lang="fi-FI" dirty="0"/>
              <a:t> </a:t>
            </a:r>
            <a:r>
              <a:rPr lang="fi-FI" dirty="0" err="1"/>
              <a:t>warrants</a:t>
            </a:r>
            <a:r>
              <a:rPr lang="fi-FI" dirty="0"/>
              <a:t>” in 18th </a:t>
            </a:r>
            <a:r>
              <a:rPr lang="fi-FI" dirty="0" err="1"/>
              <a:t>century</a:t>
            </a:r>
            <a:r>
              <a:rPr lang="fi-FI" dirty="0"/>
              <a:t>—made </a:t>
            </a:r>
            <a:r>
              <a:rPr lang="fi-FI" dirty="0" err="1"/>
              <a:t>up</a:t>
            </a:r>
            <a:r>
              <a:rPr lang="fi-FI" dirty="0"/>
              <a:t> </a:t>
            </a:r>
            <a:r>
              <a:rPr lang="fi-FI" dirty="0" err="1"/>
              <a:t>accusation</a:t>
            </a:r>
            <a:r>
              <a:rPr lang="fi-FI" dirty="0"/>
              <a:t>, </a:t>
            </a:r>
            <a:r>
              <a:rPr lang="fi-FI" dirty="0" err="1"/>
              <a:t>then</a:t>
            </a:r>
            <a:r>
              <a:rPr lang="fi-FI" dirty="0"/>
              <a:t> </a:t>
            </a:r>
            <a:r>
              <a:rPr lang="fi-FI" dirty="0" err="1"/>
              <a:t>search</a:t>
            </a:r>
            <a:r>
              <a:rPr lang="fi-FI" dirty="0"/>
              <a:t> for </a:t>
            </a:r>
            <a:r>
              <a:rPr lang="fi-FI" dirty="0" err="1"/>
              <a:t>any</a:t>
            </a:r>
            <a:r>
              <a:rPr lang="fi-FI" dirty="0"/>
              <a:t> </a:t>
            </a:r>
            <a:r>
              <a:rPr lang="fi-FI" dirty="0" err="1"/>
              <a:t>excuse</a:t>
            </a:r>
            <a:r>
              <a:rPr lang="fi-FI" dirty="0"/>
              <a:t> to </a:t>
            </a:r>
            <a:r>
              <a:rPr lang="fi-FI" dirty="0" err="1"/>
              <a:t>prosecute</a:t>
            </a:r>
            <a:r>
              <a:rPr lang="fi-FI" dirty="0"/>
              <a:t> (&amp; </a:t>
            </a:r>
            <a:r>
              <a:rPr lang="fi-FI" dirty="0" err="1"/>
              <a:t>frame</a:t>
            </a:r>
            <a:r>
              <a:rPr lang="fi-FI" dirty="0"/>
              <a:t> as </a:t>
            </a:r>
            <a:r>
              <a:rPr lang="fi-FI" dirty="0" err="1"/>
              <a:t>guilty</a:t>
            </a:r>
            <a:r>
              <a:rPr lang="fi-FI" dirty="0"/>
              <a:t> </a:t>
            </a:r>
            <a:r>
              <a:rPr lang="fi-FI" dirty="0" err="1"/>
              <a:t>very</a:t>
            </a:r>
            <a:r>
              <a:rPr lang="fi-FI" dirty="0"/>
              <a:t> </a:t>
            </a:r>
            <a:r>
              <a:rPr lang="fi-FI" dirty="0" err="1"/>
              <a:t>easy</a:t>
            </a:r>
            <a:r>
              <a:rPr lang="fi-FI" dirty="0"/>
              <a:t>)</a:t>
            </a:r>
          </a:p>
          <a:p>
            <a:r>
              <a:rPr lang="fi-FI" dirty="0" err="1"/>
              <a:t>Specific</a:t>
            </a:r>
            <a:r>
              <a:rPr lang="fi-FI" dirty="0"/>
              <a:t> </a:t>
            </a:r>
            <a:r>
              <a:rPr lang="fi-FI" dirty="0" err="1"/>
              <a:t>search</a:t>
            </a:r>
            <a:r>
              <a:rPr lang="fi-FI" dirty="0"/>
              <a:t> </a:t>
            </a:r>
            <a:r>
              <a:rPr lang="fi-FI" dirty="0" err="1"/>
              <a:t>warrants</a:t>
            </a:r>
            <a:r>
              <a:rPr lang="fi-FI" dirty="0"/>
              <a:t>: </a:t>
            </a:r>
            <a:r>
              <a:rPr lang="fi-FI" dirty="0" err="1"/>
              <a:t>you</a:t>
            </a:r>
            <a:r>
              <a:rPr lang="fi-FI" dirty="0"/>
              <a:t> </a:t>
            </a:r>
            <a:r>
              <a:rPr lang="fi-FI" dirty="0" err="1"/>
              <a:t>are</a:t>
            </a:r>
            <a:r>
              <a:rPr lang="fi-FI" dirty="0"/>
              <a:t> </a:t>
            </a:r>
            <a:r>
              <a:rPr lang="fi-FI" dirty="0" err="1"/>
              <a:t>accused</a:t>
            </a:r>
            <a:r>
              <a:rPr lang="fi-FI" dirty="0"/>
              <a:t> of X, </a:t>
            </a:r>
            <a:r>
              <a:rPr lang="fi-FI" dirty="0" err="1"/>
              <a:t>police</a:t>
            </a:r>
            <a:r>
              <a:rPr lang="fi-FI" dirty="0"/>
              <a:t> </a:t>
            </a:r>
            <a:r>
              <a:rPr lang="fi-FI" dirty="0" err="1"/>
              <a:t>has</a:t>
            </a:r>
            <a:r>
              <a:rPr lang="fi-FI" dirty="0"/>
              <a:t> a </a:t>
            </a:r>
            <a:r>
              <a:rPr lang="fi-FI" dirty="0" err="1"/>
              <a:t>right</a:t>
            </a:r>
            <a:r>
              <a:rPr lang="fi-FI" dirty="0"/>
              <a:t> to </a:t>
            </a:r>
            <a:r>
              <a:rPr lang="fi-FI" dirty="0" err="1"/>
              <a:t>search</a:t>
            </a:r>
            <a:r>
              <a:rPr lang="fi-FI" dirty="0"/>
              <a:t> </a:t>
            </a:r>
            <a:r>
              <a:rPr lang="fi-FI" dirty="0" err="1"/>
              <a:t>you</a:t>
            </a:r>
            <a:r>
              <a:rPr lang="fi-FI" dirty="0"/>
              <a:t> for X and </a:t>
            </a:r>
            <a:r>
              <a:rPr lang="fi-FI" dirty="0" err="1"/>
              <a:t>observe</a:t>
            </a:r>
            <a:r>
              <a:rPr lang="fi-FI" dirty="0"/>
              <a:t> ”</a:t>
            </a:r>
            <a:r>
              <a:rPr lang="fi-FI" dirty="0" err="1"/>
              <a:t>what</a:t>
            </a:r>
            <a:r>
              <a:rPr lang="fi-FI" dirty="0"/>
              <a:t> is in </a:t>
            </a:r>
            <a:r>
              <a:rPr lang="fi-FI" dirty="0" err="1"/>
              <a:t>plain</a:t>
            </a:r>
            <a:r>
              <a:rPr lang="fi-FI" dirty="0"/>
              <a:t> </a:t>
            </a:r>
            <a:r>
              <a:rPr lang="fi-FI" dirty="0" err="1"/>
              <a:t>sight</a:t>
            </a:r>
            <a:r>
              <a:rPr lang="fi-FI" dirty="0"/>
              <a:t>”</a:t>
            </a:r>
          </a:p>
          <a:p>
            <a:r>
              <a:rPr lang="fi-FI" dirty="0" err="1"/>
              <a:t>Worked</a:t>
            </a:r>
            <a:r>
              <a:rPr lang="fi-FI" dirty="0"/>
              <a:t>  ok for 200 </a:t>
            </a:r>
            <a:r>
              <a:rPr lang="fi-FI" dirty="0" err="1"/>
              <a:t>years</a:t>
            </a:r>
            <a:r>
              <a:rPr lang="fi-FI" dirty="0"/>
              <a:t>… </a:t>
            </a:r>
            <a:r>
              <a:rPr lang="fi-FI" dirty="0" err="1"/>
              <a:t>until</a:t>
            </a:r>
            <a:r>
              <a:rPr lang="fi-FI" dirty="0"/>
              <a:t> the </a:t>
            </a:r>
            <a:r>
              <a:rPr lang="fi-FI" dirty="0" err="1"/>
              <a:t>quesition</a:t>
            </a:r>
            <a:r>
              <a:rPr lang="fi-FI" dirty="0"/>
              <a:t> of </a:t>
            </a:r>
            <a:r>
              <a:rPr lang="fi-FI" dirty="0" err="1"/>
              <a:t>what</a:t>
            </a:r>
            <a:r>
              <a:rPr lang="fi-FI" dirty="0"/>
              <a:t> is ”in </a:t>
            </a:r>
            <a:r>
              <a:rPr lang="fi-FI" dirty="0" err="1"/>
              <a:t>plain</a:t>
            </a:r>
            <a:r>
              <a:rPr lang="fi-FI" dirty="0"/>
              <a:t> </a:t>
            </a:r>
            <a:r>
              <a:rPr lang="fi-FI" dirty="0" err="1"/>
              <a:t>sight</a:t>
            </a:r>
            <a:r>
              <a:rPr lang="fi-FI" dirty="0"/>
              <a:t>” in </a:t>
            </a:r>
            <a:r>
              <a:rPr lang="fi-FI" dirty="0" err="1"/>
              <a:t>digital</a:t>
            </a:r>
            <a:r>
              <a:rPr lang="fi-FI" dirty="0"/>
              <a:t> </a:t>
            </a:r>
            <a:r>
              <a:rPr lang="fi-FI" dirty="0" err="1"/>
              <a:t>formats</a:t>
            </a:r>
            <a:r>
              <a:rPr lang="fi-FI" dirty="0"/>
              <a:t>. </a:t>
            </a:r>
          </a:p>
          <a:p>
            <a:r>
              <a:rPr lang="fi-FI" dirty="0"/>
              <a:t>In </a:t>
            </a:r>
            <a:r>
              <a:rPr lang="fi-FI" dirty="0" err="1"/>
              <a:t>regards</a:t>
            </a:r>
            <a:r>
              <a:rPr lang="fi-FI" dirty="0"/>
              <a:t> to </a:t>
            </a:r>
            <a:r>
              <a:rPr lang="fi-FI" dirty="0" err="1"/>
              <a:t>search</a:t>
            </a:r>
            <a:r>
              <a:rPr lang="fi-FI" dirty="0"/>
              <a:t> for </a:t>
            </a:r>
            <a:r>
              <a:rPr lang="fi-FI" dirty="0" err="1"/>
              <a:t>evidence</a:t>
            </a:r>
            <a:r>
              <a:rPr lang="fi-FI" dirty="0"/>
              <a:t> </a:t>
            </a:r>
            <a:r>
              <a:rPr lang="fi-FI" dirty="0" err="1"/>
              <a:t>hard</a:t>
            </a:r>
            <a:r>
              <a:rPr lang="fi-FI" dirty="0"/>
              <a:t> </a:t>
            </a:r>
            <a:r>
              <a:rPr lang="fi-FI" dirty="0" err="1"/>
              <a:t>drive</a:t>
            </a:r>
            <a:r>
              <a:rPr lang="fi-FI" dirty="0"/>
              <a:t> </a:t>
            </a:r>
            <a:r>
              <a:rPr lang="fi-FI" dirty="0" err="1"/>
              <a:t>resembles</a:t>
            </a:r>
            <a:r>
              <a:rPr lang="fi-FI" dirty="0"/>
              <a:t>:  </a:t>
            </a:r>
          </a:p>
          <a:p>
            <a:pPr lvl="1"/>
            <a:r>
              <a:rPr lang="fi-FI" dirty="0"/>
              <a:t>A </a:t>
            </a:r>
            <a:r>
              <a:rPr lang="fi-FI" dirty="0" err="1"/>
              <a:t>small</a:t>
            </a:r>
            <a:r>
              <a:rPr lang="fi-FI" dirty="0"/>
              <a:t> </a:t>
            </a:r>
            <a:r>
              <a:rPr lang="fi-FI" dirty="0" err="1"/>
              <a:t>closet</a:t>
            </a:r>
            <a:r>
              <a:rPr lang="fi-FI" dirty="0"/>
              <a:t> in </a:t>
            </a:r>
            <a:r>
              <a:rPr lang="fi-FI" dirty="0" err="1"/>
              <a:t>terms</a:t>
            </a:r>
            <a:r>
              <a:rPr lang="fi-FI" dirty="0"/>
              <a:t> of </a:t>
            </a:r>
            <a:r>
              <a:rPr lang="fi-FI" dirty="0" err="1"/>
              <a:t>physical</a:t>
            </a:r>
            <a:r>
              <a:rPr lang="fi-FI" dirty="0"/>
              <a:t> </a:t>
            </a:r>
            <a:r>
              <a:rPr lang="fi-FI" dirty="0" err="1"/>
              <a:t>size</a:t>
            </a:r>
            <a:r>
              <a:rPr lang="fi-FI" dirty="0"/>
              <a:t> (</a:t>
            </a:r>
            <a:r>
              <a:rPr lang="fi-FI" dirty="0" err="1"/>
              <a:t>transportable</a:t>
            </a:r>
            <a:r>
              <a:rPr lang="fi-FI" dirty="0"/>
              <a:t>)</a:t>
            </a:r>
          </a:p>
          <a:p>
            <a:pPr lvl="1"/>
            <a:r>
              <a:rPr lang="fi-FI" dirty="0" err="1"/>
              <a:t>Diary</a:t>
            </a:r>
            <a:r>
              <a:rPr lang="fi-FI" dirty="0"/>
              <a:t> &amp; </a:t>
            </a:r>
            <a:r>
              <a:rPr lang="fi-FI" dirty="0" err="1"/>
              <a:t>trace</a:t>
            </a:r>
            <a:r>
              <a:rPr lang="fi-FI" dirty="0"/>
              <a:t> &amp; </a:t>
            </a:r>
            <a:r>
              <a:rPr lang="fi-FI" dirty="0" err="1"/>
              <a:t>calendar</a:t>
            </a:r>
            <a:r>
              <a:rPr lang="fi-FI" dirty="0"/>
              <a:t> in </a:t>
            </a:r>
            <a:r>
              <a:rPr lang="fi-FI" dirty="0" err="1"/>
              <a:t>terms</a:t>
            </a:r>
            <a:r>
              <a:rPr lang="fi-FI" dirty="0"/>
              <a:t> of </a:t>
            </a:r>
            <a:r>
              <a:rPr lang="fi-FI" dirty="0" err="1"/>
              <a:t>recording</a:t>
            </a:r>
            <a:r>
              <a:rPr lang="fi-FI" dirty="0"/>
              <a:t> (</a:t>
            </a:r>
            <a:r>
              <a:rPr lang="fi-FI" dirty="0" err="1"/>
              <a:t>very</a:t>
            </a:r>
            <a:r>
              <a:rPr lang="fi-FI" dirty="0"/>
              <a:t> </a:t>
            </a:r>
            <a:r>
              <a:rPr lang="fi-FI" dirty="0" err="1"/>
              <a:t>personal</a:t>
            </a:r>
            <a:r>
              <a:rPr lang="fi-FI" dirty="0"/>
              <a:t>)</a:t>
            </a:r>
          </a:p>
          <a:p>
            <a:pPr lvl="1"/>
            <a:r>
              <a:rPr lang="fi-FI" dirty="0" err="1"/>
              <a:t>Rows</a:t>
            </a:r>
            <a:r>
              <a:rPr lang="fi-FI" dirty="0"/>
              <a:t> </a:t>
            </a:r>
            <a:r>
              <a:rPr lang="fi-FI" dirty="0" err="1"/>
              <a:t>fo</a:t>
            </a:r>
            <a:r>
              <a:rPr lang="fi-FI" dirty="0"/>
              <a:t> </a:t>
            </a:r>
            <a:r>
              <a:rPr lang="fi-FI" dirty="0" err="1"/>
              <a:t>filing</a:t>
            </a:r>
            <a:r>
              <a:rPr lang="fi-FI" dirty="0"/>
              <a:t> </a:t>
            </a:r>
            <a:r>
              <a:rPr lang="fi-FI" dirty="0" err="1"/>
              <a:t>cabinets</a:t>
            </a:r>
            <a:r>
              <a:rPr lang="fi-FI" dirty="0"/>
              <a:t> in </a:t>
            </a:r>
            <a:r>
              <a:rPr lang="fi-FI" dirty="0" err="1"/>
              <a:t>terms</a:t>
            </a:r>
            <a:r>
              <a:rPr lang="fi-FI" dirty="0"/>
              <a:t> of </a:t>
            </a:r>
            <a:r>
              <a:rPr lang="fi-FI" dirty="0" err="1"/>
              <a:t>searching</a:t>
            </a:r>
            <a:r>
              <a:rPr lang="fi-FI" dirty="0"/>
              <a:t> (a </a:t>
            </a:r>
            <a:r>
              <a:rPr lang="fi-FI" dirty="0" err="1"/>
              <a:t>lot</a:t>
            </a:r>
            <a:r>
              <a:rPr lang="fi-FI" dirty="0"/>
              <a:t> of </a:t>
            </a:r>
            <a:r>
              <a:rPr lang="fi-FI" dirty="0" err="1"/>
              <a:t>work</a:t>
            </a:r>
            <a:r>
              <a:rPr lang="fi-FI" dirty="0"/>
              <a:t>)</a:t>
            </a:r>
          </a:p>
          <a:p>
            <a:pPr lvl="1"/>
            <a:r>
              <a:rPr lang="fi-FI" dirty="0" err="1"/>
              <a:t>Warehouse</a:t>
            </a:r>
            <a:r>
              <a:rPr lang="fi-FI" dirty="0"/>
              <a:t> in </a:t>
            </a:r>
            <a:r>
              <a:rPr lang="fi-FI" dirty="0" err="1"/>
              <a:t>terms</a:t>
            </a:r>
            <a:r>
              <a:rPr lang="fi-FI" dirty="0"/>
              <a:t> of </a:t>
            </a:r>
            <a:r>
              <a:rPr lang="fi-FI" dirty="0" err="1"/>
              <a:t>content</a:t>
            </a:r>
            <a:r>
              <a:rPr lang="fi-FI" dirty="0"/>
              <a:t> (a </a:t>
            </a:r>
            <a:r>
              <a:rPr lang="fi-FI" dirty="0" err="1"/>
              <a:t>huge</a:t>
            </a:r>
            <a:r>
              <a:rPr lang="fi-FI" dirty="0"/>
              <a:t> </a:t>
            </a:r>
            <a:r>
              <a:rPr lang="fi-FI" dirty="0" err="1"/>
              <a:t>warrant</a:t>
            </a:r>
            <a:r>
              <a:rPr lang="fi-FI" dirty="0"/>
              <a:t> to </a:t>
            </a:r>
            <a:r>
              <a:rPr lang="fi-FI" dirty="0" err="1"/>
              <a:t>go</a:t>
            </a:r>
            <a:r>
              <a:rPr lang="fi-FI" dirty="0"/>
              <a:t> </a:t>
            </a:r>
            <a:r>
              <a:rPr lang="fi-FI" dirty="0" err="1"/>
              <a:t>through</a:t>
            </a:r>
            <a:endParaRPr lang="fi-FI" dirty="0"/>
          </a:p>
          <a:p>
            <a:r>
              <a:rPr lang="fi-FI" dirty="0" err="1"/>
              <a:t>What</a:t>
            </a:r>
            <a:r>
              <a:rPr lang="fi-FI" dirty="0"/>
              <a:t> </a:t>
            </a:r>
            <a:r>
              <a:rPr lang="fi-FI" dirty="0" err="1"/>
              <a:t>then</a:t>
            </a:r>
            <a:r>
              <a:rPr lang="fi-FI" dirty="0"/>
              <a:t> is ”in </a:t>
            </a:r>
            <a:r>
              <a:rPr lang="fi-FI" dirty="0" err="1"/>
              <a:t>plain</a:t>
            </a:r>
            <a:r>
              <a:rPr lang="fi-FI" dirty="0"/>
              <a:t> </a:t>
            </a:r>
            <a:r>
              <a:rPr lang="fi-FI" dirty="0" err="1"/>
              <a:t>sight</a:t>
            </a:r>
            <a:r>
              <a:rPr lang="fi-FI" dirty="0"/>
              <a:t>” </a:t>
            </a:r>
            <a:r>
              <a:rPr lang="fi-FI" dirty="0" err="1"/>
              <a:t>such</a:t>
            </a:r>
            <a:r>
              <a:rPr lang="fi-FI" dirty="0"/>
              <a:t> as an open </a:t>
            </a:r>
            <a:r>
              <a:rPr lang="fi-FI" dirty="0" err="1"/>
              <a:t>computer</a:t>
            </a:r>
            <a:r>
              <a:rPr lang="fi-FI" dirty="0"/>
              <a:t>? </a:t>
            </a:r>
          </a:p>
          <a:p>
            <a:endParaRPr lang="en-US" dirty="0"/>
          </a:p>
        </p:txBody>
      </p:sp>
    </p:spTree>
    <p:extLst>
      <p:ext uri="{BB962C8B-B14F-4D97-AF65-F5344CB8AC3E}">
        <p14:creationId xmlns:p14="http://schemas.microsoft.com/office/powerpoint/2010/main" val="20204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a:t>New </a:t>
            </a:r>
            <a:r>
              <a:rPr lang="fi-FI" dirty="0" err="1"/>
              <a:t>technology</a:t>
            </a:r>
            <a:r>
              <a:rPr lang="fi-FI" dirty="0"/>
              <a:t>, </a:t>
            </a:r>
            <a:r>
              <a:rPr lang="fi-FI" dirty="0" err="1"/>
              <a:t>regulation</a:t>
            </a:r>
            <a:r>
              <a:rPr lang="fi-FI" dirty="0"/>
              <a:t> and </a:t>
            </a:r>
            <a:r>
              <a:rPr lang="fi-FI" dirty="0" err="1"/>
              <a:t>expecations</a:t>
            </a:r>
            <a:r>
              <a:rPr lang="fi-FI" dirty="0"/>
              <a:t> of </a:t>
            </a:r>
            <a:r>
              <a:rPr lang="fi-FI" dirty="0" err="1"/>
              <a:t>normalcy</a:t>
            </a:r>
            <a:endParaRPr lang="fi-FI" dirty="0"/>
          </a:p>
        </p:txBody>
      </p:sp>
      <p:sp>
        <p:nvSpPr>
          <p:cNvPr id="3" name="Content Placeholder 2"/>
          <p:cNvSpPr>
            <a:spLocks noGrp="1"/>
          </p:cNvSpPr>
          <p:nvPr>
            <p:ph idx="1"/>
          </p:nvPr>
        </p:nvSpPr>
        <p:spPr/>
        <p:txBody>
          <a:bodyPr>
            <a:normAutofit/>
          </a:bodyPr>
          <a:lstStyle/>
          <a:p>
            <a:r>
              <a:rPr lang="fi-FI" sz="2800" dirty="0"/>
              <a:t>New </a:t>
            </a:r>
            <a:r>
              <a:rPr lang="fi-FI" sz="2800" dirty="0" err="1"/>
              <a:t>technologies</a:t>
            </a:r>
            <a:r>
              <a:rPr lang="fi-FI" sz="2800" dirty="0"/>
              <a:t> </a:t>
            </a:r>
            <a:r>
              <a:rPr lang="fi-FI" sz="2800" dirty="0" err="1"/>
              <a:t>redefine</a:t>
            </a:r>
            <a:r>
              <a:rPr lang="fi-FI" sz="2800" dirty="0"/>
              <a:t> </a:t>
            </a:r>
            <a:r>
              <a:rPr lang="fi-FI" sz="2800" dirty="0" err="1"/>
              <a:t>what</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and </a:t>
            </a:r>
            <a:r>
              <a:rPr lang="fi-FI" sz="2800" dirty="0" err="1"/>
              <a:t>how</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t>
            </a:r>
            <a:r>
              <a:rPr lang="fi-FI" sz="2800" dirty="0" err="1"/>
              <a:t>it</a:t>
            </a:r>
            <a:endParaRPr lang="fi-FI" sz="2800" dirty="0"/>
          </a:p>
          <a:p>
            <a:pPr lvl="1"/>
            <a:r>
              <a:rPr lang="fi-FI" sz="2400" dirty="0" err="1"/>
              <a:t>Extant</a:t>
            </a:r>
            <a:r>
              <a:rPr lang="fi-FI" sz="2400" dirty="0"/>
              <a:t> </a:t>
            </a:r>
            <a:r>
              <a:rPr lang="fi-FI" sz="2400" dirty="0" err="1"/>
              <a:t>regulation</a:t>
            </a:r>
            <a:r>
              <a:rPr lang="fi-FI" sz="2400" dirty="0"/>
              <a:t> and </a:t>
            </a:r>
            <a:r>
              <a:rPr lang="fi-FI" sz="2400" dirty="0" err="1"/>
              <a:t>experience</a:t>
            </a:r>
            <a:r>
              <a:rPr lang="fi-FI" sz="2400" dirty="0"/>
              <a:t> of </a:t>
            </a:r>
            <a:r>
              <a:rPr lang="fi-FI" sz="2400" dirty="0" err="1"/>
              <a:t>adverse</a:t>
            </a:r>
            <a:r>
              <a:rPr lang="fi-FI" sz="2400" dirty="0"/>
              <a:t> </a:t>
            </a:r>
            <a:r>
              <a:rPr lang="fi-FI" sz="2400" dirty="0" err="1"/>
              <a:t>effects</a:t>
            </a:r>
            <a:r>
              <a:rPr lang="fi-FI" sz="2400" dirty="0"/>
              <a:t> (</a:t>
            </a:r>
            <a:r>
              <a:rPr lang="fi-FI" sz="2400" dirty="0" err="1"/>
              <a:t>handled</a:t>
            </a:r>
            <a:r>
              <a:rPr lang="fi-FI" sz="2400" dirty="0"/>
              <a:t> </a:t>
            </a:r>
            <a:r>
              <a:rPr lang="fi-FI" sz="2400" dirty="0" err="1"/>
              <a:t>by</a:t>
            </a:r>
            <a:r>
              <a:rPr lang="fi-FI" sz="2400" dirty="0"/>
              <a:t> </a:t>
            </a:r>
            <a:r>
              <a:rPr lang="fi-FI" sz="2400" dirty="0" err="1"/>
              <a:t>customs</a:t>
            </a:r>
            <a:r>
              <a:rPr lang="fi-FI" sz="2400" dirty="0"/>
              <a:t>, </a:t>
            </a:r>
            <a:r>
              <a:rPr lang="fi-FI" sz="2400" dirty="0" err="1"/>
              <a:t>norms</a:t>
            </a:r>
            <a:r>
              <a:rPr lang="fi-FI" sz="2400" dirty="0"/>
              <a:t>, </a:t>
            </a:r>
            <a:r>
              <a:rPr lang="fi-FI" sz="2400" dirty="0" err="1"/>
              <a:t>laws</a:t>
            </a:r>
            <a:r>
              <a:rPr lang="fi-FI" sz="2400" dirty="0"/>
              <a:t>) </a:t>
            </a:r>
            <a:r>
              <a:rPr lang="fi-FI" sz="2400" dirty="0" err="1"/>
              <a:t>does</a:t>
            </a:r>
            <a:r>
              <a:rPr lang="fi-FI" sz="2400" dirty="0"/>
              <a:t> </a:t>
            </a:r>
            <a:r>
              <a:rPr lang="fi-FI" sz="2400" dirty="0" err="1"/>
              <a:t>not</a:t>
            </a:r>
            <a:r>
              <a:rPr lang="fi-FI" sz="2400" dirty="0"/>
              <a:t> suit </a:t>
            </a:r>
            <a:r>
              <a:rPr lang="fi-FI" sz="2400" dirty="0" err="1"/>
              <a:t>unilaterally</a:t>
            </a:r>
            <a:r>
              <a:rPr lang="fi-FI" sz="2400" dirty="0"/>
              <a:t> </a:t>
            </a:r>
          </a:p>
          <a:p>
            <a:pPr lvl="1"/>
            <a:r>
              <a:rPr lang="fi-FI" sz="2400" dirty="0"/>
              <a:t>Cf. Copyright and </a:t>
            </a:r>
            <a:r>
              <a:rPr lang="fi-FI" sz="2400" dirty="0" err="1"/>
              <a:t>pirating</a:t>
            </a:r>
            <a:r>
              <a:rPr lang="fi-FI" sz="2400" dirty="0"/>
              <a:t> </a:t>
            </a:r>
            <a:r>
              <a:rPr lang="fi-FI" sz="2400" dirty="0" err="1"/>
              <a:t>laws</a:t>
            </a:r>
            <a:r>
              <a:rPr lang="fi-FI" sz="2400" dirty="0"/>
              <a:t> in EU vs. </a:t>
            </a:r>
            <a:r>
              <a:rPr lang="fi-FI" sz="2400" dirty="0" err="1"/>
              <a:t>Software’s</a:t>
            </a:r>
            <a:r>
              <a:rPr lang="fi-FI" sz="2400" dirty="0"/>
              <a:t> </a:t>
            </a:r>
            <a:r>
              <a:rPr lang="fi-FI" sz="2400" dirty="0" err="1"/>
              <a:t>maximal</a:t>
            </a:r>
            <a:r>
              <a:rPr lang="fi-FI" sz="2400" dirty="0"/>
              <a:t> </a:t>
            </a:r>
            <a:r>
              <a:rPr lang="fi-FI" sz="2400" dirty="0" err="1"/>
              <a:t>benefits</a:t>
            </a:r>
            <a:endParaRPr lang="fi-FI" sz="2400" dirty="0"/>
          </a:p>
          <a:p>
            <a:pPr lvl="1"/>
            <a:r>
              <a:rPr lang="fi-FI" sz="2400" dirty="0"/>
              <a:t>Handicap </a:t>
            </a:r>
            <a:r>
              <a:rPr lang="fi-FI" sz="2400" dirty="0" err="1"/>
              <a:t>statutes</a:t>
            </a:r>
            <a:r>
              <a:rPr lang="fi-FI" sz="2400" dirty="0"/>
              <a:t> and </a:t>
            </a:r>
            <a:r>
              <a:rPr lang="fi-FI" sz="2400" dirty="0" err="1"/>
              <a:t>regulations</a:t>
            </a:r>
            <a:r>
              <a:rPr lang="fi-FI" sz="2400" dirty="0"/>
              <a:t>: </a:t>
            </a:r>
            <a:r>
              <a:rPr lang="fi-FI" sz="2400" dirty="0" err="1"/>
              <a:t>Pistorus</a:t>
            </a:r>
            <a:r>
              <a:rPr lang="fi-FI" sz="2400" dirty="0"/>
              <a:t> </a:t>
            </a:r>
            <a:r>
              <a:rPr lang="fi-FI" sz="2400" dirty="0" err="1"/>
              <a:t>running</a:t>
            </a:r>
            <a:endParaRPr lang="fi-FI" sz="2400" dirty="0"/>
          </a:p>
          <a:p>
            <a:pPr lvl="1"/>
            <a:r>
              <a:rPr lang="fi-FI" sz="2400" dirty="0"/>
              <a:t>Energy Supply – (</a:t>
            </a:r>
            <a:r>
              <a:rPr lang="fi-FI" sz="2400" dirty="0" err="1"/>
              <a:t>invisible</a:t>
            </a:r>
            <a:r>
              <a:rPr lang="fi-FI" sz="2400" dirty="0"/>
              <a:t>) </a:t>
            </a:r>
            <a:r>
              <a:rPr lang="fi-FI" sz="2400" dirty="0" err="1"/>
              <a:t>energy</a:t>
            </a:r>
            <a:r>
              <a:rPr lang="fi-FI" sz="2400" dirty="0"/>
              <a:t> </a:t>
            </a:r>
            <a:r>
              <a:rPr lang="fi-FI" sz="2400" dirty="0" err="1"/>
              <a:t>consumption</a:t>
            </a:r>
            <a:r>
              <a:rPr lang="fi-FI" sz="2400" dirty="0"/>
              <a:t> (1960-2000); 2010: ”</a:t>
            </a:r>
            <a:r>
              <a:rPr lang="fi-FI" sz="2400" dirty="0" err="1"/>
              <a:t>everyday</a:t>
            </a:r>
            <a:r>
              <a:rPr lang="fi-FI" sz="2400" dirty="0"/>
              <a:t> </a:t>
            </a:r>
            <a:r>
              <a:rPr lang="fi-FI" sz="2400" dirty="0" err="1"/>
              <a:t>energy</a:t>
            </a:r>
            <a:r>
              <a:rPr lang="fi-FI" sz="2400" dirty="0"/>
              <a:t> </a:t>
            </a:r>
            <a:r>
              <a:rPr lang="fi-FI" sz="2400" dirty="0" err="1"/>
              <a:t>co-management</a:t>
            </a:r>
            <a:r>
              <a:rPr lang="fi-FI" sz="2400" dirty="0"/>
              <a:t>”   </a:t>
            </a:r>
          </a:p>
          <a:p>
            <a:pPr lvl="1"/>
            <a:endParaRPr lang="fi-FI" sz="2400" dirty="0"/>
          </a:p>
          <a:p>
            <a:pPr marL="914400" lvl="2" indent="0">
              <a:buNone/>
            </a:pPr>
            <a:endParaRPr lang="fi-FI" sz="2000" dirty="0"/>
          </a:p>
          <a:p>
            <a:endParaRPr lang="fi-FI" sz="2800" dirty="0"/>
          </a:p>
        </p:txBody>
      </p:sp>
    </p:spTree>
    <p:extLst>
      <p:ext uri="{BB962C8B-B14F-4D97-AF65-F5344CB8AC3E}">
        <p14:creationId xmlns:p14="http://schemas.microsoft.com/office/powerpoint/2010/main" val="54843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TOPIC THREE</a:t>
            </a:r>
            <a:br>
              <a:rPr lang="en-US" dirty="0"/>
            </a:br>
            <a:r>
              <a:rPr lang="en-US" dirty="0"/>
              <a:t>Dynamics of socio-technical change</a:t>
            </a:r>
          </a:p>
        </p:txBody>
      </p:sp>
      <p:sp>
        <p:nvSpPr>
          <p:cNvPr id="3" name="Subtitle 2"/>
          <p:cNvSpPr>
            <a:spLocks noGrp="1"/>
          </p:cNvSpPr>
          <p:nvPr>
            <p:ph type="subTitle" idx="1"/>
          </p:nvPr>
        </p:nvSpPr>
        <p:spPr/>
        <p:txBody>
          <a:bodyPr/>
          <a:lstStyle/>
          <a:p>
            <a:r>
              <a:rPr lang="en-US" dirty="0"/>
              <a:t>Sampsa Hyysalo</a:t>
            </a:r>
          </a:p>
        </p:txBody>
      </p:sp>
    </p:spTree>
    <p:extLst>
      <p:ext uri="{BB962C8B-B14F-4D97-AF65-F5344CB8AC3E}">
        <p14:creationId xmlns:p14="http://schemas.microsoft.com/office/powerpoint/2010/main" val="189933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Technological determinism /technology imperative</a:t>
            </a:r>
          </a:p>
        </p:txBody>
      </p:sp>
      <p:sp>
        <p:nvSpPr>
          <p:cNvPr id="3" name="Content Placeholder 2"/>
          <p:cNvSpPr>
            <a:spLocks noGrp="1"/>
          </p:cNvSpPr>
          <p:nvPr>
            <p:ph idx="1"/>
          </p:nvPr>
        </p:nvSpPr>
        <p:spPr/>
        <p:txBody>
          <a:bodyPr>
            <a:normAutofit fontScale="92500" lnSpcReduction="10000"/>
          </a:bodyPr>
          <a:lstStyle/>
          <a:p>
            <a:r>
              <a:rPr lang="en-US" dirty="0"/>
              <a:t>Technology progresses according to its own laws, inherent to what sciences and technology producers manage to develop</a:t>
            </a:r>
          </a:p>
          <a:p>
            <a:r>
              <a:rPr lang="en-US" dirty="0"/>
              <a:t>No outside influence apart from curbing innovation and regulation</a:t>
            </a:r>
          </a:p>
          <a:p>
            <a:r>
              <a:rPr lang="en-US" dirty="0"/>
              <a:t>People, society and organizations must adjust to (inevitable) technological change (if not progress): fall out of competition otherwise</a:t>
            </a:r>
          </a:p>
          <a:p>
            <a:r>
              <a:rPr lang="en-US" dirty="0"/>
              <a:t>Few explicit proponents: Alvin Toffler 1970 “future shock”,  </a:t>
            </a:r>
          </a:p>
          <a:p>
            <a:r>
              <a:rPr lang="en-US" dirty="0"/>
              <a:t>Implicit proponents: Technology producers, technical research universities, industry lobbyist</a:t>
            </a:r>
          </a:p>
        </p:txBody>
      </p:sp>
    </p:spTree>
    <p:extLst>
      <p:ext uri="{BB962C8B-B14F-4D97-AF65-F5344CB8AC3E}">
        <p14:creationId xmlns:p14="http://schemas.microsoft.com/office/powerpoint/2010/main" val="142496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Technologies are socially shaped</a:t>
            </a:r>
          </a:p>
        </p:txBody>
      </p:sp>
      <p:sp>
        <p:nvSpPr>
          <p:cNvPr id="3" name="Content Placeholder 2"/>
          <p:cNvSpPr>
            <a:spLocks noGrp="1"/>
          </p:cNvSpPr>
          <p:nvPr>
            <p:ph idx="1"/>
          </p:nvPr>
        </p:nvSpPr>
        <p:spPr/>
        <p:txBody>
          <a:bodyPr>
            <a:normAutofit/>
          </a:bodyPr>
          <a:lstStyle/>
          <a:p>
            <a:pPr marL="0" indent="0">
              <a:buNone/>
            </a:pPr>
            <a:r>
              <a:rPr lang="en-US" sz="2000" dirty="0"/>
              <a:t>Technology does not develop according to an inner technical logic</a:t>
            </a:r>
          </a:p>
          <a:p>
            <a:pPr marL="0" indent="0">
              <a:buNone/>
            </a:pPr>
            <a:r>
              <a:rPr lang="en-US" sz="2000" dirty="0"/>
              <a:t>Williams &amp; Edge, 1996, 866:</a:t>
            </a:r>
          </a:p>
          <a:p>
            <a:pPr marL="0" indent="0">
              <a:buNone/>
            </a:pPr>
            <a:r>
              <a:rPr lang="en-US" sz="2000" dirty="0"/>
              <a:t>… but is instead a </a:t>
            </a:r>
            <a:r>
              <a:rPr lang="en-US" sz="2000" i="1" dirty="0"/>
              <a:t>social product</a:t>
            </a:r>
            <a:r>
              <a:rPr lang="en-US" sz="2000" dirty="0"/>
              <a:t>, patterned by the conditions of its creation and use. Every stage in the generation and implementation of new technologies involves a set of choices between different technical options. Alongside narrowly 'technical' considerations, a range of 'social' factors affect which options are selected - thus influencing the content of technologies, and their social implications. (866)</a:t>
            </a:r>
          </a:p>
        </p:txBody>
      </p:sp>
    </p:spTree>
    <p:extLst>
      <p:ext uri="{BB962C8B-B14F-4D97-AF65-F5344CB8AC3E}">
        <p14:creationId xmlns:p14="http://schemas.microsoft.com/office/powerpoint/2010/main" val="1891835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Construction of Technology</a:t>
            </a:r>
          </a:p>
        </p:txBody>
      </p:sp>
      <p:sp>
        <p:nvSpPr>
          <p:cNvPr id="3" name="Content Placeholder 2"/>
          <p:cNvSpPr>
            <a:spLocks noGrp="1"/>
          </p:cNvSpPr>
          <p:nvPr>
            <p:ph idx="1"/>
          </p:nvPr>
        </p:nvSpPr>
        <p:spPr/>
        <p:txBody>
          <a:bodyPr>
            <a:normAutofit fontScale="85000" lnSpcReduction="10000"/>
          </a:bodyPr>
          <a:lstStyle/>
          <a:p>
            <a:r>
              <a:rPr lang="en-US" dirty="0"/>
              <a:t>Background: </a:t>
            </a:r>
          </a:p>
          <a:p>
            <a:pPr lvl="1"/>
            <a:r>
              <a:rPr lang="en-US" dirty="0"/>
              <a:t>Social Construction of Science </a:t>
            </a:r>
            <a:r>
              <a:rPr lang="en-US" dirty="0" err="1"/>
              <a:t>a.k.a</a:t>
            </a:r>
            <a:r>
              <a:rPr lang="en-US" dirty="0"/>
              <a:t> historical study of scientific controversies</a:t>
            </a:r>
          </a:p>
          <a:p>
            <a:pPr lvl="1"/>
            <a:r>
              <a:rPr lang="en-US" dirty="0"/>
              <a:t>Laboratory studies – close examination of science and Technology-in-the-making</a:t>
            </a:r>
          </a:p>
          <a:p>
            <a:pPr lvl="1"/>
            <a:r>
              <a:rPr lang="en-US" dirty="0"/>
              <a:t>History of Technology</a:t>
            </a:r>
          </a:p>
          <a:p>
            <a:r>
              <a:rPr lang="en-US" dirty="0"/>
              <a:t>Position:</a:t>
            </a:r>
          </a:p>
          <a:p>
            <a:pPr marL="0" indent="0">
              <a:buNone/>
            </a:pPr>
            <a:r>
              <a:rPr lang="en-US" dirty="0"/>
              <a:t>	“Process theories” of technological change and innovation</a:t>
            </a:r>
          </a:p>
          <a:p>
            <a:pPr lvl="1"/>
            <a:r>
              <a:rPr lang="en-US" dirty="0"/>
              <a:t>Actor Network Theory</a:t>
            </a:r>
          </a:p>
          <a:p>
            <a:pPr lvl="1"/>
            <a:r>
              <a:rPr lang="en-US" dirty="0"/>
              <a:t>Social Shaping of Technology</a:t>
            </a:r>
          </a:p>
          <a:p>
            <a:pPr lvl="1"/>
            <a:r>
              <a:rPr lang="en-US" dirty="0"/>
              <a:t>Social Construction of Technology</a:t>
            </a:r>
          </a:p>
          <a:p>
            <a:pPr lvl="1"/>
            <a:r>
              <a:rPr lang="en-US" dirty="0"/>
              <a:t>Innovation journey</a:t>
            </a:r>
          </a:p>
          <a:p>
            <a:pPr marL="0" indent="0">
              <a:buNone/>
            </a:pPr>
            <a:endParaRPr lang="en-US" dirty="0"/>
          </a:p>
        </p:txBody>
      </p:sp>
      <p:sp>
        <p:nvSpPr>
          <p:cNvPr id="4" name="Date Placeholder 3"/>
          <p:cNvSpPr>
            <a:spLocks noGrp="1"/>
          </p:cNvSpPr>
          <p:nvPr>
            <p:ph type="dt" sz="half" idx="10"/>
          </p:nvPr>
        </p:nvSpPr>
        <p:spPr/>
        <p:txBody>
          <a:bodyPr/>
          <a:lstStyle/>
          <a:p>
            <a:r>
              <a:rPr lang="fi-FI"/>
              <a:t>9/27/12</a:t>
            </a:r>
            <a:endParaRPr lang="en-US"/>
          </a:p>
        </p:txBody>
      </p:sp>
      <p:sp>
        <p:nvSpPr>
          <p:cNvPr id="5" name="Footer Placeholder 4"/>
          <p:cNvSpPr>
            <a:spLocks noGrp="1"/>
          </p:cNvSpPr>
          <p:nvPr>
            <p:ph type="ftr" sz="quarter" idx="11"/>
          </p:nvPr>
        </p:nvSpPr>
        <p:spPr/>
        <p:txBody>
          <a:bodyPr/>
          <a:lstStyle/>
          <a:p>
            <a:r>
              <a:rPr lang="en-US"/>
              <a:t>Sampsa Hyysalo, Assoc. Prof., Department of Design,  Aalto School of Art, Design and Architecture</a:t>
            </a:r>
          </a:p>
        </p:txBody>
      </p:sp>
    </p:spTree>
    <p:extLst>
      <p:ext uri="{BB962C8B-B14F-4D97-AF65-F5344CB8AC3E}">
        <p14:creationId xmlns:p14="http://schemas.microsoft.com/office/powerpoint/2010/main" val="424000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TOPIC 1</a:t>
            </a:r>
            <a:br>
              <a:rPr lang="en-US" dirty="0"/>
            </a:br>
            <a:r>
              <a:rPr lang="en-US" dirty="0"/>
              <a:t>Politics/values through design</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84751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9/27/12</a:t>
            </a:r>
            <a:endParaRPr lang="en-US"/>
          </a:p>
        </p:txBody>
      </p:sp>
      <p:pic>
        <p:nvPicPr>
          <p:cNvPr id="6" name="Picture 3" descr="fillarikehitys lin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3" y="0"/>
            <a:ext cx="4587209" cy="681983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7103018" y="19863"/>
            <a:ext cx="2818620" cy="2479809"/>
          </a:xfrm>
          <a:prstGeom prst="rect">
            <a:avLst/>
          </a:prstGeom>
        </p:spPr>
      </p:pic>
      <p:pic>
        <p:nvPicPr>
          <p:cNvPr id="8" name="Picture 7"/>
          <p:cNvPicPr>
            <a:picLocks noChangeAspect="1"/>
          </p:cNvPicPr>
          <p:nvPr/>
        </p:nvPicPr>
        <p:blipFill>
          <a:blip r:embed="rId4"/>
          <a:stretch>
            <a:fillRect/>
          </a:stretch>
        </p:blipFill>
        <p:spPr>
          <a:xfrm>
            <a:off x="7087120" y="2780625"/>
            <a:ext cx="2834519" cy="2130646"/>
          </a:xfrm>
          <a:prstGeom prst="rect">
            <a:avLst/>
          </a:prstGeom>
        </p:spPr>
      </p:pic>
      <p:pic>
        <p:nvPicPr>
          <p:cNvPr id="9" name="Picture 3" descr="fillareita, law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541" y="5173580"/>
            <a:ext cx="2903098" cy="20930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8394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9/27/12</a:t>
            </a:r>
            <a:endParaRPr lang="en-US"/>
          </a:p>
        </p:txBody>
      </p:sp>
      <p:pic>
        <p:nvPicPr>
          <p:cNvPr id="4" name="Picture 3"/>
          <p:cNvPicPr>
            <a:picLocks noChangeAspect="1"/>
          </p:cNvPicPr>
          <p:nvPr/>
        </p:nvPicPr>
        <p:blipFill>
          <a:blip r:embed="rId2"/>
          <a:stretch>
            <a:fillRect/>
          </a:stretch>
        </p:blipFill>
        <p:spPr>
          <a:xfrm>
            <a:off x="4790716" y="181320"/>
            <a:ext cx="5650021" cy="4431897"/>
          </a:xfrm>
          <a:prstGeom prst="rect">
            <a:avLst/>
          </a:prstGeom>
        </p:spPr>
      </p:pic>
      <p:pic>
        <p:nvPicPr>
          <p:cNvPr id="5" name="Picture 4"/>
          <p:cNvPicPr>
            <a:picLocks noChangeAspect="1"/>
          </p:cNvPicPr>
          <p:nvPr/>
        </p:nvPicPr>
        <p:blipFill>
          <a:blip r:embed="rId3"/>
          <a:stretch>
            <a:fillRect/>
          </a:stretch>
        </p:blipFill>
        <p:spPr>
          <a:xfrm>
            <a:off x="1940967" y="176324"/>
            <a:ext cx="2657770" cy="2664008"/>
          </a:xfrm>
          <a:prstGeom prst="rect">
            <a:avLst/>
          </a:prstGeom>
        </p:spPr>
      </p:pic>
      <p:pic>
        <p:nvPicPr>
          <p:cNvPr id="6" name="Picture 4" descr="fillareita, naisten mal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487" y="3017092"/>
            <a:ext cx="2679251" cy="4505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82359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9/27/12</a:t>
            </a:r>
            <a:endParaRPr lang="en-US"/>
          </a:p>
        </p:txBody>
      </p:sp>
      <p:sp>
        <p:nvSpPr>
          <p:cNvPr id="3" name="Footer Placeholder 2"/>
          <p:cNvSpPr>
            <a:spLocks noGrp="1"/>
          </p:cNvSpPr>
          <p:nvPr>
            <p:ph type="ftr" sz="quarter" idx="11"/>
          </p:nvPr>
        </p:nvSpPr>
        <p:spPr/>
        <p:txBody>
          <a:bodyPr/>
          <a:lstStyle/>
          <a:p>
            <a:r>
              <a:rPr lang="en-US"/>
              <a:t>Sampsa Hyysalo, Assoc. Prof., Department of Design,  Aalto School of Art, Design and Architecture</a:t>
            </a:r>
          </a:p>
        </p:txBody>
      </p:sp>
      <p:pic>
        <p:nvPicPr>
          <p:cNvPr id="4" name="Picture 3"/>
          <p:cNvPicPr>
            <a:picLocks noChangeAspect="1"/>
          </p:cNvPicPr>
          <p:nvPr/>
        </p:nvPicPr>
        <p:blipFill>
          <a:blip r:embed="rId2"/>
          <a:stretch>
            <a:fillRect/>
          </a:stretch>
        </p:blipFill>
        <p:spPr>
          <a:xfrm>
            <a:off x="3568700" y="0"/>
            <a:ext cx="5040086" cy="6858000"/>
          </a:xfrm>
          <a:prstGeom prst="rect">
            <a:avLst/>
          </a:prstGeom>
        </p:spPr>
      </p:pic>
    </p:spTree>
    <p:extLst>
      <p:ext uri="{BB962C8B-B14F-4D97-AF65-F5344CB8AC3E}">
        <p14:creationId xmlns:p14="http://schemas.microsoft.com/office/powerpoint/2010/main" val="2680839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llarikehitys e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58" y="0"/>
            <a:ext cx="5224449" cy="65886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6080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2935" y="177302"/>
            <a:ext cx="4803731" cy="4188684"/>
          </a:xfrm>
          <a:prstGeom prst="rect">
            <a:avLst/>
          </a:prstGeom>
        </p:spPr>
      </p:pic>
      <p:pic>
        <p:nvPicPr>
          <p:cNvPr id="6" name="Picture 5"/>
          <p:cNvPicPr>
            <a:picLocks noChangeAspect="1"/>
          </p:cNvPicPr>
          <p:nvPr/>
        </p:nvPicPr>
        <p:blipFill>
          <a:blip r:embed="rId3"/>
          <a:stretch>
            <a:fillRect/>
          </a:stretch>
        </p:blipFill>
        <p:spPr>
          <a:xfrm>
            <a:off x="5214328" y="4535418"/>
            <a:ext cx="5245100" cy="1574800"/>
          </a:xfrm>
          <a:prstGeom prst="rect">
            <a:avLst/>
          </a:prstGeom>
        </p:spPr>
      </p:pic>
    </p:spTree>
    <p:extLst>
      <p:ext uri="{BB962C8B-B14F-4D97-AF65-F5344CB8AC3E}">
        <p14:creationId xmlns:p14="http://schemas.microsoft.com/office/powerpoint/2010/main" val="166049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Key concepts</a:t>
            </a:r>
          </a:p>
        </p:txBody>
      </p:sp>
      <p:sp>
        <p:nvSpPr>
          <p:cNvPr id="6" name="Content Placeholder 5"/>
          <p:cNvSpPr>
            <a:spLocks noGrp="1"/>
          </p:cNvSpPr>
          <p:nvPr>
            <p:ph idx="1"/>
          </p:nvPr>
        </p:nvSpPr>
        <p:spPr/>
        <p:txBody>
          <a:bodyPr>
            <a:normAutofit lnSpcReduction="10000"/>
          </a:bodyPr>
          <a:lstStyle/>
          <a:p>
            <a:pPr lvl="1"/>
            <a:r>
              <a:rPr lang="en-US" b="1" dirty="0"/>
              <a:t>Interpretative flexibility</a:t>
            </a:r>
            <a:r>
              <a:rPr lang="en-US" dirty="0"/>
              <a:t>: Artifacts have different meanings, uses and combinations for different actors</a:t>
            </a:r>
          </a:p>
          <a:p>
            <a:pPr lvl="2"/>
            <a:r>
              <a:rPr lang="en-US" b="1" dirty="0"/>
              <a:t>Relevant social group</a:t>
            </a:r>
          </a:p>
          <a:p>
            <a:pPr lvl="2"/>
            <a:r>
              <a:rPr lang="en-US" b="1" dirty="0"/>
              <a:t>Technological frame </a:t>
            </a:r>
            <a:endParaRPr lang="en-US" dirty="0"/>
          </a:p>
          <a:p>
            <a:pPr lvl="1"/>
            <a:r>
              <a:rPr lang="en-US" b="1" dirty="0"/>
              <a:t>Closure</a:t>
            </a:r>
            <a:r>
              <a:rPr lang="en-US" dirty="0"/>
              <a:t> of meaning between social groups</a:t>
            </a:r>
          </a:p>
          <a:p>
            <a:pPr lvl="1"/>
            <a:r>
              <a:rPr lang="en-US" b="1" dirty="0"/>
              <a:t>Stabilization</a:t>
            </a:r>
            <a:r>
              <a:rPr lang="en-US" dirty="0"/>
              <a:t> of the meaning within group</a:t>
            </a:r>
          </a:p>
          <a:p>
            <a:pPr lvl="1"/>
            <a:r>
              <a:rPr lang="en-GB" b="1" dirty="0"/>
              <a:t>Symmetry </a:t>
            </a:r>
            <a:r>
              <a:rPr lang="en-GB" dirty="0"/>
              <a:t>the useful functioning of a machine should not be taken as a cause of socio-technical development, but its result.</a:t>
            </a:r>
            <a:endParaRPr lang="en-US" dirty="0"/>
          </a:p>
          <a:p>
            <a:pPr marL="457200" lvl="1" indent="0">
              <a:buNone/>
            </a:pPr>
            <a:endParaRPr lang="en-US" dirty="0"/>
          </a:p>
          <a:p>
            <a:pPr marL="457200" lvl="1" indent="0">
              <a:buNone/>
            </a:pPr>
            <a:r>
              <a:rPr lang="en-US" dirty="0"/>
              <a:t>…follow the forces that require change in the artifact</a:t>
            </a:r>
          </a:p>
          <a:p>
            <a:endParaRPr lang="en-US" dirty="0"/>
          </a:p>
        </p:txBody>
      </p:sp>
      <p:sp>
        <p:nvSpPr>
          <p:cNvPr id="3" name="Date Placeholder 2"/>
          <p:cNvSpPr>
            <a:spLocks noGrp="1"/>
          </p:cNvSpPr>
          <p:nvPr>
            <p:ph type="dt" sz="half" idx="10"/>
          </p:nvPr>
        </p:nvSpPr>
        <p:spPr/>
        <p:txBody>
          <a:bodyPr/>
          <a:lstStyle/>
          <a:p>
            <a:r>
              <a:rPr lang="fi-FI"/>
              <a:t>9/27/12</a:t>
            </a:r>
            <a:endParaRPr lang="en-US"/>
          </a:p>
        </p:txBody>
      </p:sp>
      <p:sp>
        <p:nvSpPr>
          <p:cNvPr id="4" name="Footer Placeholder 3"/>
          <p:cNvSpPr>
            <a:spLocks noGrp="1"/>
          </p:cNvSpPr>
          <p:nvPr>
            <p:ph type="ftr" sz="quarter" idx="11"/>
          </p:nvPr>
        </p:nvSpPr>
        <p:spPr/>
        <p:txBody>
          <a:bodyPr/>
          <a:lstStyle/>
          <a:p>
            <a:r>
              <a:rPr lang="en-US"/>
              <a:t>Sampsa Hyysalo, Assoc. Prof., Department of Design,  Aalto School of Art, Design and Architecture</a:t>
            </a:r>
          </a:p>
        </p:txBody>
      </p:sp>
    </p:spTree>
    <p:extLst>
      <p:ext uri="{BB962C8B-B14F-4D97-AF65-F5344CB8AC3E}">
        <p14:creationId xmlns:p14="http://schemas.microsoft.com/office/powerpoint/2010/main" val="365014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Heterogeneous</a:t>
            </a:r>
            <a:r>
              <a:rPr lang="fi-FI" dirty="0"/>
              <a:t> engineering</a:t>
            </a:r>
          </a:p>
        </p:txBody>
      </p:sp>
      <p:sp>
        <p:nvSpPr>
          <p:cNvPr id="3" name="Content Placeholder 2"/>
          <p:cNvSpPr>
            <a:spLocks noGrp="1"/>
          </p:cNvSpPr>
          <p:nvPr>
            <p:ph idx="1"/>
          </p:nvPr>
        </p:nvSpPr>
        <p:spPr/>
        <p:txBody>
          <a:bodyPr>
            <a:normAutofit fontScale="70000" lnSpcReduction="20000"/>
          </a:bodyPr>
          <a:lstStyle/>
          <a:p>
            <a:r>
              <a:rPr lang="fi-FI" dirty="0" err="1"/>
              <a:t>Technical</a:t>
            </a:r>
            <a:r>
              <a:rPr lang="fi-FI" dirty="0"/>
              <a:t>, Legal, </a:t>
            </a:r>
            <a:r>
              <a:rPr lang="fi-FI" dirty="0" err="1"/>
              <a:t>Organizational</a:t>
            </a:r>
            <a:r>
              <a:rPr lang="fi-FI" dirty="0"/>
              <a:t>, </a:t>
            </a:r>
            <a:r>
              <a:rPr lang="fi-FI" dirty="0" err="1"/>
              <a:t>Economic</a:t>
            </a:r>
            <a:r>
              <a:rPr lang="fi-FI" dirty="0"/>
              <a:t> , </a:t>
            </a:r>
            <a:r>
              <a:rPr lang="fi-FI" dirty="0" err="1"/>
              <a:t>Esthetic</a:t>
            </a:r>
            <a:r>
              <a:rPr lang="fi-FI" dirty="0"/>
              <a:t> and Social </a:t>
            </a:r>
            <a:r>
              <a:rPr lang="fi-FI" dirty="0" err="1"/>
              <a:t>issues</a:t>
            </a:r>
            <a:r>
              <a:rPr lang="fi-FI" dirty="0"/>
              <a:t> </a:t>
            </a:r>
            <a:r>
              <a:rPr lang="fi-FI" dirty="0" err="1"/>
              <a:t>are</a:t>
            </a:r>
            <a:r>
              <a:rPr lang="fi-FI" dirty="0"/>
              <a:t> </a:t>
            </a:r>
            <a:r>
              <a:rPr lang="fi-FI" dirty="0" err="1"/>
              <a:t>interconvertible</a:t>
            </a:r>
            <a:r>
              <a:rPr lang="fi-FI" dirty="0"/>
              <a:t> and </a:t>
            </a:r>
            <a:r>
              <a:rPr lang="fi-FI" dirty="0" err="1"/>
              <a:t>subject</a:t>
            </a:r>
            <a:r>
              <a:rPr lang="fi-FI" dirty="0"/>
              <a:t> to </a:t>
            </a:r>
            <a:r>
              <a:rPr lang="fi-FI" dirty="0" err="1"/>
              <a:t>negotiation</a:t>
            </a:r>
            <a:r>
              <a:rPr lang="fi-FI" dirty="0"/>
              <a:t> </a:t>
            </a:r>
            <a:r>
              <a:rPr lang="fi-FI" dirty="0" err="1"/>
              <a:t>during</a:t>
            </a:r>
            <a:r>
              <a:rPr lang="fi-FI" dirty="0"/>
              <a:t> design</a:t>
            </a:r>
          </a:p>
          <a:p>
            <a:r>
              <a:rPr lang="fi-FI" dirty="0"/>
              <a:t>”</a:t>
            </a:r>
            <a:r>
              <a:rPr lang="fi-FI" dirty="0" err="1"/>
              <a:t>Heterogeneous</a:t>
            </a:r>
            <a:r>
              <a:rPr lang="fi-FI" dirty="0"/>
              <a:t> engineering” (</a:t>
            </a:r>
            <a:r>
              <a:rPr lang="fi-FI" dirty="0" err="1"/>
              <a:t>Law</a:t>
            </a:r>
            <a:r>
              <a:rPr lang="fi-FI" dirty="0"/>
              <a:t>, 1987) ”</a:t>
            </a:r>
            <a:r>
              <a:rPr lang="fi-FI" dirty="0" err="1"/>
              <a:t>Heterogeneous</a:t>
            </a:r>
            <a:r>
              <a:rPr lang="fi-FI" dirty="0"/>
              <a:t> </a:t>
            </a:r>
            <a:r>
              <a:rPr lang="fi-FI" dirty="0" err="1"/>
              <a:t>ensembles</a:t>
            </a:r>
            <a:r>
              <a:rPr lang="fi-FI" dirty="0"/>
              <a:t>” (</a:t>
            </a:r>
            <a:r>
              <a:rPr lang="fi-FI" dirty="0" err="1"/>
              <a:t>Bijker</a:t>
            </a:r>
            <a:r>
              <a:rPr lang="fi-FI" dirty="0"/>
              <a:t> &amp; </a:t>
            </a:r>
            <a:r>
              <a:rPr lang="fi-FI" dirty="0" err="1"/>
              <a:t>Law</a:t>
            </a:r>
            <a:r>
              <a:rPr lang="fi-FI" dirty="0"/>
              <a:t>, 1992)</a:t>
            </a:r>
          </a:p>
          <a:p>
            <a:r>
              <a:rPr lang="fi-FI" dirty="0"/>
              <a:t>”Hot” </a:t>
            </a:r>
            <a:r>
              <a:rPr lang="fi-FI" dirty="0" err="1"/>
              <a:t>early</a:t>
            </a:r>
            <a:r>
              <a:rPr lang="fi-FI" dirty="0"/>
              <a:t> </a:t>
            </a:r>
            <a:r>
              <a:rPr lang="fi-FI" dirty="0" err="1"/>
              <a:t>situation</a:t>
            </a:r>
            <a:r>
              <a:rPr lang="fi-FI" dirty="0"/>
              <a:t> of </a:t>
            </a:r>
          </a:p>
          <a:p>
            <a:pPr lvl="1"/>
            <a:r>
              <a:rPr lang="fi-FI" dirty="0" err="1"/>
              <a:t>Projects</a:t>
            </a:r>
            <a:endParaRPr lang="fi-FI" dirty="0"/>
          </a:p>
          <a:p>
            <a:pPr lvl="1"/>
            <a:r>
              <a:rPr lang="fi-FI" dirty="0" err="1"/>
              <a:t>User</a:t>
            </a:r>
            <a:r>
              <a:rPr lang="fi-FI" dirty="0"/>
              <a:t> and </a:t>
            </a:r>
            <a:r>
              <a:rPr lang="fi-FI" dirty="0" err="1"/>
              <a:t>identity</a:t>
            </a:r>
            <a:r>
              <a:rPr lang="fi-FI" dirty="0"/>
              <a:t> </a:t>
            </a:r>
            <a:r>
              <a:rPr lang="fi-FI" dirty="0" err="1"/>
              <a:t>construction</a:t>
            </a:r>
            <a:r>
              <a:rPr lang="fi-FI" dirty="0"/>
              <a:t> </a:t>
            </a:r>
          </a:p>
          <a:p>
            <a:pPr lvl="1"/>
            <a:r>
              <a:rPr lang="fi-FI" dirty="0" err="1"/>
              <a:t>economy</a:t>
            </a:r>
            <a:r>
              <a:rPr lang="fi-FI" dirty="0"/>
              <a:t> of </a:t>
            </a:r>
            <a:r>
              <a:rPr lang="fi-FI" dirty="0" err="1"/>
              <a:t>qualities</a:t>
            </a:r>
            <a:endParaRPr lang="fi-FI" dirty="0"/>
          </a:p>
          <a:p>
            <a:pPr lvl="1">
              <a:buNone/>
            </a:pPr>
            <a:r>
              <a:rPr lang="fi-FI" dirty="0"/>
              <a:t>vs. </a:t>
            </a:r>
          </a:p>
          <a:p>
            <a:r>
              <a:rPr lang="fi-FI" dirty="0"/>
              <a:t>”</a:t>
            </a:r>
            <a:r>
              <a:rPr lang="fi-FI" dirty="0" err="1"/>
              <a:t>Cold</a:t>
            </a:r>
            <a:r>
              <a:rPr lang="fi-FI" dirty="0"/>
              <a:t>” </a:t>
            </a:r>
            <a:r>
              <a:rPr lang="fi-FI" dirty="0" err="1"/>
              <a:t>mature</a:t>
            </a:r>
            <a:r>
              <a:rPr lang="fi-FI" dirty="0"/>
              <a:t> </a:t>
            </a:r>
            <a:r>
              <a:rPr lang="fi-FI" dirty="0" err="1"/>
              <a:t>situation</a:t>
            </a:r>
            <a:r>
              <a:rPr lang="fi-FI" dirty="0"/>
              <a:t> </a:t>
            </a:r>
            <a:r>
              <a:rPr lang="fi-FI" dirty="0" err="1"/>
              <a:t>where</a:t>
            </a:r>
            <a:r>
              <a:rPr lang="fi-FI" dirty="0"/>
              <a:t> </a:t>
            </a:r>
          </a:p>
          <a:p>
            <a:pPr lvl="1"/>
            <a:r>
              <a:rPr lang="fi-FI" dirty="0" err="1"/>
              <a:t>Objects</a:t>
            </a:r>
            <a:endParaRPr lang="fi-FI" dirty="0"/>
          </a:p>
          <a:p>
            <a:pPr lvl="1"/>
            <a:r>
              <a:rPr lang="fi-FI" dirty="0"/>
              <a:t>Markets</a:t>
            </a:r>
          </a:p>
          <a:p>
            <a:pPr lvl="1"/>
            <a:r>
              <a:rPr lang="fi-FI" dirty="0" err="1"/>
              <a:t>Economy</a:t>
            </a:r>
            <a:r>
              <a:rPr lang="fi-FI" dirty="0"/>
              <a:t> of </a:t>
            </a:r>
            <a:r>
              <a:rPr lang="fi-FI" dirty="0" err="1"/>
              <a:t>quantities</a:t>
            </a:r>
            <a:r>
              <a:rPr lang="fi-FI" dirty="0"/>
              <a:t> and </a:t>
            </a:r>
            <a:r>
              <a:rPr lang="fi-FI" dirty="0" err="1"/>
              <a:t>prices</a:t>
            </a:r>
            <a:endParaRPr lang="fi-FI" dirty="0"/>
          </a:p>
          <a:p>
            <a:r>
              <a:rPr lang="fi-FI" dirty="0"/>
              <a:t>”</a:t>
            </a:r>
            <a:r>
              <a:rPr lang="fi-FI" dirty="0" err="1"/>
              <a:t>Naturalization</a:t>
            </a:r>
            <a:r>
              <a:rPr lang="fi-FI" dirty="0"/>
              <a:t>” of </a:t>
            </a:r>
            <a:r>
              <a:rPr lang="fi-FI" dirty="0" err="1"/>
              <a:t>sociotechnical</a:t>
            </a:r>
            <a:r>
              <a:rPr lang="fi-FI" dirty="0"/>
              <a:t> </a:t>
            </a:r>
            <a:r>
              <a:rPr lang="fi-FI" dirty="0" err="1"/>
              <a:t>order</a:t>
            </a:r>
            <a:r>
              <a:rPr lang="fi-FI" dirty="0"/>
              <a:t>, </a:t>
            </a:r>
            <a:r>
              <a:rPr lang="fi-FI" dirty="0" err="1"/>
              <a:t>it</a:t>
            </a:r>
            <a:r>
              <a:rPr lang="fi-FI" dirty="0"/>
              <a:t> </a:t>
            </a:r>
            <a:r>
              <a:rPr lang="fi-FI" dirty="0" err="1"/>
              <a:t>becoming</a:t>
            </a:r>
            <a:r>
              <a:rPr lang="fi-FI" dirty="0"/>
              <a:t> </a:t>
            </a:r>
            <a:r>
              <a:rPr lang="fi-FI" dirty="0" err="1"/>
              <a:t>taken</a:t>
            </a:r>
            <a:r>
              <a:rPr lang="fi-FI" dirty="0"/>
              <a:t> for </a:t>
            </a:r>
            <a:r>
              <a:rPr lang="fi-FI" dirty="0" err="1"/>
              <a:t>granted</a:t>
            </a:r>
            <a:r>
              <a:rPr lang="fi-FI" dirty="0"/>
              <a:t> </a:t>
            </a:r>
            <a:r>
              <a:rPr lang="fi-FI" dirty="0" err="1"/>
              <a:t>by</a:t>
            </a:r>
            <a:r>
              <a:rPr lang="fi-FI" dirty="0"/>
              <a:t> the </a:t>
            </a:r>
            <a:r>
              <a:rPr lang="fi-FI" dirty="0" err="1"/>
              <a:t>majority</a:t>
            </a:r>
            <a:r>
              <a:rPr lang="fi-FI" dirty="0"/>
              <a:t> of </a:t>
            </a:r>
            <a:r>
              <a:rPr lang="fi-FI" dirty="0" err="1"/>
              <a:t>publics</a:t>
            </a:r>
            <a:endParaRPr lang="fi-FI" dirty="0"/>
          </a:p>
        </p:txBody>
      </p:sp>
    </p:spTree>
    <p:extLst>
      <p:ext uri="{BB962C8B-B14F-4D97-AF65-F5344CB8AC3E}">
        <p14:creationId xmlns:p14="http://schemas.microsoft.com/office/powerpoint/2010/main" val="4183923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Path dependency: Clio and the economics of QWERTY</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0850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Typewriters – path dependency</a:t>
            </a:r>
          </a:p>
        </p:txBody>
      </p:sp>
      <p:sp>
        <p:nvSpPr>
          <p:cNvPr id="3" name="Content Placeholder 2"/>
          <p:cNvSpPr>
            <a:spLocks noGrp="1"/>
          </p:cNvSpPr>
          <p:nvPr>
            <p:ph idx="1"/>
          </p:nvPr>
        </p:nvSpPr>
        <p:spPr/>
        <p:txBody>
          <a:bodyPr>
            <a:normAutofit fontScale="77500" lnSpcReduction="20000"/>
          </a:bodyPr>
          <a:lstStyle/>
          <a:p>
            <a:r>
              <a:rPr lang="en-US" dirty="0"/>
              <a:t>Paul David: Clio and Economics of qwerty</a:t>
            </a:r>
          </a:p>
          <a:p>
            <a:r>
              <a:rPr lang="en-US" dirty="0"/>
              <a:t>Writing “typewriter” with just up-most row without getting the arms tangled </a:t>
            </a:r>
          </a:p>
          <a:p>
            <a:r>
              <a:rPr lang="en-US" dirty="0"/>
              <a:t>People trained to qwerty, shifting causes moderate effort </a:t>
            </a:r>
          </a:p>
          <a:p>
            <a:r>
              <a:rPr lang="en-US" dirty="0" err="1"/>
              <a:t>Dvorsak</a:t>
            </a:r>
            <a:r>
              <a:rPr lang="en-US" dirty="0"/>
              <a:t> faster, ABCD easier to learn …  specialist typing machines three times faster</a:t>
            </a:r>
          </a:p>
          <a:p>
            <a:r>
              <a:rPr lang="en-US" dirty="0"/>
              <a:t>Best design vs. Path dependency </a:t>
            </a:r>
          </a:p>
          <a:p>
            <a:r>
              <a:rPr lang="en-US" dirty="0"/>
              <a:t>The stock of (touch) typists available for US industry + the switching costs from typist to another.</a:t>
            </a:r>
          </a:p>
          <a:p>
            <a:r>
              <a:rPr lang="en-US" dirty="0"/>
              <a:t>Some contingent factor(s) pushed the development to particular channel</a:t>
            </a:r>
          </a:p>
          <a:p>
            <a:pPr lvl="1"/>
            <a:r>
              <a:rPr lang="en-US" dirty="0"/>
              <a:t>Sunk investment, Learning effects, Network effects</a:t>
            </a:r>
          </a:p>
          <a:p>
            <a:pPr lvl="1"/>
            <a:r>
              <a:rPr lang="en-US" dirty="0"/>
              <a:t>Sub-optimum continues to reign</a:t>
            </a:r>
          </a:p>
        </p:txBody>
      </p:sp>
    </p:spTree>
    <p:extLst>
      <p:ext uri="{BB962C8B-B14F-4D97-AF65-F5344CB8AC3E}">
        <p14:creationId xmlns:p14="http://schemas.microsoft.com/office/powerpoint/2010/main" val="254213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73500" y="1524000"/>
            <a:ext cx="4432300" cy="3810000"/>
          </a:xfrm>
          <a:prstGeom prst="rect">
            <a:avLst/>
          </a:prstGeom>
        </p:spPr>
      </p:pic>
    </p:spTree>
    <p:extLst>
      <p:ext uri="{BB962C8B-B14F-4D97-AF65-F5344CB8AC3E}">
        <p14:creationId xmlns:p14="http://schemas.microsoft.com/office/powerpoint/2010/main" val="45626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3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6633"/>
            <a:ext cx="3590742" cy="2835175"/>
          </a:xfrm>
          <a:prstGeom prst="rect">
            <a:avLst/>
          </a:prstGeom>
        </p:spPr>
      </p:pic>
      <p:pic>
        <p:nvPicPr>
          <p:cNvPr id="5" name="Picture 4" descr="Screen Shot 2014-10-27 at 12.3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3557912"/>
            <a:ext cx="4104456" cy="3183456"/>
          </a:xfrm>
          <a:prstGeom prst="rect">
            <a:avLst/>
          </a:prstGeom>
        </p:spPr>
      </p:pic>
      <p:pic>
        <p:nvPicPr>
          <p:cNvPr id="6" name="Picture 5" descr="Screen Shot 2014-10-27 at 12.3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5" y="116633"/>
            <a:ext cx="4899147" cy="2834677"/>
          </a:xfrm>
          <a:prstGeom prst="rect">
            <a:avLst/>
          </a:prstGeom>
        </p:spPr>
      </p:pic>
      <p:pic>
        <p:nvPicPr>
          <p:cNvPr id="7" name="Picture 6" descr="Screen Shot 2014-10-27 at 12.3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652" y="3530234"/>
            <a:ext cx="4068316" cy="3211134"/>
          </a:xfrm>
          <a:prstGeom prst="rect">
            <a:avLst/>
          </a:prstGeom>
        </p:spPr>
      </p:pic>
    </p:spTree>
    <p:extLst>
      <p:ext uri="{BB962C8B-B14F-4D97-AF65-F5344CB8AC3E}">
        <p14:creationId xmlns:p14="http://schemas.microsoft.com/office/powerpoint/2010/main" val="1766554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8AE8-960E-F44B-AA48-F29222E24D11}"/>
              </a:ext>
            </a:extLst>
          </p:cNvPr>
          <p:cNvSpPr>
            <a:spLocks noGrp="1"/>
          </p:cNvSpPr>
          <p:nvPr>
            <p:ph type="title"/>
          </p:nvPr>
        </p:nvSpPr>
        <p:spPr/>
        <p:txBody>
          <a:bodyPr>
            <a:normAutofit fontScale="90000"/>
          </a:bodyPr>
          <a:lstStyle/>
          <a:p>
            <a:r>
              <a:rPr lang="en-FI" dirty="0"/>
              <a:t>Sociotechnical regimes: interlocked path-dependencies</a:t>
            </a:r>
          </a:p>
        </p:txBody>
      </p:sp>
      <p:sp>
        <p:nvSpPr>
          <p:cNvPr id="3" name="Content Placeholder 2">
            <a:extLst>
              <a:ext uri="{FF2B5EF4-FFF2-40B4-BE49-F238E27FC236}">
                <a16:creationId xmlns:a16="http://schemas.microsoft.com/office/drawing/2014/main" id="{4FEF1E24-76E2-2A41-B4A8-FE937AD3F478}"/>
              </a:ext>
            </a:extLst>
          </p:cNvPr>
          <p:cNvSpPr>
            <a:spLocks noGrp="1"/>
          </p:cNvSpPr>
          <p:nvPr>
            <p:ph idx="1"/>
          </p:nvPr>
        </p:nvSpPr>
        <p:spPr/>
        <p:txBody>
          <a:bodyPr/>
          <a:lstStyle/>
          <a:p>
            <a:endParaRPr lang="en-FI"/>
          </a:p>
        </p:txBody>
      </p:sp>
    </p:spTree>
    <p:extLst>
      <p:ext uri="{BB962C8B-B14F-4D97-AF65-F5344CB8AC3E}">
        <p14:creationId xmlns:p14="http://schemas.microsoft.com/office/powerpoint/2010/main" val="2436499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44717"/>
            <a:ext cx="9144000" cy="6902717"/>
          </a:xfrm>
          <a:prstGeom prst="rect">
            <a:avLst/>
          </a:prstGeom>
        </p:spPr>
      </p:pic>
    </p:spTree>
    <p:extLst>
      <p:ext uri="{BB962C8B-B14F-4D97-AF65-F5344CB8AC3E}">
        <p14:creationId xmlns:p14="http://schemas.microsoft.com/office/powerpoint/2010/main" val="4000299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E604-F9CF-0B40-A3DB-24FE81E77687}"/>
              </a:ext>
            </a:extLst>
          </p:cNvPr>
          <p:cNvSpPr>
            <a:spLocks noGrp="1"/>
          </p:cNvSpPr>
          <p:nvPr>
            <p:ph type="title"/>
          </p:nvPr>
        </p:nvSpPr>
        <p:spPr/>
        <p:txBody>
          <a:bodyPr/>
          <a:lstStyle/>
          <a:p>
            <a:r>
              <a:rPr lang="en-FI" dirty="0"/>
              <a:t>In sum, technology dynamics 1</a:t>
            </a:r>
          </a:p>
        </p:txBody>
      </p:sp>
      <p:sp>
        <p:nvSpPr>
          <p:cNvPr id="3" name="Content Placeholder 2">
            <a:extLst>
              <a:ext uri="{FF2B5EF4-FFF2-40B4-BE49-F238E27FC236}">
                <a16:creationId xmlns:a16="http://schemas.microsoft.com/office/drawing/2014/main" id="{1DB98921-97EF-6D44-8635-600212D16A68}"/>
              </a:ext>
            </a:extLst>
          </p:cNvPr>
          <p:cNvSpPr>
            <a:spLocks noGrp="1"/>
          </p:cNvSpPr>
          <p:nvPr>
            <p:ph idx="1"/>
          </p:nvPr>
        </p:nvSpPr>
        <p:spPr/>
        <p:txBody>
          <a:bodyPr>
            <a:normAutofit fontScale="92500" lnSpcReduction="20000"/>
          </a:bodyPr>
          <a:lstStyle/>
          <a:p>
            <a:r>
              <a:rPr lang="en-FI" dirty="0"/>
              <a:t>Technological determinism / technology imperative misleading</a:t>
            </a:r>
          </a:p>
          <a:p>
            <a:r>
              <a:rPr lang="en-FI" dirty="0"/>
              <a:t>Sociotechnical change as social process amongst implicated actor groups</a:t>
            </a:r>
          </a:p>
          <a:p>
            <a:r>
              <a:rPr lang="en-FI" dirty="0"/>
              <a:t>(Early) phases of evenly and rapidly competing designs and business models</a:t>
            </a:r>
          </a:p>
          <a:p>
            <a:r>
              <a:rPr lang="en-FI" dirty="0"/>
              <a:t>Emergence of a dominant design, business model and ecosystem</a:t>
            </a:r>
          </a:p>
          <a:p>
            <a:r>
              <a:rPr lang="en-FI" dirty="0"/>
              <a:t>Path dependency – increasing momentum that is hard to reverse (‘bounded equilibrium’)</a:t>
            </a:r>
          </a:p>
          <a:p>
            <a:r>
              <a:rPr lang="en-FI" dirty="0"/>
              <a:t>Punctuated equilibrium through new technology, collateral damage, social action and/or regulation</a:t>
            </a:r>
          </a:p>
        </p:txBody>
      </p:sp>
    </p:spTree>
    <p:extLst>
      <p:ext uri="{BB962C8B-B14F-4D97-AF65-F5344CB8AC3E}">
        <p14:creationId xmlns:p14="http://schemas.microsoft.com/office/powerpoint/2010/main" val="3014430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END OF DAY ONE</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fontScale="55000" lnSpcReduction="20000"/>
          </a:bodyPr>
          <a:lstStyle/>
          <a:p>
            <a:r>
              <a:rPr lang="en-FI" dirty="0"/>
              <a:t>Before </a:t>
            </a:r>
            <a:r>
              <a:rPr lang="en-US" dirty="0"/>
              <a:t>next </a:t>
            </a:r>
            <a:r>
              <a:rPr lang="en-US" dirty="0" err="1"/>
              <a:t>wednesday</a:t>
            </a:r>
            <a:r>
              <a:rPr lang="en-FI" dirty="0"/>
              <a:t> must read, recommended by friday: </a:t>
            </a:r>
          </a:p>
          <a:p>
            <a:r>
              <a:rPr lang="en-FI" dirty="0"/>
              <a:t>Mumford: </a:t>
            </a:r>
            <a:r>
              <a:rPr lang="en-US" dirty="0"/>
              <a:t>Authoritarian and democratic technics</a:t>
            </a:r>
          </a:p>
          <a:p>
            <a:endParaRPr lang="en-FI" dirty="0"/>
          </a:p>
          <a:p>
            <a:r>
              <a:rPr lang="en-FI" dirty="0"/>
              <a:t>Before Friday highly recommended: </a:t>
            </a:r>
          </a:p>
          <a:p>
            <a:r>
              <a:rPr lang="en-US" dirty="0" err="1"/>
              <a:t>Phaffenberger</a:t>
            </a:r>
            <a:r>
              <a:rPr lang="en-US" dirty="0"/>
              <a:t>: ‘Technological dramas’</a:t>
            </a:r>
            <a:endParaRPr lang="en-FI" dirty="0"/>
          </a:p>
          <a:p>
            <a:r>
              <a:rPr lang="en-FI" dirty="0"/>
              <a:t> </a:t>
            </a:r>
          </a:p>
        </p:txBody>
      </p:sp>
    </p:spTree>
    <p:extLst>
      <p:ext uri="{BB962C8B-B14F-4D97-AF65-F5344CB8AC3E}">
        <p14:creationId xmlns:p14="http://schemas.microsoft.com/office/powerpoint/2010/main" val="1992939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DAY TWO</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2562816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Discussion: Mumford: Authoritarian and democratic technics</a:t>
            </a:r>
          </a:p>
        </p:txBody>
      </p:sp>
      <p:sp>
        <p:nvSpPr>
          <p:cNvPr id="3" name="Subtitle 2"/>
          <p:cNvSpPr>
            <a:spLocks noGrp="1"/>
          </p:cNvSpPr>
          <p:nvPr>
            <p:ph type="subTitle" idx="1"/>
          </p:nvPr>
        </p:nvSpPr>
        <p:spPr/>
        <p:txBody>
          <a:bodyPr/>
          <a:lstStyle/>
          <a:p>
            <a:r>
              <a:rPr lang="en-US" dirty="0"/>
              <a:t>The questions you wrote down: lets start discussing them, 40 </a:t>
            </a:r>
            <a:r>
              <a:rPr lang="en-US" dirty="0" err="1"/>
              <a:t>mins</a:t>
            </a:r>
            <a:endParaRPr lang="en-US" dirty="0"/>
          </a:p>
          <a:p>
            <a:endParaRPr lang="en-US" dirty="0"/>
          </a:p>
        </p:txBody>
      </p:sp>
    </p:spTree>
    <p:extLst>
      <p:ext uri="{BB962C8B-B14F-4D97-AF65-F5344CB8AC3E}">
        <p14:creationId xmlns:p14="http://schemas.microsoft.com/office/powerpoint/2010/main" val="2780404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Democratic and authoritarian technics</a:t>
            </a:r>
          </a:p>
        </p:txBody>
      </p:sp>
      <p:sp>
        <p:nvSpPr>
          <p:cNvPr id="3" name="Content Placeholder 2"/>
          <p:cNvSpPr>
            <a:spLocks noGrp="1"/>
          </p:cNvSpPr>
          <p:nvPr>
            <p:ph idx="1"/>
          </p:nvPr>
        </p:nvSpPr>
        <p:spPr/>
        <p:txBody>
          <a:bodyPr>
            <a:normAutofit fontScale="92500" lnSpcReduction="20000"/>
          </a:bodyPr>
          <a:lstStyle/>
          <a:p>
            <a:r>
              <a:rPr lang="en-US" dirty="0"/>
              <a:t>On occasion values in systems are easy to argue</a:t>
            </a:r>
          </a:p>
          <a:p>
            <a:r>
              <a:rPr lang="en-US" dirty="0"/>
              <a:t>Lewis Mumford: Democratic and authoritarian technics</a:t>
            </a:r>
          </a:p>
          <a:p>
            <a:r>
              <a:rPr lang="en-US" dirty="0"/>
              <a:t>Large, centralized systems “</a:t>
            </a:r>
            <a:r>
              <a:rPr lang="en-US" dirty="0" err="1"/>
              <a:t>megamachine</a:t>
            </a:r>
            <a:r>
              <a:rPr lang="en-US" dirty="0"/>
              <a:t>”: not a novel achievement as such</a:t>
            </a:r>
          </a:p>
          <a:p>
            <a:pPr lvl="1"/>
            <a:r>
              <a:rPr lang="en-US" dirty="0"/>
              <a:t>Unjust distribution of work and rewards</a:t>
            </a:r>
          </a:p>
          <a:p>
            <a:pPr lvl="1"/>
            <a:r>
              <a:rPr lang="en-US" dirty="0"/>
              <a:t>High authority and command and policing</a:t>
            </a:r>
          </a:p>
          <a:p>
            <a:r>
              <a:rPr lang="en-US" dirty="0"/>
              <a:t>Small, democratic nurturing forms of technology</a:t>
            </a:r>
          </a:p>
          <a:p>
            <a:pPr lvl="1"/>
            <a:r>
              <a:rPr lang="en-US" dirty="0"/>
              <a:t>Less spectacular, less </a:t>
            </a:r>
            <a:r>
              <a:rPr lang="en-US" dirty="0" err="1"/>
              <a:t>optimizable</a:t>
            </a:r>
            <a:r>
              <a:rPr lang="en-US" dirty="0"/>
              <a:t> as technics</a:t>
            </a:r>
          </a:p>
          <a:p>
            <a:pPr lvl="1"/>
            <a:r>
              <a:rPr lang="en-US" dirty="0"/>
              <a:t>Less governance, more emergence </a:t>
            </a:r>
          </a:p>
          <a:p>
            <a:pPr lvl="1"/>
            <a:r>
              <a:rPr lang="en-US" dirty="0"/>
              <a:t>More distributed rewards, more equal work-reward structures </a:t>
            </a:r>
          </a:p>
        </p:txBody>
      </p:sp>
    </p:spTree>
    <p:extLst>
      <p:ext uri="{BB962C8B-B14F-4D97-AF65-F5344CB8AC3E}">
        <p14:creationId xmlns:p14="http://schemas.microsoft.com/office/powerpoint/2010/main" val="1186582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Sociotechnical change as interactive/agonistic social </a:t>
            </a:r>
            <a:r>
              <a:rPr lang="en-US" dirty="0" err="1"/>
              <a:t>proess</a:t>
            </a:r>
            <a:br>
              <a:rPr lang="en-US" dirty="0"/>
            </a:br>
            <a:r>
              <a:rPr lang="en-US" dirty="0"/>
              <a:t>‘Technological dramas’: </a:t>
            </a:r>
            <a:r>
              <a:rPr lang="en-US" dirty="0" err="1"/>
              <a:t>phaffenberger</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10947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Technology’s politics</a:t>
            </a:r>
          </a:p>
        </p:txBody>
      </p:sp>
      <p:sp>
        <p:nvSpPr>
          <p:cNvPr id="3" name="Content Placeholder 2"/>
          <p:cNvSpPr>
            <a:spLocks noGrp="1"/>
          </p:cNvSpPr>
          <p:nvPr>
            <p:ph idx="1"/>
          </p:nvPr>
        </p:nvSpPr>
        <p:spPr/>
        <p:txBody>
          <a:bodyPr>
            <a:normAutofit fontScale="92500" lnSpcReduction="10000"/>
          </a:bodyPr>
          <a:lstStyle/>
          <a:p>
            <a:r>
              <a:rPr lang="en-US" dirty="0"/>
              <a:t>“The constraints of technique, resources, and economics </a:t>
            </a:r>
            <a:r>
              <a:rPr lang="en-US" u="sng" dirty="0"/>
              <a:t>underdetermine</a:t>
            </a:r>
            <a:r>
              <a:rPr lang="en-US" dirty="0"/>
              <a:t> design outcomes.”</a:t>
            </a:r>
          </a:p>
          <a:p>
            <a:r>
              <a:rPr lang="en-US" dirty="0"/>
              <a:t>“To account fully for a technical design, one must examine the technical culture, social values, aesthetic ethos, and political agendas of the designers.”</a:t>
            </a:r>
          </a:p>
          <a:p>
            <a:r>
              <a:rPr lang="en-US" dirty="0"/>
              <a:t>USA freedom and democracy… “the values of this technological polity, moreover, are not necessarily the values expressed in political documents: They are the values of "order, system, and control that [have been purposefully] embedded in machines, devices, processes, and systems.” (Hughes, 1983)</a:t>
            </a:r>
          </a:p>
        </p:txBody>
      </p:sp>
    </p:spTree>
    <p:extLst>
      <p:ext uri="{BB962C8B-B14F-4D97-AF65-F5344CB8AC3E}">
        <p14:creationId xmlns:p14="http://schemas.microsoft.com/office/powerpoint/2010/main" val="1484026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power fortifies technological power, which fortifies social power</a:t>
            </a:r>
          </a:p>
        </p:txBody>
      </p:sp>
      <p:sp>
        <p:nvSpPr>
          <p:cNvPr id="3" name="Content Placeholder 2"/>
          <p:cNvSpPr>
            <a:spLocks noGrp="1"/>
          </p:cNvSpPr>
          <p:nvPr>
            <p:ph idx="1"/>
          </p:nvPr>
        </p:nvSpPr>
        <p:spPr/>
        <p:txBody>
          <a:bodyPr>
            <a:normAutofit fontScale="70000" lnSpcReduction="20000"/>
          </a:bodyPr>
          <a:lstStyle/>
          <a:p>
            <a:r>
              <a:rPr lang="en-US" dirty="0"/>
              <a:t>“politics by other means” is a truncated view:</a:t>
            </a:r>
          </a:p>
          <a:p>
            <a:r>
              <a:rPr lang="en-US" dirty="0"/>
              <a:t>the use of naked force alone to compel obedience and suppress deviance has its limitations: It is, as Lincoln says, "effective in the short run," but "unworkable over the long haul" (1989, 4).</a:t>
            </a:r>
          </a:p>
          <a:p>
            <a:r>
              <a:rPr lang="en-US" dirty="0"/>
              <a:t>force is effective only when it is legitimated by a sufficiently persuasive discourse, one that transforms force into authority. </a:t>
            </a:r>
          </a:p>
          <a:p>
            <a:r>
              <a:rPr lang="en-US" dirty="0"/>
              <a:t>For Lincoln, the most persuasive discourses are the symbolic discourses of myth, ritual, and classification, rather than the verbal discourse of proposition and argument.</a:t>
            </a:r>
          </a:p>
          <a:p>
            <a:r>
              <a:rPr lang="en-US" dirty="0"/>
              <a:t>an affordance cannot be sustained socially in the absence of symbolic discourse that regulates the interpretation. In this sense technology resembles a literary genre, in which a text's meaning changes as it falls into new hands and new situations. </a:t>
            </a:r>
          </a:p>
          <a:p>
            <a:r>
              <a:rPr lang="en-US" dirty="0"/>
              <a:t>Discourse, in short, constitutes the "facticity" or "hardness" of the force embedded in an artifact (284)</a:t>
            </a:r>
          </a:p>
          <a:p>
            <a:pPr marL="0" indent="0">
              <a:buNone/>
            </a:pPr>
            <a:r>
              <a:rPr lang="en-US" dirty="0"/>
              <a:t>= to have effect, technology needs ideology, social structures, power and </a:t>
            </a:r>
            <a:r>
              <a:rPr lang="en-US" dirty="0" err="1"/>
              <a:t>regularizational</a:t>
            </a:r>
            <a:r>
              <a:rPr lang="en-US" dirty="0"/>
              <a:t> actions </a:t>
            </a:r>
          </a:p>
        </p:txBody>
      </p:sp>
    </p:spTree>
    <p:extLst>
      <p:ext uri="{BB962C8B-B14F-4D97-AF65-F5344CB8AC3E}">
        <p14:creationId xmlns:p14="http://schemas.microsoft.com/office/powerpoint/2010/main" val="71626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a:t>
            </a:r>
            <a:r>
              <a:rPr lang="fi-FI" dirty="0" err="1"/>
              <a:t>politics</a:t>
            </a:r>
            <a:r>
              <a:rPr lang="fi-FI" dirty="0"/>
              <a:t> </a:t>
            </a:r>
            <a:r>
              <a:rPr lang="fi-FI" dirty="0" err="1"/>
              <a:t>built</a:t>
            </a:r>
            <a:r>
              <a:rPr lang="fi-FI" dirty="0"/>
              <a:t> into design: long </a:t>
            </a:r>
            <a:r>
              <a:rPr lang="fi-FI" dirty="0" err="1"/>
              <a:t>island</a:t>
            </a:r>
            <a:r>
              <a:rPr lang="fi-FI" dirty="0"/>
              <a:t> </a:t>
            </a:r>
            <a:r>
              <a:rPr lang="fi-FI" dirty="0" err="1"/>
              <a:t>bridges</a:t>
            </a:r>
            <a:endParaRPr lang="fi-FI" dirty="0"/>
          </a:p>
        </p:txBody>
      </p:sp>
      <p:sp>
        <p:nvSpPr>
          <p:cNvPr id="3" name="Content Placeholder 2"/>
          <p:cNvSpPr>
            <a:spLocks noGrp="1"/>
          </p:cNvSpPr>
          <p:nvPr>
            <p:ph idx="1"/>
          </p:nvPr>
        </p:nvSpPr>
        <p:spPr/>
        <p:txBody>
          <a:bodyPr>
            <a:normAutofit fontScale="92500" lnSpcReduction="20000"/>
          </a:bodyPr>
          <a:lstStyle/>
          <a:p>
            <a:r>
              <a:rPr lang="fi-FI" dirty="0" err="1"/>
              <a:t>Winner</a:t>
            </a:r>
            <a:r>
              <a:rPr lang="fi-FI" dirty="0"/>
              <a:t>: </a:t>
            </a:r>
            <a:r>
              <a:rPr lang="fi-FI" dirty="0" err="1"/>
              <a:t>Do</a:t>
            </a:r>
            <a:r>
              <a:rPr lang="fi-FI" dirty="0"/>
              <a:t> </a:t>
            </a:r>
            <a:r>
              <a:rPr lang="fi-FI" dirty="0" err="1"/>
              <a:t>artifacts</a:t>
            </a:r>
            <a:r>
              <a:rPr lang="fi-FI" dirty="0"/>
              <a:t> </a:t>
            </a:r>
            <a:r>
              <a:rPr lang="fi-FI" dirty="0" err="1"/>
              <a:t>have</a:t>
            </a:r>
            <a:r>
              <a:rPr lang="fi-FI" dirty="0"/>
              <a:t> </a:t>
            </a:r>
            <a:r>
              <a:rPr lang="fi-FI" dirty="0" err="1"/>
              <a:t>politics</a:t>
            </a:r>
            <a:r>
              <a:rPr lang="fi-FI" dirty="0"/>
              <a:t>? (1982)</a:t>
            </a:r>
          </a:p>
          <a:p>
            <a:r>
              <a:rPr lang="fi-FI" dirty="0"/>
              <a:t>New York long Island </a:t>
            </a:r>
            <a:r>
              <a:rPr lang="fi-FI" dirty="0" err="1"/>
              <a:t>bridges</a:t>
            </a:r>
            <a:r>
              <a:rPr lang="fi-FI" dirty="0"/>
              <a:t> 1930</a:t>
            </a:r>
          </a:p>
          <a:p>
            <a:r>
              <a:rPr lang="fi-FI" dirty="0"/>
              <a:t>Robert </a:t>
            </a:r>
            <a:r>
              <a:rPr lang="fi-FI" dirty="0" err="1"/>
              <a:t>Moses</a:t>
            </a:r>
            <a:r>
              <a:rPr lang="fi-FI" dirty="0"/>
              <a:t>; </a:t>
            </a:r>
            <a:r>
              <a:rPr lang="fi-FI" dirty="0" err="1"/>
              <a:t>cherished</a:t>
            </a:r>
            <a:r>
              <a:rPr lang="fi-FI" dirty="0"/>
              <a:t> long </a:t>
            </a:r>
            <a:r>
              <a:rPr lang="fi-FI" dirty="0" err="1"/>
              <a:t>island</a:t>
            </a:r>
            <a:r>
              <a:rPr lang="fi-FI" dirty="0"/>
              <a:t> </a:t>
            </a:r>
            <a:r>
              <a:rPr lang="fi-FI" dirty="0" err="1"/>
              <a:t>beaches</a:t>
            </a:r>
            <a:r>
              <a:rPr lang="fi-FI" dirty="0"/>
              <a:t> as a </a:t>
            </a:r>
            <a:r>
              <a:rPr lang="fi-FI" dirty="0" err="1"/>
              <a:t>secluded</a:t>
            </a:r>
            <a:r>
              <a:rPr lang="fi-FI" dirty="0"/>
              <a:t> </a:t>
            </a:r>
            <a:r>
              <a:rPr lang="fi-FI" dirty="0" err="1"/>
              <a:t>resort</a:t>
            </a:r>
            <a:r>
              <a:rPr lang="fi-FI" dirty="0"/>
              <a:t> (of white </a:t>
            </a:r>
            <a:r>
              <a:rPr lang="fi-FI" dirty="0" err="1"/>
              <a:t>upper</a:t>
            </a:r>
            <a:r>
              <a:rPr lang="fi-FI" dirty="0"/>
              <a:t> </a:t>
            </a:r>
            <a:r>
              <a:rPr lang="fi-FI" dirty="0" err="1"/>
              <a:t>middle</a:t>
            </a:r>
            <a:r>
              <a:rPr lang="fi-FI" dirty="0"/>
              <a:t> </a:t>
            </a:r>
            <a:r>
              <a:rPr lang="fi-FI" dirty="0" err="1"/>
              <a:t>classes</a:t>
            </a:r>
            <a:r>
              <a:rPr lang="fi-FI" dirty="0"/>
              <a:t>)</a:t>
            </a:r>
          </a:p>
          <a:p>
            <a:r>
              <a:rPr lang="fi-FI" dirty="0" err="1"/>
              <a:t>Built</a:t>
            </a:r>
            <a:r>
              <a:rPr lang="fi-FI" dirty="0"/>
              <a:t> long </a:t>
            </a:r>
            <a:r>
              <a:rPr lang="fi-FI" dirty="0" err="1"/>
              <a:t>island</a:t>
            </a:r>
            <a:r>
              <a:rPr lang="fi-FI" dirty="0"/>
              <a:t> </a:t>
            </a:r>
            <a:r>
              <a:rPr lang="fi-FI" dirty="0" err="1"/>
              <a:t>parkway</a:t>
            </a:r>
            <a:r>
              <a:rPr lang="fi-FI" dirty="0"/>
              <a:t> </a:t>
            </a:r>
            <a:r>
              <a:rPr lang="fi-FI" dirty="0" err="1"/>
              <a:t>bridges</a:t>
            </a:r>
            <a:r>
              <a:rPr lang="fi-FI" dirty="0"/>
              <a:t> </a:t>
            </a:r>
            <a:r>
              <a:rPr lang="fi-FI" dirty="0" err="1"/>
              <a:t>so</a:t>
            </a:r>
            <a:r>
              <a:rPr lang="fi-FI" dirty="0"/>
              <a:t> </a:t>
            </a:r>
            <a:r>
              <a:rPr lang="fi-FI" dirty="0" err="1"/>
              <a:t>low</a:t>
            </a:r>
            <a:r>
              <a:rPr lang="fi-FI" dirty="0"/>
              <a:t> </a:t>
            </a:r>
            <a:r>
              <a:rPr lang="fi-FI" dirty="0" err="1"/>
              <a:t>that</a:t>
            </a:r>
            <a:r>
              <a:rPr lang="fi-FI" dirty="0"/>
              <a:t> </a:t>
            </a:r>
            <a:r>
              <a:rPr lang="fi-FI" dirty="0" err="1"/>
              <a:t>buses</a:t>
            </a:r>
            <a:r>
              <a:rPr lang="fi-FI" dirty="0"/>
              <a:t>, and </a:t>
            </a:r>
            <a:r>
              <a:rPr lang="fi-FI" dirty="0" err="1"/>
              <a:t>their</a:t>
            </a:r>
            <a:r>
              <a:rPr lang="fi-FI" dirty="0"/>
              <a:t> </a:t>
            </a:r>
            <a:r>
              <a:rPr lang="fi-FI" dirty="0" err="1"/>
              <a:t>colored</a:t>
            </a:r>
            <a:r>
              <a:rPr lang="fi-FI" dirty="0"/>
              <a:t> </a:t>
            </a:r>
            <a:r>
              <a:rPr lang="fi-FI" dirty="0" err="1"/>
              <a:t>passangers</a:t>
            </a:r>
            <a:r>
              <a:rPr lang="fi-FI" dirty="0"/>
              <a:t>, </a:t>
            </a:r>
            <a:r>
              <a:rPr lang="fi-FI" dirty="0" err="1"/>
              <a:t>could</a:t>
            </a:r>
            <a:r>
              <a:rPr lang="fi-FI" dirty="0"/>
              <a:t> </a:t>
            </a:r>
            <a:r>
              <a:rPr lang="fi-FI" dirty="0" err="1"/>
              <a:t>not</a:t>
            </a:r>
            <a:r>
              <a:rPr lang="fi-FI" dirty="0"/>
              <a:t> </a:t>
            </a:r>
            <a:r>
              <a:rPr lang="fi-FI" dirty="0" err="1"/>
              <a:t>pass</a:t>
            </a:r>
            <a:r>
              <a:rPr lang="fi-FI" dirty="0"/>
              <a:t> </a:t>
            </a:r>
            <a:r>
              <a:rPr lang="fi-FI" dirty="0" err="1"/>
              <a:t>under</a:t>
            </a:r>
            <a:r>
              <a:rPr lang="fi-FI" dirty="0"/>
              <a:t>,</a:t>
            </a:r>
          </a:p>
          <a:p>
            <a:r>
              <a:rPr lang="fi-FI" dirty="0"/>
              <a:t>as </a:t>
            </a:r>
            <a:r>
              <a:rPr lang="fi-FI" dirty="0" err="1"/>
              <a:t>only</a:t>
            </a:r>
            <a:r>
              <a:rPr lang="fi-FI" dirty="0"/>
              <a:t> white </a:t>
            </a:r>
            <a:r>
              <a:rPr lang="fi-FI" dirty="0" err="1"/>
              <a:t>upper</a:t>
            </a:r>
            <a:r>
              <a:rPr lang="fi-FI" dirty="0"/>
              <a:t> and </a:t>
            </a:r>
            <a:r>
              <a:rPr lang="fi-FI" dirty="0" err="1"/>
              <a:t>middle</a:t>
            </a:r>
            <a:r>
              <a:rPr lang="fi-FI" dirty="0"/>
              <a:t> </a:t>
            </a:r>
            <a:r>
              <a:rPr lang="fi-FI" dirty="0" err="1"/>
              <a:t>classes</a:t>
            </a:r>
            <a:r>
              <a:rPr lang="fi-FI" dirty="0"/>
              <a:t> </a:t>
            </a:r>
            <a:r>
              <a:rPr lang="fi-FI" dirty="0" err="1"/>
              <a:t>owned</a:t>
            </a:r>
            <a:r>
              <a:rPr lang="fi-FI" dirty="0"/>
              <a:t> </a:t>
            </a:r>
            <a:r>
              <a:rPr lang="fi-FI" dirty="0" err="1"/>
              <a:t>private</a:t>
            </a:r>
            <a:r>
              <a:rPr lang="fi-FI" dirty="0"/>
              <a:t> </a:t>
            </a:r>
            <a:r>
              <a:rPr lang="fi-FI" dirty="0" err="1"/>
              <a:t>cars</a:t>
            </a:r>
            <a:r>
              <a:rPr lang="fi-FI" dirty="0"/>
              <a:t>, long </a:t>
            </a:r>
            <a:r>
              <a:rPr lang="fi-FI" dirty="0" err="1"/>
              <a:t>island</a:t>
            </a:r>
            <a:r>
              <a:rPr lang="fi-FI" dirty="0"/>
              <a:t> </a:t>
            </a:r>
            <a:r>
              <a:rPr lang="fi-FI" dirty="0" err="1"/>
              <a:t>beaches</a:t>
            </a:r>
            <a:r>
              <a:rPr lang="fi-FI" dirty="0"/>
              <a:t> </a:t>
            </a:r>
            <a:r>
              <a:rPr lang="fi-FI" dirty="0" err="1"/>
              <a:t>remained</a:t>
            </a:r>
            <a:r>
              <a:rPr lang="fi-FI" dirty="0"/>
              <a:t> </a:t>
            </a:r>
            <a:r>
              <a:rPr lang="fi-FI" dirty="0" err="1"/>
              <a:t>theirs</a:t>
            </a:r>
            <a:endParaRPr lang="fi-FI" dirty="0"/>
          </a:p>
          <a:p>
            <a:pPr marL="0" indent="0">
              <a:buNone/>
            </a:pPr>
            <a:r>
              <a:rPr lang="fi-FI" dirty="0"/>
              <a:t>= </a:t>
            </a:r>
            <a:r>
              <a:rPr lang="fi-FI" dirty="0" err="1"/>
              <a:t>racial</a:t>
            </a:r>
            <a:r>
              <a:rPr lang="fi-FI" dirty="0"/>
              <a:t> </a:t>
            </a:r>
            <a:r>
              <a:rPr lang="fi-FI" dirty="0" err="1"/>
              <a:t>segregation</a:t>
            </a:r>
            <a:r>
              <a:rPr lang="fi-FI" dirty="0"/>
              <a:t> </a:t>
            </a:r>
            <a:r>
              <a:rPr lang="fi-FI" dirty="0" err="1"/>
              <a:t>by</a:t>
            </a:r>
            <a:r>
              <a:rPr lang="fi-FI" dirty="0"/>
              <a:t> the </a:t>
            </a:r>
            <a:r>
              <a:rPr lang="fi-FI" dirty="0" err="1"/>
              <a:t>means</a:t>
            </a:r>
            <a:r>
              <a:rPr lang="fi-FI" dirty="0"/>
              <a:t> of </a:t>
            </a:r>
            <a:r>
              <a:rPr lang="fi-FI" dirty="0" err="1"/>
              <a:t>seemingly</a:t>
            </a:r>
            <a:r>
              <a:rPr lang="fi-FI" dirty="0"/>
              <a:t> </a:t>
            </a:r>
            <a:r>
              <a:rPr lang="fi-FI" dirty="0" err="1"/>
              <a:t>esthetic</a:t>
            </a:r>
            <a:r>
              <a:rPr lang="fi-FI" dirty="0"/>
              <a:t> bridge </a:t>
            </a:r>
            <a:r>
              <a:rPr lang="fi-FI" dirty="0" err="1"/>
              <a:t>building</a:t>
            </a:r>
            <a:r>
              <a:rPr lang="fi-FI" dirty="0"/>
              <a:t> as </a:t>
            </a:r>
            <a:r>
              <a:rPr lang="fi-FI" dirty="0" err="1"/>
              <a:t>part</a:t>
            </a:r>
            <a:r>
              <a:rPr lang="fi-FI" dirty="0"/>
              <a:t> of city </a:t>
            </a:r>
            <a:r>
              <a:rPr lang="fi-FI" dirty="0" err="1"/>
              <a:t>planning</a:t>
            </a:r>
            <a:r>
              <a:rPr lang="fi-FI" dirty="0"/>
              <a:t> </a:t>
            </a:r>
          </a:p>
        </p:txBody>
      </p:sp>
    </p:spTree>
    <p:extLst>
      <p:ext uri="{BB962C8B-B14F-4D97-AF65-F5344CB8AC3E}">
        <p14:creationId xmlns:p14="http://schemas.microsoft.com/office/powerpoint/2010/main" val="3588948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Technological drama; discursive interactions (conflict) over technology</a:t>
            </a:r>
          </a:p>
        </p:txBody>
      </p:sp>
      <p:sp>
        <p:nvSpPr>
          <p:cNvPr id="3" name="Content Placeholder 2"/>
          <p:cNvSpPr>
            <a:spLocks noGrp="1"/>
          </p:cNvSpPr>
          <p:nvPr>
            <p:ph idx="1"/>
          </p:nvPr>
        </p:nvSpPr>
        <p:spPr/>
        <p:txBody>
          <a:bodyPr>
            <a:normAutofit/>
          </a:bodyPr>
          <a:lstStyle/>
          <a:p>
            <a:r>
              <a:rPr lang="en-US" sz="2800" dirty="0"/>
              <a:t>Technological innovation… can be seen as an opening statement in a technological discourse, but also on the full range of technological activities, such as user appropriation, user modifications, sabotage, and revolutionary alterations, as a series of counterstatements in a historical discourse. </a:t>
            </a:r>
          </a:p>
          <a:p>
            <a:r>
              <a:rPr lang="en-US" sz="2800" dirty="0"/>
              <a:t>Technological activity…, as a process of technological communication in which each new technological act is interpreted in terms of acts already performed, as well as in terms of the reciprocal reaction it engenders on the part of the political addressee. (285)</a:t>
            </a:r>
          </a:p>
        </p:txBody>
      </p:sp>
    </p:spTree>
    <p:extLst>
      <p:ext uri="{BB962C8B-B14F-4D97-AF65-F5344CB8AC3E}">
        <p14:creationId xmlns:p14="http://schemas.microsoft.com/office/powerpoint/2010/main" val="3322863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Technological drama</a:t>
            </a:r>
          </a:p>
        </p:txBody>
      </p:sp>
      <p:sp>
        <p:nvSpPr>
          <p:cNvPr id="3" name="Content Placeholder 2"/>
          <p:cNvSpPr>
            <a:spLocks noGrp="1"/>
          </p:cNvSpPr>
          <p:nvPr>
            <p:ph idx="1"/>
          </p:nvPr>
        </p:nvSpPr>
        <p:spPr/>
        <p:txBody>
          <a:bodyPr>
            <a:normAutofit/>
          </a:bodyPr>
          <a:lstStyle/>
          <a:p>
            <a:r>
              <a:rPr lang="en-US" sz="2400" dirty="0"/>
              <a:t>Technology, in short, is not politics pursued by other means; it is politics pursued by technological means (287)</a:t>
            </a:r>
          </a:p>
          <a:p>
            <a:r>
              <a:rPr lang="en-US" sz="2400" dirty="0"/>
              <a:t>Design constituency – impact constituencies</a:t>
            </a:r>
          </a:p>
          <a:p>
            <a:r>
              <a:rPr lang="en-US" sz="2400" dirty="0"/>
              <a:t>Three moments</a:t>
            </a:r>
          </a:p>
          <a:p>
            <a:pPr lvl="1"/>
            <a:r>
              <a:rPr lang="en-US" sz="2000" dirty="0"/>
              <a:t>Technological regularization</a:t>
            </a:r>
          </a:p>
          <a:p>
            <a:pPr lvl="1"/>
            <a:r>
              <a:rPr lang="en-US" sz="2000" dirty="0"/>
              <a:t>technological adjustment</a:t>
            </a:r>
          </a:p>
          <a:p>
            <a:pPr lvl="1"/>
            <a:r>
              <a:rPr lang="en-US" sz="2000" dirty="0"/>
              <a:t>technological reconstitution</a:t>
            </a:r>
          </a:p>
        </p:txBody>
      </p:sp>
    </p:spTree>
    <p:extLst>
      <p:ext uri="{BB962C8B-B14F-4D97-AF65-F5344CB8AC3E}">
        <p14:creationId xmlns:p14="http://schemas.microsoft.com/office/powerpoint/2010/main" val="4244044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3124" y="408660"/>
            <a:ext cx="2773496" cy="6057900"/>
          </a:xfrm>
          <a:prstGeom prst="rect">
            <a:avLst/>
          </a:prstGeom>
        </p:spPr>
      </p:pic>
      <p:pic>
        <p:nvPicPr>
          <p:cNvPr id="5" name="Picture 4"/>
          <p:cNvPicPr>
            <a:picLocks noChangeAspect="1"/>
          </p:cNvPicPr>
          <p:nvPr/>
        </p:nvPicPr>
        <p:blipFill>
          <a:blip r:embed="rId3"/>
          <a:stretch>
            <a:fillRect/>
          </a:stretch>
        </p:blipFill>
        <p:spPr>
          <a:xfrm>
            <a:off x="5541961" y="408660"/>
            <a:ext cx="4508500" cy="6057900"/>
          </a:xfrm>
          <a:prstGeom prst="rect">
            <a:avLst/>
          </a:prstGeom>
        </p:spPr>
      </p:pic>
    </p:spTree>
    <p:extLst>
      <p:ext uri="{BB962C8B-B14F-4D97-AF65-F5344CB8AC3E}">
        <p14:creationId xmlns:p14="http://schemas.microsoft.com/office/powerpoint/2010/main" val="1754095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victorian</a:t>
            </a:r>
            <a:r>
              <a:rPr lang="en-US" dirty="0"/>
              <a:t> bench</a:t>
            </a:r>
          </a:p>
        </p:txBody>
      </p:sp>
      <p:sp>
        <p:nvSpPr>
          <p:cNvPr id="3" name="Content Placeholder 2"/>
          <p:cNvSpPr>
            <a:spLocks noGrp="1"/>
          </p:cNvSpPr>
          <p:nvPr>
            <p:ph idx="1"/>
          </p:nvPr>
        </p:nvSpPr>
        <p:spPr/>
        <p:txBody>
          <a:bodyPr>
            <a:normAutofit/>
          </a:bodyPr>
          <a:lstStyle/>
          <a:p>
            <a:r>
              <a:rPr lang="en-US" sz="2400" dirty="0"/>
              <a:t>No “inherently political artifacts” </a:t>
            </a:r>
            <a:r>
              <a:rPr lang="en-US" sz="2400" dirty="0" err="1"/>
              <a:t>ála</a:t>
            </a:r>
            <a:r>
              <a:rPr lang="en-US" sz="2400" dirty="0"/>
              <a:t> winner</a:t>
            </a:r>
          </a:p>
          <a:p>
            <a:r>
              <a:rPr lang="en-US" sz="2400" dirty="0"/>
              <a:t>The </a:t>
            </a:r>
            <a:r>
              <a:rPr lang="en-US" sz="2400" dirty="0" err="1"/>
              <a:t>victorian</a:t>
            </a:r>
            <a:r>
              <a:rPr lang="en-US" sz="2400" dirty="0"/>
              <a:t> hard hallway bench with ornaments, mirrors </a:t>
            </a:r>
            <a:r>
              <a:rPr lang="en-US" sz="2400" dirty="0" err="1"/>
              <a:t>etc</a:t>
            </a:r>
            <a:r>
              <a:rPr lang="en-US" sz="2400" dirty="0"/>
              <a:t>: only servant classes sit, master class </a:t>
            </a:r>
            <a:r>
              <a:rPr lang="en-US" sz="2400" dirty="0" err="1"/>
              <a:t>addmitted</a:t>
            </a:r>
            <a:r>
              <a:rPr lang="en-US" sz="2400" dirty="0"/>
              <a:t> through right away; hygiene, secular ritual</a:t>
            </a:r>
          </a:p>
          <a:p>
            <a:r>
              <a:rPr lang="en-US" sz="2400" dirty="0"/>
              <a:t>the artifact must be discursively regulated by surrounding it with symbolic media that mystify and therefore constitute the political aims</a:t>
            </a:r>
          </a:p>
          <a:p>
            <a:pPr lvl="1"/>
            <a:r>
              <a:rPr lang="en-US" sz="2000" dirty="0"/>
              <a:t>Vs. “inherently political artifact” would need to be discursively regulated in all possible symbolic media. </a:t>
            </a:r>
          </a:p>
        </p:txBody>
      </p:sp>
    </p:spTree>
    <p:extLst>
      <p:ext uri="{BB962C8B-B14F-4D97-AF65-F5344CB8AC3E}">
        <p14:creationId xmlns:p14="http://schemas.microsoft.com/office/powerpoint/2010/main" val="558935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Sri Lanka Irrigation channels</a:t>
            </a:r>
          </a:p>
        </p:txBody>
      </p:sp>
      <p:sp>
        <p:nvSpPr>
          <p:cNvPr id="3" name="Content Placeholder 2"/>
          <p:cNvSpPr>
            <a:spLocks noGrp="1"/>
          </p:cNvSpPr>
          <p:nvPr>
            <p:ph idx="1"/>
          </p:nvPr>
        </p:nvSpPr>
        <p:spPr/>
        <p:txBody>
          <a:bodyPr>
            <a:noAutofit/>
          </a:bodyPr>
          <a:lstStyle/>
          <a:p>
            <a:r>
              <a:rPr lang="en-US" sz="2400" dirty="0"/>
              <a:t>Wealthy plantation owners as a new ruling class after the British, south of Sri Lanka</a:t>
            </a:r>
          </a:p>
          <a:p>
            <a:r>
              <a:rPr lang="en-US" sz="2400" dirty="0"/>
              <a:t>Anti-industrialization to keep communists at bay; ruling a rural society</a:t>
            </a:r>
          </a:p>
          <a:p>
            <a:r>
              <a:rPr lang="en-US" sz="2400" dirty="0"/>
              <a:t>Deflect attention and gain votes by massive “historical” irrigation works north of Sri Lanka</a:t>
            </a:r>
          </a:p>
          <a:p>
            <a:r>
              <a:rPr lang="en-US" sz="2400" dirty="0"/>
              <a:t>New settlements equally for all, but practically for the </a:t>
            </a:r>
            <a:r>
              <a:rPr lang="en-US" sz="2400" dirty="0" err="1"/>
              <a:t>singalese</a:t>
            </a:r>
            <a:r>
              <a:rPr lang="en-US" sz="2400" dirty="0"/>
              <a:t> over the </a:t>
            </a:r>
            <a:r>
              <a:rPr lang="en-US" sz="2400" dirty="0" err="1"/>
              <a:t>tamils</a:t>
            </a:r>
            <a:endParaRPr lang="en-US" sz="2400" dirty="0"/>
          </a:p>
          <a:p>
            <a:r>
              <a:rPr lang="en-US" sz="2400" dirty="0"/>
              <a:t>Irrigation systems partially dysfunctional, but very effective in restructuring social life in villages</a:t>
            </a:r>
          </a:p>
          <a:p>
            <a:r>
              <a:rPr lang="en-US" sz="2400" dirty="0"/>
              <a:t>…and </a:t>
            </a:r>
            <a:r>
              <a:rPr lang="en-US" sz="2400" dirty="0" err="1"/>
              <a:t>aggrevating</a:t>
            </a:r>
            <a:r>
              <a:rPr lang="en-US" sz="2400" dirty="0"/>
              <a:t> social conflict between population groups… to a 30 year civil war. </a:t>
            </a:r>
          </a:p>
        </p:txBody>
      </p:sp>
    </p:spTree>
    <p:extLst>
      <p:ext uri="{BB962C8B-B14F-4D97-AF65-F5344CB8AC3E}">
        <p14:creationId xmlns:p14="http://schemas.microsoft.com/office/powerpoint/2010/main" val="3976799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8105" y="414426"/>
            <a:ext cx="8569157" cy="6014054"/>
          </a:xfrm>
          <a:prstGeom prst="rect">
            <a:avLst/>
          </a:prstGeom>
        </p:spPr>
      </p:pic>
    </p:spTree>
    <p:extLst>
      <p:ext uri="{BB962C8B-B14F-4D97-AF65-F5344CB8AC3E}">
        <p14:creationId xmlns:p14="http://schemas.microsoft.com/office/powerpoint/2010/main" val="35477225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Ideology is seen to arise, not out of a deliberate attempt to mystify the oppressed, but rather to provide nascent elites with a common frame of meaning to overcome barriers to working together. In addition, the ideology provides the elite with a moral justification for its actions.</a:t>
            </a:r>
          </a:p>
          <a:p>
            <a:pPr marL="0" indent="0">
              <a:buNone/>
            </a:pPr>
            <a:endParaRPr lang="en-US" sz="2800" dirty="0"/>
          </a:p>
        </p:txBody>
      </p:sp>
    </p:spTree>
    <p:extLst>
      <p:ext uri="{BB962C8B-B14F-4D97-AF65-F5344CB8AC3E}">
        <p14:creationId xmlns:p14="http://schemas.microsoft.com/office/powerpoint/2010/main" val="929803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Typology of Regularization Strategies</a:t>
            </a:r>
          </a:p>
        </p:txBody>
      </p:sp>
      <p:sp>
        <p:nvSpPr>
          <p:cNvPr id="3" name="Content Placeholder 2"/>
          <p:cNvSpPr>
            <a:spLocks noGrp="1"/>
          </p:cNvSpPr>
          <p:nvPr>
            <p:ph idx="1"/>
          </p:nvPr>
        </p:nvSpPr>
        <p:spPr/>
        <p:txBody>
          <a:bodyPr>
            <a:noAutofit/>
          </a:bodyPr>
          <a:lstStyle/>
          <a:p>
            <a:r>
              <a:rPr lang="en-US" sz="2400" b="1" dirty="0"/>
              <a:t>Exclusion:</a:t>
            </a:r>
            <a:r>
              <a:rPr lang="en-US" sz="2400" dirty="0"/>
              <a:t> Access to the technology and its social context is denied to persons who fit into certain race, class, gender, or achievement categories. </a:t>
            </a:r>
          </a:p>
          <a:p>
            <a:r>
              <a:rPr lang="en-US" sz="2400" b="1" dirty="0"/>
              <a:t>Deflection:</a:t>
            </a:r>
            <a:r>
              <a:rPr lang="en-US" sz="2400" dirty="0"/>
              <a:t> The technology provides compensatory goods or services to people in an attempt to deflect attention away from what is really going on. </a:t>
            </a:r>
          </a:p>
          <a:p>
            <a:r>
              <a:rPr lang="en-US" sz="2400" b="1" dirty="0"/>
              <a:t>Differential incorporation:</a:t>
            </a:r>
            <a:r>
              <a:rPr lang="en-US" sz="2400" dirty="0"/>
              <a:t> The technology is structured so that people of different social categories are incorporated into it in ways that reflect and attempt to reinforce their status.</a:t>
            </a:r>
          </a:p>
        </p:txBody>
      </p:sp>
    </p:spTree>
    <p:extLst>
      <p:ext uri="{BB962C8B-B14F-4D97-AF65-F5344CB8AC3E}">
        <p14:creationId xmlns:p14="http://schemas.microsoft.com/office/powerpoint/2010/main" val="2436741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Typology or regularization strategies II</a:t>
            </a:r>
          </a:p>
        </p:txBody>
      </p:sp>
      <p:sp>
        <p:nvSpPr>
          <p:cNvPr id="3" name="Content Placeholder 2"/>
          <p:cNvSpPr>
            <a:spLocks noGrp="1"/>
          </p:cNvSpPr>
          <p:nvPr>
            <p:ph idx="1"/>
          </p:nvPr>
        </p:nvSpPr>
        <p:spPr/>
        <p:txBody>
          <a:bodyPr>
            <a:normAutofit fontScale="77500" lnSpcReduction="20000"/>
          </a:bodyPr>
          <a:lstStyle/>
          <a:p>
            <a:r>
              <a:rPr lang="en-US" b="1" dirty="0"/>
              <a:t>Compartmentalization:</a:t>
            </a:r>
            <a:r>
              <a:rPr lang="en-US" dirty="0"/>
              <a:t> Access to the technology and its benefits is in principle open to all, but access is rigidly structured to keep some persons at arm’s length.</a:t>
            </a:r>
          </a:p>
          <a:p>
            <a:r>
              <a:rPr lang="en-US" b="1" dirty="0"/>
              <a:t>Segregation</a:t>
            </a:r>
            <a:r>
              <a:rPr lang="en-US" dirty="0"/>
              <a:t>: Access to the technology and its benefits is in principle open to all, but it is so expensive or so difficult to obtain that few can enjoy it.</a:t>
            </a:r>
          </a:p>
          <a:p>
            <a:r>
              <a:rPr lang="en-US" b="1" dirty="0"/>
              <a:t>Centralization</a:t>
            </a:r>
            <a:r>
              <a:rPr lang="en-US" dirty="0"/>
              <a:t>: Access to the technology and its benefits is in principle open to all, but the system is constructed so that users have little autonomy and significant decisions are reserved for central management. The result is a social context in which autonomy is high at the center and diminishes toward the periphery.</a:t>
            </a:r>
          </a:p>
          <a:p>
            <a:r>
              <a:rPr lang="en-US" b="1" dirty="0"/>
              <a:t>Standardization:</a:t>
            </a:r>
            <a:r>
              <a:rPr lang="en-US" dirty="0"/>
              <a:t> Access to the technology and its benefits is in principle open to all, but at the price of conformity to zealously maintained system standards and rules of procedure, which diminish local autonomy and marginalize local culture.</a:t>
            </a:r>
          </a:p>
          <a:p>
            <a:endParaRPr lang="en-US" dirty="0"/>
          </a:p>
        </p:txBody>
      </p:sp>
    </p:spTree>
    <p:extLst>
      <p:ext uri="{BB962C8B-B14F-4D97-AF65-F5344CB8AC3E}">
        <p14:creationId xmlns:p14="http://schemas.microsoft.com/office/powerpoint/2010/main" val="2239204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Typology or regularization strategies III</a:t>
            </a:r>
          </a:p>
        </p:txBody>
      </p:sp>
      <p:sp>
        <p:nvSpPr>
          <p:cNvPr id="3" name="Content Placeholder 2"/>
          <p:cNvSpPr>
            <a:spLocks noGrp="1"/>
          </p:cNvSpPr>
          <p:nvPr>
            <p:ph idx="1"/>
          </p:nvPr>
        </p:nvSpPr>
        <p:spPr/>
        <p:txBody>
          <a:bodyPr>
            <a:noAutofit/>
          </a:bodyPr>
          <a:lstStyle/>
          <a:p>
            <a:r>
              <a:rPr lang="en-US" sz="2000" b="1" dirty="0"/>
              <a:t>Marginalization:</a:t>
            </a:r>
            <a:r>
              <a:rPr lang="en-US" sz="2000" dirty="0"/>
              <a:t> Inferior versions of an artifact are expressly created for or distributed to persons of subordinate race, class, gender, or achievement categories; this strategy both reflects and reinforces the status distinctions and stigmatizes the contexts in which such artifacts are found. </a:t>
            </a:r>
          </a:p>
          <a:p>
            <a:r>
              <a:rPr lang="en-US" sz="2000" b="1" dirty="0"/>
              <a:t>Delegation (&amp; defaults)</a:t>
            </a:r>
            <a:r>
              <a:rPr lang="en-US" sz="2000" dirty="0"/>
              <a:t>: A technical feature of an artifact is deliberately designed to make up for presumed moral deficiencies in its users and is actively projected into the social contexts of use.</a:t>
            </a:r>
          </a:p>
          <a:p>
            <a:r>
              <a:rPr lang="en-US" sz="2000" b="1" dirty="0"/>
              <a:t>Disavowal:</a:t>
            </a:r>
            <a:r>
              <a:rPr lang="en-US" sz="2000" dirty="0"/>
              <a:t> An artifact that is specifically developed for menial or poorly compensated occupations is actively avoided or rejected by those of higher status, thus reinforcing the status distinctions. </a:t>
            </a:r>
          </a:p>
        </p:txBody>
      </p:sp>
    </p:spTree>
    <p:extLst>
      <p:ext uri="{BB962C8B-B14F-4D97-AF65-F5344CB8AC3E}">
        <p14:creationId xmlns:p14="http://schemas.microsoft.com/office/powerpoint/2010/main" val="22229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10-27 at 12.4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9144000" cy="6075544"/>
          </a:xfrm>
          <a:prstGeom prst="rect">
            <a:avLst/>
          </a:prstGeom>
        </p:spPr>
      </p:pic>
    </p:spTree>
    <p:extLst>
      <p:ext uri="{BB962C8B-B14F-4D97-AF65-F5344CB8AC3E}">
        <p14:creationId xmlns:p14="http://schemas.microsoft.com/office/powerpoint/2010/main" val="132558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strategies</a:t>
            </a:r>
          </a:p>
        </p:txBody>
      </p:sp>
      <p:sp>
        <p:nvSpPr>
          <p:cNvPr id="3" name="Content Placeholder 2"/>
          <p:cNvSpPr>
            <a:spLocks noGrp="1"/>
          </p:cNvSpPr>
          <p:nvPr>
            <p:ph idx="1"/>
          </p:nvPr>
        </p:nvSpPr>
        <p:spPr/>
        <p:txBody>
          <a:bodyPr/>
          <a:lstStyle/>
          <a:p>
            <a:r>
              <a:rPr lang="en-US" dirty="0" err="1"/>
              <a:t>Countersignification</a:t>
            </a:r>
            <a:endParaRPr lang="en-US" dirty="0"/>
          </a:p>
          <a:p>
            <a:r>
              <a:rPr lang="en-US" dirty="0" err="1"/>
              <a:t>Counterappropriation</a:t>
            </a:r>
            <a:endParaRPr lang="en-US" dirty="0"/>
          </a:p>
          <a:p>
            <a:r>
              <a:rPr lang="en-US" dirty="0" err="1"/>
              <a:t>Counterdelegation</a:t>
            </a:r>
            <a:endParaRPr lang="en-US" dirty="0"/>
          </a:p>
        </p:txBody>
      </p:sp>
    </p:spTree>
    <p:extLst>
      <p:ext uri="{BB962C8B-B14F-4D97-AF65-F5344CB8AC3E}">
        <p14:creationId xmlns:p14="http://schemas.microsoft.com/office/powerpoint/2010/main" val="1593118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Countersignification</a:t>
            </a:r>
            <a:r>
              <a:rPr lang="en-US" dirty="0"/>
              <a:t>: Victorian bench II</a:t>
            </a:r>
          </a:p>
        </p:txBody>
      </p:sp>
      <p:sp>
        <p:nvSpPr>
          <p:cNvPr id="3" name="Content Placeholder 2"/>
          <p:cNvSpPr>
            <a:spLocks noGrp="1"/>
          </p:cNvSpPr>
          <p:nvPr>
            <p:ph idx="1"/>
          </p:nvPr>
        </p:nvSpPr>
        <p:spPr/>
        <p:txBody>
          <a:bodyPr>
            <a:normAutofit/>
          </a:bodyPr>
          <a:lstStyle/>
          <a:p>
            <a:r>
              <a:rPr lang="en-US" sz="2400" dirty="0"/>
              <a:t>Taken rather as a sign of inhumane and distant character of master </a:t>
            </a:r>
            <a:r>
              <a:rPr lang="en-US" sz="2400" dirty="0" err="1"/>
              <a:t>classess</a:t>
            </a:r>
            <a:endParaRPr lang="en-US" sz="2400" dirty="0"/>
          </a:p>
          <a:p>
            <a:r>
              <a:rPr lang="en-US" sz="2400" dirty="0"/>
              <a:t>Taken as evidence for the fragility of the master classes status hierarchy</a:t>
            </a:r>
          </a:p>
          <a:p>
            <a:r>
              <a:rPr lang="en-US" sz="2400" dirty="0"/>
              <a:t>Easily knocked over with any sign of weakness (cat soiling a chair)</a:t>
            </a:r>
          </a:p>
        </p:txBody>
      </p:sp>
    </p:spTree>
    <p:extLst>
      <p:ext uri="{BB962C8B-B14F-4D97-AF65-F5344CB8AC3E}">
        <p14:creationId xmlns:p14="http://schemas.microsoft.com/office/powerpoint/2010/main" val="1151651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Counterappropriation</a:t>
            </a:r>
            <a:endParaRPr lang="en-US" dirty="0"/>
          </a:p>
        </p:txBody>
      </p:sp>
      <p:sp>
        <p:nvSpPr>
          <p:cNvPr id="3" name="Content Placeholder 2"/>
          <p:cNvSpPr>
            <a:spLocks noGrp="1"/>
          </p:cNvSpPr>
          <p:nvPr>
            <p:ph idx="1"/>
          </p:nvPr>
        </p:nvSpPr>
        <p:spPr/>
        <p:txBody>
          <a:bodyPr>
            <a:normAutofit/>
          </a:bodyPr>
          <a:lstStyle/>
          <a:p>
            <a:r>
              <a:rPr lang="en-US" sz="2400" dirty="0" err="1"/>
              <a:t>sociospatial</a:t>
            </a:r>
            <a:r>
              <a:rPr lang="en-US" sz="2400" dirty="0"/>
              <a:t> strategies of regulation (specifically, exclusion, compartmentalization, segregation, marginalization, and stigmatization), structure access to an artifact in invidious ways.</a:t>
            </a:r>
          </a:p>
          <a:p>
            <a:r>
              <a:rPr lang="en-US" sz="2400" dirty="0"/>
              <a:t>How to gain access? </a:t>
            </a:r>
          </a:p>
          <a:p>
            <a:r>
              <a:rPr lang="en-US" sz="2400" dirty="0"/>
              <a:t>Partial access or partial significations … may lead to co-opting</a:t>
            </a:r>
          </a:p>
          <a:p>
            <a:pPr lvl="1"/>
            <a:r>
              <a:rPr lang="en-US" sz="2000" dirty="0"/>
              <a:t>1920s “lady flyers” as safety tokens	</a:t>
            </a:r>
          </a:p>
        </p:txBody>
      </p:sp>
    </p:spTree>
    <p:extLst>
      <p:ext uri="{BB962C8B-B14F-4D97-AF65-F5344CB8AC3E}">
        <p14:creationId xmlns:p14="http://schemas.microsoft.com/office/powerpoint/2010/main" val="974293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Counterdelegation</a:t>
            </a:r>
            <a:endParaRPr lang="en-US" dirty="0"/>
          </a:p>
        </p:txBody>
      </p:sp>
      <p:sp>
        <p:nvSpPr>
          <p:cNvPr id="3" name="Content Placeholder 2"/>
          <p:cNvSpPr>
            <a:spLocks noGrp="1"/>
          </p:cNvSpPr>
          <p:nvPr>
            <p:ph idx="1"/>
          </p:nvPr>
        </p:nvSpPr>
        <p:spPr/>
        <p:txBody>
          <a:bodyPr>
            <a:normAutofit/>
          </a:bodyPr>
          <a:lstStyle/>
          <a:p>
            <a:r>
              <a:rPr lang="en-US" sz="2800" dirty="0"/>
              <a:t>Altering the delegation of social effect delegated to technology</a:t>
            </a:r>
          </a:p>
          <a:p>
            <a:r>
              <a:rPr lang="en-US" sz="2800" dirty="0"/>
              <a:t>Hacking</a:t>
            </a:r>
          </a:p>
          <a:p>
            <a:r>
              <a:rPr lang="en-US" sz="2800" dirty="0"/>
              <a:t>Modification</a:t>
            </a:r>
          </a:p>
          <a:p>
            <a:r>
              <a:rPr lang="en-US" sz="2800" dirty="0"/>
              <a:t>Non-use</a:t>
            </a:r>
          </a:p>
          <a:p>
            <a:r>
              <a:rPr lang="en-US" sz="2800" dirty="0"/>
              <a:t>Reuse</a:t>
            </a:r>
          </a:p>
          <a:p>
            <a:endParaRPr lang="en-US" sz="2800" dirty="0"/>
          </a:p>
        </p:txBody>
      </p:sp>
    </p:spTree>
    <p:extLst>
      <p:ext uri="{BB962C8B-B14F-4D97-AF65-F5344CB8AC3E}">
        <p14:creationId xmlns:p14="http://schemas.microsoft.com/office/powerpoint/2010/main" val="2447610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paradigm</a:t>
            </a:r>
          </a:p>
        </p:txBody>
      </p:sp>
      <p:sp>
        <p:nvSpPr>
          <p:cNvPr id="3" name="Content Placeholder 2"/>
          <p:cNvSpPr>
            <a:spLocks noGrp="1"/>
          </p:cNvSpPr>
          <p:nvPr>
            <p:ph idx="1"/>
          </p:nvPr>
        </p:nvSpPr>
        <p:spPr/>
        <p:txBody>
          <a:bodyPr>
            <a:normAutofit/>
          </a:bodyPr>
          <a:lstStyle/>
          <a:p>
            <a:r>
              <a:rPr lang="en-US" sz="2400" dirty="0"/>
              <a:t>the significance of Turner's root paradigm concept is to show why technological activities so frequently seem to embody the enthusiasm of social movements (Carey and Quirk 1970), and why such enthusiasm is prominent not only in regularization, when people draw on root paradigms to create order through technology, but also in the </a:t>
            </a:r>
            <a:r>
              <a:rPr lang="en-US" sz="2400" dirty="0" err="1"/>
              <a:t>redressive</a:t>
            </a:r>
            <a:r>
              <a:rPr lang="en-US" sz="2400" dirty="0"/>
              <a:t> phases of adjustment and reconstitution</a:t>
            </a:r>
          </a:p>
        </p:txBody>
      </p:sp>
    </p:spTree>
    <p:extLst>
      <p:ext uri="{BB962C8B-B14F-4D97-AF65-F5344CB8AC3E}">
        <p14:creationId xmlns:p14="http://schemas.microsoft.com/office/powerpoint/2010/main" val="994774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Reconstitution</a:t>
            </a:r>
          </a:p>
        </p:txBody>
      </p:sp>
      <p:sp>
        <p:nvSpPr>
          <p:cNvPr id="3" name="Content Placeholder 2"/>
          <p:cNvSpPr>
            <a:spLocks noGrp="1"/>
          </p:cNvSpPr>
          <p:nvPr>
            <p:ph idx="1"/>
          </p:nvPr>
        </p:nvSpPr>
        <p:spPr/>
        <p:txBody>
          <a:bodyPr>
            <a:noAutofit/>
          </a:bodyPr>
          <a:lstStyle/>
          <a:p>
            <a:r>
              <a:rPr lang="en-US" sz="2000" dirty="0"/>
              <a:t>In technological reconstitution, impact constituencies actively reshape technological production processes or artifacts guided by a self-consciously "revolutionary" ideology, producing “</a:t>
            </a:r>
            <a:r>
              <a:rPr lang="en-US" sz="2000" dirty="0" err="1"/>
              <a:t>counterartifacts</a:t>
            </a:r>
            <a:r>
              <a:rPr lang="en-US" sz="2000" dirty="0"/>
              <a:t>”. </a:t>
            </a:r>
          </a:p>
          <a:p>
            <a:r>
              <a:rPr lang="en-US" sz="2000" dirty="0"/>
              <a:t>This ideology is produced by means of a symbolic inversion called </a:t>
            </a:r>
            <a:r>
              <a:rPr lang="en-US" sz="2000" dirty="0" err="1"/>
              <a:t>antisignification</a:t>
            </a:r>
            <a:endParaRPr lang="en-US" sz="2000" dirty="0"/>
          </a:p>
          <a:p>
            <a:r>
              <a:rPr lang="en-US" sz="2000" dirty="0"/>
              <a:t>successful reconstitution strategies involve not only the creation of </a:t>
            </a:r>
            <a:r>
              <a:rPr lang="en-US" sz="2000" dirty="0" err="1"/>
              <a:t>counterartifacts</a:t>
            </a:r>
            <a:r>
              <a:rPr lang="en-US" sz="2000" dirty="0"/>
              <a:t>, but also counter contexts and even counter regularization strategies to enforce them</a:t>
            </a:r>
          </a:p>
        </p:txBody>
      </p:sp>
    </p:spTree>
    <p:extLst>
      <p:ext uri="{BB962C8B-B14F-4D97-AF65-F5344CB8AC3E}">
        <p14:creationId xmlns:p14="http://schemas.microsoft.com/office/powerpoint/2010/main" val="1503064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Reintegration … </a:t>
            </a:r>
            <a:r>
              <a:rPr lang="en-US" dirty="0" err="1"/>
              <a:t>Designification</a:t>
            </a:r>
            <a:endParaRPr lang="en-US" dirty="0"/>
          </a:p>
        </p:txBody>
      </p:sp>
      <p:sp>
        <p:nvSpPr>
          <p:cNvPr id="3" name="Content Placeholder 2"/>
          <p:cNvSpPr>
            <a:spLocks noGrp="1"/>
          </p:cNvSpPr>
          <p:nvPr>
            <p:ph idx="1"/>
          </p:nvPr>
        </p:nvSpPr>
        <p:spPr/>
        <p:txBody>
          <a:bodyPr>
            <a:normAutofit/>
          </a:bodyPr>
          <a:lstStyle/>
          <a:p>
            <a:r>
              <a:rPr lang="en-US" sz="2000" dirty="0"/>
              <a:t>Reconstitution and adjustments can be reintegrated back into regularization, in fact making it more robust qua having revealed its pain points and indicating an alleviation.</a:t>
            </a:r>
          </a:p>
          <a:p>
            <a:r>
              <a:rPr lang="en-US" sz="2000" dirty="0"/>
              <a:t>The drama can have endless permutations, ends in </a:t>
            </a:r>
            <a:r>
              <a:rPr lang="en-US" sz="2000" dirty="0" err="1"/>
              <a:t>designification</a:t>
            </a:r>
            <a:r>
              <a:rPr lang="en-US" sz="2000" dirty="0"/>
              <a:t>: </a:t>
            </a:r>
          </a:p>
          <a:p>
            <a:r>
              <a:rPr lang="en-US" sz="2000" dirty="0"/>
              <a:t>“by 1950 aviation artifacts had all but lost their symbolism of world peace and social progress: "When adults looked at a boy with a model airplane ... they no longer thought automatically of a better tomorrow. All they saw was a kid with a toy" (P309; Corn 1983, 133)</a:t>
            </a:r>
          </a:p>
        </p:txBody>
      </p:sp>
    </p:spTree>
    <p:extLst>
      <p:ext uri="{BB962C8B-B14F-4D97-AF65-F5344CB8AC3E}">
        <p14:creationId xmlns:p14="http://schemas.microsoft.com/office/powerpoint/2010/main" val="2325590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7306-D4F4-8B42-A732-0B54EB8BAC85}"/>
              </a:ext>
            </a:extLst>
          </p:cNvPr>
          <p:cNvSpPr>
            <a:spLocks noGrp="1"/>
          </p:cNvSpPr>
          <p:nvPr>
            <p:ph type="title"/>
          </p:nvPr>
        </p:nvSpPr>
        <p:spPr/>
        <p:txBody>
          <a:bodyPr/>
          <a:lstStyle/>
          <a:p>
            <a:r>
              <a:rPr lang="en-FI" dirty="0"/>
              <a:t>Lessons topic 3</a:t>
            </a:r>
          </a:p>
        </p:txBody>
      </p:sp>
      <p:sp>
        <p:nvSpPr>
          <p:cNvPr id="3" name="Content Placeholder 2">
            <a:extLst>
              <a:ext uri="{FF2B5EF4-FFF2-40B4-BE49-F238E27FC236}">
                <a16:creationId xmlns:a16="http://schemas.microsoft.com/office/drawing/2014/main" id="{FB54442E-BEE8-314C-9932-F80B6C6165FD}"/>
              </a:ext>
            </a:extLst>
          </p:cNvPr>
          <p:cNvSpPr>
            <a:spLocks noGrp="1"/>
          </p:cNvSpPr>
          <p:nvPr>
            <p:ph idx="1"/>
          </p:nvPr>
        </p:nvSpPr>
        <p:spPr/>
        <p:txBody>
          <a:bodyPr>
            <a:normAutofit lnSpcReduction="10000"/>
          </a:bodyPr>
          <a:lstStyle/>
          <a:p>
            <a:r>
              <a:rPr lang="en-FI" dirty="0"/>
              <a:t>No technological determinism, but path dependencies and irreversibility are common and must be recognized</a:t>
            </a:r>
          </a:p>
          <a:p>
            <a:r>
              <a:rPr lang="en-FI" dirty="0"/>
              <a:t>Social shaping of technology … may become locked with closure of meaning and stabilization of form among relevant social groups</a:t>
            </a:r>
          </a:p>
          <a:p>
            <a:r>
              <a:rPr lang="en-FI" dirty="0"/>
              <a:t>… or continued indefinitely with ever new layers and interpretations imposed on the domain ‘fleeting dominant designs’</a:t>
            </a:r>
          </a:p>
          <a:p>
            <a:r>
              <a:rPr lang="en-FI" dirty="0"/>
              <a:t>Infrastructure requires assessment (</a:t>
            </a:r>
            <a:r>
              <a:rPr lang="en-FI" dirty="0">
                <a:sym typeface="Wingdings" pitchFamily="2" charset="2"/>
              </a:rPr>
              <a:t> week 4</a:t>
            </a:r>
            <a:r>
              <a:rPr lang="en-FI" dirty="0"/>
              <a:t>) </a:t>
            </a:r>
          </a:p>
        </p:txBody>
      </p:sp>
    </p:spTree>
    <p:extLst>
      <p:ext uri="{BB962C8B-B14F-4D97-AF65-F5344CB8AC3E}">
        <p14:creationId xmlns:p14="http://schemas.microsoft.com/office/powerpoint/2010/main" val="3897566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6BE2A-3A19-0D49-BB54-36360B20E602}"/>
              </a:ext>
            </a:extLst>
          </p:cNvPr>
          <p:cNvSpPr>
            <a:spLocks noGrp="1"/>
          </p:cNvSpPr>
          <p:nvPr>
            <p:ph type="ctrTitle"/>
          </p:nvPr>
        </p:nvSpPr>
        <p:spPr/>
        <p:txBody>
          <a:bodyPr>
            <a:normAutofit fontScale="90000"/>
          </a:bodyPr>
          <a:lstStyle/>
          <a:p>
            <a:r>
              <a:rPr lang="en-FI" dirty="0"/>
              <a:t>TOPIC FOUR: </a:t>
            </a:r>
            <a:br>
              <a:rPr lang="en-FI" dirty="0"/>
            </a:br>
            <a:r>
              <a:rPr lang="en-FI" dirty="0"/>
              <a:t>DEMOCRATIZED DESIGN AS MEANS TO AVOID AND REMEDY ‘TECHNOLOGICAL DRAMAS’</a:t>
            </a:r>
          </a:p>
        </p:txBody>
      </p:sp>
      <p:sp>
        <p:nvSpPr>
          <p:cNvPr id="5" name="Subtitle 4">
            <a:extLst>
              <a:ext uri="{FF2B5EF4-FFF2-40B4-BE49-F238E27FC236}">
                <a16:creationId xmlns:a16="http://schemas.microsoft.com/office/drawing/2014/main" id="{A185D60D-1A72-9C49-91AA-3CF037684779}"/>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67167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stCxn id="94" idx="2"/>
            <a:endCxn id="95" idx="0"/>
          </p:cNvCxnSpPr>
          <p:nvPr/>
        </p:nvCxnSpPr>
        <p:spPr>
          <a:xfrm flipH="1">
            <a:off x="6098798" y="685005"/>
            <a:ext cx="8404" cy="544573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90" idx="3"/>
            <a:endCxn id="91" idx="1"/>
          </p:cNvCxnSpPr>
          <p:nvPr/>
        </p:nvCxnSpPr>
        <p:spPr>
          <a:xfrm>
            <a:off x="3575515" y="3378424"/>
            <a:ext cx="5140982" cy="16390"/>
          </a:xfrm>
          <a:prstGeom prst="line">
            <a:avLst/>
          </a:prstGeom>
        </p:spPr>
        <p:style>
          <a:lnRef idx="2">
            <a:schemeClr val="accent1"/>
          </a:lnRef>
          <a:fillRef idx="0">
            <a:schemeClr val="accent1"/>
          </a:fillRef>
          <a:effectRef idx="1">
            <a:schemeClr val="accent1"/>
          </a:effectRef>
          <a:fontRef idx="minor">
            <a:schemeClr val="tx1"/>
          </a:fontRef>
        </p:style>
      </p:cxnSp>
      <p:grpSp>
        <p:nvGrpSpPr>
          <p:cNvPr id="50" name="Group 49"/>
          <p:cNvGrpSpPr>
            <a:grpSpLocks noChangeAspect="1"/>
          </p:cNvGrpSpPr>
          <p:nvPr/>
        </p:nvGrpSpPr>
        <p:grpSpPr bwMode="auto">
          <a:xfrm>
            <a:off x="1852610" y="973043"/>
            <a:ext cx="8601080" cy="4810765"/>
            <a:chOff x="3196" y="2115"/>
            <a:chExt cx="10234" cy="1908"/>
          </a:xfrm>
        </p:grpSpPr>
        <p:sp>
          <p:nvSpPr>
            <p:cNvPr id="72" name="_s1168"/>
            <p:cNvSpPr>
              <a:spLocks noChangeArrowheads="1"/>
            </p:cNvSpPr>
            <p:nvPr/>
          </p:nvSpPr>
          <p:spPr bwMode="auto">
            <a:xfrm>
              <a:off x="6860" y="2516"/>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dirty="0" err="1">
                  <a:solidFill>
                    <a:prstClr val="black"/>
                  </a:solidFill>
                  <a:latin typeface="Times New Roman"/>
                  <a:ea typeface="SimSun"/>
                </a:rPr>
                <a:t>Participatory</a:t>
              </a:r>
              <a:r>
                <a:rPr lang="fi-FI" sz="1000" b="1" dirty="0">
                  <a:solidFill>
                    <a:prstClr val="black"/>
                  </a:solidFill>
                  <a:latin typeface="Times New Roman"/>
                  <a:ea typeface="SimSun"/>
                </a:rPr>
                <a:t> Design</a:t>
              </a:r>
              <a:endParaRPr lang="en-US" sz="1200" b="1" dirty="0">
                <a:solidFill>
                  <a:prstClr val="black"/>
                </a:solidFill>
                <a:latin typeface="Times New Roman"/>
                <a:ea typeface="SimSun"/>
              </a:endParaRPr>
            </a:p>
          </p:txBody>
        </p:sp>
        <p:sp>
          <p:nvSpPr>
            <p:cNvPr id="73" name="_s1169"/>
            <p:cNvSpPr>
              <a:spLocks noChangeArrowheads="1"/>
            </p:cNvSpPr>
            <p:nvPr/>
          </p:nvSpPr>
          <p:spPr bwMode="auto">
            <a:xfrm>
              <a:off x="8634" y="2516"/>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defTabSz="457200"/>
              <a:r>
                <a:rPr lang="fi-FI" sz="1000" b="1" dirty="0">
                  <a:solidFill>
                    <a:prstClr val="black"/>
                  </a:solidFill>
                  <a:latin typeface="Times New Roman"/>
                  <a:ea typeface="SimSun"/>
                </a:rPr>
                <a:t>User </a:t>
              </a:r>
              <a:r>
                <a:rPr lang="fi-FI" sz="10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74" name="_s1170"/>
            <p:cNvSpPr>
              <a:spLocks noChangeArrowheads="1"/>
            </p:cNvSpPr>
            <p:nvPr/>
          </p:nvSpPr>
          <p:spPr bwMode="auto">
            <a:xfrm>
              <a:off x="6859" y="3243"/>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dirty="0" err="1">
                  <a:solidFill>
                    <a:prstClr val="black"/>
                  </a:solidFill>
                  <a:latin typeface="Times New Roman"/>
                  <a:ea typeface="SimSun"/>
                </a:rPr>
                <a:t>Innovation</a:t>
              </a:r>
              <a:r>
                <a:rPr lang="fi-FI" sz="1000" b="1" dirty="0">
                  <a:solidFill>
                    <a:prstClr val="black"/>
                  </a:solidFill>
                  <a:latin typeface="Times New Roman"/>
                  <a:ea typeface="SimSun"/>
                </a:rPr>
                <a:t> </a:t>
              </a:r>
              <a:r>
                <a:rPr lang="fi-FI" sz="1000" b="1" dirty="0" err="1">
                  <a:solidFill>
                    <a:prstClr val="black"/>
                  </a:solidFill>
                  <a:latin typeface="Times New Roman"/>
                  <a:ea typeface="SimSun"/>
                </a:rPr>
                <a:t>by</a:t>
              </a:r>
              <a:r>
                <a:rPr lang="fi-FI" sz="1000" b="1" dirty="0">
                  <a:solidFill>
                    <a:prstClr val="black"/>
                  </a:solidFill>
                  <a:latin typeface="Times New Roman"/>
                  <a:ea typeface="SimSun"/>
                </a:rPr>
                <a:t> </a:t>
              </a:r>
              <a:r>
                <a:rPr lang="fi-FI" sz="1000" b="1" dirty="0" err="1">
                  <a:solidFill>
                    <a:prstClr val="black"/>
                  </a:solidFill>
                  <a:latin typeface="Times New Roman"/>
                  <a:ea typeface="SimSun"/>
                </a:rPr>
                <a:t>users</a:t>
              </a:r>
              <a:endParaRPr lang="en-US" sz="1200" b="1" dirty="0">
                <a:solidFill>
                  <a:prstClr val="black"/>
                </a:solidFill>
                <a:latin typeface="Times New Roman"/>
                <a:ea typeface="SimSun"/>
              </a:endParaRPr>
            </a:p>
          </p:txBody>
        </p:sp>
        <p:sp>
          <p:nvSpPr>
            <p:cNvPr id="75" name="_s1171"/>
            <p:cNvSpPr>
              <a:spLocks noChangeArrowheads="1"/>
            </p:cNvSpPr>
            <p:nvPr/>
          </p:nvSpPr>
          <p:spPr bwMode="auto">
            <a:xfrm>
              <a:off x="3240" y="2115"/>
              <a:ext cx="1149" cy="359"/>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Emansipatory</a:t>
              </a:r>
              <a:r>
                <a:rPr lang="fi-FI" sz="900" b="1" dirty="0">
                  <a:solidFill>
                    <a:prstClr val="black"/>
                  </a:solidFill>
                  <a:latin typeface="Times New Roman"/>
                  <a:ea typeface="SimSun"/>
                </a:rPr>
                <a:t>, </a:t>
              </a:r>
              <a:r>
                <a:rPr lang="fi-FI" sz="900" b="1" dirty="0" err="1">
                  <a:solidFill>
                    <a:prstClr val="black"/>
                  </a:solidFill>
                  <a:latin typeface="Times New Roman"/>
                  <a:ea typeface="SimSun"/>
                </a:rPr>
                <a:t>empowering</a:t>
              </a:r>
              <a:r>
                <a:rPr lang="fi-FI" sz="900" b="1" dirty="0">
                  <a:solidFill>
                    <a:prstClr val="black"/>
                  </a:solidFill>
                  <a:latin typeface="Times New Roman"/>
                  <a:ea typeface="SimSun"/>
                </a:rPr>
                <a:t> design; </a:t>
              </a:r>
              <a:r>
                <a:rPr lang="fi-FI" sz="900" b="1" dirty="0" err="1">
                  <a:solidFill>
                    <a:prstClr val="black"/>
                  </a:solidFill>
                  <a:latin typeface="Times New Roman"/>
                  <a:ea typeface="SimSun"/>
                </a:rPr>
                <a:t>change</a:t>
              </a:r>
              <a:r>
                <a:rPr lang="fi-FI" sz="900" b="1" dirty="0">
                  <a:solidFill>
                    <a:prstClr val="black"/>
                  </a:solidFill>
                  <a:latin typeface="Times New Roman"/>
                  <a:ea typeface="SimSun"/>
                </a:rPr>
                <a:t> of </a:t>
              </a:r>
              <a:r>
                <a:rPr lang="fi-FI" sz="900" b="1" dirty="0" err="1">
                  <a:solidFill>
                    <a:prstClr val="black"/>
                  </a:solidFill>
                  <a:latin typeface="Times New Roman"/>
                  <a:ea typeface="SimSun"/>
                </a:rPr>
                <a:t>tech</a:t>
              </a:r>
              <a:r>
                <a:rPr lang="fi-FI" sz="900" b="1" dirty="0">
                  <a:solidFill>
                    <a:prstClr val="black"/>
                  </a:solidFill>
                  <a:latin typeface="Times New Roman"/>
                  <a:ea typeface="SimSun"/>
                </a:rPr>
                <a:t> and </a:t>
              </a:r>
              <a:r>
                <a:rPr lang="fi-FI" sz="900" b="1" dirty="0" err="1">
                  <a:solidFill>
                    <a:prstClr val="black"/>
                  </a:solidFill>
                  <a:latin typeface="Times New Roman"/>
                  <a:ea typeface="SimSun"/>
                </a:rPr>
                <a:t>subjects</a:t>
              </a:r>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76" name="_s1172"/>
            <p:cNvSpPr>
              <a:spLocks noChangeArrowheads="1"/>
            </p:cNvSpPr>
            <p:nvPr/>
          </p:nvSpPr>
          <p:spPr bwMode="auto">
            <a:xfrm>
              <a:off x="6879" y="2115"/>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Sociotechnical design;  </a:t>
              </a:r>
              <a:endParaRPr lang="en-US" sz="1200" b="1">
                <a:solidFill>
                  <a:prstClr val="black"/>
                </a:solidFill>
                <a:latin typeface="Times New Roman"/>
                <a:ea typeface="SimSun"/>
              </a:endParaRPr>
            </a:p>
            <a:p>
              <a:pPr algn="ctr" defTabSz="457200"/>
              <a:r>
                <a:rPr lang="fi-FI" sz="900" b="1">
                  <a:solidFill>
                    <a:prstClr val="black"/>
                  </a:solidFill>
                  <a:latin typeface="Times New Roman"/>
                  <a:ea typeface="SimSun"/>
                </a:rPr>
                <a:t>Mutual benefits, work satisfaction </a:t>
              </a:r>
              <a:endParaRPr lang="en-US" sz="1200" b="1">
                <a:solidFill>
                  <a:prstClr val="black"/>
                </a:solidFill>
                <a:latin typeface="Times New Roman"/>
                <a:ea typeface="SimSun"/>
              </a:endParaRPr>
            </a:p>
          </p:txBody>
        </p:sp>
        <p:sp>
          <p:nvSpPr>
            <p:cNvPr id="77" name="_s1173"/>
            <p:cNvSpPr>
              <a:spLocks noChangeArrowheads="1"/>
            </p:cNvSpPr>
            <p:nvPr/>
          </p:nvSpPr>
          <p:spPr bwMode="auto">
            <a:xfrm>
              <a:off x="11076" y="2120"/>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Usability</a:t>
              </a:r>
              <a:r>
                <a:rPr lang="fi-FI" sz="900" b="1" dirty="0">
                  <a:solidFill>
                    <a:prstClr val="black"/>
                  </a:solidFill>
                  <a:latin typeface="Times New Roman"/>
                  <a:ea typeface="SimSun"/>
                </a:rPr>
                <a:t> </a:t>
              </a:r>
              <a:r>
                <a:rPr lang="fi-FI" sz="9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78" name="_s1174"/>
            <p:cNvSpPr>
              <a:spLocks noChangeArrowheads="1"/>
            </p:cNvSpPr>
            <p:nvPr/>
          </p:nvSpPr>
          <p:spPr bwMode="auto">
            <a:xfrm>
              <a:off x="12284" y="2115"/>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experience</a:t>
              </a:r>
              <a:endParaRPr lang="en-US" sz="1200" b="1" dirty="0">
                <a:solidFill>
                  <a:prstClr val="black"/>
                </a:solidFill>
                <a:latin typeface="Times New Roman"/>
                <a:ea typeface="SimSun"/>
              </a:endParaRPr>
            </a:p>
          </p:txBody>
        </p:sp>
        <p:sp>
          <p:nvSpPr>
            <p:cNvPr id="79" name="_s1175"/>
            <p:cNvSpPr>
              <a:spLocks noChangeArrowheads="1"/>
            </p:cNvSpPr>
            <p:nvPr/>
          </p:nvSpPr>
          <p:spPr bwMode="auto">
            <a:xfrm>
              <a:off x="9860" y="2120"/>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centred</a:t>
              </a:r>
              <a:r>
                <a:rPr lang="fi-FI" sz="900" b="1" dirty="0">
                  <a:solidFill>
                    <a:prstClr val="black"/>
                  </a:solidFill>
                  <a:latin typeface="Times New Roman"/>
                  <a:ea typeface="SimSun"/>
                </a:rPr>
                <a:t> design</a:t>
              </a:r>
              <a:endParaRPr lang="en-US" sz="1200" b="1" dirty="0">
                <a:solidFill>
                  <a:prstClr val="black"/>
                </a:solidFill>
                <a:latin typeface="Times New Roman"/>
                <a:ea typeface="SimSun"/>
              </a:endParaRPr>
            </a:p>
          </p:txBody>
        </p:sp>
        <p:sp>
          <p:nvSpPr>
            <p:cNvPr id="80" name="_s1176"/>
            <p:cNvSpPr>
              <a:spLocks noChangeArrowheads="1"/>
            </p:cNvSpPr>
            <p:nvPr/>
          </p:nvSpPr>
          <p:spPr bwMode="auto">
            <a:xfrm>
              <a:off x="5644" y="3647"/>
              <a:ext cx="1156"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Everyday</a:t>
              </a:r>
              <a:r>
                <a:rPr lang="fi-FI" sz="900" b="1" dirty="0">
                  <a:solidFill>
                    <a:prstClr val="black"/>
                  </a:solidFill>
                  <a:latin typeface="Times New Roman"/>
                  <a:ea typeface="SimSun"/>
                </a:rPr>
                <a:t>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domestication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everyday</a:t>
              </a:r>
              <a:r>
                <a:rPr lang="fi-FI" sz="900" b="1" dirty="0">
                  <a:solidFill>
                    <a:prstClr val="black"/>
                  </a:solidFill>
                  <a:latin typeface="Times New Roman"/>
                  <a:ea typeface="SimSun"/>
                </a:rPr>
                <a:t> </a:t>
              </a:r>
              <a:r>
                <a:rPr lang="fi-FI" sz="900" b="1" dirty="0" err="1">
                  <a:solidFill>
                    <a:prstClr val="black"/>
                  </a:solidFill>
                  <a:latin typeface="Times New Roman"/>
                  <a:ea typeface="SimSun"/>
                </a:rPr>
                <a:t>hacking</a:t>
              </a:r>
              <a:endParaRPr lang="en-US" sz="1200" b="1" dirty="0">
                <a:solidFill>
                  <a:prstClr val="black"/>
                </a:solidFill>
                <a:latin typeface="Times New Roman"/>
                <a:ea typeface="SimSun"/>
              </a:endParaRPr>
            </a:p>
            <a:p>
              <a:pPr defTabSz="457200"/>
              <a:r>
                <a:rPr lang="fi-FI" sz="8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1" name="_s1177"/>
            <p:cNvSpPr>
              <a:spLocks noChangeArrowheads="1"/>
            </p:cNvSpPr>
            <p:nvPr/>
          </p:nvSpPr>
          <p:spPr bwMode="auto">
            <a:xfrm>
              <a:off x="3196"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communities</a:t>
              </a:r>
              <a:r>
                <a:rPr lang="fi-FI" sz="900" b="1" dirty="0">
                  <a:solidFill>
                    <a:prstClr val="black"/>
                  </a:solidFill>
                  <a:latin typeface="Times New Roman"/>
                  <a:ea typeface="SimSun"/>
                </a:rPr>
                <a:t>; </a:t>
              </a:r>
              <a:r>
                <a:rPr lang="fi-FI" sz="900" b="1" dirty="0" err="1">
                  <a:solidFill>
                    <a:prstClr val="black"/>
                  </a:solidFill>
                  <a:latin typeface="Times New Roman"/>
                  <a:ea typeface="SimSun"/>
                </a:rPr>
                <a:t>peer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content</a:t>
              </a:r>
              <a:r>
                <a:rPr lang="fi-FI" sz="900" b="1" dirty="0">
                  <a:solidFill>
                    <a:prstClr val="black"/>
                  </a:solidFill>
                  <a:latin typeface="Times New Roman"/>
                  <a:ea typeface="SimSun"/>
                </a:rPr>
                <a:t> </a:t>
              </a:r>
              <a:r>
                <a:rPr lang="fi-FI" sz="900" b="1" dirty="0" err="1">
                  <a:solidFill>
                    <a:prstClr val="black"/>
                  </a:solidFill>
                  <a:latin typeface="Times New Roman"/>
                  <a:ea typeface="SimSun"/>
                </a:rPr>
                <a:t>creation</a:t>
              </a:r>
              <a:endParaRPr lang="en-US" sz="1200" b="1" dirty="0">
                <a:solidFill>
                  <a:prstClr val="black"/>
                </a:solidFill>
                <a:latin typeface="Times New Roman"/>
                <a:ea typeface="SimSun"/>
              </a:endParaRPr>
            </a:p>
          </p:txBody>
        </p:sp>
        <p:sp>
          <p:nvSpPr>
            <p:cNvPr id="82" name="_s1178"/>
            <p:cNvSpPr>
              <a:spLocks noChangeArrowheads="1"/>
            </p:cNvSpPr>
            <p:nvPr/>
          </p:nvSpPr>
          <p:spPr bwMode="auto">
            <a:xfrm>
              <a:off x="4420"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Open Source development</a:t>
              </a:r>
              <a:endParaRPr lang="en-US" sz="1200" b="1">
                <a:solidFill>
                  <a:prstClr val="black"/>
                </a:solidFill>
                <a:latin typeface="Times New Roman"/>
                <a:ea typeface="SimSun"/>
              </a:endParaRPr>
            </a:p>
          </p:txBody>
        </p:sp>
        <p:sp>
          <p:nvSpPr>
            <p:cNvPr id="83" name="_s1179"/>
            <p:cNvSpPr>
              <a:spLocks noChangeArrowheads="1"/>
            </p:cNvSpPr>
            <p:nvPr/>
          </p:nvSpPr>
          <p:spPr bwMode="auto">
            <a:xfrm>
              <a:off x="8634" y="3243"/>
              <a:ext cx="1122" cy="375"/>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a:solidFill>
                    <a:prstClr val="black"/>
                  </a:solidFill>
                  <a:latin typeface="Times New Roman"/>
                  <a:ea typeface="SimSun"/>
                </a:rPr>
                <a:t>Customer research</a:t>
              </a:r>
              <a:endParaRPr lang="en-US" sz="1200" b="1">
                <a:solidFill>
                  <a:prstClr val="black"/>
                </a:solidFill>
                <a:latin typeface="Times New Roman"/>
                <a:ea typeface="SimSun"/>
              </a:endParaRPr>
            </a:p>
          </p:txBody>
        </p:sp>
        <p:sp>
          <p:nvSpPr>
            <p:cNvPr id="84" name="_s1180"/>
            <p:cNvSpPr>
              <a:spLocks noChangeArrowheads="1"/>
            </p:cNvSpPr>
            <p:nvPr/>
          </p:nvSpPr>
          <p:spPr bwMode="auto">
            <a:xfrm>
              <a:off x="8636"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Market and </a:t>
              </a:r>
              <a:r>
                <a:rPr lang="fi-FI" sz="900" b="1" dirty="0" err="1">
                  <a:solidFill>
                    <a:prstClr val="black"/>
                  </a:solidFill>
                  <a:latin typeface="Times New Roman"/>
                  <a:ea typeface="SimSun"/>
                </a:rPr>
                <a:t>customer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85" name="_s1181"/>
            <p:cNvSpPr>
              <a:spLocks noChangeArrowheads="1"/>
            </p:cNvSpPr>
            <p:nvPr/>
          </p:nvSpPr>
          <p:spPr bwMode="auto">
            <a:xfrm>
              <a:off x="11084"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Mass-</a:t>
              </a:r>
              <a:r>
                <a:rPr lang="fi-FI" sz="900" b="1" dirty="0">
                  <a:solidFill>
                    <a:prstClr val="black"/>
                  </a:solidFill>
                  <a:latin typeface="Times New Roman"/>
                  <a:ea typeface="SimSun"/>
                </a:rPr>
                <a:t> </a:t>
              </a:r>
              <a:r>
                <a:rPr lang="fi-FI" sz="900" b="1" dirty="0" err="1">
                  <a:solidFill>
                    <a:prstClr val="black"/>
                  </a:solidFill>
                  <a:latin typeface="Times New Roman"/>
                  <a:ea typeface="SimSun"/>
                </a:rPr>
                <a:t>customization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user</a:t>
              </a:r>
              <a:r>
                <a:rPr lang="fi-FI" sz="900" b="1" dirty="0">
                  <a:solidFill>
                    <a:prstClr val="black"/>
                  </a:solidFill>
                  <a:latin typeface="Times New Roman"/>
                  <a:ea typeface="SimSun"/>
                </a:rPr>
                <a:t> design </a:t>
              </a:r>
              <a:r>
                <a:rPr lang="fi-FI" sz="900" b="1" dirty="0" err="1">
                  <a:solidFill>
                    <a:prstClr val="black"/>
                  </a:solidFill>
                  <a:latin typeface="Times New Roman"/>
                  <a:ea typeface="SimSun"/>
                </a:rPr>
                <a:t>toolkits</a:t>
              </a:r>
              <a:endParaRPr lang="en-US" sz="1200" b="1" dirty="0">
                <a:solidFill>
                  <a:prstClr val="black"/>
                </a:solidFill>
                <a:latin typeface="Times New Roman"/>
                <a:ea typeface="SimSun"/>
              </a:endParaRPr>
            </a:p>
          </p:txBody>
        </p:sp>
        <p:sp>
          <p:nvSpPr>
            <p:cNvPr id="86" name="_s1182"/>
            <p:cNvSpPr>
              <a:spLocks noChangeArrowheads="1"/>
            </p:cNvSpPr>
            <p:nvPr/>
          </p:nvSpPr>
          <p:spPr bwMode="auto">
            <a:xfrm>
              <a:off x="9860"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Customer relationship manag.</a:t>
              </a:r>
              <a:endParaRPr lang="en-US" sz="1200" b="1">
                <a:solidFill>
                  <a:prstClr val="black"/>
                </a:solidFill>
                <a:latin typeface="Times New Roman"/>
                <a:ea typeface="SimSun"/>
              </a:endParaRPr>
            </a:p>
          </p:txBody>
        </p:sp>
        <p:sp>
          <p:nvSpPr>
            <p:cNvPr id="87" name="_s1183"/>
            <p:cNvSpPr>
              <a:spLocks noChangeArrowheads="1"/>
            </p:cNvSpPr>
            <p:nvPr/>
          </p:nvSpPr>
          <p:spPr bwMode="auto">
            <a:xfrm>
              <a:off x="6860"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Innovations</a:t>
              </a:r>
              <a:endParaRPr lang="en-US" sz="1200" b="1" dirty="0">
                <a:solidFill>
                  <a:prstClr val="black"/>
                </a:solidFill>
                <a:latin typeface="Times New Roman"/>
                <a:ea typeface="SimSun"/>
              </a:endParaRPr>
            </a:p>
            <a:p>
              <a:pPr defTabSz="457200"/>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8" name="_s1184"/>
            <p:cNvSpPr>
              <a:spLocks noChangeArrowheads="1"/>
            </p:cNvSpPr>
            <p:nvPr/>
          </p:nvSpPr>
          <p:spPr bwMode="auto">
            <a:xfrm>
              <a:off x="4441" y="2115"/>
              <a:ext cx="1173"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”1980s PD” </a:t>
              </a:r>
              <a:r>
                <a:rPr lang="fi-FI" sz="900" b="1" dirty="0" err="1">
                  <a:solidFill>
                    <a:prstClr val="black"/>
                  </a:solidFill>
                  <a:latin typeface="Times New Roman"/>
                  <a:ea typeface="SimSun"/>
                </a:rPr>
                <a:t>Conflict</a:t>
              </a:r>
              <a:r>
                <a:rPr lang="fi-FI" sz="900" b="1" dirty="0">
                  <a:solidFill>
                    <a:prstClr val="black"/>
                  </a:solidFill>
                  <a:latin typeface="Times New Roman"/>
                  <a:ea typeface="SimSun"/>
                </a:rPr>
                <a:t> </a:t>
              </a:r>
              <a:r>
                <a:rPr lang="fi-FI" sz="900" b="1" dirty="0" err="1">
                  <a:solidFill>
                    <a:prstClr val="black"/>
                  </a:solidFill>
                  <a:latin typeface="Times New Roman"/>
                  <a:ea typeface="SimSun"/>
                </a:rPr>
                <a:t>perspective</a:t>
              </a:r>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a:p>
              <a:pPr algn="ctr" defTabSz="457200"/>
              <a:r>
                <a:rPr lang="fi-FI" sz="900" b="1" dirty="0" err="1">
                  <a:solidFill>
                    <a:prstClr val="black"/>
                  </a:solidFill>
                  <a:latin typeface="Times New Roman"/>
                  <a:ea typeface="SimSun"/>
                </a:rPr>
                <a:t>tradeunion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power</a:t>
              </a:r>
              <a:endParaRPr lang="en-US" sz="1200" b="1" dirty="0">
                <a:solidFill>
                  <a:prstClr val="black"/>
                </a:solidFill>
                <a:latin typeface="Times New Roman"/>
                <a:ea typeface="SimSun"/>
              </a:endParaRPr>
            </a:p>
            <a:p>
              <a:pPr algn="ctr" defTabSz="457200"/>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9" name="_s1185"/>
            <p:cNvSpPr>
              <a:spLocks noChangeArrowheads="1"/>
            </p:cNvSpPr>
            <p:nvPr/>
          </p:nvSpPr>
          <p:spPr bwMode="auto">
            <a:xfrm>
              <a:off x="5678" y="2115"/>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Producer-user co-development; often long term &amp; ad hoc</a:t>
              </a:r>
              <a:endParaRPr lang="en-US" sz="1200" b="1">
                <a:solidFill>
                  <a:prstClr val="black"/>
                </a:solidFill>
                <a:latin typeface="Times New Roman"/>
                <a:ea typeface="SimSun"/>
              </a:endParaRPr>
            </a:p>
          </p:txBody>
        </p:sp>
        <p:sp>
          <p:nvSpPr>
            <p:cNvPr id="90" name="Text Box 43"/>
            <p:cNvSpPr txBox="1">
              <a:spLocks noChangeArrowheads="1"/>
            </p:cNvSpPr>
            <p:nvPr/>
          </p:nvSpPr>
          <p:spPr bwMode="auto">
            <a:xfrm>
              <a:off x="3196" y="2937"/>
              <a:ext cx="2050" cy="26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defTabSz="457200"/>
              <a:r>
                <a:rPr lang="fi-FI" sz="1200" b="1">
                  <a:solidFill>
                    <a:prstClr val="black"/>
                  </a:solidFill>
                  <a:latin typeface="Times New Roman"/>
                  <a:ea typeface="SimSun"/>
                </a:rPr>
                <a:t>Users hold primary agency and decision making power </a:t>
              </a:r>
              <a:endParaRPr lang="en-US" b="1">
                <a:solidFill>
                  <a:prstClr val="black"/>
                </a:solidFill>
                <a:latin typeface="Times New Roman"/>
                <a:ea typeface="SimSun"/>
              </a:endParaRPr>
            </a:p>
          </p:txBody>
        </p:sp>
        <p:sp>
          <p:nvSpPr>
            <p:cNvPr id="91" name="Text Box 44"/>
            <p:cNvSpPr txBox="1">
              <a:spLocks noChangeArrowheads="1"/>
            </p:cNvSpPr>
            <p:nvPr/>
          </p:nvSpPr>
          <p:spPr bwMode="auto">
            <a:xfrm>
              <a:off x="11363" y="2944"/>
              <a:ext cx="2067" cy="2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defTabSz="457200"/>
              <a:r>
                <a:rPr lang="fi-FI" sz="1200" b="1" dirty="0" err="1">
                  <a:solidFill>
                    <a:prstClr val="black"/>
                  </a:solidFill>
                  <a:latin typeface="Times New Roman"/>
                  <a:ea typeface="SimSun"/>
                </a:rPr>
                <a:t>Developers</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hold</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agency</a:t>
              </a:r>
              <a:r>
                <a:rPr lang="fi-FI" sz="1200" b="1" dirty="0">
                  <a:solidFill>
                    <a:prstClr val="black"/>
                  </a:solidFill>
                  <a:latin typeface="Times New Roman"/>
                  <a:ea typeface="SimSun"/>
                </a:rPr>
                <a:t> and </a:t>
              </a:r>
              <a:r>
                <a:rPr lang="fi-FI" sz="1200" b="1" dirty="0" err="1">
                  <a:solidFill>
                    <a:prstClr val="black"/>
                  </a:solidFill>
                  <a:latin typeface="Times New Roman"/>
                  <a:ea typeface="SimSun"/>
                </a:rPr>
                <a:t>decision</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making</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power</a:t>
              </a:r>
              <a:endParaRPr lang="en-US" b="1" dirty="0">
                <a:solidFill>
                  <a:prstClr val="black"/>
                </a:solidFill>
                <a:latin typeface="Times New Roman"/>
                <a:ea typeface="SimSun"/>
              </a:endParaRPr>
            </a:p>
          </p:txBody>
        </p:sp>
        <p:sp>
          <p:nvSpPr>
            <p:cNvPr id="92" name="_s1188"/>
            <p:cNvSpPr>
              <a:spLocks noChangeArrowheads="1"/>
            </p:cNvSpPr>
            <p:nvPr/>
          </p:nvSpPr>
          <p:spPr bwMode="auto">
            <a:xfrm>
              <a:off x="8636" y="2115"/>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Ergonomics</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cognitive</a:t>
              </a:r>
              <a:r>
                <a:rPr lang="fi-FI" sz="900" b="1" dirty="0">
                  <a:solidFill>
                    <a:prstClr val="black"/>
                  </a:solidFill>
                  <a:latin typeface="Times New Roman"/>
                  <a:ea typeface="SimSun"/>
                </a:rPr>
                <a:t> </a:t>
              </a:r>
              <a:r>
                <a:rPr lang="fi-FI" sz="900" b="1" dirty="0" err="1">
                  <a:solidFill>
                    <a:prstClr val="black"/>
                  </a:solidFill>
                  <a:latin typeface="Times New Roman"/>
                  <a:ea typeface="SimSun"/>
                </a:rPr>
                <a:t>ergonomics</a:t>
              </a:r>
              <a:endParaRPr lang="en-US" sz="1200" b="1" dirty="0">
                <a:solidFill>
                  <a:prstClr val="black"/>
                </a:solidFill>
                <a:latin typeface="Times New Roman"/>
                <a:ea typeface="SimSun"/>
              </a:endParaRPr>
            </a:p>
          </p:txBody>
        </p:sp>
        <p:sp>
          <p:nvSpPr>
            <p:cNvPr id="93" name="_s1189"/>
            <p:cNvSpPr>
              <a:spLocks noChangeArrowheads="1"/>
            </p:cNvSpPr>
            <p:nvPr/>
          </p:nvSpPr>
          <p:spPr bwMode="auto">
            <a:xfrm>
              <a:off x="12308"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en-GB" sz="900" b="1" dirty="0">
                  <a:solidFill>
                    <a:prstClr val="black"/>
                  </a:solidFill>
                  <a:latin typeface="Times New Roman"/>
                  <a:ea typeface="SimSun"/>
                </a:rPr>
                <a:t>Co-creation of value, partnering, </a:t>
              </a:r>
              <a:r>
                <a:rPr lang="fi-FI" sz="900" b="1" dirty="0" err="1">
                  <a:solidFill>
                    <a:prstClr val="black"/>
                  </a:solidFill>
                  <a:latin typeface="Times New Roman"/>
                  <a:ea typeface="SimSun"/>
                </a:rPr>
                <a:t>user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toolkits</a:t>
              </a:r>
              <a:r>
                <a:rPr lang="en-GB"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71" name="_s1167"/>
            <p:cNvSpPr>
              <a:spLocks noChangeArrowheads="1"/>
            </p:cNvSpPr>
            <p:nvPr/>
          </p:nvSpPr>
          <p:spPr bwMode="auto">
            <a:xfrm>
              <a:off x="7466" y="2962"/>
              <a:ext cx="1592" cy="207"/>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1050" b="1" dirty="0">
                  <a:solidFill>
                    <a:prstClr val="black"/>
                  </a:solidFill>
                  <a:latin typeface="Times New Roman"/>
                  <a:ea typeface="SimSun"/>
                </a:rPr>
                <a:t>DESIGN</a:t>
              </a:r>
              <a:endParaRPr lang="en-US" sz="1200" b="1" dirty="0">
                <a:solidFill>
                  <a:prstClr val="black"/>
                </a:solidFill>
                <a:latin typeface="Times New Roman"/>
                <a:ea typeface="SimSun"/>
              </a:endParaRPr>
            </a:p>
            <a:p>
              <a:pPr algn="ctr" defTabSz="457200"/>
              <a:r>
                <a:rPr lang="fi-FI" sz="1050" b="1" dirty="0">
                  <a:solidFill>
                    <a:prstClr val="black"/>
                  </a:solidFill>
                  <a:latin typeface="Times New Roman"/>
                  <a:ea typeface="SimSun"/>
                </a:rPr>
                <a:t>in &amp; with &amp; for</a:t>
              </a:r>
              <a:endParaRPr lang="en-US" sz="1200" b="1" dirty="0">
                <a:solidFill>
                  <a:prstClr val="black"/>
                </a:solidFill>
                <a:latin typeface="Times New Roman"/>
                <a:ea typeface="SimSun"/>
              </a:endParaRPr>
            </a:p>
            <a:p>
              <a:pPr algn="ctr" defTabSz="457200"/>
              <a:r>
                <a:rPr lang="fi-FI" sz="1050" b="1" dirty="0">
                  <a:solidFill>
                    <a:prstClr val="black"/>
                  </a:solidFill>
                  <a:latin typeface="Times New Roman"/>
                  <a:ea typeface="SimSun"/>
                </a:rPr>
                <a:t>USE</a:t>
              </a:r>
              <a:endParaRPr lang="en-US" sz="1200" b="1" dirty="0">
                <a:solidFill>
                  <a:prstClr val="black"/>
                </a:solidFill>
                <a:latin typeface="Times New Roman"/>
                <a:ea typeface="SimSun"/>
              </a:endParaRPr>
            </a:p>
          </p:txBody>
        </p:sp>
      </p:grpSp>
      <p:sp>
        <p:nvSpPr>
          <p:cNvPr id="94" name="Text Box 46"/>
          <p:cNvSpPr txBox="1"/>
          <p:nvPr/>
        </p:nvSpPr>
        <p:spPr>
          <a:xfrm>
            <a:off x="4947958" y="342104"/>
            <a:ext cx="2318489" cy="342900"/>
          </a:xfrm>
          <a:prstGeom prst="rect">
            <a:avLst/>
          </a:prstGeom>
          <a:noFill/>
          <a:ln>
            <a:solidFill>
              <a:schemeClr val="tx2"/>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200"/>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focus</a:t>
            </a:r>
            <a:r>
              <a:rPr lang="fi-FI" sz="1200" b="1" dirty="0">
                <a:solidFill>
                  <a:prstClr val="black"/>
                </a:solidFill>
                <a:latin typeface="Times New Roman"/>
                <a:ea typeface="SimSun"/>
              </a:rPr>
              <a:t>: design </a:t>
            </a:r>
            <a:r>
              <a:rPr lang="fi-FI" sz="1200" b="1" dirty="0" err="1">
                <a:solidFill>
                  <a:prstClr val="black"/>
                </a:solidFill>
                <a:latin typeface="Times New Roman"/>
                <a:ea typeface="SimSun"/>
              </a:rPr>
              <a:t>process</a:t>
            </a:r>
            <a:endParaRPr lang="en-US" sz="2000" b="1" dirty="0">
              <a:solidFill>
                <a:prstClr val="black"/>
              </a:solidFill>
              <a:latin typeface="Times New Roman"/>
              <a:ea typeface="SimSun"/>
            </a:endParaRPr>
          </a:p>
        </p:txBody>
      </p:sp>
      <p:sp>
        <p:nvSpPr>
          <p:cNvPr id="95" name="Text Box 47"/>
          <p:cNvSpPr txBox="1"/>
          <p:nvPr/>
        </p:nvSpPr>
        <p:spPr>
          <a:xfrm>
            <a:off x="4931149" y="6130739"/>
            <a:ext cx="2335298" cy="342900"/>
          </a:xfrm>
          <a:prstGeom prst="rect">
            <a:avLst/>
          </a:prstGeom>
          <a:noFill/>
          <a:ln>
            <a:solidFill>
              <a:schemeClr val="tx2"/>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200"/>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focus</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product</a:t>
            </a:r>
            <a:r>
              <a:rPr lang="fi-FI" sz="1200" b="1" dirty="0">
                <a:solidFill>
                  <a:prstClr val="black"/>
                </a:solidFill>
                <a:latin typeface="Times New Roman"/>
                <a:ea typeface="SimSun"/>
              </a:rPr>
              <a:t> in/to </a:t>
            </a:r>
            <a:r>
              <a:rPr lang="fi-FI" sz="1200" b="1" dirty="0" err="1">
                <a:solidFill>
                  <a:prstClr val="black"/>
                </a:solidFill>
                <a:latin typeface="Times New Roman"/>
                <a:ea typeface="SimSun"/>
              </a:rPr>
              <a:t>use</a:t>
            </a:r>
            <a:endParaRPr lang="en-US" sz="2000" b="1" dirty="0">
              <a:solidFill>
                <a:prstClr val="black"/>
              </a:solidFill>
              <a:latin typeface="Times New Roman"/>
              <a:ea typeface="SimSun"/>
            </a:endParaRPr>
          </a:p>
        </p:txBody>
      </p:sp>
      <p:sp>
        <p:nvSpPr>
          <p:cNvPr id="2" name="Oval 1"/>
          <p:cNvSpPr/>
          <p:nvPr/>
        </p:nvSpPr>
        <p:spPr>
          <a:xfrm>
            <a:off x="4581769" y="685005"/>
            <a:ext cx="2989385"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731847" y="700639"/>
            <a:ext cx="4664443"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2" name="Oval 31"/>
          <p:cNvSpPr/>
          <p:nvPr/>
        </p:nvSpPr>
        <p:spPr>
          <a:xfrm>
            <a:off x="2855257" y="686966"/>
            <a:ext cx="6563009"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852610" y="653755"/>
            <a:ext cx="8601080"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TextBox 2"/>
          <p:cNvSpPr txBox="1"/>
          <p:nvPr/>
        </p:nvSpPr>
        <p:spPr>
          <a:xfrm>
            <a:off x="7041759" y="3098869"/>
            <a:ext cx="705245" cy="338554"/>
          </a:xfrm>
          <a:prstGeom prst="rect">
            <a:avLst/>
          </a:prstGeom>
          <a:noFill/>
        </p:spPr>
        <p:txBody>
          <a:bodyPr wrap="square" rtlCol="0">
            <a:spAutoFit/>
          </a:bodyPr>
          <a:lstStyle/>
          <a:p>
            <a:pPr defTabSz="457200"/>
            <a:r>
              <a:rPr lang="en-US" sz="1600" dirty="0">
                <a:solidFill>
                  <a:prstClr val="black"/>
                </a:solidFill>
                <a:latin typeface="Calibri"/>
              </a:rPr>
              <a:t>1950</a:t>
            </a:r>
          </a:p>
        </p:txBody>
      </p:sp>
      <p:sp>
        <p:nvSpPr>
          <p:cNvPr id="35" name="TextBox 34"/>
          <p:cNvSpPr txBox="1"/>
          <p:nvPr/>
        </p:nvSpPr>
        <p:spPr>
          <a:xfrm>
            <a:off x="8323861" y="2601473"/>
            <a:ext cx="705245" cy="338554"/>
          </a:xfrm>
          <a:prstGeom prst="rect">
            <a:avLst/>
          </a:prstGeom>
          <a:noFill/>
        </p:spPr>
        <p:txBody>
          <a:bodyPr wrap="square" rtlCol="0">
            <a:spAutoFit/>
          </a:bodyPr>
          <a:lstStyle/>
          <a:p>
            <a:pPr defTabSz="457200"/>
            <a:r>
              <a:rPr lang="en-US" sz="1600" dirty="0">
                <a:solidFill>
                  <a:prstClr val="black"/>
                </a:solidFill>
                <a:latin typeface="Calibri"/>
              </a:rPr>
              <a:t>1980</a:t>
            </a:r>
          </a:p>
        </p:txBody>
      </p:sp>
      <p:sp>
        <p:nvSpPr>
          <p:cNvPr id="36" name="TextBox 35"/>
          <p:cNvSpPr txBox="1"/>
          <p:nvPr/>
        </p:nvSpPr>
        <p:spPr>
          <a:xfrm>
            <a:off x="9851390" y="2176654"/>
            <a:ext cx="705245" cy="338554"/>
          </a:xfrm>
          <a:prstGeom prst="rect">
            <a:avLst/>
          </a:prstGeom>
          <a:noFill/>
        </p:spPr>
        <p:txBody>
          <a:bodyPr wrap="square" rtlCol="0">
            <a:spAutoFit/>
          </a:bodyPr>
          <a:lstStyle/>
          <a:p>
            <a:pPr defTabSz="457200"/>
            <a:r>
              <a:rPr lang="en-US" sz="1600" dirty="0">
                <a:solidFill>
                  <a:prstClr val="black"/>
                </a:solidFill>
                <a:latin typeface="Calibri"/>
              </a:rPr>
              <a:t>2010</a:t>
            </a:r>
          </a:p>
        </p:txBody>
      </p:sp>
    </p:spTree>
    <p:extLst>
      <p:ext uri="{BB962C8B-B14F-4D97-AF65-F5344CB8AC3E}">
        <p14:creationId xmlns:p14="http://schemas.microsoft.com/office/powerpoint/2010/main" val="263351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Values</a:t>
            </a:r>
            <a:r>
              <a:rPr lang="fi-FI" dirty="0"/>
              <a:t> /</a:t>
            </a:r>
            <a:r>
              <a:rPr lang="fi-FI" dirty="0" err="1"/>
              <a:t>politics</a:t>
            </a:r>
            <a:r>
              <a:rPr lang="fi-FI" dirty="0"/>
              <a:t> </a:t>
            </a:r>
            <a:r>
              <a:rPr lang="fi-FI" dirty="0" err="1"/>
              <a:t>built</a:t>
            </a:r>
            <a:r>
              <a:rPr lang="fi-FI" dirty="0"/>
              <a:t> into design: Paris Metro</a:t>
            </a:r>
          </a:p>
        </p:txBody>
      </p:sp>
      <p:sp>
        <p:nvSpPr>
          <p:cNvPr id="3" name="Content Placeholder 2"/>
          <p:cNvSpPr>
            <a:spLocks noGrp="1"/>
          </p:cNvSpPr>
          <p:nvPr>
            <p:ph idx="1"/>
          </p:nvPr>
        </p:nvSpPr>
        <p:spPr/>
        <p:txBody>
          <a:bodyPr>
            <a:normAutofit fontScale="92500" lnSpcReduction="10000"/>
          </a:bodyPr>
          <a:lstStyle/>
          <a:p>
            <a:r>
              <a:rPr lang="fi-FI" dirty="0" err="1"/>
              <a:t>Latour</a:t>
            </a:r>
            <a:r>
              <a:rPr lang="fi-FI" dirty="0"/>
              <a:t>: </a:t>
            </a:r>
            <a:r>
              <a:rPr lang="fi-FI" dirty="0" err="1"/>
              <a:t>Reassembling</a:t>
            </a:r>
            <a:r>
              <a:rPr lang="fi-FI" dirty="0"/>
              <a:t> the social 2005</a:t>
            </a:r>
          </a:p>
          <a:p>
            <a:r>
              <a:rPr lang="fi-FI" dirty="0" err="1"/>
              <a:t>Why</a:t>
            </a:r>
            <a:r>
              <a:rPr lang="fi-FI" dirty="0"/>
              <a:t> </a:t>
            </a:r>
            <a:r>
              <a:rPr lang="fi-FI" dirty="0" err="1"/>
              <a:t>are</a:t>
            </a:r>
            <a:r>
              <a:rPr lang="fi-FI" dirty="0"/>
              <a:t> </a:t>
            </a:r>
            <a:r>
              <a:rPr lang="fi-FI" dirty="0" err="1"/>
              <a:t>paris</a:t>
            </a:r>
            <a:r>
              <a:rPr lang="fi-FI" dirty="0"/>
              <a:t> metro and </a:t>
            </a:r>
            <a:r>
              <a:rPr lang="fi-FI" dirty="0" err="1"/>
              <a:t>local</a:t>
            </a:r>
            <a:r>
              <a:rPr lang="fi-FI" dirty="0"/>
              <a:t> </a:t>
            </a:r>
            <a:r>
              <a:rPr lang="fi-FI" dirty="0" err="1"/>
              <a:t>train</a:t>
            </a:r>
            <a:r>
              <a:rPr lang="fi-FI" dirty="0"/>
              <a:t> </a:t>
            </a:r>
            <a:r>
              <a:rPr lang="fi-FI" dirty="0" err="1"/>
              <a:t>networks</a:t>
            </a:r>
            <a:r>
              <a:rPr lang="fi-FI" dirty="0"/>
              <a:t> </a:t>
            </a:r>
            <a:r>
              <a:rPr lang="fi-FI" dirty="0" err="1"/>
              <a:t>incompatible</a:t>
            </a:r>
            <a:r>
              <a:rPr lang="fi-FI" dirty="0"/>
              <a:t>? </a:t>
            </a:r>
          </a:p>
          <a:p>
            <a:r>
              <a:rPr lang="fi-FI" dirty="0" err="1"/>
              <a:t>Trains</a:t>
            </a:r>
            <a:r>
              <a:rPr lang="fi-FI" dirty="0"/>
              <a:t> </a:t>
            </a:r>
            <a:r>
              <a:rPr lang="fi-FI" dirty="0" err="1"/>
              <a:t>initially</a:t>
            </a:r>
            <a:r>
              <a:rPr lang="fi-FI" dirty="0"/>
              <a:t> </a:t>
            </a:r>
            <a:r>
              <a:rPr lang="fi-FI" dirty="0" err="1"/>
              <a:t>operated</a:t>
            </a:r>
            <a:r>
              <a:rPr lang="fi-FI" dirty="0"/>
              <a:t> </a:t>
            </a:r>
            <a:r>
              <a:rPr lang="fi-FI" dirty="0" err="1"/>
              <a:t>by</a:t>
            </a:r>
            <a:r>
              <a:rPr lang="fi-FI" dirty="0"/>
              <a:t> </a:t>
            </a:r>
            <a:r>
              <a:rPr lang="fi-FI" dirty="0" err="1"/>
              <a:t>French</a:t>
            </a:r>
            <a:r>
              <a:rPr lang="fi-FI" dirty="0"/>
              <a:t> </a:t>
            </a:r>
            <a:r>
              <a:rPr lang="fi-FI" dirty="0" err="1"/>
              <a:t>railroad</a:t>
            </a:r>
            <a:r>
              <a:rPr lang="fi-FI" dirty="0"/>
              <a:t>, </a:t>
            </a:r>
            <a:r>
              <a:rPr lang="fi-FI" dirty="0" err="1"/>
              <a:t>conservative</a:t>
            </a:r>
            <a:r>
              <a:rPr lang="fi-FI" dirty="0"/>
              <a:t> and </a:t>
            </a:r>
            <a:r>
              <a:rPr lang="fi-FI" dirty="0" err="1"/>
              <a:t>right</a:t>
            </a:r>
            <a:r>
              <a:rPr lang="fi-FI" dirty="0"/>
              <a:t> </a:t>
            </a:r>
            <a:r>
              <a:rPr lang="fi-FI" dirty="0" err="1"/>
              <a:t>wing</a:t>
            </a:r>
            <a:r>
              <a:rPr lang="fi-FI" dirty="0"/>
              <a:t> </a:t>
            </a:r>
            <a:r>
              <a:rPr lang="fi-FI" dirty="0" err="1"/>
              <a:t>orientation</a:t>
            </a:r>
            <a:endParaRPr lang="fi-FI" dirty="0"/>
          </a:p>
          <a:p>
            <a:r>
              <a:rPr lang="fi-FI" dirty="0"/>
              <a:t>Paris at the </a:t>
            </a:r>
            <a:r>
              <a:rPr lang="fi-FI" dirty="0" err="1"/>
              <a:t>end</a:t>
            </a:r>
            <a:r>
              <a:rPr lang="fi-FI" dirty="0"/>
              <a:t> of 19th </a:t>
            </a:r>
            <a:r>
              <a:rPr lang="fi-FI" dirty="0" err="1"/>
              <a:t>century</a:t>
            </a:r>
            <a:r>
              <a:rPr lang="fi-FI" dirty="0"/>
              <a:t> </a:t>
            </a:r>
            <a:r>
              <a:rPr lang="fi-FI" dirty="0" err="1"/>
              <a:t>governed</a:t>
            </a:r>
            <a:r>
              <a:rPr lang="fi-FI" dirty="0"/>
              <a:t> </a:t>
            </a:r>
            <a:r>
              <a:rPr lang="fi-FI" dirty="0" err="1"/>
              <a:t>by</a:t>
            </a:r>
            <a:r>
              <a:rPr lang="fi-FI" dirty="0"/>
              <a:t> </a:t>
            </a:r>
            <a:r>
              <a:rPr lang="fi-FI" dirty="0" err="1"/>
              <a:t>socialists</a:t>
            </a:r>
            <a:r>
              <a:rPr lang="fi-FI" dirty="0"/>
              <a:t>, </a:t>
            </a:r>
            <a:r>
              <a:rPr lang="fi-FI" dirty="0" err="1"/>
              <a:t>who</a:t>
            </a:r>
            <a:r>
              <a:rPr lang="fi-FI" dirty="0"/>
              <a:t> </a:t>
            </a:r>
            <a:r>
              <a:rPr lang="fi-FI" dirty="0" err="1"/>
              <a:t>wished</a:t>
            </a:r>
            <a:r>
              <a:rPr lang="fi-FI" dirty="0"/>
              <a:t> to </a:t>
            </a:r>
            <a:r>
              <a:rPr lang="fi-FI" dirty="0" err="1"/>
              <a:t>ensure</a:t>
            </a:r>
            <a:r>
              <a:rPr lang="fi-FI" dirty="0"/>
              <a:t> </a:t>
            </a:r>
            <a:r>
              <a:rPr lang="fi-FI" dirty="0" err="1"/>
              <a:t>that</a:t>
            </a:r>
            <a:r>
              <a:rPr lang="fi-FI" dirty="0"/>
              <a:t> </a:t>
            </a:r>
            <a:r>
              <a:rPr lang="fi-FI" dirty="0" err="1"/>
              <a:t>public</a:t>
            </a:r>
            <a:r>
              <a:rPr lang="fi-FI" dirty="0"/>
              <a:t> </a:t>
            </a:r>
            <a:r>
              <a:rPr lang="fi-FI" dirty="0" err="1"/>
              <a:t>transit</a:t>
            </a:r>
            <a:r>
              <a:rPr lang="fi-FI" dirty="0"/>
              <a:t> </a:t>
            </a:r>
            <a:r>
              <a:rPr lang="fi-FI" dirty="0" err="1"/>
              <a:t>could</a:t>
            </a:r>
            <a:r>
              <a:rPr lang="fi-FI" dirty="0"/>
              <a:t> </a:t>
            </a:r>
            <a:r>
              <a:rPr lang="fi-FI" dirty="0" err="1"/>
              <a:t>not</a:t>
            </a:r>
            <a:r>
              <a:rPr lang="fi-FI" dirty="0"/>
              <a:t> </a:t>
            </a:r>
            <a:r>
              <a:rPr lang="fi-FI" dirty="0" err="1"/>
              <a:t>be</a:t>
            </a:r>
            <a:r>
              <a:rPr lang="fi-FI" dirty="0"/>
              <a:t> </a:t>
            </a:r>
            <a:r>
              <a:rPr lang="fi-FI" dirty="0" err="1"/>
              <a:t>sold</a:t>
            </a:r>
            <a:r>
              <a:rPr lang="fi-FI" dirty="0"/>
              <a:t> to </a:t>
            </a:r>
            <a:r>
              <a:rPr lang="fi-FI" dirty="0" err="1"/>
              <a:t>or</a:t>
            </a:r>
            <a:r>
              <a:rPr lang="fi-FI" dirty="0"/>
              <a:t> </a:t>
            </a:r>
            <a:r>
              <a:rPr lang="fi-FI" dirty="0" err="1"/>
              <a:t>be</a:t>
            </a:r>
            <a:r>
              <a:rPr lang="fi-FI" dirty="0"/>
              <a:t> </a:t>
            </a:r>
            <a:r>
              <a:rPr lang="fi-FI" dirty="0" err="1"/>
              <a:t>taken</a:t>
            </a:r>
            <a:r>
              <a:rPr lang="fi-FI" dirty="0"/>
              <a:t> </a:t>
            </a:r>
            <a:r>
              <a:rPr lang="fi-FI" dirty="0" err="1"/>
              <a:t>over</a:t>
            </a:r>
            <a:r>
              <a:rPr lang="fi-FI" dirty="0"/>
              <a:t> </a:t>
            </a:r>
            <a:r>
              <a:rPr lang="fi-FI" dirty="0" err="1"/>
              <a:t>by</a:t>
            </a:r>
            <a:r>
              <a:rPr lang="fi-FI" dirty="0"/>
              <a:t> </a:t>
            </a:r>
            <a:r>
              <a:rPr lang="fi-FI" dirty="0" err="1"/>
              <a:t>French</a:t>
            </a:r>
            <a:r>
              <a:rPr lang="fi-FI" dirty="0"/>
              <a:t> </a:t>
            </a:r>
            <a:r>
              <a:rPr lang="fi-FI" dirty="0" err="1"/>
              <a:t>railroads</a:t>
            </a:r>
            <a:r>
              <a:rPr lang="fi-FI" dirty="0"/>
              <a:t> </a:t>
            </a:r>
            <a:r>
              <a:rPr lang="fi-FI" dirty="0" err="1"/>
              <a:t>ever</a:t>
            </a:r>
            <a:r>
              <a:rPr lang="fi-FI" dirty="0"/>
              <a:t> in the </a:t>
            </a:r>
            <a:r>
              <a:rPr lang="fi-FI" dirty="0" err="1"/>
              <a:t>future</a:t>
            </a:r>
            <a:endParaRPr lang="fi-FI" dirty="0"/>
          </a:p>
          <a:p>
            <a:r>
              <a:rPr lang="fi-FI" dirty="0" err="1"/>
              <a:t>Tunnels</a:t>
            </a:r>
            <a:r>
              <a:rPr lang="fi-FI" dirty="0"/>
              <a:t> </a:t>
            </a:r>
            <a:r>
              <a:rPr lang="fi-FI" dirty="0" err="1"/>
              <a:t>built</a:t>
            </a:r>
            <a:r>
              <a:rPr lang="fi-FI" dirty="0"/>
              <a:t> </a:t>
            </a:r>
            <a:r>
              <a:rPr lang="fi-FI" dirty="0" err="1"/>
              <a:t>deliberately</a:t>
            </a:r>
            <a:r>
              <a:rPr lang="fi-FI" dirty="0"/>
              <a:t> </a:t>
            </a:r>
            <a:r>
              <a:rPr lang="fi-FI" dirty="0" err="1"/>
              <a:t>narrow</a:t>
            </a:r>
            <a:r>
              <a:rPr lang="fi-FI" dirty="0"/>
              <a:t> and </a:t>
            </a:r>
            <a:r>
              <a:rPr lang="fi-FI" dirty="0" err="1"/>
              <a:t>with</a:t>
            </a:r>
            <a:r>
              <a:rPr lang="fi-FI" dirty="0"/>
              <a:t> </a:t>
            </a:r>
            <a:r>
              <a:rPr lang="fi-FI" dirty="0" err="1"/>
              <a:t>narrower</a:t>
            </a:r>
            <a:r>
              <a:rPr lang="fi-FI" dirty="0"/>
              <a:t> </a:t>
            </a:r>
            <a:r>
              <a:rPr lang="fi-FI" dirty="0" err="1"/>
              <a:t>track</a:t>
            </a:r>
            <a:r>
              <a:rPr lang="fi-FI" dirty="0"/>
              <a:t> </a:t>
            </a:r>
            <a:r>
              <a:rPr lang="fi-FI" dirty="0" err="1"/>
              <a:t>width</a:t>
            </a:r>
            <a:r>
              <a:rPr lang="fi-FI" dirty="0"/>
              <a:t> to </a:t>
            </a:r>
            <a:r>
              <a:rPr lang="fi-FI" dirty="0" err="1"/>
              <a:t>preclude</a:t>
            </a:r>
            <a:r>
              <a:rPr lang="fi-FI" dirty="0"/>
              <a:t> </a:t>
            </a:r>
            <a:r>
              <a:rPr lang="fi-FI" dirty="0" err="1"/>
              <a:t>rail</a:t>
            </a:r>
            <a:r>
              <a:rPr lang="fi-FI" dirty="0"/>
              <a:t> </a:t>
            </a:r>
            <a:r>
              <a:rPr lang="fi-FI" dirty="0" err="1"/>
              <a:t>cars</a:t>
            </a:r>
            <a:r>
              <a:rPr lang="fi-FI" dirty="0"/>
              <a:t> </a:t>
            </a:r>
            <a:r>
              <a:rPr lang="fi-FI" dirty="0" err="1"/>
              <a:t>from</a:t>
            </a:r>
            <a:r>
              <a:rPr lang="fi-FI" dirty="0"/>
              <a:t> </a:t>
            </a:r>
            <a:r>
              <a:rPr lang="fi-FI" dirty="0" err="1"/>
              <a:t>entering</a:t>
            </a:r>
            <a:endParaRPr lang="fi-FI" dirty="0"/>
          </a:p>
        </p:txBody>
      </p:sp>
    </p:spTree>
    <p:extLst>
      <p:ext uri="{BB962C8B-B14F-4D97-AF65-F5344CB8AC3E}">
        <p14:creationId xmlns:p14="http://schemas.microsoft.com/office/powerpoint/2010/main" val="27764559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1-31 19.4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580" y="0"/>
            <a:ext cx="4481709" cy="6858000"/>
          </a:xfrm>
          <a:prstGeom prst="rect">
            <a:avLst/>
          </a:prstGeom>
        </p:spPr>
      </p:pic>
      <p:sp>
        <p:nvSpPr>
          <p:cNvPr id="7" name="TextBox 6"/>
          <p:cNvSpPr txBox="1"/>
          <p:nvPr/>
        </p:nvSpPr>
        <p:spPr>
          <a:xfrm>
            <a:off x="6088955" y="0"/>
            <a:ext cx="4494749" cy="3108544"/>
          </a:xfrm>
          <a:prstGeom prst="rect">
            <a:avLst/>
          </a:prstGeom>
          <a:noFill/>
        </p:spPr>
        <p:txBody>
          <a:bodyPr wrap="square" rtlCol="0">
            <a:spAutoFit/>
          </a:bodyPr>
          <a:lstStyle/>
          <a:p>
            <a:endParaRPr lang="en-US" sz="1400" dirty="0"/>
          </a:p>
          <a:p>
            <a:r>
              <a:rPr lang="en-US" sz="1400" b="1" dirty="0"/>
              <a:t>Introduction to the New Production of Users</a:t>
            </a:r>
          </a:p>
          <a:p>
            <a:r>
              <a:rPr lang="en-US" sz="1400" i="1" dirty="0"/>
              <a:t>Sampsa Hyysalo, </a:t>
            </a:r>
            <a:r>
              <a:rPr lang="en-US" sz="1400" i="1" dirty="0" err="1"/>
              <a:t>Torben</a:t>
            </a:r>
            <a:r>
              <a:rPr lang="en-US" sz="1400" i="1" dirty="0"/>
              <a:t> </a:t>
            </a:r>
            <a:r>
              <a:rPr lang="en-US" sz="1400" i="1" dirty="0" err="1"/>
              <a:t>Elgaard</a:t>
            </a:r>
            <a:r>
              <a:rPr lang="en-US" sz="1400" i="1" dirty="0"/>
              <a:t> Jensen and Nelly </a:t>
            </a:r>
            <a:r>
              <a:rPr lang="en-US" sz="1400" i="1" dirty="0" err="1"/>
              <a:t>Oudshoorn</a:t>
            </a:r>
            <a:endParaRPr lang="en-US" sz="1400" i="1" dirty="0"/>
          </a:p>
          <a:p>
            <a:endParaRPr lang="en-US" sz="1400" b="1" dirty="0"/>
          </a:p>
          <a:p>
            <a:r>
              <a:rPr lang="en-US" sz="1400" b="1" dirty="0"/>
              <a:t>Part 1: Rethinking and Extending Theoretical Approaches to the Production of Users in Innovation</a:t>
            </a:r>
          </a:p>
          <a:p>
            <a:endParaRPr lang="en-US" sz="1400" b="1" dirty="0"/>
          </a:p>
          <a:p>
            <a:r>
              <a:rPr lang="en-US" sz="1400" b="1" dirty="0"/>
              <a:t>Part 2: User-producer Engagements between Democratized Technology and Industrial Strategizing</a:t>
            </a:r>
          </a:p>
          <a:p>
            <a:endParaRPr lang="en-US" sz="1400" b="1" dirty="0"/>
          </a:p>
          <a:p>
            <a:r>
              <a:rPr lang="en-US" sz="1400" b="1" dirty="0"/>
              <a:t>Part 3: Innovation Practices and User Communities</a:t>
            </a:r>
          </a:p>
          <a:p>
            <a:endParaRPr lang="en-US" sz="1400" b="1" dirty="0"/>
          </a:p>
          <a:p>
            <a:r>
              <a:rPr lang="en-US" sz="1400" b="1" dirty="0"/>
              <a:t>Part 4: Unwanted Innovation and Non-Users</a:t>
            </a:r>
          </a:p>
        </p:txBody>
      </p:sp>
      <p:sp>
        <p:nvSpPr>
          <p:cNvPr id="9" name="TextBox 8"/>
          <p:cNvSpPr txBox="1"/>
          <p:nvPr/>
        </p:nvSpPr>
        <p:spPr>
          <a:xfrm>
            <a:off x="6898988" y="3275961"/>
            <a:ext cx="3684716" cy="2893100"/>
          </a:xfrm>
          <a:prstGeom prst="rect">
            <a:avLst/>
          </a:prstGeom>
          <a:noFill/>
        </p:spPr>
        <p:txBody>
          <a:bodyPr wrap="square" rtlCol="0">
            <a:spAutoFit/>
          </a:bodyPr>
          <a:lstStyle/>
          <a:p>
            <a:r>
              <a:rPr lang="en-US" sz="1400" b="1" dirty="0"/>
              <a:t>Sampsa Hyysalo</a:t>
            </a:r>
            <a:r>
              <a:rPr lang="en-US" sz="1400" dirty="0"/>
              <a:t> is an Associate Professor in co-design at the Aalto School of, Art, Design and Architecture, Finland.</a:t>
            </a:r>
          </a:p>
          <a:p>
            <a:endParaRPr lang="en-US" sz="1400" b="1" dirty="0"/>
          </a:p>
          <a:p>
            <a:endParaRPr lang="en-US" sz="1400" b="1" dirty="0"/>
          </a:p>
          <a:p>
            <a:r>
              <a:rPr lang="en-US" sz="1400" b="1" dirty="0" err="1"/>
              <a:t>Torben</a:t>
            </a:r>
            <a:r>
              <a:rPr lang="en-US" sz="1400" b="1" dirty="0"/>
              <a:t> </a:t>
            </a:r>
            <a:r>
              <a:rPr lang="en-US" sz="1400" b="1" dirty="0" err="1"/>
              <a:t>Elgaard</a:t>
            </a:r>
            <a:r>
              <a:rPr lang="en-US" sz="1400" b="1" dirty="0"/>
              <a:t> Jensen</a:t>
            </a:r>
            <a:r>
              <a:rPr lang="en-US" sz="1400" dirty="0"/>
              <a:t> is a Professor in Techno-Anthropology and Science &amp; Technology Studies at Aalborg University-Copenhagen, Denmark</a:t>
            </a:r>
          </a:p>
          <a:p>
            <a:endParaRPr lang="en-US" sz="1400" b="1" dirty="0"/>
          </a:p>
          <a:p>
            <a:endParaRPr lang="en-US" sz="1400" b="1" dirty="0"/>
          </a:p>
          <a:p>
            <a:r>
              <a:rPr lang="en-US" sz="1400" b="1" dirty="0"/>
              <a:t>Nelly </a:t>
            </a:r>
            <a:r>
              <a:rPr lang="en-US" sz="1400" b="1" dirty="0" err="1"/>
              <a:t>Oudshoorn</a:t>
            </a:r>
            <a:r>
              <a:rPr lang="en-US" sz="1400" dirty="0"/>
              <a:t> is a Professor Emeritus of Technology Dynamics and Health Care at the University of </a:t>
            </a:r>
            <a:r>
              <a:rPr lang="en-US" sz="1400" dirty="0" err="1"/>
              <a:t>Twente</a:t>
            </a:r>
            <a:r>
              <a:rPr lang="en-US" sz="1400" dirty="0"/>
              <a:t>, the Netherlands.</a:t>
            </a:r>
          </a:p>
        </p:txBody>
      </p:sp>
      <p:sp>
        <p:nvSpPr>
          <p:cNvPr id="10" name="TextBox 9"/>
          <p:cNvSpPr txBox="1"/>
          <p:nvPr/>
        </p:nvSpPr>
        <p:spPr>
          <a:xfrm>
            <a:off x="6179004" y="6426621"/>
            <a:ext cx="4460730" cy="738664"/>
          </a:xfrm>
          <a:prstGeom prst="rect">
            <a:avLst/>
          </a:prstGeom>
          <a:noFill/>
        </p:spPr>
        <p:txBody>
          <a:bodyPr wrap="square" rtlCol="0">
            <a:spAutoFit/>
          </a:bodyPr>
          <a:lstStyle/>
          <a:p>
            <a:r>
              <a:rPr lang="en-US" sz="1400" dirty="0">
                <a:hlinkClick r:id="rId3"/>
              </a:rPr>
              <a:t>https://</a:t>
            </a:r>
            <a:r>
              <a:rPr lang="en-US" sz="1400" dirty="0" err="1">
                <a:hlinkClick r:id="rId3"/>
              </a:rPr>
              <a:t>www.routledge.com</a:t>
            </a:r>
            <a:r>
              <a:rPr lang="en-US" sz="1400" dirty="0">
                <a:hlinkClick r:id="rId3"/>
              </a:rPr>
              <a:t>/products/9781138124561</a:t>
            </a:r>
            <a:endParaRPr lang="en-US" sz="1400" dirty="0"/>
          </a:p>
          <a:p>
            <a:endParaRPr lang="en-US" sz="1400" dirty="0"/>
          </a:p>
          <a:p>
            <a:endParaRPr lang="en-US" sz="1400" dirty="0"/>
          </a:p>
        </p:txBody>
      </p:sp>
      <p:pic>
        <p:nvPicPr>
          <p:cNvPr id="11" name="Picture 10" descr="Screen Shot 2014-05-19 at 11.52.05 PM.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190570" y="3383025"/>
            <a:ext cx="685739" cy="913210"/>
          </a:xfrm>
          <a:prstGeom prst="rect">
            <a:avLst/>
          </a:prstGeom>
        </p:spPr>
      </p:pic>
      <p:pic>
        <p:nvPicPr>
          <p:cNvPr id="12" name="Picture 2" descr="https://www.utwente.nl/bms/steps/people/scientific/oudshoorn/Oudshoorn/Oudshoorn-1.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215965" y="5514425"/>
            <a:ext cx="723014" cy="883974"/>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6210301" y="4388913"/>
            <a:ext cx="665989" cy="889317"/>
          </a:xfrm>
          <a:prstGeom prst="rect">
            <a:avLst/>
          </a:prstGeom>
        </p:spPr>
      </p:pic>
    </p:spTree>
    <p:extLst>
      <p:ext uri="{BB962C8B-B14F-4D97-AF65-F5344CB8AC3E}">
        <p14:creationId xmlns:p14="http://schemas.microsoft.com/office/powerpoint/2010/main" val="4195984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969818"/>
          </a:xfrm>
          <a:prstGeom prst="rect">
            <a:avLst/>
          </a:prstGeom>
          <a:solidFill>
            <a:srgbClr val="0430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3359" y="1204284"/>
            <a:ext cx="5471161" cy="5112858"/>
          </a:xfrm>
        </p:spPr>
        <p:txBody>
          <a:bodyPr>
            <a:normAutofit/>
          </a:bodyPr>
          <a:lstStyle/>
          <a:p>
            <a:pPr marL="514338" indent="-514338">
              <a:spcAft>
                <a:spcPts val="700"/>
              </a:spcAft>
              <a:buFont typeface="+mj-lt"/>
              <a:buAutoNum type="arabicPeriod"/>
            </a:pPr>
            <a:r>
              <a:rPr lang="en-GB" sz="2200" dirty="0"/>
              <a:t>A ‘fact of life’ that users have significant productive capabilities, and these are exercised widely</a:t>
            </a:r>
            <a:r>
              <a:rPr lang="en-US" sz="2200" dirty="0"/>
              <a:t> in society</a:t>
            </a:r>
          </a:p>
          <a:p>
            <a:pPr marL="514338" indent="-514338">
              <a:spcAft>
                <a:spcPts val="700"/>
              </a:spcAft>
              <a:buFont typeface="+mj-lt"/>
              <a:buAutoNum type="arabicPeriod"/>
            </a:pPr>
            <a:r>
              <a:rPr lang="en-GB" sz="2200" dirty="0"/>
              <a:t>User involvement has become a key object of industrial strategizing: wide efforts to produce productive users </a:t>
            </a:r>
          </a:p>
          <a:p>
            <a:pPr marL="514338" indent="-514338">
              <a:spcAft>
                <a:spcPts val="700"/>
              </a:spcAft>
              <a:buFont typeface="+mj-lt"/>
              <a:buAutoNum type="arabicPeriod"/>
            </a:pPr>
            <a:r>
              <a:rPr lang="en-GB" sz="2200" dirty="0"/>
              <a:t>The methods and resources for user involvement are widely available</a:t>
            </a:r>
            <a:r>
              <a:rPr lang="en-US" sz="2200" dirty="0"/>
              <a:t> </a:t>
            </a:r>
          </a:p>
          <a:p>
            <a:pPr marL="514338" indent="-514338">
              <a:spcAft>
                <a:spcPts val="700"/>
              </a:spcAft>
              <a:buFont typeface="+mj-lt"/>
              <a:buAutoNum type="arabicPeriod"/>
            </a:pPr>
            <a:r>
              <a:rPr lang="en-US" sz="2200" dirty="0"/>
              <a:t>Empowerment through user involvement can still happen, but  not by default</a:t>
            </a:r>
          </a:p>
          <a:p>
            <a:pPr marL="514338" indent="-514338">
              <a:spcAft>
                <a:spcPts val="700"/>
              </a:spcAft>
              <a:buFont typeface="+mj-lt"/>
              <a:buAutoNum type="arabicPeriod"/>
            </a:pPr>
            <a:r>
              <a:rPr lang="en-US" sz="2200" dirty="0"/>
              <a:t>User involvement is still not easy; nor is it automatic or reliable</a:t>
            </a:r>
          </a:p>
          <a:p>
            <a:pPr marL="0" indent="0">
              <a:spcAft>
                <a:spcPts val="600"/>
              </a:spcAft>
              <a:buNone/>
            </a:pPr>
            <a:endParaRPr lang="en-US" sz="2200" dirty="0"/>
          </a:p>
        </p:txBody>
      </p:sp>
      <p:sp>
        <p:nvSpPr>
          <p:cNvPr id="5" name="Title 1"/>
          <p:cNvSpPr txBox="1">
            <a:spLocks/>
          </p:cNvSpPr>
          <p:nvPr/>
        </p:nvSpPr>
        <p:spPr>
          <a:xfrm>
            <a:off x="1767307" y="305570"/>
            <a:ext cx="8443495"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rPr>
              <a:t> THE NEW PRODUCTION OF USERS: 2015 vs. 2000 </a:t>
            </a:r>
            <a:endParaRPr lang="en-US" sz="2000" b="1" dirty="0">
              <a:solidFill>
                <a:schemeClr val="bg1"/>
              </a:solidFill>
              <a:cs typeface="Source Sans Pro"/>
            </a:endParaRPr>
          </a:p>
        </p:txBody>
      </p:sp>
      <p:pic>
        <p:nvPicPr>
          <p:cNvPr id="7" name="Picture 6" descr="Screenshot 2016-01-31 19.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46" y="0"/>
            <a:ext cx="633777" cy="969818"/>
          </a:xfrm>
          <a:prstGeom prst="rect">
            <a:avLst/>
          </a:prstGeom>
        </p:spPr>
      </p:pic>
      <p:sp>
        <p:nvSpPr>
          <p:cNvPr id="6" name="Content Placeholder 2">
            <a:extLst>
              <a:ext uri="{FF2B5EF4-FFF2-40B4-BE49-F238E27FC236}">
                <a16:creationId xmlns:a16="http://schemas.microsoft.com/office/drawing/2014/main" id="{7589BE1D-F951-1B4C-A02A-E49F1A6CC85B}"/>
              </a:ext>
            </a:extLst>
          </p:cNvPr>
          <p:cNvSpPr txBox="1">
            <a:spLocks/>
          </p:cNvSpPr>
          <p:nvPr/>
        </p:nvSpPr>
        <p:spPr>
          <a:xfrm>
            <a:off x="6339840" y="1196502"/>
            <a:ext cx="5577840" cy="498046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38" indent="-514338">
              <a:spcAft>
                <a:spcPts val="700"/>
              </a:spcAft>
              <a:buFont typeface="+mj-lt"/>
              <a:buAutoNum type="arabicPeriod"/>
            </a:pPr>
            <a:r>
              <a:rPr lang="en-US" sz="2200" dirty="0"/>
              <a:t>Few users hold other than </a:t>
            </a:r>
            <a:r>
              <a:rPr lang="en-US" sz="2200" i="1" dirty="0"/>
              <a:t>insignificant</a:t>
            </a:r>
            <a:r>
              <a:rPr lang="en-US" sz="2200" dirty="0"/>
              <a:t> productive capabilities</a:t>
            </a:r>
          </a:p>
          <a:p>
            <a:pPr marL="514338" indent="-514338">
              <a:spcAft>
                <a:spcPts val="700"/>
              </a:spcAft>
              <a:buFont typeface="+mj-lt"/>
              <a:buAutoNum type="arabicPeriod"/>
            </a:pPr>
            <a:r>
              <a:rPr lang="en-US" sz="2200" dirty="0"/>
              <a:t>Managers and designers reluctant to engage with users and downplay their value</a:t>
            </a:r>
          </a:p>
          <a:p>
            <a:pPr marL="514338" indent="-514338">
              <a:spcAft>
                <a:spcPts val="700"/>
              </a:spcAft>
              <a:buFont typeface="+mj-lt"/>
              <a:buAutoNum type="arabicPeriod"/>
            </a:pPr>
            <a:r>
              <a:rPr lang="en-US" sz="2200" dirty="0"/>
              <a:t>Relative scarcity of methods and skills in the market for how to study or involve users</a:t>
            </a:r>
          </a:p>
          <a:p>
            <a:pPr marL="514338" indent="-514338">
              <a:spcAft>
                <a:spcPts val="700"/>
              </a:spcAft>
              <a:buFont typeface="+mj-lt"/>
              <a:buAutoNum type="arabicPeriod"/>
            </a:pPr>
            <a:r>
              <a:rPr lang="en-US" sz="2200" dirty="0"/>
              <a:t>User involvement seen as a maverick activity with an inherently empowering undertone</a:t>
            </a:r>
          </a:p>
          <a:p>
            <a:pPr marL="514338" indent="-514338">
              <a:spcAft>
                <a:spcPts val="700"/>
              </a:spcAft>
              <a:buFont typeface="+mj-lt"/>
              <a:buAutoNum type="arabicPeriod"/>
            </a:pPr>
            <a:r>
              <a:rPr lang="en-US" sz="2200" dirty="0"/>
              <a:t>User involvement seen as value per se or deemed unviable or sold as “design stardust”</a:t>
            </a:r>
          </a:p>
          <a:p>
            <a:pPr>
              <a:buFontTx/>
              <a:buChar char="-"/>
            </a:pPr>
            <a:endParaRPr lang="en-US" sz="2200" dirty="0"/>
          </a:p>
        </p:txBody>
      </p:sp>
    </p:spTree>
    <p:extLst>
      <p:ext uri="{BB962C8B-B14F-4D97-AF65-F5344CB8AC3E}">
        <p14:creationId xmlns:p14="http://schemas.microsoft.com/office/powerpoint/2010/main" val="41610591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969818"/>
          </a:xfrm>
          <a:prstGeom prst="rect">
            <a:avLst/>
          </a:prstGeom>
          <a:solidFill>
            <a:srgbClr val="0430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buNone/>
            </a:pPr>
            <a:r>
              <a:rPr lang="en-US" sz="2400" b="1" dirty="0"/>
              <a:t>Intensification</a:t>
            </a:r>
            <a:r>
              <a:rPr lang="en-US" sz="2400" dirty="0"/>
              <a:t> in </a:t>
            </a:r>
          </a:p>
          <a:p>
            <a:r>
              <a:rPr lang="en-US" sz="2400" dirty="0"/>
              <a:t>User creativity AND involvement strategies</a:t>
            </a:r>
          </a:p>
          <a:p>
            <a:r>
              <a:rPr lang="en-US" sz="2400" b="1" dirty="0"/>
              <a:t>Matter</a:t>
            </a:r>
            <a:r>
              <a:rPr lang="en-US" sz="2400" dirty="0"/>
              <a:t>: Stream of opinions, ideas, new uses, subversions (</a:t>
            </a:r>
            <a:r>
              <a:rPr lang="en-US" sz="2400" dirty="0" err="1"/>
              <a:t>etc</a:t>
            </a:r>
            <a:r>
              <a:rPr lang="en-US" sz="2400" dirty="0"/>
              <a:t>) and technical solutions generated by users</a:t>
            </a:r>
          </a:p>
          <a:p>
            <a:r>
              <a:rPr lang="en-US" sz="2400" b="1" dirty="0"/>
              <a:t>Form</a:t>
            </a:r>
            <a:r>
              <a:rPr lang="en-US" sz="2400" dirty="0"/>
              <a:t>: Organized ways in which users become productive; independent digital sites, usability tests, automated tracking, user group convening</a:t>
            </a:r>
          </a:p>
          <a:p>
            <a:pPr marL="0" indent="0">
              <a:buNone/>
            </a:pPr>
            <a:r>
              <a:rPr lang="en-US" sz="2400" dirty="0"/>
              <a:t>New production of users is an attempt to provide an updated account of the the matters and forms in the </a:t>
            </a:r>
            <a:r>
              <a:rPr lang="en-US" sz="2400"/>
              <a:t>contemporary landscape</a:t>
            </a:r>
            <a:endParaRPr lang="en-US" sz="2400" dirty="0"/>
          </a:p>
        </p:txBody>
      </p:sp>
      <p:sp>
        <p:nvSpPr>
          <p:cNvPr id="5" name="Title 1"/>
          <p:cNvSpPr txBox="1">
            <a:spLocks/>
          </p:cNvSpPr>
          <p:nvPr/>
        </p:nvSpPr>
        <p:spPr>
          <a:xfrm>
            <a:off x="2176525" y="305570"/>
            <a:ext cx="8443495"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rPr>
              <a:t> NEW PRODUCTION OF USERS</a:t>
            </a:r>
            <a:endParaRPr lang="en-US" sz="2000" dirty="0">
              <a:solidFill>
                <a:schemeClr val="bg1"/>
              </a:solidFill>
              <a:cs typeface="Source Sans Pro"/>
            </a:endParaRPr>
          </a:p>
        </p:txBody>
      </p:sp>
      <p:pic>
        <p:nvPicPr>
          <p:cNvPr id="7" name="Picture 6" descr="Screenshot 2016-01-31 19.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46" y="0"/>
            <a:ext cx="633777" cy="969818"/>
          </a:xfrm>
          <a:prstGeom prst="rect">
            <a:avLst/>
          </a:prstGeom>
        </p:spPr>
      </p:pic>
    </p:spTree>
    <p:extLst>
      <p:ext uri="{BB962C8B-B14F-4D97-AF65-F5344CB8AC3E}">
        <p14:creationId xmlns:p14="http://schemas.microsoft.com/office/powerpoint/2010/main" val="3821794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5986950" y="273015"/>
            <a:ext cx="4528650"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4910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122948"/>
            <a:ext cx="8229600" cy="5360736"/>
          </a:xfrm>
        </p:spPr>
        <p:txBody>
          <a:bodyPr>
            <a:noAutofit/>
          </a:bodyPr>
          <a:lstStyle/>
          <a:p>
            <a:pPr>
              <a:buFont typeface="Lucida Grande"/>
              <a:buChar char="➔"/>
            </a:pPr>
            <a:r>
              <a:rPr lang="en-US" sz="1800" dirty="0"/>
              <a:t>Collaborative design means taking users in as design partners, often as experts of their own work or everyday practice</a:t>
            </a:r>
          </a:p>
          <a:p>
            <a:pPr>
              <a:buFont typeface="Lucida Grande"/>
              <a:buChar char="➔"/>
            </a:pPr>
            <a:endParaRPr lang="en-US" sz="1800" dirty="0"/>
          </a:p>
          <a:p>
            <a:pPr>
              <a:buFont typeface="Lucida Grande"/>
              <a:buChar char="➔"/>
            </a:pPr>
            <a:r>
              <a:rPr lang="en-US" sz="1800" dirty="0"/>
              <a:t>Users are seen as best experts in determining what is needed in the product or service and how it is to work for them </a:t>
            </a:r>
          </a:p>
          <a:p>
            <a:pPr>
              <a:buFont typeface="Lucida Grande"/>
              <a:buChar char="➔"/>
            </a:pPr>
            <a:endParaRPr lang="en-US" sz="1800" dirty="0"/>
          </a:p>
          <a:p>
            <a:pPr>
              <a:buFont typeface="Lucida Grande"/>
              <a:buChar char="➔"/>
            </a:pPr>
            <a:r>
              <a:rPr lang="en-US" sz="1800" dirty="0"/>
              <a:t>Designers seen as experts in design, technical realization and organizing the (usually synchronous) collaboration</a:t>
            </a:r>
          </a:p>
          <a:p>
            <a:pPr>
              <a:buFont typeface="Lucida Grande"/>
              <a:buChar char="➔"/>
            </a:pPr>
            <a:endParaRPr lang="en-US" sz="1800" dirty="0"/>
          </a:p>
          <a:p>
            <a:pPr>
              <a:buFont typeface="Lucida Grande"/>
              <a:buChar char="➔"/>
            </a:pPr>
            <a:r>
              <a:rPr lang="en-US" sz="1800" dirty="0"/>
              <a:t>Collaboration is facilitated by designers with tools that help users to design such work modeling, idea cards and mock-ups</a:t>
            </a:r>
          </a:p>
          <a:p>
            <a:pPr>
              <a:buFont typeface="Lucida Grande"/>
              <a:buChar char="➔"/>
            </a:pPr>
            <a:endParaRPr lang="en-US" sz="1800" dirty="0"/>
          </a:p>
          <a:p>
            <a:pPr>
              <a:buFont typeface="Lucida Grande"/>
              <a:buChar char="➔"/>
            </a:pPr>
            <a:r>
              <a:rPr lang="en-US" sz="1800" dirty="0"/>
              <a:t>The stronghold of collaborative design are new products and services in domains</a:t>
            </a:r>
          </a:p>
          <a:p>
            <a:pPr lvl="1">
              <a:buFont typeface="Arial"/>
              <a:buChar char="•"/>
            </a:pPr>
            <a:r>
              <a:rPr lang="en-US" sz="1600" dirty="0"/>
              <a:t>that are difficult to access or grasp by designers;  </a:t>
            </a:r>
          </a:p>
          <a:p>
            <a:pPr lvl="1">
              <a:buFont typeface="Arial"/>
              <a:buChar char="•"/>
            </a:pPr>
            <a:r>
              <a:rPr lang="en-US" sz="1600" dirty="0"/>
              <a:t>which feature multiple interacting groups of users as their interrelated needs are difficult to work out otherwise</a:t>
            </a:r>
          </a:p>
        </p:txBody>
      </p:sp>
      <p:pic>
        <p:nvPicPr>
          <p:cNvPr id="6" name="Picture 5"/>
          <p:cNvPicPr>
            <a:picLocks noChangeAspect="1"/>
          </p:cNvPicPr>
          <p:nvPr/>
        </p:nvPicPr>
        <p:blipFill>
          <a:blip r:embed="rId2"/>
          <a:stretch>
            <a:fillRect/>
          </a:stretch>
        </p:blipFill>
        <p:spPr>
          <a:xfrm>
            <a:off x="1524000" y="-10245"/>
            <a:ext cx="9157368" cy="905929"/>
          </a:xfrm>
          <a:prstGeom prst="rect">
            <a:avLst/>
          </a:prstGeom>
        </p:spPr>
      </p:pic>
      <p:sp>
        <p:nvSpPr>
          <p:cNvPr id="7"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COLLABORATIVE  DESIGN</a:t>
            </a:r>
          </a:p>
        </p:txBody>
      </p:sp>
      <p:pic>
        <p:nvPicPr>
          <p:cNvPr id="8" name="Picture 7"/>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527481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19993"/>
            <a:ext cx="8229600" cy="4731657"/>
          </a:xfrm>
        </p:spPr>
        <p:txBody>
          <a:bodyPr>
            <a:normAutofit lnSpcReduction="10000"/>
          </a:bodyPr>
          <a:lstStyle/>
          <a:p>
            <a:pPr lvl="1">
              <a:buFont typeface="Lucida Grande"/>
              <a:buChar char="➔"/>
            </a:pPr>
            <a:r>
              <a:rPr lang="en-US" sz="1800" dirty="0" err="1"/>
              <a:t>Codesign</a:t>
            </a:r>
            <a:r>
              <a:rPr lang="en-US" sz="1800" dirty="0"/>
              <a:t>, without background theory or assumptions</a:t>
            </a:r>
          </a:p>
          <a:p>
            <a:pPr lvl="2"/>
            <a:r>
              <a:rPr lang="en-US" sz="1600" dirty="0"/>
              <a:t>Involving users to get better products or services</a:t>
            </a:r>
          </a:p>
          <a:p>
            <a:pPr lvl="2"/>
            <a:r>
              <a:rPr lang="en-US" sz="1600" dirty="0"/>
              <a:t>Focus on creating a good design or concept with users</a:t>
            </a:r>
          </a:p>
          <a:p>
            <a:pPr lvl="2"/>
            <a:endParaRPr lang="en-US" sz="1800" dirty="0"/>
          </a:p>
          <a:p>
            <a:pPr lvl="1">
              <a:buFont typeface="Lucida Grande"/>
              <a:buChar char="➔"/>
            </a:pPr>
            <a:r>
              <a:rPr lang="en-US" sz="1800" dirty="0"/>
              <a:t>Sociotechnical systems design (1960-)</a:t>
            </a:r>
          </a:p>
          <a:p>
            <a:pPr lvl="2"/>
            <a:r>
              <a:rPr lang="en-US" sz="1600" dirty="0"/>
              <a:t>Mutual benefits for producer (profit) and users (satisfaction)</a:t>
            </a:r>
          </a:p>
          <a:p>
            <a:pPr lvl="2"/>
            <a:r>
              <a:rPr lang="en-US" sz="1600" dirty="0"/>
              <a:t>Improving “fit” between human and technical system</a:t>
            </a:r>
          </a:p>
          <a:p>
            <a:pPr marL="914400" lvl="2" indent="0">
              <a:buNone/>
            </a:pPr>
            <a:endParaRPr lang="en-US" sz="1600" dirty="0"/>
          </a:p>
          <a:p>
            <a:pPr lvl="1">
              <a:buFont typeface="Lucida Grande"/>
              <a:buChar char="➔"/>
            </a:pPr>
            <a:r>
              <a:rPr lang="en-US" sz="1800" dirty="0"/>
              <a:t>Classical Scandinavian participatory design (1970-)</a:t>
            </a:r>
          </a:p>
          <a:p>
            <a:pPr lvl="2"/>
            <a:r>
              <a:rPr lang="en-US" sz="1600" dirty="0"/>
              <a:t>End-user control over design process and outcomes </a:t>
            </a:r>
          </a:p>
          <a:p>
            <a:pPr lvl="2"/>
            <a:r>
              <a:rPr lang="en-US" sz="1600" dirty="0"/>
              <a:t>Improving end-user control over technological change</a:t>
            </a:r>
          </a:p>
          <a:p>
            <a:pPr lvl="2"/>
            <a:endParaRPr lang="en-US" sz="1800" dirty="0"/>
          </a:p>
          <a:p>
            <a:pPr lvl="1">
              <a:buFont typeface="Lucida Grande"/>
              <a:buChar char="➔"/>
            </a:pPr>
            <a:r>
              <a:rPr lang="en-US" sz="1800" dirty="0"/>
              <a:t>Emancipatory participatory design (1980-)</a:t>
            </a:r>
          </a:p>
          <a:p>
            <a:pPr lvl="2"/>
            <a:r>
              <a:rPr lang="en-US" sz="1600" dirty="0"/>
              <a:t>Developing not only technology but the competency of users in dealing with new technology in the future</a:t>
            </a:r>
          </a:p>
          <a:p>
            <a:pPr lvl="2"/>
            <a:r>
              <a:rPr lang="en-US" sz="1600" dirty="0"/>
              <a:t>Improving the capabilities of users </a:t>
            </a:r>
          </a:p>
          <a:p>
            <a:pPr marL="0" indent="0">
              <a:buNone/>
            </a:pPr>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cs typeface="Source Sans Pro"/>
              </a:rPr>
              <a:t>SOME KEY VARIANTS OF COLLABORATIVE  DESIGN</a:t>
            </a:r>
            <a:endParaRPr lang="en-US" sz="2000" dirty="0">
              <a:solidFill>
                <a:schemeClr val="bg1"/>
              </a:solidFill>
              <a:cs typeface="Source Sans Pro"/>
            </a:endParaRP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221841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162"/>
            <a:ext cx="8229600" cy="5298960"/>
          </a:xfrm>
        </p:spPr>
        <p:txBody>
          <a:bodyPr>
            <a:noAutofit/>
          </a:bodyPr>
          <a:lstStyle/>
          <a:p>
            <a:pPr>
              <a:buFont typeface="Lucida Grande"/>
              <a:buChar char="➔"/>
            </a:pPr>
            <a:r>
              <a:rPr lang="en-US" sz="1800" dirty="0"/>
              <a:t>Co-realization / Aging Together (2000-)</a:t>
            </a:r>
          </a:p>
          <a:p>
            <a:pPr lvl="1">
              <a:buFont typeface="Arial"/>
              <a:buChar char="•"/>
            </a:pPr>
            <a:r>
              <a:rPr lang="en-US" sz="1600" dirty="0"/>
              <a:t>Continued design in use by developers and users;</a:t>
            </a:r>
          </a:p>
          <a:p>
            <a:pPr lvl="1">
              <a:buFont typeface="Arial"/>
              <a:buChar char="•"/>
            </a:pPr>
            <a:r>
              <a:rPr lang="en-US" sz="1600" dirty="0"/>
              <a:t>Initial collaborative design to get a seed solutions to build on.</a:t>
            </a:r>
            <a:endParaRPr lang="en-US" sz="1800" dirty="0"/>
          </a:p>
          <a:p>
            <a:pPr>
              <a:buFont typeface="Lucida Grande"/>
              <a:buChar char="➔"/>
            </a:pPr>
            <a:r>
              <a:rPr lang="en-US" sz="1800" dirty="0"/>
              <a:t>Metadesign (2000-)</a:t>
            </a:r>
          </a:p>
          <a:p>
            <a:pPr lvl="1">
              <a:buFont typeface="Arial"/>
              <a:buChar char="•"/>
            </a:pPr>
            <a:r>
              <a:rPr lang="en-US" sz="1600" dirty="0"/>
              <a:t>Designing an architecture and tools on which users can design;</a:t>
            </a:r>
          </a:p>
          <a:p>
            <a:pPr lvl="1">
              <a:buFont typeface="Arial"/>
              <a:buChar char="•"/>
            </a:pPr>
            <a:r>
              <a:rPr lang="en-US" sz="1600" dirty="0"/>
              <a:t>Aiding users’ design as it evolves.</a:t>
            </a:r>
          </a:p>
          <a:p>
            <a:pPr marL="457200" lvl="1" indent="0">
              <a:buNone/>
            </a:pPr>
            <a:r>
              <a:rPr lang="en-US" sz="1600" dirty="0"/>
              <a:t> </a:t>
            </a:r>
          </a:p>
          <a:p>
            <a:pPr>
              <a:buFont typeface="Lucida Grande"/>
              <a:buChar char="➔"/>
            </a:pPr>
            <a:r>
              <a:rPr lang="en-US" sz="1800" dirty="0"/>
              <a:t>End-user development (1990-)</a:t>
            </a:r>
          </a:p>
          <a:p>
            <a:pPr lvl="1">
              <a:buFont typeface="Arial"/>
              <a:buChar char="•"/>
            </a:pPr>
            <a:r>
              <a:rPr lang="en-US" sz="1600" dirty="0"/>
              <a:t>Building tools and methodologies for programming competent users to self-serve in building, maintaining and evolving their systems.</a:t>
            </a:r>
            <a:endParaRPr lang="en-US" sz="1800" dirty="0"/>
          </a:p>
          <a:p>
            <a:pPr>
              <a:buFont typeface="Lucida Grande"/>
              <a:buChar char="➔"/>
            </a:pPr>
            <a:r>
              <a:rPr lang="en-US" sz="1800" dirty="0"/>
              <a:t>Living Labs (2000-) (Exploratory ones, not just test beds) </a:t>
            </a:r>
          </a:p>
          <a:p>
            <a:pPr lvl="1">
              <a:buFont typeface="Arial"/>
              <a:buChar char="•"/>
            </a:pPr>
            <a:r>
              <a:rPr lang="en-US" sz="1600" dirty="0"/>
              <a:t>Setting an exploratory space and agreements where new technologies and their users can be explored in real-life setting;</a:t>
            </a:r>
          </a:p>
          <a:p>
            <a:pPr lvl="1">
              <a:buFont typeface="Arial"/>
              <a:buChar char="•"/>
            </a:pPr>
            <a:r>
              <a:rPr lang="en-US" sz="1600" dirty="0"/>
              <a:t>Can be hosted by company, academic institution, municipality or a community; key issue that somebody records and acts on findings. </a:t>
            </a:r>
            <a:endParaRPr lang="en-US" sz="1800" dirty="0"/>
          </a:p>
          <a:p>
            <a:pPr>
              <a:buFont typeface="Lucida Grande"/>
              <a:buChar char="➔"/>
            </a:pPr>
            <a:r>
              <a:rPr lang="en-US" sz="1800" dirty="0"/>
              <a:t>Minimum Viable Product media design (2000- )</a:t>
            </a:r>
          </a:p>
          <a:p>
            <a:pPr lvl="1">
              <a:buFont typeface="Arial"/>
              <a:buChar char="•"/>
            </a:pPr>
            <a:r>
              <a:rPr lang="en-US" sz="1400" dirty="0"/>
              <a:t>Launching a purposefully bare application to gauge its desirability and viability </a:t>
            </a:r>
          </a:p>
          <a:p>
            <a:pPr lvl="1">
              <a:buFont typeface="Arial"/>
              <a:buChar char="•"/>
            </a:pPr>
            <a:r>
              <a:rPr lang="en-US" sz="1400" dirty="0"/>
              <a:t>Developing it rapidly to the directions of user need</a:t>
            </a:r>
          </a:p>
          <a:p>
            <a:pPr>
              <a:buFont typeface="Lucida Grande"/>
              <a:buChar char="➔"/>
            </a:pPr>
            <a:endParaRPr lang="en-US" sz="1800" dirty="0"/>
          </a:p>
          <a:p>
            <a:pPr lvl="1">
              <a:buFont typeface="Arial"/>
              <a:buChar char="•"/>
            </a:pPr>
            <a:endParaRPr lang="en-US" sz="1600" dirty="0"/>
          </a:p>
          <a:p>
            <a:pPr lvl="1"/>
            <a:endParaRPr lang="en-US" sz="1600" dirty="0"/>
          </a:p>
          <a:p>
            <a:endParaRPr lang="en-US" sz="1800" dirty="0"/>
          </a:p>
        </p:txBody>
      </p:sp>
      <p:pic>
        <p:nvPicPr>
          <p:cNvPr id="4" name="Picture 3"/>
          <p:cNvPicPr>
            <a:picLocks noChangeAspect="1"/>
          </p:cNvPicPr>
          <p:nvPr/>
        </p:nvPicPr>
        <p:blipFill>
          <a:blip r:embed="rId3"/>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…CO-CREATIVE  DESIGN</a:t>
            </a:r>
          </a:p>
        </p:txBody>
      </p:sp>
      <p:pic>
        <p:nvPicPr>
          <p:cNvPr id="6" name="Picture 5"/>
          <p:cNvPicPr>
            <a:picLocks noChangeAspect="1"/>
          </p:cNvPicPr>
          <p:nvPr/>
        </p:nvPicPr>
        <p:blipFill>
          <a:blip r:embed="rId4"/>
          <a:stretch>
            <a:fillRect/>
          </a:stretch>
        </p:blipFill>
        <p:spPr>
          <a:xfrm>
            <a:off x="1767305" y="116027"/>
            <a:ext cx="1387642" cy="574571"/>
          </a:xfrm>
          <a:prstGeom prst="rect">
            <a:avLst/>
          </a:prstGeom>
        </p:spPr>
      </p:pic>
      <p:cxnSp>
        <p:nvCxnSpPr>
          <p:cNvPr id="7" name="Straight Connector 6"/>
          <p:cNvCxnSpPr/>
          <p:nvPr/>
        </p:nvCxnSpPr>
        <p:spPr>
          <a:xfrm>
            <a:off x="1680309" y="3233622"/>
            <a:ext cx="8899769" cy="39077"/>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1066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Font typeface="Lucida Grande"/>
              <a:buChar char="➔"/>
            </a:pPr>
            <a:r>
              <a:rPr lang="en-US" sz="1800" dirty="0"/>
              <a:t>Co-creative design means set-ups where part of the design is realized by users, typically on an architecture made by designers.</a:t>
            </a:r>
          </a:p>
          <a:p>
            <a:pPr>
              <a:buFont typeface="Lucida Grande"/>
              <a:buChar char="➔"/>
            </a:pPr>
            <a:endParaRPr lang="en-US" sz="1800" dirty="0"/>
          </a:p>
          <a:p>
            <a:pPr>
              <a:buFont typeface="Lucida Grande"/>
              <a:buChar char="➔"/>
            </a:pPr>
            <a:r>
              <a:rPr lang="en-US" sz="1800" dirty="0"/>
              <a:t>Co-creative design is often asynchronous: designers provide some solutions, users build on them, designers solve some emerging problems, users continue.</a:t>
            </a:r>
          </a:p>
          <a:p>
            <a:pPr marL="0" indent="0">
              <a:buNone/>
            </a:pPr>
            <a:r>
              <a:rPr lang="en-US" sz="1800" dirty="0"/>
              <a:t> </a:t>
            </a:r>
          </a:p>
          <a:p>
            <a:pPr>
              <a:buFont typeface="Lucida Grande"/>
              <a:buChar char="➔"/>
            </a:pPr>
            <a:r>
              <a:rPr lang="en-US" sz="1800" dirty="0"/>
              <a:t>The iterative mode of working typically continues into real life settings and long after an initial launch of the service, system or space designed.</a:t>
            </a:r>
          </a:p>
          <a:p>
            <a:pPr marL="0" indent="0">
              <a:buNone/>
            </a:pPr>
            <a:endParaRPr lang="en-US" sz="1800" dirty="0"/>
          </a:p>
          <a:p>
            <a:pPr>
              <a:buFont typeface="Lucida Grande"/>
              <a:buChar char="➔"/>
            </a:pPr>
            <a:r>
              <a:rPr lang="en-US" sz="1800" dirty="0"/>
              <a:t>The stronghold of co-creative design lies in the fact that users by default find new uses and places for improvement in technology once they begin using it in their own contexts.</a:t>
            </a:r>
          </a:p>
          <a:p>
            <a:pPr marL="0" indent="0">
              <a:buNone/>
            </a:pPr>
            <a:r>
              <a:rPr lang="en-US" sz="1800" dirty="0"/>
              <a:t> </a:t>
            </a:r>
          </a:p>
          <a:p>
            <a:pPr>
              <a:buFont typeface="Lucida Grande"/>
              <a:buChar char="➔"/>
            </a:pPr>
            <a:r>
              <a:rPr lang="en-US" sz="1800" dirty="0"/>
              <a:t>Most co-creative design takes place in services or digital artifacts where incorporation of users’ design inputs can be done in relatively quick cycles.</a:t>
            </a:r>
          </a:p>
        </p:txBody>
      </p:sp>
      <p:sp>
        <p:nvSpPr>
          <p:cNvPr id="6" name="Title 1"/>
          <p:cNvSpPr txBox="1">
            <a:spLocks/>
          </p:cNvSpPr>
          <p:nvPr/>
        </p:nvSpPr>
        <p:spPr>
          <a:xfrm>
            <a:off x="2023961" y="262419"/>
            <a:ext cx="8229600" cy="4415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cs typeface="Source Sans Pro"/>
              </a:rPr>
              <a:t>CO-CREATIVE DESIGN</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cs typeface="Source Sans Pro"/>
              </a:rPr>
              <a:t>CO-CREATIVE DESIGN</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12105699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Co-design</a:t>
            </a:r>
            <a:br>
              <a:rPr lang="en-US" sz="2400" dirty="0"/>
            </a:br>
            <a:endParaRPr lang="en-US" sz="2400" dirty="0"/>
          </a:p>
        </p:txBody>
      </p:sp>
      <p:pic>
        <p:nvPicPr>
          <p:cNvPr id="3" name="Picture 2"/>
          <p:cNvPicPr>
            <a:picLocks noChangeAspect="1"/>
          </p:cNvPicPr>
          <p:nvPr/>
        </p:nvPicPr>
        <p:blipFill>
          <a:blip r:embed="rId2"/>
          <a:stretch>
            <a:fillRect/>
          </a:stretch>
        </p:blipFill>
        <p:spPr>
          <a:xfrm>
            <a:off x="2655779" y="1442318"/>
            <a:ext cx="7028645" cy="5369390"/>
          </a:xfrm>
          <a:prstGeom prst="rect">
            <a:avLst/>
          </a:prstGeom>
        </p:spPr>
      </p:pic>
      <p:sp>
        <p:nvSpPr>
          <p:cNvPr id="4" name="TextBox 3"/>
          <p:cNvSpPr txBox="1"/>
          <p:nvPr/>
        </p:nvSpPr>
        <p:spPr>
          <a:xfrm>
            <a:off x="1524000" y="5024688"/>
            <a:ext cx="1131778" cy="1631216"/>
          </a:xfrm>
          <a:prstGeom prst="rect">
            <a:avLst/>
          </a:prstGeom>
          <a:noFill/>
        </p:spPr>
        <p:txBody>
          <a:bodyPr wrap="square" rtlCol="0">
            <a:spAutoFit/>
          </a:bodyPr>
          <a:lstStyle/>
          <a:p>
            <a:r>
              <a:rPr lang="en-US" sz="1000" dirty="0" err="1"/>
              <a:t>Mäkinen</a:t>
            </a:r>
            <a:r>
              <a:rPr lang="en-US" sz="1000" dirty="0"/>
              <a:t>, </a:t>
            </a:r>
            <a:r>
              <a:rPr lang="en-US" sz="1000" dirty="0" err="1"/>
              <a:t>Abhisek</a:t>
            </a:r>
            <a:r>
              <a:rPr lang="en-US" sz="1000" dirty="0"/>
              <a:t>, Jung-</a:t>
            </a:r>
            <a:r>
              <a:rPr lang="en-US" sz="1000" dirty="0" err="1"/>
              <a:t>youn</a:t>
            </a:r>
            <a:r>
              <a:rPr lang="en-US" sz="1000" dirty="0"/>
              <a:t>: </a:t>
            </a:r>
          </a:p>
          <a:p>
            <a:endParaRPr lang="en-US" sz="1000" dirty="0"/>
          </a:p>
          <a:p>
            <a:r>
              <a:rPr lang="en-US" sz="1000" dirty="0" err="1"/>
              <a:t>Lapsen</a:t>
            </a:r>
            <a:r>
              <a:rPr lang="en-US" sz="1000" dirty="0"/>
              <a:t> </a:t>
            </a:r>
            <a:r>
              <a:rPr lang="en-US" sz="1000" dirty="0" err="1"/>
              <a:t>kanssa</a:t>
            </a:r>
            <a:r>
              <a:rPr lang="en-US" sz="1000" dirty="0"/>
              <a:t>/Co-designing the future health IT </a:t>
            </a:r>
          </a:p>
          <a:p>
            <a:endParaRPr lang="en-US" sz="1000" dirty="0"/>
          </a:p>
          <a:p>
            <a:r>
              <a:rPr lang="en-US" sz="1000" dirty="0"/>
              <a:t>Prof. Hyysalo </a:t>
            </a:r>
          </a:p>
          <a:p>
            <a:r>
              <a:rPr lang="en-US" sz="1000" dirty="0"/>
              <a:t>Aalto ARTs, 2012</a:t>
            </a:r>
          </a:p>
        </p:txBody>
      </p:sp>
    </p:spTree>
    <p:extLst>
      <p:ext uri="{BB962C8B-B14F-4D97-AF65-F5344CB8AC3E}">
        <p14:creationId xmlns:p14="http://schemas.microsoft.com/office/powerpoint/2010/main" val="1223813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721438"/>
            <a:ext cx="3713994" cy="3117854"/>
          </a:xfrm>
        </p:spPr>
        <p:txBody>
          <a:bodyPr>
            <a:noAutofit/>
          </a:bodyPr>
          <a:lstStyle/>
          <a:p>
            <a:pPr marL="0" indent="0" algn="just">
              <a:buNone/>
            </a:pPr>
            <a:r>
              <a:rPr lang="en-GB" sz="1000" dirty="0"/>
              <a:t>.</a:t>
            </a:r>
          </a:p>
          <a:p>
            <a:pPr marL="0" indent="0" algn="just">
              <a:buNone/>
            </a:pPr>
            <a:endParaRPr lang="en-GB" sz="1400" dirty="0"/>
          </a:p>
          <a:p>
            <a:pPr marL="0" indent="0" algn="just">
              <a:buNone/>
            </a:pPr>
            <a:r>
              <a:rPr lang="en-GB" sz="1700" dirty="0"/>
              <a:t>In </a:t>
            </a:r>
            <a:r>
              <a:rPr lang="en-GB" sz="1700" b="1" dirty="0"/>
              <a:t>collaborative design </a:t>
            </a:r>
            <a:r>
              <a:rPr lang="en-GB" sz="1700" dirty="0"/>
              <a:t>users and producer create predominantly </a:t>
            </a:r>
            <a:r>
              <a:rPr lang="en-GB" sz="1700" b="1" dirty="0"/>
              <a:t>synchronous</a:t>
            </a:r>
            <a:r>
              <a:rPr lang="en-GB" sz="1700" dirty="0"/>
              <a:t> arrangements by which effective interaction between developers and users becomes possible. </a:t>
            </a:r>
          </a:p>
          <a:p>
            <a:pPr algn="just"/>
            <a:endParaRPr lang="en-US" sz="1700" dirty="0"/>
          </a:p>
        </p:txBody>
      </p:sp>
      <p:grpSp>
        <p:nvGrpSpPr>
          <p:cNvPr id="51" name="Group 50"/>
          <p:cNvGrpSpPr/>
          <p:nvPr/>
        </p:nvGrpSpPr>
        <p:grpSpPr>
          <a:xfrm>
            <a:off x="5050228" y="314359"/>
            <a:ext cx="2573667" cy="2296709"/>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2156969"/>
            <a:ext cx="2089968" cy="2446824"/>
          </a:xfrm>
          <a:prstGeom prst="rect">
            <a:avLst/>
          </a:prstGeom>
          <a:noFill/>
        </p:spPr>
        <p:txBody>
          <a:bodyPr wrap="square" rtlCol="0">
            <a:spAutoFit/>
          </a:bodyPr>
          <a:lstStyle/>
          <a:p>
            <a:pPr algn="just"/>
            <a:r>
              <a:rPr lang="en-GB" sz="1700" dirty="0"/>
              <a:t>In collaborative design producers and users create a collaborative design context (light grey circle), wherein they can exchange information and design together. </a:t>
            </a:r>
            <a:endParaRPr lang="en-US" sz="1700" dirty="0"/>
          </a:p>
        </p:txBody>
      </p:sp>
      <p:grpSp>
        <p:nvGrpSpPr>
          <p:cNvPr id="25" name="Group 24"/>
          <p:cNvGrpSpPr/>
          <p:nvPr/>
        </p:nvGrpSpPr>
        <p:grpSpPr>
          <a:xfrm>
            <a:off x="5018792" y="3246944"/>
            <a:ext cx="3147478" cy="2219338"/>
            <a:chOff x="2365082" y="2341504"/>
            <a:chExt cx="3806448" cy="2705100"/>
          </a:xfrm>
        </p:grpSpPr>
        <p:sp>
          <p:nvSpPr>
            <p:cNvPr id="26" name="Oval 82"/>
            <p:cNvSpPr>
              <a:spLocks noChangeArrowheads="1"/>
            </p:cNvSpPr>
            <p:nvPr/>
          </p:nvSpPr>
          <p:spPr bwMode="auto">
            <a:xfrm>
              <a:off x="3428330" y="2341504"/>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28" name="Oval 83"/>
            <p:cNvSpPr>
              <a:spLocks noChangeArrowheads="1"/>
            </p:cNvSpPr>
            <p:nvPr/>
          </p:nvSpPr>
          <p:spPr bwMode="auto">
            <a:xfrm>
              <a:off x="3335973" y="3327428"/>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0" name="Oval 67"/>
            <p:cNvSpPr>
              <a:spLocks noChangeArrowheads="1"/>
            </p:cNvSpPr>
            <p:nvPr/>
          </p:nvSpPr>
          <p:spPr bwMode="auto">
            <a:xfrm>
              <a:off x="4788686" y="254940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32" name="Oval 70"/>
            <p:cNvSpPr>
              <a:spLocks noChangeArrowheads="1"/>
            </p:cNvSpPr>
            <p:nvPr/>
          </p:nvSpPr>
          <p:spPr bwMode="auto">
            <a:xfrm>
              <a:off x="4681818" y="4162336"/>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33" name="Oval 71"/>
            <p:cNvSpPr>
              <a:spLocks noChangeArrowheads="1"/>
            </p:cNvSpPr>
            <p:nvPr/>
          </p:nvSpPr>
          <p:spPr bwMode="auto">
            <a:xfrm>
              <a:off x="5238541" y="329071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34" name="Freeform 90"/>
            <p:cNvSpPr>
              <a:spLocks/>
            </p:cNvSpPr>
            <p:nvPr/>
          </p:nvSpPr>
          <p:spPr bwMode="auto">
            <a:xfrm>
              <a:off x="4555031" y="3370717"/>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35" name="Straight Arrow Connector 34"/>
            <p:cNvCxnSpPr>
              <a:stCxn id="36" idx="6"/>
              <a:endCxn id="28" idx="2"/>
            </p:cNvCxnSpPr>
            <p:nvPr/>
          </p:nvCxnSpPr>
          <p:spPr>
            <a:xfrm flipV="1">
              <a:off x="3050882" y="3670329"/>
              <a:ext cx="285091" cy="12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Oval 83"/>
            <p:cNvSpPr>
              <a:spLocks noChangeArrowheads="1"/>
            </p:cNvSpPr>
            <p:nvPr/>
          </p:nvSpPr>
          <p:spPr bwMode="auto">
            <a:xfrm>
              <a:off x="2365082" y="3328685"/>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P</a:t>
              </a:r>
              <a:endParaRPr lang="en-GB" dirty="0">
                <a:solidFill>
                  <a:prstClr val="black"/>
                </a:solidFill>
                <a:latin typeface="Arial" charset="0"/>
              </a:endParaRPr>
            </a:p>
          </p:txBody>
        </p:sp>
        <p:sp>
          <p:nvSpPr>
            <p:cNvPr id="37" name="Oval 67"/>
            <p:cNvSpPr>
              <a:spLocks noChangeArrowheads="1"/>
            </p:cNvSpPr>
            <p:nvPr/>
          </p:nvSpPr>
          <p:spPr bwMode="auto">
            <a:xfrm>
              <a:off x="3846786" y="265154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2" name="TextBox 1"/>
          <p:cNvSpPr txBox="1"/>
          <p:nvPr/>
        </p:nvSpPr>
        <p:spPr>
          <a:xfrm>
            <a:off x="5694425" y="5994399"/>
            <a:ext cx="2596284" cy="338554"/>
          </a:xfrm>
          <a:prstGeom prst="rect">
            <a:avLst/>
          </a:prstGeom>
          <a:noFill/>
        </p:spPr>
        <p:txBody>
          <a:bodyPr wrap="none" rtlCol="0">
            <a:spAutoFit/>
          </a:bodyPr>
          <a:lstStyle/>
          <a:p>
            <a:r>
              <a:rPr lang="en-US" sz="1600" dirty="0"/>
              <a:t>Collaborative Design Context</a:t>
            </a:r>
          </a:p>
        </p:txBody>
      </p:sp>
      <p:cxnSp>
        <p:nvCxnSpPr>
          <p:cNvPr id="4" name="Straight Connector 3"/>
          <p:cNvCxnSpPr>
            <a:stCxn id="26" idx="4"/>
            <a:endCxn id="2" idx="0"/>
          </p:cNvCxnSpPr>
          <p:nvPr/>
        </p:nvCxnSpPr>
        <p:spPr>
          <a:xfrm flipH="1">
            <a:off x="6992567" y="5466283"/>
            <a:ext cx="39554" cy="52811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45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50.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8900"/>
            <a:ext cx="4572000" cy="6680200"/>
          </a:xfrm>
          <a:prstGeom prst="rect">
            <a:avLst/>
          </a:prstGeom>
        </p:spPr>
      </p:pic>
    </p:spTree>
    <p:extLst>
      <p:ext uri="{BB962C8B-B14F-4D97-AF65-F5344CB8AC3E}">
        <p14:creationId xmlns:p14="http://schemas.microsoft.com/office/powerpoint/2010/main" val="1035666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07948" y="1202092"/>
            <a:ext cx="6344362" cy="5395406"/>
            <a:chOff x="733517" y="267383"/>
            <a:chExt cx="7291124" cy="6200557"/>
          </a:xfrm>
        </p:grpSpPr>
        <p:sp>
          <p:nvSpPr>
            <p:cNvPr id="42" name="Oval 82"/>
            <p:cNvSpPr>
              <a:spLocks noChangeArrowheads="1"/>
            </p:cNvSpPr>
            <p:nvPr/>
          </p:nvSpPr>
          <p:spPr bwMode="auto">
            <a:xfrm>
              <a:off x="733517" y="2504442"/>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2" name="Oval 83"/>
            <p:cNvSpPr>
              <a:spLocks noChangeArrowheads="1"/>
            </p:cNvSpPr>
            <p:nvPr/>
          </p:nvSpPr>
          <p:spPr bwMode="auto">
            <a:xfrm>
              <a:off x="1519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8" name="Oval 82"/>
            <p:cNvSpPr>
              <a:spLocks noChangeArrowheads="1"/>
            </p:cNvSpPr>
            <p:nvPr/>
          </p:nvSpPr>
          <p:spPr bwMode="auto">
            <a:xfrm>
              <a:off x="5812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812980" y="2504442"/>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2"/>
            <p:cNvSpPr>
              <a:spLocks noChangeArrowheads="1"/>
            </p:cNvSpPr>
            <p:nvPr/>
          </p:nvSpPr>
          <p:spPr bwMode="auto">
            <a:xfrm>
              <a:off x="5005247" y="3910499"/>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5" name="Oval 82"/>
            <p:cNvSpPr>
              <a:spLocks noChangeArrowheads="1"/>
            </p:cNvSpPr>
            <p:nvPr/>
          </p:nvSpPr>
          <p:spPr bwMode="auto">
            <a:xfrm>
              <a:off x="2942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8" name="Oval 86"/>
            <p:cNvSpPr>
              <a:spLocks noChangeArrowheads="1"/>
            </p:cNvSpPr>
            <p:nvPr/>
          </p:nvSpPr>
          <p:spPr bwMode="auto">
            <a:xfrm>
              <a:off x="5864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9" name="Oval 88"/>
            <p:cNvSpPr>
              <a:spLocks noChangeArrowheads="1"/>
            </p:cNvSpPr>
            <p:nvPr/>
          </p:nvSpPr>
          <p:spPr bwMode="auto">
            <a:xfrm>
              <a:off x="6064563" y="1587007"/>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20" name="Oval 67"/>
            <p:cNvSpPr>
              <a:spLocks noChangeArrowheads="1"/>
            </p:cNvSpPr>
            <p:nvPr/>
          </p:nvSpPr>
          <p:spPr bwMode="auto">
            <a:xfrm>
              <a:off x="4319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21" name="Oval 70"/>
            <p:cNvSpPr>
              <a:spLocks noChangeArrowheads="1"/>
            </p:cNvSpPr>
            <p:nvPr/>
          </p:nvSpPr>
          <p:spPr bwMode="auto">
            <a:xfrm>
              <a:off x="4379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22"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24" name="Straight Arrow Connector 23"/>
            <p:cNvCxnSpPr>
              <a:stCxn id="19" idx="2"/>
              <a:endCxn id="20" idx="6"/>
            </p:cNvCxnSpPr>
            <p:nvPr/>
          </p:nvCxnSpPr>
          <p:spPr>
            <a:xfrm flipH="1">
              <a:off x="5005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5065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5505229" y="3105562"/>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6206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30" name="Oval 83"/>
            <p:cNvSpPr>
              <a:spLocks noChangeArrowheads="1"/>
            </p:cNvSpPr>
            <p:nvPr/>
          </p:nvSpPr>
          <p:spPr bwMode="auto">
            <a:xfrm>
              <a:off x="3076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31" name="Straight Arrow Connector 30"/>
            <p:cNvCxnSpPr>
              <a:stCxn id="32" idx="6"/>
              <a:endCxn id="30" idx="2"/>
            </p:cNvCxnSpPr>
            <p:nvPr/>
          </p:nvCxnSpPr>
          <p:spPr>
            <a:xfrm flipV="1">
              <a:off x="2482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6979251" y="2881799"/>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88"/>
            <p:cNvSpPr>
              <a:spLocks noChangeArrowheads="1"/>
            </p:cNvSpPr>
            <p:nvPr/>
          </p:nvSpPr>
          <p:spPr bwMode="auto">
            <a:xfrm>
              <a:off x="7055163" y="1470715"/>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6" name="Oval 88"/>
            <p:cNvSpPr>
              <a:spLocks noChangeArrowheads="1"/>
            </p:cNvSpPr>
            <p:nvPr/>
          </p:nvSpPr>
          <p:spPr bwMode="auto">
            <a:xfrm>
              <a:off x="6331263" y="53129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7" name="Oval 88"/>
            <p:cNvSpPr>
              <a:spLocks noChangeArrowheads="1"/>
            </p:cNvSpPr>
            <p:nvPr/>
          </p:nvSpPr>
          <p:spPr bwMode="auto">
            <a:xfrm>
              <a:off x="5178255" y="497267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8" name="Oval 88"/>
            <p:cNvSpPr>
              <a:spLocks noChangeArrowheads="1"/>
            </p:cNvSpPr>
            <p:nvPr/>
          </p:nvSpPr>
          <p:spPr bwMode="auto">
            <a:xfrm>
              <a:off x="6189246" y="5593042"/>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9" name="Oval 88"/>
            <p:cNvSpPr>
              <a:spLocks noChangeArrowheads="1"/>
            </p:cNvSpPr>
            <p:nvPr/>
          </p:nvSpPr>
          <p:spPr bwMode="auto">
            <a:xfrm>
              <a:off x="6864663" y="4623031"/>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50" name="Freeform 90"/>
            <p:cNvSpPr>
              <a:spLocks/>
            </p:cNvSpPr>
            <p:nvPr/>
          </p:nvSpPr>
          <p:spPr bwMode="auto">
            <a:xfrm rot="20231004">
              <a:off x="4183487"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1" name="Freeform 90"/>
            <p:cNvSpPr>
              <a:spLocks/>
            </p:cNvSpPr>
            <p:nvPr/>
          </p:nvSpPr>
          <p:spPr bwMode="auto">
            <a:xfrm>
              <a:off x="6595892"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2" name="Freeform 90"/>
            <p:cNvSpPr>
              <a:spLocks/>
            </p:cNvSpPr>
            <p:nvPr/>
          </p:nvSpPr>
          <p:spPr bwMode="auto">
            <a:xfrm>
              <a:off x="6461438"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3" name="Freeform 90"/>
            <p:cNvSpPr>
              <a:spLocks/>
            </p:cNvSpPr>
            <p:nvPr/>
          </p:nvSpPr>
          <p:spPr bwMode="auto">
            <a:xfrm rot="9950742">
              <a:off x="3777132"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grpSp>
      <p:sp>
        <p:nvSpPr>
          <p:cNvPr id="3" name="TextBox 2"/>
          <p:cNvSpPr txBox="1"/>
          <p:nvPr/>
        </p:nvSpPr>
        <p:spPr>
          <a:xfrm>
            <a:off x="1761380" y="193143"/>
            <a:ext cx="5176815" cy="2585323"/>
          </a:xfrm>
          <a:prstGeom prst="rect">
            <a:avLst/>
          </a:prstGeom>
          <a:noFill/>
        </p:spPr>
        <p:txBody>
          <a:bodyPr wrap="square" rtlCol="0">
            <a:spAutoFit/>
          </a:bodyPr>
          <a:lstStyle/>
          <a:p>
            <a:r>
              <a:rPr lang="en-US" b="1" dirty="0"/>
              <a:t>Figure 3 </a:t>
            </a:r>
            <a:r>
              <a:rPr lang="en-US" dirty="0"/>
              <a:t>The participants in collaborative design activities typically act as representatives of their background communities (solid line light grey circles). The collaborative design context (dotted line light grey circle) helps finding solutions that fit multiple contexts at the same time. At best, the representatives can translate interests and knowledge between design context and community contexts.</a:t>
            </a:r>
            <a:endParaRPr lang="en-US" b="1" dirty="0"/>
          </a:p>
        </p:txBody>
      </p:sp>
      <p:sp>
        <p:nvSpPr>
          <p:cNvPr id="33" name="TextBox 32"/>
          <p:cNvSpPr txBox="1"/>
          <p:nvPr/>
        </p:nvSpPr>
        <p:spPr>
          <a:xfrm>
            <a:off x="5334396" y="5082599"/>
            <a:ext cx="1575663" cy="923330"/>
          </a:xfrm>
          <a:prstGeom prst="rect">
            <a:avLst/>
          </a:prstGeom>
          <a:noFill/>
        </p:spPr>
        <p:txBody>
          <a:bodyPr wrap="square" rtlCol="0">
            <a:spAutoFit/>
          </a:bodyPr>
          <a:lstStyle/>
          <a:p>
            <a:r>
              <a:rPr lang="en-US" dirty="0"/>
              <a:t>Collaborative Design Context</a:t>
            </a:r>
          </a:p>
        </p:txBody>
      </p:sp>
      <p:cxnSp>
        <p:nvCxnSpPr>
          <p:cNvPr id="5" name="Straight Connector 4"/>
          <p:cNvCxnSpPr>
            <a:stCxn id="15" idx="3"/>
            <a:endCxn id="33" idx="0"/>
          </p:cNvCxnSpPr>
          <p:nvPr/>
        </p:nvCxnSpPr>
        <p:spPr>
          <a:xfrm flipH="1">
            <a:off x="6122228" y="4556671"/>
            <a:ext cx="157329" cy="525928"/>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552272" y="84666"/>
            <a:ext cx="1980265" cy="646331"/>
          </a:xfrm>
          <a:prstGeom prst="rect">
            <a:avLst/>
          </a:prstGeom>
          <a:noFill/>
        </p:spPr>
        <p:txBody>
          <a:bodyPr wrap="square" rtlCol="0">
            <a:spAutoFit/>
          </a:bodyPr>
          <a:lstStyle/>
          <a:p>
            <a:r>
              <a:rPr lang="en-US" dirty="0"/>
              <a:t>Background User Communities</a:t>
            </a:r>
          </a:p>
        </p:txBody>
      </p:sp>
      <p:cxnSp>
        <p:nvCxnSpPr>
          <p:cNvPr id="7" name="Straight Connector 6"/>
          <p:cNvCxnSpPr>
            <a:stCxn id="34" idx="2"/>
            <a:endCxn id="38" idx="0"/>
          </p:cNvCxnSpPr>
          <p:nvPr/>
        </p:nvCxnSpPr>
        <p:spPr>
          <a:xfrm flipH="1">
            <a:off x="9390074" y="730996"/>
            <a:ext cx="152331" cy="47109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3116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endCxn id="30" idx="2"/>
          </p:cNvCxnSpPr>
          <p:nvPr/>
        </p:nvCxnSpPr>
        <p:spPr>
          <a:xfrm>
            <a:off x="3801468" y="3215499"/>
            <a:ext cx="798586" cy="0"/>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34" name="Straight Arrow Connector 33"/>
          <p:cNvCxnSpPr/>
          <p:nvPr/>
        </p:nvCxnSpPr>
        <p:spPr>
          <a:xfrm flipH="1" flipV="1">
            <a:off x="6608197" y="3695235"/>
            <a:ext cx="798586" cy="786072"/>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7" idx="3"/>
          </p:cNvCxnSpPr>
          <p:nvPr/>
        </p:nvCxnSpPr>
        <p:spPr>
          <a:xfrm flipH="1">
            <a:off x="7029230" y="3348029"/>
            <a:ext cx="802159"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6529247" y="1710403"/>
            <a:ext cx="1059316" cy="446113"/>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7" idx="1"/>
            <a:endCxn id="22" idx="7"/>
          </p:cNvCxnSpPr>
          <p:nvPr/>
        </p:nvCxnSpPr>
        <p:spPr>
          <a:xfrm flipH="1">
            <a:off x="6928796" y="2863096"/>
            <a:ext cx="902592" cy="161"/>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801468" y="3467327"/>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30" idx="1"/>
          </p:cNvCxnSpPr>
          <p:nvPr/>
        </p:nvCxnSpPr>
        <p:spPr>
          <a:xfrm flipH="1">
            <a:off x="3729615" y="2973032"/>
            <a:ext cx="970872"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1843857" y="6312266"/>
            <a:ext cx="798586" cy="0"/>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860566" y="5985675"/>
            <a:ext cx="798586"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1849214" y="6632370"/>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793885" y="5744974"/>
            <a:ext cx="2798823" cy="369332"/>
          </a:xfrm>
          <a:prstGeom prst="rect">
            <a:avLst/>
          </a:prstGeom>
          <a:noFill/>
        </p:spPr>
        <p:txBody>
          <a:bodyPr wrap="square" rtlCol="0">
            <a:spAutoFit/>
          </a:bodyPr>
          <a:lstStyle/>
          <a:p>
            <a:r>
              <a:rPr lang="en-US" dirty="0">
                <a:solidFill>
                  <a:schemeClr val="accent3"/>
                </a:solidFill>
              </a:rPr>
              <a:t>Finance</a:t>
            </a:r>
          </a:p>
        </p:txBody>
      </p:sp>
      <p:sp>
        <p:nvSpPr>
          <p:cNvPr id="94" name="TextBox 93"/>
          <p:cNvSpPr txBox="1"/>
          <p:nvPr/>
        </p:nvSpPr>
        <p:spPr>
          <a:xfrm>
            <a:off x="2779195" y="6097918"/>
            <a:ext cx="2798823" cy="369332"/>
          </a:xfrm>
          <a:prstGeom prst="rect">
            <a:avLst/>
          </a:prstGeom>
          <a:noFill/>
        </p:spPr>
        <p:txBody>
          <a:bodyPr wrap="square" rtlCol="0">
            <a:spAutoFit/>
          </a:bodyPr>
          <a:lstStyle/>
          <a:p>
            <a:r>
              <a:rPr lang="en-US" dirty="0"/>
              <a:t>Information</a:t>
            </a:r>
          </a:p>
        </p:txBody>
      </p:sp>
      <p:sp>
        <p:nvSpPr>
          <p:cNvPr id="95" name="TextBox 94"/>
          <p:cNvSpPr txBox="1"/>
          <p:nvPr/>
        </p:nvSpPr>
        <p:spPr>
          <a:xfrm>
            <a:off x="2781214" y="6434150"/>
            <a:ext cx="2798823" cy="369332"/>
          </a:xfrm>
          <a:prstGeom prst="rect">
            <a:avLst/>
          </a:prstGeom>
          <a:noFill/>
        </p:spPr>
        <p:txBody>
          <a:bodyPr wrap="square" rtlCol="0">
            <a:spAutoFit/>
          </a:bodyPr>
          <a:lstStyle/>
          <a:p>
            <a:r>
              <a:rPr lang="en-US" dirty="0">
                <a:solidFill>
                  <a:schemeClr val="accent2"/>
                </a:solidFill>
              </a:rPr>
              <a:t>Interest</a:t>
            </a:r>
          </a:p>
        </p:txBody>
      </p:sp>
    </p:spTree>
    <p:extLst>
      <p:ext uri="{BB962C8B-B14F-4D97-AF65-F5344CB8AC3E}">
        <p14:creationId xmlns:p14="http://schemas.microsoft.com/office/powerpoint/2010/main" val="37551165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9525">
            <a:solidFill>
              <a:schemeClr val="tx1"/>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9525">
            <a:solidFill>
              <a:schemeClr val="tx1"/>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9525">
            <a:solidFill>
              <a:schemeClr val="tx1"/>
            </a:solidFill>
            <a:prstDash val="dash"/>
            <a:round/>
            <a:headEnd/>
            <a:tailEnd/>
          </a:ln>
          <a:effec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12700" cmpd="sng">
            <a:solidFill>
              <a:schemeClr val="tx1"/>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499186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57150" cmpd="sng">
            <a:solidFill>
              <a:srgbClr val="9BBB59"/>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57150" cmpd="sng">
            <a:solidFill>
              <a:schemeClr val="accent3"/>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57150" cmpd="sng">
            <a:solidFill>
              <a:schemeClr val="accent3"/>
            </a:solidFill>
            <a:prstDash val="dash"/>
            <a:round/>
            <a:headEnd/>
            <a:tailEnd/>
          </a:ln>
          <a:effec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57150" cmpd="sng">
            <a:solidFill>
              <a:srgbClr val="9BBB59"/>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714963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670856"/>
            <a:ext cx="3713994" cy="3186537"/>
          </a:xfrm>
        </p:spPr>
        <p:txBody>
          <a:bodyPr>
            <a:noAutofit/>
          </a:bodyPr>
          <a:lstStyle/>
          <a:p>
            <a:pPr marL="0" indent="0" algn="just">
              <a:buNone/>
            </a:pPr>
            <a:endParaRPr lang="en-GB" sz="1400" dirty="0"/>
          </a:p>
          <a:p>
            <a:pPr marL="0" indent="0" algn="just">
              <a:buNone/>
            </a:pPr>
            <a:r>
              <a:rPr lang="en-GB" sz="1700" dirty="0"/>
              <a:t>In </a:t>
            </a:r>
            <a:r>
              <a:rPr lang="en-GB" sz="1700" b="1" dirty="0"/>
              <a:t>co-creative design </a:t>
            </a:r>
            <a:r>
              <a:rPr lang="en-GB" sz="1700" dirty="0"/>
              <a:t>users and producer exchange through </a:t>
            </a:r>
            <a:r>
              <a:rPr lang="en-GB" sz="1700" b="1" dirty="0"/>
              <a:t>asynchronous and typically long term</a:t>
            </a:r>
            <a:r>
              <a:rPr lang="en-GB" sz="1700" dirty="0"/>
              <a:t> arrangements and complement each others design outputs.</a:t>
            </a:r>
            <a:endParaRPr lang="en-US" sz="1700" dirty="0"/>
          </a:p>
        </p:txBody>
      </p:sp>
      <p:grpSp>
        <p:nvGrpSpPr>
          <p:cNvPr id="51" name="Group 50"/>
          <p:cNvGrpSpPr/>
          <p:nvPr/>
        </p:nvGrpSpPr>
        <p:grpSpPr>
          <a:xfrm>
            <a:off x="5061614" y="329145"/>
            <a:ext cx="2068772" cy="1771241"/>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186615" y="1912858"/>
            <a:ext cx="2421006" cy="2708433"/>
          </a:xfrm>
          <a:prstGeom prst="rect">
            <a:avLst/>
          </a:prstGeom>
          <a:noFill/>
        </p:spPr>
        <p:txBody>
          <a:bodyPr wrap="square" rtlCol="0">
            <a:spAutoFit/>
          </a:bodyPr>
          <a:lstStyle/>
          <a:p>
            <a:pPr algn="just"/>
            <a:r>
              <a:rPr lang="en-GB" sz="1700" dirty="0"/>
              <a:t>In co-creative design producers and users create a design context (dotted light grey circle), wherein they can exchange information, design together, and also transfer their design outcomes to the other party. </a:t>
            </a:r>
            <a:endParaRPr lang="en-US" sz="1700" dirty="0"/>
          </a:p>
        </p:txBody>
      </p:sp>
      <p:grpSp>
        <p:nvGrpSpPr>
          <p:cNvPr id="5" name="Group 4"/>
          <p:cNvGrpSpPr/>
          <p:nvPr/>
        </p:nvGrpSpPr>
        <p:grpSpPr>
          <a:xfrm>
            <a:off x="4249618" y="2911232"/>
            <a:ext cx="3692764" cy="3278141"/>
            <a:chOff x="3331308" y="3419231"/>
            <a:chExt cx="3354073" cy="2792718"/>
          </a:xfrm>
        </p:grpSpPr>
        <p:grpSp>
          <p:nvGrpSpPr>
            <p:cNvPr id="6" name="Group 5"/>
            <p:cNvGrpSpPr/>
            <p:nvPr/>
          </p:nvGrpSpPr>
          <p:grpSpPr>
            <a:xfrm>
              <a:off x="3331308" y="3419231"/>
              <a:ext cx="3354073" cy="1830779"/>
              <a:chOff x="3956898" y="3731049"/>
              <a:chExt cx="3036755" cy="1457565"/>
            </a:xfrm>
          </p:grpSpPr>
          <p:grpSp>
            <p:nvGrpSpPr>
              <p:cNvPr id="27" name="Group 26"/>
              <p:cNvGrpSpPr/>
              <p:nvPr/>
            </p:nvGrpSpPr>
            <p:grpSpPr>
              <a:xfrm>
                <a:off x="3956898" y="3731049"/>
                <a:ext cx="3036755" cy="1457565"/>
                <a:chOff x="2243837" y="2102471"/>
                <a:chExt cx="4648918" cy="2541446"/>
              </a:xfrm>
            </p:grpSpPr>
            <p:sp>
              <p:nvSpPr>
                <p:cNvPr id="29" name="Oval 82"/>
                <p:cNvSpPr>
                  <a:spLocks noChangeArrowheads="1"/>
                </p:cNvSpPr>
                <p:nvPr/>
              </p:nvSpPr>
              <p:spPr bwMode="auto">
                <a:xfrm>
                  <a:off x="2243837" y="2504443"/>
                  <a:ext cx="1874772" cy="1506936"/>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1" name="Oval 83"/>
                <p:cNvSpPr>
                  <a:spLocks noChangeArrowheads="1"/>
                </p:cNvSpPr>
                <p:nvPr/>
              </p:nvSpPr>
              <p:spPr bwMode="auto">
                <a:xfrm>
                  <a:off x="2422545" y="2794446"/>
                  <a:ext cx="685801" cy="685801"/>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9" name="Oval 82"/>
                <p:cNvSpPr>
                  <a:spLocks noChangeArrowheads="1"/>
                </p:cNvSpPr>
                <p:nvPr/>
              </p:nvSpPr>
              <p:spPr bwMode="auto">
                <a:xfrm>
                  <a:off x="5045955" y="2102471"/>
                  <a:ext cx="1846800" cy="2541446"/>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2"/>
                <p:cNvSpPr>
                  <a:spLocks noChangeArrowheads="1"/>
                </p:cNvSpPr>
                <p:nvPr/>
              </p:nvSpPr>
              <p:spPr bwMode="auto">
                <a:xfrm>
                  <a:off x="3842765" y="2319774"/>
                  <a:ext cx="1457351" cy="1691605"/>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6"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49" name="Straight Arrow Connector 48"/>
                <p:cNvCxnSpPr>
                  <a:endCxn id="46" idx="6"/>
                </p:cNvCxnSpPr>
                <p:nvPr/>
              </p:nvCxnSpPr>
              <p:spPr>
                <a:xfrm flipH="1">
                  <a:off x="5505229" y="3105723"/>
                  <a:ext cx="502281" cy="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50" name="Oval 85"/>
                <p:cNvSpPr>
                  <a:spLocks noChangeArrowheads="1"/>
                </p:cNvSpPr>
                <p:nvPr/>
              </p:nvSpPr>
              <p:spPr bwMode="auto">
                <a:xfrm>
                  <a:off x="5829334" y="2419924"/>
                  <a:ext cx="685801" cy="685801"/>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62" name="Oval 83"/>
                <p:cNvSpPr>
                  <a:spLocks noChangeArrowheads="1"/>
                </p:cNvSpPr>
                <p:nvPr/>
              </p:nvSpPr>
              <p:spPr bwMode="auto">
                <a:xfrm>
                  <a:off x="3635014" y="2762823"/>
                  <a:ext cx="685800" cy="685801"/>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63" name="Straight Arrow Connector 62"/>
                <p:cNvCxnSpPr>
                  <a:endCxn id="62" idx="2"/>
                </p:cNvCxnSpPr>
                <p:nvPr/>
              </p:nvCxnSpPr>
              <p:spPr>
                <a:xfrm>
                  <a:off x="3130167" y="3105402"/>
                  <a:ext cx="504847" cy="323"/>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64" name="Oval 88"/>
                <p:cNvSpPr>
                  <a:spLocks noChangeArrowheads="1"/>
                </p:cNvSpPr>
                <p:nvPr/>
              </p:nvSpPr>
              <p:spPr bwMode="auto">
                <a:xfrm>
                  <a:off x="6002937" y="3266260"/>
                  <a:ext cx="685801" cy="685801"/>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grpSp>
          <p:cxnSp>
            <p:nvCxnSpPr>
              <p:cNvPr id="74" name="Straight Arrow Connector 73"/>
              <p:cNvCxnSpPr/>
              <p:nvPr/>
            </p:nvCxnSpPr>
            <p:spPr>
              <a:xfrm flipH="1">
                <a:off x="5329496" y="4306248"/>
                <a:ext cx="310922" cy="18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5346054" y="4161745"/>
                <a:ext cx="310922" cy="184"/>
              </a:xfrm>
              <a:prstGeom prst="straightConnector1">
                <a:avLst/>
              </a:prstGeom>
              <a:ln w="28575" cmpd="sng">
                <a:solidFill>
                  <a:srgbClr val="00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5332083" y="4446115"/>
                <a:ext cx="310922" cy="184"/>
              </a:xfrm>
              <a:prstGeom prst="straightConnector1">
                <a:avLst/>
              </a:prstGeom>
              <a:ln>
                <a:solidFill>
                  <a:srgbClr val="00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grpSp>
        <p:sp>
          <p:nvSpPr>
            <p:cNvPr id="77" name="Oval 88"/>
            <p:cNvSpPr>
              <a:spLocks noChangeArrowheads="1"/>
            </p:cNvSpPr>
            <p:nvPr/>
          </p:nvSpPr>
          <p:spPr bwMode="auto">
            <a:xfrm>
              <a:off x="5619213" y="4626535"/>
              <a:ext cx="447977" cy="393319"/>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2" name="TextBox 1"/>
            <p:cNvSpPr txBox="1"/>
            <p:nvPr/>
          </p:nvSpPr>
          <p:spPr>
            <a:xfrm>
              <a:off x="4223674" y="5464675"/>
              <a:ext cx="1617149" cy="747274"/>
            </a:xfrm>
            <a:prstGeom prst="rect">
              <a:avLst/>
            </a:prstGeom>
            <a:noFill/>
          </p:spPr>
          <p:txBody>
            <a:bodyPr wrap="square" rtlCol="0">
              <a:spAutoFit/>
            </a:bodyPr>
            <a:lstStyle/>
            <a:p>
              <a:r>
                <a:rPr lang="en-US" sz="1700" dirty="0"/>
                <a:t>Exchange and collaboration arrangements</a:t>
              </a:r>
            </a:p>
          </p:txBody>
        </p:sp>
        <p:cxnSp>
          <p:nvCxnSpPr>
            <p:cNvPr id="4" name="Straight Connector 3"/>
            <p:cNvCxnSpPr>
              <a:stCxn id="2" idx="0"/>
              <a:endCxn id="41" idx="4"/>
            </p:cNvCxnSpPr>
            <p:nvPr/>
          </p:nvCxnSpPr>
          <p:spPr>
            <a:xfrm flipH="1" flipV="1">
              <a:off x="5010613" y="4794349"/>
              <a:ext cx="21635" cy="6703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50795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a:p>
        </p:txBody>
      </p:sp>
      <p:pic>
        <p:nvPicPr>
          <p:cNvPr id="6" name="Picture 7" descr="IMG_0329.JPG"/>
          <p:cNvPicPr>
            <a:picLocks noChangeAspect="1"/>
          </p:cNvPicPr>
          <p:nvPr/>
        </p:nvPicPr>
        <p:blipFill>
          <a:blip r:embed="rId2"/>
          <a:srcRect/>
          <a:stretch>
            <a:fillRect/>
          </a:stretch>
        </p:blipFill>
        <p:spPr bwMode="auto">
          <a:xfrm>
            <a:off x="2105026" y="2700511"/>
            <a:ext cx="4275137" cy="3205163"/>
          </a:xfrm>
          <a:prstGeom prst="rect">
            <a:avLst/>
          </a:prstGeom>
          <a:noFill/>
          <a:ln w="9525">
            <a:noFill/>
            <a:miter lim="800000"/>
            <a:headEnd/>
            <a:tailEnd/>
          </a:ln>
        </p:spPr>
      </p:pic>
      <p:pic>
        <p:nvPicPr>
          <p:cNvPr id="7" name="Picture 8" descr="IMG_0328"/>
          <p:cNvPicPr>
            <a:picLocks noChangeAspect="1" noChangeArrowheads="1"/>
          </p:cNvPicPr>
          <p:nvPr/>
        </p:nvPicPr>
        <p:blipFill>
          <a:blip r:embed="rId3"/>
          <a:srcRect/>
          <a:stretch>
            <a:fillRect/>
          </a:stretch>
        </p:blipFill>
        <p:spPr bwMode="auto">
          <a:xfrm>
            <a:off x="6683376" y="2700511"/>
            <a:ext cx="3414712" cy="2560637"/>
          </a:xfrm>
          <a:prstGeom prst="rect">
            <a:avLst/>
          </a:prstGeom>
          <a:noFill/>
        </p:spPr>
      </p:pic>
      <p:pic>
        <p:nvPicPr>
          <p:cNvPr id="10" name="Picture 12" descr="main_menu"/>
          <p:cNvPicPr>
            <a:picLocks noChangeAspect="1" noChangeArrowheads="1"/>
          </p:cNvPicPr>
          <p:nvPr/>
        </p:nvPicPr>
        <p:blipFill>
          <a:blip r:embed="rId4"/>
          <a:srcRect/>
          <a:stretch>
            <a:fillRect/>
          </a:stretch>
        </p:blipFill>
        <p:spPr bwMode="auto">
          <a:xfrm rot="1028593">
            <a:off x="4894263" y="4047895"/>
            <a:ext cx="2403475" cy="1806575"/>
          </a:xfrm>
          <a:prstGeom prst="rect">
            <a:avLst/>
          </a:prstGeom>
          <a:noFill/>
        </p:spPr>
      </p:pic>
      <p:pic>
        <p:nvPicPr>
          <p:cNvPr id="11" name="Picture 8" descr="Picture 13"/>
          <p:cNvPicPr>
            <a:picLocks noChangeAspect="1" noChangeArrowheads="1"/>
          </p:cNvPicPr>
          <p:nvPr/>
        </p:nvPicPr>
        <p:blipFill>
          <a:blip r:embed="rId5"/>
          <a:srcRect/>
          <a:stretch>
            <a:fillRect/>
          </a:stretch>
        </p:blipFill>
        <p:spPr bwMode="auto">
          <a:xfrm rot="1028593">
            <a:off x="4188028" y="4822029"/>
            <a:ext cx="1828800" cy="1806575"/>
          </a:xfrm>
          <a:prstGeom prst="rect">
            <a:avLst/>
          </a:prstGeom>
          <a:noFill/>
        </p:spPr>
      </p:pic>
      <p:pic>
        <p:nvPicPr>
          <p:cNvPr id="8" name="Picture 4" descr="ovimies"/>
          <p:cNvPicPr>
            <a:picLocks noChangeAspect="1" noChangeArrowheads="1"/>
          </p:cNvPicPr>
          <p:nvPr/>
        </p:nvPicPr>
        <p:blipFill>
          <a:blip r:embed="rId6"/>
          <a:srcRect/>
          <a:stretch>
            <a:fillRect/>
          </a:stretch>
        </p:blipFill>
        <p:spPr bwMode="auto">
          <a:xfrm rot="926338">
            <a:off x="8560070" y="4289353"/>
            <a:ext cx="1825625" cy="2368378"/>
          </a:xfrm>
          <a:prstGeom prst="rect">
            <a:avLst/>
          </a:prstGeom>
          <a:noFill/>
        </p:spPr>
      </p:pic>
      <p:sp>
        <p:nvSpPr>
          <p:cNvPr id="12" name="TextBox 5"/>
          <p:cNvSpPr txBox="1">
            <a:spLocks noChangeArrowheads="1"/>
          </p:cNvSpPr>
          <p:nvPr/>
        </p:nvSpPr>
        <p:spPr bwMode="auto">
          <a:xfrm>
            <a:off x="2105025" y="2362201"/>
            <a:ext cx="3990975" cy="307777"/>
          </a:xfrm>
          <a:prstGeom prst="rect">
            <a:avLst/>
          </a:prstGeom>
          <a:noFill/>
          <a:ln w="9525">
            <a:noFill/>
            <a:miter lim="800000"/>
            <a:headEnd/>
            <a:tailEnd/>
          </a:ln>
        </p:spPr>
        <p:txBody>
          <a:bodyPr wrap="square">
            <a:prstTxWarp prst="textNoShape">
              <a:avLst/>
            </a:prstTxWarp>
            <a:spAutoFit/>
          </a:bodyPr>
          <a:lstStyle/>
          <a:p>
            <a:r>
              <a:rPr lang="en-US" sz="1400" dirty="0">
                <a:latin typeface="Calibri" pitchFamily="-107" charset="0"/>
              </a:rPr>
              <a:t>Scenes from workshop and ideation sessions (2005)</a:t>
            </a:r>
          </a:p>
        </p:txBody>
      </p:sp>
      <p:sp>
        <p:nvSpPr>
          <p:cNvPr id="13" name="TextBox 5"/>
          <p:cNvSpPr txBox="1">
            <a:spLocks noChangeArrowheads="1"/>
          </p:cNvSpPr>
          <p:nvPr/>
        </p:nvSpPr>
        <p:spPr bwMode="auto">
          <a:xfrm>
            <a:off x="2181226" y="5903894"/>
            <a:ext cx="1781175" cy="954107"/>
          </a:xfrm>
          <a:prstGeom prst="rect">
            <a:avLst/>
          </a:prstGeom>
          <a:noFill/>
          <a:ln w="9525">
            <a:noFill/>
            <a:miter lim="800000"/>
            <a:headEnd/>
            <a:tailEnd/>
          </a:ln>
        </p:spPr>
        <p:txBody>
          <a:bodyPr wrap="square">
            <a:prstTxWarp prst="textNoShape">
              <a:avLst/>
            </a:prstTxWarp>
            <a:spAutoFit/>
          </a:bodyPr>
          <a:lstStyle/>
          <a:p>
            <a:pPr algn="r"/>
            <a:r>
              <a:rPr lang="en-US" sz="1400" dirty="0">
                <a:latin typeface="Calibri" pitchFamily="-107" charset="0"/>
              </a:rPr>
              <a:t>Audiovisual library of gardening and cooking tips (Mockups)</a:t>
            </a:r>
          </a:p>
        </p:txBody>
      </p:sp>
      <p:sp>
        <p:nvSpPr>
          <p:cNvPr id="14" name="TextBox 5"/>
          <p:cNvSpPr txBox="1">
            <a:spLocks noChangeArrowheads="1"/>
          </p:cNvSpPr>
          <p:nvPr/>
        </p:nvSpPr>
        <p:spPr bwMode="auto">
          <a:xfrm>
            <a:off x="5943600" y="6043136"/>
            <a:ext cx="2514600" cy="738664"/>
          </a:xfrm>
          <a:prstGeom prst="rect">
            <a:avLst/>
          </a:prstGeom>
          <a:noFill/>
          <a:ln w="9525">
            <a:noFill/>
            <a:miter lim="800000"/>
            <a:headEnd/>
            <a:tailEnd/>
          </a:ln>
        </p:spPr>
        <p:txBody>
          <a:bodyPr wrap="square">
            <a:prstTxWarp prst="textNoShape">
              <a:avLst/>
            </a:prstTxWarp>
            <a:spAutoFit/>
          </a:bodyPr>
          <a:lstStyle/>
          <a:p>
            <a:pPr algn="r"/>
            <a:r>
              <a:rPr lang="en-US" sz="1400" dirty="0">
                <a:latin typeface="Calibri" pitchFamily="-107" charset="0"/>
              </a:rPr>
              <a:t>Idea for a porter duty role </a:t>
            </a:r>
          </a:p>
          <a:p>
            <a:pPr algn="r"/>
            <a:r>
              <a:rPr lang="en-US" sz="1400" dirty="0">
                <a:latin typeface="Calibri" pitchFamily="-107" charset="0"/>
              </a:rPr>
              <a:t> for the house</a:t>
            </a:r>
          </a:p>
          <a:p>
            <a:pPr algn="r"/>
            <a:r>
              <a:rPr lang="en-US" sz="1400" dirty="0">
                <a:latin typeface="Calibri" pitchFamily="-107" charset="0"/>
              </a:rPr>
              <a:t>(Illustration by K </a:t>
            </a:r>
            <a:r>
              <a:rPr lang="en-US" sz="1400" dirty="0" err="1">
                <a:latin typeface="Calibri" pitchFamily="-107" charset="0"/>
              </a:rPr>
              <a:t>Lehtimäki</a:t>
            </a:r>
            <a:r>
              <a:rPr lang="en-US" sz="1400" dirty="0">
                <a:latin typeface="Calibri" pitchFamily="-107" charset="0"/>
              </a:rPr>
              <a:t>)</a:t>
            </a:r>
          </a:p>
        </p:txBody>
      </p:sp>
      <p:sp>
        <p:nvSpPr>
          <p:cNvPr id="2" name="Slide Number Placeholder 1"/>
          <p:cNvSpPr>
            <a:spLocks noGrp="1"/>
          </p:cNvSpPr>
          <p:nvPr>
            <p:ph type="sldNum" sz="quarter" idx="12"/>
          </p:nvPr>
        </p:nvSpPr>
        <p:spPr/>
        <p:txBody>
          <a:bodyPr/>
          <a:lstStyle/>
          <a:p>
            <a:fld id="{52384017-E4DF-4A7A-8FA6-2DC68C3EB4D0}" type="slidenum">
              <a:rPr lang="fi-FI" noProof="0" smtClean="0"/>
              <a:pPr/>
              <a:t>95</a:t>
            </a:fld>
            <a:endParaRPr lang="fi-FI" noProof="0"/>
          </a:p>
        </p:txBody>
      </p:sp>
      <p:pic>
        <p:nvPicPr>
          <p:cNvPr id="18" name="Picture 17"/>
          <p:cNvPicPr>
            <a:picLocks noChangeAspect="1"/>
          </p:cNvPicPr>
          <p:nvPr/>
        </p:nvPicPr>
        <p:blipFill>
          <a:blip r:embed="rId7"/>
          <a:stretch>
            <a:fillRect/>
          </a:stretch>
        </p:blipFill>
        <p:spPr>
          <a:xfrm>
            <a:off x="1524000" y="-10245"/>
            <a:ext cx="9157368" cy="905929"/>
          </a:xfrm>
          <a:prstGeom prst="rect">
            <a:avLst/>
          </a:prstGeom>
        </p:spPr>
      </p:pic>
      <p:sp>
        <p:nvSpPr>
          <p:cNvPr id="19" name="Title 1"/>
          <p:cNvSpPr txBox="1">
            <a:spLocks/>
          </p:cNvSpPr>
          <p:nvPr/>
        </p:nvSpPr>
        <p:spPr>
          <a:xfrm>
            <a:off x="3223846" y="262419"/>
            <a:ext cx="6986954"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AGING TOGETHER: CO-CREATIVE DESIGN WITH ACTIVE SENIORS</a:t>
            </a:r>
          </a:p>
        </p:txBody>
      </p:sp>
      <p:pic>
        <p:nvPicPr>
          <p:cNvPr id="20" name="Picture 19"/>
          <p:cNvPicPr>
            <a:picLocks noChangeAspect="1"/>
          </p:cNvPicPr>
          <p:nvPr/>
        </p:nvPicPr>
        <p:blipFill>
          <a:blip r:embed="rId8"/>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2237763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co-design-model-agingtogether.jpg"/>
          <p:cNvPicPr>
            <a:picLocks noChangeAspect="1"/>
          </p:cNvPicPr>
          <p:nvPr/>
        </p:nvPicPr>
        <p:blipFill>
          <a:blip r:embed="rId2"/>
          <a:stretch>
            <a:fillRect/>
          </a:stretch>
        </p:blipFill>
        <p:spPr>
          <a:xfrm>
            <a:off x="2850738" y="3189030"/>
            <a:ext cx="7817262" cy="2654065"/>
          </a:xfrm>
          <a:prstGeom prst="rect">
            <a:avLst/>
          </a:prstGeom>
        </p:spPr>
      </p:pic>
      <p:sp>
        <p:nvSpPr>
          <p:cNvPr id="8" name="Text Placeholder 3"/>
          <p:cNvSpPr txBox="1">
            <a:spLocks/>
          </p:cNvSpPr>
          <p:nvPr/>
        </p:nvSpPr>
        <p:spPr>
          <a:xfrm>
            <a:off x="5799044" y="2240375"/>
            <a:ext cx="4868957" cy="381600"/>
          </a:xfrm>
          <a:prstGeom prst="rect">
            <a:avLst/>
          </a:prstGeom>
        </p:spPr>
        <p:txBody>
          <a:bodyPr vert="horz" lIns="0" tIns="0" rIns="0" bIns="0" rtlCol="0">
            <a:noAutofit/>
          </a:bodyPr>
          <a:lstStyle>
            <a:lvl1pPr marL="0" indent="0" algn="l" defTabSz="457200" rtl="0" eaLnBrk="1" latinLnBrk="0" hangingPunct="1">
              <a:lnSpc>
                <a:spcPts val="950"/>
              </a:lnSpc>
              <a:spcBef>
                <a:spcPts val="0"/>
              </a:spcBef>
              <a:buFont typeface="Arial"/>
              <a:buNone/>
              <a:defRPr sz="950" b="1" kern="1200">
                <a:solidFill>
                  <a:schemeClr val="accent5"/>
                </a:solidFill>
                <a:latin typeface="+mn-lt"/>
                <a:ea typeface="+mn-ea"/>
                <a:cs typeface="+mn-cs"/>
              </a:defRPr>
            </a:lvl1pPr>
            <a:lvl2pPr marL="273050" indent="-103188" algn="l" defTabSz="457200" rtl="0" eaLnBrk="1" latinLnBrk="0" hangingPunct="1">
              <a:spcBef>
                <a:spcPct val="20000"/>
              </a:spcBef>
              <a:buFont typeface="Arial"/>
              <a:buChar char="–"/>
              <a:defRPr lang="en-US" sz="950" kern="1200" dirty="0" smtClean="0">
                <a:solidFill>
                  <a:schemeClr val="tx1"/>
                </a:solidFill>
                <a:latin typeface="+mn-lt"/>
                <a:ea typeface="+mn-ea"/>
                <a:cs typeface="+mn-cs"/>
              </a:defRPr>
            </a:lvl2pPr>
            <a:lvl3pPr marL="273050" indent="-93663" algn="l" defTabSz="457200" rtl="0" eaLnBrk="1" latinLnBrk="0" hangingPunct="1">
              <a:spcBef>
                <a:spcPct val="20000"/>
              </a:spcBef>
              <a:buFont typeface="Symbol" pitchFamily="18" charset="2"/>
              <a:buNone/>
              <a:defRPr sz="900" kern="1200">
                <a:solidFill>
                  <a:schemeClr val="tx1"/>
                </a:solidFill>
                <a:latin typeface="+mn-lt"/>
                <a:ea typeface="+mn-ea"/>
                <a:cs typeface="+mn-cs"/>
              </a:defRPr>
            </a:lvl3pPr>
            <a:lvl4pPr marL="273050" indent="-93663" algn="l" defTabSz="457200" rtl="0" eaLnBrk="1" latinLnBrk="0" hangingPunct="1">
              <a:spcBef>
                <a:spcPct val="20000"/>
              </a:spcBef>
              <a:buFont typeface="Arial"/>
              <a:buChar char="–"/>
              <a:defRPr sz="900" kern="1200">
                <a:solidFill>
                  <a:schemeClr val="tx1"/>
                </a:solidFill>
                <a:latin typeface="+mn-lt"/>
                <a:ea typeface="+mn-ea"/>
                <a:cs typeface="+mn-cs"/>
              </a:defRPr>
            </a:lvl4pPr>
            <a:lvl5pPr marL="273050" indent="-93663" algn="l" defTabSz="457200" rtl="0" eaLnBrk="1" latinLnBrk="0" hangingPunct="1">
              <a:spcBef>
                <a:spcPct val="20000"/>
              </a:spcBef>
              <a:buFont typeface="Symbol" pitchFamily="18" charset="2"/>
              <a:buChar char="-"/>
              <a:defRPr sz="900" kern="1200">
                <a:solidFill>
                  <a:schemeClr val="tx1"/>
                </a:solidFill>
                <a:latin typeface="+mn-lt"/>
                <a:ea typeface="+mn-ea"/>
                <a:cs typeface="+mn-cs"/>
              </a:defRPr>
            </a:lvl5pPr>
            <a:lvl6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6pPr>
            <a:lvl7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7pPr>
            <a:lvl8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8pPr>
            <a:lvl9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9pPr>
          </a:lstStyle>
          <a:p>
            <a:r>
              <a:rPr lang="en-US" dirty="0"/>
              <a:t>Sanders, E. B.-N., &amp; </a:t>
            </a:r>
            <a:r>
              <a:rPr lang="en-US" dirty="0" err="1"/>
              <a:t>Stappers</a:t>
            </a:r>
            <a:r>
              <a:rPr lang="en-US" dirty="0"/>
              <a:t>, P. J. (2008). Co-creation and the new landscapes of design. </a:t>
            </a:r>
            <a:r>
              <a:rPr lang="en-US" dirty="0" err="1"/>
              <a:t>CoDesign</a:t>
            </a:r>
            <a:r>
              <a:rPr lang="en-US" dirty="0"/>
              <a:t>, 4(1), 5-18.</a:t>
            </a:r>
          </a:p>
          <a:p>
            <a:endParaRPr lang="en-US" dirty="0"/>
          </a:p>
        </p:txBody>
      </p:sp>
      <p:pic>
        <p:nvPicPr>
          <p:cNvPr id="9" name="Content Placeholder 5" descr="Figure1-sanders-stappers-codesignmodel.png"/>
          <p:cNvPicPr>
            <a:picLocks noChangeAspect="1"/>
          </p:cNvPicPr>
          <p:nvPr/>
        </p:nvPicPr>
        <p:blipFill>
          <a:blip r:embed="rId3"/>
          <a:srcRect l="-6995" r="-6995"/>
          <a:stretch>
            <a:fillRect/>
          </a:stretch>
        </p:blipFill>
        <p:spPr>
          <a:xfrm>
            <a:off x="5324856" y="641011"/>
            <a:ext cx="4759945" cy="1599365"/>
          </a:xfrm>
          <a:prstGeom prst="rect">
            <a:avLst/>
          </a:prstGeom>
        </p:spPr>
      </p:pic>
      <p:sp>
        <p:nvSpPr>
          <p:cNvPr id="10" name="Text Placeholder 3"/>
          <p:cNvSpPr txBox="1">
            <a:spLocks/>
          </p:cNvSpPr>
          <p:nvPr/>
        </p:nvSpPr>
        <p:spPr>
          <a:xfrm>
            <a:off x="3364565" y="6112369"/>
            <a:ext cx="4868957" cy="381600"/>
          </a:xfrm>
          <a:prstGeom prst="rect">
            <a:avLst/>
          </a:prstGeom>
        </p:spPr>
        <p:txBody>
          <a:bodyPr vert="horz" lIns="0" tIns="0" rIns="0" bIns="0" rtlCol="0">
            <a:noAutofit/>
          </a:bodyPr>
          <a:lstStyle>
            <a:lvl1pPr marL="0" indent="0" algn="l" defTabSz="457200" rtl="0" eaLnBrk="1" latinLnBrk="0" hangingPunct="1">
              <a:lnSpc>
                <a:spcPts val="950"/>
              </a:lnSpc>
              <a:spcBef>
                <a:spcPts val="0"/>
              </a:spcBef>
              <a:buFont typeface="Arial"/>
              <a:buNone/>
              <a:defRPr sz="950" b="1" kern="1200">
                <a:solidFill>
                  <a:schemeClr val="accent5"/>
                </a:solidFill>
                <a:latin typeface="+mn-lt"/>
                <a:ea typeface="+mn-ea"/>
                <a:cs typeface="+mn-cs"/>
              </a:defRPr>
            </a:lvl1pPr>
            <a:lvl2pPr marL="273050" indent="-103188" algn="l" defTabSz="457200" rtl="0" eaLnBrk="1" latinLnBrk="0" hangingPunct="1">
              <a:spcBef>
                <a:spcPct val="20000"/>
              </a:spcBef>
              <a:buFont typeface="Arial"/>
              <a:buChar char="–"/>
              <a:defRPr lang="en-US" sz="950" kern="1200" dirty="0" smtClean="0">
                <a:solidFill>
                  <a:schemeClr val="tx1"/>
                </a:solidFill>
                <a:latin typeface="+mn-lt"/>
                <a:ea typeface="+mn-ea"/>
                <a:cs typeface="+mn-cs"/>
              </a:defRPr>
            </a:lvl2pPr>
            <a:lvl3pPr marL="273050" indent="-93663" algn="l" defTabSz="457200" rtl="0" eaLnBrk="1" latinLnBrk="0" hangingPunct="1">
              <a:spcBef>
                <a:spcPct val="20000"/>
              </a:spcBef>
              <a:buFont typeface="Symbol" pitchFamily="18" charset="2"/>
              <a:buNone/>
              <a:defRPr sz="900" kern="1200">
                <a:solidFill>
                  <a:schemeClr val="tx1"/>
                </a:solidFill>
                <a:latin typeface="+mn-lt"/>
                <a:ea typeface="+mn-ea"/>
                <a:cs typeface="+mn-cs"/>
              </a:defRPr>
            </a:lvl3pPr>
            <a:lvl4pPr marL="273050" indent="-93663" algn="l" defTabSz="457200" rtl="0" eaLnBrk="1" latinLnBrk="0" hangingPunct="1">
              <a:spcBef>
                <a:spcPct val="20000"/>
              </a:spcBef>
              <a:buFont typeface="Arial"/>
              <a:buChar char="–"/>
              <a:defRPr sz="900" kern="1200">
                <a:solidFill>
                  <a:schemeClr val="tx1"/>
                </a:solidFill>
                <a:latin typeface="+mn-lt"/>
                <a:ea typeface="+mn-ea"/>
                <a:cs typeface="+mn-cs"/>
              </a:defRPr>
            </a:lvl4pPr>
            <a:lvl5pPr marL="273050" indent="-93663" algn="l" defTabSz="457200" rtl="0" eaLnBrk="1" latinLnBrk="0" hangingPunct="1">
              <a:spcBef>
                <a:spcPct val="20000"/>
              </a:spcBef>
              <a:buFont typeface="Symbol" pitchFamily="18" charset="2"/>
              <a:buChar char="-"/>
              <a:defRPr sz="900" kern="1200">
                <a:solidFill>
                  <a:schemeClr val="tx1"/>
                </a:solidFill>
                <a:latin typeface="+mn-lt"/>
                <a:ea typeface="+mn-ea"/>
                <a:cs typeface="+mn-cs"/>
              </a:defRPr>
            </a:lvl5pPr>
            <a:lvl6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6pPr>
            <a:lvl7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7pPr>
            <a:lvl8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8pPr>
            <a:lvl9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9pPr>
          </a:lstStyle>
          <a:p>
            <a:r>
              <a:rPr lang="en-US" dirty="0" err="1"/>
              <a:t>Botero</a:t>
            </a:r>
            <a:r>
              <a:rPr lang="en-US" dirty="0"/>
              <a:t>, A, &amp; Hyysalo, S. 2013. “Ageing Together: Steps towards Evolutionary Co-Design in Everyday Practices.” </a:t>
            </a:r>
            <a:r>
              <a:rPr lang="en-US" i="1" dirty="0" err="1"/>
              <a:t>CoDesign</a:t>
            </a:r>
            <a:r>
              <a:rPr lang="en-US" dirty="0"/>
              <a:t> 9 (1): 37–54 .</a:t>
            </a:r>
          </a:p>
          <a:p>
            <a:endParaRPr lang="en-US" dirty="0"/>
          </a:p>
        </p:txBody>
      </p:sp>
      <p:sp>
        <p:nvSpPr>
          <p:cNvPr id="11" name="TextBox 10"/>
          <p:cNvSpPr txBox="1"/>
          <p:nvPr/>
        </p:nvSpPr>
        <p:spPr>
          <a:xfrm>
            <a:off x="1761380" y="193143"/>
            <a:ext cx="3731494" cy="3139321"/>
          </a:xfrm>
          <a:prstGeom prst="rect">
            <a:avLst/>
          </a:prstGeom>
          <a:noFill/>
        </p:spPr>
        <p:txBody>
          <a:bodyPr wrap="square" rtlCol="0">
            <a:spAutoFit/>
          </a:bodyPr>
          <a:lstStyle/>
          <a:p>
            <a:r>
              <a:rPr lang="en-US" b="1" dirty="0"/>
              <a:t>Figure 3 </a:t>
            </a:r>
            <a:r>
              <a:rPr lang="en-US" dirty="0"/>
              <a:t>In co-creative design the impetus is on evolutionary long-term realization of design. The upper image depicts typical collaborative product design process where interactions between designers and users (up and down </a:t>
            </a:r>
            <a:r>
              <a:rPr lang="en-US" dirty="0" err="1"/>
              <a:t>twiggles</a:t>
            </a:r>
            <a:r>
              <a:rPr lang="en-US" dirty="0"/>
              <a:t>) seize upon launch. Lower image depicts co-creative design, where the initial launch is followed by heightened interactions and design iterations.</a:t>
            </a:r>
            <a:endParaRPr lang="en-US" b="1" dirty="0"/>
          </a:p>
        </p:txBody>
      </p:sp>
    </p:spTree>
    <p:extLst>
      <p:ext uri="{BB962C8B-B14F-4D97-AF65-F5344CB8AC3E}">
        <p14:creationId xmlns:p14="http://schemas.microsoft.com/office/powerpoint/2010/main" val="1509185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7684294" y="178053"/>
            <a:ext cx="2896169"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9963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Lucida Grande"/>
              <a:buChar char="➔"/>
            </a:pPr>
            <a:r>
              <a:rPr lang="en-US" sz="1800" dirty="0"/>
              <a:t>Independent user innovator community means that users are independently designing and maintaining products, services or processes.</a:t>
            </a:r>
          </a:p>
          <a:p>
            <a:pPr marL="0" indent="0">
              <a:buNone/>
            </a:pPr>
            <a:r>
              <a:rPr lang="en-US" sz="1800" dirty="0"/>
              <a:t> </a:t>
            </a:r>
          </a:p>
          <a:p>
            <a:pPr>
              <a:buFont typeface="Lucida Grande"/>
              <a:buChar char="➔"/>
            </a:pPr>
            <a:r>
              <a:rPr lang="en-US" sz="1800" dirty="0"/>
              <a:t>Users hold full control over decisions, development direction, funding sources, finances etc. </a:t>
            </a:r>
          </a:p>
          <a:p>
            <a:pPr>
              <a:buFont typeface="Lucida Grande"/>
              <a:buChar char="➔"/>
            </a:pPr>
            <a:endParaRPr lang="en-US" sz="1800" dirty="0"/>
          </a:p>
          <a:p>
            <a:pPr>
              <a:buFont typeface="Lucida Grande"/>
              <a:buChar char="➔"/>
            </a:pPr>
            <a:r>
              <a:rPr lang="en-US" sz="1800" dirty="0"/>
              <a:t>Open and free software are well known examples, but independent user innovator communities exist for physical products, service platforms, digital-physical making etc. </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INDEPENDENT USER INNOVATOR COMMUNITY</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4896449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587949"/>
            <a:ext cx="3713994" cy="2039679"/>
          </a:xfrm>
        </p:spPr>
        <p:txBody>
          <a:bodyPr>
            <a:noAutofit/>
          </a:bodyPr>
          <a:lstStyle/>
          <a:p>
            <a:pPr marL="0" indent="0" algn="just">
              <a:buNone/>
            </a:pPr>
            <a:r>
              <a:rPr lang="en-GB" sz="1700" b="1" dirty="0"/>
              <a:t>Independent user innovators and user innovator communities</a:t>
            </a:r>
            <a:r>
              <a:rPr lang="en-GB" sz="1700" dirty="0"/>
              <a:t> innovate for themselves among themselves. </a:t>
            </a:r>
            <a:r>
              <a:rPr lang="en-GB" sz="1700" b="1" dirty="0"/>
              <a:t>Insofar as users are designers information stickiness is no problem.</a:t>
            </a:r>
            <a:endParaRPr lang="en-US" sz="1700" b="1" dirty="0"/>
          </a:p>
        </p:txBody>
      </p:sp>
      <p:grpSp>
        <p:nvGrpSpPr>
          <p:cNvPr id="51" name="Group 50"/>
          <p:cNvGrpSpPr/>
          <p:nvPr/>
        </p:nvGrpSpPr>
        <p:grpSpPr>
          <a:xfrm>
            <a:off x="5773126" y="109210"/>
            <a:ext cx="2145292" cy="1727406"/>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079993" y="2246923"/>
            <a:ext cx="3562373" cy="4487550"/>
            <a:chOff x="515776" y="167115"/>
            <a:chExt cx="5494555" cy="6534214"/>
          </a:xfrm>
        </p:grpSpPr>
        <p:sp>
          <p:nvSpPr>
            <p:cNvPr id="38"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40"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2"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3"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4"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6"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7"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48" name="Straight Arrow Connector 47"/>
            <p:cNvCxnSpPr>
              <a:stCxn id="44" idx="4"/>
              <a:endCxn id="45"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2" idx="1"/>
              <a:endCxn id="46"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62" idx="4"/>
              <a:endCxn id="64"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2"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3"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4"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5"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6" name="Oval 85"/>
            <p:cNvSpPr>
              <a:spLocks noChangeArrowheads="1"/>
            </p:cNvSpPr>
            <p:nvPr/>
          </p:nvSpPr>
          <p:spPr bwMode="auto">
            <a:xfrm>
              <a:off x="899056" y="2836060"/>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7"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8"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9"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0"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1"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2"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cxnSp>
          <p:nvCxnSpPr>
            <p:cNvPr id="73" name="Straight Arrow Connector 72"/>
            <p:cNvCxnSpPr>
              <a:endCxn id="66" idx="5"/>
            </p:cNvCxnSpPr>
            <p:nvPr/>
          </p:nvCxnSpPr>
          <p:spPr>
            <a:xfrm flipH="1" flipV="1">
              <a:off x="1484423" y="3421427"/>
              <a:ext cx="931939" cy="1545894"/>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38982736"/>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2956</TotalTime>
  <Words>7918</Words>
  <Application>Microsoft Macintosh PowerPoint</Application>
  <PresentationFormat>Widescreen</PresentationFormat>
  <Paragraphs>773</Paragraphs>
  <Slides>119</Slides>
  <Notes>10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119</vt:i4>
      </vt:variant>
    </vt:vector>
  </HeadingPairs>
  <TitlesOfParts>
    <vt:vector size="128" baseType="lpstr">
      <vt:lpstr>Arial</vt:lpstr>
      <vt:lpstr>Calibri</vt:lpstr>
      <vt:lpstr>Frutiger LT Std 87 ExtraBlk Cn</vt:lpstr>
      <vt:lpstr>Lucida Grande</vt:lpstr>
      <vt:lpstr>Symbol</vt:lpstr>
      <vt:lpstr>Times New Roman</vt:lpstr>
      <vt:lpstr>Black</vt:lpstr>
      <vt:lpstr>1_Office Theme</vt:lpstr>
      <vt:lpstr>Document</vt:lpstr>
      <vt:lpstr>Design for Social Change_CoDesign</vt:lpstr>
      <vt:lpstr>Sociotechnical change: what is it, why it can be hard and how to assess it  </vt:lpstr>
      <vt:lpstr>Sociotechnical? change? </vt:lpstr>
      <vt:lpstr>TOPIC 1 Politics/values through design</vt:lpstr>
      <vt:lpstr>PowerPoint Presentation</vt:lpstr>
      <vt:lpstr>Values/politics built into design: long island bridges</vt:lpstr>
      <vt:lpstr>PowerPoint Presentation</vt:lpstr>
      <vt:lpstr>Values /politics built into design: Paris Metro</vt:lpstr>
      <vt:lpstr>PowerPoint Presentation</vt:lpstr>
      <vt:lpstr>Values /politics build into design: New York Metro &amp; Helsinki broadband networks</vt:lpstr>
      <vt:lpstr>PowerPoint Presentation</vt:lpstr>
      <vt:lpstr>Values /politics built into design: Helsinki public transit card reader</vt:lpstr>
      <vt:lpstr>PowerPoint Presentation</vt:lpstr>
      <vt:lpstr>Values /politics built into design: Panopticon</vt:lpstr>
      <vt:lpstr>Topic 1 lessons</vt:lpstr>
      <vt:lpstr>Topic 2: Problemis in Inferring politics / values in designs and systems</vt:lpstr>
      <vt:lpstr>PowerPoint Presentation</vt:lpstr>
      <vt:lpstr>Revisting Long Island Bridges</vt:lpstr>
      <vt:lpstr>PowerPoint Presentation</vt:lpstr>
      <vt:lpstr>Revisiting Panopticon</vt:lpstr>
      <vt:lpstr>PowerPoint Presentation</vt:lpstr>
      <vt:lpstr>Revisiting Buscom</vt:lpstr>
      <vt:lpstr>Why is it importnat to realize materiality in change initiatives … and why is it tricky to recognize?  </vt:lpstr>
      <vt:lpstr>Importance of values/politics in design A</vt:lpstr>
      <vt:lpstr>Importance of values/politics in design B</vt:lpstr>
      <vt:lpstr>Challenges of politics/values in design C</vt:lpstr>
      <vt:lpstr>Importance of values/politics in design D</vt:lpstr>
      <vt:lpstr>TOPIC TWO What is it that technologies ‘do’? And how do they do it?</vt:lpstr>
      <vt:lpstr>What is it that technologies do?</vt:lpstr>
      <vt:lpstr>PowerPoint Presentation</vt:lpstr>
      <vt:lpstr>PowerPoint Presentation</vt:lpstr>
      <vt:lpstr>Is technology neutral vs. what are the actor configurations that result from it?</vt:lpstr>
      <vt:lpstr>Circumstantial handicap / actor configurations / augmentation</vt:lpstr>
      <vt:lpstr>New technology and regulation: New technologies redefine what we can do and how we can do it </vt:lpstr>
      <vt:lpstr>New technology, regulation and expecations of normalcy</vt:lpstr>
      <vt:lpstr>TOPIC THREE Dynamics of socio-technical change</vt:lpstr>
      <vt:lpstr>Technological determinism /technology imperative</vt:lpstr>
      <vt:lpstr>Technologies are socially shaped</vt:lpstr>
      <vt:lpstr>Social Construction of Technology</vt:lpstr>
      <vt:lpstr>PowerPoint Presentation</vt:lpstr>
      <vt:lpstr>PowerPoint Presentation</vt:lpstr>
      <vt:lpstr>PowerPoint Presentation</vt:lpstr>
      <vt:lpstr>PowerPoint Presentation</vt:lpstr>
      <vt:lpstr>PowerPoint Presentation</vt:lpstr>
      <vt:lpstr>Key concepts</vt:lpstr>
      <vt:lpstr>Heterogeneous engineering</vt:lpstr>
      <vt:lpstr>Path dependency: Clio and the economics of QWERTY</vt:lpstr>
      <vt:lpstr>Typewriters – path dependency</vt:lpstr>
      <vt:lpstr>PowerPoint Presentation</vt:lpstr>
      <vt:lpstr>Sociotechnical regimes: interlocked path-dependencies</vt:lpstr>
      <vt:lpstr>PowerPoint Presentation</vt:lpstr>
      <vt:lpstr>In sum, technology dynamics 1</vt:lpstr>
      <vt:lpstr>END OF DAY ONE</vt:lpstr>
      <vt:lpstr>DAY TWO</vt:lpstr>
      <vt:lpstr>Discussion: Mumford: Authoritarian and democratic technics</vt:lpstr>
      <vt:lpstr>Democratic and authoritarian technics</vt:lpstr>
      <vt:lpstr>Sociotechnical change as interactive/agonistic social proess ‘Technological dramas’: phaffenberger</vt:lpstr>
      <vt:lpstr>Technology’s politics</vt:lpstr>
      <vt:lpstr>Social power fortifies technological power, which fortifies social power</vt:lpstr>
      <vt:lpstr>Technological drama; discursive interactions (conflict) over technology</vt:lpstr>
      <vt:lpstr>Technological drama</vt:lpstr>
      <vt:lpstr>PowerPoint Presentation</vt:lpstr>
      <vt:lpstr>The victorian bench</vt:lpstr>
      <vt:lpstr>Sri Lanka Irrigation channels</vt:lpstr>
      <vt:lpstr>PowerPoint Presentation</vt:lpstr>
      <vt:lpstr>PowerPoint Presentation</vt:lpstr>
      <vt:lpstr>A Typology of Regularization Strategies</vt:lpstr>
      <vt:lpstr>Typology or regularization strategies II</vt:lpstr>
      <vt:lpstr>Typology or regularization strategies III</vt:lpstr>
      <vt:lpstr>Adjustment strategies</vt:lpstr>
      <vt:lpstr>Countersignification: Victorian bench II</vt:lpstr>
      <vt:lpstr>Counterappropriation</vt:lpstr>
      <vt:lpstr>Counterdelegation</vt:lpstr>
      <vt:lpstr>Root paradigm</vt:lpstr>
      <vt:lpstr>Reconstitution</vt:lpstr>
      <vt:lpstr>Reintegration … Designification</vt:lpstr>
      <vt:lpstr>Lessons topic 3</vt:lpstr>
      <vt:lpstr>TOPIC FOUR:  DEMOCRATIZED DESIGN AS MEANS TO AVOID AND REMEDY ‘TECHNOLOGICAL DRAMAS’</vt:lpstr>
      <vt:lpstr>PowerPoint Presentation</vt:lpstr>
      <vt:lpstr>PowerPoint Presentation</vt:lpstr>
      <vt:lpstr>PowerPoint Presentation</vt:lpstr>
      <vt:lpstr>PowerPoint Presentation</vt:lpstr>
      <vt:lpstr>PowerPoint Presentation</vt:lpstr>
      <vt:lpstr>COLLABORATIVE  DESIGN</vt:lpstr>
      <vt:lpstr>PowerPoint Presentation</vt:lpstr>
      <vt:lpstr>PowerPoint Presentation</vt:lpstr>
      <vt:lpstr>PowerPoint Presentation</vt:lpstr>
      <vt:lpstr>Co-design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Nestle: User innovation toolkits</vt:lpstr>
      <vt:lpstr>PowerPoint Presentation</vt:lpstr>
      <vt:lpstr>PowerPoint Presentation</vt:lpstr>
      <vt:lpstr>’Common sense view’:  Why design with and by users </vt:lpstr>
      <vt:lpstr>PowerPoint Presentation</vt:lpstr>
      <vt:lpstr>PowerPoint Presentation</vt:lpstr>
      <vt:lpstr>But what else does it take to achieve effective codesign?</vt:lpstr>
      <vt:lpstr>PowerPoint Presentation</vt:lpstr>
      <vt:lpstr>PowerPoint Presentation</vt:lpstr>
      <vt:lpstr>In sum, design participation in social change</vt:lpstr>
      <vt:lpstr>END OF WEEK 1, DAY TWO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for Social Change_CoDesign</dc:title>
  <dc:creator>Sampsa</dc:creator>
  <cp:lastModifiedBy>Sampsa</cp:lastModifiedBy>
  <cp:revision>45</cp:revision>
  <dcterms:created xsi:type="dcterms:W3CDTF">2020-08-25T11:28:54Z</dcterms:created>
  <dcterms:modified xsi:type="dcterms:W3CDTF">2020-10-27T20:00:00Z</dcterms:modified>
</cp:coreProperties>
</file>