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1136" r:id="rId2"/>
    <p:sldId id="1137" r:id="rId3"/>
    <p:sldId id="1135" r:id="rId4"/>
    <p:sldId id="1138" r:id="rId5"/>
    <p:sldId id="1139" r:id="rId6"/>
    <p:sldId id="1140" r:id="rId7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6"/>
    <p:restoredTop sz="96291"/>
  </p:normalViewPr>
  <p:slideViewPr>
    <p:cSldViewPr snapToGrid="0" snapToObjects="1">
      <p:cViewPr varScale="1">
        <p:scale>
          <a:sx n="119" d="100"/>
          <a:sy n="119" d="100"/>
        </p:scale>
        <p:origin x="21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A81C3-28B8-DB4D-9913-4BA6C86C90D1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11/17/20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A3FD-0E4E-3946-94C6-BA1B8E1CF847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1345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A81C3-28B8-DB4D-9913-4BA6C86C90D1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11/17/20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A3FD-0E4E-3946-94C6-BA1B8E1CF847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8179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A81C3-28B8-DB4D-9913-4BA6C86C90D1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11/17/20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A3FD-0E4E-3946-94C6-BA1B8E1CF847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904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A81C3-28B8-DB4D-9913-4BA6C86C90D1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11/17/20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A3FD-0E4E-3946-94C6-BA1B8E1CF847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58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A81C3-28B8-DB4D-9913-4BA6C86C90D1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11/17/20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A3FD-0E4E-3946-94C6-BA1B8E1CF847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8365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A81C3-28B8-DB4D-9913-4BA6C86C90D1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11/17/20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A3FD-0E4E-3946-94C6-BA1B8E1CF847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602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A81C3-28B8-DB4D-9913-4BA6C86C90D1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11/17/20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A3FD-0E4E-3946-94C6-BA1B8E1CF847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524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A81C3-28B8-DB4D-9913-4BA6C86C90D1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11/17/20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A3FD-0E4E-3946-94C6-BA1B8E1CF847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38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A81C3-28B8-DB4D-9913-4BA6C86C90D1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11/17/20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A3FD-0E4E-3946-94C6-BA1B8E1CF847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0754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A81C3-28B8-DB4D-9913-4BA6C86C90D1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11/17/20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A3FD-0E4E-3946-94C6-BA1B8E1CF847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4627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A81C3-28B8-DB4D-9913-4BA6C86C90D1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11/17/20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A3FD-0E4E-3946-94C6-BA1B8E1CF847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845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D8A81C3-28B8-DB4D-9913-4BA6C86C90D1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11/17/20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744DA3FD-0E4E-3946-94C6-BA1B8E1CF84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81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B412D0-F4E9-5940-9EC8-931DC1572C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FI" dirty="0"/>
              <a:t>Exercise C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8AA06DA-EE72-4D4D-9D7C-CAF8ADA92D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FI" dirty="0"/>
              <a:t>Design a change management series for affecting wide societal change</a:t>
            </a:r>
          </a:p>
        </p:txBody>
      </p:sp>
    </p:spTree>
    <p:extLst>
      <p:ext uri="{BB962C8B-B14F-4D97-AF65-F5344CB8AC3E}">
        <p14:creationId xmlns:p14="http://schemas.microsoft.com/office/powerpoint/2010/main" val="4286014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E4912-FB7E-0640-8C7C-D6447DBEC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dirty="0"/>
              <a:t>What is a codesign series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070C0-9E57-774E-ADCF-484995953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FI" dirty="0"/>
              <a:t>Codesign organized through </a:t>
            </a:r>
            <a:r>
              <a:rPr lang="en-FI" i="1" dirty="0"/>
              <a:t>cumulative</a:t>
            </a:r>
            <a:r>
              <a:rPr lang="en-FI" dirty="0"/>
              <a:t> phases </a:t>
            </a:r>
          </a:p>
          <a:p>
            <a:r>
              <a:rPr lang="en-FI" dirty="0"/>
              <a:t>Aim to deliver deeper or wider outcomes than a single or repeated events or workshops</a:t>
            </a:r>
          </a:p>
          <a:p>
            <a:r>
              <a:rPr lang="en-FI" dirty="0"/>
              <a:t>Often includes diverse participants to gain complementary competences and to allow mutual learning</a:t>
            </a:r>
          </a:p>
          <a:p>
            <a:r>
              <a:rPr lang="en-FI" dirty="0"/>
              <a:t>Some change in participants can happen along the way (by dropping out, by adding needed new competency …)</a:t>
            </a:r>
          </a:p>
          <a:p>
            <a:r>
              <a:rPr lang="en-FI" dirty="0"/>
              <a:t>Can result in different outcomes:  Service/product concept and/or shared vision scenarios and/or change pathways and/or new strategy development and/or an influential report …</a:t>
            </a:r>
          </a:p>
        </p:txBody>
      </p:sp>
    </p:spTree>
    <p:extLst>
      <p:ext uri="{BB962C8B-B14F-4D97-AF65-F5344CB8AC3E}">
        <p14:creationId xmlns:p14="http://schemas.microsoft.com/office/powerpoint/2010/main" val="2613198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D80C2-FF4F-5344-9D07-393777554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dirty="0"/>
              <a:t>Codesign series – pro’s and con’s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7354D-DBFB-2C42-9D76-DE7C5B712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FI" dirty="0"/>
              <a:t>Upsides: </a:t>
            </a:r>
          </a:p>
          <a:p>
            <a:pPr lvl="1"/>
            <a:r>
              <a:rPr lang="en-FI" dirty="0"/>
              <a:t>More time from participants: mutual learning among, from, and by</a:t>
            </a:r>
          </a:p>
          <a:p>
            <a:pPr lvl="1"/>
            <a:r>
              <a:rPr lang="en-FI" dirty="0"/>
              <a:t>Allows deepening engagement with the design and/or topical area</a:t>
            </a:r>
          </a:p>
          <a:p>
            <a:pPr lvl="1"/>
            <a:r>
              <a:rPr lang="en-FI" dirty="0"/>
              <a:t>More demanding and refined outcomes c</a:t>
            </a:r>
            <a:r>
              <a:rPr lang="en-US" dirty="0"/>
              <a:t>an</a:t>
            </a:r>
            <a:r>
              <a:rPr lang="en-FI" dirty="0"/>
              <a:t> be pursued </a:t>
            </a:r>
          </a:p>
          <a:p>
            <a:pPr lvl="1"/>
            <a:r>
              <a:rPr lang="en-FI" dirty="0"/>
              <a:t>More time to develop and commitment to an emerging agenda</a:t>
            </a:r>
          </a:p>
          <a:p>
            <a:pPr lvl="1"/>
            <a:r>
              <a:rPr lang="en-FI" dirty="0"/>
              <a:t>More complex and powerful toolsets can be made use of </a:t>
            </a:r>
          </a:p>
          <a:p>
            <a:r>
              <a:rPr lang="en-FI" dirty="0"/>
              <a:t>Downsides: </a:t>
            </a:r>
          </a:p>
          <a:p>
            <a:pPr lvl="1"/>
            <a:r>
              <a:rPr lang="en-FI" dirty="0"/>
              <a:t>’as strong as the weakest link in the chain’ : a failure (=loss of participant  motivation) in an early workshop may collapse the series</a:t>
            </a:r>
          </a:p>
          <a:p>
            <a:pPr lvl="1"/>
            <a:r>
              <a:rPr lang="en-FI" dirty="0"/>
              <a:t>Adds to the seriousness of planning</a:t>
            </a:r>
          </a:p>
          <a:p>
            <a:pPr lvl="1"/>
            <a:r>
              <a:rPr lang="en-FI" dirty="0"/>
              <a:t>Outside surprize events can dramatically alter participation and organizing (e.g. Covid in 2020 spring citizen energy arena)</a:t>
            </a:r>
          </a:p>
          <a:p>
            <a:pPr lvl="1"/>
            <a:r>
              <a:rPr lang="en-FI" dirty="0"/>
              <a:t>Adds to contingency planning and resourcing … and improvisation!</a:t>
            </a:r>
          </a:p>
        </p:txBody>
      </p:sp>
    </p:spTree>
    <p:extLst>
      <p:ext uri="{BB962C8B-B14F-4D97-AF65-F5344CB8AC3E}">
        <p14:creationId xmlns:p14="http://schemas.microsoft.com/office/powerpoint/2010/main" val="133156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D0F74-6C0E-E04E-B619-48B305271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FI" dirty="0"/>
              <a:t>Brief: Actions to improve biodiversity in Finland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B4CFB-2B8A-DE47-915F-18EE1A0C5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FI" dirty="0"/>
              <a:t>Biodiversity loss progresses alarmingly fast in the globe as well as in Europe, Finland included</a:t>
            </a:r>
          </a:p>
          <a:p>
            <a:r>
              <a:rPr lang="en-FI" dirty="0"/>
              <a:t>Major threat not only to nature but to human existence through decreasing the resilience of ecosystems</a:t>
            </a:r>
          </a:p>
          <a:p>
            <a:r>
              <a:rPr lang="en-FI" dirty="0"/>
              <a:t>Recognition through birdlife collapse in France and Germany in </a:t>
            </a:r>
            <a:r>
              <a:rPr lang="en-US" dirty="0" err="1"/>
              <a:t>th</a:t>
            </a:r>
            <a:r>
              <a:rPr lang="en-FI" dirty="0"/>
              <a:t>e last decade… following insect population collapses</a:t>
            </a:r>
          </a:p>
          <a:p>
            <a:r>
              <a:rPr lang="en-FI" dirty="0"/>
              <a:t>Amplified by rapid climate change</a:t>
            </a:r>
          </a:p>
          <a:p>
            <a:r>
              <a:rPr lang="en-FI" dirty="0"/>
              <a:t>Protection areas, wildlife corridors, land use restrictions, smarter land use (open clearing vs. continuous cover; rotting wood left in forests)</a:t>
            </a:r>
          </a:p>
          <a:p>
            <a:endParaRPr lang="en-FI" dirty="0"/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740734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EDF71-22AE-9949-9B17-449EB6BF1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dirty="0"/>
              <a:t>Land of forests and swamps … but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E0353-31D2-5146-8537-9817FD420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FI" dirty="0"/>
              <a:t>Finland has E</a:t>
            </a:r>
            <a:r>
              <a:rPr lang="en-US" dirty="0"/>
              <a:t>U </a:t>
            </a:r>
            <a:r>
              <a:rPr lang="en-US" dirty="0" err="1"/>
              <a:t>largests</a:t>
            </a:r>
            <a:r>
              <a:rPr lang="en-US" dirty="0"/>
              <a:t> natural areas, but</a:t>
            </a:r>
            <a:r>
              <a:rPr lang="en-FI" dirty="0"/>
              <a:t> </a:t>
            </a:r>
          </a:p>
          <a:p>
            <a:pPr lvl="1"/>
            <a:r>
              <a:rPr lang="en-FI" dirty="0"/>
              <a:t>95% of forest is field of trees, out of the remaining 5% of  biodiversity rich old forests little more than half is protected</a:t>
            </a:r>
          </a:p>
          <a:p>
            <a:pPr lvl="1"/>
            <a:r>
              <a:rPr lang="en-FI" dirty="0"/>
              <a:t>Strong forest industry interest</a:t>
            </a:r>
          </a:p>
          <a:p>
            <a:pPr lvl="1"/>
            <a:r>
              <a:rPr lang="en-FI" dirty="0"/>
              <a:t>World record in drying out swamps for peat, agriculture and forestation </a:t>
            </a:r>
          </a:p>
          <a:p>
            <a:pPr lvl="1"/>
            <a:r>
              <a:rPr lang="en-FI" dirty="0"/>
              <a:t>Increased pressure on nature through replacement of fossil based materials by biomass energy use, biofuels and  bioproducts </a:t>
            </a:r>
          </a:p>
          <a:p>
            <a:pPr lvl="1"/>
            <a:r>
              <a:rPr lang="en-FI" dirty="0"/>
              <a:t>The state and ‘metsähalitus’ c</a:t>
            </a:r>
            <a:r>
              <a:rPr lang="en-US" dirty="0"/>
              <a:t>an protect only a fraction of forest and swamps</a:t>
            </a:r>
            <a:r>
              <a:rPr lang="en-FI" dirty="0"/>
              <a:t> : Voluntary private protection key past successful ‘Metso’ programme</a:t>
            </a:r>
          </a:p>
        </p:txBody>
      </p:sp>
    </p:spTree>
    <p:extLst>
      <p:ext uri="{BB962C8B-B14F-4D97-AF65-F5344CB8AC3E}">
        <p14:creationId xmlns:p14="http://schemas.microsoft.com/office/powerpoint/2010/main" val="2075730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01292-BAB1-E645-A3CA-2FB539D7A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dirty="0"/>
              <a:t>Design 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4D033-D6DC-9A4E-A4F9-D318CE461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FI" dirty="0"/>
              <a:t>Design a codesign series to positively affect the development of biodiversity in Finland? </a:t>
            </a:r>
          </a:p>
          <a:p>
            <a:r>
              <a:rPr lang="en-FI" dirty="0"/>
              <a:t>Support questions: </a:t>
            </a:r>
          </a:p>
          <a:p>
            <a:pPr lvl="1"/>
            <a:r>
              <a:rPr lang="en-FI" dirty="0"/>
              <a:t>What is the theory of change / angle of seeking change</a:t>
            </a:r>
          </a:p>
          <a:p>
            <a:pPr lvl="1"/>
            <a:r>
              <a:rPr lang="en-FI" dirty="0"/>
              <a:t>Who will be influenced and how?</a:t>
            </a:r>
          </a:p>
          <a:p>
            <a:pPr lvl="1"/>
            <a:r>
              <a:rPr lang="en-FI" dirty="0"/>
              <a:t>Who will host it?</a:t>
            </a:r>
          </a:p>
          <a:p>
            <a:pPr lvl="1"/>
            <a:r>
              <a:rPr lang="en-FI" dirty="0"/>
              <a:t>Who is invited?  How? Why would they join?</a:t>
            </a:r>
          </a:p>
          <a:p>
            <a:pPr lvl="1"/>
            <a:r>
              <a:rPr lang="en-FI" dirty="0"/>
              <a:t>What are the sought outcomes? (Material and intangible)</a:t>
            </a:r>
          </a:p>
          <a:p>
            <a:pPr lvl="1"/>
            <a:r>
              <a:rPr lang="en-FI" dirty="0"/>
              <a:t>What steps does the series have? </a:t>
            </a:r>
            <a:r>
              <a:rPr lang="en-US" dirty="0"/>
              <a:t>H</a:t>
            </a:r>
            <a:r>
              <a:rPr lang="en-FI" dirty="0"/>
              <a:t>ow many? </a:t>
            </a:r>
            <a:r>
              <a:rPr lang="en-US" dirty="0"/>
              <a:t>H</a:t>
            </a:r>
            <a:r>
              <a:rPr lang="en-FI" dirty="0"/>
              <a:t>ow do they link? </a:t>
            </a:r>
          </a:p>
          <a:p>
            <a:pPr lvl="1"/>
            <a:r>
              <a:rPr lang="en-FI" dirty="0"/>
              <a:t>What supporting means are used in the steps? </a:t>
            </a:r>
          </a:p>
          <a:p>
            <a:pPr lvl="1"/>
            <a:r>
              <a:rPr lang="en-FI" dirty="0"/>
              <a:t>…Is there a repitition or expansion strategy to other implicated groups of people</a:t>
            </a:r>
          </a:p>
          <a:p>
            <a:pPr lvl="1"/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2682271613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529</Words>
  <Application>Microsoft Macintosh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Black</vt:lpstr>
      <vt:lpstr>Exercise C</vt:lpstr>
      <vt:lpstr>What is a codesign series</vt:lpstr>
      <vt:lpstr>Codesign series – pro’s and con’s</vt:lpstr>
      <vt:lpstr>Brief: Actions to improve biodiversity in Finland</vt:lpstr>
      <vt:lpstr>Land of forests and swamps … but</vt:lpstr>
      <vt:lpstr>Design Aim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C</dc:title>
  <dc:creator>Sampsa</dc:creator>
  <cp:lastModifiedBy>Sampsa</cp:lastModifiedBy>
  <cp:revision>1</cp:revision>
  <dcterms:created xsi:type="dcterms:W3CDTF">2020-11-17T18:52:15Z</dcterms:created>
  <dcterms:modified xsi:type="dcterms:W3CDTF">2020-11-17T18:52:52Z</dcterms:modified>
</cp:coreProperties>
</file>