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3" r:id="rId5"/>
    <p:sldId id="261" r:id="rId6"/>
    <p:sldId id="262" r:id="rId7"/>
    <p:sldId id="260" r:id="rId8"/>
    <p:sldId id="258" r:id="rId9"/>
    <p:sldId id="259" r:id="rId10"/>
    <p:sldId id="267" r:id="rId11"/>
    <p:sldId id="266"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602" autoAdjust="0"/>
  </p:normalViewPr>
  <p:slideViewPr>
    <p:cSldViewPr snapToGrid="0">
      <p:cViewPr varScale="1">
        <p:scale>
          <a:sx n="97" d="100"/>
          <a:sy n="97" d="100"/>
        </p:scale>
        <p:origin x="9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FC6E5-B5BB-4294-9D76-A5F58EA62778}" type="datetimeFigureOut">
              <a:rPr lang="fi-FI" smtClean="0"/>
              <a:t>12.10.2020</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6B1E0-B72F-4A44-AA5A-833C167593BE}" type="slidenum">
              <a:rPr lang="fi-FI" smtClean="0"/>
              <a:t>‹#›</a:t>
            </a:fld>
            <a:endParaRPr lang="fi-FI"/>
          </a:p>
        </p:txBody>
      </p:sp>
    </p:spTree>
    <p:extLst>
      <p:ext uri="{BB962C8B-B14F-4D97-AF65-F5344CB8AC3E}">
        <p14:creationId xmlns:p14="http://schemas.microsoft.com/office/powerpoint/2010/main" val="346467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it is important to note the difference between a solution and a suspension. Cellulose can take both forms, the suspension form being much more typical (as cellulose is quite difficult to dissolve). The difference is ultimately about size: individual molecules are much smaller than for example pulp fibers or even nanocellulose! The so-called Tyndall effect can be utilized to tell the difference between a solution and a suspension.</a:t>
            </a:r>
            <a:endParaRPr lang="fi-FI" dirty="0"/>
          </a:p>
        </p:txBody>
      </p:sp>
      <p:sp>
        <p:nvSpPr>
          <p:cNvPr id="4" name="Slide Number Placeholder 3"/>
          <p:cNvSpPr>
            <a:spLocks noGrp="1"/>
          </p:cNvSpPr>
          <p:nvPr>
            <p:ph type="sldNum" sz="quarter" idx="5"/>
          </p:nvPr>
        </p:nvSpPr>
        <p:spPr/>
        <p:txBody>
          <a:bodyPr/>
          <a:lstStyle/>
          <a:p>
            <a:fld id="{8536B1E0-B72F-4A44-AA5A-833C167593BE}" type="slidenum">
              <a:rPr lang="fi-FI" smtClean="0"/>
              <a:t>5</a:t>
            </a:fld>
            <a:endParaRPr lang="fi-FI"/>
          </a:p>
        </p:txBody>
      </p:sp>
    </p:spTree>
    <p:extLst>
      <p:ext uri="{BB962C8B-B14F-4D97-AF65-F5344CB8AC3E}">
        <p14:creationId xmlns:p14="http://schemas.microsoft.com/office/powerpoint/2010/main" val="367451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Cellulose is notoriously difficult to dissolve, despite having a large number of OH groups that interact readily with water. Cellulose does swell and soften in water, but it remains as solid particles there, resisting full dissolution.</a:t>
            </a:r>
          </a:p>
          <a:p>
            <a:r>
              <a:rPr lang="en-US" dirty="0"/>
              <a:t>The reason for this has been explained by a combination of entropic factors (large molecular size) and cellulose self-affinity (tendency to stick to itself due to an optimal coupling of H-bonding and hydrophobic interactions).</a:t>
            </a:r>
            <a:endParaRPr lang="fi-FI" dirty="0"/>
          </a:p>
        </p:txBody>
      </p:sp>
      <p:sp>
        <p:nvSpPr>
          <p:cNvPr id="4" name="Slide Number Placeholder 3"/>
          <p:cNvSpPr>
            <a:spLocks noGrp="1"/>
          </p:cNvSpPr>
          <p:nvPr>
            <p:ph type="sldNum" sz="quarter" idx="5"/>
          </p:nvPr>
        </p:nvSpPr>
        <p:spPr/>
        <p:txBody>
          <a:bodyPr/>
          <a:lstStyle/>
          <a:p>
            <a:fld id="{8536B1E0-B72F-4A44-AA5A-833C167593BE}" type="slidenum">
              <a:rPr lang="fi-FI" smtClean="0"/>
              <a:t>6</a:t>
            </a:fld>
            <a:endParaRPr lang="fi-FI"/>
          </a:p>
        </p:txBody>
      </p:sp>
    </p:spTree>
    <p:extLst>
      <p:ext uri="{BB962C8B-B14F-4D97-AF65-F5344CB8AC3E}">
        <p14:creationId xmlns:p14="http://schemas.microsoft.com/office/powerpoint/2010/main" val="975158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Ioncell</a:t>
            </a:r>
            <a:r>
              <a:rPr lang="en-US" dirty="0"/>
              <a:t> is a process developed here in Aalto (Herbert Sixta’s group) in collaboration with the University of Helsinki (organic chemistry). It is presently tested in pilot scale, aiming to take it into full industrial scale.</a:t>
            </a:r>
            <a:endParaRPr lang="fi-FI" dirty="0"/>
          </a:p>
        </p:txBody>
      </p:sp>
      <p:sp>
        <p:nvSpPr>
          <p:cNvPr id="4" name="Slide Number Placeholder 3"/>
          <p:cNvSpPr>
            <a:spLocks noGrp="1"/>
          </p:cNvSpPr>
          <p:nvPr>
            <p:ph type="sldNum" sz="quarter" idx="5"/>
          </p:nvPr>
        </p:nvSpPr>
        <p:spPr/>
        <p:txBody>
          <a:bodyPr/>
          <a:lstStyle/>
          <a:p>
            <a:fld id="{8536B1E0-B72F-4A44-AA5A-833C167593BE}" type="slidenum">
              <a:rPr lang="fi-FI" smtClean="0"/>
              <a:t>8</a:t>
            </a:fld>
            <a:endParaRPr lang="fi-FI"/>
          </a:p>
        </p:txBody>
      </p:sp>
    </p:spTree>
    <p:extLst>
      <p:ext uri="{BB962C8B-B14F-4D97-AF65-F5344CB8AC3E}">
        <p14:creationId xmlns:p14="http://schemas.microsoft.com/office/powerpoint/2010/main" val="2871178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Cellulose has no melting point (it gets burned rather than melts), so in order to process it into desired shape it must be softened in some way. In the </a:t>
            </a:r>
            <a:r>
              <a:rPr lang="en-US" dirty="0" err="1"/>
              <a:t>Ioncell</a:t>
            </a:r>
            <a:r>
              <a:rPr lang="en-US" dirty="0"/>
              <a:t> process, this is done by dissolution.</a:t>
            </a:r>
            <a:endParaRPr lang="fi-FI" dirty="0"/>
          </a:p>
        </p:txBody>
      </p:sp>
      <p:sp>
        <p:nvSpPr>
          <p:cNvPr id="4" name="Slide Number Placeholder 3"/>
          <p:cNvSpPr>
            <a:spLocks noGrp="1"/>
          </p:cNvSpPr>
          <p:nvPr>
            <p:ph type="sldNum" sz="quarter" idx="5"/>
          </p:nvPr>
        </p:nvSpPr>
        <p:spPr/>
        <p:txBody>
          <a:bodyPr/>
          <a:lstStyle/>
          <a:p>
            <a:fld id="{8536B1E0-B72F-4A44-AA5A-833C167593BE}" type="slidenum">
              <a:rPr lang="fi-FI" smtClean="0"/>
              <a:t>9</a:t>
            </a:fld>
            <a:endParaRPr lang="fi-FI"/>
          </a:p>
        </p:txBody>
      </p:sp>
    </p:spTree>
    <p:extLst>
      <p:ext uri="{BB962C8B-B14F-4D97-AF65-F5344CB8AC3E}">
        <p14:creationId xmlns:p14="http://schemas.microsoft.com/office/powerpoint/2010/main" val="202305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7BF1-86AF-4578-BD8A-34CF821945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F59EE9CB-EAD1-4D9F-BCB1-6A90904077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6CE79CCE-0F8A-4B91-971A-CE6DD1965D46}"/>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5" name="Footer Placeholder 4">
            <a:extLst>
              <a:ext uri="{FF2B5EF4-FFF2-40B4-BE49-F238E27FC236}">
                <a16:creationId xmlns:a16="http://schemas.microsoft.com/office/drawing/2014/main" id="{EC056AE9-79E2-4122-8FE2-6E1B9470922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0995549-1411-4E3F-9743-CC0A084E7163}"/>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98233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69EA0-15C8-4274-8D0D-6D80897F7181}"/>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FED56C90-291E-47BA-B8ED-892980707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6A0B33B-5450-4AFC-909D-8933C63B319A}"/>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5" name="Footer Placeholder 4">
            <a:extLst>
              <a:ext uri="{FF2B5EF4-FFF2-40B4-BE49-F238E27FC236}">
                <a16:creationId xmlns:a16="http://schemas.microsoft.com/office/drawing/2014/main" id="{80067ACB-F3DE-4F0E-8461-C2891DB3813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0C087A0-940C-4306-B8A0-508F5561F4D3}"/>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140643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C77A1E-10A5-4AC2-94CC-1D000CBBBA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1B2A43B2-0391-4FF1-86A1-6A3558232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7A2933B7-1E69-4E1D-A300-4136442A62E4}"/>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5" name="Footer Placeholder 4">
            <a:extLst>
              <a:ext uri="{FF2B5EF4-FFF2-40B4-BE49-F238E27FC236}">
                <a16:creationId xmlns:a16="http://schemas.microsoft.com/office/drawing/2014/main" id="{5CE8CCA5-3EAE-4A50-8D33-D555A6CCE0F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1F7759A-5ADF-4407-A7C3-03D2D3F39FD8}"/>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341017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3220-CDC3-494A-87BE-818851C4E1BC}"/>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54F7CA61-580A-4BFD-826E-2C20E056C6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7AD2993-A0D9-4908-8C96-0070C6C15983}"/>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5" name="Footer Placeholder 4">
            <a:extLst>
              <a:ext uri="{FF2B5EF4-FFF2-40B4-BE49-F238E27FC236}">
                <a16:creationId xmlns:a16="http://schemas.microsoft.com/office/drawing/2014/main" id="{BF134AC9-8093-45C8-B59D-DB480087BD6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DB8968E-910D-474E-9080-51371BA7D93D}"/>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223747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9A2E-D5FA-4782-BFAA-172E991EB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440F0305-620A-4E99-8991-85F1CE930C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649B7A-DFAB-430F-94E9-B965B61705EB}"/>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5" name="Footer Placeholder 4">
            <a:extLst>
              <a:ext uri="{FF2B5EF4-FFF2-40B4-BE49-F238E27FC236}">
                <a16:creationId xmlns:a16="http://schemas.microsoft.com/office/drawing/2014/main" id="{931BA7D8-F87A-4E7F-A5ED-FC9133FD628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A6F64ACF-0769-442E-AF9C-64CE394C30CC}"/>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110849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7D7A8-59AA-4B31-B289-0FA396EEF8A8}"/>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E3E6E9CB-6907-4C54-A485-DB10189705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085C81C8-B014-4FE4-AAC0-F853192BB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37E8104C-7214-47D2-AA49-95E769898390}"/>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6" name="Footer Placeholder 5">
            <a:extLst>
              <a:ext uri="{FF2B5EF4-FFF2-40B4-BE49-F238E27FC236}">
                <a16:creationId xmlns:a16="http://schemas.microsoft.com/office/drawing/2014/main" id="{7E1037AC-BBBE-4A3C-B1CF-D0D32EA120B9}"/>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7940972F-FC7E-46B8-AEA5-01E492618A46}"/>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305383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6DEF3-D4B4-40A9-B31F-A8E00B5604A2}"/>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ACDA0F7F-6F6D-47A1-88BB-36103B32B6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7AFF10-EA28-44C7-9AF8-79B443CA92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BF2D13CE-3D0B-4A81-A194-019BF962B6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7FA491-0E87-40AF-A87C-B97C94D50E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1584E9FA-52C4-4351-BAFD-75FD576040E7}"/>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8" name="Footer Placeholder 7">
            <a:extLst>
              <a:ext uri="{FF2B5EF4-FFF2-40B4-BE49-F238E27FC236}">
                <a16:creationId xmlns:a16="http://schemas.microsoft.com/office/drawing/2014/main" id="{358F9F73-32F7-4DFA-83B9-F3EC3E6C4AA6}"/>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48A3944-16E1-4CF0-900A-243E4A9D89A6}"/>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46012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B8A59-C866-4A49-97A2-9689AA44F6C7}"/>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54199553-9F4C-4535-9ABA-8C75D6A83EA9}"/>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4" name="Footer Placeholder 3">
            <a:extLst>
              <a:ext uri="{FF2B5EF4-FFF2-40B4-BE49-F238E27FC236}">
                <a16:creationId xmlns:a16="http://schemas.microsoft.com/office/drawing/2014/main" id="{188AFBE2-03D1-4E44-8E6A-F341A4EDF22A}"/>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1C36B91C-C95C-4BDF-8510-42E9748657EC}"/>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114258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5BE021-9CE6-4A7F-86E4-1DA4C78B2D22}"/>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3" name="Footer Placeholder 2">
            <a:extLst>
              <a:ext uri="{FF2B5EF4-FFF2-40B4-BE49-F238E27FC236}">
                <a16:creationId xmlns:a16="http://schemas.microsoft.com/office/drawing/2014/main" id="{D70EFA5E-95D7-42D3-A472-C0FD4F8621B1}"/>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5A837109-6192-48FD-BA86-4046E59AF807}"/>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274569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9D35E-B601-4859-9646-6DECEB507E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89E0A116-213E-4CEC-B9D2-8E1B20520B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14A4AF48-4942-4F72-ADF6-3EA441806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1FE42-7E61-4765-873B-6365D706F6F6}"/>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6" name="Footer Placeholder 5">
            <a:extLst>
              <a:ext uri="{FF2B5EF4-FFF2-40B4-BE49-F238E27FC236}">
                <a16:creationId xmlns:a16="http://schemas.microsoft.com/office/drawing/2014/main" id="{2834E6D8-FE31-4CD1-B416-8DA4CEEC706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74D071C6-57D8-4B06-9F50-38B4BE69C4FD}"/>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206677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3973-033D-48CB-9DB7-0E097497F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57FAD831-F6D8-477F-9BC2-CD9E39A632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DC26B4A6-A7EC-48CF-BE4D-8C55BE5DD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A960B0-5836-4259-8D22-C5E5F4BAAB70}"/>
              </a:ext>
            </a:extLst>
          </p:cNvPr>
          <p:cNvSpPr>
            <a:spLocks noGrp="1"/>
          </p:cNvSpPr>
          <p:nvPr>
            <p:ph type="dt" sz="half" idx="10"/>
          </p:nvPr>
        </p:nvSpPr>
        <p:spPr/>
        <p:txBody>
          <a:bodyPr/>
          <a:lstStyle/>
          <a:p>
            <a:fld id="{C412B5EE-75FA-4203-A802-E6306321CE5D}" type="datetimeFigureOut">
              <a:rPr lang="fi-FI" smtClean="0"/>
              <a:t>12.10.2020</a:t>
            </a:fld>
            <a:endParaRPr lang="fi-FI"/>
          </a:p>
        </p:txBody>
      </p:sp>
      <p:sp>
        <p:nvSpPr>
          <p:cNvPr id="6" name="Footer Placeholder 5">
            <a:extLst>
              <a:ext uri="{FF2B5EF4-FFF2-40B4-BE49-F238E27FC236}">
                <a16:creationId xmlns:a16="http://schemas.microsoft.com/office/drawing/2014/main" id="{CB6DF9B4-0597-4505-BB26-3E21A4B78F5F}"/>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A1457ECC-31FC-470F-AA4C-1A0EF6DF7F06}"/>
              </a:ext>
            </a:extLst>
          </p:cNvPr>
          <p:cNvSpPr>
            <a:spLocks noGrp="1"/>
          </p:cNvSpPr>
          <p:nvPr>
            <p:ph type="sldNum" sz="quarter" idx="12"/>
          </p:nvPr>
        </p:nvSpPr>
        <p:spPr/>
        <p:txBody>
          <a:bodyPr/>
          <a:lstStyle/>
          <a:p>
            <a:fld id="{B2C7118A-8316-41AA-8F4F-C535D35E79AA}" type="slidenum">
              <a:rPr lang="fi-FI" smtClean="0"/>
              <a:t>‹#›</a:t>
            </a:fld>
            <a:endParaRPr lang="fi-FI"/>
          </a:p>
        </p:txBody>
      </p:sp>
    </p:spTree>
    <p:extLst>
      <p:ext uri="{BB962C8B-B14F-4D97-AF65-F5344CB8AC3E}">
        <p14:creationId xmlns:p14="http://schemas.microsoft.com/office/powerpoint/2010/main" val="91197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72D599-73DD-472E-AF71-7238007E45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45BF2E11-C66B-44F7-B791-C58043C8B7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6C878A5-D364-4BB1-9F09-CB82EE837F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2B5EE-75FA-4203-A802-E6306321CE5D}" type="datetimeFigureOut">
              <a:rPr lang="fi-FI" smtClean="0"/>
              <a:t>12.10.2020</a:t>
            </a:fld>
            <a:endParaRPr lang="fi-FI"/>
          </a:p>
        </p:txBody>
      </p:sp>
      <p:sp>
        <p:nvSpPr>
          <p:cNvPr id="5" name="Footer Placeholder 4">
            <a:extLst>
              <a:ext uri="{FF2B5EF4-FFF2-40B4-BE49-F238E27FC236}">
                <a16:creationId xmlns:a16="http://schemas.microsoft.com/office/drawing/2014/main" id="{06276815-06AF-465E-B2A0-CCAF9B15BC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124837FC-228C-44E9-A0E9-76CBE5F821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7118A-8316-41AA-8F4F-C535D35E79AA}" type="slidenum">
              <a:rPr lang="fi-FI" smtClean="0"/>
              <a:t>‹#›</a:t>
            </a:fld>
            <a:endParaRPr lang="fi-FI"/>
          </a:p>
        </p:txBody>
      </p:sp>
    </p:spTree>
    <p:extLst>
      <p:ext uri="{BB962C8B-B14F-4D97-AF65-F5344CB8AC3E}">
        <p14:creationId xmlns:p14="http://schemas.microsoft.com/office/powerpoint/2010/main" val="302886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cSe5PKDkpR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A551340-7CE4-4A9A-A0D9-0352F67E617F}"/>
              </a:ext>
            </a:extLst>
          </p:cNvPr>
          <p:cNvPicPr/>
          <p:nvPr/>
        </p:nvPicPr>
        <p:blipFill rotWithShape="1">
          <a:blip r:embed="rId2">
            <a:alphaModFix amt="50000"/>
            <a:extLst>
              <a:ext uri="{28A0092B-C50C-407E-A947-70E740481C1C}">
                <a14:useLocalDpi xmlns:a14="http://schemas.microsoft.com/office/drawing/2010/main" val="0"/>
              </a:ext>
            </a:extLst>
          </a:blip>
          <a:srcRect t="5317" b="10097"/>
          <a:stretch/>
        </p:blipFill>
        <p:spPr>
          <a:xfrm>
            <a:off x="20" y="1"/>
            <a:ext cx="12191980" cy="6857999"/>
          </a:xfrm>
          <a:prstGeom prst="rect">
            <a:avLst/>
          </a:prstGeom>
        </p:spPr>
      </p:pic>
      <p:sp>
        <p:nvSpPr>
          <p:cNvPr id="2" name="Title 1">
            <a:extLst>
              <a:ext uri="{FF2B5EF4-FFF2-40B4-BE49-F238E27FC236}">
                <a16:creationId xmlns:a16="http://schemas.microsoft.com/office/drawing/2014/main" id="{ECCC731F-377D-4DD2-B0E7-792CE71D779E}"/>
              </a:ext>
            </a:extLst>
          </p:cNvPr>
          <p:cNvSpPr>
            <a:spLocks noGrp="1"/>
          </p:cNvSpPr>
          <p:nvPr>
            <p:ph type="ctrTitle"/>
          </p:nvPr>
        </p:nvSpPr>
        <p:spPr>
          <a:xfrm>
            <a:off x="1524000" y="1122362"/>
            <a:ext cx="9144000" cy="2900518"/>
          </a:xfrm>
        </p:spPr>
        <p:txBody>
          <a:bodyPr>
            <a:normAutofit/>
          </a:bodyPr>
          <a:lstStyle/>
          <a:p>
            <a:r>
              <a:rPr lang="en-US" dirty="0"/>
              <a:t>Dissolution of cellulose in an ionic liquid </a:t>
            </a:r>
            <a:endParaRPr lang="fi-FI" dirty="0">
              <a:solidFill>
                <a:srgbClr val="FFFFFF"/>
              </a:solidFill>
            </a:endParaRPr>
          </a:p>
        </p:txBody>
      </p:sp>
      <p:sp>
        <p:nvSpPr>
          <p:cNvPr id="3" name="Subtitle 2">
            <a:extLst>
              <a:ext uri="{FF2B5EF4-FFF2-40B4-BE49-F238E27FC236}">
                <a16:creationId xmlns:a16="http://schemas.microsoft.com/office/drawing/2014/main" id="{B305A16F-DB43-4013-839E-A15F502AD0C4}"/>
              </a:ext>
            </a:extLst>
          </p:cNvPr>
          <p:cNvSpPr>
            <a:spLocks noGrp="1"/>
          </p:cNvSpPr>
          <p:nvPr>
            <p:ph type="subTitle" idx="1"/>
          </p:nvPr>
        </p:nvSpPr>
        <p:spPr>
          <a:xfrm>
            <a:off x="0" y="6534150"/>
            <a:ext cx="1881051" cy="323849"/>
          </a:xfrm>
        </p:spPr>
        <p:txBody>
          <a:bodyPr>
            <a:normAutofit fontScale="92500"/>
          </a:bodyPr>
          <a:lstStyle/>
          <a:p>
            <a:pPr algn="l"/>
            <a:r>
              <a:rPr lang="en-US" sz="1600" dirty="0">
                <a:solidFill>
                  <a:schemeClr val="tx1">
                    <a:lumMod val="65000"/>
                  </a:schemeClr>
                </a:solidFill>
              </a:rPr>
              <a:t>Photo: Eeva Suorlahti</a:t>
            </a:r>
            <a:endParaRPr lang="fi-FI" sz="1600" dirty="0">
              <a:solidFill>
                <a:schemeClr val="tx1">
                  <a:lumMod val="65000"/>
                </a:schemeClr>
              </a:solidFill>
            </a:endParaRPr>
          </a:p>
        </p:txBody>
      </p:sp>
    </p:spTree>
    <p:extLst>
      <p:ext uri="{BB962C8B-B14F-4D97-AF65-F5344CB8AC3E}">
        <p14:creationId xmlns:p14="http://schemas.microsoft.com/office/powerpoint/2010/main" val="122100393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A03F7-5A94-465B-919D-E6CC26603FC1}"/>
              </a:ext>
            </a:extLst>
          </p:cNvPr>
          <p:cNvSpPr>
            <a:spLocks noGrp="1"/>
          </p:cNvSpPr>
          <p:nvPr>
            <p:ph type="title"/>
          </p:nvPr>
        </p:nvSpPr>
        <p:spPr>
          <a:xfrm>
            <a:off x="838200" y="365125"/>
            <a:ext cx="11068050" cy="1325563"/>
          </a:xfrm>
        </p:spPr>
        <p:txBody>
          <a:bodyPr/>
          <a:lstStyle/>
          <a:p>
            <a:r>
              <a:rPr lang="en-US" dirty="0"/>
              <a:t>Why is IONCELL not a commercial process yet?</a:t>
            </a:r>
            <a:endParaRPr lang="fi-FI" dirty="0"/>
          </a:p>
        </p:txBody>
      </p:sp>
      <p:sp>
        <p:nvSpPr>
          <p:cNvPr id="3" name="Content Placeholder 2">
            <a:extLst>
              <a:ext uri="{FF2B5EF4-FFF2-40B4-BE49-F238E27FC236}">
                <a16:creationId xmlns:a16="http://schemas.microsoft.com/office/drawing/2014/main" id="{2CC825D9-E9B6-4A96-B5FE-D5E6318BF105}"/>
              </a:ext>
            </a:extLst>
          </p:cNvPr>
          <p:cNvSpPr>
            <a:spLocks noGrp="1"/>
          </p:cNvSpPr>
          <p:nvPr>
            <p:ph idx="1"/>
          </p:nvPr>
        </p:nvSpPr>
        <p:spPr/>
        <p:txBody>
          <a:bodyPr/>
          <a:lstStyle/>
          <a:p>
            <a:r>
              <a:rPr lang="en-US" dirty="0"/>
              <a:t>Ionic liquids are expensive (e.g. [</a:t>
            </a:r>
            <a:r>
              <a:rPr lang="en-US" dirty="0" err="1"/>
              <a:t>Emim</a:t>
            </a:r>
            <a:r>
              <a:rPr lang="en-US" dirty="0"/>
              <a:t>][Ac] about 500 €/L from Sigma)</a:t>
            </a:r>
          </a:p>
          <a:p>
            <a:pPr lvl="1"/>
            <a:r>
              <a:rPr lang="en-US" dirty="0"/>
              <a:t>Need to reuse the solvent in a closed loop system</a:t>
            </a:r>
          </a:p>
          <a:p>
            <a:r>
              <a:rPr lang="fi-FI" dirty="0" err="1"/>
              <a:t>Ionic</a:t>
            </a:r>
            <a:r>
              <a:rPr lang="fi-FI" dirty="0"/>
              <a:t> </a:t>
            </a:r>
            <a:r>
              <a:rPr lang="fi-FI" dirty="0" err="1"/>
              <a:t>liquids</a:t>
            </a:r>
            <a:r>
              <a:rPr lang="fi-FI" dirty="0"/>
              <a:t> </a:t>
            </a:r>
            <a:r>
              <a:rPr lang="fi-FI" dirty="0" err="1"/>
              <a:t>are</a:t>
            </a:r>
            <a:r>
              <a:rPr lang="fi-FI" dirty="0"/>
              <a:t> </a:t>
            </a:r>
            <a:r>
              <a:rPr lang="fi-FI" dirty="0" err="1"/>
              <a:t>extremely</a:t>
            </a:r>
            <a:r>
              <a:rPr lang="fi-FI" dirty="0"/>
              <a:t> </a:t>
            </a:r>
            <a:r>
              <a:rPr lang="fi-FI" dirty="0" err="1"/>
              <a:t>hygroscopic</a:t>
            </a:r>
            <a:endParaRPr lang="fi-FI" dirty="0"/>
          </a:p>
          <a:p>
            <a:pPr lvl="1"/>
            <a:r>
              <a:rPr lang="fi-FI" dirty="0" err="1"/>
              <a:t>Separation</a:t>
            </a:r>
            <a:r>
              <a:rPr lang="fi-FI" dirty="0"/>
              <a:t> </a:t>
            </a:r>
            <a:r>
              <a:rPr lang="fi-FI" dirty="0" err="1"/>
              <a:t>from</a:t>
            </a:r>
            <a:r>
              <a:rPr lang="fi-FI" dirty="0"/>
              <a:t> </a:t>
            </a:r>
            <a:r>
              <a:rPr lang="fi-FI" dirty="0" err="1"/>
              <a:t>water</a:t>
            </a:r>
            <a:r>
              <a:rPr lang="fi-FI" dirty="0"/>
              <a:t> </a:t>
            </a:r>
            <a:r>
              <a:rPr lang="fi-FI" dirty="0" err="1"/>
              <a:t>consumes</a:t>
            </a:r>
            <a:r>
              <a:rPr lang="fi-FI" dirty="0"/>
              <a:t> a </a:t>
            </a:r>
            <a:r>
              <a:rPr lang="fi-FI" dirty="0" err="1"/>
              <a:t>lot</a:t>
            </a:r>
            <a:r>
              <a:rPr lang="fi-FI" dirty="0"/>
              <a:t> of </a:t>
            </a:r>
            <a:r>
              <a:rPr lang="fi-FI" dirty="0" err="1"/>
              <a:t>energy</a:t>
            </a:r>
            <a:endParaRPr lang="fi-FI" dirty="0"/>
          </a:p>
        </p:txBody>
      </p:sp>
    </p:spTree>
    <p:extLst>
      <p:ext uri="{BB962C8B-B14F-4D97-AF65-F5344CB8AC3E}">
        <p14:creationId xmlns:p14="http://schemas.microsoft.com/office/powerpoint/2010/main" val="3570927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B4A6-5D89-4E59-BD78-FEFBE2F08148}"/>
              </a:ext>
            </a:extLst>
          </p:cNvPr>
          <p:cNvSpPr>
            <a:spLocks noGrp="1"/>
          </p:cNvSpPr>
          <p:nvPr>
            <p:ph type="title"/>
          </p:nvPr>
        </p:nvSpPr>
        <p:spPr/>
        <p:txBody>
          <a:bodyPr/>
          <a:lstStyle/>
          <a:p>
            <a:r>
              <a:rPr lang="en-US" dirty="0"/>
              <a:t>Further reading</a:t>
            </a:r>
            <a:endParaRPr lang="fi-FI" dirty="0"/>
          </a:p>
        </p:txBody>
      </p:sp>
      <p:sp>
        <p:nvSpPr>
          <p:cNvPr id="3" name="Content Placeholder 2">
            <a:extLst>
              <a:ext uri="{FF2B5EF4-FFF2-40B4-BE49-F238E27FC236}">
                <a16:creationId xmlns:a16="http://schemas.microsoft.com/office/drawing/2014/main" id="{1A64FFFB-BA24-4A63-AF13-324B183C402B}"/>
              </a:ext>
            </a:extLst>
          </p:cNvPr>
          <p:cNvSpPr>
            <a:spLocks noGrp="1"/>
          </p:cNvSpPr>
          <p:nvPr>
            <p:ph idx="1"/>
          </p:nvPr>
        </p:nvSpPr>
        <p:spPr/>
        <p:txBody>
          <a:bodyPr/>
          <a:lstStyle/>
          <a:p>
            <a:pPr marL="0" indent="0">
              <a:buNone/>
            </a:pPr>
            <a:r>
              <a:rPr lang="fi-FI" dirty="0" err="1"/>
              <a:t>Medronho</a:t>
            </a:r>
            <a:r>
              <a:rPr lang="fi-FI" dirty="0"/>
              <a:t>, B., Romano, A., Miguel, M. G., </a:t>
            </a:r>
            <a:r>
              <a:rPr lang="fi-FI" dirty="0" err="1"/>
              <a:t>Stigsson</a:t>
            </a:r>
            <a:r>
              <a:rPr lang="fi-FI" dirty="0"/>
              <a:t>, L., &amp; Lindman, B. (2012). </a:t>
            </a:r>
            <a:r>
              <a:rPr lang="fi-FI" dirty="0" err="1"/>
              <a:t>Rationalizing</a:t>
            </a:r>
            <a:r>
              <a:rPr lang="fi-FI" dirty="0"/>
              <a:t> </a:t>
            </a:r>
            <a:r>
              <a:rPr lang="fi-FI" dirty="0" err="1"/>
              <a:t>cellulose</a:t>
            </a:r>
            <a:r>
              <a:rPr lang="fi-FI" dirty="0"/>
              <a:t> (in) </a:t>
            </a:r>
            <a:r>
              <a:rPr lang="fi-FI" dirty="0" err="1"/>
              <a:t>solubility</a:t>
            </a:r>
            <a:r>
              <a:rPr lang="fi-FI" dirty="0"/>
              <a:t>: </a:t>
            </a:r>
            <a:r>
              <a:rPr lang="fi-FI" dirty="0" err="1"/>
              <a:t>reviewing</a:t>
            </a:r>
            <a:r>
              <a:rPr lang="fi-FI" dirty="0"/>
              <a:t> </a:t>
            </a:r>
            <a:r>
              <a:rPr lang="fi-FI" dirty="0" err="1"/>
              <a:t>basic</a:t>
            </a:r>
            <a:r>
              <a:rPr lang="fi-FI" dirty="0"/>
              <a:t> </a:t>
            </a:r>
            <a:r>
              <a:rPr lang="fi-FI" dirty="0" err="1"/>
              <a:t>physicochemical</a:t>
            </a:r>
            <a:r>
              <a:rPr lang="fi-FI" dirty="0"/>
              <a:t> </a:t>
            </a:r>
            <a:r>
              <a:rPr lang="fi-FI" dirty="0" err="1"/>
              <a:t>aspects</a:t>
            </a:r>
            <a:r>
              <a:rPr lang="fi-FI" dirty="0"/>
              <a:t> and </a:t>
            </a:r>
            <a:r>
              <a:rPr lang="fi-FI" dirty="0" err="1"/>
              <a:t>role</a:t>
            </a:r>
            <a:r>
              <a:rPr lang="fi-FI" dirty="0"/>
              <a:t> of </a:t>
            </a:r>
            <a:r>
              <a:rPr lang="fi-FI" dirty="0" err="1"/>
              <a:t>hydrophobic</a:t>
            </a:r>
            <a:r>
              <a:rPr lang="fi-FI" dirty="0"/>
              <a:t> </a:t>
            </a:r>
            <a:r>
              <a:rPr lang="fi-FI" dirty="0" err="1"/>
              <a:t>interactions</a:t>
            </a:r>
            <a:r>
              <a:rPr lang="fi-FI" dirty="0"/>
              <a:t>. </a:t>
            </a:r>
            <a:r>
              <a:rPr lang="fi-FI" i="1" dirty="0"/>
              <a:t>Cellulose</a:t>
            </a:r>
            <a:r>
              <a:rPr lang="fi-FI" dirty="0"/>
              <a:t>, </a:t>
            </a:r>
            <a:r>
              <a:rPr lang="fi-FI" i="1" dirty="0"/>
              <a:t>19</a:t>
            </a:r>
            <a:r>
              <a:rPr lang="fi-FI" dirty="0"/>
              <a:t>(3), 581-587.</a:t>
            </a:r>
          </a:p>
          <a:p>
            <a:pPr marL="0" indent="0">
              <a:buNone/>
            </a:pPr>
            <a:r>
              <a:rPr lang="fi-FI" dirty="0"/>
              <a:t>Asaadi, S., Hummel, M., Hellsten, S., Härkäsalmi, T., Ma, Y., </a:t>
            </a:r>
            <a:r>
              <a:rPr lang="fi-FI" dirty="0" err="1"/>
              <a:t>Michud</a:t>
            </a:r>
            <a:r>
              <a:rPr lang="fi-FI" dirty="0"/>
              <a:t>, A., &amp; Sixta, H. (2016). </a:t>
            </a:r>
            <a:r>
              <a:rPr lang="fi-FI" dirty="0" err="1"/>
              <a:t>Renewable</a:t>
            </a:r>
            <a:r>
              <a:rPr lang="fi-FI" dirty="0"/>
              <a:t> </a:t>
            </a:r>
            <a:r>
              <a:rPr lang="fi-FI" dirty="0" err="1"/>
              <a:t>high‐performance</a:t>
            </a:r>
            <a:r>
              <a:rPr lang="fi-FI" dirty="0"/>
              <a:t> fibers </a:t>
            </a:r>
            <a:r>
              <a:rPr lang="fi-FI" dirty="0" err="1"/>
              <a:t>from</a:t>
            </a:r>
            <a:r>
              <a:rPr lang="fi-FI" dirty="0"/>
              <a:t> </a:t>
            </a:r>
            <a:r>
              <a:rPr lang="fi-FI" dirty="0" err="1"/>
              <a:t>the</a:t>
            </a:r>
            <a:r>
              <a:rPr lang="fi-FI" dirty="0"/>
              <a:t> </a:t>
            </a:r>
            <a:r>
              <a:rPr lang="fi-FI" dirty="0" err="1"/>
              <a:t>chemical</a:t>
            </a:r>
            <a:r>
              <a:rPr lang="fi-FI" dirty="0"/>
              <a:t> </a:t>
            </a:r>
            <a:r>
              <a:rPr lang="fi-FI" dirty="0" err="1"/>
              <a:t>recycling</a:t>
            </a:r>
            <a:r>
              <a:rPr lang="fi-FI" dirty="0"/>
              <a:t> of </a:t>
            </a:r>
            <a:r>
              <a:rPr lang="fi-FI" dirty="0" err="1"/>
              <a:t>cotton</a:t>
            </a:r>
            <a:r>
              <a:rPr lang="fi-FI" dirty="0"/>
              <a:t> </a:t>
            </a:r>
            <a:r>
              <a:rPr lang="fi-FI" dirty="0" err="1"/>
              <a:t>waste</a:t>
            </a:r>
            <a:r>
              <a:rPr lang="fi-FI" dirty="0"/>
              <a:t> </a:t>
            </a:r>
            <a:r>
              <a:rPr lang="fi-FI" dirty="0" err="1"/>
              <a:t>utilizing</a:t>
            </a:r>
            <a:r>
              <a:rPr lang="fi-FI" dirty="0"/>
              <a:t> an </a:t>
            </a:r>
            <a:r>
              <a:rPr lang="fi-FI" dirty="0" err="1"/>
              <a:t>ionic</a:t>
            </a:r>
            <a:r>
              <a:rPr lang="fi-FI" dirty="0"/>
              <a:t> </a:t>
            </a:r>
            <a:r>
              <a:rPr lang="fi-FI" dirty="0" err="1"/>
              <a:t>liquid</a:t>
            </a:r>
            <a:r>
              <a:rPr lang="fi-FI" dirty="0"/>
              <a:t>. </a:t>
            </a:r>
            <a:r>
              <a:rPr lang="fi-FI" i="1" dirty="0" err="1"/>
              <a:t>ChemSusChem</a:t>
            </a:r>
            <a:r>
              <a:rPr lang="fi-FI" dirty="0"/>
              <a:t>, </a:t>
            </a:r>
            <a:r>
              <a:rPr lang="fi-FI" i="1" dirty="0"/>
              <a:t>9</a:t>
            </a:r>
            <a:r>
              <a:rPr lang="fi-FI" dirty="0"/>
              <a:t>(22), 3250-3258.</a:t>
            </a:r>
          </a:p>
        </p:txBody>
      </p:sp>
    </p:spTree>
    <p:extLst>
      <p:ext uri="{BB962C8B-B14F-4D97-AF65-F5344CB8AC3E}">
        <p14:creationId xmlns:p14="http://schemas.microsoft.com/office/powerpoint/2010/main" val="2956126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D210-91F6-456E-9177-77B7B9CF1FA3}"/>
              </a:ext>
            </a:extLst>
          </p:cNvPr>
          <p:cNvSpPr>
            <a:spLocks noGrp="1"/>
          </p:cNvSpPr>
          <p:nvPr>
            <p:ph type="title"/>
          </p:nvPr>
        </p:nvSpPr>
        <p:spPr/>
        <p:txBody>
          <a:bodyPr/>
          <a:lstStyle/>
          <a:p>
            <a:r>
              <a:rPr lang="en-US" dirty="0"/>
              <a:t>After today, you should be able to</a:t>
            </a:r>
            <a:endParaRPr lang="fi-FI" dirty="0"/>
          </a:p>
        </p:txBody>
      </p:sp>
      <p:sp>
        <p:nvSpPr>
          <p:cNvPr id="3" name="Content Placeholder 2">
            <a:extLst>
              <a:ext uri="{FF2B5EF4-FFF2-40B4-BE49-F238E27FC236}">
                <a16:creationId xmlns:a16="http://schemas.microsoft.com/office/drawing/2014/main" id="{59C59C7E-CDC1-407A-A879-E63F4CE74AB5}"/>
              </a:ext>
            </a:extLst>
          </p:cNvPr>
          <p:cNvSpPr>
            <a:spLocks noGrp="1"/>
          </p:cNvSpPr>
          <p:nvPr>
            <p:ph idx="1"/>
          </p:nvPr>
        </p:nvSpPr>
        <p:spPr>
          <a:xfrm>
            <a:off x="838200" y="1825625"/>
            <a:ext cx="10048875" cy="4351338"/>
          </a:xfrm>
        </p:spPr>
        <p:txBody>
          <a:bodyPr/>
          <a:lstStyle/>
          <a:p>
            <a:r>
              <a:rPr lang="fi-FI" dirty="0" err="1"/>
              <a:t>Explain</a:t>
            </a:r>
            <a:r>
              <a:rPr lang="fi-FI" dirty="0"/>
              <a:t> </a:t>
            </a:r>
            <a:r>
              <a:rPr lang="fi-FI" dirty="0" err="1"/>
              <a:t>the</a:t>
            </a:r>
            <a:r>
              <a:rPr lang="fi-FI" dirty="0"/>
              <a:t> </a:t>
            </a:r>
            <a:r>
              <a:rPr lang="fi-FI" dirty="0" err="1"/>
              <a:t>difference</a:t>
            </a:r>
            <a:r>
              <a:rPr lang="fi-FI" dirty="0"/>
              <a:t> </a:t>
            </a:r>
            <a:r>
              <a:rPr lang="fi-FI" dirty="0" err="1"/>
              <a:t>between</a:t>
            </a:r>
            <a:r>
              <a:rPr lang="fi-FI" dirty="0"/>
              <a:t> a </a:t>
            </a:r>
            <a:r>
              <a:rPr lang="fi-FI" dirty="0" err="1"/>
              <a:t>solution</a:t>
            </a:r>
            <a:r>
              <a:rPr lang="fi-FI" dirty="0"/>
              <a:t> and a suspension</a:t>
            </a:r>
          </a:p>
          <a:p>
            <a:r>
              <a:rPr lang="fi-FI" dirty="0" err="1"/>
              <a:t>Identify</a:t>
            </a:r>
            <a:r>
              <a:rPr lang="fi-FI" dirty="0"/>
              <a:t> some </a:t>
            </a:r>
            <a:r>
              <a:rPr lang="fi-FI" dirty="0" err="1"/>
              <a:t>factors</a:t>
            </a:r>
            <a:r>
              <a:rPr lang="fi-FI" dirty="0"/>
              <a:t> </a:t>
            </a:r>
            <a:r>
              <a:rPr lang="fi-FI" dirty="0" err="1"/>
              <a:t>that</a:t>
            </a:r>
            <a:r>
              <a:rPr lang="fi-FI" dirty="0"/>
              <a:t> </a:t>
            </a:r>
            <a:r>
              <a:rPr lang="fi-FI" dirty="0" err="1"/>
              <a:t>affect</a:t>
            </a:r>
            <a:r>
              <a:rPr lang="fi-FI" dirty="0"/>
              <a:t> </a:t>
            </a:r>
            <a:r>
              <a:rPr lang="fi-FI" dirty="0" err="1"/>
              <a:t>the</a:t>
            </a:r>
            <a:r>
              <a:rPr lang="fi-FI" dirty="0"/>
              <a:t> </a:t>
            </a:r>
            <a:r>
              <a:rPr lang="fi-FI" dirty="0" err="1"/>
              <a:t>solubility</a:t>
            </a:r>
            <a:r>
              <a:rPr lang="fi-FI" dirty="0"/>
              <a:t> of a </a:t>
            </a:r>
            <a:r>
              <a:rPr lang="fi-FI" dirty="0" err="1"/>
              <a:t>given</a:t>
            </a:r>
            <a:r>
              <a:rPr lang="fi-FI" dirty="0"/>
              <a:t> </a:t>
            </a:r>
            <a:r>
              <a:rPr lang="fi-FI" dirty="0" err="1"/>
              <a:t>polymer</a:t>
            </a:r>
            <a:r>
              <a:rPr lang="fi-FI" dirty="0"/>
              <a:t> (in </a:t>
            </a:r>
            <a:r>
              <a:rPr lang="fi-FI" dirty="0" err="1"/>
              <a:t>our</a:t>
            </a:r>
            <a:r>
              <a:rPr lang="fi-FI" dirty="0"/>
              <a:t> case, </a:t>
            </a:r>
            <a:r>
              <a:rPr lang="fi-FI" dirty="0" err="1"/>
              <a:t>cellulose</a:t>
            </a:r>
            <a:r>
              <a:rPr lang="fi-FI" dirty="0"/>
              <a:t>)</a:t>
            </a:r>
          </a:p>
          <a:p>
            <a:r>
              <a:rPr lang="en-US" dirty="0"/>
              <a:t>Dissolve cellulose in an ionic liquid and regenerate it in water</a:t>
            </a:r>
          </a:p>
          <a:p>
            <a:pPr marL="0" indent="0">
              <a:buNone/>
            </a:pPr>
            <a:endParaRPr lang="fi-FI" dirty="0"/>
          </a:p>
        </p:txBody>
      </p:sp>
    </p:spTree>
    <p:extLst>
      <p:ext uri="{BB962C8B-B14F-4D97-AF65-F5344CB8AC3E}">
        <p14:creationId xmlns:p14="http://schemas.microsoft.com/office/powerpoint/2010/main" val="331033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D836-8A99-4FF9-B9D2-95FE0486A209}"/>
              </a:ext>
            </a:extLst>
          </p:cNvPr>
          <p:cNvSpPr>
            <a:spLocks noGrp="1"/>
          </p:cNvSpPr>
          <p:nvPr>
            <p:ph type="title"/>
          </p:nvPr>
        </p:nvSpPr>
        <p:spPr/>
        <p:txBody>
          <a:bodyPr/>
          <a:lstStyle/>
          <a:p>
            <a:r>
              <a:rPr lang="en-US" dirty="0"/>
              <a:t>Polymers</a:t>
            </a:r>
            <a:endParaRPr lang="fi-FI" dirty="0"/>
          </a:p>
        </p:txBody>
      </p:sp>
      <p:sp>
        <p:nvSpPr>
          <p:cNvPr id="3" name="Content Placeholder 2">
            <a:extLst>
              <a:ext uri="{FF2B5EF4-FFF2-40B4-BE49-F238E27FC236}">
                <a16:creationId xmlns:a16="http://schemas.microsoft.com/office/drawing/2014/main" id="{C0ED8AFD-80E1-4038-8E39-396677B02EED}"/>
              </a:ext>
            </a:extLst>
          </p:cNvPr>
          <p:cNvSpPr>
            <a:spLocks noGrp="1"/>
          </p:cNvSpPr>
          <p:nvPr>
            <p:ph idx="1"/>
          </p:nvPr>
        </p:nvSpPr>
        <p:spPr/>
        <p:txBody>
          <a:bodyPr/>
          <a:lstStyle/>
          <a:p>
            <a:r>
              <a:rPr lang="en-US" dirty="0"/>
              <a:t>Large molecules that consist of repeating units (monomers)</a:t>
            </a:r>
          </a:p>
          <a:p>
            <a:r>
              <a:rPr lang="en-US" dirty="0"/>
              <a:t>Synthetic (e.g. polystyrene, polyethylene) or natural (e.g. cellulose, starch) </a:t>
            </a:r>
          </a:p>
          <a:p>
            <a:r>
              <a:rPr lang="en-US" dirty="0"/>
              <a:t>Linear (e.g. cellulose), branched (e.g. </a:t>
            </a:r>
            <a:r>
              <a:rPr lang="en-US" dirty="0" err="1"/>
              <a:t>xylan</a:t>
            </a:r>
            <a:r>
              <a:rPr lang="en-US" dirty="0"/>
              <a:t>), or crosslinked (e.g. lignin)</a:t>
            </a:r>
            <a:endParaRPr lang="fi-FI" dirty="0"/>
          </a:p>
        </p:txBody>
      </p:sp>
      <p:grpSp>
        <p:nvGrpSpPr>
          <p:cNvPr id="27" name="Group 26">
            <a:extLst>
              <a:ext uri="{FF2B5EF4-FFF2-40B4-BE49-F238E27FC236}">
                <a16:creationId xmlns:a16="http://schemas.microsoft.com/office/drawing/2014/main" id="{1EF26FB6-2A1C-496F-AE8F-1924CF881D39}"/>
              </a:ext>
            </a:extLst>
          </p:cNvPr>
          <p:cNvGrpSpPr/>
          <p:nvPr/>
        </p:nvGrpSpPr>
        <p:grpSpPr>
          <a:xfrm>
            <a:off x="1105284" y="4353912"/>
            <a:ext cx="2939717" cy="307547"/>
            <a:chOff x="1228964" y="4091932"/>
            <a:chExt cx="4145994" cy="477207"/>
          </a:xfrm>
        </p:grpSpPr>
        <p:sp>
          <p:nvSpPr>
            <p:cNvPr id="4" name="Oval 3">
              <a:extLst>
                <a:ext uri="{FF2B5EF4-FFF2-40B4-BE49-F238E27FC236}">
                  <a16:creationId xmlns:a16="http://schemas.microsoft.com/office/drawing/2014/main" id="{21773FBC-783A-4D92-986E-E8C26AFC9517}"/>
                </a:ext>
              </a:extLst>
            </p:cNvPr>
            <p:cNvSpPr/>
            <p:nvPr/>
          </p:nvSpPr>
          <p:spPr>
            <a:xfrm>
              <a:off x="1931670" y="409193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Oval 4">
              <a:extLst>
                <a:ext uri="{FF2B5EF4-FFF2-40B4-BE49-F238E27FC236}">
                  <a16:creationId xmlns:a16="http://schemas.microsoft.com/office/drawing/2014/main" id="{87BBE620-5E02-48D5-9D34-651E1CAFEB86}"/>
                </a:ext>
              </a:extLst>
            </p:cNvPr>
            <p:cNvSpPr/>
            <p:nvPr/>
          </p:nvSpPr>
          <p:spPr>
            <a:xfrm>
              <a:off x="2637592" y="409193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Oval 5">
              <a:extLst>
                <a:ext uri="{FF2B5EF4-FFF2-40B4-BE49-F238E27FC236}">
                  <a16:creationId xmlns:a16="http://schemas.microsoft.com/office/drawing/2014/main" id="{85218CA7-B530-45AA-83B9-B4272AE55E4F}"/>
                </a:ext>
              </a:extLst>
            </p:cNvPr>
            <p:cNvSpPr/>
            <p:nvPr/>
          </p:nvSpPr>
          <p:spPr>
            <a:xfrm>
              <a:off x="1228964" y="4091932"/>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Oval 6">
              <a:extLst>
                <a:ext uri="{FF2B5EF4-FFF2-40B4-BE49-F238E27FC236}">
                  <a16:creationId xmlns:a16="http://schemas.microsoft.com/office/drawing/2014/main" id="{21EBAC09-292E-40EA-9D50-3011577BE4B7}"/>
                </a:ext>
              </a:extLst>
            </p:cNvPr>
            <p:cNvSpPr/>
            <p:nvPr/>
          </p:nvSpPr>
          <p:spPr>
            <a:xfrm>
              <a:off x="3338513"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Oval 7">
              <a:extLst>
                <a:ext uri="{FF2B5EF4-FFF2-40B4-BE49-F238E27FC236}">
                  <a16:creationId xmlns:a16="http://schemas.microsoft.com/office/drawing/2014/main" id="{3DBC82AB-43D9-4076-9299-67FF5EB5D353}"/>
                </a:ext>
              </a:extLst>
            </p:cNvPr>
            <p:cNvSpPr/>
            <p:nvPr/>
          </p:nvSpPr>
          <p:spPr>
            <a:xfrm>
              <a:off x="4038600" y="410241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Oval 8">
              <a:extLst>
                <a:ext uri="{FF2B5EF4-FFF2-40B4-BE49-F238E27FC236}">
                  <a16:creationId xmlns:a16="http://schemas.microsoft.com/office/drawing/2014/main" id="{AF5255D0-3C39-4E0E-B7CE-E468F74F3D78}"/>
                </a:ext>
              </a:extLst>
            </p:cNvPr>
            <p:cNvSpPr/>
            <p:nvPr/>
          </p:nvSpPr>
          <p:spPr>
            <a:xfrm>
              <a:off x="4746308"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7" name="Straight Connector 16">
              <a:extLst>
                <a:ext uri="{FF2B5EF4-FFF2-40B4-BE49-F238E27FC236}">
                  <a16:creationId xmlns:a16="http://schemas.microsoft.com/office/drawing/2014/main" id="{3B49A04B-67B4-4384-92E5-67DF9A2F6EF5}"/>
                </a:ext>
              </a:extLst>
            </p:cNvPr>
            <p:cNvCxnSpPr>
              <a:cxnSpLocks/>
              <a:stCxn id="8" idx="6"/>
              <a:endCxn id="9" idx="2"/>
            </p:cNvCxnSpPr>
            <p:nvPr/>
          </p:nvCxnSpPr>
          <p:spPr>
            <a:xfrm flipV="1">
              <a:off x="4667250" y="4335776"/>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C6BD1BE-F0D2-4925-A7CC-AB87B43FB5A1}"/>
                </a:ext>
              </a:extLst>
            </p:cNvPr>
            <p:cNvCxnSpPr>
              <a:cxnSpLocks/>
            </p:cNvCxnSpPr>
            <p:nvPr/>
          </p:nvCxnSpPr>
          <p:spPr>
            <a:xfrm flipV="1">
              <a:off x="3963353"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406954D-B11E-40D5-97B4-2DD48118EA5E}"/>
                </a:ext>
              </a:extLst>
            </p:cNvPr>
            <p:cNvCxnSpPr>
              <a:cxnSpLocks/>
            </p:cNvCxnSpPr>
            <p:nvPr/>
          </p:nvCxnSpPr>
          <p:spPr>
            <a:xfrm flipV="1">
              <a:off x="3266242"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2765D45-14CF-4D89-A14B-6646EE0754E5}"/>
                </a:ext>
              </a:extLst>
            </p:cNvPr>
            <p:cNvCxnSpPr>
              <a:cxnSpLocks/>
            </p:cNvCxnSpPr>
            <p:nvPr/>
          </p:nvCxnSpPr>
          <p:spPr>
            <a:xfrm flipV="1">
              <a:off x="25526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1C01F77-E95D-4824-8B01-8551A199BB2B}"/>
                </a:ext>
              </a:extLst>
            </p:cNvPr>
            <p:cNvCxnSpPr>
              <a:cxnSpLocks/>
            </p:cNvCxnSpPr>
            <p:nvPr/>
          </p:nvCxnSpPr>
          <p:spPr>
            <a:xfrm flipV="1">
              <a:off x="18593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0689F184-7EDF-4EDF-9383-1086FDC46567}"/>
              </a:ext>
            </a:extLst>
          </p:cNvPr>
          <p:cNvGrpSpPr/>
          <p:nvPr/>
        </p:nvGrpSpPr>
        <p:grpSpPr>
          <a:xfrm>
            <a:off x="4659472" y="4087403"/>
            <a:ext cx="2512570" cy="892134"/>
            <a:chOff x="1189908" y="4903836"/>
            <a:chExt cx="4145994" cy="1540267"/>
          </a:xfrm>
        </p:grpSpPr>
        <p:sp>
          <p:nvSpPr>
            <p:cNvPr id="12" name="Oval 11">
              <a:extLst>
                <a:ext uri="{FF2B5EF4-FFF2-40B4-BE49-F238E27FC236}">
                  <a16:creationId xmlns:a16="http://schemas.microsoft.com/office/drawing/2014/main" id="{7D5B8038-C812-4F70-82DB-56C988A22527}"/>
                </a:ext>
              </a:extLst>
            </p:cNvPr>
            <p:cNvSpPr/>
            <p:nvPr/>
          </p:nvSpPr>
          <p:spPr>
            <a:xfrm>
              <a:off x="2592228" y="5977378"/>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9" name="Oval 28">
              <a:extLst>
                <a:ext uri="{FF2B5EF4-FFF2-40B4-BE49-F238E27FC236}">
                  <a16:creationId xmlns:a16="http://schemas.microsoft.com/office/drawing/2014/main" id="{49A13FDB-36BA-4F60-8AE0-E5F79B77B67D}"/>
                </a:ext>
              </a:extLst>
            </p:cNvPr>
            <p:cNvSpPr/>
            <p:nvPr/>
          </p:nvSpPr>
          <p:spPr>
            <a:xfrm>
              <a:off x="3999544" y="4903836"/>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30" name="Group 29">
              <a:extLst>
                <a:ext uri="{FF2B5EF4-FFF2-40B4-BE49-F238E27FC236}">
                  <a16:creationId xmlns:a16="http://schemas.microsoft.com/office/drawing/2014/main" id="{8734052B-128D-49B8-843D-3CC2309850F0}"/>
                </a:ext>
              </a:extLst>
            </p:cNvPr>
            <p:cNvGrpSpPr/>
            <p:nvPr/>
          </p:nvGrpSpPr>
          <p:grpSpPr>
            <a:xfrm>
              <a:off x="1189908" y="5427549"/>
              <a:ext cx="4145994" cy="477207"/>
              <a:chOff x="1228964" y="4091932"/>
              <a:chExt cx="4145994" cy="477207"/>
            </a:xfrm>
          </p:grpSpPr>
          <p:sp>
            <p:nvSpPr>
              <p:cNvPr id="31" name="Oval 30">
                <a:extLst>
                  <a:ext uri="{FF2B5EF4-FFF2-40B4-BE49-F238E27FC236}">
                    <a16:creationId xmlns:a16="http://schemas.microsoft.com/office/drawing/2014/main" id="{7DDF7436-6633-4D6F-A5DA-5921775484A4}"/>
                  </a:ext>
                </a:extLst>
              </p:cNvPr>
              <p:cNvSpPr/>
              <p:nvPr/>
            </p:nvSpPr>
            <p:spPr>
              <a:xfrm>
                <a:off x="1931670" y="409193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2" name="Oval 31">
                <a:extLst>
                  <a:ext uri="{FF2B5EF4-FFF2-40B4-BE49-F238E27FC236}">
                    <a16:creationId xmlns:a16="http://schemas.microsoft.com/office/drawing/2014/main" id="{082E71E4-DAAD-49DB-8E6D-A8D61E3464C0}"/>
                  </a:ext>
                </a:extLst>
              </p:cNvPr>
              <p:cNvSpPr/>
              <p:nvPr/>
            </p:nvSpPr>
            <p:spPr>
              <a:xfrm>
                <a:off x="2637592" y="409193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3" name="Oval 32">
                <a:extLst>
                  <a:ext uri="{FF2B5EF4-FFF2-40B4-BE49-F238E27FC236}">
                    <a16:creationId xmlns:a16="http://schemas.microsoft.com/office/drawing/2014/main" id="{C4005C7E-CDD8-4300-9E8C-443A58A53952}"/>
                  </a:ext>
                </a:extLst>
              </p:cNvPr>
              <p:cNvSpPr/>
              <p:nvPr/>
            </p:nvSpPr>
            <p:spPr>
              <a:xfrm>
                <a:off x="1228964" y="4091932"/>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4" name="Oval 33">
                <a:extLst>
                  <a:ext uri="{FF2B5EF4-FFF2-40B4-BE49-F238E27FC236}">
                    <a16:creationId xmlns:a16="http://schemas.microsoft.com/office/drawing/2014/main" id="{3582FBA1-FE44-448A-A719-4BF1ACAAACA6}"/>
                  </a:ext>
                </a:extLst>
              </p:cNvPr>
              <p:cNvSpPr/>
              <p:nvPr/>
            </p:nvSpPr>
            <p:spPr>
              <a:xfrm>
                <a:off x="3338513"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5" name="Oval 34">
                <a:extLst>
                  <a:ext uri="{FF2B5EF4-FFF2-40B4-BE49-F238E27FC236}">
                    <a16:creationId xmlns:a16="http://schemas.microsoft.com/office/drawing/2014/main" id="{F6CF314F-88C9-48A4-B879-C3030CECB468}"/>
                  </a:ext>
                </a:extLst>
              </p:cNvPr>
              <p:cNvSpPr/>
              <p:nvPr/>
            </p:nvSpPr>
            <p:spPr>
              <a:xfrm>
                <a:off x="4038600" y="410241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6" name="Oval 35">
                <a:extLst>
                  <a:ext uri="{FF2B5EF4-FFF2-40B4-BE49-F238E27FC236}">
                    <a16:creationId xmlns:a16="http://schemas.microsoft.com/office/drawing/2014/main" id="{FE74EA38-408E-4E54-A978-3935EB2B3FA8}"/>
                  </a:ext>
                </a:extLst>
              </p:cNvPr>
              <p:cNvSpPr/>
              <p:nvPr/>
            </p:nvSpPr>
            <p:spPr>
              <a:xfrm>
                <a:off x="4746308"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37" name="Straight Connector 36">
                <a:extLst>
                  <a:ext uri="{FF2B5EF4-FFF2-40B4-BE49-F238E27FC236}">
                    <a16:creationId xmlns:a16="http://schemas.microsoft.com/office/drawing/2014/main" id="{63A6842E-F310-467C-A9D4-94C146DF1513}"/>
                  </a:ext>
                </a:extLst>
              </p:cNvPr>
              <p:cNvCxnSpPr>
                <a:cxnSpLocks/>
                <a:stCxn id="35" idx="6"/>
                <a:endCxn id="36" idx="2"/>
              </p:cNvCxnSpPr>
              <p:nvPr/>
            </p:nvCxnSpPr>
            <p:spPr>
              <a:xfrm flipV="1">
                <a:off x="4667250" y="4335776"/>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26FCF9-5D08-4084-81B2-F67AC0D60A34}"/>
                  </a:ext>
                </a:extLst>
              </p:cNvPr>
              <p:cNvCxnSpPr>
                <a:cxnSpLocks/>
              </p:cNvCxnSpPr>
              <p:nvPr/>
            </p:nvCxnSpPr>
            <p:spPr>
              <a:xfrm flipV="1">
                <a:off x="3963353"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2DA40E1-CD92-419C-B8FA-B92790C296A3}"/>
                  </a:ext>
                </a:extLst>
              </p:cNvPr>
              <p:cNvCxnSpPr>
                <a:cxnSpLocks/>
              </p:cNvCxnSpPr>
              <p:nvPr/>
            </p:nvCxnSpPr>
            <p:spPr>
              <a:xfrm flipV="1">
                <a:off x="3266242"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47C166-C6E7-47BC-9F41-39F66A4065AF}"/>
                  </a:ext>
                </a:extLst>
              </p:cNvPr>
              <p:cNvCxnSpPr>
                <a:cxnSpLocks/>
              </p:cNvCxnSpPr>
              <p:nvPr/>
            </p:nvCxnSpPr>
            <p:spPr>
              <a:xfrm flipV="1">
                <a:off x="25526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3FEF29B-21F6-4D38-9365-E005C50CA6C6}"/>
                  </a:ext>
                </a:extLst>
              </p:cNvPr>
              <p:cNvCxnSpPr>
                <a:cxnSpLocks/>
              </p:cNvCxnSpPr>
              <p:nvPr/>
            </p:nvCxnSpPr>
            <p:spPr>
              <a:xfrm flipV="1">
                <a:off x="18593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42" name="Straight Connector 41">
              <a:extLst>
                <a:ext uri="{FF2B5EF4-FFF2-40B4-BE49-F238E27FC236}">
                  <a16:creationId xmlns:a16="http://schemas.microsoft.com/office/drawing/2014/main" id="{4C2B5848-D586-4AE6-8B06-F07EBB8591FE}"/>
                </a:ext>
              </a:extLst>
            </p:cNvPr>
            <p:cNvCxnSpPr>
              <a:cxnSpLocks/>
              <a:stCxn id="29" idx="4"/>
              <a:endCxn id="35" idx="0"/>
            </p:cNvCxnSpPr>
            <p:nvPr/>
          </p:nvCxnSpPr>
          <p:spPr>
            <a:xfrm>
              <a:off x="4313869" y="5370561"/>
              <a:ext cx="0" cy="674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FD25876-F0F8-4162-A944-E18B359804F1}"/>
                </a:ext>
              </a:extLst>
            </p:cNvPr>
            <p:cNvCxnSpPr>
              <a:cxnSpLocks/>
              <a:endCxn id="12" idx="0"/>
            </p:cNvCxnSpPr>
            <p:nvPr/>
          </p:nvCxnSpPr>
          <p:spPr>
            <a:xfrm>
              <a:off x="2906553" y="5889036"/>
              <a:ext cx="0" cy="8834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88" name="Group 87">
            <a:extLst>
              <a:ext uri="{FF2B5EF4-FFF2-40B4-BE49-F238E27FC236}">
                <a16:creationId xmlns:a16="http://schemas.microsoft.com/office/drawing/2014/main" id="{BAEB01C2-A8A1-4CFB-B00D-950694533930}"/>
              </a:ext>
            </a:extLst>
          </p:cNvPr>
          <p:cNvGrpSpPr/>
          <p:nvPr/>
        </p:nvGrpSpPr>
        <p:grpSpPr>
          <a:xfrm>
            <a:off x="8040664" y="4320224"/>
            <a:ext cx="2528414" cy="642451"/>
            <a:chOff x="8040664" y="4320224"/>
            <a:chExt cx="2528414" cy="642451"/>
          </a:xfrm>
        </p:grpSpPr>
        <p:grpSp>
          <p:nvGrpSpPr>
            <p:cNvPr id="52" name="Group 51">
              <a:extLst>
                <a:ext uri="{FF2B5EF4-FFF2-40B4-BE49-F238E27FC236}">
                  <a16:creationId xmlns:a16="http://schemas.microsoft.com/office/drawing/2014/main" id="{B5CFABB0-D307-4929-B450-C4C5EC935232}"/>
                </a:ext>
              </a:extLst>
            </p:cNvPr>
            <p:cNvGrpSpPr/>
            <p:nvPr/>
          </p:nvGrpSpPr>
          <p:grpSpPr>
            <a:xfrm>
              <a:off x="8040664" y="4338098"/>
              <a:ext cx="2528414" cy="624577"/>
              <a:chOff x="1189908" y="4903836"/>
              <a:chExt cx="4145994" cy="1000920"/>
            </a:xfrm>
          </p:grpSpPr>
          <p:sp>
            <p:nvSpPr>
              <p:cNvPr id="54" name="Oval 53">
                <a:extLst>
                  <a:ext uri="{FF2B5EF4-FFF2-40B4-BE49-F238E27FC236}">
                    <a16:creationId xmlns:a16="http://schemas.microsoft.com/office/drawing/2014/main" id="{B71F8437-6E04-490A-8D46-E73BFE69BC31}"/>
                  </a:ext>
                </a:extLst>
              </p:cNvPr>
              <p:cNvSpPr/>
              <p:nvPr/>
            </p:nvSpPr>
            <p:spPr>
              <a:xfrm>
                <a:off x="3999544" y="4903836"/>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55" name="Group 54">
                <a:extLst>
                  <a:ext uri="{FF2B5EF4-FFF2-40B4-BE49-F238E27FC236}">
                    <a16:creationId xmlns:a16="http://schemas.microsoft.com/office/drawing/2014/main" id="{EC293AD8-3429-4204-8A4E-EB3085A6C1A6}"/>
                  </a:ext>
                </a:extLst>
              </p:cNvPr>
              <p:cNvGrpSpPr/>
              <p:nvPr/>
            </p:nvGrpSpPr>
            <p:grpSpPr>
              <a:xfrm>
                <a:off x="1189908" y="5427549"/>
                <a:ext cx="4145994" cy="477207"/>
                <a:chOff x="1228964" y="4091932"/>
                <a:chExt cx="4145994" cy="477207"/>
              </a:xfrm>
            </p:grpSpPr>
            <p:sp>
              <p:nvSpPr>
                <p:cNvPr id="58" name="Oval 57">
                  <a:extLst>
                    <a:ext uri="{FF2B5EF4-FFF2-40B4-BE49-F238E27FC236}">
                      <a16:creationId xmlns:a16="http://schemas.microsoft.com/office/drawing/2014/main" id="{15FADE9C-9584-473B-9927-4572811F9C94}"/>
                    </a:ext>
                  </a:extLst>
                </p:cNvPr>
                <p:cNvSpPr/>
                <p:nvPr/>
              </p:nvSpPr>
              <p:spPr>
                <a:xfrm>
                  <a:off x="1931670" y="409193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9" name="Oval 58">
                  <a:extLst>
                    <a:ext uri="{FF2B5EF4-FFF2-40B4-BE49-F238E27FC236}">
                      <a16:creationId xmlns:a16="http://schemas.microsoft.com/office/drawing/2014/main" id="{992408E1-9C92-4C3D-BE40-72B429D18AE3}"/>
                    </a:ext>
                  </a:extLst>
                </p:cNvPr>
                <p:cNvSpPr/>
                <p:nvPr/>
              </p:nvSpPr>
              <p:spPr>
                <a:xfrm>
                  <a:off x="2637592" y="409193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0" name="Oval 59">
                  <a:extLst>
                    <a:ext uri="{FF2B5EF4-FFF2-40B4-BE49-F238E27FC236}">
                      <a16:creationId xmlns:a16="http://schemas.microsoft.com/office/drawing/2014/main" id="{CD35FBD8-052F-41DF-81D0-7B64343D7D7A}"/>
                    </a:ext>
                  </a:extLst>
                </p:cNvPr>
                <p:cNvSpPr/>
                <p:nvPr/>
              </p:nvSpPr>
              <p:spPr>
                <a:xfrm>
                  <a:off x="1228964" y="4091932"/>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1" name="Oval 60">
                  <a:extLst>
                    <a:ext uri="{FF2B5EF4-FFF2-40B4-BE49-F238E27FC236}">
                      <a16:creationId xmlns:a16="http://schemas.microsoft.com/office/drawing/2014/main" id="{1DB950E0-F79E-4D55-9355-7AB0CF30B76E}"/>
                    </a:ext>
                  </a:extLst>
                </p:cNvPr>
                <p:cNvSpPr/>
                <p:nvPr/>
              </p:nvSpPr>
              <p:spPr>
                <a:xfrm>
                  <a:off x="3338513"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2" name="Oval 61">
                  <a:extLst>
                    <a:ext uri="{FF2B5EF4-FFF2-40B4-BE49-F238E27FC236}">
                      <a16:creationId xmlns:a16="http://schemas.microsoft.com/office/drawing/2014/main" id="{14DAF6E8-E4AA-4775-B504-7F65F0525334}"/>
                    </a:ext>
                  </a:extLst>
                </p:cNvPr>
                <p:cNvSpPr/>
                <p:nvPr/>
              </p:nvSpPr>
              <p:spPr>
                <a:xfrm>
                  <a:off x="4038600" y="410241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3" name="Oval 62">
                  <a:extLst>
                    <a:ext uri="{FF2B5EF4-FFF2-40B4-BE49-F238E27FC236}">
                      <a16:creationId xmlns:a16="http://schemas.microsoft.com/office/drawing/2014/main" id="{19E83756-AEBE-4FAA-A319-CAF27B9EC9AC}"/>
                    </a:ext>
                  </a:extLst>
                </p:cNvPr>
                <p:cNvSpPr/>
                <p:nvPr/>
              </p:nvSpPr>
              <p:spPr>
                <a:xfrm>
                  <a:off x="4746308"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64" name="Straight Connector 63">
                  <a:extLst>
                    <a:ext uri="{FF2B5EF4-FFF2-40B4-BE49-F238E27FC236}">
                      <a16:creationId xmlns:a16="http://schemas.microsoft.com/office/drawing/2014/main" id="{CAAACEBC-21B0-4192-93D7-0CC29143CDFF}"/>
                    </a:ext>
                  </a:extLst>
                </p:cNvPr>
                <p:cNvCxnSpPr>
                  <a:cxnSpLocks/>
                  <a:stCxn id="62" idx="6"/>
                  <a:endCxn id="63" idx="2"/>
                </p:cNvCxnSpPr>
                <p:nvPr/>
              </p:nvCxnSpPr>
              <p:spPr>
                <a:xfrm flipV="1">
                  <a:off x="4667250" y="4335776"/>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818FC03-535F-4A53-953D-D74348B510B1}"/>
                    </a:ext>
                  </a:extLst>
                </p:cNvPr>
                <p:cNvCxnSpPr>
                  <a:cxnSpLocks/>
                </p:cNvCxnSpPr>
                <p:nvPr/>
              </p:nvCxnSpPr>
              <p:spPr>
                <a:xfrm flipV="1">
                  <a:off x="3963353"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FC7FEA7-8FCA-4FB8-A1AC-07AED23F198D}"/>
                    </a:ext>
                  </a:extLst>
                </p:cNvPr>
                <p:cNvCxnSpPr>
                  <a:cxnSpLocks/>
                </p:cNvCxnSpPr>
                <p:nvPr/>
              </p:nvCxnSpPr>
              <p:spPr>
                <a:xfrm flipV="1">
                  <a:off x="3266242"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CC5F502-34B2-4E68-BF9D-387EA3584A16}"/>
                    </a:ext>
                  </a:extLst>
                </p:cNvPr>
                <p:cNvCxnSpPr>
                  <a:cxnSpLocks/>
                </p:cNvCxnSpPr>
                <p:nvPr/>
              </p:nvCxnSpPr>
              <p:spPr>
                <a:xfrm flipV="1">
                  <a:off x="25526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BF1A963-3369-4CEB-A3F3-F4894985DF45}"/>
                    </a:ext>
                  </a:extLst>
                </p:cNvPr>
                <p:cNvCxnSpPr>
                  <a:cxnSpLocks/>
                </p:cNvCxnSpPr>
                <p:nvPr/>
              </p:nvCxnSpPr>
              <p:spPr>
                <a:xfrm flipV="1">
                  <a:off x="18593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6536107D-FBCB-4C43-B07E-49164F831CAF}"/>
                  </a:ext>
                </a:extLst>
              </p:cNvPr>
              <p:cNvCxnSpPr>
                <a:cxnSpLocks/>
                <a:stCxn id="54" idx="4"/>
                <a:endCxn id="62" idx="0"/>
              </p:cNvCxnSpPr>
              <p:nvPr/>
            </p:nvCxnSpPr>
            <p:spPr>
              <a:xfrm>
                <a:off x="4313869" y="5370561"/>
                <a:ext cx="0" cy="67470"/>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69" name="Group 68">
              <a:extLst>
                <a:ext uri="{FF2B5EF4-FFF2-40B4-BE49-F238E27FC236}">
                  <a16:creationId xmlns:a16="http://schemas.microsoft.com/office/drawing/2014/main" id="{ABE45B56-598F-4E99-977D-38D9CF8E0692}"/>
                </a:ext>
              </a:extLst>
            </p:cNvPr>
            <p:cNvGrpSpPr/>
            <p:nvPr/>
          </p:nvGrpSpPr>
          <p:grpSpPr>
            <a:xfrm>
              <a:off x="8040664" y="4320224"/>
              <a:ext cx="2528414" cy="634332"/>
              <a:chOff x="1189908" y="5427549"/>
              <a:chExt cx="4145994" cy="1016554"/>
            </a:xfrm>
          </p:grpSpPr>
          <p:sp>
            <p:nvSpPr>
              <p:cNvPr id="70" name="Oval 69">
                <a:extLst>
                  <a:ext uri="{FF2B5EF4-FFF2-40B4-BE49-F238E27FC236}">
                    <a16:creationId xmlns:a16="http://schemas.microsoft.com/office/drawing/2014/main" id="{854B548D-C24D-4CF4-9E05-8DAC2B78BDFC}"/>
                  </a:ext>
                </a:extLst>
              </p:cNvPr>
              <p:cNvSpPr/>
              <p:nvPr/>
            </p:nvSpPr>
            <p:spPr>
              <a:xfrm>
                <a:off x="2592228" y="5977378"/>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72" name="Group 71">
                <a:extLst>
                  <a:ext uri="{FF2B5EF4-FFF2-40B4-BE49-F238E27FC236}">
                    <a16:creationId xmlns:a16="http://schemas.microsoft.com/office/drawing/2014/main" id="{80CE3F26-3C07-4A80-9DAB-D42D07EC3F99}"/>
                  </a:ext>
                </a:extLst>
              </p:cNvPr>
              <p:cNvGrpSpPr/>
              <p:nvPr/>
            </p:nvGrpSpPr>
            <p:grpSpPr>
              <a:xfrm>
                <a:off x="1189908" y="5427549"/>
                <a:ext cx="4145994" cy="477207"/>
                <a:chOff x="1228964" y="4091932"/>
                <a:chExt cx="4145994" cy="477207"/>
              </a:xfrm>
            </p:grpSpPr>
            <p:sp>
              <p:nvSpPr>
                <p:cNvPr id="75" name="Oval 74">
                  <a:extLst>
                    <a:ext uri="{FF2B5EF4-FFF2-40B4-BE49-F238E27FC236}">
                      <a16:creationId xmlns:a16="http://schemas.microsoft.com/office/drawing/2014/main" id="{6384B1FE-5F9F-4215-8103-C0DA269C2ABB}"/>
                    </a:ext>
                  </a:extLst>
                </p:cNvPr>
                <p:cNvSpPr/>
                <p:nvPr/>
              </p:nvSpPr>
              <p:spPr>
                <a:xfrm>
                  <a:off x="1931670" y="409193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6" name="Oval 75">
                  <a:extLst>
                    <a:ext uri="{FF2B5EF4-FFF2-40B4-BE49-F238E27FC236}">
                      <a16:creationId xmlns:a16="http://schemas.microsoft.com/office/drawing/2014/main" id="{7E095C33-42C4-4EDA-8494-7265E6C70CDF}"/>
                    </a:ext>
                  </a:extLst>
                </p:cNvPr>
                <p:cNvSpPr/>
                <p:nvPr/>
              </p:nvSpPr>
              <p:spPr>
                <a:xfrm>
                  <a:off x="2637592" y="409193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7" name="Oval 76">
                  <a:extLst>
                    <a:ext uri="{FF2B5EF4-FFF2-40B4-BE49-F238E27FC236}">
                      <a16:creationId xmlns:a16="http://schemas.microsoft.com/office/drawing/2014/main" id="{A06B62B8-8D17-4E0B-A6AB-462B2EE9404A}"/>
                    </a:ext>
                  </a:extLst>
                </p:cNvPr>
                <p:cNvSpPr/>
                <p:nvPr/>
              </p:nvSpPr>
              <p:spPr>
                <a:xfrm>
                  <a:off x="1228964" y="4091932"/>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8" name="Oval 77">
                  <a:extLst>
                    <a:ext uri="{FF2B5EF4-FFF2-40B4-BE49-F238E27FC236}">
                      <a16:creationId xmlns:a16="http://schemas.microsoft.com/office/drawing/2014/main" id="{0E233E44-183E-4E87-B37C-5D084A021A73}"/>
                    </a:ext>
                  </a:extLst>
                </p:cNvPr>
                <p:cNvSpPr/>
                <p:nvPr/>
              </p:nvSpPr>
              <p:spPr>
                <a:xfrm>
                  <a:off x="3338513"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9" name="Oval 78">
                  <a:extLst>
                    <a:ext uri="{FF2B5EF4-FFF2-40B4-BE49-F238E27FC236}">
                      <a16:creationId xmlns:a16="http://schemas.microsoft.com/office/drawing/2014/main" id="{60861C9E-A18A-4F28-B128-385A423A884E}"/>
                    </a:ext>
                  </a:extLst>
                </p:cNvPr>
                <p:cNvSpPr/>
                <p:nvPr/>
              </p:nvSpPr>
              <p:spPr>
                <a:xfrm>
                  <a:off x="4038600" y="4102414"/>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0" name="Oval 79">
                  <a:extLst>
                    <a:ext uri="{FF2B5EF4-FFF2-40B4-BE49-F238E27FC236}">
                      <a16:creationId xmlns:a16="http://schemas.microsoft.com/office/drawing/2014/main" id="{57482E8A-5B08-4B1B-9567-3CA216DE6EA9}"/>
                    </a:ext>
                  </a:extLst>
                </p:cNvPr>
                <p:cNvSpPr/>
                <p:nvPr/>
              </p:nvSpPr>
              <p:spPr>
                <a:xfrm>
                  <a:off x="4746308" y="4102413"/>
                  <a:ext cx="628650" cy="4667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81" name="Straight Connector 80">
                  <a:extLst>
                    <a:ext uri="{FF2B5EF4-FFF2-40B4-BE49-F238E27FC236}">
                      <a16:creationId xmlns:a16="http://schemas.microsoft.com/office/drawing/2014/main" id="{AB237656-311C-4334-B745-CFB6E8ECB24A}"/>
                    </a:ext>
                  </a:extLst>
                </p:cNvPr>
                <p:cNvCxnSpPr>
                  <a:cxnSpLocks/>
                  <a:stCxn id="79" idx="6"/>
                  <a:endCxn id="80" idx="2"/>
                </p:cNvCxnSpPr>
                <p:nvPr/>
              </p:nvCxnSpPr>
              <p:spPr>
                <a:xfrm flipV="1">
                  <a:off x="4667250" y="4335776"/>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12F72F04-07BE-4512-BC0B-5CAC2F8130AE}"/>
                    </a:ext>
                  </a:extLst>
                </p:cNvPr>
                <p:cNvCxnSpPr>
                  <a:cxnSpLocks/>
                </p:cNvCxnSpPr>
                <p:nvPr/>
              </p:nvCxnSpPr>
              <p:spPr>
                <a:xfrm flipV="1">
                  <a:off x="3963353"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323724EC-B32C-4092-B2A5-066B69E01146}"/>
                    </a:ext>
                  </a:extLst>
                </p:cNvPr>
                <p:cNvCxnSpPr>
                  <a:cxnSpLocks/>
                </p:cNvCxnSpPr>
                <p:nvPr/>
              </p:nvCxnSpPr>
              <p:spPr>
                <a:xfrm flipV="1">
                  <a:off x="3266242"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C617EAD-0A24-40D1-A3E4-E7CB5A6F80D6}"/>
                    </a:ext>
                  </a:extLst>
                </p:cNvPr>
                <p:cNvCxnSpPr>
                  <a:cxnSpLocks/>
                </p:cNvCxnSpPr>
                <p:nvPr/>
              </p:nvCxnSpPr>
              <p:spPr>
                <a:xfrm flipV="1">
                  <a:off x="25526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EEBBF9E-9EAD-4F52-97F9-AE6F23473823}"/>
                    </a:ext>
                  </a:extLst>
                </p:cNvPr>
                <p:cNvCxnSpPr>
                  <a:cxnSpLocks/>
                </p:cNvCxnSpPr>
                <p:nvPr/>
              </p:nvCxnSpPr>
              <p:spPr>
                <a:xfrm flipV="1">
                  <a:off x="1859399" y="4335775"/>
                  <a:ext cx="79058" cy="1"/>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74" name="Straight Connector 73">
                <a:extLst>
                  <a:ext uri="{FF2B5EF4-FFF2-40B4-BE49-F238E27FC236}">
                    <a16:creationId xmlns:a16="http://schemas.microsoft.com/office/drawing/2014/main" id="{574B8E97-CF83-4FEC-8ED1-2CDAC5E9AFD5}"/>
                  </a:ext>
                </a:extLst>
              </p:cNvPr>
              <p:cNvCxnSpPr>
                <a:cxnSpLocks/>
                <a:endCxn id="70" idx="0"/>
              </p:cNvCxnSpPr>
              <p:nvPr/>
            </p:nvCxnSpPr>
            <p:spPr>
              <a:xfrm>
                <a:off x="2906553" y="5889036"/>
                <a:ext cx="0" cy="88342"/>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86" name="Straight Connector 85">
              <a:extLst>
                <a:ext uri="{FF2B5EF4-FFF2-40B4-BE49-F238E27FC236}">
                  <a16:creationId xmlns:a16="http://schemas.microsoft.com/office/drawing/2014/main" id="{B821AB2B-EB9E-43F3-B79E-D5C2149616C4}"/>
                </a:ext>
              </a:extLst>
            </p:cNvPr>
            <p:cNvCxnSpPr>
              <a:cxnSpLocks/>
            </p:cNvCxnSpPr>
            <p:nvPr/>
          </p:nvCxnSpPr>
          <p:spPr>
            <a:xfrm>
              <a:off x="8658926" y="4616309"/>
              <a:ext cx="0" cy="5512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42AD387-9FF3-4A92-9F8F-A5E22A7C606B}"/>
                </a:ext>
              </a:extLst>
            </p:cNvPr>
            <p:cNvCxnSpPr>
              <a:cxnSpLocks/>
            </p:cNvCxnSpPr>
            <p:nvPr/>
          </p:nvCxnSpPr>
          <p:spPr>
            <a:xfrm>
              <a:off x="8227126" y="4616309"/>
              <a:ext cx="0" cy="55126"/>
            </a:xfrm>
            <a:prstGeom prst="line">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26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1697B-87BA-4321-875F-43A55FFC6809}"/>
              </a:ext>
            </a:extLst>
          </p:cNvPr>
          <p:cNvSpPr>
            <a:spLocks noGrp="1"/>
          </p:cNvSpPr>
          <p:nvPr>
            <p:ph type="title"/>
          </p:nvPr>
        </p:nvSpPr>
        <p:spPr/>
        <p:txBody>
          <a:bodyPr/>
          <a:lstStyle/>
          <a:p>
            <a:r>
              <a:rPr lang="en-US" dirty="0"/>
              <a:t>Polymer solubility depends on</a:t>
            </a:r>
            <a:endParaRPr lang="fi-FI" dirty="0"/>
          </a:p>
        </p:txBody>
      </p:sp>
      <p:sp>
        <p:nvSpPr>
          <p:cNvPr id="3" name="Content Placeholder 2">
            <a:extLst>
              <a:ext uri="{FF2B5EF4-FFF2-40B4-BE49-F238E27FC236}">
                <a16:creationId xmlns:a16="http://schemas.microsoft.com/office/drawing/2014/main" id="{B7F159AB-1396-4E12-BF9B-B1BE6626226B}"/>
              </a:ext>
            </a:extLst>
          </p:cNvPr>
          <p:cNvSpPr>
            <a:spLocks noGrp="1"/>
          </p:cNvSpPr>
          <p:nvPr>
            <p:ph idx="1"/>
          </p:nvPr>
        </p:nvSpPr>
        <p:spPr/>
        <p:txBody>
          <a:bodyPr/>
          <a:lstStyle/>
          <a:p>
            <a:r>
              <a:rPr lang="en-US" b="1" dirty="0"/>
              <a:t>Temperature</a:t>
            </a:r>
          </a:p>
          <a:p>
            <a:r>
              <a:rPr lang="en-US" dirty="0"/>
              <a:t>Molecular </a:t>
            </a:r>
            <a:r>
              <a:rPr lang="en-US" b="1" dirty="0"/>
              <a:t>size</a:t>
            </a:r>
          </a:p>
          <a:p>
            <a:r>
              <a:rPr lang="en-US" dirty="0"/>
              <a:t>Presence of </a:t>
            </a:r>
            <a:r>
              <a:rPr lang="en-US" b="1" dirty="0"/>
              <a:t>branching</a:t>
            </a:r>
            <a:r>
              <a:rPr lang="en-US" dirty="0"/>
              <a:t> or </a:t>
            </a:r>
            <a:r>
              <a:rPr lang="en-US" b="1" dirty="0"/>
              <a:t>crosslinking</a:t>
            </a:r>
          </a:p>
          <a:p>
            <a:r>
              <a:rPr lang="en-US" b="1" dirty="0"/>
              <a:t>Crystallinity</a:t>
            </a:r>
            <a:r>
              <a:rPr lang="en-US" dirty="0"/>
              <a:t> </a:t>
            </a:r>
          </a:p>
          <a:p>
            <a:r>
              <a:rPr lang="en-US" b="1" dirty="0"/>
              <a:t>Solvent</a:t>
            </a:r>
          </a:p>
          <a:p>
            <a:endParaRPr lang="en-US" dirty="0"/>
          </a:p>
          <a:p>
            <a:pPr marL="0" indent="0">
              <a:buNone/>
            </a:pPr>
            <a:r>
              <a:rPr lang="en-US" dirty="0"/>
              <a:t>Sometimes a true solution is not achieved but a </a:t>
            </a:r>
            <a:r>
              <a:rPr lang="en-US" b="1" dirty="0"/>
              <a:t>suspension</a:t>
            </a:r>
            <a:r>
              <a:rPr lang="en-US" dirty="0"/>
              <a:t> can still be formed (common for cellulose)</a:t>
            </a:r>
          </a:p>
        </p:txBody>
      </p:sp>
    </p:spTree>
    <p:extLst>
      <p:ext uri="{BB962C8B-B14F-4D97-AF65-F5344CB8AC3E}">
        <p14:creationId xmlns:p14="http://schemas.microsoft.com/office/powerpoint/2010/main" val="13174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EB29B-E12C-426C-B1A7-351CCA62D394}"/>
              </a:ext>
            </a:extLst>
          </p:cNvPr>
          <p:cNvSpPr>
            <a:spLocks noGrp="1"/>
          </p:cNvSpPr>
          <p:nvPr>
            <p:ph type="title"/>
          </p:nvPr>
        </p:nvSpPr>
        <p:spPr/>
        <p:txBody>
          <a:bodyPr/>
          <a:lstStyle/>
          <a:p>
            <a:r>
              <a:rPr lang="en-US" dirty="0"/>
              <a:t>Solution vs. suspension</a:t>
            </a:r>
            <a:endParaRPr lang="fi-FI" dirty="0"/>
          </a:p>
        </p:txBody>
      </p:sp>
      <p:sp>
        <p:nvSpPr>
          <p:cNvPr id="17" name="Text Placeholder 16">
            <a:extLst>
              <a:ext uri="{FF2B5EF4-FFF2-40B4-BE49-F238E27FC236}">
                <a16:creationId xmlns:a16="http://schemas.microsoft.com/office/drawing/2014/main" id="{661A9B28-664A-4F5B-BF6C-BE52342184AA}"/>
              </a:ext>
            </a:extLst>
          </p:cNvPr>
          <p:cNvSpPr>
            <a:spLocks noGrp="1"/>
          </p:cNvSpPr>
          <p:nvPr>
            <p:ph type="body" idx="1"/>
          </p:nvPr>
        </p:nvSpPr>
        <p:spPr/>
        <p:txBody>
          <a:bodyPr>
            <a:normAutofit/>
          </a:bodyPr>
          <a:lstStyle/>
          <a:p>
            <a:r>
              <a:rPr lang="en-US" sz="2800" dirty="0"/>
              <a:t>Solution</a:t>
            </a:r>
            <a:endParaRPr lang="fi-FI" sz="2800" dirty="0"/>
          </a:p>
        </p:txBody>
      </p:sp>
      <p:sp>
        <p:nvSpPr>
          <p:cNvPr id="3" name="Content Placeholder 2">
            <a:extLst>
              <a:ext uri="{FF2B5EF4-FFF2-40B4-BE49-F238E27FC236}">
                <a16:creationId xmlns:a16="http://schemas.microsoft.com/office/drawing/2014/main" id="{D81ED4B9-6FE0-475B-B8DB-0B27E18CF4E9}"/>
              </a:ext>
            </a:extLst>
          </p:cNvPr>
          <p:cNvSpPr>
            <a:spLocks noGrp="1"/>
          </p:cNvSpPr>
          <p:nvPr>
            <p:ph sz="half" idx="2"/>
          </p:nvPr>
        </p:nvSpPr>
        <p:spPr/>
        <p:txBody>
          <a:bodyPr/>
          <a:lstStyle/>
          <a:p>
            <a:r>
              <a:rPr lang="en-US" dirty="0"/>
              <a:t>Isolated </a:t>
            </a:r>
            <a:r>
              <a:rPr lang="en-US" b="1" dirty="0"/>
              <a:t>molecules </a:t>
            </a:r>
            <a:r>
              <a:rPr lang="en-US" dirty="0"/>
              <a:t>in a solvent</a:t>
            </a:r>
          </a:p>
          <a:p>
            <a:pPr lvl="1"/>
            <a:r>
              <a:rPr lang="en-US" dirty="0"/>
              <a:t>e.g. cellulose in [</a:t>
            </a:r>
            <a:r>
              <a:rPr lang="en-US" dirty="0" err="1"/>
              <a:t>Emim</a:t>
            </a:r>
            <a:r>
              <a:rPr lang="en-US" dirty="0"/>
              <a:t>][Ac]</a:t>
            </a:r>
          </a:p>
          <a:p>
            <a:endParaRPr lang="fi-FI" dirty="0"/>
          </a:p>
        </p:txBody>
      </p:sp>
      <p:sp>
        <p:nvSpPr>
          <p:cNvPr id="18" name="Text Placeholder 17">
            <a:extLst>
              <a:ext uri="{FF2B5EF4-FFF2-40B4-BE49-F238E27FC236}">
                <a16:creationId xmlns:a16="http://schemas.microsoft.com/office/drawing/2014/main" id="{2F9A49E0-B3E3-47C8-A250-85B91F3FE43A}"/>
              </a:ext>
            </a:extLst>
          </p:cNvPr>
          <p:cNvSpPr>
            <a:spLocks noGrp="1"/>
          </p:cNvSpPr>
          <p:nvPr>
            <p:ph type="body" sz="quarter" idx="3"/>
          </p:nvPr>
        </p:nvSpPr>
        <p:spPr/>
        <p:txBody>
          <a:bodyPr/>
          <a:lstStyle/>
          <a:p>
            <a:r>
              <a:rPr lang="en-US" sz="2800" dirty="0"/>
              <a:t>Suspension</a:t>
            </a:r>
            <a:endParaRPr lang="fi-FI" dirty="0"/>
          </a:p>
        </p:txBody>
      </p:sp>
      <p:sp>
        <p:nvSpPr>
          <p:cNvPr id="19" name="Content Placeholder 18">
            <a:extLst>
              <a:ext uri="{FF2B5EF4-FFF2-40B4-BE49-F238E27FC236}">
                <a16:creationId xmlns:a16="http://schemas.microsoft.com/office/drawing/2014/main" id="{DC697B7A-8F74-4A70-A757-845378F479B6}"/>
              </a:ext>
            </a:extLst>
          </p:cNvPr>
          <p:cNvSpPr>
            <a:spLocks noGrp="1"/>
          </p:cNvSpPr>
          <p:nvPr>
            <p:ph sz="quarter" idx="4"/>
          </p:nvPr>
        </p:nvSpPr>
        <p:spPr/>
        <p:txBody>
          <a:bodyPr/>
          <a:lstStyle/>
          <a:p>
            <a:r>
              <a:rPr lang="en-US" dirty="0"/>
              <a:t>Solid </a:t>
            </a:r>
            <a:r>
              <a:rPr lang="en-US" b="1" dirty="0"/>
              <a:t>particles</a:t>
            </a:r>
            <a:r>
              <a:rPr lang="en-US" dirty="0"/>
              <a:t> in a solvent</a:t>
            </a:r>
          </a:p>
          <a:p>
            <a:pPr lvl="1"/>
            <a:r>
              <a:rPr lang="en-US" dirty="0"/>
              <a:t>e.g. cellulose fibers in water</a:t>
            </a:r>
          </a:p>
          <a:p>
            <a:endParaRPr lang="fi-FI" dirty="0"/>
          </a:p>
        </p:txBody>
      </p:sp>
      <p:grpSp>
        <p:nvGrpSpPr>
          <p:cNvPr id="16" name="Group 15">
            <a:extLst>
              <a:ext uri="{FF2B5EF4-FFF2-40B4-BE49-F238E27FC236}">
                <a16:creationId xmlns:a16="http://schemas.microsoft.com/office/drawing/2014/main" id="{71A95ED6-D641-42C3-A8CF-36538A98A226}"/>
              </a:ext>
            </a:extLst>
          </p:cNvPr>
          <p:cNvGrpSpPr/>
          <p:nvPr/>
        </p:nvGrpSpPr>
        <p:grpSpPr>
          <a:xfrm>
            <a:off x="3284293" y="3920360"/>
            <a:ext cx="6218936" cy="2512954"/>
            <a:chOff x="715264" y="3890139"/>
            <a:chExt cx="6218936" cy="2512954"/>
          </a:xfrm>
        </p:grpSpPr>
        <p:grpSp>
          <p:nvGrpSpPr>
            <p:cNvPr id="15" name="Group 14">
              <a:extLst>
                <a:ext uri="{FF2B5EF4-FFF2-40B4-BE49-F238E27FC236}">
                  <a16:creationId xmlns:a16="http://schemas.microsoft.com/office/drawing/2014/main" id="{52639977-88EB-4D1C-BA9A-1997C15F2E2D}"/>
                </a:ext>
              </a:extLst>
            </p:cNvPr>
            <p:cNvGrpSpPr/>
            <p:nvPr/>
          </p:nvGrpSpPr>
          <p:grpSpPr>
            <a:xfrm>
              <a:off x="715264" y="3890139"/>
              <a:ext cx="5169553" cy="2241102"/>
              <a:chOff x="715264" y="3890139"/>
              <a:chExt cx="5169553" cy="2241102"/>
            </a:xfrm>
          </p:grpSpPr>
          <p:pic>
            <p:nvPicPr>
              <p:cNvPr id="10" name="Picture 9" descr="A picture containing indoor, table, computer, monitor&#10;&#10;Description automatically generated">
                <a:extLst>
                  <a:ext uri="{FF2B5EF4-FFF2-40B4-BE49-F238E27FC236}">
                    <a16:creationId xmlns:a16="http://schemas.microsoft.com/office/drawing/2014/main" id="{3F6627C4-DB1D-4DDD-8656-781E5E14C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073" y="3890139"/>
                <a:ext cx="4791744" cy="2038635"/>
              </a:xfrm>
              <a:prstGeom prst="rect">
                <a:avLst/>
              </a:prstGeom>
            </p:spPr>
          </p:pic>
          <p:sp>
            <p:nvSpPr>
              <p:cNvPr id="11" name="Rectangle 10">
                <a:extLst>
                  <a:ext uri="{FF2B5EF4-FFF2-40B4-BE49-F238E27FC236}">
                    <a16:creationId xmlns:a16="http://schemas.microsoft.com/office/drawing/2014/main" id="{B2A78CE2-37E6-4724-8CBE-9120E8C894AA}"/>
                  </a:ext>
                </a:extLst>
              </p:cNvPr>
              <p:cNvSpPr/>
              <p:nvPr/>
            </p:nvSpPr>
            <p:spPr>
              <a:xfrm>
                <a:off x="2082510" y="5791607"/>
                <a:ext cx="1367246" cy="339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Solution</a:t>
                </a:r>
                <a:endParaRPr lang="fi-FI" dirty="0">
                  <a:solidFill>
                    <a:schemeClr val="tx1"/>
                  </a:solidFill>
                </a:endParaRPr>
              </a:p>
            </p:txBody>
          </p:sp>
          <p:sp>
            <p:nvSpPr>
              <p:cNvPr id="12" name="Rectangle 11">
                <a:extLst>
                  <a:ext uri="{FF2B5EF4-FFF2-40B4-BE49-F238E27FC236}">
                    <a16:creationId xmlns:a16="http://schemas.microsoft.com/office/drawing/2014/main" id="{EE404AC3-9780-4A79-A5F7-A6C8B08B26A4}"/>
                  </a:ext>
                </a:extLst>
              </p:cNvPr>
              <p:cNvSpPr/>
              <p:nvPr/>
            </p:nvSpPr>
            <p:spPr>
              <a:xfrm>
                <a:off x="3488945" y="5791607"/>
                <a:ext cx="1367246" cy="339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Suspension</a:t>
                </a:r>
                <a:endParaRPr lang="fi-FI" dirty="0">
                  <a:solidFill>
                    <a:schemeClr val="tx1"/>
                  </a:solidFill>
                </a:endParaRPr>
              </a:p>
            </p:txBody>
          </p:sp>
          <p:sp>
            <p:nvSpPr>
              <p:cNvPr id="13" name="Rectangle 12">
                <a:extLst>
                  <a:ext uri="{FF2B5EF4-FFF2-40B4-BE49-F238E27FC236}">
                    <a16:creationId xmlns:a16="http://schemas.microsoft.com/office/drawing/2014/main" id="{A4CE61FD-6A3B-43A6-B1E3-8146F2769D6E}"/>
                  </a:ext>
                </a:extLst>
              </p:cNvPr>
              <p:cNvSpPr/>
              <p:nvPr/>
            </p:nvSpPr>
            <p:spPr>
              <a:xfrm>
                <a:off x="715264" y="5248422"/>
                <a:ext cx="1367246" cy="339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Light source</a:t>
                </a:r>
                <a:endParaRPr lang="fi-FI" dirty="0">
                  <a:solidFill>
                    <a:schemeClr val="tx1"/>
                  </a:solidFill>
                </a:endParaRPr>
              </a:p>
            </p:txBody>
          </p:sp>
        </p:grpSp>
        <p:sp>
          <p:nvSpPr>
            <p:cNvPr id="14" name="Rectangle 13">
              <a:extLst>
                <a:ext uri="{FF2B5EF4-FFF2-40B4-BE49-F238E27FC236}">
                  <a16:creationId xmlns:a16="http://schemas.microsoft.com/office/drawing/2014/main" id="{DC0DF4AE-F9C6-46E1-8A29-EF29664B18AA}"/>
                </a:ext>
              </a:extLst>
            </p:cNvPr>
            <p:cNvSpPr/>
            <p:nvPr/>
          </p:nvSpPr>
          <p:spPr>
            <a:xfrm>
              <a:off x="838200" y="6126094"/>
              <a:ext cx="6096000" cy="276999"/>
            </a:xfrm>
            <a:prstGeom prst="rect">
              <a:avLst/>
            </a:prstGeom>
          </p:spPr>
          <p:txBody>
            <a:bodyPr>
              <a:spAutoFit/>
            </a:bodyPr>
            <a:lstStyle/>
            <a:p>
              <a:r>
                <a:rPr lang="fi-FI" sz="1200" dirty="0">
                  <a:solidFill>
                    <a:schemeClr val="bg1">
                      <a:lumMod val="85000"/>
                    </a:schemeClr>
                  </a:solidFill>
                </a:rPr>
                <a:t>https://vivadifferences.com/true-solution-vs-colloidal-solution-vs-suspension/</a:t>
              </a:r>
            </a:p>
          </p:txBody>
        </p:sp>
      </p:grpSp>
    </p:spTree>
    <p:extLst>
      <p:ext uri="{BB962C8B-B14F-4D97-AF65-F5344CB8AC3E}">
        <p14:creationId xmlns:p14="http://schemas.microsoft.com/office/powerpoint/2010/main" val="3275508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C642-A7A2-464F-A695-35A26D7EBEAC}"/>
              </a:ext>
            </a:extLst>
          </p:cNvPr>
          <p:cNvSpPr>
            <a:spLocks noGrp="1"/>
          </p:cNvSpPr>
          <p:nvPr>
            <p:ph type="title"/>
          </p:nvPr>
        </p:nvSpPr>
        <p:spPr/>
        <p:txBody>
          <a:bodyPr/>
          <a:lstStyle/>
          <a:p>
            <a:r>
              <a:rPr lang="en-US" dirty="0"/>
              <a:t>Dissolving cellulose is not easy</a:t>
            </a:r>
            <a:endParaRPr lang="fi-FI" dirty="0"/>
          </a:p>
        </p:txBody>
      </p:sp>
      <p:sp>
        <p:nvSpPr>
          <p:cNvPr id="3" name="Content Placeholder 2">
            <a:extLst>
              <a:ext uri="{FF2B5EF4-FFF2-40B4-BE49-F238E27FC236}">
                <a16:creationId xmlns:a16="http://schemas.microsoft.com/office/drawing/2014/main" id="{3746034C-7D9F-497F-ABAE-171D1CB62F89}"/>
              </a:ext>
            </a:extLst>
          </p:cNvPr>
          <p:cNvSpPr>
            <a:spLocks noGrp="1"/>
          </p:cNvSpPr>
          <p:nvPr>
            <p:ph idx="1"/>
          </p:nvPr>
        </p:nvSpPr>
        <p:spPr>
          <a:xfrm>
            <a:off x="838200" y="2171699"/>
            <a:ext cx="10687050" cy="4005263"/>
          </a:xfrm>
        </p:spPr>
        <p:txBody>
          <a:bodyPr/>
          <a:lstStyle/>
          <a:p>
            <a:r>
              <a:rPr lang="en-US" dirty="0"/>
              <a:t>Cellulose is </a:t>
            </a:r>
            <a:r>
              <a:rPr lang="en-US" b="1" dirty="0"/>
              <a:t>not </a:t>
            </a:r>
            <a:r>
              <a:rPr lang="en-US" dirty="0"/>
              <a:t>soluble in water or most organic solvents</a:t>
            </a:r>
          </a:p>
          <a:p>
            <a:pPr lvl="1"/>
            <a:r>
              <a:rPr lang="en-US" dirty="0"/>
              <a:t>“soluble in a few classes of solvents, which, according to current understanding, have no apparent common properties” (Medronho et al. 2012)</a:t>
            </a:r>
          </a:p>
          <a:p>
            <a:pPr lvl="1"/>
            <a:r>
              <a:rPr lang="en-US" dirty="0"/>
              <a:t>s</a:t>
            </a:r>
            <a:r>
              <a:rPr lang="fi-FI" dirty="0" err="1"/>
              <a:t>oluble</a:t>
            </a:r>
            <a:r>
              <a:rPr lang="fi-FI" dirty="0"/>
              <a:t> in </a:t>
            </a:r>
            <a:r>
              <a:rPr lang="fi-FI" dirty="0" err="1"/>
              <a:t>e.g</a:t>
            </a:r>
            <a:r>
              <a:rPr lang="fi-FI" dirty="0"/>
              <a:t>. </a:t>
            </a:r>
            <a:r>
              <a:rPr lang="en-US" dirty="0"/>
              <a:t>[</a:t>
            </a:r>
            <a:r>
              <a:rPr lang="en-US" dirty="0" err="1"/>
              <a:t>Emim</a:t>
            </a:r>
            <a:r>
              <a:rPr lang="en-US" dirty="0"/>
              <a:t>][Ac], DMAC/LiCl, NMMO</a:t>
            </a:r>
            <a:r>
              <a:rPr lang="pt-BR" dirty="0"/>
              <a:t>, NaOH (in low temperature)</a:t>
            </a:r>
          </a:p>
          <a:p>
            <a:r>
              <a:rPr lang="fi-FI" dirty="0" err="1"/>
              <a:t>Generally</a:t>
            </a:r>
            <a:r>
              <a:rPr lang="fi-FI" dirty="0"/>
              <a:t>, </a:t>
            </a:r>
            <a:r>
              <a:rPr lang="fi-FI" b="1" dirty="0" err="1"/>
              <a:t>large</a:t>
            </a:r>
            <a:r>
              <a:rPr lang="fi-FI" b="1" dirty="0"/>
              <a:t> </a:t>
            </a:r>
            <a:r>
              <a:rPr lang="fi-FI" b="1" dirty="0" err="1"/>
              <a:t>molecules</a:t>
            </a:r>
            <a:r>
              <a:rPr lang="fi-FI" b="1" dirty="0"/>
              <a:t> </a:t>
            </a:r>
            <a:r>
              <a:rPr lang="fi-FI" dirty="0" err="1"/>
              <a:t>are</a:t>
            </a:r>
            <a:r>
              <a:rPr lang="fi-FI" dirty="0"/>
              <a:t> </a:t>
            </a:r>
            <a:r>
              <a:rPr lang="fi-FI" dirty="0" err="1"/>
              <a:t>difficult</a:t>
            </a:r>
            <a:r>
              <a:rPr lang="fi-FI" dirty="0"/>
              <a:t> to </a:t>
            </a:r>
            <a:r>
              <a:rPr lang="fi-FI" dirty="0" err="1"/>
              <a:t>dissolve</a:t>
            </a:r>
            <a:endParaRPr lang="fi-FI" dirty="0"/>
          </a:p>
          <a:p>
            <a:r>
              <a:rPr lang="fi-FI" dirty="0"/>
              <a:t>Cellulose </a:t>
            </a:r>
            <a:r>
              <a:rPr lang="fi-FI" dirty="0" err="1"/>
              <a:t>has</a:t>
            </a:r>
            <a:r>
              <a:rPr lang="fi-FI" dirty="0"/>
              <a:t> a </a:t>
            </a:r>
            <a:r>
              <a:rPr lang="fi-FI" dirty="0" err="1"/>
              <a:t>high</a:t>
            </a:r>
            <a:r>
              <a:rPr lang="fi-FI" dirty="0"/>
              <a:t> </a:t>
            </a:r>
            <a:r>
              <a:rPr lang="fi-FI" b="1" dirty="0" err="1"/>
              <a:t>self-affinity</a:t>
            </a:r>
            <a:r>
              <a:rPr lang="fi-FI" dirty="0"/>
              <a:t> – </a:t>
            </a:r>
            <a:r>
              <a:rPr lang="fi-FI" dirty="0" err="1"/>
              <a:t>explained</a:t>
            </a:r>
            <a:r>
              <a:rPr lang="fi-FI" dirty="0"/>
              <a:t> </a:t>
            </a:r>
            <a:r>
              <a:rPr lang="fi-FI" dirty="0" err="1"/>
              <a:t>by</a:t>
            </a:r>
            <a:r>
              <a:rPr lang="fi-FI" dirty="0"/>
              <a:t> a </a:t>
            </a:r>
            <a:r>
              <a:rPr lang="fi-FI" dirty="0" err="1"/>
              <a:t>combination</a:t>
            </a:r>
            <a:r>
              <a:rPr lang="fi-FI" dirty="0"/>
              <a:t> of H-</a:t>
            </a:r>
            <a:r>
              <a:rPr lang="fi-FI" dirty="0" err="1"/>
              <a:t>bonding</a:t>
            </a:r>
            <a:r>
              <a:rPr lang="fi-FI" dirty="0"/>
              <a:t> and </a:t>
            </a:r>
            <a:r>
              <a:rPr lang="fi-FI" dirty="0" err="1"/>
              <a:t>hydrophobic</a:t>
            </a:r>
            <a:r>
              <a:rPr lang="fi-FI" dirty="0"/>
              <a:t> </a:t>
            </a:r>
            <a:r>
              <a:rPr lang="fi-FI" dirty="0" err="1"/>
              <a:t>interactions</a:t>
            </a:r>
            <a:endParaRPr lang="fi-FI" dirty="0"/>
          </a:p>
          <a:p>
            <a:r>
              <a:rPr lang="fi-FI" b="1" dirty="0" err="1"/>
              <a:t>Ionic</a:t>
            </a:r>
            <a:r>
              <a:rPr lang="fi-FI" b="1" dirty="0"/>
              <a:t> </a:t>
            </a:r>
            <a:r>
              <a:rPr lang="fi-FI" b="1" dirty="0" err="1"/>
              <a:t>liquids</a:t>
            </a:r>
            <a:r>
              <a:rPr lang="fi-FI" b="1" dirty="0"/>
              <a:t> </a:t>
            </a:r>
            <a:r>
              <a:rPr lang="fi-FI" dirty="0" err="1"/>
              <a:t>have</a:t>
            </a:r>
            <a:r>
              <a:rPr lang="fi-FI" dirty="0"/>
              <a:t> </a:t>
            </a:r>
            <a:r>
              <a:rPr lang="fi-FI" dirty="0" err="1"/>
              <a:t>gained</a:t>
            </a:r>
            <a:r>
              <a:rPr lang="fi-FI" dirty="0"/>
              <a:t> </a:t>
            </a:r>
            <a:r>
              <a:rPr lang="fi-FI" dirty="0" err="1"/>
              <a:t>attention</a:t>
            </a:r>
            <a:r>
              <a:rPr lang="fi-FI" dirty="0"/>
              <a:t> as </a:t>
            </a:r>
            <a:r>
              <a:rPr lang="fi-FI" b="1" dirty="0" err="1"/>
              <a:t>ecological</a:t>
            </a:r>
            <a:r>
              <a:rPr lang="fi-FI" dirty="0"/>
              <a:t> </a:t>
            </a:r>
            <a:r>
              <a:rPr lang="fi-FI" dirty="0" err="1"/>
              <a:t>solvents</a:t>
            </a:r>
            <a:r>
              <a:rPr lang="fi-FI" dirty="0"/>
              <a:t> for </a:t>
            </a:r>
            <a:r>
              <a:rPr lang="fi-FI" dirty="0" err="1"/>
              <a:t>cellulose</a:t>
            </a:r>
            <a:endParaRPr lang="fi-FI" dirty="0"/>
          </a:p>
        </p:txBody>
      </p:sp>
      <p:sp>
        <p:nvSpPr>
          <p:cNvPr id="5" name="TextBox 4">
            <a:extLst>
              <a:ext uri="{FF2B5EF4-FFF2-40B4-BE49-F238E27FC236}">
                <a16:creationId xmlns:a16="http://schemas.microsoft.com/office/drawing/2014/main" id="{3C3FDDB1-2D2D-4272-B7FF-6C005A557F53}"/>
              </a:ext>
            </a:extLst>
          </p:cNvPr>
          <p:cNvSpPr txBox="1"/>
          <p:nvPr/>
        </p:nvSpPr>
        <p:spPr>
          <a:xfrm>
            <a:off x="10274372" y="2129490"/>
            <a:ext cx="1381125" cy="523220"/>
          </a:xfrm>
          <a:prstGeom prst="rect">
            <a:avLst/>
          </a:prstGeom>
          <a:noFill/>
        </p:spPr>
        <p:txBody>
          <a:bodyPr wrap="square" rtlCol="0">
            <a:spAutoFit/>
          </a:bodyPr>
          <a:lstStyle/>
          <a:p>
            <a:r>
              <a:rPr lang="en-US" sz="1400" dirty="0"/>
              <a:t>n can be several thousands here!</a:t>
            </a:r>
            <a:endParaRPr lang="fi-FI" sz="1400" dirty="0"/>
          </a:p>
        </p:txBody>
      </p:sp>
      <p:pic>
        <p:nvPicPr>
          <p:cNvPr id="7" name="Picture 6">
            <a:extLst>
              <a:ext uri="{FF2B5EF4-FFF2-40B4-BE49-F238E27FC236}">
                <a16:creationId xmlns:a16="http://schemas.microsoft.com/office/drawing/2014/main" id="{1C16FBCF-A8F9-4F85-8386-A1188C986A63}"/>
              </a:ext>
            </a:extLst>
          </p:cNvPr>
          <p:cNvPicPr>
            <a:picLocks noChangeAspect="1"/>
          </p:cNvPicPr>
          <p:nvPr/>
        </p:nvPicPr>
        <p:blipFill rotWithShape="1">
          <a:blip r:embed="rId3"/>
          <a:srcRect t="2375" r="15061" b="9950"/>
          <a:stretch/>
        </p:blipFill>
        <p:spPr>
          <a:xfrm>
            <a:off x="9656260" y="401278"/>
            <a:ext cx="2370496" cy="1770421"/>
          </a:xfrm>
          <a:prstGeom prst="rect">
            <a:avLst/>
          </a:prstGeom>
        </p:spPr>
      </p:pic>
    </p:spTree>
    <p:extLst>
      <p:ext uri="{BB962C8B-B14F-4D97-AF65-F5344CB8AC3E}">
        <p14:creationId xmlns:p14="http://schemas.microsoft.com/office/powerpoint/2010/main" val="216064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9DEC8-D4EB-4F6A-B8E9-3FFA4A167235}"/>
              </a:ext>
            </a:extLst>
          </p:cNvPr>
          <p:cNvSpPr>
            <a:spLocks noGrp="1"/>
          </p:cNvSpPr>
          <p:nvPr>
            <p:ph type="title"/>
          </p:nvPr>
        </p:nvSpPr>
        <p:spPr/>
        <p:txBody>
          <a:bodyPr/>
          <a:lstStyle/>
          <a:p>
            <a:r>
              <a:rPr lang="en-US" dirty="0"/>
              <a:t>Ionic liquids</a:t>
            </a:r>
            <a:endParaRPr lang="fi-FI" dirty="0"/>
          </a:p>
        </p:txBody>
      </p:sp>
      <p:sp>
        <p:nvSpPr>
          <p:cNvPr id="3" name="Content Placeholder 2">
            <a:extLst>
              <a:ext uri="{FF2B5EF4-FFF2-40B4-BE49-F238E27FC236}">
                <a16:creationId xmlns:a16="http://schemas.microsoft.com/office/drawing/2014/main" id="{23FE54A9-3552-4BB7-9F71-AAAED11D0D9E}"/>
              </a:ext>
            </a:extLst>
          </p:cNvPr>
          <p:cNvSpPr>
            <a:spLocks noGrp="1"/>
          </p:cNvSpPr>
          <p:nvPr>
            <p:ph idx="1"/>
          </p:nvPr>
        </p:nvSpPr>
        <p:spPr>
          <a:xfrm>
            <a:off x="838200" y="1825625"/>
            <a:ext cx="5486400" cy="4351338"/>
          </a:xfrm>
        </p:spPr>
        <p:txBody>
          <a:bodyPr/>
          <a:lstStyle/>
          <a:p>
            <a:r>
              <a:rPr lang="en-US" b="1" dirty="0"/>
              <a:t>Molten salts</a:t>
            </a:r>
            <a:r>
              <a:rPr lang="en-US" dirty="0"/>
              <a:t> (melting points below 100 °C)</a:t>
            </a:r>
          </a:p>
          <a:p>
            <a:pPr lvl="1"/>
            <a:r>
              <a:rPr lang="en-US" dirty="0"/>
              <a:t>Consist of ions (anions and cations)</a:t>
            </a:r>
          </a:p>
          <a:p>
            <a:r>
              <a:rPr lang="fi-FI" dirty="0"/>
              <a:t>Highly </a:t>
            </a:r>
            <a:r>
              <a:rPr lang="fi-FI" dirty="0" err="1"/>
              <a:t>viscous</a:t>
            </a:r>
            <a:r>
              <a:rPr lang="fi-FI" dirty="0"/>
              <a:t> (T-</a:t>
            </a:r>
            <a:r>
              <a:rPr lang="fi-FI" dirty="0" err="1"/>
              <a:t>dependent</a:t>
            </a:r>
            <a:r>
              <a:rPr lang="fi-FI" dirty="0"/>
              <a:t>)</a:t>
            </a:r>
          </a:p>
          <a:p>
            <a:r>
              <a:rPr lang="fi-FI" dirty="0" err="1"/>
              <a:t>Low</a:t>
            </a:r>
            <a:r>
              <a:rPr lang="fi-FI" dirty="0"/>
              <a:t> </a:t>
            </a:r>
            <a:r>
              <a:rPr lang="fi-FI" dirty="0" err="1"/>
              <a:t>vapor</a:t>
            </a:r>
            <a:r>
              <a:rPr lang="fi-FI" dirty="0"/>
              <a:t> </a:t>
            </a:r>
            <a:r>
              <a:rPr lang="fi-FI" dirty="0" err="1"/>
              <a:t>pressure</a:t>
            </a:r>
            <a:r>
              <a:rPr lang="fi-FI" dirty="0"/>
              <a:t> (</a:t>
            </a:r>
            <a:r>
              <a:rPr lang="fi-FI" dirty="0" err="1"/>
              <a:t>do</a:t>
            </a:r>
            <a:r>
              <a:rPr lang="fi-FI" dirty="0"/>
              <a:t> </a:t>
            </a:r>
            <a:r>
              <a:rPr lang="fi-FI" dirty="0" err="1"/>
              <a:t>not</a:t>
            </a:r>
            <a:r>
              <a:rPr lang="fi-FI" dirty="0"/>
              <a:t> </a:t>
            </a:r>
            <a:r>
              <a:rPr lang="fi-FI" dirty="0" err="1"/>
              <a:t>evaporate</a:t>
            </a:r>
            <a:r>
              <a:rPr lang="fi-FI" dirty="0"/>
              <a:t> </a:t>
            </a:r>
            <a:r>
              <a:rPr lang="fi-FI" dirty="0" err="1"/>
              <a:t>easily</a:t>
            </a:r>
            <a:r>
              <a:rPr lang="fi-FI" dirty="0"/>
              <a:t>)</a:t>
            </a:r>
          </a:p>
          <a:p>
            <a:r>
              <a:rPr lang="fi-FI" dirty="0" err="1"/>
              <a:t>Water-soluble</a:t>
            </a:r>
            <a:endParaRPr lang="fi-FI" dirty="0"/>
          </a:p>
        </p:txBody>
      </p:sp>
      <p:pic>
        <p:nvPicPr>
          <p:cNvPr id="6" name="Picture 5" descr="A picture containing chart&#10;&#10;Description automatically generated">
            <a:extLst>
              <a:ext uri="{FF2B5EF4-FFF2-40B4-BE49-F238E27FC236}">
                <a16:creationId xmlns:a16="http://schemas.microsoft.com/office/drawing/2014/main" id="{53D0454C-9CF9-4D11-BA2B-46B93EE76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941230"/>
            <a:ext cx="4648200" cy="5121433"/>
          </a:xfrm>
          <a:prstGeom prst="rect">
            <a:avLst/>
          </a:prstGeom>
        </p:spPr>
      </p:pic>
      <p:sp>
        <p:nvSpPr>
          <p:cNvPr id="7" name="Rectangle 6">
            <a:extLst>
              <a:ext uri="{FF2B5EF4-FFF2-40B4-BE49-F238E27FC236}">
                <a16:creationId xmlns:a16="http://schemas.microsoft.com/office/drawing/2014/main" id="{6B5CBB52-20BE-4407-B836-8433CA0B3D0D}"/>
              </a:ext>
            </a:extLst>
          </p:cNvPr>
          <p:cNvSpPr/>
          <p:nvPr/>
        </p:nvSpPr>
        <p:spPr>
          <a:xfrm>
            <a:off x="6629399" y="6231265"/>
            <a:ext cx="5153025" cy="261610"/>
          </a:xfrm>
          <a:prstGeom prst="rect">
            <a:avLst/>
          </a:prstGeom>
        </p:spPr>
        <p:txBody>
          <a:bodyPr wrap="square">
            <a:spAutoFit/>
          </a:bodyPr>
          <a:lstStyle/>
          <a:p>
            <a:pPr algn="ctr"/>
            <a:r>
              <a:rPr lang="fi-FI" sz="1050" dirty="0">
                <a:solidFill>
                  <a:schemeClr val="bg1">
                    <a:lumMod val="75000"/>
                  </a:schemeClr>
                </a:solidFill>
              </a:rPr>
              <a:t>https://www.sigmaaldrich.com/technical-documents/articles/chemfiles/ionic-liquids0.html</a:t>
            </a:r>
          </a:p>
        </p:txBody>
      </p:sp>
    </p:spTree>
    <p:extLst>
      <p:ext uri="{BB962C8B-B14F-4D97-AF65-F5344CB8AC3E}">
        <p14:creationId xmlns:p14="http://schemas.microsoft.com/office/powerpoint/2010/main" val="516615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884C-BBFC-4E38-B289-987F7A1DD298}"/>
              </a:ext>
            </a:extLst>
          </p:cNvPr>
          <p:cNvSpPr>
            <a:spLocks noGrp="1"/>
          </p:cNvSpPr>
          <p:nvPr>
            <p:ph type="title"/>
          </p:nvPr>
        </p:nvSpPr>
        <p:spPr/>
        <p:txBody>
          <a:bodyPr/>
          <a:lstStyle/>
          <a:p>
            <a:r>
              <a:rPr lang="en-US" dirty="0"/>
              <a:t>IONCELL process</a:t>
            </a:r>
            <a:endParaRPr lang="fi-FI" dirty="0"/>
          </a:p>
        </p:txBody>
      </p:sp>
      <p:sp>
        <p:nvSpPr>
          <p:cNvPr id="3" name="Content Placeholder 2">
            <a:extLst>
              <a:ext uri="{FF2B5EF4-FFF2-40B4-BE49-F238E27FC236}">
                <a16:creationId xmlns:a16="http://schemas.microsoft.com/office/drawing/2014/main" id="{84307821-8663-4823-9517-CF4C1870EB92}"/>
              </a:ext>
            </a:extLst>
          </p:cNvPr>
          <p:cNvSpPr>
            <a:spLocks noGrp="1"/>
          </p:cNvSpPr>
          <p:nvPr>
            <p:ph idx="1"/>
          </p:nvPr>
        </p:nvSpPr>
        <p:spPr/>
        <p:txBody>
          <a:bodyPr/>
          <a:lstStyle/>
          <a:p>
            <a:r>
              <a:rPr lang="fi-FI" dirty="0">
                <a:hlinkClick r:id="rId3"/>
              </a:rPr>
              <a:t>https://www.youtube.com/watch?v=cSe5PKDkpR4</a:t>
            </a:r>
            <a:r>
              <a:rPr lang="fi-FI" dirty="0"/>
              <a:t> </a:t>
            </a:r>
          </a:p>
        </p:txBody>
      </p:sp>
      <p:pic>
        <p:nvPicPr>
          <p:cNvPr id="4" name="Google Shape;626;p6">
            <a:extLst>
              <a:ext uri="{FF2B5EF4-FFF2-40B4-BE49-F238E27FC236}">
                <a16:creationId xmlns:a16="http://schemas.microsoft.com/office/drawing/2014/main" id="{C1971D8F-7192-4D8E-A615-3B0A1E27F883}"/>
              </a:ext>
            </a:extLst>
          </p:cNvPr>
          <p:cNvPicPr preferRelativeResize="0"/>
          <p:nvPr/>
        </p:nvPicPr>
        <p:blipFill rotWithShape="1">
          <a:blip r:embed="rId4">
            <a:alphaModFix/>
          </a:blip>
          <a:srcRect/>
          <a:stretch/>
        </p:blipFill>
        <p:spPr>
          <a:xfrm>
            <a:off x="1257914" y="2142836"/>
            <a:ext cx="7263921" cy="3957783"/>
          </a:xfrm>
          <a:prstGeom prst="rect">
            <a:avLst/>
          </a:prstGeom>
          <a:noFill/>
          <a:ln>
            <a:noFill/>
          </a:ln>
        </p:spPr>
      </p:pic>
    </p:spTree>
    <p:extLst>
      <p:ext uri="{BB962C8B-B14F-4D97-AF65-F5344CB8AC3E}">
        <p14:creationId xmlns:p14="http://schemas.microsoft.com/office/powerpoint/2010/main" val="3713072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9A8A-F263-4997-88AB-EA2101EBC392}"/>
              </a:ext>
            </a:extLst>
          </p:cNvPr>
          <p:cNvSpPr>
            <a:spLocks noGrp="1"/>
          </p:cNvSpPr>
          <p:nvPr>
            <p:ph type="title"/>
          </p:nvPr>
        </p:nvSpPr>
        <p:spPr/>
        <p:txBody>
          <a:bodyPr/>
          <a:lstStyle/>
          <a:p>
            <a:r>
              <a:rPr lang="en-US" dirty="0"/>
              <a:t>What happens in the IONCELL process?</a:t>
            </a:r>
            <a:endParaRPr lang="fi-FI" dirty="0"/>
          </a:p>
        </p:txBody>
      </p:sp>
      <p:sp>
        <p:nvSpPr>
          <p:cNvPr id="3" name="Content Placeholder 2">
            <a:extLst>
              <a:ext uri="{FF2B5EF4-FFF2-40B4-BE49-F238E27FC236}">
                <a16:creationId xmlns:a16="http://schemas.microsoft.com/office/drawing/2014/main" id="{7FFA1156-B34D-439D-9CBE-CE9444A4CE34}"/>
              </a:ext>
            </a:extLst>
          </p:cNvPr>
          <p:cNvSpPr>
            <a:spLocks noGrp="1"/>
          </p:cNvSpPr>
          <p:nvPr>
            <p:ph idx="1"/>
          </p:nvPr>
        </p:nvSpPr>
        <p:spPr>
          <a:xfrm>
            <a:off x="838200" y="1825625"/>
            <a:ext cx="7534275" cy="4351338"/>
          </a:xfrm>
        </p:spPr>
        <p:txBody>
          <a:bodyPr/>
          <a:lstStyle/>
          <a:p>
            <a:r>
              <a:rPr lang="en-US" b="1" dirty="0"/>
              <a:t>Cellulose dissolves </a:t>
            </a:r>
            <a:r>
              <a:rPr lang="en-US" dirty="0"/>
              <a:t>in an </a:t>
            </a:r>
            <a:r>
              <a:rPr lang="en-US" b="1" dirty="0"/>
              <a:t>ionic liquid</a:t>
            </a:r>
            <a:endParaRPr lang="en-US" dirty="0"/>
          </a:p>
          <a:p>
            <a:pPr lvl="1"/>
            <a:r>
              <a:rPr lang="en-US" dirty="0"/>
              <a:t>In this session, we use an ionic liquid called 1-ethyl-3-methylimidazolium acetate (</a:t>
            </a:r>
            <a:r>
              <a:rPr lang="en-US" b="1" dirty="0"/>
              <a:t>[</a:t>
            </a:r>
            <a:r>
              <a:rPr lang="en-US" b="1" dirty="0" err="1"/>
              <a:t>Emim</a:t>
            </a:r>
            <a:r>
              <a:rPr lang="en-US" b="1" dirty="0"/>
              <a:t>][Ac]</a:t>
            </a:r>
            <a:r>
              <a:rPr lang="en-US" dirty="0"/>
              <a:t>)</a:t>
            </a:r>
          </a:p>
          <a:p>
            <a:r>
              <a:rPr lang="fi-FI" dirty="0" err="1"/>
              <a:t>When</a:t>
            </a:r>
            <a:r>
              <a:rPr lang="fi-FI" dirty="0"/>
              <a:t> </a:t>
            </a:r>
            <a:r>
              <a:rPr lang="fi-FI" dirty="0" err="1"/>
              <a:t>dissolved</a:t>
            </a:r>
            <a:r>
              <a:rPr lang="fi-FI" dirty="0"/>
              <a:t>, </a:t>
            </a:r>
            <a:r>
              <a:rPr lang="fi-FI" dirty="0" err="1"/>
              <a:t>cellulose</a:t>
            </a:r>
            <a:r>
              <a:rPr lang="fi-FI" dirty="0"/>
              <a:t> </a:t>
            </a:r>
            <a:r>
              <a:rPr lang="fi-FI" dirty="0" err="1"/>
              <a:t>molecules</a:t>
            </a:r>
            <a:r>
              <a:rPr lang="fi-FI" dirty="0"/>
              <a:t> </a:t>
            </a:r>
            <a:r>
              <a:rPr lang="fi-FI" dirty="0" err="1"/>
              <a:t>can</a:t>
            </a:r>
            <a:r>
              <a:rPr lang="fi-FI" dirty="0"/>
              <a:t> </a:t>
            </a:r>
            <a:r>
              <a:rPr lang="fi-FI" dirty="0" err="1"/>
              <a:t>be</a:t>
            </a:r>
            <a:r>
              <a:rPr lang="fi-FI" dirty="0"/>
              <a:t> </a:t>
            </a:r>
            <a:r>
              <a:rPr lang="fi-FI" dirty="0" err="1"/>
              <a:t>spun</a:t>
            </a:r>
            <a:r>
              <a:rPr lang="fi-FI" dirty="0"/>
              <a:t> into </a:t>
            </a:r>
            <a:r>
              <a:rPr lang="fi-FI" dirty="0" err="1"/>
              <a:t>thin</a:t>
            </a:r>
            <a:r>
              <a:rPr lang="fi-FI" dirty="0"/>
              <a:t> </a:t>
            </a:r>
            <a:r>
              <a:rPr lang="fi-FI" b="1" dirty="0" err="1"/>
              <a:t>filaments</a:t>
            </a:r>
            <a:r>
              <a:rPr lang="fi-FI" b="1" dirty="0"/>
              <a:t> </a:t>
            </a:r>
            <a:r>
              <a:rPr lang="fi-FI" dirty="0" err="1"/>
              <a:t>with</a:t>
            </a:r>
            <a:r>
              <a:rPr lang="fi-FI" dirty="0"/>
              <a:t> a </a:t>
            </a:r>
            <a:r>
              <a:rPr lang="fi-FI" dirty="0" err="1"/>
              <a:t>nozzle</a:t>
            </a:r>
            <a:endParaRPr lang="fi-FI" b="1" dirty="0"/>
          </a:p>
          <a:p>
            <a:r>
              <a:rPr lang="fi-FI" dirty="0" err="1"/>
              <a:t>Then</a:t>
            </a:r>
            <a:r>
              <a:rPr lang="fi-FI" dirty="0"/>
              <a:t>, </a:t>
            </a:r>
            <a:r>
              <a:rPr lang="fi-FI" dirty="0" err="1"/>
              <a:t>the</a:t>
            </a:r>
            <a:r>
              <a:rPr lang="fi-FI" dirty="0"/>
              <a:t> </a:t>
            </a:r>
            <a:r>
              <a:rPr lang="fi-FI" dirty="0" err="1"/>
              <a:t>filaments</a:t>
            </a:r>
            <a:r>
              <a:rPr lang="fi-FI" dirty="0"/>
              <a:t> </a:t>
            </a:r>
            <a:r>
              <a:rPr lang="fi-FI" dirty="0" err="1"/>
              <a:t>enter</a:t>
            </a:r>
            <a:r>
              <a:rPr lang="fi-FI" dirty="0"/>
              <a:t> a </a:t>
            </a:r>
            <a:r>
              <a:rPr lang="fi-FI" dirty="0" err="1"/>
              <a:t>water</a:t>
            </a:r>
            <a:r>
              <a:rPr lang="fi-FI" dirty="0"/>
              <a:t> </a:t>
            </a:r>
            <a:r>
              <a:rPr lang="fi-FI" dirty="0" err="1"/>
              <a:t>bath</a:t>
            </a:r>
            <a:r>
              <a:rPr lang="fi-FI" dirty="0"/>
              <a:t> </a:t>
            </a:r>
            <a:r>
              <a:rPr lang="fi-FI" dirty="0" err="1"/>
              <a:t>that</a:t>
            </a:r>
            <a:r>
              <a:rPr lang="fi-FI" dirty="0"/>
              <a:t> </a:t>
            </a:r>
            <a:r>
              <a:rPr lang="fi-FI" b="1" dirty="0" err="1"/>
              <a:t>regenerates</a:t>
            </a:r>
            <a:r>
              <a:rPr lang="fi-FI" b="1" dirty="0"/>
              <a:t> </a:t>
            </a:r>
            <a:r>
              <a:rPr lang="fi-FI" b="1" dirty="0" err="1"/>
              <a:t>cellulose</a:t>
            </a:r>
            <a:r>
              <a:rPr lang="fi-FI" b="1" dirty="0"/>
              <a:t> </a:t>
            </a:r>
            <a:r>
              <a:rPr lang="fi-FI" dirty="0"/>
              <a:t>into </a:t>
            </a:r>
            <a:r>
              <a:rPr lang="fi-FI" b="1" dirty="0" err="1"/>
              <a:t>solid</a:t>
            </a:r>
            <a:r>
              <a:rPr lang="fi-FI" dirty="0"/>
              <a:t> </a:t>
            </a:r>
            <a:r>
              <a:rPr lang="fi-FI" b="1" dirty="0" err="1"/>
              <a:t>form</a:t>
            </a:r>
            <a:r>
              <a:rPr lang="fi-FI" dirty="0"/>
              <a:t>, </a:t>
            </a:r>
            <a:r>
              <a:rPr lang="fi-FI" dirty="0" err="1"/>
              <a:t>forming</a:t>
            </a:r>
            <a:r>
              <a:rPr lang="fi-FI" dirty="0"/>
              <a:t> </a:t>
            </a:r>
            <a:r>
              <a:rPr lang="fi-FI" b="1" dirty="0"/>
              <a:t>long fibers </a:t>
            </a:r>
            <a:r>
              <a:rPr lang="fi-FI" dirty="0"/>
              <a:t>(</a:t>
            </a:r>
            <a:r>
              <a:rPr lang="fi-FI" dirty="0" err="1"/>
              <a:t>several</a:t>
            </a:r>
            <a:r>
              <a:rPr lang="fi-FI" dirty="0"/>
              <a:t> cm, </a:t>
            </a:r>
            <a:r>
              <a:rPr lang="fi-FI" dirty="0" err="1"/>
              <a:t>not</a:t>
            </a:r>
            <a:r>
              <a:rPr lang="fi-FI" dirty="0"/>
              <a:t> mm </a:t>
            </a:r>
            <a:r>
              <a:rPr lang="fi-FI" dirty="0" err="1"/>
              <a:t>like</a:t>
            </a:r>
            <a:r>
              <a:rPr lang="fi-FI" dirty="0"/>
              <a:t> in </a:t>
            </a:r>
            <a:r>
              <a:rPr lang="fi-FI" dirty="0" err="1"/>
              <a:t>wood</a:t>
            </a:r>
            <a:r>
              <a:rPr lang="fi-FI" dirty="0"/>
              <a:t>)</a:t>
            </a:r>
          </a:p>
          <a:p>
            <a:pPr lvl="1"/>
            <a:r>
              <a:rPr lang="fi-FI" dirty="0"/>
              <a:t>Long fibers </a:t>
            </a:r>
            <a:r>
              <a:rPr lang="fi-FI" dirty="0" err="1"/>
              <a:t>can</a:t>
            </a:r>
            <a:r>
              <a:rPr lang="fi-FI" dirty="0"/>
              <a:t> </a:t>
            </a:r>
            <a:r>
              <a:rPr lang="fi-FI" dirty="0" err="1"/>
              <a:t>be</a:t>
            </a:r>
            <a:r>
              <a:rPr lang="fi-FI" dirty="0"/>
              <a:t> </a:t>
            </a:r>
            <a:r>
              <a:rPr lang="fi-FI" dirty="0" err="1"/>
              <a:t>used</a:t>
            </a:r>
            <a:r>
              <a:rPr lang="fi-FI" dirty="0"/>
              <a:t> for </a:t>
            </a:r>
            <a:r>
              <a:rPr lang="fi-FI" dirty="0" err="1"/>
              <a:t>textile</a:t>
            </a:r>
            <a:r>
              <a:rPr lang="fi-FI" dirty="0"/>
              <a:t> </a:t>
            </a:r>
            <a:r>
              <a:rPr lang="fi-FI" dirty="0" err="1"/>
              <a:t>manufacturing</a:t>
            </a:r>
            <a:endParaRPr lang="fi-FI" dirty="0"/>
          </a:p>
        </p:txBody>
      </p:sp>
      <p:pic>
        <p:nvPicPr>
          <p:cNvPr id="6" name="Picture 5" descr="Diagram, schematic&#10;&#10;Description automatically generated">
            <a:extLst>
              <a:ext uri="{FF2B5EF4-FFF2-40B4-BE49-F238E27FC236}">
                <a16:creationId xmlns:a16="http://schemas.microsoft.com/office/drawing/2014/main" id="{7B986B2A-1171-45D9-ADFC-F6EE363425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7300" y="1690688"/>
            <a:ext cx="2476500" cy="1905000"/>
          </a:xfrm>
          <a:prstGeom prst="rect">
            <a:avLst/>
          </a:prstGeom>
        </p:spPr>
      </p:pic>
    </p:spTree>
    <p:extLst>
      <p:ext uri="{BB962C8B-B14F-4D97-AF65-F5344CB8AC3E}">
        <p14:creationId xmlns:p14="http://schemas.microsoft.com/office/powerpoint/2010/main" val="1380816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3405</TotalTime>
  <Words>850</Words>
  <Application>Microsoft Office PowerPoint</Application>
  <PresentationFormat>Widescreen</PresentationFormat>
  <Paragraphs>69</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Dissolution of cellulose in an ionic liquid </vt:lpstr>
      <vt:lpstr>After today, you should be able to</vt:lpstr>
      <vt:lpstr>Polymers</vt:lpstr>
      <vt:lpstr>Polymer solubility depends on</vt:lpstr>
      <vt:lpstr>Solution vs. suspension</vt:lpstr>
      <vt:lpstr>Dissolving cellulose is not easy</vt:lpstr>
      <vt:lpstr>Ionic liquids</vt:lpstr>
      <vt:lpstr>IONCELL process</vt:lpstr>
      <vt:lpstr>What happens in the IONCELL process?</vt:lpstr>
      <vt:lpstr>Why is IONCELL not a commercial process yet?</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Dissolution of cellulose in an ionic liquid</dc:title>
  <dc:creator>Solala Iina</dc:creator>
  <cp:lastModifiedBy>Solala Iina</cp:lastModifiedBy>
  <cp:revision>76</cp:revision>
  <dcterms:created xsi:type="dcterms:W3CDTF">2020-10-01T10:56:58Z</dcterms:created>
  <dcterms:modified xsi:type="dcterms:W3CDTF">2020-10-12T15:56:23Z</dcterms:modified>
</cp:coreProperties>
</file>