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58" r:id="rId3"/>
    <p:sldId id="257" r:id="rId4"/>
    <p:sldId id="268" r:id="rId5"/>
    <p:sldId id="638" r:id="rId6"/>
    <p:sldId id="270" r:id="rId7"/>
    <p:sldId id="343" r:id="rId8"/>
    <p:sldId id="640" r:id="rId9"/>
    <p:sldId id="639" r:id="rId10"/>
    <p:sldId id="521" r:id="rId11"/>
    <p:sldId id="587" r:id="rId12"/>
    <p:sldId id="484" r:id="rId13"/>
    <p:sldId id="642" r:id="rId14"/>
    <p:sldId id="644" r:id="rId15"/>
    <p:sldId id="335" r:id="rId16"/>
    <p:sldId id="645" r:id="rId17"/>
    <p:sldId id="325" r:id="rId18"/>
    <p:sldId id="608" r:id="rId19"/>
    <p:sldId id="626" r:id="rId20"/>
    <p:sldId id="612" r:id="rId21"/>
    <p:sldId id="300" r:id="rId22"/>
    <p:sldId id="326" r:id="rId23"/>
    <p:sldId id="585" r:id="rId24"/>
    <p:sldId id="627" r:id="rId25"/>
    <p:sldId id="609" r:id="rId26"/>
    <p:sldId id="597" r:id="rId27"/>
    <p:sldId id="606" r:id="rId28"/>
    <p:sldId id="610" r:id="rId29"/>
    <p:sldId id="462" r:id="rId30"/>
    <p:sldId id="598" r:id="rId31"/>
    <p:sldId id="648" r:id="rId32"/>
    <p:sldId id="628" r:id="rId33"/>
    <p:sldId id="471" r:id="rId34"/>
    <p:sldId id="264" r:id="rId35"/>
    <p:sldId id="459" r:id="rId36"/>
    <p:sldId id="460" r:id="rId37"/>
    <p:sldId id="334" r:id="rId38"/>
    <p:sldId id="605" r:id="rId39"/>
    <p:sldId id="593" r:id="rId40"/>
    <p:sldId id="603" r:id="rId41"/>
    <p:sldId id="611" r:id="rId42"/>
    <p:sldId id="637" r:id="rId43"/>
    <p:sldId id="625" r:id="rId44"/>
    <p:sldId id="467" r:id="rId45"/>
    <p:sldId id="468" r:id="rId46"/>
    <p:sldId id="465" r:id="rId47"/>
    <p:sldId id="361" r:id="rId48"/>
    <p:sldId id="360" r:id="rId49"/>
    <p:sldId id="364" r:id="rId50"/>
    <p:sldId id="466" r:id="rId51"/>
    <p:sldId id="294" r:id="rId52"/>
    <p:sldId id="349" r:id="rId53"/>
    <p:sldId id="470" r:id="rId54"/>
    <p:sldId id="573" r:id="rId55"/>
    <p:sldId id="580" r:id="rId56"/>
    <p:sldId id="473" r:id="rId57"/>
    <p:sldId id="581" r:id="rId58"/>
    <p:sldId id="582" r:id="rId59"/>
    <p:sldId id="333" r:id="rId60"/>
    <p:sldId id="583" r:id="rId61"/>
    <p:sldId id="630" r:id="rId62"/>
    <p:sldId id="271" r:id="rId63"/>
    <p:sldId id="291" r:id="rId64"/>
    <p:sldId id="273" r:id="rId65"/>
    <p:sldId id="274" r:id="rId66"/>
    <p:sldId id="641" r:id="rId67"/>
    <p:sldId id="350" r:id="rId68"/>
    <p:sldId id="283" r:id="rId69"/>
    <p:sldId id="344" r:id="rId70"/>
    <p:sldId id="340" r:id="rId71"/>
    <p:sldId id="296" r:id="rId72"/>
    <p:sldId id="282" r:id="rId73"/>
    <p:sldId id="590" r:id="rId74"/>
    <p:sldId id="631" r:id="rId75"/>
    <p:sldId id="299" r:id="rId76"/>
    <p:sldId id="322" r:id="rId77"/>
    <p:sldId id="323" r:id="rId78"/>
    <p:sldId id="301" r:id="rId79"/>
    <p:sldId id="304" r:id="rId80"/>
    <p:sldId id="315" r:id="rId81"/>
    <p:sldId id="305" r:id="rId82"/>
    <p:sldId id="316" r:id="rId83"/>
    <p:sldId id="302" r:id="rId84"/>
    <p:sldId id="327" r:id="rId85"/>
    <p:sldId id="592" r:id="rId86"/>
    <p:sldId id="591" r:id="rId87"/>
    <p:sldId id="317" r:id="rId88"/>
    <p:sldId id="321" r:id="rId89"/>
    <p:sldId id="319" r:id="rId90"/>
    <p:sldId id="632"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6435"/>
    <a:srgbClr val="FFFF0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779" autoAdjust="0"/>
    <p:restoredTop sz="94660"/>
  </p:normalViewPr>
  <p:slideViewPr>
    <p:cSldViewPr snapToGrid="0">
      <p:cViewPr varScale="1">
        <p:scale>
          <a:sx n="62" d="100"/>
          <a:sy n="62" d="100"/>
        </p:scale>
        <p:origin x="1432" y="56"/>
      </p:cViewPr>
      <p:guideLst/>
    </p:cSldViewPr>
  </p:slideViewPr>
  <p:notesTextViewPr>
    <p:cViewPr>
      <p:scale>
        <a:sx n="1" d="1"/>
        <a:sy n="1" d="1"/>
      </p:scale>
      <p:origin x="0" y="0"/>
    </p:cViewPr>
  </p:notesTextViewPr>
  <p:sorterViewPr>
    <p:cViewPr>
      <p:scale>
        <a:sx n="154" d="100"/>
        <a:sy n="15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B878B0-BA54-4E79-A2B1-2058976941E3}" type="datetimeFigureOut">
              <a:rPr lang="fi-FI" smtClean="0"/>
              <a:t>10.11.2020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86834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878B0-BA54-4E79-A2B1-2058976941E3}" type="datetimeFigureOut">
              <a:rPr lang="fi-FI" smtClean="0"/>
              <a:t>10.11.2020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511261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878B0-BA54-4E79-A2B1-2058976941E3}" type="datetimeFigureOut">
              <a:rPr lang="fi-FI" smtClean="0"/>
              <a:t>10.11.2020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251161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878B0-BA54-4E79-A2B1-2058976941E3}" type="datetimeFigureOut">
              <a:rPr lang="fi-FI" smtClean="0"/>
              <a:t>10.11.2020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230378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B878B0-BA54-4E79-A2B1-2058976941E3}" type="datetimeFigureOut">
              <a:rPr lang="fi-FI" smtClean="0"/>
              <a:t>10.11.2020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206655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B878B0-BA54-4E79-A2B1-2058976941E3}" type="datetimeFigureOut">
              <a:rPr lang="fi-FI" smtClean="0"/>
              <a:t>10.11.2020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428585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B878B0-BA54-4E79-A2B1-2058976941E3}" type="datetimeFigureOut">
              <a:rPr lang="fi-FI" smtClean="0"/>
              <a:t>10.11.2020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733145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B878B0-BA54-4E79-A2B1-2058976941E3}" type="datetimeFigureOut">
              <a:rPr lang="fi-FI" smtClean="0"/>
              <a:t>10.11.2020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210174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878B0-BA54-4E79-A2B1-2058976941E3}" type="datetimeFigureOut">
              <a:rPr lang="fi-FI" smtClean="0"/>
              <a:t>10.11.2020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425598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B878B0-BA54-4E79-A2B1-2058976941E3}" type="datetimeFigureOut">
              <a:rPr lang="fi-FI" smtClean="0"/>
              <a:t>10.11.2020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331583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B878B0-BA54-4E79-A2B1-2058976941E3}" type="datetimeFigureOut">
              <a:rPr lang="fi-FI" smtClean="0"/>
              <a:t>10.11.2020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5A71E6A-3053-4FF9-850B-A7634B2127D5}" type="slidenum">
              <a:rPr lang="fi-FI" smtClean="0"/>
              <a:t>‹#›</a:t>
            </a:fld>
            <a:endParaRPr lang="fi-FI"/>
          </a:p>
        </p:txBody>
      </p:sp>
    </p:spTree>
    <p:extLst>
      <p:ext uri="{BB962C8B-B14F-4D97-AF65-F5344CB8AC3E}">
        <p14:creationId xmlns:p14="http://schemas.microsoft.com/office/powerpoint/2010/main" val="212691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878B0-BA54-4E79-A2B1-2058976941E3}" type="datetimeFigureOut">
              <a:rPr lang="fi-FI" smtClean="0"/>
              <a:t>10.11.2020</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71E6A-3053-4FF9-850B-A7634B2127D5}" type="slidenum">
              <a:rPr lang="fi-FI" smtClean="0"/>
              <a:t>‹#›</a:t>
            </a:fld>
            <a:endParaRPr lang="fi-FI"/>
          </a:p>
        </p:txBody>
      </p:sp>
    </p:spTree>
    <p:extLst>
      <p:ext uri="{BB962C8B-B14F-4D97-AF65-F5344CB8AC3E}">
        <p14:creationId xmlns:p14="http://schemas.microsoft.com/office/powerpoint/2010/main" val="3499590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gif"/><Relationship Id="rId2" Type="http://schemas.openxmlformats.org/officeDocument/2006/relationships/image" Target="../media/image16.emf"/><Relationship Id="rId1" Type="http://schemas.openxmlformats.org/officeDocument/2006/relationships/slideLayout" Target="../slideLayouts/slideLayout6.xml"/><Relationship Id="rId6" Type="http://schemas.openxmlformats.org/officeDocument/2006/relationships/image" Target="../media/image20.jfif"/><Relationship Id="rId5" Type="http://schemas.openxmlformats.org/officeDocument/2006/relationships/image" Target="../media/image19.emf"/><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science/journal/02641275"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www.sciencedirect.com/science/journal/02641275/156/supp/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 Id="rId4" Type="http://schemas.openxmlformats.org/officeDocument/2006/relationships/image" Target="../media/image32.web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f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0.wmf"/></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Zinc" TargetMode="External"/><Relationship Id="rId7" Type="http://schemas.openxmlformats.org/officeDocument/2006/relationships/hyperlink" Target="https://en.wikipedia.org/wiki/Lead" TargetMode="External"/><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hyperlink" Target="https://en.wikipedia.org/wiki/Magnesium" TargetMode="External"/><Relationship Id="rId5" Type="http://schemas.openxmlformats.org/officeDocument/2006/relationships/hyperlink" Target="https://en.wikipedia.org/wiki/Aluminium" TargetMode="External"/><Relationship Id="rId4" Type="http://schemas.openxmlformats.org/officeDocument/2006/relationships/hyperlink" Target="https://en.wikipedia.org/wiki/Coppe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fi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5.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438" y="300446"/>
            <a:ext cx="8258175" cy="6230983"/>
          </a:xfrm>
          <a:prstGeom prst="rect">
            <a:avLst/>
          </a:prstGeom>
          <a:solidFill>
            <a:srgbClr val="F56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2" name="Title 1"/>
          <p:cNvSpPr>
            <a:spLocks noGrp="1"/>
          </p:cNvSpPr>
          <p:nvPr>
            <p:ph type="ctrTitle"/>
          </p:nvPr>
        </p:nvSpPr>
        <p:spPr/>
        <p:txBody>
          <a:bodyPr>
            <a:normAutofit fontScale="90000"/>
          </a:bodyPr>
          <a:lstStyle/>
          <a:p>
            <a:r>
              <a:rPr lang="fi-FI" dirty="0">
                <a:latin typeface="Arial" panose="020B0604020202020204" pitchFamily="34" charset="0"/>
                <a:cs typeface="Arial" panose="020B0604020202020204" pitchFamily="34" charset="0"/>
              </a:rPr>
              <a:t>Luento 10:</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Materiaalien prosessointi</a:t>
            </a:r>
          </a:p>
        </p:txBody>
      </p:sp>
      <p:sp>
        <p:nvSpPr>
          <p:cNvPr id="3" name="Subtitle 2"/>
          <p:cNvSpPr>
            <a:spLocks noGrp="1"/>
          </p:cNvSpPr>
          <p:nvPr>
            <p:ph type="subTitle" idx="1"/>
          </p:nvPr>
        </p:nvSpPr>
        <p:spPr>
          <a:xfrm>
            <a:off x="1143000" y="4079875"/>
            <a:ext cx="6858000" cy="1655762"/>
          </a:xfrm>
        </p:spPr>
        <p:txBody>
          <a:bodyPr/>
          <a:lstStyle/>
          <a:p>
            <a:r>
              <a:rPr lang="fi-FI" dirty="0"/>
              <a:t>sami.franssila@aalto.fi</a:t>
            </a:r>
          </a:p>
        </p:txBody>
      </p:sp>
    </p:spTree>
    <p:extLst>
      <p:ext uri="{BB962C8B-B14F-4D97-AF65-F5344CB8AC3E}">
        <p14:creationId xmlns:p14="http://schemas.microsoft.com/office/powerpoint/2010/main" val="164356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38AC-3858-402D-9115-92F7C8BC7965}"/>
              </a:ext>
            </a:extLst>
          </p:cNvPr>
          <p:cNvSpPr>
            <a:spLocks noGrp="1"/>
          </p:cNvSpPr>
          <p:nvPr>
            <p:ph type="title"/>
          </p:nvPr>
        </p:nvSpPr>
        <p:spPr/>
        <p:txBody>
          <a:bodyPr/>
          <a:lstStyle/>
          <a:p>
            <a:r>
              <a:rPr lang="en-US" dirty="0" err="1"/>
              <a:t>Diffuusio</a:t>
            </a:r>
            <a:endParaRPr lang="LID4096" dirty="0"/>
          </a:p>
        </p:txBody>
      </p:sp>
      <p:sp>
        <p:nvSpPr>
          <p:cNvPr id="9" name="Rectangle 8">
            <a:extLst>
              <a:ext uri="{FF2B5EF4-FFF2-40B4-BE49-F238E27FC236}">
                <a16:creationId xmlns:a16="http://schemas.microsoft.com/office/drawing/2014/main" id="{52B814A9-DC15-4483-B6D8-EEF46A4BD001}"/>
              </a:ext>
            </a:extLst>
          </p:cNvPr>
          <p:cNvSpPr/>
          <p:nvPr/>
        </p:nvSpPr>
        <p:spPr>
          <a:xfrm>
            <a:off x="762357" y="3958385"/>
            <a:ext cx="4572000" cy="2308324"/>
          </a:xfrm>
          <a:prstGeom prst="rect">
            <a:avLst/>
          </a:prstGeom>
        </p:spPr>
        <p:txBody>
          <a:bodyPr>
            <a:spAutoFit/>
          </a:bodyPr>
          <a:lstStyle/>
          <a:p>
            <a:r>
              <a:rPr lang="en-US" sz="2400" dirty="0" err="1">
                <a:effectLst/>
                <a:latin typeface="+mn-lt"/>
                <a:ea typeface="Times New Roman" panose="02020603050405020304" pitchFamily="18" charset="0"/>
              </a:rPr>
              <a:t>Boorin</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diffuusio</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piissä</a:t>
            </a:r>
            <a:r>
              <a:rPr lang="en-US" sz="2400" dirty="0">
                <a:ea typeface="Times New Roman" panose="02020603050405020304" pitchFamily="18" charset="0"/>
              </a:rPr>
              <a:t>:</a:t>
            </a:r>
          </a:p>
          <a:p>
            <a:endParaRPr lang="en-US" sz="2400" dirty="0">
              <a:effectLst/>
              <a:latin typeface="+mn-lt"/>
              <a:ea typeface="Times New Roman" panose="02020603050405020304" pitchFamily="18" charset="0"/>
            </a:endParaRPr>
          </a:p>
          <a:p>
            <a:r>
              <a:rPr lang="en-US" sz="2400" dirty="0">
                <a:ea typeface="Times New Roman" panose="02020603050405020304" pitchFamily="18" charset="0"/>
              </a:rPr>
              <a:t>D</a:t>
            </a:r>
            <a:r>
              <a:rPr lang="en-US" sz="2400" baseline="-25000" dirty="0">
                <a:ea typeface="Times New Roman" panose="02020603050405020304" pitchFamily="18" charset="0"/>
              </a:rPr>
              <a:t>o</a:t>
            </a:r>
            <a:r>
              <a:rPr lang="en-US" sz="2400" dirty="0">
                <a:ea typeface="Times New Roman" panose="02020603050405020304" pitchFamily="18" charset="0"/>
              </a:rPr>
              <a:t> = 0.76 cm</a:t>
            </a:r>
            <a:r>
              <a:rPr lang="en-US" sz="2400" baseline="30000" dirty="0">
                <a:ea typeface="Times New Roman" panose="02020603050405020304" pitchFamily="18" charset="0"/>
              </a:rPr>
              <a:t>2</a:t>
            </a:r>
            <a:r>
              <a:rPr lang="en-US" sz="2400" dirty="0">
                <a:ea typeface="Times New Roman" panose="02020603050405020304" pitchFamily="18" charset="0"/>
              </a:rPr>
              <a:t>/s</a:t>
            </a:r>
          </a:p>
          <a:p>
            <a:r>
              <a:rPr lang="en-US" sz="2400" dirty="0" err="1">
                <a:effectLst/>
                <a:latin typeface="+mn-lt"/>
                <a:ea typeface="Times New Roman" panose="02020603050405020304" pitchFamily="18" charset="0"/>
              </a:rPr>
              <a:t>E</a:t>
            </a:r>
            <a:r>
              <a:rPr lang="en-US" sz="2400" baseline="-25000" dirty="0" err="1">
                <a:effectLst/>
                <a:latin typeface="+mn-lt"/>
                <a:ea typeface="Times New Roman" panose="02020603050405020304" pitchFamily="18" charset="0"/>
              </a:rPr>
              <a:t>a</a:t>
            </a:r>
            <a:r>
              <a:rPr lang="en-US" sz="2400" dirty="0">
                <a:effectLst/>
                <a:latin typeface="+mn-lt"/>
                <a:ea typeface="Times New Roman" panose="02020603050405020304" pitchFamily="18" charset="0"/>
              </a:rPr>
              <a:t> = 3.46 eV</a:t>
            </a:r>
          </a:p>
          <a:p>
            <a:r>
              <a:rPr lang="en-US" sz="2400" dirty="0">
                <a:effectLst/>
                <a:latin typeface="+mn-lt"/>
                <a:ea typeface="Times New Roman" panose="02020603050405020304" pitchFamily="18" charset="0"/>
              </a:rPr>
              <a:t>D = 4</a:t>
            </a:r>
            <a:r>
              <a:rPr lang="en-US" sz="2400" baseline="30000" dirty="0">
                <a:effectLst/>
                <a:latin typeface="+mn-lt"/>
                <a:ea typeface="Times New Roman" panose="02020603050405020304" pitchFamily="18" charset="0"/>
              </a:rPr>
              <a:t>.</a:t>
            </a:r>
            <a:r>
              <a:rPr lang="en-US" sz="2400" dirty="0">
                <a:effectLst/>
                <a:latin typeface="+mn-lt"/>
                <a:ea typeface="Times New Roman" panose="02020603050405020304" pitchFamily="18" charset="0"/>
              </a:rPr>
              <a:t>10</a:t>
            </a:r>
            <a:r>
              <a:rPr lang="en-US" sz="2400" baseline="30000" dirty="0">
                <a:effectLst/>
                <a:latin typeface="+mn-lt"/>
                <a:ea typeface="Times New Roman" panose="02020603050405020304" pitchFamily="18" charset="0"/>
              </a:rPr>
              <a:t>-15 </a:t>
            </a:r>
            <a:r>
              <a:rPr lang="en-US" sz="2400" dirty="0">
                <a:effectLst/>
                <a:latin typeface="+mn-lt"/>
                <a:ea typeface="Times New Roman" panose="02020603050405020304" pitchFamily="18" charset="0"/>
              </a:rPr>
              <a:t>cm</a:t>
            </a:r>
            <a:r>
              <a:rPr lang="en-US" sz="2400" baseline="30000" dirty="0">
                <a:effectLst/>
                <a:latin typeface="+mn-lt"/>
                <a:ea typeface="Times New Roman" panose="02020603050405020304" pitchFamily="18" charset="0"/>
              </a:rPr>
              <a:t>2</a:t>
            </a:r>
            <a:r>
              <a:rPr lang="en-US" sz="2400" dirty="0">
                <a:effectLst/>
                <a:latin typeface="+mn-lt"/>
                <a:ea typeface="Times New Roman" panose="02020603050405020304" pitchFamily="18" charset="0"/>
              </a:rPr>
              <a:t>/s  @ 950</a:t>
            </a:r>
            <a:r>
              <a:rPr lang="en-US" sz="24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2400" dirty="0">
                <a:effectLst/>
                <a:latin typeface="+mn-lt"/>
                <a:ea typeface="Times New Roman" panose="02020603050405020304" pitchFamily="18" charset="0"/>
              </a:rPr>
              <a:t>C </a:t>
            </a:r>
          </a:p>
          <a:p>
            <a:r>
              <a:rPr lang="en-US" sz="2400" dirty="0">
                <a:latin typeface="+mn-lt"/>
                <a:ea typeface="Times New Roman" panose="02020603050405020304" pitchFamily="18" charset="0"/>
              </a:rPr>
              <a:t>D = </a:t>
            </a:r>
            <a:r>
              <a:rPr lang="en-US" sz="2400" dirty="0">
                <a:effectLst/>
                <a:latin typeface="+mn-lt"/>
                <a:ea typeface="Times New Roman" panose="02020603050405020304" pitchFamily="18" charset="0"/>
              </a:rPr>
              <a:t>4.7</a:t>
            </a:r>
            <a:r>
              <a:rPr lang="en-US" sz="2400" baseline="30000" dirty="0">
                <a:effectLst/>
                <a:latin typeface="+mn-lt"/>
                <a:ea typeface="Times New Roman" panose="02020603050405020304" pitchFamily="18" charset="0"/>
              </a:rPr>
              <a:t>.</a:t>
            </a:r>
            <a:r>
              <a:rPr lang="en-US" sz="2400" dirty="0">
                <a:effectLst/>
                <a:latin typeface="+mn-lt"/>
                <a:ea typeface="Times New Roman" panose="02020603050405020304" pitchFamily="18" charset="0"/>
              </a:rPr>
              <a:t>10</a:t>
            </a:r>
            <a:r>
              <a:rPr lang="en-US" sz="2400" baseline="30000" dirty="0">
                <a:effectLst/>
                <a:latin typeface="+mn-lt"/>
                <a:ea typeface="Times New Roman" panose="02020603050405020304" pitchFamily="18" charset="0"/>
              </a:rPr>
              <a:t>-14 </a:t>
            </a:r>
            <a:r>
              <a:rPr lang="en-US" sz="2400" dirty="0">
                <a:effectLst/>
                <a:latin typeface="+mn-lt"/>
                <a:ea typeface="Times New Roman" panose="02020603050405020304" pitchFamily="18" charset="0"/>
              </a:rPr>
              <a:t>cm</a:t>
            </a:r>
            <a:r>
              <a:rPr lang="en-US" sz="2400" baseline="30000" dirty="0">
                <a:effectLst/>
                <a:latin typeface="+mn-lt"/>
                <a:ea typeface="Times New Roman" panose="02020603050405020304" pitchFamily="18" charset="0"/>
              </a:rPr>
              <a:t>2</a:t>
            </a:r>
            <a:r>
              <a:rPr lang="en-US" sz="2400" dirty="0">
                <a:effectLst/>
                <a:latin typeface="+mn-lt"/>
                <a:ea typeface="Times New Roman" panose="02020603050405020304" pitchFamily="18" charset="0"/>
              </a:rPr>
              <a:t>/s @ 1050</a:t>
            </a:r>
            <a:r>
              <a:rPr lang="en-US" sz="2400" baseline="30000" dirty="0">
                <a:effectLst/>
                <a:latin typeface="+mn-lt"/>
                <a:ea typeface="Times New Roman" panose="02020603050405020304" pitchFamily="18" charset="0"/>
              </a:rPr>
              <a:t>o</a:t>
            </a:r>
            <a:r>
              <a:rPr lang="en-US" sz="2400" dirty="0">
                <a:effectLst/>
                <a:latin typeface="+mn-lt"/>
                <a:ea typeface="Times New Roman" panose="02020603050405020304" pitchFamily="18" charset="0"/>
              </a:rPr>
              <a:t>C </a:t>
            </a:r>
            <a:endParaRPr lang="LID4096" sz="2400" dirty="0">
              <a:latin typeface="+mn-lt"/>
            </a:endParaRPr>
          </a:p>
        </p:txBody>
      </p:sp>
      <p:sp>
        <p:nvSpPr>
          <p:cNvPr id="3" name="TextBox 2">
            <a:extLst>
              <a:ext uri="{FF2B5EF4-FFF2-40B4-BE49-F238E27FC236}">
                <a16:creationId xmlns:a16="http://schemas.microsoft.com/office/drawing/2014/main" id="{F22D64F6-D8C1-43B5-AF41-37AA83362182}"/>
              </a:ext>
            </a:extLst>
          </p:cNvPr>
          <p:cNvSpPr txBox="1"/>
          <p:nvPr/>
        </p:nvSpPr>
        <p:spPr>
          <a:xfrm>
            <a:off x="670460" y="1467501"/>
            <a:ext cx="5721350" cy="2308324"/>
          </a:xfrm>
          <a:prstGeom prst="rect">
            <a:avLst/>
          </a:prstGeom>
          <a:noFill/>
        </p:spPr>
        <p:txBody>
          <a:bodyPr wrap="square" rtlCol="0">
            <a:spAutoFit/>
          </a:bodyPr>
          <a:lstStyle/>
          <a:p>
            <a:r>
              <a:rPr lang="en-US" sz="2400" dirty="0" err="1"/>
              <a:t>Metallien</a:t>
            </a:r>
            <a:r>
              <a:rPr lang="en-US" sz="2400" dirty="0"/>
              <a:t> </a:t>
            </a:r>
            <a:r>
              <a:rPr lang="en-US" sz="2400" dirty="0" err="1"/>
              <a:t>itsediffuusio</a:t>
            </a:r>
            <a:endParaRPr lang="en-US" sz="2400" dirty="0"/>
          </a:p>
          <a:p>
            <a:r>
              <a:rPr lang="en-US" sz="2400" dirty="0" err="1"/>
              <a:t>Aine</a:t>
            </a:r>
            <a:r>
              <a:rPr lang="en-US" sz="2400" dirty="0"/>
              <a:t>	D</a:t>
            </a:r>
            <a:r>
              <a:rPr lang="en-US" sz="2400" baseline="-25000" dirty="0"/>
              <a:t>o</a:t>
            </a:r>
            <a:r>
              <a:rPr lang="en-US" sz="2400" dirty="0"/>
              <a:t>(cm</a:t>
            </a:r>
            <a:r>
              <a:rPr lang="en-US" sz="2400" baseline="30000" dirty="0"/>
              <a:t>2</a:t>
            </a:r>
            <a:r>
              <a:rPr lang="en-US" sz="2400" dirty="0"/>
              <a:t>/s)		</a:t>
            </a:r>
            <a:r>
              <a:rPr lang="en-US" sz="2400" dirty="0" err="1"/>
              <a:t>E</a:t>
            </a:r>
            <a:r>
              <a:rPr lang="en-US" sz="2400" baseline="-25000" dirty="0" err="1"/>
              <a:t>a</a:t>
            </a:r>
            <a:r>
              <a:rPr lang="en-US" sz="2400" dirty="0"/>
              <a:t> (kJ/mol)</a:t>
            </a:r>
          </a:p>
          <a:p>
            <a:endParaRPr lang="en-US" sz="2400" dirty="0"/>
          </a:p>
          <a:p>
            <a:r>
              <a:rPr lang="en-US" sz="2400" dirty="0"/>
              <a:t>Pb		1.37 			109.1	</a:t>
            </a:r>
          </a:p>
          <a:p>
            <a:r>
              <a:rPr lang="en-US" sz="2400" dirty="0"/>
              <a:t>Cu		0.31			200.3</a:t>
            </a:r>
          </a:p>
          <a:p>
            <a:r>
              <a:rPr lang="en-US" sz="2400" dirty="0"/>
              <a:t>W		42.8			641</a:t>
            </a:r>
            <a:endParaRPr lang="LID4096" sz="2400" dirty="0"/>
          </a:p>
        </p:txBody>
      </p:sp>
      <p:graphicFrame>
        <p:nvGraphicFramePr>
          <p:cNvPr id="12" name="Object 11">
            <a:extLst>
              <a:ext uri="{FF2B5EF4-FFF2-40B4-BE49-F238E27FC236}">
                <a16:creationId xmlns:a16="http://schemas.microsoft.com/office/drawing/2014/main" id="{8E2392C0-4408-4A66-9323-8C34BD3E19B9}"/>
              </a:ext>
            </a:extLst>
          </p:cNvPr>
          <p:cNvGraphicFramePr>
            <a:graphicFrameLocks noChangeAspect="1"/>
          </p:cNvGraphicFramePr>
          <p:nvPr>
            <p:extLst>
              <p:ext uri="{D42A27DB-BD31-4B8C-83A1-F6EECF244321}">
                <p14:modId xmlns:p14="http://schemas.microsoft.com/office/powerpoint/2010/main" val="2025174403"/>
              </p:ext>
            </p:extLst>
          </p:nvPr>
        </p:nvGraphicFramePr>
        <p:xfrm>
          <a:off x="5861363" y="4224239"/>
          <a:ext cx="2520280" cy="1145582"/>
        </p:xfrm>
        <a:graphic>
          <a:graphicData uri="http://schemas.openxmlformats.org/presentationml/2006/ole">
            <mc:AlternateContent xmlns:mc="http://schemas.openxmlformats.org/markup-compatibility/2006">
              <mc:Choice xmlns:v="urn:schemas-microsoft-com:vml" Requires="v">
                <p:oleObj spid="_x0000_s6195" r:id="rId3" imgW="838200" imgH="381000" progId="Equation.3">
                  <p:embed/>
                </p:oleObj>
              </mc:Choice>
              <mc:Fallback>
                <p:oleObj r:id="rId3" imgW="838200" imgH="381000" progId="Equation.3">
                  <p:embed/>
                  <p:pic>
                    <p:nvPicPr>
                      <p:cNvPr id="7" name="Object 6">
                        <a:extLst>
                          <a:ext uri="{FF2B5EF4-FFF2-40B4-BE49-F238E27FC236}">
                            <a16:creationId xmlns:a16="http://schemas.microsoft.com/office/drawing/2014/main" id="{2C83EF82-46CE-4479-A1DD-29CF91E5F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363" y="4224239"/>
                        <a:ext cx="2520280" cy="1145582"/>
                      </a:xfrm>
                      <a:prstGeom prst="rect">
                        <a:avLst/>
                      </a:prstGeom>
                      <a:noFill/>
                    </p:spPr>
                  </p:pic>
                </p:oleObj>
              </mc:Fallback>
            </mc:AlternateContent>
          </a:graphicData>
        </a:graphic>
      </p:graphicFrame>
      <p:sp>
        <p:nvSpPr>
          <p:cNvPr id="7" name="Rectangle 47">
            <a:extLst>
              <a:ext uri="{FF2B5EF4-FFF2-40B4-BE49-F238E27FC236}">
                <a16:creationId xmlns:a16="http://schemas.microsoft.com/office/drawing/2014/main" id="{F7FE850E-86CF-429B-858A-0A35EFF99B83}"/>
              </a:ext>
            </a:extLst>
          </p:cNvPr>
          <p:cNvSpPr>
            <a:spLocks noChangeArrowheads="1"/>
          </p:cNvSpPr>
          <p:nvPr/>
        </p:nvSpPr>
        <p:spPr bwMode="auto">
          <a:xfrm>
            <a:off x="4676668" y="2458857"/>
            <a:ext cx="41385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ID4096" altLang="LID4096" sz="6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ID4096" altLang="LID4096"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E1EC6F5-AB96-4D56-A8D0-C1C3D00CC441}"/>
              </a:ext>
            </a:extLst>
          </p:cNvPr>
          <p:cNvSpPr txBox="1"/>
          <p:nvPr/>
        </p:nvSpPr>
        <p:spPr>
          <a:xfrm>
            <a:off x="5334357" y="1779610"/>
            <a:ext cx="3534310" cy="461665"/>
          </a:xfrm>
          <a:prstGeom prst="rect">
            <a:avLst/>
          </a:prstGeom>
          <a:noFill/>
        </p:spPr>
        <p:txBody>
          <a:bodyPr wrap="square" rtlCol="0">
            <a:spAutoFit/>
          </a:bodyPr>
          <a:lstStyle/>
          <a:p>
            <a:r>
              <a:rPr lang="fi-FI" sz="2400" dirty="0"/>
              <a:t>1 </a:t>
            </a:r>
            <a:r>
              <a:rPr lang="fi-FI" sz="2400" dirty="0" err="1"/>
              <a:t>eV</a:t>
            </a:r>
            <a:r>
              <a:rPr lang="fi-FI" sz="2400" dirty="0"/>
              <a:t> = 96.487 kJ/mol	</a:t>
            </a:r>
            <a:endParaRPr lang="LID4096" sz="2400" dirty="0"/>
          </a:p>
        </p:txBody>
      </p:sp>
    </p:spTree>
    <p:extLst>
      <p:ext uri="{BB962C8B-B14F-4D97-AF65-F5344CB8AC3E}">
        <p14:creationId xmlns:p14="http://schemas.microsoft.com/office/powerpoint/2010/main" val="13781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B4A4-8252-426F-B31D-74DD93BA8AC3}"/>
              </a:ext>
            </a:extLst>
          </p:cNvPr>
          <p:cNvSpPr>
            <a:spLocks noGrp="1"/>
          </p:cNvSpPr>
          <p:nvPr>
            <p:ph type="title"/>
          </p:nvPr>
        </p:nvSpPr>
        <p:spPr/>
        <p:txBody>
          <a:bodyPr/>
          <a:lstStyle/>
          <a:p>
            <a:r>
              <a:rPr lang="en-US" dirty="0" err="1"/>
              <a:t>Kemialliset</a:t>
            </a:r>
            <a:r>
              <a:rPr lang="en-US" dirty="0"/>
              <a:t> </a:t>
            </a:r>
            <a:r>
              <a:rPr lang="en-US" dirty="0" err="1"/>
              <a:t>reaktiot</a:t>
            </a:r>
            <a:endParaRPr lang="LID4096" dirty="0"/>
          </a:p>
        </p:txBody>
      </p:sp>
      <p:sp>
        <p:nvSpPr>
          <p:cNvPr id="3" name="TextBox 2">
            <a:extLst>
              <a:ext uri="{FF2B5EF4-FFF2-40B4-BE49-F238E27FC236}">
                <a16:creationId xmlns:a16="http://schemas.microsoft.com/office/drawing/2014/main" id="{536CB7F9-C750-4DDE-88A0-659ED1917C7A}"/>
              </a:ext>
            </a:extLst>
          </p:cNvPr>
          <p:cNvSpPr txBox="1"/>
          <p:nvPr/>
        </p:nvSpPr>
        <p:spPr>
          <a:xfrm>
            <a:off x="663575" y="1764467"/>
            <a:ext cx="7816850" cy="3785652"/>
          </a:xfrm>
          <a:prstGeom prst="rect">
            <a:avLst/>
          </a:prstGeom>
          <a:noFill/>
        </p:spPr>
        <p:txBody>
          <a:bodyPr wrap="square" rtlCol="0">
            <a:spAutoFit/>
          </a:bodyPr>
          <a:lstStyle/>
          <a:p>
            <a:r>
              <a:rPr lang="fi-FI" sz="2400" dirty="0"/>
              <a:t>SiH</a:t>
            </a:r>
            <a:r>
              <a:rPr lang="fi-FI" sz="2400" baseline="-25000" dirty="0"/>
              <a:t>4</a:t>
            </a:r>
            <a:r>
              <a:rPr lang="fi-FI" sz="2400" dirty="0"/>
              <a:t> (g) </a:t>
            </a:r>
            <a:r>
              <a:rPr lang="fi-FI" sz="2400" dirty="0">
                <a:sym typeface="Wingdings" panose="05000000000000000000" pitchFamily="2" charset="2"/>
              </a:rPr>
              <a:t> </a:t>
            </a:r>
            <a:r>
              <a:rPr lang="fi-FI" sz="2400" dirty="0" err="1">
                <a:sym typeface="Wingdings" panose="05000000000000000000" pitchFamily="2" charset="2"/>
              </a:rPr>
              <a:t>Si</a:t>
            </a:r>
            <a:r>
              <a:rPr lang="fi-FI" sz="2400" dirty="0">
                <a:sym typeface="Wingdings" panose="05000000000000000000" pitchFamily="2" charset="2"/>
              </a:rPr>
              <a:t> (s) + 2 H</a:t>
            </a:r>
            <a:r>
              <a:rPr lang="fi-FI" sz="2400" baseline="-25000" dirty="0">
                <a:sym typeface="Wingdings" panose="05000000000000000000" pitchFamily="2" charset="2"/>
              </a:rPr>
              <a:t>2</a:t>
            </a:r>
            <a:r>
              <a:rPr lang="fi-FI" sz="2400" dirty="0">
                <a:sym typeface="Wingdings" panose="05000000000000000000" pitchFamily="2" charset="2"/>
              </a:rPr>
              <a:t> (g)</a:t>
            </a:r>
          </a:p>
          <a:p>
            <a:endParaRPr lang="en-US" sz="2400" dirty="0"/>
          </a:p>
          <a:p>
            <a:r>
              <a:rPr lang="en-US" sz="2400" dirty="0"/>
              <a:t>@ 600</a:t>
            </a:r>
            <a:r>
              <a:rPr lang="en-US" sz="2400" baseline="30000" dirty="0"/>
              <a:t>o</a:t>
            </a:r>
            <a:r>
              <a:rPr lang="en-US" sz="2400" dirty="0"/>
              <a:t>C </a:t>
            </a:r>
            <a:r>
              <a:rPr lang="en-US" sz="2400" dirty="0" err="1"/>
              <a:t>kasvunopeus</a:t>
            </a:r>
            <a:r>
              <a:rPr lang="en-US" sz="2400" dirty="0"/>
              <a:t> 2 nm/min</a:t>
            </a:r>
          </a:p>
          <a:p>
            <a:r>
              <a:rPr lang="en-US" sz="2400" dirty="0"/>
              <a:t>@ 700</a:t>
            </a:r>
            <a:r>
              <a:rPr lang="en-US" sz="2400" baseline="30000" dirty="0"/>
              <a:t>o</a:t>
            </a:r>
            <a:r>
              <a:rPr lang="en-US" sz="2400" dirty="0"/>
              <a:t>C </a:t>
            </a:r>
            <a:r>
              <a:rPr lang="en-US" sz="2400" dirty="0" err="1"/>
              <a:t>kasvunopeus</a:t>
            </a:r>
            <a:r>
              <a:rPr lang="en-US" sz="2400" dirty="0"/>
              <a:t>  25 nm/min</a:t>
            </a:r>
          </a:p>
          <a:p>
            <a:endParaRPr lang="en-US" sz="2400" dirty="0"/>
          </a:p>
          <a:p>
            <a:r>
              <a:rPr lang="en-US" sz="2400" dirty="0" err="1"/>
              <a:t>Laske</a:t>
            </a:r>
            <a:r>
              <a:rPr lang="en-US" sz="2400" dirty="0"/>
              <a:t> </a:t>
            </a:r>
            <a:r>
              <a:rPr lang="en-US" sz="2400" dirty="0" err="1"/>
              <a:t>kasvunopeus</a:t>
            </a:r>
            <a:r>
              <a:rPr lang="en-US" sz="2400" dirty="0"/>
              <a:t> @ 800</a:t>
            </a:r>
            <a:r>
              <a:rPr lang="en-US" sz="2400" baseline="30000" dirty="0"/>
              <a:t>o</a:t>
            </a:r>
            <a:r>
              <a:rPr lang="en-US" sz="2400" dirty="0"/>
              <a:t>C</a:t>
            </a:r>
          </a:p>
          <a:p>
            <a:endParaRPr lang="en-US" sz="2400" dirty="0"/>
          </a:p>
          <a:p>
            <a:r>
              <a:rPr lang="en-US" sz="2400" dirty="0" err="1"/>
              <a:t>Laske</a:t>
            </a:r>
            <a:r>
              <a:rPr lang="en-US" sz="2400" dirty="0"/>
              <a:t> </a:t>
            </a:r>
            <a:r>
              <a:rPr lang="en-US" sz="2400" dirty="0" err="1"/>
              <a:t>aktivaatioenergia</a:t>
            </a:r>
            <a:r>
              <a:rPr lang="en-US" sz="2400" dirty="0"/>
              <a:t>.</a:t>
            </a:r>
          </a:p>
          <a:p>
            <a:endParaRPr lang="en-US" sz="2400" dirty="0"/>
          </a:p>
          <a:p>
            <a:endParaRPr lang="LID4096" sz="2400" dirty="0"/>
          </a:p>
        </p:txBody>
      </p:sp>
      <mc:AlternateContent xmlns:mc="http://schemas.openxmlformats.org/markup-compatibility/2006" xmlns:a14="http://schemas.microsoft.com/office/drawing/2010/main">
        <mc:Choice Requires="a14">
          <p:sp>
            <p:nvSpPr>
              <p:cNvPr id="4" name="Object 19">
                <a:extLst>
                  <a:ext uri="{FF2B5EF4-FFF2-40B4-BE49-F238E27FC236}">
                    <a16:creationId xmlns:a16="http://schemas.microsoft.com/office/drawing/2014/main" id="{06808262-28ED-4704-95A9-5FB4AE517B2E}"/>
                  </a:ext>
                </a:extLst>
              </p:cNvPr>
              <p:cNvSpPr txBox="1"/>
              <p:nvPr/>
            </p:nvSpPr>
            <p:spPr bwMode="auto">
              <a:xfrm>
                <a:off x="698500" y="5226050"/>
                <a:ext cx="4387850" cy="1157288"/>
              </a:xfrm>
              <a:prstGeom prst="rect">
                <a:avLst/>
              </a:prstGeom>
              <a:noFill/>
              <a:ln>
                <a:noFill/>
              </a:ln>
            </p:spPr>
            <p:txBody>
              <a:bodyPr>
                <a:noAutofit/>
              </a:bodyPr>
              <a:lstStyle/>
              <a:p>
                <a:r>
                  <a:rPr lang="en-US" sz="3600" i="1" dirty="0">
                    <a:solidFill>
                      <a:srgbClr val="000000"/>
                    </a:solidFill>
                    <a:latin typeface="Times New Roman" panose="02020603050405020304" pitchFamily="18" charset="0"/>
                    <a:cs typeface="Times New Roman" panose="02020603050405020304" pitchFamily="18" charset="0"/>
                  </a:rPr>
                  <a:t>nopeus</a:t>
                </a:r>
                <a14:m>
                  <m:oMath xmlns:m="http://schemas.openxmlformats.org/officeDocument/2006/math">
                    <m:r>
                      <a:rPr lang="en-US" sz="3600" b="0" i="1" smtClean="0">
                        <a:solidFill>
                          <a:srgbClr val="000000"/>
                        </a:solidFill>
                        <a:latin typeface="Cambria Math" panose="02040503050406030204" pitchFamily="18" charset="0"/>
                      </a:rPr>
                      <m:t> </m:t>
                    </m:r>
                    <m:r>
                      <a:rPr lang="LID4096" sz="3600" i="1">
                        <a:solidFill>
                          <a:srgbClr val="000000"/>
                        </a:solidFill>
                        <a:latin typeface="Cambria Math" panose="02040503050406030204" pitchFamily="18" charset="0"/>
                      </a:rPr>
                      <m:t>=</m:t>
                    </m:r>
                    <m:r>
                      <a:rPr lang="LID4096" sz="3600" i="1">
                        <a:solidFill>
                          <a:srgbClr val="000000"/>
                        </a:solidFill>
                        <a:latin typeface="Cambria Math" panose="02040503050406030204" pitchFamily="18" charset="0"/>
                      </a:rPr>
                      <m:t>𝑧</m:t>
                    </m:r>
                    <m:r>
                      <a:rPr lang="LID4096" sz="3600" i="1">
                        <a:solidFill>
                          <a:srgbClr val="000000"/>
                        </a:solidFill>
                        <a:latin typeface="Cambria Math" panose="02040503050406030204" pitchFamily="18" charset="0"/>
                      </a:rPr>
                      <m:t>(</m:t>
                    </m:r>
                    <m:r>
                      <a:rPr lang="LID4096" sz="3600" i="1">
                        <a:solidFill>
                          <a:srgbClr val="000000"/>
                        </a:solidFill>
                        <a:latin typeface="Cambria Math" panose="02040503050406030204" pitchFamily="18" charset="0"/>
                      </a:rPr>
                      <m:t>𝑇</m:t>
                    </m:r>
                    <m:r>
                      <a:rPr lang="LID4096" sz="3600" i="1">
                        <a:solidFill>
                          <a:srgbClr val="000000"/>
                        </a:solidFill>
                        <a:latin typeface="Cambria Math" panose="02040503050406030204" pitchFamily="18" charset="0"/>
                      </a:rPr>
                      <m:t>)</m:t>
                    </m:r>
                    <m:sSup>
                      <m:sSupPr>
                        <m:ctrlPr>
                          <a:rPr lang="LID4096" sz="3600" i="1">
                            <a:solidFill>
                              <a:srgbClr val="000000"/>
                            </a:solidFill>
                            <a:latin typeface="Cambria Math" panose="02040503050406030204" pitchFamily="18" charset="0"/>
                          </a:rPr>
                        </m:ctrlPr>
                      </m:sSupPr>
                      <m:e>
                        <m:sSup>
                          <m:sSupPr>
                            <m:ctrlPr>
                              <a:rPr lang="LID4096" sz="3600" i="1">
                                <a:solidFill>
                                  <a:srgbClr val="000000"/>
                                </a:solidFill>
                                <a:latin typeface="Cambria Math" panose="02040503050406030204" pitchFamily="18" charset="0"/>
                              </a:rPr>
                            </m:ctrlPr>
                          </m:sSupPr>
                          <m:e>
                            <m:r>
                              <a:rPr lang="LID4096" sz="3600" i="1">
                                <a:solidFill>
                                  <a:srgbClr val="000000"/>
                                </a:solidFill>
                                <a:latin typeface="Cambria Math" panose="02040503050406030204" pitchFamily="18" charset="0"/>
                              </a:rPr>
                              <m:t>𝑒</m:t>
                            </m:r>
                          </m:e>
                          <m:sup>
                            <m:r>
                              <a:rPr lang="LID4096" sz="3600" i="1">
                                <a:solidFill>
                                  <a:srgbClr val="000000"/>
                                </a:solidFill>
                                <a:latin typeface="Cambria Math" panose="02040503050406030204" pitchFamily="18" charset="0"/>
                              </a:rPr>
                              <m:t>−</m:t>
                            </m:r>
                          </m:sup>
                        </m:sSup>
                      </m:e>
                      <m:sup>
                        <m:f>
                          <m:fPr>
                            <m:ctrlPr>
                              <a:rPr lang="LID4096" sz="3600" i="1">
                                <a:solidFill>
                                  <a:srgbClr val="000000"/>
                                </a:solidFill>
                                <a:latin typeface="Cambria Math" panose="02040503050406030204" pitchFamily="18" charset="0"/>
                              </a:rPr>
                            </m:ctrlPr>
                          </m:fPr>
                          <m:num>
                            <m:sSub>
                              <m:sSubPr>
                                <m:ctrlPr>
                                  <a:rPr lang="LID4096" sz="3600" i="1">
                                    <a:solidFill>
                                      <a:srgbClr val="000000"/>
                                    </a:solidFill>
                                    <a:latin typeface="Cambria Math" panose="02040503050406030204" pitchFamily="18" charset="0"/>
                                  </a:rPr>
                                </m:ctrlPr>
                              </m:sSubPr>
                              <m:e>
                                <m:r>
                                  <a:rPr lang="LID4096" sz="3600" i="1">
                                    <a:solidFill>
                                      <a:srgbClr val="000000"/>
                                    </a:solidFill>
                                    <a:latin typeface="Cambria Math" panose="02040503050406030204" pitchFamily="18" charset="0"/>
                                  </a:rPr>
                                  <m:t>𝐸</m:t>
                                </m:r>
                              </m:e>
                              <m:sub>
                                <m:r>
                                  <a:rPr lang="LID4096" sz="3600" i="1">
                                    <a:solidFill>
                                      <a:srgbClr val="000000"/>
                                    </a:solidFill>
                                    <a:latin typeface="Cambria Math" panose="02040503050406030204" pitchFamily="18" charset="0"/>
                                  </a:rPr>
                                  <m:t>𝑎</m:t>
                                </m:r>
                              </m:sub>
                            </m:sSub>
                          </m:num>
                          <m:den>
                            <m:r>
                              <a:rPr lang="LID4096" sz="3600" i="1">
                                <a:solidFill>
                                  <a:srgbClr val="000000"/>
                                </a:solidFill>
                                <a:latin typeface="Cambria Math" panose="02040503050406030204" pitchFamily="18" charset="0"/>
                              </a:rPr>
                              <m:t>𝑘𝑇</m:t>
                            </m:r>
                          </m:den>
                        </m:f>
                      </m:sup>
                    </m:sSup>
                  </m:oMath>
                </a14:m>
                <a:endParaRPr lang="LID4096" sz="3600" dirty="0"/>
              </a:p>
            </p:txBody>
          </p:sp>
        </mc:Choice>
        <mc:Fallback xmlns="">
          <p:sp>
            <p:nvSpPr>
              <p:cNvPr id="4" name="Object 19">
                <a:extLst>
                  <a:ext uri="{FF2B5EF4-FFF2-40B4-BE49-F238E27FC236}">
                    <a16:creationId xmlns:a16="http://schemas.microsoft.com/office/drawing/2014/main" id="{06808262-28ED-4704-95A9-5FB4AE517B2E}"/>
                  </a:ext>
                </a:extLst>
              </p:cNvPr>
              <p:cNvSpPr txBox="1">
                <a:spLocks noRot="1" noChangeAspect="1" noMove="1" noResize="1" noEditPoints="1" noAdjustHandles="1" noChangeArrowheads="1" noChangeShapeType="1" noTextEdit="1"/>
              </p:cNvSpPr>
              <p:nvPr/>
            </p:nvSpPr>
            <p:spPr bwMode="auto">
              <a:xfrm>
                <a:off x="698500" y="5226050"/>
                <a:ext cx="4387850" cy="1157288"/>
              </a:xfrm>
              <a:prstGeom prst="rect">
                <a:avLst/>
              </a:prstGeom>
              <a:blipFill>
                <a:blip r:embed="rId2"/>
                <a:stretch>
                  <a:fillRect l="-4312"/>
                </a:stretch>
              </a:blipFill>
              <a:ln>
                <a:noFill/>
              </a:ln>
            </p:spPr>
            <p:txBody>
              <a:bodyPr/>
              <a:lstStyle/>
              <a:p>
                <a:r>
                  <a:rPr lang="LID4096">
                    <a:noFill/>
                  </a:rPr>
                  <a:t> </a:t>
                </a:r>
              </a:p>
            </p:txBody>
          </p:sp>
        </mc:Fallback>
      </mc:AlternateContent>
      <p:sp>
        <p:nvSpPr>
          <p:cNvPr id="5" name="TextBox 4">
            <a:extLst>
              <a:ext uri="{FF2B5EF4-FFF2-40B4-BE49-F238E27FC236}">
                <a16:creationId xmlns:a16="http://schemas.microsoft.com/office/drawing/2014/main" id="{E3C7F8EB-3F62-4B11-BE60-06478B0EC50E}"/>
              </a:ext>
            </a:extLst>
          </p:cNvPr>
          <p:cNvSpPr txBox="1"/>
          <p:nvPr/>
        </p:nvSpPr>
        <p:spPr>
          <a:xfrm>
            <a:off x="5435600" y="5321300"/>
            <a:ext cx="3340100" cy="1200329"/>
          </a:xfrm>
          <a:prstGeom prst="rect">
            <a:avLst/>
          </a:prstGeom>
          <a:noFill/>
        </p:spPr>
        <p:txBody>
          <a:bodyPr wrap="square" rtlCol="0">
            <a:spAutoFit/>
          </a:bodyPr>
          <a:lstStyle/>
          <a:p>
            <a:r>
              <a:rPr lang="en-US" sz="2400" dirty="0" err="1"/>
              <a:t>Kaksi</a:t>
            </a:r>
            <a:r>
              <a:rPr lang="en-US" sz="2400" dirty="0"/>
              <a:t> </a:t>
            </a:r>
            <a:r>
              <a:rPr lang="en-US" sz="2400" dirty="0" err="1"/>
              <a:t>lähtötietoa</a:t>
            </a:r>
            <a:r>
              <a:rPr lang="en-US" sz="2400" dirty="0"/>
              <a:t> &amp;</a:t>
            </a:r>
          </a:p>
          <a:p>
            <a:r>
              <a:rPr lang="en-US" sz="2400" dirty="0" err="1"/>
              <a:t>Kaksi</a:t>
            </a:r>
            <a:r>
              <a:rPr lang="en-US" sz="2400" dirty="0"/>
              <a:t> </a:t>
            </a:r>
            <a:r>
              <a:rPr lang="en-US" sz="2400" dirty="0" err="1"/>
              <a:t>tuntematonta</a:t>
            </a:r>
            <a:r>
              <a:rPr lang="en-US" sz="2400" dirty="0"/>
              <a:t>:</a:t>
            </a:r>
          </a:p>
          <a:p>
            <a:r>
              <a:rPr lang="en-US" sz="2400" dirty="0"/>
              <a:t>Z ja </a:t>
            </a:r>
            <a:r>
              <a:rPr lang="en-US" sz="2400" dirty="0" err="1"/>
              <a:t>E</a:t>
            </a:r>
            <a:r>
              <a:rPr lang="en-US" sz="2400" baseline="-25000" dirty="0" err="1"/>
              <a:t>a</a:t>
            </a:r>
            <a:r>
              <a:rPr lang="en-US" sz="2400" baseline="-25000" dirty="0"/>
              <a:t>  </a:t>
            </a:r>
            <a:r>
              <a:rPr lang="en-US" sz="2400" dirty="0">
                <a:sym typeface="Wingdings" panose="05000000000000000000" pitchFamily="2" charset="2"/>
              </a:rPr>
              <a:t> </a:t>
            </a:r>
            <a:r>
              <a:rPr lang="en-US" sz="2400" dirty="0" err="1">
                <a:sym typeface="Wingdings" panose="05000000000000000000" pitchFamily="2" charset="2"/>
              </a:rPr>
              <a:t>yhtälöpari</a:t>
            </a:r>
            <a:endParaRPr lang="LID4096" sz="2400" dirty="0"/>
          </a:p>
        </p:txBody>
      </p:sp>
      <p:sp>
        <p:nvSpPr>
          <p:cNvPr id="7" name="TextBox 6">
            <a:extLst>
              <a:ext uri="{FF2B5EF4-FFF2-40B4-BE49-F238E27FC236}">
                <a16:creationId xmlns:a16="http://schemas.microsoft.com/office/drawing/2014/main" id="{FF2B7E60-878A-4981-9F92-2A85EA0251CC}"/>
              </a:ext>
            </a:extLst>
          </p:cNvPr>
          <p:cNvSpPr txBox="1"/>
          <p:nvPr/>
        </p:nvSpPr>
        <p:spPr>
          <a:xfrm>
            <a:off x="5949950" y="1563580"/>
            <a:ext cx="3035300" cy="2308324"/>
          </a:xfrm>
          <a:prstGeom prst="rect">
            <a:avLst/>
          </a:prstGeom>
          <a:noFill/>
        </p:spPr>
        <p:txBody>
          <a:bodyPr wrap="square" rtlCol="0">
            <a:spAutoFit/>
          </a:bodyPr>
          <a:lstStyle/>
          <a:p>
            <a:r>
              <a:rPr lang="en-US" sz="2400" dirty="0" err="1"/>
              <a:t>Simppeli</a:t>
            </a:r>
            <a:r>
              <a:rPr lang="en-US" sz="2400" dirty="0"/>
              <a:t> </a:t>
            </a:r>
            <a:r>
              <a:rPr lang="en-US" sz="2400" dirty="0" err="1"/>
              <a:t>vastaus</a:t>
            </a:r>
            <a:r>
              <a:rPr lang="en-US" sz="2400" dirty="0"/>
              <a:t>:</a:t>
            </a:r>
          </a:p>
          <a:p>
            <a:r>
              <a:rPr lang="en-US" sz="2400" dirty="0"/>
              <a:t>100 </a:t>
            </a:r>
            <a:r>
              <a:rPr lang="en-US" sz="2400" dirty="0" err="1"/>
              <a:t>astetta</a:t>
            </a:r>
            <a:r>
              <a:rPr lang="en-US" sz="2400" dirty="0"/>
              <a:t> </a:t>
            </a:r>
            <a:r>
              <a:rPr lang="en-US" sz="2400" dirty="0" err="1"/>
              <a:t>nostaa</a:t>
            </a:r>
            <a:r>
              <a:rPr lang="en-US" sz="2400" dirty="0"/>
              <a:t> </a:t>
            </a:r>
            <a:r>
              <a:rPr lang="en-US" sz="2400" dirty="0" err="1"/>
              <a:t>nopeutta</a:t>
            </a:r>
            <a:r>
              <a:rPr lang="en-US" sz="2400" dirty="0"/>
              <a:t> 12.5 </a:t>
            </a:r>
            <a:r>
              <a:rPr lang="en-US" sz="2400" dirty="0" err="1"/>
              <a:t>kertaiseksi</a:t>
            </a:r>
            <a:r>
              <a:rPr lang="en-US" sz="2400" dirty="0"/>
              <a:t> </a:t>
            </a:r>
          </a:p>
          <a:p>
            <a:r>
              <a:rPr lang="en-US" sz="2400" dirty="0">
                <a:sym typeface="Wingdings" panose="05000000000000000000" pitchFamily="2" charset="2"/>
              </a:rPr>
              <a:t> 800</a:t>
            </a:r>
            <a:r>
              <a:rPr lang="en-US" sz="2400" baseline="30000" dirty="0">
                <a:sym typeface="Wingdings" panose="05000000000000000000" pitchFamily="2" charset="2"/>
              </a:rPr>
              <a:t>o</a:t>
            </a:r>
            <a:r>
              <a:rPr lang="en-US" sz="2400" dirty="0">
                <a:sym typeface="Wingdings" panose="05000000000000000000" pitchFamily="2" charset="2"/>
              </a:rPr>
              <a:t>C  =12.5*25 nm/min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sym typeface="Wingdings" panose="05000000000000000000" pitchFamily="2" charset="2"/>
              </a:rPr>
              <a:t>300 nm/min</a:t>
            </a:r>
          </a:p>
        </p:txBody>
      </p:sp>
    </p:spTree>
    <p:extLst>
      <p:ext uri="{BB962C8B-B14F-4D97-AF65-F5344CB8AC3E}">
        <p14:creationId xmlns:p14="http://schemas.microsoft.com/office/powerpoint/2010/main" val="27980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3789E710-307C-42E7-9844-F75A13FE2408}"/>
              </a:ext>
            </a:extLst>
          </p:cNvPr>
          <p:cNvSpPr>
            <a:spLocks noGrp="1" noChangeArrowheads="1"/>
          </p:cNvSpPr>
          <p:nvPr>
            <p:ph type="title"/>
          </p:nvPr>
        </p:nvSpPr>
        <p:spPr/>
        <p:txBody>
          <a:bodyPr/>
          <a:lstStyle/>
          <a:p>
            <a:r>
              <a:rPr lang="en-US" altLang="LID4096" dirty="0" err="1"/>
              <a:t>Pii-kalvon</a:t>
            </a:r>
            <a:r>
              <a:rPr lang="en-US" altLang="LID4096" dirty="0"/>
              <a:t> </a:t>
            </a:r>
            <a:r>
              <a:rPr lang="en-US" altLang="LID4096" dirty="0" err="1"/>
              <a:t>kasvunopeus</a:t>
            </a:r>
            <a:endParaRPr lang="LID4096" altLang="LID4096" dirty="0"/>
          </a:p>
        </p:txBody>
      </p:sp>
      <p:pic>
        <p:nvPicPr>
          <p:cNvPr id="201731" name="Picture 3">
            <a:extLst>
              <a:ext uri="{FF2B5EF4-FFF2-40B4-BE49-F238E27FC236}">
                <a16:creationId xmlns:a16="http://schemas.microsoft.com/office/drawing/2014/main" id="{81AF2D3D-7CB1-4A3A-AE52-26CF172C7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84"/>
          <a:stretch>
            <a:fillRect/>
          </a:stretch>
        </p:blipFill>
        <p:spPr bwMode="auto">
          <a:xfrm>
            <a:off x="712787" y="1438274"/>
            <a:ext cx="7489825"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65F5A690-FA46-4CDC-9654-28D45782E71D}"/>
              </a:ext>
            </a:extLst>
          </p:cNvPr>
          <p:cNvCxnSpPr>
            <a:cxnSpLocks/>
          </p:cNvCxnSpPr>
          <p:nvPr/>
        </p:nvCxnSpPr>
        <p:spPr>
          <a:xfrm flipV="1">
            <a:off x="6643689" y="4400550"/>
            <a:ext cx="0" cy="146208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03026C6-CED7-4854-BD49-4573F3A76D6C}"/>
              </a:ext>
            </a:extLst>
          </p:cNvPr>
          <p:cNvCxnSpPr>
            <a:cxnSpLocks/>
          </p:cNvCxnSpPr>
          <p:nvPr/>
        </p:nvCxnSpPr>
        <p:spPr>
          <a:xfrm flipV="1">
            <a:off x="4705350" y="2802730"/>
            <a:ext cx="0" cy="305990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17F81-B7AA-4003-9B18-C20DE4DFD8FA}"/>
              </a:ext>
            </a:extLst>
          </p:cNvPr>
          <p:cNvCxnSpPr>
            <a:cxnSpLocks/>
          </p:cNvCxnSpPr>
          <p:nvPr/>
        </p:nvCxnSpPr>
        <p:spPr>
          <a:xfrm flipV="1">
            <a:off x="5594350" y="3621880"/>
            <a:ext cx="0" cy="215027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76AD95-0BA9-4001-9017-C2B058AFBC7D}"/>
              </a:ext>
            </a:extLst>
          </p:cNvPr>
          <p:cNvCxnSpPr>
            <a:cxnSpLocks/>
          </p:cNvCxnSpPr>
          <p:nvPr/>
        </p:nvCxnSpPr>
        <p:spPr>
          <a:xfrm>
            <a:off x="4457699" y="2685811"/>
            <a:ext cx="2711450" cy="2508250"/>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F5E46E-EAFE-448F-B52E-D110F20FDD71}"/>
              </a:ext>
            </a:extLst>
          </p:cNvPr>
          <p:cNvCxnSpPr>
            <a:cxnSpLocks/>
          </p:cNvCxnSpPr>
          <p:nvPr/>
        </p:nvCxnSpPr>
        <p:spPr>
          <a:xfrm flipH="1" flipV="1">
            <a:off x="2200275" y="4672805"/>
            <a:ext cx="5470525" cy="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C5CB14-E8EC-40FD-918E-3E4C2202BB60}"/>
              </a:ext>
            </a:extLst>
          </p:cNvPr>
          <p:cNvCxnSpPr>
            <a:cxnSpLocks/>
          </p:cNvCxnSpPr>
          <p:nvPr/>
        </p:nvCxnSpPr>
        <p:spPr>
          <a:xfrm flipH="1" flipV="1">
            <a:off x="1878807" y="2882385"/>
            <a:ext cx="3432175" cy="2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31F2AFA-4D8E-4A31-A004-794E2751A4B9}"/>
              </a:ext>
            </a:extLst>
          </p:cNvPr>
          <p:cNvCxnSpPr>
            <a:cxnSpLocks/>
          </p:cNvCxnSpPr>
          <p:nvPr/>
        </p:nvCxnSpPr>
        <p:spPr>
          <a:xfrm flipH="1" flipV="1">
            <a:off x="2074862" y="3720306"/>
            <a:ext cx="5502276" cy="6588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93A59BB-ED30-4338-A1BA-14487DD6C68B}"/>
              </a:ext>
            </a:extLst>
          </p:cNvPr>
          <p:cNvSpPr txBox="1"/>
          <p:nvPr/>
        </p:nvSpPr>
        <p:spPr>
          <a:xfrm>
            <a:off x="5138739" y="2636601"/>
            <a:ext cx="1949449" cy="369332"/>
          </a:xfrm>
          <a:prstGeom prst="rect">
            <a:avLst/>
          </a:prstGeom>
          <a:noFill/>
        </p:spPr>
        <p:txBody>
          <a:bodyPr wrap="square" rtlCol="0">
            <a:spAutoFit/>
          </a:bodyPr>
          <a:lstStyle/>
          <a:p>
            <a:r>
              <a:rPr lang="en-US" b="1" dirty="0">
                <a:solidFill>
                  <a:srgbClr val="FF0000"/>
                </a:solidFill>
              </a:rPr>
              <a:t>300 nm/min</a:t>
            </a:r>
            <a:endParaRPr lang="LID4096" b="1" dirty="0">
              <a:solidFill>
                <a:srgbClr val="FF0000"/>
              </a:solidFill>
            </a:endParaRPr>
          </a:p>
        </p:txBody>
      </p:sp>
      <p:sp>
        <p:nvSpPr>
          <p:cNvPr id="5" name="TextBox 4">
            <a:extLst>
              <a:ext uri="{FF2B5EF4-FFF2-40B4-BE49-F238E27FC236}">
                <a16:creationId xmlns:a16="http://schemas.microsoft.com/office/drawing/2014/main" id="{8413B064-C575-47C8-A14D-72FCE007BC39}"/>
              </a:ext>
            </a:extLst>
          </p:cNvPr>
          <p:cNvSpPr txBox="1"/>
          <p:nvPr/>
        </p:nvSpPr>
        <p:spPr>
          <a:xfrm>
            <a:off x="5557846" y="3383401"/>
            <a:ext cx="1511292" cy="369332"/>
          </a:xfrm>
          <a:prstGeom prst="rect">
            <a:avLst/>
          </a:prstGeom>
          <a:noFill/>
        </p:spPr>
        <p:txBody>
          <a:bodyPr wrap="square" rtlCol="0">
            <a:spAutoFit/>
          </a:bodyPr>
          <a:lstStyle/>
          <a:p>
            <a:r>
              <a:rPr lang="en-US" b="1" dirty="0">
                <a:solidFill>
                  <a:srgbClr val="FF0000"/>
                </a:solidFill>
              </a:rPr>
              <a:t>25 nm/min</a:t>
            </a:r>
            <a:endParaRPr lang="LID4096" b="1" dirty="0">
              <a:solidFill>
                <a:srgbClr val="FF0000"/>
              </a:solidFill>
            </a:endParaRPr>
          </a:p>
        </p:txBody>
      </p:sp>
      <p:sp>
        <p:nvSpPr>
          <p:cNvPr id="9" name="TextBox 8">
            <a:extLst>
              <a:ext uri="{FF2B5EF4-FFF2-40B4-BE49-F238E27FC236}">
                <a16:creationId xmlns:a16="http://schemas.microsoft.com/office/drawing/2014/main" id="{ABF7B262-88A2-4D60-AB97-D37E424CDFA4}"/>
              </a:ext>
            </a:extLst>
          </p:cNvPr>
          <p:cNvSpPr txBox="1"/>
          <p:nvPr/>
        </p:nvSpPr>
        <p:spPr>
          <a:xfrm>
            <a:off x="6656389" y="4378523"/>
            <a:ext cx="1522411" cy="369332"/>
          </a:xfrm>
          <a:prstGeom prst="rect">
            <a:avLst/>
          </a:prstGeom>
          <a:noFill/>
        </p:spPr>
        <p:txBody>
          <a:bodyPr wrap="square" rtlCol="0">
            <a:spAutoFit/>
          </a:bodyPr>
          <a:lstStyle/>
          <a:p>
            <a:r>
              <a:rPr lang="en-US" b="1" dirty="0">
                <a:solidFill>
                  <a:srgbClr val="FF0000"/>
                </a:solidFill>
              </a:rPr>
              <a:t>2 nm/min</a:t>
            </a:r>
            <a:endParaRPr lang="LID4096" b="1"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0BA1-8D27-4F49-8615-C2C6F005500C}"/>
              </a:ext>
            </a:extLst>
          </p:cNvPr>
          <p:cNvSpPr>
            <a:spLocks noGrp="1"/>
          </p:cNvSpPr>
          <p:nvPr>
            <p:ph type="title"/>
          </p:nvPr>
        </p:nvSpPr>
        <p:spPr/>
        <p:txBody>
          <a:bodyPr/>
          <a:lstStyle/>
          <a:p>
            <a:r>
              <a:rPr lang="en-US" dirty="0" err="1"/>
              <a:t>Hehkutus</a:t>
            </a:r>
            <a:endParaRPr lang="LID4096" dirty="0"/>
          </a:p>
        </p:txBody>
      </p:sp>
      <p:pic>
        <p:nvPicPr>
          <p:cNvPr id="4" name="Picture 3" descr="A close up of text on a white background&#10;&#10;Description automatically generated">
            <a:extLst>
              <a:ext uri="{FF2B5EF4-FFF2-40B4-BE49-F238E27FC236}">
                <a16:creationId xmlns:a16="http://schemas.microsoft.com/office/drawing/2014/main" id="{48F088D1-B0AA-4417-8065-2BC273A988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3556954"/>
            <a:ext cx="4641850" cy="3081970"/>
          </a:xfrm>
          <a:prstGeom prst="rect">
            <a:avLst/>
          </a:prstGeom>
        </p:spPr>
      </p:pic>
      <p:sp>
        <p:nvSpPr>
          <p:cNvPr id="5" name="TextBox 4">
            <a:extLst>
              <a:ext uri="{FF2B5EF4-FFF2-40B4-BE49-F238E27FC236}">
                <a16:creationId xmlns:a16="http://schemas.microsoft.com/office/drawing/2014/main" id="{98328E11-5977-43B7-8BF7-FA4AACBD448F}"/>
              </a:ext>
            </a:extLst>
          </p:cNvPr>
          <p:cNvSpPr txBox="1"/>
          <p:nvPr/>
        </p:nvSpPr>
        <p:spPr>
          <a:xfrm>
            <a:off x="6921500" y="6358827"/>
            <a:ext cx="1752600" cy="307777"/>
          </a:xfrm>
          <a:prstGeom prst="rect">
            <a:avLst/>
          </a:prstGeom>
          <a:noFill/>
        </p:spPr>
        <p:txBody>
          <a:bodyPr wrap="square" rtlCol="0">
            <a:spAutoFit/>
          </a:bodyPr>
          <a:lstStyle/>
          <a:p>
            <a:r>
              <a:rPr lang="en-US" sz="1400" dirty="0" err="1"/>
              <a:t>Miekk-oja</a:t>
            </a:r>
            <a:r>
              <a:rPr lang="en-US" sz="1400" dirty="0"/>
              <a:t> s. 131</a:t>
            </a:r>
            <a:endParaRPr lang="LID4096" sz="1400" dirty="0"/>
          </a:p>
        </p:txBody>
      </p:sp>
      <p:sp>
        <p:nvSpPr>
          <p:cNvPr id="6" name="TextBox 5">
            <a:extLst>
              <a:ext uri="{FF2B5EF4-FFF2-40B4-BE49-F238E27FC236}">
                <a16:creationId xmlns:a16="http://schemas.microsoft.com/office/drawing/2014/main" id="{C63D73D5-918C-461D-9FF0-3C04B54D9930}"/>
              </a:ext>
            </a:extLst>
          </p:cNvPr>
          <p:cNvSpPr txBox="1"/>
          <p:nvPr/>
        </p:nvSpPr>
        <p:spPr>
          <a:xfrm>
            <a:off x="882650" y="1561646"/>
            <a:ext cx="7537450" cy="2308324"/>
          </a:xfrm>
          <a:prstGeom prst="rect">
            <a:avLst/>
          </a:prstGeom>
          <a:noFill/>
        </p:spPr>
        <p:txBody>
          <a:bodyPr wrap="square" rtlCol="0">
            <a:spAutoFit/>
          </a:bodyPr>
          <a:lstStyle/>
          <a:p>
            <a:r>
              <a:rPr lang="en-US" sz="2400" dirty="0" err="1"/>
              <a:t>Työstössä</a:t>
            </a:r>
            <a:r>
              <a:rPr lang="en-US" sz="2400" dirty="0"/>
              <a:t> (</a:t>
            </a:r>
            <a:r>
              <a:rPr lang="en-US" sz="2400" dirty="0" err="1"/>
              <a:t>esim</a:t>
            </a:r>
            <a:r>
              <a:rPr lang="en-US" sz="2400" dirty="0"/>
              <a:t>. veto, </a:t>
            </a:r>
            <a:r>
              <a:rPr lang="en-US" sz="2400" dirty="0" err="1"/>
              <a:t>valssaus</a:t>
            </a:r>
            <a:r>
              <a:rPr lang="en-US" sz="2400" dirty="0"/>
              <a:t>) </a:t>
            </a:r>
            <a:r>
              <a:rPr lang="en-US" sz="2400" dirty="0" err="1"/>
              <a:t>kappaleeseen</a:t>
            </a:r>
            <a:r>
              <a:rPr lang="en-US" sz="2400" dirty="0"/>
              <a:t> </a:t>
            </a:r>
            <a:r>
              <a:rPr lang="en-US" sz="2400" dirty="0" err="1"/>
              <a:t>jää</a:t>
            </a:r>
            <a:r>
              <a:rPr lang="en-US" sz="2400" dirty="0"/>
              <a:t> </a:t>
            </a:r>
            <a:r>
              <a:rPr lang="en-US" sz="2400" dirty="0" err="1"/>
              <a:t>usein</a:t>
            </a:r>
            <a:r>
              <a:rPr lang="en-US" sz="2400" dirty="0"/>
              <a:t> </a:t>
            </a:r>
            <a:r>
              <a:rPr lang="en-US" sz="2400" dirty="0" err="1"/>
              <a:t>jännityksiä</a:t>
            </a:r>
            <a:r>
              <a:rPr lang="en-US" sz="2400" dirty="0"/>
              <a:t>. </a:t>
            </a:r>
            <a:r>
              <a:rPr lang="en-US" sz="2400" dirty="0" err="1"/>
              <a:t>Toipuminen</a:t>
            </a:r>
            <a:r>
              <a:rPr lang="en-US" sz="2400" dirty="0"/>
              <a:t> on </a:t>
            </a:r>
            <a:r>
              <a:rPr lang="en-US" sz="2400" dirty="0" err="1"/>
              <a:t>niiden</a:t>
            </a:r>
            <a:r>
              <a:rPr lang="en-US" sz="2400" dirty="0"/>
              <a:t> </a:t>
            </a:r>
            <a:r>
              <a:rPr lang="en-US" sz="2400" dirty="0" err="1"/>
              <a:t>relaksoitumista</a:t>
            </a:r>
            <a:r>
              <a:rPr lang="en-US" sz="2400" dirty="0"/>
              <a:t>, </a:t>
            </a:r>
            <a:r>
              <a:rPr lang="en-US" sz="2400" dirty="0" err="1"/>
              <a:t>ilman</a:t>
            </a:r>
            <a:r>
              <a:rPr lang="en-US" sz="2400" dirty="0"/>
              <a:t> </a:t>
            </a:r>
            <a:r>
              <a:rPr lang="en-US" sz="2400" dirty="0" err="1"/>
              <a:t>mikroskooppisesti</a:t>
            </a:r>
            <a:r>
              <a:rPr lang="en-US" sz="2400" dirty="0"/>
              <a:t> </a:t>
            </a:r>
            <a:r>
              <a:rPr lang="en-US" sz="2400" dirty="0" err="1"/>
              <a:t>havaittavia</a:t>
            </a:r>
            <a:r>
              <a:rPr lang="en-US" sz="2400" dirty="0"/>
              <a:t> </a:t>
            </a:r>
            <a:r>
              <a:rPr lang="en-US" sz="2400" dirty="0" err="1"/>
              <a:t>muutoksia</a:t>
            </a:r>
            <a:r>
              <a:rPr lang="en-US" sz="2400" dirty="0"/>
              <a:t>. </a:t>
            </a:r>
            <a:r>
              <a:rPr lang="en-US" sz="2400" dirty="0" err="1"/>
              <a:t>Lämpötila</a:t>
            </a:r>
            <a:r>
              <a:rPr lang="en-US" sz="2400" dirty="0"/>
              <a:t> &lt; 200</a:t>
            </a:r>
            <a:r>
              <a:rPr lang="en-US" sz="2400" baseline="30000" dirty="0"/>
              <a:t>o</a:t>
            </a:r>
            <a:r>
              <a:rPr lang="en-US" sz="2400" dirty="0"/>
              <a:t>C (</a:t>
            </a:r>
            <a:r>
              <a:rPr lang="en-US" sz="2400" dirty="0" err="1"/>
              <a:t>riippuu</a:t>
            </a:r>
            <a:r>
              <a:rPr lang="en-US" sz="2400" dirty="0"/>
              <a:t>!!). </a:t>
            </a:r>
            <a:r>
              <a:rPr lang="en-US" sz="2400" dirty="0" err="1"/>
              <a:t>Esimerkiksi</a:t>
            </a:r>
            <a:r>
              <a:rPr lang="en-US" sz="2400" dirty="0"/>
              <a:t> </a:t>
            </a:r>
            <a:r>
              <a:rPr lang="en-US" sz="2400" dirty="0" err="1"/>
              <a:t>sidoksien</a:t>
            </a:r>
            <a:r>
              <a:rPr lang="en-US" sz="2400" dirty="0"/>
              <a:t> </a:t>
            </a:r>
            <a:r>
              <a:rPr lang="en-US" sz="2400" dirty="0" err="1"/>
              <a:t>muodostumista</a:t>
            </a:r>
            <a:r>
              <a:rPr lang="en-US" sz="2400" dirty="0"/>
              <a:t> ja </a:t>
            </a:r>
            <a:r>
              <a:rPr lang="en-US" sz="2400" dirty="0" err="1"/>
              <a:t>voidien</a:t>
            </a:r>
            <a:r>
              <a:rPr lang="en-US" sz="2400" dirty="0"/>
              <a:t> </a:t>
            </a:r>
            <a:r>
              <a:rPr lang="en-US" sz="2400" dirty="0" err="1"/>
              <a:t>tuhoutumista</a:t>
            </a:r>
            <a:r>
              <a:rPr lang="en-US" sz="2400" dirty="0"/>
              <a:t>,</a:t>
            </a:r>
          </a:p>
          <a:p>
            <a:endParaRPr lang="en-US" sz="2400" dirty="0"/>
          </a:p>
        </p:txBody>
      </p:sp>
      <p:sp>
        <p:nvSpPr>
          <p:cNvPr id="3" name="TextBox 2">
            <a:extLst>
              <a:ext uri="{FF2B5EF4-FFF2-40B4-BE49-F238E27FC236}">
                <a16:creationId xmlns:a16="http://schemas.microsoft.com/office/drawing/2014/main" id="{3EC2E647-A965-4596-99EC-3A8E4683ED4A}"/>
              </a:ext>
            </a:extLst>
          </p:cNvPr>
          <p:cNvSpPr txBox="1"/>
          <p:nvPr/>
        </p:nvSpPr>
        <p:spPr>
          <a:xfrm>
            <a:off x="5213350" y="3591935"/>
            <a:ext cx="3644900" cy="2677656"/>
          </a:xfrm>
          <a:prstGeom prst="rect">
            <a:avLst/>
          </a:prstGeom>
          <a:noFill/>
        </p:spPr>
        <p:txBody>
          <a:bodyPr wrap="square" rtlCol="0">
            <a:spAutoFit/>
          </a:bodyPr>
          <a:lstStyle/>
          <a:p>
            <a:r>
              <a:rPr lang="en-US" sz="2400" dirty="0" err="1"/>
              <a:t>Rekristallisaatiossa</a:t>
            </a:r>
            <a:r>
              <a:rPr lang="en-US" sz="2400" dirty="0"/>
              <a:t> ja </a:t>
            </a:r>
            <a:r>
              <a:rPr lang="en-US" sz="2400" dirty="0" err="1"/>
              <a:t>rakeenkasvussa</a:t>
            </a:r>
            <a:r>
              <a:rPr lang="en-US" sz="2400" dirty="0"/>
              <a:t> </a:t>
            </a:r>
            <a:r>
              <a:rPr lang="en-US" sz="2400" dirty="0" err="1"/>
              <a:t>näemme</a:t>
            </a:r>
            <a:r>
              <a:rPr lang="en-US" sz="2400" dirty="0"/>
              <a:t> </a:t>
            </a:r>
            <a:r>
              <a:rPr lang="en-US" sz="2400" dirty="0" err="1"/>
              <a:t>muutokset</a:t>
            </a:r>
            <a:r>
              <a:rPr lang="en-US" sz="2400" dirty="0"/>
              <a:t> </a:t>
            </a:r>
            <a:r>
              <a:rPr lang="en-US" sz="2400" dirty="0" err="1"/>
              <a:t>mikroskoopissa</a:t>
            </a:r>
            <a:r>
              <a:rPr lang="en-US" sz="2400" dirty="0"/>
              <a:t>, ja </a:t>
            </a:r>
            <a:r>
              <a:rPr lang="en-US" sz="2400" dirty="0" err="1"/>
              <a:t>niiden</a:t>
            </a:r>
            <a:r>
              <a:rPr lang="en-US" sz="2400" dirty="0"/>
              <a:t> </a:t>
            </a:r>
            <a:r>
              <a:rPr lang="en-US" sz="2400" dirty="0" err="1"/>
              <a:t>vaikutus</a:t>
            </a:r>
            <a:r>
              <a:rPr lang="en-US" sz="2400" dirty="0"/>
              <a:t> </a:t>
            </a:r>
            <a:r>
              <a:rPr lang="en-US" sz="2400" dirty="0" err="1"/>
              <a:t>ominaisuuksiin</a:t>
            </a:r>
            <a:r>
              <a:rPr lang="en-US" sz="2400" dirty="0"/>
              <a:t> on </a:t>
            </a:r>
            <a:r>
              <a:rPr lang="en-US" sz="2400" dirty="0" err="1"/>
              <a:t>isompi</a:t>
            </a:r>
            <a:r>
              <a:rPr lang="en-US" sz="2400" dirty="0"/>
              <a:t> </a:t>
            </a:r>
            <a:r>
              <a:rPr lang="en-US" sz="2400" dirty="0" err="1"/>
              <a:t>kuin</a:t>
            </a:r>
            <a:r>
              <a:rPr lang="en-US" sz="2400" dirty="0"/>
              <a:t> </a:t>
            </a:r>
            <a:r>
              <a:rPr lang="en-US" sz="2400" dirty="0" err="1"/>
              <a:t>toipumisessa</a:t>
            </a:r>
            <a:r>
              <a:rPr lang="en-US" sz="2400" dirty="0"/>
              <a:t>.</a:t>
            </a:r>
            <a:endParaRPr lang="LID4096" sz="2400" dirty="0"/>
          </a:p>
        </p:txBody>
      </p:sp>
    </p:spTree>
    <p:extLst>
      <p:ext uri="{BB962C8B-B14F-4D97-AF65-F5344CB8AC3E}">
        <p14:creationId xmlns:p14="http://schemas.microsoft.com/office/powerpoint/2010/main" val="2912232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834A-A462-4349-9A49-AA5AD4DA4A0A}"/>
              </a:ext>
            </a:extLst>
          </p:cNvPr>
          <p:cNvSpPr>
            <a:spLocks noGrp="1"/>
          </p:cNvSpPr>
          <p:nvPr>
            <p:ph type="title"/>
          </p:nvPr>
        </p:nvSpPr>
        <p:spPr/>
        <p:txBody>
          <a:bodyPr/>
          <a:lstStyle/>
          <a:p>
            <a:r>
              <a:rPr lang="en-US" dirty="0" err="1"/>
              <a:t>Kovuus</a:t>
            </a:r>
            <a:r>
              <a:rPr lang="en-US" dirty="0"/>
              <a:t> vs. </a:t>
            </a:r>
            <a:r>
              <a:rPr lang="en-US" dirty="0" err="1"/>
              <a:t>hehkutus</a:t>
            </a:r>
            <a:endParaRPr lang="LID4096" dirty="0"/>
          </a:p>
        </p:txBody>
      </p:sp>
      <p:sp>
        <p:nvSpPr>
          <p:cNvPr id="3" name="TextBox 2">
            <a:extLst>
              <a:ext uri="{FF2B5EF4-FFF2-40B4-BE49-F238E27FC236}">
                <a16:creationId xmlns:a16="http://schemas.microsoft.com/office/drawing/2014/main" id="{1F3BCDED-00FC-48A5-96A5-7A08332FE0D3}"/>
              </a:ext>
            </a:extLst>
          </p:cNvPr>
          <p:cNvSpPr txBox="1"/>
          <p:nvPr/>
        </p:nvSpPr>
        <p:spPr>
          <a:xfrm>
            <a:off x="350782" y="5937488"/>
            <a:ext cx="8001000" cy="646331"/>
          </a:xfrm>
          <a:prstGeom prst="rect">
            <a:avLst/>
          </a:prstGeom>
          <a:noFill/>
        </p:spPr>
        <p:txBody>
          <a:bodyPr wrap="square" rtlCol="0">
            <a:spAutoFit/>
          </a:bodyPr>
          <a:lstStyle/>
          <a:p>
            <a:r>
              <a:rPr lang="en-US" dirty="0" err="1"/>
              <a:t>Muokkausaste</a:t>
            </a:r>
            <a:r>
              <a:rPr lang="en-US" dirty="0"/>
              <a:t> </a:t>
            </a:r>
            <a:r>
              <a:rPr lang="el-GR" dirty="0">
                <a:cs typeface="Times New Roman" panose="02020603050405020304" pitchFamily="18" charset="0"/>
              </a:rPr>
              <a:t>α</a:t>
            </a:r>
            <a:r>
              <a:rPr lang="en-US" dirty="0">
                <a:cs typeface="Times New Roman" panose="02020603050405020304" pitchFamily="18" charset="0"/>
              </a:rPr>
              <a:t> </a:t>
            </a:r>
          </a:p>
          <a:p>
            <a:r>
              <a:rPr lang="en-US" dirty="0">
                <a:cs typeface="Times New Roman" panose="02020603050405020304" pitchFamily="18" charset="0"/>
              </a:rPr>
              <a:t>= </a:t>
            </a:r>
            <a:r>
              <a:rPr lang="en-US" dirty="0" err="1">
                <a:cs typeface="Times New Roman" panose="02020603050405020304" pitchFamily="18" charset="0"/>
              </a:rPr>
              <a:t>poikkipinnan</a:t>
            </a:r>
            <a:r>
              <a:rPr lang="en-US" dirty="0">
                <a:cs typeface="Times New Roman" panose="02020603050405020304" pitchFamily="18" charset="0"/>
              </a:rPr>
              <a:t> </a:t>
            </a:r>
            <a:r>
              <a:rPr lang="en-US" dirty="0" err="1">
                <a:cs typeface="Times New Roman" panose="02020603050405020304" pitchFamily="18" charset="0"/>
              </a:rPr>
              <a:t>prosentuaalinen</a:t>
            </a:r>
            <a:r>
              <a:rPr lang="en-US" dirty="0">
                <a:cs typeface="Times New Roman" panose="02020603050405020304" pitchFamily="18" charset="0"/>
              </a:rPr>
              <a:t> </a:t>
            </a:r>
            <a:r>
              <a:rPr lang="en-US" dirty="0" err="1">
                <a:cs typeface="Times New Roman" panose="02020603050405020304" pitchFamily="18" charset="0"/>
              </a:rPr>
              <a:t>pieneneminen</a:t>
            </a:r>
            <a:r>
              <a:rPr lang="en-US" dirty="0">
                <a:cs typeface="Times New Roman" panose="02020603050405020304" pitchFamily="18" charset="0"/>
              </a:rPr>
              <a:t> </a:t>
            </a:r>
            <a:r>
              <a:rPr lang="en-US" dirty="0" err="1">
                <a:cs typeface="Times New Roman" panose="02020603050405020304" pitchFamily="18" charset="0"/>
              </a:rPr>
              <a:t>muokkauksessa</a:t>
            </a:r>
            <a:endParaRPr lang="LID4096" dirty="0"/>
          </a:p>
        </p:txBody>
      </p:sp>
      <p:pic>
        <p:nvPicPr>
          <p:cNvPr id="5" name="Picture 4" descr="A close up of text on a white background&#10;&#10;Description automatically generated">
            <a:extLst>
              <a:ext uri="{FF2B5EF4-FFF2-40B4-BE49-F238E27FC236}">
                <a16:creationId xmlns:a16="http://schemas.microsoft.com/office/drawing/2014/main" id="{FCAE3AC6-BED2-4EAC-AF48-B3A97A504E9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2450" y="1255396"/>
            <a:ext cx="4379970" cy="3791822"/>
          </a:xfrm>
          <a:prstGeom prst="rect">
            <a:avLst/>
          </a:prstGeom>
        </p:spPr>
      </p:pic>
      <p:sp>
        <p:nvSpPr>
          <p:cNvPr id="6" name="TextBox 5">
            <a:extLst>
              <a:ext uri="{FF2B5EF4-FFF2-40B4-BE49-F238E27FC236}">
                <a16:creationId xmlns:a16="http://schemas.microsoft.com/office/drawing/2014/main" id="{FA32F65B-BEF8-4127-AC00-412BF1A41D5F}"/>
              </a:ext>
            </a:extLst>
          </p:cNvPr>
          <p:cNvSpPr txBox="1"/>
          <p:nvPr/>
        </p:nvSpPr>
        <p:spPr>
          <a:xfrm>
            <a:off x="1720850" y="5047218"/>
            <a:ext cx="2768600" cy="369332"/>
          </a:xfrm>
          <a:prstGeom prst="rect">
            <a:avLst/>
          </a:prstGeom>
          <a:noFill/>
        </p:spPr>
        <p:txBody>
          <a:bodyPr wrap="square" rtlCol="0">
            <a:spAutoFit/>
          </a:bodyPr>
          <a:lstStyle/>
          <a:p>
            <a:r>
              <a:rPr lang="en-US" dirty="0" err="1"/>
              <a:t>Hehkutuslämpötila</a:t>
            </a:r>
            <a:endParaRPr lang="LID4096" dirty="0"/>
          </a:p>
        </p:txBody>
      </p:sp>
      <p:sp>
        <p:nvSpPr>
          <p:cNvPr id="7" name="TextBox 6">
            <a:extLst>
              <a:ext uri="{FF2B5EF4-FFF2-40B4-BE49-F238E27FC236}">
                <a16:creationId xmlns:a16="http://schemas.microsoft.com/office/drawing/2014/main" id="{01875D3D-3B71-4623-9086-92E41F761352}"/>
              </a:ext>
            </a:extLst>
          </p:cNvPr>
          <p:cNvSpPr txBox="1"/>
          <p:nvPr/>
        </p:nvSpPr>
        <p:spPr>
          <a:xfrm>
            <a:off x="4572000" y="1551931"/>
            <a:ext cx="4500081" cy="4524315"/>
          </a:xfrm>
          <a:prstGeom prst="rect">
            <a:avLst/>
          </a:prstGeom>
          <a:noFill/>
        </p:spPr>
        <p:txBody>
          <a:bodyPr wrap="square" rtlCol="0">
            <a:spAutoFit/>
          </a:bodyPr>
          <a:lstStyle/>
          <a:p>
            <a:r>
              <a:rPr lang="en-US" sz="2400" dirty="0" err="1"/>
              <a:t>Kylmämuokkauksessa</a:t>
            </a:r>
            <a:r>
              <a:rPr lang="en-US" sz="2400" dirty="0"/>
              <a:t> </a:t>
            </a:r>
            <a:r>
              <a:rPr lang="en-US" sz="2400" dirty="0" err="1"/>
              <a:t>metalliin</a:t>
            </a:r>
            <a:r>
              <a:rPr lang="en-US" sz="2400" dirty="0"/>
              <a:t> </a:t>
            </a:r>
            <a:r>
              <a:rPr lang="en-US" sz="2400" dirty="0" err="1"/>
              <a:t>varastoinut</a:t>
            </a:r>
            <a:r>
              <a:rPr lang="en-US" sz="2400" dirty="0"/>
              <a:t> </a:t>
            </a:r>
            <a:r>
              <a:rPr lang="en-US" sz="2400" dirty="0" err="1"/>
              <a:t>energia</a:t>
            </a:r>
            <a:r>
              <a:rPr lang="en-US" sz="2400" dirty="0"/>
              <a:t> on </a:t>
            </a:r>
            <a:r>
              <a:rPr lang="en-US" sz="2400" dirty="0" err="1"/>
              <a:t>ajava</a:t>
            </a:r>
            <a:r>
              <a:rPr lang="en-US" sz="2400" dirty="0"/>
              <a:t> </a:t>
            </a:r>
            <a:r>
              <a:rPr lang="en-US" sz="2400" dirty="0" err="1"/>
              <a:t>voima</a:t>
            </a:r>
            <a:r>
              <a:rPr lang="en-US" sz="2400" dirty="0"/>
              <a:t> </a:t>
            </a:r>
            <a:r>
              <a:rPr lang="en-US" sz="2400" dirty="0" err="1"/>
              <a:t>rekristallisaatiolle</a:t>
            </a:r>
            <a:r>
              <a:rPr lang="en-US" sz="2400" dirty="0"/>
              <a:t>.</a:t>
            </a:r>
          </a:p>
          <a:p>
            <a:endParaRPr lang="en-US" sz="2400" dirty="0"/>
          </a:p>
          <a:p>
            <a:r>
              <a:rPr lang="en-US" sz="2400" dirty="0" err="1"/>
              <a:t>Muokkausasteen</a:t>
            </a:r>
            <a:r>
              <a:rPr lang="en-US" sz="2400" dirty="0"/>
              <a:t> </a:t>
            </a:r>
            <a:r>
              <a:rPr lang="en-US" sz="2400" dirty="0" err="1"/>
              <a:t>kasvaessa</a:t>
            </a:r>
            <a:r>
              <a:rPr lang="en-US" sz="2400" dirty="0"/>
              <a:t> </a:t>
            </a:r>
            <a:r>
              <a:rPr lang="en-US" sz="2400" dirty="0" err="1"/>
              <a:t>rekristallisaation</a:t>
            </a:r>
            <a:r>
              <a:rPr lang="en-US" sz="2400" dirty="0"/>
              <a:t> </a:t>
            </a:r>
            <a:r>
              <a:rPr lang="en-US" sz="2400" dirty="0" err="1"/>
              <a:t>aktivaatioenergia</a:t>
            </a:r>
            <a:r>
              <a:rPr lang="en-US" sz="2400" dirty="0"/>
              <a:t> </a:t>
            </a:r>
            <a:r>
              <a:rPr lang="en-US" sz="2400" dirty="0" err="1"/>
              <a:t>pienenee</a:t>
            </a:r>
            <a:r>
              <a:rPr lang="en-US" sz="2400" dirty="0"/>
              <a:t> </a:t>
            </a:r>
            <a:r>
              <a:rPr lang="en-US" sz="2400" dirty="0">
                <a:sym typeface="Wingdings" panose="05000000000000000000" pitchFamily="2" charset="2"/>
              </a:rPr>
              <a:t> </a:t>
            </a:r>
            <a:r>
              <a:rPr lang="en-US" sz="2400" dirty="0" err="1">
                <a:sym typeface="Wingdings" panose="05000000000000000000" pitchFamily="2" charset="2"/>
              </a:rPr>
              <a:t>tapahtuu</a:t>
            </a:r>
            <a:r>
              <a:rPr lang="en-US" sz="2400" dirty="0">
                <a:sym typeface="Wingdings" panose="05000000000000000000" pitchFamily="2" charset="2"/>
              </a:rPr>
              <a:t> </a:t>
            </a:r>
            <a:r>
              <a:rPr lang="en-US" sz="2400" dirty="0" err="1">
                <a:sym typeface="Wingdings" panose="05000000000000000000" pitchFamily="2" charset="2"/>
              </a:rPr>
              <a:t>alemmissa</a:t>
            </a:r>
            <a:r>
              <a:rPr lang="en-US" sz="2400" dirty="0">
                <a:sym typeface="Wingdings" panose="05000000000000000000" pitchFamily="2" charset="2"/>
              </a:rPr>
              <a:t> </a:t>
            </a:r>
            <a:r>
              <a:rPr lang="en-US" sz="2400" dirty="0" err="1">
                <a:sym typeface="Wingdings" panose="05000000000000000000" pitchFamily="2" charset="2"/>
              </a:rPr>
              <a:t>lämpötiloissa</a:t>
            </a:r>
            <a:r>
              <a:rPr lang="en-US" sz="2400" dirty="0">
                <a:sym typeface="Wingdings" panose="05000000000000000000" pitchFamily="2" charset="2"/>
              </a:rPr>
              <a:t>.</a:t>
            </a:r>
          </a:p>
          <a:p>
            <a:endParaRPr lang="en-US" sz="2400" dirty="0">
              <a:sym typeface="Wingdings" panose="05000000000000000000" pitchFamily="2" charset="2"/>
            </a:endParaRPr>
          </a:p>
          <a:p>
            <a:r>
              <a:rPr lang="en-US" sz="2400" dirty="0" err="1">
                <a:sym typeface="Wingdings" panose="05000000000000000000" pitchFamily="2" charset="2"/>
              </a:rPr>
              <a:t>Kovuuden</a:t>
            </a:r>
            <a:r>
              <a:rPr lang="en-US" sz="2400" dirty="0">
                <a:sym typeface="Wingdings" panose="05000000000000000000" pitchFamily="2" charset="2"/>
              </a:rPr>
              <a:t> </a:t>
            </a:r>
            <a:r>
              <a:rPr lang="en-US" sz="2400" dirty="0" err="1">
                <a:sym typeface="Wingdings" panose="05000000000000000000" pitchFamily="2" charset="2"/>
              </a:rPr>
              <a:t>aleneminen</a:t>
            </a:r>
            <a:r>
              <a:rPr lang="en-US" sz="2400" dirty="0">
                <a:sym typeface="Wingdings" panose="05000000000000000000" pitchFamily="2" charset="2"/>
              </a:rPr>
              <a:t> on </a:t>
            </a:r>
            <a:r>
              <a:rPr lang="en-US" sz="2400" dirty="0" err="1">
                <a:sym typeface="Wingdings" panose="05000000000000000000" pitchFamily="2" charset="2"/>
              </a:rPr>
              <a:t>kristallisaation</a:t>
            </a:r>
            <a:r>
              <a:rPr lang="en-US" sz="2400" dirty="0">
                <a:sym typeface="Wingdings" panose="05000000000000000000" pitchFamily="2" charset="2"/>
              </a:rPr>
              <a:t> </a:t>
            </a:r>
            <a:r>
              <a:rPr lang="en-US" sz="2400" dirty="0" err="1">
                <a:sym typeface="Wingdings" panose="05000000000000000000" pitchFamily="2" charset="2"/>
              </a:rPr>
              <a:t>seurausta</a:t>
            </a:r>
            <a:r>
              <a:rPr lang="en-US" sz="2400" dirty="0">
                <a:sym typeface="Wingdings" panose="05000000000000000000" pitchFamily="2" charset="2"/>
              </a:rPr>
              <a:t>.</a:t>
            </a:r>
            <a:endParaRPr lang="en-US" sz="2400" dirty="0"/>
          </a:p>
        </p:txBody>
      </p:sp>
      <p:sp>
        <p:nvSpPr>
          <p:cNvPr id="10" name="TextBox 9">
            <a:extLst>
              <a:ext uri="{FF2B5EF4-FFF2-40B4-BE49-F238E27FC236}">
                <a16:creationId xmlns:a16="http://schemas.microsoft.com/office/drawing/2014/main" id="{DFF05C0B-43CD-4973-B2C1-9AB5E2893214}"/>
              </a:ext>
            </a:extLst>
          </p:cNvPr>
          <p:cNvSpPr txBox="1"/>
          <p:nvPr/>
        </p:nvSpPr>
        <p:spPr>
          <a:xfrm rot="16200000">
            <a:off x="-354068" y="2887959"/>
            <a:ext cx="1409700" cy="276999"/>
          </a:xfrm>
          <a:prstGeom prst="rect">
            <a:avLst/>
          </a:prstGeom>
          <a:noFill/>
        </p:spPr>
        <p:txBody>
          <a:bodyPr wrap="square" rtlCol="0">
            <a:spAutoFit/>
          </a:bodyPr>
          <a:lstStyle/>
          <a:p>
            <a:r>
              <a:rPr lang="en-US" sz="1200" dirty="0" err="1"/>
              <a:t>Miekk-oja</a:t>
            </a:r>
            <a:r>
              <a:rPr lang="en-US" sz="1200" dirty="0"/>
              <a:t> s.144</a:t>
            </a:r>
            <a:endParaRPr lang="LID4096" sz="1200" dirty="0"/>
          </a:p>
        </p:txBody>
      </p:sp>
    </p:spTree>
    <p:extLst>
      <p:ext uri="{BB962C8B-B14F-4D97-AF65-F5344CB8AC3E}">
        <p14:creationId xmlns:p14="http://schemas.microsoft.com/office/powerpoint/2010/main" val="2475965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2-vaiheinen lämpökäsittely</a:t>
            </a:r>
          </a:p>
        </p:txBody>
      </p:sp>
      <p:pic>
        <p:nvPicPr>
          <p:cNvPr id="3" name="Picture 2"/>
          <p:cNvPicPr>
            <a:picLocks noChangeAspect="1"/>
          </p:cNvPicPr>
          <p:nvPr/>
        </p:nvPicPr>
        <p:blipFill rotWithShape="1">
          <a:blip r:embed="rId2"/>
          <a:srcRect r="36993" b="27119"/>
          <a:stretch/>
        </p:blipFill>
        <p:spPr>
          <a:xfrm>
            <a:off x="4940791" y="2470150"/>
            <a:ext cx="4064746" cy="2991398"/>
          </a:xfrm>
          <a:prstGeom prst="rect">
            <a:avLst/>
          </a:prstGeom>
        </p:spPr>
      </p:pic>
      <p:sp>
        <p:nvSpPr>
          <p:cNvPr id="4" name="TextBox 3">
            <a:extLst>
              <a:ext uri="{FF2B5EF4-FFF2-40B4-BE49-F238E27FC236}">
                <a16:creationId xmlns:a16="http://schemas.microsoft.com/office/drawing/2014/main" id="{5C3726A0-352C-4DD6-8BAD-BF1737C2AF0E}"/>
              </a:ext>
            </a:extLst>
          </p:cNvPr>
          <p:cNvSpPr txBox="1"/>
          <p:nvPr/>
        </p:nvSpPr>
        <p:spPr>
          <a:xfrm>
            <a:off x="628650" y="6354374"/>
            <a:ext cx="2101850" cy="276999"/>
          </a:xfrm>
          <a:prstGeom prst="rect">
            <a:avLst/>
          </a:prstGeom>
          <a:noFill/>
        </p:spPr>
        <p:txBody>
          <a:bodyPr wrap="square" rtlCol="0">
            <a:spAutoFit/>
          </a:bodyPr>
          <a:lstStyle/>
          <a:p>
            <a:r>
              <a:rPr lang="en-US" sz="1200" dirty="0"/>
              <a:t>Ashby. Fig 19.15</a:t>
            </a:r>
            <a:endParaRPr lang="LID4096" sz="1200" dirty="0"/>
          </a:p>
        </p:txBody>
      </p:sp>
      <p:sp>
        <p:nvSpPr>
          <p:cNvPr id="6" name="TextBox 5">
            <a:extLst>
              <a:ext uri="{FF2B5EF4-FFF2-40B4-BE49-F238E27FC236}">
                <a16:creationId xmlns:a16="http://schemas.microsoft.com/office/drawing/2014/main" id="{20F01AD6-9428-403D-B9C1-C286F6881F4C}"/>
              </a:ext>
            </a:extLst>
          </p:cNvPr>
          <p:cNvSpPr txBox="1"/>
          <p:nvPr/>
        </p:nvSpPr>
        <p:spPr>
          <a:xfrm>
            <a:off x="495911" y="1917700"/>
            <a:ext cx="3790339" cy="4093428"/>
          </a:xfrm>
          <a:prstGeom prst="rect">
            <a:avLst/>
          </a:prstGeom>
          <a:noFill/>
        </p:spPr>
        <p:txBody>
          <a:bodyPr wrap="square" rtlCol="0">
            <a:spAutoFit/>
          </a:bodyPr>
          <a:lstStyle/>
          <a:p>
            <a:r>
              <a:rPr lang="en-US" sz="2000" dirty="0" err="1"/>
              <a:t>Karkaisussa</a:t>
            </a:r>
            <a:r>
              <a:rPr lang="en-US" sz="2000" dirty="0"/>
              <a:t> </a:t>
            </a:r>
            <a:r>
              <a:rPr lang="en-US" sz="2000" dirty="0" err="1"/>
              <a:t>jäähdytetään</a:t>
            </a:r>
            <a:r>
              <a:rPr lang="en-US" sz="2000" dirty="0"/>
              <a:t> </a:t>
            </a:r>
            <a:r>
              <a:rPr lang="en-US" sz="2000" dirty="0" err="1"/>
              <a:t>niin</a:t>
            </a:r>
            <a:r>
              <a:rPr lang="en-US" sz="2000" dirty="0"/>
              <a:t> </a:t>
            </a:r>
            <a:r>
              <a:rPr lang="en-US" sz="2000" dirty="0" err="1"/>
              <a:t>nopeasti</a:t>
            </a:r>
            <a:r>
              <a:rPr lang="en-US" sz="2000" dirty="0"/>
              <a:t> </a:t>
            </a:r>
            <a:r>
              <a:rPr lang="en-US" sz="2000" dirty="0" err="1"/>
              <a:t>ettei</a:t>
            </a:r>
            <a:r>
              <a:rPr lang="en-US" sz="2000" dirty="0"/>
              <a:t> </a:t>
            </a:r>
            <a:r>
              <a:rPr lang="en-US" sz="2000" dirty="0" err="1"/>
              <a:t>diffusio</a:t>
            </a:r>
            <a:r>
              <a:rPr lang="en-US" sz="2000" dirty="0"/>
              <a:t> </a:t>
            </a:r>
            <a:r>
              <a:rPr lang="en-US" sz="2000" dirty="0" err="1"/>
              <a:t>ehdi</a:t>
            </a:r>
            <a:r>
              <a:rPr lang="en-US" sz="2000" dirty="0"/>
              <a:t> </a:t>
            </a:r>
            <a:r>
              <a:rPr lang="en-US" sz="2000" dirty="0" err="1"/>
              <a:t>muokata</a:t>
            </a:r>
            <a:r>
              <a:rPr lang="en-US" sz="2000" dirty="0"/>
              <a:t> </a:t>
            </a:r>
            <a:r>
              <a:rPr lang="en-US" sz="2000" dirty="0" err="1"/>
              <a:t>kiderakennetta</a:t>
            </a:r>
            <a:r>
              <a:rPr lang="en-US" sz="2000" dirty="0"/>
              <a:t>.</a:t>
            </a:r>
          </a:p>
          <a:p>
            <a:endParaRPr lang="en-US" sz="2000" dirty="0"/>
          </a:p>
          <a:p>
            <a:r>
              <a:rPr lang="en-US" sz="2000" dirty="0" err="1"/>
              <a:t>Sitten</a:t>
            </a:r>
            <a:r>
              <a:rPr lang="en-US" sz="2000" dirty="0"/>
              <a:t> </a:t>
            </a:r>
            <a:r>
              <a:rPr lang="en-US" sz="2000" dirty="0" err="1"/>
              <a:t>voidaan</a:t>
            </a:r>
            <a:r>
              <a:rPr lang="en-US" sz="2000" dirty="0"/>
              <a:t> </a:t>
            </a:r>
            <a:r>
              <a:rPr lang="en-US" sz="2000" dirty="0" err="1"/>
              <a:t>valita</a:t>
            </a:r>
            <a:r>
              <a:rPr lang="en-US" sz="2000" dirty="0"/>
              <a:t> </a:t>
            </a:r>
            <a:r>
              <a:rPr lang="en-US" sz="2000" dirty="0" err="1"/>
              <a:t>uusi</a:t>
            </a:r>
            <a:r>
              <a:rPr lang="en-US" sz="2000" dirty="0"/>
              <a:t> </a:t>
            </a:r>
            <a:r>
              <a:rPr lang="en-US" sz="2000" dirty="0" err="1"/>
              <a:t>lämpökäsittelylämpötila</a:t>
            </a:r>
            <a:r>
              <a:rPr lang="en-US" sz="2000" dirty="0"/>
              <a:t>, </a:t>
            </a:r>
            <a:r>
              <a:rPr lang="en-US" sz="2000" dirty="0" err="1"/>
              <a:t>jossa</a:t>
            </a:r>
            <a:r>
              <a:rPr lang="en-US" sz="2000" dirty="0"/>
              <a:t> </a:t>
            </a:r>
            <a:r>
              <a:rPr lang="en-US" sz="2000" dirty="0" err="1"/>
              <a:t>haluttu</a:t>
            </a:r>
            <a:r>
              <a:rPr lang="en-US" sz="2000" dirty="0"/>
              <a:t> </a:t>
            </a:r>
            <a:r>
              <a:rPr lang="en-US" sz="2000" dirty="0" err="1"/>
              <a:t>prosessi</a:t>
            </a:r>
            <a:r>
              <a:rPr lang="en-US" sz="2000" dirty="0"/>
              <a:t> </a:t>
            </a:r>
            <a:r>
              <a:rPr lang="en-US" sz="2000" dirty="0" err="1"/>
              <a:t>optimaalinen</a:t>
            </a:r>
            <a:r>
              <a:rPr lang="en-US" sz="2000" dirty="0"/>
              <a:t>, </a:t>
            </a:r>
            <a:r>
              <a:rPr lang="en-US" sz="2000" dirty="0" err="1"/>
              <a:t>esim</a:t>
            </a:r>
            <a:r>
              <a:rPr lang="en-US" sz="2000" dirty="0"/>
              <a:t>. </a:t>
            </a:r>
            <a:r>
              <a:rPr lang="en-US" sz="2000" dirty="0" err="1"/>
              <a:t>ydintyminen</a:t>
            </a:r>
            <a:r>
              <a:rPr lang="en-US" sz="2000" dirty="0"/>
              <a:t> ja </a:t>
            </a:r>
            <a:r>
              <a:rPr lang="en-US" sz="2000" dirty="0" err="1"/>
              <a:t>erkautuminen</a:t>
            </a:r>
            <a:r>
              <a:rPr lang="en-US" sz="2000" dirty="0"/>
              <a:t>.</a:t>
            </a:r>
          </a:p>
          <a:p>
            <a:endParaRPr lang="en-US" sz="2000" dirty="0"/>
          </a:p>
          <a:p>
            <a:r>
              <a:rPr lang="en-US" sz="2000" dirty="0" err="1"/>
              <a:t>Esimerkkinä</a:t>
            </a:r>
            <a:r>
              <a:rPr lang="en-US" sz="2000" dirty="0"/>
              <a:t> </a:t>
            </a:r>
            <a:r>
              <a:rPr lang="en-US" sz="2000" dirty="0" err="1"/>
              <a:t>hiiliteräs</a:t>
            </a:r>
            <a:endParaRPr lang="en-US" sz="2000" dirty="0"/>
          </a:p>
          <a:p>
            <a:r>
              <a:rPr lang="en-US" sz="2000" dirty="0"/>
              <a:t>(</a:t>
            </a:r>
            <a:r>
              <a:rPr lang="en-US" sz="2000" dirty="0" err="1"/>
              <a:t>jossa</a:t>
            </a:r>
            <a:r>
              <a:rPr lang="en-US" sz="2000" dirty="0"/>
              <a:t> </a:t>
            </a:r>
            <a:r>
              <a:rPr lang="en-US" sz="2000" dirty="0" err="1"/>
              <a:t>pkk-tkk</a:t>
            </a:r>
            <a:r>
              <a:rPr lang="en-US" sz="2000" dirty="0"/>
              <a:t> </a:t>
            </a:r>
            <a:r>
              <a:rPr lang="en-US" sz="2000" dirty="0" err="1"/>
              <a:t>faasimuutos</a:t>
            </a:r>
            <a:r>
              <a:rPr lang="en-US" sz="2000" dirty="0"/>
              <a:t> </a:t>
            </a:r>
            <a:r>
              <a:rPr lang="en-US" sz="2000" dirty="0" err="1"/>
              <a:t>ilman</a:t>
            </a:r>
            <a:r>
              <a:rPr lang="en-US" sz="2000" dirty="0"/>
              <a:t> </a:t>
            </a:r>
            <a:r>
              <a:rPr lang="en-US" sz="2000" dirty="0" err="1"/>
              <a:t>diffuusiota</a:t>
            </a:r>
            <a:r>
              <a:rPr lang="en-US" sz="2000" dirty="0"/>
              <a:t>).</a:t>
            </a:r>
            <a:endParaRPr lang="LID4096" sz="2000" dirty="0"/>
          </a:p>
        </p:txBody>
      </p:sp>
      <p:sp>
        <p:nvSpPr>
          <p:cNvPr id="7" name="Arrow: Down 6">
            <a:extLst>
              <a:ext uri="{FF2B5EF4-FFF2-40B4-BE49-F238E27FC236}">
                <a16:creationId xmlns:a16="http://schemas.microsoft.com/office/drawing/2014/main" id="{ABFCFE2F-4E68-4B5E-AFCB-2B04B799EE86}"/>
              </a:ext>
            </a:extLst>
          </p:cNvPr>
          <p:cNvSpPr/>
          <p:nvPr/>
        </p:nvSpPr>
        <p:spPr>
          <a:xfrm>
            <a:off x="5905500" y="2127250"/>
            <a:ext cx="247650" cy="984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9E63BF00-C82F-45C9-B6ED-590E21AD3B04}"/>
              </a:ext>
            </a:extLst>
          </p:cNvPr>
          <p:cNvSpPr txBox="1"/>
          <p:nvPr/>
        </p:nvSpPr>
        <p:spPr>
          <a:xfrm>
            <a:off x="6292850" y="1854200"/>
            <a:ext cx="2305050" cy="646331"/>
          </a:xfrm>
          <a:prstGeom prst="rect">
            <a:avLst/>
          </a:prstGeom>
          <a:noFill/>
        </p:spPr>
        <p:txBody>
          <a:bodyPr wrap="square" rtlCol="0">
            <a:spAutoFit/>
          </a:bodyPr>
          <a:lstStyle/>
          <a:p>
            <a:r>
              <a:rPr lang="en-US" dirty="0" err="1"/>
              <a:t>Hiili</a:t>
            </a:r>
            <a:r>
              <a:rPr lang="en-US" dirty="0"/>
              <a:t> </a:t>
            </a:r>
            <a:r>
              <a:rPr lang="en-US" dirty="0" err="1"/>
              <a:t>liuenneena</a:t>
            </a:r>
            <a:r>
              <a:rPr lang="en-US" dirty="0"/>
              <a:t> </a:t>
            </a:r>
            <a:r>
              <a:rPr lang="en-US" dirty="0" err="1"/>
              <a:t>tkk-austeniitissa</a:t>
            </a:r>
            <a:endParaRPr lang="LID4096" dirty="0"/>
          </a:p>
        </p:txBody>
      </p:sp>
      <p:sp>
        <p:nvSpPr>
          <p:cNvPr id="9" name="Arrow: Up 8">
            <a:extLst>
              <a:ext uri="{FF2B5EF4-FFF2-40B4-BE49-F238E27FC236}">
                <a16:creationId xmlns:a16="http://schemas.microsoft.com/office/drawing/2014/main" id="{F3243D76-B90C-413D-994D-371A0AC15383}"/>
              </a:ext>
            </a:extLst>
          </p:cNvPr>
          <p:cNvSpPr/>
          <p:nvPr/>
        </p:nvSpPr>
        <p:spPr>
          <a:xfrm>
            <a:off x="7702550" y="4756150"/>
            <a:ext cx="2413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6D3DF2BA-96C2-49F0-9778-48C2D2DE4BE4}"/>
              </a:ext>
            </a:extLst>
          </p:cNvPr>
          <p:cNvSpPr txBox="1"/>
          <p:nvPr/>
        </p:nvSpPr>
        <p:spPr>
          <a:xfrm>
            <a:off x="6973164" y="5518150"/>
            <a:ext cx="2101850" cy="1200329"/>
          </a:xfrm>
          <a:prstGeom prst="rect">
            <a:avLst/>
          </a:prstGeom>
          <a:noFill/>
        </p:spPr>
        <p:txBody>
          <a:bodyPr wrap="square" rtlCol="0">
            <a:spAutoFit/>
          </a:bodyPr>
          <a:lstStyle/>
          <a:p>
            <a:r>
              <a:rPr lang="en-US" dirty="0" err="1"/>
              <a:t>Karbidit</a:t>
            </a:r>
            <a:r>
              <a:rPr lang="en-US" dirty="0"/>
              <a:t> </a:t>
            </a:r>
            <a:r>
              <a:rPr lang="en-US" dirty="0" err="1"/>
              <a:t>ydintyvät</a:t>
            </a:r>
            <a:r>
              <a:rPr lang="en-US" dirty="0"/>
              <a:t> </a:t>
            </a:r>
            <a:r>
              <a:rPr lang="en-US" dirty="0" err="1"/>
              <a:t>tasaisesti</a:t>
            </a:r>
            <a:r>
              <a:rPr lang="en-US" dirty="0"/>
              <a:t> </a:t>
            </a:r>
            <a:r>
              <a:rPr lang="en-US" dirty="0">
                <a:sym typeface="Wingdings" panose="05000000000000000000" pitchFamily="2" charset="2"/>
              </a:rPr>
              <a:t> </a:t>
            </a:r>
            <a:r>
              <a:rPr lang="en-US" dirty="0" err="1">
                <a:sym typeface="Wingdings" panose="05000000000000000000" pitchFamily="2" charset="2"/>
              </a:rPr>
              <a:t>sitkeys</a:t>
            </a:r>
            <a:r>
              <a:rPr lang="en-US" dirty="0">
                <a:sym typeface="Wingdings" panose="05000000000000000000" pitchFamily="2" charset="2"/>
              </a:rPr>
              <a:t>, ja </a:t>
            </a:r>
            <a:r>
              <a:rPr lang="en-US" dirty="0" err="1">
                <a:sym typeface="Wingdings" panose="05000000000000000000" pitchFamily="2" charset="2"/>
              </a:rPr>
              <a:t>kohtuu</a:t>
            </a:r>
            <a:r>
              <a:rPr lang="en-US" dirty="0">
                <a:sym typeface="Wingdings" panose="05000000000000000000" pitchFamily="2" charset="2"/>
              </a:rPr>
              <a:t> </a:t>
            </a:r>
            <a:r>
              <a:rPr lang="en-US" dirty="0" err="1">
                <a:sym typeface="Wingdings" panose="05000000000000000000" pitchFamily="2" charset="2"/>
              </a:rPr>
              <a:t>lujuus</a:t>
            </a:r>
            <a:r>
              <a:rPr lang="en-US" dirty="0"/>
              <a:t> </a:t>
            </a:r>
            <a:endParaRPr lang="LID4096" dirty="0"/>
          </a:p>
        </p:txBody>
      </p:sp>
      <p:sp>
        <p:nvSpPr>
          <p:cNvPr id="11" name="Arrow: Right 10">
            <a:extLst>
              <a:ext uri="{FF2B5EF4-FFF2-40B4-BE49-F238E27FC236}">
                <a16:creationId xmlns:a16="http://schemas.microsoft.com/office/drawing/2014/main" id="{B2863CE9-33A8-4EC1-A17F-22BECF6034EB}"/>
              </a:ext>
            </a:extLst>
          </p:cNvPr>
          <p:cNvSpPr/>
          <p:nvPr/>
        </p:nvSpPr>
        <p:spPr>
          <a:xfrm rot="19324015">
            <a:off x="5216546" y="4686652"/>
            <a:ext cx="1384300" cy="304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TextBox 11">
            <a:extLst>
              <a:ext uri="{FF2B5EF4-FFF2-40B4-BE49-F238E27FC236}">
                <a16:creationId xmlns:a16="http://schemas.microsoft.com/office/drawing/2014/main" id="{C002F24C-019A-4956-9C41-1BA877703969}"/>
              </a:ext>
            </a:extLst>
          </p:cNvPr>
          <p:cNvSpPr txBox="1"/>
          <p:nvPr/>
        </p:nvSpPr>
        <p:spPr>
          <a:xfrm>
            <a:off x="4342843" y="4908604"/>
            <a:ext cx="1414632" cy="646331"/>
          </a:xfrm>
          <a:prstGeom prst="rect">
            <a:avLst/>
          </a:prstGeom>
          <a:noFill/>
        </p:spPr>
        <p:txBody>
          <a:bodyPr wrap="square" rtlCol="0">
            <a:spAutoFit/>
          </a:bodyPr>
          <a:lstStyle/>
          <a:p>
            <a:r>
              <a:rPr lang="en-US" dirty="0" err="1"/>
              <a:t>Nopea</a:t>
            </a:r>
            <a:r>
              <a:rPr lang="en-US" dirty="0"/>
              <a:t> </a:t>
            </a:r>
            <a:r>
              <a:rPr lang="en-US" dirty="0" err="1"/>
              <a:t>jäähdytys</a:t>
            </a:r>
            <a:endParaRPr lang="en-US" dirty="0"/>
          </a:p>
        </p:txBody>
      </p:sp>
      <p:sp>
        <p:nvSpPr>
          <p:cNvPr id="13" name="Arrow: Right 12">
            <a:extLst>
              <a:ext uri="{FF2B5EF4-FFF2-40B4-BE49-F238E27FC236}">
                <a16:creationId xmlns:a16="http://schemas.microsoft.com/office/drawing/2014/main" id="{30993F3A-0E64-4825-A44B-B0CCD263BE45}"/>
              </a:ext>
            </a:extLst>
          </p:cNvPr>
          <p:cNvSpPr/>
          <p:nvPr/>
        </p:nvSpPr>
        <p:spPr>
          <a:xfrm rot="19360203">
            <a:off x="5787410" y="5375086"/>
            <a:ext cx="1162828" cy="304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DC9560D0-D2C6-4A0F-8620-73A4D07A6C72}"/>
              </a:ext>
            </a:extLst>
          </p:cNvPr>
          <p:cNvSpPr txBox="1"/>
          <p:nvPr/>
        </p:nvSpPr>
        <p:spPr>
          <a:xfrm>
            <a:off x="3626978" y="5885373"/>
            <a:ext cx="3415172" cy="646331"/>
          </a:xfrm>
          <a:prstGeom prst="rect">
            <a:avLst/>
          </a:prstGeom>
          <a:noFill/>
        </p:spPr>
        <p:txBody>
          <a:bodyPr wrap="square" rtlCol="0">
            <a:spAutoFit/>
          </a:bodyPr>
          <a:lstStyle/>
          <a:p>
            <a:r>
              <a:rPr lang="en-US" dirty="0" err="1"/>
              <a:t>Metastabiili</a:t>
            </a:r>
            <a:r>
              <a:rPr lang="en-US" dirty="0"/>
              <a:t> </a:t>
            </a:r>
            <a:r>
              <a:rPr lang="en-US" dirty="0" err="1"/>
              <a:t>pkk-martensiitti-faasi</a:t>
            </a:r>
            <a:r>
              <a:rPr lang="en-US" dirty="0"/>
              <a:t>, </a:t>
            </a:r>
            <a:r>
              <a:rPr lang="en-US" dirty="0" err="1"/>
              <a:t>luja</a:t>
            </a:r>
            <a:r>
              <a:rPr lang="en-US" dirty="0"/>
              <a:t> </a:t>
            </a:r>
            <a:r>
              <a:rPr lang="en-US" dirty="0" err="1"/>
              <a:t>mutta</a:t>
            </a:r>
            <a:r>
              <a:rPr lang="en-US" dirty="0"/>
              <a:t> </a:t>
            </a:r>
            <a:r>
              <a:rPr lang="en-US" dirty="0" err="1"/>
              <a:t>hauras</a:t>
            </a:r>
            <a:endParaRPr lang="LID4096" dirty="0"/>
          </a:p>
        </p:txBody>
      </p:sp>
    </p:spTree>
    <p:extLst>
      <p:ext uri="{BB962C8B-B14F-4D97-AF65-F5344CB8AC3E}">
        <p14:creationId xmlns:p14="http://schemas.microsoft.com/office/powerpoint/2010/main" val="167311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EC3D-0FDB-4DAB-AB0D-73784C01D2DE}"/>
              </a:ext>
            </a:extLst>
          </p:cNvPr>
          <p:cNvSpPr>
            <a:spLocks noGrp="1"/>
          </p:cNvSpPr>
          <p:nvPr>
            <p:ph type="title"/>
          </p:nvPr>
        </p:nvSpPr>
        <p:spPr/>
        <p:txBody>
          <a:bodyPr/>
          <a:lstStyle/>
          <a:p>
            <a:r>
              <a:rPr lang="en-US" dirty="0" err="1"/>
              <a:t>Amofiset</a:t>
            </a:r>
            <a:r>
              <a:rPr lang="en-US" dirty="0"/>
              <a:t> </a:t>
            </a:r>
            <a:r>
              <a:rPr lang="en-US" dirty="0" err="1"/>
              <a:t>metallit</a:t>
            </a:r>
            <a:endParaRPr lang="LID4096" dirty="0"/>
          </a:p>
        </p:txBody>
      </p:sp>
      <p:pic>
        <p:nvPicPr>
          <p:cNvPr id="4" name="Picture 3" descr="A close up of text on a white background&#10;&#10;Description automatically generated">
            <a:extLst>
              <a:ext uri="{FF2B5EF4-FFF2-40B4-BE49-F238E27FC236}">
                <a16:creationId xmlns:a16="http://schemas.microsoft.com/office/drawing/2014/main" id="{C0193BB1-28FE-46D4-84D7-C8871DC1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619" y="1554585"/>
            <a:ext cx="3239262" cy="2652522"/>
          </a:xfrm>
          <a:prstGeom prst="rect">
            <a:avLst/>
          </a:prstGeom>
        </p:spPr>
      </p:pic>
      <p:sp>
        <p:nvSpPr>
          <p:cNvPr id="5" name="TextBox 4">
            <a:extLst>
              <a:ext uri="{FF2B5EF4-FFF2-40B4-BE49-F238E27FC236}">
                <a16:creationId xmlns:a16="http://schemas.microsoft.com/office/drawing/2014/main" id="{C5DDB476-DCA7-41D6-83DA-2B9E143C1DC4}"/>
              </a:ext>
            </a:extLst>
          </p:cNvPr>
          <p:cNvSpPr txBox="1"/>
          <p:nvPr/>
        </p:nvSpPr>
        <p:spPr>
          <a:xfrm>
            <a:off x="3683000" y="1615640"/>
            <a:ext cx="5372100" cy="2677656"/>
          </a:xfrm>
          <a:prstGeom prst="rect">
            <a:avLst/>
          </a:prstGeom>
          <a:noFill/>
        </p:spPr>
        <p:txBody>
          <a:bodyPr wrap="square" rtlCol="0">
            <a:spAutoFit/>
          </a:bodyPr>
          <a:lstStyle/>
          <a:p>
            <a:r>
              <a:rPr lang="en-US" sz="2400" dirty="0" err="1"/>
              <a:t>Jäähdytetään</a:t>
            </a:r>
            <a:r>
              <a:rPr lang="en-US" sz="2400" dirty="0"/>
              <a:t> </a:t>
            </a:r>
            <a:r>
              <a:rPr lang="en-US" sz="2400" dirty="0" err="1"/>
              <a:t>niin</a:t>
            </a:r>
            <a:r>
              <a:rPr lang="en-US" sz="2400" dirty="0"/>
              <a:t> </a:t>
            </a:r>
            <a:r>
              <a:rPr lang="en-US" sz="2400" dirty="0" err="1"/>
              <a:t>nopeasti</a:t>
            </a:r>
            <a:r>
              <a:rPr lang="en-US" sz="2400" dirty="0"/>
              <a:t> </a:t>
            </a:r>
            <a:r>
              <a:rPr lang="en-US" sz="2400" dirty="0" err="1"/>
              <a:t>ettei</a:t>
            </a:r>
            <a:r>
              <a:rPr lang="en-US" sz="2400" dirty="0"/>
              <a:t> </a:t>
            </a:r>
            <a:r>
              <a:rPr lang="en-US" sz="2400" dirty="0" err="1"/>
              <a:t>kiteytymistä</a:t>
            </a:r>
            <a:r>
              <a:rPr lang="en-US" sz="2400" dirty="0"/>
              <a:t> </a:t>
            </a:r>
            <a:r>
              <a:rPr lang="en-US" sz="2400" dirty="0" err="1"/>
              <a:t>ehdi</a:t>
            </a:r>
            <a:r>
              <a:rPr lang="en-US" sz="2400" dirty="0"/>
              <a:t> </a:t>
            </a:r>
            <a:r>
              <a:rPr lang="en-US" sz="2400" dirty="0" err="1"/>
              <a:t>tapahtua</a:t>
            </a:r>
            <a:r>
              <a:rPr lang="en-US" sz="2400" dirty="0"/>
              <a:t>, </a:t>
            </a:r>
            <a:r>
              <a:rPr lang="en-US" sz="2400" dirty="0" err="1"/>
              <a:t>vaan</a:t>
            </a:r>
            <a:r>
              <a:rPr lang="en-US" sz="2400" dirty="0"/>
              <a:t> </a:t>
            </a:r>
            <a:r>
              <a:rPr lang="en-US" sz="2400" dirty="0" err="1"/>
              <a:t>tuloksena</a:t>
            </a:r>
            <a:r>
              <a:rPr lang="en-US" sz="2400" dirty="0"/>
              <a:t> on </a:t>
            </a:r>
            <a:r>
              <a:rPr lang="en-US" sz="2400" dirty="0" err="1"/>
              <a:t>lasimainen</a:t>
            </a:r>
            <a:r>
              <a:rPr lang="en-US" sz="2400" dirty="0"/>
              <a:t> </a:t>
            </a:r>
            <a:r>
              <a:rPr lang="en-US" sz="2400" dirty="0" err="1"/>
              <a:t>amorfinen</a:t>
            </a:r>
            <a:r>
              <a:rPr lang="en-US" sz="2400" dirty="0"/>
              <a:t> </a:t>
            </a:r>
            <a:r>
              <a:rPr lang="en-US" sz="2400" dirty="0" err="1"/>
              <a:t>rakenne</a:t>
            </a:r>
            <a:r>
              <a:rPr lang="en-US" sz="2400" dirty="0"/>
              <a:t>.</a:t>
            </a:r>
          </a:p>
          <a:p>
            <a:endParaRPr lang="en-US" sz="2400" dirty="0"/>
          </a:p>
          <a:p>
            <a:r>
              <a:rPr lang="en-US" sz="2400" dirty="0" err="1"/>
              <a:t>Vaadittu</a:t>
            </a:r>
            <a:r>
              <a:rPr lang="en-US" sz="2400" dirty="0"/>
              <a:t> </a:t>
            </a:r>
            <a:r>
              <a:rPr lang="en-US" sz="2400" dirty="0" err="1"/>
              <a:t>jäähdytysnopeus</a:t>
            </a:r>
            <a:r>
              <a:rPr lang="en-US" sz="2400" dirty="0"/>
              <a:t> </a:t>
            </a:r>
          </a:p>
          <a:p>
            <a:r>
              <a:rPr lang="en-US" sz="2400" dirty="0"/>
              <a:t>10</a:t>
            </a:r>
            <a:r>
              <a:rPr lang="en-US" sz="2400" baseline="30000" dirty="0"/>
              <a:t>5</a:t>
            </a:r>
            <a:r>
              <a:rPr lang="en-US" sz="2400" dirty="0"/>
              <a:t>-10</a:t>
            </a:r>
            <a:r>
              <a:rPr lang="en-US" sz="2400" baseline="30000" dirty="0"/>
              <a:t>8 </a:t>
            </a:r>
            <a:r>
              <a:rPr lang="en-US" sz="2400" baseline="30000" dirty="0" err="1"/>
              <a:t>o</a:t>
            </a:r>
            <a:r>
              <a:rPr lang="en-US" sz="2400" dirty="0" err="1"/>
              <a:t>C</a:t>
            </a:r>
            <a:r>
              <a:rPr lang="en-US" sz="2400" dirty="0"/>
              <a:t>/s</a:t>
            </a:r>
            <a:endParaRPr lang="LID4096" sz="2400" dirty="0"/>
          </a:p>
        </p:txBody>
      </p:sp>
      <p:sp>
        <p:nvSpPr>
          <p:cNvPr id="6" name="Rectangle 5">
            <a:extLst>
              <a:ext uri="{FF2B5EF4-FFF2-40B4-BE49-F238E27FC236}">
                <a16:creationId xmlns:a16="http://schemas.microsoft.com/office/drawing/2014/main" id="{ACAD0AC5-B07B-4329-959F-6733D270639F}"/>
              </a:ext>
            </a:extLst>
          </p:cNvPr>
          <p:cNvSpPr/>
          <p:nvPr/>
        </p:nvSpPr>
        <p:spPr>
          <a:xfrm>
            <a:off x="313944" y="4272864"/>
            <a:ext cx="3118612" cy="461665"/>
          </a:xfrm>
          <a:prstGeom prst="rect">
            <a:avLst/>
          </a:prstGeom>
        </p:spPr>
        <p:txBody>
          <a:bodyPr wrap="square">
            <a:spAutoFit/>
          </a:bodyPr>
          <a:lstStyle/>
          <a:p>
            <a:r>
              <a:rPr lang="LID4096" sz="1200" dirty="0"/>
              <a:t>https://analyticalscience.wiley.com/do/10.1002/gitlab.17272/full/</a:t>
            </a:r>
          </a:p>
        </p:txBody>
      </p:sp>
      <p:pic>
        <p:nvPicPr>
          <p:cNvPr id="8" name="Picture 7" descr="A close up of a logo&#10;&#10;Description automatically generated">
            <a:extLst>
              <a:ext uri="{FF2B5EF4-FFF2-40B4-BE49-F238E27FC236}">
                <a16:creationId xmlns:a16="http://schemas.microsoft.com/office/drawing/2014/main" id="{D2253113-48C9-4F65-B343-BA7A29FCCF3B}"/>
              </a:ext>
            </a:extLst>
          </p:cNvPr>
          <p:cNvPicPr>
            <a:picLocks noChangeAspect="1"/>
          </p:cNvPicPr>
          <p:nvPr/>
        </p:nvPicPr>
        <p:blipFill rotWithShape="1">
          <a:blip r:embed="rId3">
            <a:extLst>
              <a:ext uri="{28A0092B-C50C-407E-A947-70E740481C1C}">
                <a14:useLocalDpi xmlns:a14="http://schemas.microsoft.com/office/drawing/2010/main" val="0"/>
              </a:ext>
            </a:extLst>
          </a:blip>
          <a:srcRect l="52833" t="9976" b="27532"/>
          <a:stretch/>
        </p:blipFill>
        <p:spPr>
          <a:xfrm>
            <a:off x="2159000" y="4800286"/>
            <a:ext cx="1797050" cy="1785689"/>
          </a:xfrm>
          <a:prstGeom prst="rect">
            <a:avLst/>
          </a:prstGeom>
        </p:spPr>
      </p:pic>
      <p:sp>
        <p:nvSpPr>
          <p:cNvPr id="9" name="TextBox 8">
            <a:extLst>
              <a:ext uri="{FF2B5EF4-FFF2-40B4-BE49-F238E27FC236}">
                <a16:creationId xmlns:a16="http://schemas.microsoft.com/office/drawing/2014/main" id="{12F46F96-8732-495A-ADE2-30CCD6972C4F}"/>
              </a:ext>
            </a:extLst>
          </p:cNvPr>
          <p:cNvSpPr txBox="1"/>
          <p:nvPr/>
        </p:nvSpPr>
        <p:spPr>
          <a:xfrm>
            <a:off x="4070350" y="4565650"/>
            <a:ext cx="4832350" cy="1631216"/>
          </a:xfrm>
          <a:prstGeom prst="rect">
            <a:avLst/>
          </a:prstGeom>
          <a:noFill/>
        </p:spPr>
        <p:txBody>
          <a:bodyPr wrap="square" rtlCol="0">
            <a:spAutoFit/>
          </a:bodyPr>
          <a:lstStyle/>
          <a:p>
            <a:r>
              <a:rPr lang="en-US" sz="2000" dirty="0" err="1"/>
              <a:t>Onnistuu</a:t>
            </a:r>
            <a:r>
              <a:rPr lang="en-US" sz="2000" dirty="0"/>
              <a:t> </a:t>
            </a:r>
            <a:r>
              <a:rPr lang="en-US" sz="2000" dirty="0" err="1"/>
              <a:t>parhaiten</a:t>
            </a:r>
            <a:r>
              <a:rPr lang="en-US" sz="2000" dirty="0"/>
              <a:t> </a:t>
            </a:r>
            <a:r>
              <a:rPr lang="en-US" sz="2000" dirty="0" err="1"/>
              <a:t>metalliseoksilla</a:t>
            </a:r>
            <a:r>
              <a:rPr lang="en-US" sz="2000" dirty="0"/>
              <a:t>, </a:t>
            </a:r>
            <a:r>
              <a:rPr lang="en-US" sz="2000" dirty="0" err="1"/>
              <a:t>kuten</a:t>
            </a:r>
            <a:r>
              <a:rPr lang="en-US" sz="2000" dirty="0"/>
              <a:t> Fe</a:t>
            </a:r>
            <a:r>
              <a:rPr lang="en-US" sz="2000" baseline="-25000" dirty="0"/>
              <a:t>40</a:t>
            </a:r>
            <a:r>
              <a:rPr lang="en-US" sz="2000" dirty="0"/>
              <a:t>Ni</a:t>
            </a:r>
            <a:r>
              <a:rPr lang="en-US" sz="2000" baseline="-25000" dirty="0"/>
              <a:t>40</a:t>
            </a:r>
            <a:r>
              <a:rPr lang="en-US" sz="2000" dirty="0"/>
              <a:t>P</a:t>
            </a:r>
            <a:r>
              <a:rPr lang="en-US" sz="2000" baseline="-25000" dirty="0"/>
              <a:t>14</a:t>
            </a:r>
            <a:r>
              <a:rPr lang="en-US" sz="2000" dirty="0"/>
              <a:t>B</a:t>
            </a:r>
            <a:r>
              <a:rPr lang="en-US" sz="2000" baseline="-25000" dirty="0"/>
              <a:t>6</a:t>
            </a:r>
            <a:r>
              <a:rPr lang="en-US" sz="2000" dirty="0"/>
              <a:t> </a:t>
            </a:r>
          </a:p>
          <a:p>
            <a:r>
              <a:rPr lang="en-US" sz="2000" dirty="0"/>
              <a:t>(</a:t>
            </a:r>
            <a:r>
              <a:rPr lang="en-US" sz="2000" dirty="0" err="1"/>
              <a:t>kauppanimi</a:t>
            </a:r>
            <a:r>
              <a:rPr lang="en-US" sz="2000" dirty="0"/>
              <a:t> </a:t>
            </a:r>
            <a:r>
              <a:rPr lang="en-US" sz="2000" dirty="0" err="1"/>
              <a:t>Metglas</a:t>
            </a:r>
            <a:r>
              <a:rPr lang="en-US" sz="2000" dirty="0"/>
              <a:t> 2826).</a:t>
            </a:r>
          </a:p>
          <a:p>
            <a:endParaRPr lang="en-US" sz="2000" dirty="0"/>
          </a:p>
          <a:p>
            <a:r>
              <a:rPr lang="en-US" sz="2000" dirty="0" err="1"/>
              <a:t>Huonommin</a:t>
            </a:r>
            <a:r>
              <a:rPr lang="en-US" sz="2000" dirty="0"/>
              <a:t> </a:t>
            </a:r>
            <a:r>
              <a:rPr lang="en-US" sz="2000" dirty="0" err="1"/>
              <a:t>puhtailla</a:t>
            </a:r>
            <a:r>
              <a:rPr lang="en-US" sz="2000" dirty="0"/>
              <a:t> </a:t>
            </a:r>
            <a:r>
              <a:rPr lang="en-US" sz="2000" dirty="0" err="1"/>
              <a:t>metalleilla</a:t>
            </a:r>
            <a:r>
              <a:rPr lang="en-US" sz="2000" dirty="0"/>
              <a:t>. </a:t>
            </a:r>
            <a:endParaRPr lang="LID4096" sz="2000" dirty="0"/>
          </a:p>
        </p:txBody>
      </p:sp>
      <p:sp>
        <p:nvSpPr>
          <p:cNvPr id="10" name="TextBox 9">
            <a:extLst>
              <a:ext uri="{FF2B5EF4-FFF2-40B4-BE49-F238E27FC236}">
                <a16:creationId xmlns:a16="http://schemas.microsoft.com/office/drawing/2014/main" id="{593A1953-EDD4-4CD4-B1CA-C5E787B4F121}"/>
              </a:ext>
            </a:extLst>
          </p:cNvPr>
          <p:cNvSpPr txBox="1"/>
          <p:nvPr/>
        </p:nvSpPr>
        <p:spPr>
          <a:xfrm>
            <a:off x="190500" y="4954758"/>
            <a:ext cx="1968500" cy="1631216"/>
          </a:xfrm>
          <a:prstGeom prst="rect">
            <a:avLst/>
          </a:prstGeom>
          <a:noFill/>
        </p:spPr>
        <p:txBody>
          <a:bodyPr wrap="square" rtlCol="0">
            <a:spAutoFit/>
          </a:bodyPr>
          <a:lstStyle/>
          <a:p>
            <a:r>
              <a:rPr lang="en-US" sz="2000" dirty="0" err="1"/>
              <a:t>Dislokaatioiden</a:t>
            </a:r>
            <a:r>
              <a:rPr lang="en-US" sz="2000" dirty="0"/>
              <a:t> </a:t>
            </a:r>
            <a:r>
              <a:rPr lang="en-US" sz="2000" dirty="0" err="1"/>
              <a:t>liike</a:t>
            </a:r>
            <a:r>
              <a:rPr lang="en-US" sz="2000" dirty="0"/>
              <a:t> </a:t>
            </a:r>
            <a:r>
              <a:rPr lang="en-US" sz="2000" dirty="0" err="1"/>
              <a:t>estetty</a:t>
            </a:r>
            <a:r>
              <a:rPr lang="en-US" sz="2000" dirty="0"/>
              <a:t>. </a:t>
            </a:r>
            <a:r>
              <a:rPr lang="en-US" sz="2000" dirty="0" err="1"/>
              <a:t>Kova</a:t>
            </a:r>
            <a:r>
              <a:rPr lang="en-US" sz="2000" dirty="0"/>
              <a:t> ja </a:t>
            </a:r>
            <a:r>
              <a:rPr lang="en-US" sz="2000" dirty="0" err="1"/>
              <a:t>korroosion-kestävä</a:t>
            </a:r>
            <a:r>
              <a:rPr lang="en-US" sz="2000" dirty="0"/>
              <a:t>.</a:t>
            </a:r>
            <a:endParaRPr lang="LID4096" sz="2000" dirty="0"/>
          </a:p>
        </p:txBody>
      </p:sp>
      <p:sp>
        <p:nvSpPr>
          <p:cNvPr id="11" name="Rectangle 10">
            <a:extLst>
              <a:ext uri="{FF2B5EF4-FFF2-40B4-BE49-F238E27FC236}">
                <a16:creationId xmlns:a16="http://schemas.microsoft.com/office/drawing/2014/main" id="{5F2812A2-39F0-40F2-8ED0-7C8A8077D7C6}"/>
              </a:ext>
            </a:extLst>
          </p:cNvPr>
          <p:cNvSpPr/>
          <p:nvPr/>
        </p:nvSpPr>
        <p:spPr>
          <a:xfrm>
            <a:off x="3860800" y="6447475"/>
            <a:ext cx="4572000" cy="276999"/>
          </a:xfrm>
          <a:prstGeom prst="rect">
            <a:avLst/>
          </a:prstGeom>
        </p:spPr>
        <p:txBody>
          <a:bodyPr>
            <a:spAutoFit/>
          </a:bodyPr>
          <a:lstStyle/>
          <a:p>
            <a:r>
              <a:rPr lang="LID4096" sz="1200" dirty="0"/>
              <a:t>https://www.reade.com/products/amorphous-metals</a:t>
            </a:r>
          </a:p>
        </p:txBody>
      </p:sp>
    </p:spTree>
    <p:extLst>
      <p:ext uri="{BB962C8B-B14F-4D97-AF65-F5344CB8AC3E}">
        <p14:creationId xmlns:p14="http://schemas.microsoft.com/office/powerpoint/2010/main" val="42651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EABEC7-FE6F-45EA-AA22-346E1CCA8470}"/>
              </a:ext>
            </a:extLst>
          </p:cNvPr>
          <p:cNvSpPr/>
          <p:nvPr/>
        </p:nvSpPr>
        <p:spPr>
          <a:xfrm>
            <a:off x="127000" y="146050"/>
            <a:ext cx="8845550" cy="655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A9999452-EE47-43EE-9964-A336D9EB3C5B}"/>
              </a:ext>
            </a:extLst>
          </p:cNvPr>
          <p:cNvSpPr>
            <a:spLocks noGrp="1"/>
          </p:cNvSpPr>
          <p:nvPr>
            <p:ph type="title"/>
          </p:nvPr>
        </p:nvSpPr>
        <p:spPr>
          <a:xfrm>
            <a:off x="628650" y="365126"/>
            <a:ext cx="8426450" cy="1325563"/>
          </a:xfrm>
        </p:spPr>
        <p:txBody>
          <a:bodyPr>
            <a:normAutofit/>
          </a:bodyPr>
          <a:lstStyle/>
          <a:p>
            <a:r>
              <a:rPr lang="en-US" sz="4000" dirty="0" err="1">
                <a:solidFill>
                  <a:schemeClr val="bg1"/>
                </a:solidFill>
              </a:rPr>
              <a:t>Silikaattikeraamit</a:t>
            </a:r>
            <a:r>
              <a:rPr lang="en-US" sz="4000" dirty="0">
                <a:solidFill>
                  <a:schemeClr val="bg1"/>
                </a:solidFill>
              </a:rPr>
              <a:t>, </a:t>
            </a:r>
            <a:r>
              <a:rPr lang="en-US" sz="4000" dirty="0" err="1">
                <a:solidFill>
                  <a:schemeClr val="bg1"/>
                </a:solidFill>
              </a:rPr>
              <a:t>kertaus</a:t>
            </a:r>
            <a:endParaRPr lang="LID4096" sz="4000" dirty="0">
              <a:solidFill>
                <a:schemeClr val="bg1"/>
              </a:solidFill>
            </a:endParaRPr>
          </a:p>
        </p:txBody>
      </p:sp>
      <p:pic>
        <p:nvPicPr>
          <p:cNvPr id="5" name="Picture 4">
            <a:extLst>
              <a:ext uri="{FF2B5EF4-FFF2-40B4-BE49-F238E27FC236}">
                <a16:creationId xmlns:a16="http://schemas.microsoft.com/office/drawing/2014/main" id="{3050CD4E-3481-467D-9B50-4FAC1393B34D}"/>
              </a:ext>
            </a:extLst>
          </p:cNvPr>
          <p:cNvPicPr>
            <a:picLocks noChangeAspect="1"/>
          </p:cNvPicPr>
          <p:nvPr/>
        </p:nvPicPr>
        <p:blipFill rotWithShape="1">
          <a:blip r:embed="rId2">
            <a:extLst>
              <a:ext uri="{28A0092B-C50C-407E-A947-70E740481C1C}">
                <a14:useLocalDpi xmlns:a14="http://schemas.microsoft.com/office/drawing/2010/main" val="0"/>
              </a:ext>
            </a:extLst>
          </a:blip>
          <a:srcRect l="9237" t="27500" r="4513" b="20556"/>
          <a:stretch/>
        </p:blipFill>
        <p:spPr>
          <a:xfrm>
            <a:off x="628650" y="1519747"/>
            <a:ext cx="7678916" cy="3468496"/>
          </a:xfrm>
          <a:prstGeom prst="rect">
            <a:avLst/>
          </a:prstGeom>
        </p:spPr>
      </p:pic>
      <p:sp>
        <p:nvSpPr>
          <p:cNvPr id="4" name="TextBox 3">
            <a:extLst>
              <a:ext uri="{FF2B5EF4-FFF2-40B4-BE49-F238E27FC236}">
                <a16:creationId xmlns:a16="http://schemas.microsoft.com/office/drawing/2014/main" id="{E79C4D6F-C0CA-4D36-83F7-995C9D2022FA}"/>
              </a:ext>
            </a:extLst>
          </p:cNvPr>
          <p:cNvSpPr txBox="1"/>
          <p:nvPr/>
        </p:nvSpPr>
        <p:spPr>
          <a:xfrm>
            <a:off x="2949576" y="4995846"/>
            <a:ext cx="2216150" cy="1200329"/>
          </a:xfrm>
          <a:prstGeom prst="rect">
            <a:avLst/>
          </a:prstGeom>
          <a:noFill/>
        </p:spPr>
        <p:txBody>
          <a:bodyPr wrap="square" rtlCol="0">
            <a:spAutoFit/>
          </a:bodyPr>
          <a:lstStyle/>
          <a:p>
            <a:r>
              <a:rPr lang="en-US" sz="2400" dirty="0" err="1">
                <a:solidFill>
                  <a:schemeClr val="bg1"/>
                </a:solidFill>
              </a:rPr>
              <a:t>Vesi</a:t>
            </a:r>
            <a:r>
              <a:rPr lang="en-US" sz="2400" dirty="0">
                <a:solidFill>
                  <a:schemeClr val="bg1"/>
                </a:solidFill>
              </a:rPr>
              <a:t> </a:t>
            </a:r>
            <a:r>
              <a:rPr lang="en-US" sz="2400" dirty="0" err="1">
                <a:solidFill>
                  <a:schemeClr val="bg1"/>
                </a:solidFill>
              </a:rPr>
              <a:t>riittää</a:t>
            </a:r>
            <a:r>
              <a:rPr lang="en-US" sz="2400" dirty="0">
                <a:solidFill>
                  <a:schemeClr val="bg1"/>
                </a:solidFill>
              </a:rPr>
              <a:t> </a:t>
            </a:r>
            <a:r>
              <a:rPr lang="en-US" sz="2400" dirty="0" err="1">
                <a:solidFill>
                  <a:schemeClr val="bg1"/>
                </a:solidFill>
              </a:rPr>
              <a:t>liuottimeksi</a:t>
            </a:r>
            <a:r>
              <a:rPr lang="en-US" sz="2400" dirty="0">
                <a:solidFill>
                  <a:schemeClr val="bg1"/>
                </a:solidFill>
              </a:rPr>
              <a:t> ja </a:t>
            </a:r>
            <a:r>
              <a:rPr lang="en-US" sz="2400" dirty="0" err="1">
                <a:solidFill>
                  <a:schemeClr val="bg1"/>
                </a:solidFill>
              </a:rPr>
              <a:t>liimaksi</a:t>
            </a:r>
            <a:endParaRPr lang="LID4096" sz="2400" dirty="0">
              <a:solidFill>
                <a:schemeClr val="bg1"/>
              </a:solidFill>
            </a:endParaRPr>
          </a:p>
        </p:txBody>
      </p:sp>
      <p:sp>
        <p:nvSpPr>
          <p:cNvPr id="6" name="TextBox 5">
            <a:extLst>
              <a:ext uri="{FF2B5EF4-FFF2-40B4-BE49-F238E27FC236}">
                <a16:creationId xmlns:a16="http://schemas.microsoft.com/office/drawing/2014/main" id="{0C48145D-7D4A-4BDF-ACFE-00937EF8E486}"/>
              </a:ext>
            </a:extLst>
          </p:cNvPr>
          <p:cNvSpPr txBox="1"/>
          <p:nvPr/>
        </p:nvSpPr>
        <p:spPr>
          <a:xfrm>
            <a:off x="5189538" y="4988243"/>
            <a:ext cx="3759200" cy="1569660"/>
          </a:xfrm>
          <a:prstGeom prst="rect">
            <a:avLst/>
          </a:prstGeom>
          <a:noFill/>
        </p:spPr>
        <p:txBody>
          <a:bodyPr wrap="square" rtlCol="0">
            <a:spAutoFit/>
          </a:bodyPr>
          <a:lstStyle/>
          <a:p>
            <a:r>
              <a:rPr lang="en-US" sz="2400" dirty="0" err="1">
                <a:solidFill>
                  <a:schemeClr val="bg1"/>
                </a:solidFill>
              </a:rPr>
              <a:t>Kaksivaiheinen</a:t>
            </a:r>
            <a:r>
              <a:rPr lang="en-US" sz="2400" dirty="0">
                <a:solidFill>
                  <a:schemeClr val="bg1"/>
                </a:solidFill>
              </a:rPr>
              <a:t> </a:t>
            </a:r>
            <a:r>
              <a:rPr lang="en-US" sz="2400" dirty="0" err="1">
                <a:solidFill>
                  <a:schemeClr val="bg1"/>
                </a:solidFill>
              </a:rPr>
              <a:t>lämpökäsittely</a:t>
            </a:r>
            <a:r>
              <a:rPr lang="en-US" sz="2400" dirty="0">
                <a:solidFill>
                  <a:schemeClr val="bg1"/>
                </a:solidFill>
              </a:rPr>
              <a:t>: </a:t>
            </a:r>
            <a:r>
              <a:rPr lang="en-US" sz="2400" dirty="0" err="1">
                <a:solidFill>
                  <a:schemeClr val="bg1"/>
                </a:solidFill>
              </a:rPr>
              <a:t>ensin</a:t>
            </a:r>
            <a:r>
              <a:rPr lang="en-US" sz="2400" dirty="0">
                <a:solidFill>
                  <a:schemeClr val="bg1"/>
                </a:solidFill>
              </a:rPr>
              <a:t> </a:t>
            </a:r>
            <a:r>
              <a:rPr lang="en-US" sz="2400" dirty="0" err="1">
                <a:solidFill>
                  <a:schemeClr val="bg1"/>
                </a:solidFill>
              </a:rPr>
              <a:t>binderin</a:t>
            </a:r>
            <a:r>
              <a:rPr lang="en-US" sz="2400" dirty="0">
                <a:solidFill>
                  <a:schemeClr val="bg1"/>
                </a:solidFill>
              </a:rPr>
              <a:t> </a:t>
            </a:r>
            <a:r>
              <a:rPr lang="en-US" sz="2400" dirty="0" err="1">
                <a:solidFill>
                  <a:schemeClr val="bg1"/>
                </a:solidFill>
              </a:rPr>
              <a:t>poisto</a:t>
            </a:r>
            <a:r>
              <a:rPr lang="en-US" sz="2400" dirty="0">
                <a:solidFill>
                  <a:schemeClr val="bg1"/>
                </a:solidFill>
              </a:rPr>
              <a:t> ja </a:t>
            </a:r>
            <a:r>
              <a:rPr lang="en-US" sz="2400" dirty="0" err="1">
                <a:solidFill>
                  <a:schemeClr val="bg1"/>
                </a:solidFill>
              </a:rPr>
              <a:t>sitten</a:t>
            </a:r>
            <a:r>
              <a:rPr lang="en-US" sz="2400" dirty="0">
                <a:solidFill>
                  <a:schemeClr val="bg1"/>
                </a:solidFill>
              </a:rPr>
              <a:t> </a:t>
            </a:r>
            <a:r>
              <a:rPr lang="en-US" sz="2400" dirty="0" err="1">
                <a:solidFill>
                  <a:schemeClr val="bg1"/>
                </a:solidFill>
              </a:rPr>
              <a:t>sintraus</a:t>
            </a:r>
            <a:r>
              <a:rPr lang="en-US" sz="2400" dirty="0">
                <a:solidFill>
                  <a:schemeClr val="bg1"/>
                </a:solidFill>
              </a:rPr>
              <a:t>.</a:t>
            </a:r>
            <a:endParaRPr lang="LID4096" sz="2400" dirty="0">
              <a:solidFill>
                <a:schemeClr val="bg1"/>
              </a:solidFill>
            </a:endParaRPr>
          </a:p>
        </p:txBody>
      </p:sp>
    </p:spTree>
    <p:extLst>
      <p:ext uri="{BB962C8B-B14F-4D97-AF65-F5344CB8AC3E}">
        <p14:creationId xmlns:p14="http://schemas.microsoft.com/office/powerpoint/2010/main" val="176945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53DDA-82F6-4EA2-9EE2-49D4252D15BB}"/>
              </a:ext>
            </a:extLst>
          </p:cNvPr>
          <p:cNvSpPr>
            <a:spLocks noGrp="1"/>
          </p:cNvSpPr>
          <p:nvPr>
            <p:ph type="title"/>
          </p:nvPr>
        </p:nvSpPr>
        <p:spPr>
          <a:xfrm>
            <a:off x="708025" y="73026"/>
            <a:ext cx="7886700" cy="1325563"/>
          </a:xfrm>
        </p:spPr>
        <p:txBody>
          <a:bodyPr/>
          <a:lstStyle/>
          <a:p>
            <a:r>
              <a:rPr lang="en-US" dirty="0" err="1"/>
              <a:t>Keraamien</a:t>
            </a:r>
            <a:r>
              <a:rPr lang="en-US" dirty="0"/>
              <a:t> </a:t>
            </a:r>
            <a:r>
              <a:rPr lang="en-US" dirty="0" err="1"/>
              <a:t>prosessointi</a:t>
            </a:r>
            <a:endParaRPr lang="LID4096" dirty="0"/>
          </a:p>
        </p:txBody>
      </p:sp>
      <p:sp>
        <p:nvSpPr>
          <p:cNvPr id="10" name="Arrow: Down 9">
            <a:extLst>
              <a:ext uri="{FF2B5EF4-FFF2-40B4-BE49-F238E27FC236}">
                <a16:creationId xmlns:a16="http://schemas.microsoft.com/office/drawing/2014/main" id="{72269208-220E-4051-A598-B6F5CCFB1E73}"/>
              </a:ext>
            </a:extLst>
          </p:cNvPr>
          <p:cNvSpPr/>
          <p:nvPr/>
        </p:nvSpPr>
        <p:spPr>
          <a:xfrm>
            <a:off x="3956050" y="1717110"/>
            <a:ext cx="285750" cy="1203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CFCBE2A-8CE9-4617-A401-DE07F3CB1AF9}"/>
              </a:ext>
            </a:extLst>
          </p:cNvPr>
          <p:cNvSpPr txBox="1"/>
          <p:nvPr/>
        </p:nvSpPr>
        <p:spPr>
          <a:xfrm>
            <a:off x="4819649" y="1249061"/>
            <a:ext cx="4328836" cy="1569660"/>
          </a:xfrm>
          <a:prstGeom prst="rect">
            <a:avLst/>
          </a:prstGeom>
          <a:noFill/>
        </p:spPr>
        <p:txBody>
          <a:bodyPr wrap="square" rtlCol="0">
            <a:spAutoFit/>
          </a:bodyPr>
          <a:lstStyle/>
          <a:p>
            <a:r>
              <a:rPr lang="en-US" sz="2400" dirty="0" err="1"/>
              <a:t>Jauhe</a:t>
            </a:r>
            <a:r>
              <a:rPr lang="en-US" sz="2400" dirty="0"/>
              <a:t>:</a:t>
            </a:r>
          </a:p>
          <a:p>
            <a:r>
              <a:rPr lang="en-US" sz="2400" dirty="0" err="1"/>
              <a:t>Partikkelikoko</a:t>
            </a:r>
            <a:r>
              <a:rPr lang="en-US" sz="2400" dirty="0"/>
              <a:t> 50-500 </a:t>
            </a:r>
            <a:r>
              <a:rPr lang="en-US" sz="2400" dirty="0" err="1"/>
              <a:t>μm</a:t>
            </a:r>
            <a:r>
              <a:rPr lang="en-US" sz="2400" dirty="0"/>
              <a:t>, </a:t>
            </a:r>
            <a:r>
              <a:rPr lang="en-US" sz="2400" dirty="0" err="1"/>
              <a:t>mutta</a:t>
            </a:r>
            <a:r>
              <a:rPr lang="en-US" sz="2400" dirty="0"/>
              <a:t> </a:t>
            </a:r>
            <a:r>
              <a:rPr lang="en-US" sz="2400" dirty="0" err="1"/>
              <a:t>erikoissovelluksissa</a:t>
            </a:r>
            <a:r>
              <a:rPr lang="en-US" sz="2400" dirty="0"/>
              <a:t> </a:t>
            </a:r>
            <a:r>
              <a:rPr lang="en-US" sz="2400" dirty="0" err="1"/>
              <a:t>jopa</a:t>
            </a:r>
            <a:r>
              <a:rPr lang="en-US" sz="2400" dirty="0"/>
              <a:t> 1 </a:t>
            </a:r>
            <a:r>
              <a:rPr lang="en-US" sz="2400" dirty="0" err="1"/>
              <a:t>μm</a:t>
            </a:r>
            <a:endParaRPr lang="LID4096" sz="2400" dirty="0"/>
          </a:p>
        </p:txBody>
      </p:sp>
      <p:pic>
        <p:nvPicPr>
          <p:cNvPr id="12" name="Picture 11">
            <a:extLst>
              <a:ext uri="{FF2B5EF4-FFF2-40B4-BE49-F238E27FC236}">
                <a16:creationId xmlns:a16="http://schemas.microsoft.com/office/drawing/2014/main" id="{68FACF3A-91B7-4EF9-92F9-C053714CA2F7}"/>
              </a:ext>
            </a:extLst>
          </p:cNvPr>
          <p:cNvPicPr>
            <a:picLocks noChangeAspect="1"/>
          </p:cNvPicPr>
          <p:nvPr/>
        </p:nvPicPr>
        <p:blipFill>
          <a:blip r:embed="rId2"/>
          <a:stretch>
            <a:fillRect/>
          </a:stretch>
        </p:blipFill>
        <p:spPr>
          <a:xfrm>
            <a:off x="382864" y="1619107"/>
            <a:ext cx="4063724" cy="4920350"/>
          </a:xfrm>
          <a:prstGeom prst="rect">
            <a:avLst/>
          </a:prstGeom>
        </p:spPr>
      </p:pic>
      <p:sp>
        <p:nvSpPr>
          <p:cNvPr id="9" name="TextBox 8">
            <a:extLst>
              <a:ext uri="{FF2B5EF4-FFF2-40B4-BE49-F238E27FC236}">
                <a16:creationId xmlns:a16="http://schemas.microsoft.com/office/drawing/2014/main" id="{4C6458E0-FAB2-4C04-9280-F515EA879F50}"/>
              </a:ext>
            </a:extLst>
          </p:cNvPr>
          <p:cNvSpPr txBox="1"/>
          <p:nvPr/>
        </p:nvSpPr>
        <p:spPr>
          <a:xfrm>
            <a:off x="3689349" y="3391400"/>
            <a:ext cx="5314951" cy="3046988"/>
          </a:xfrm>
          <a:prstGeom prst="rect">
            <a:avLst/>
          </a:prstGeom>
          <a:noFill/>
        </p:spPr>
        <p:txBody>
          <a:bodyPr wrap="square" rtlCol="0">
            <a:spAutoFit/>
          </a:bodyPr>
          <a:lstStyle/>
          <a:p>
            <a:r>
              <a:rPr lang="en-US" sz="2400" dirty="0" err="1"/>
              <a:t>Lisäaineet</a:t>
            </a:r>
            <a:r>
              <a:rPr lang="en-US" sz="2400" dirty="0"/>
              <a:t>:</a:t>
            </a:r>
          </a:p>
          <a:p>
            <a:pPr marL="800100" lvl="1" indent="-342900">
              <a:buFont typeface="Arial" panose="020B0604020202020204" pitchFamily="34" charset="0"/>
              <a:buChar char="•"/>
            </a:pPr>
            <a:r>
              <a:rPr lang="en-US" sz="2400" dirty="0"/>
              <a:t>Binder (</a:t>
            </a:r>
            <a:r>
              <a:rPr lang="en-US" sz="2400" dirty="0" err="1"/>
              <a:t>liimaa</a:t>
            </a:r>
            <a:r>
              <a:rPr lang="en-US" sz="2400" dirty="0"/>
              <a:t>; </a:t>
            </a:r>
            <a:r>
              <a:rPr lang="en-US" sz="2400" dirty="0" err="1"/>
              <a:t>voi</a:t>
            </a:r>
            <a:r>
              <a:rPr lang="en-US" sz="2400" dirty="0"/>
              <a:t> olla </a:t>
            </a:r>
            <a:r>
              <a:rPr lang="en-US" sz="2400" dirty="0" err="1"/>
              <a:t>myös</a:t>
            </a:r>
            <a:r>
              <a:rPr lang="en-US" sz="2400" dirty="0"/>
              <a:t> </a:t>
            </a:r>
            <a:r>
              <a:rPr lang="en-US" sz="2400" dirty="0" err="1"/>
              <a:t>epäorgaanista</a:t>
            </a:r>
            <a:r>
              <a:rPr lang="en-US" sz="2400" dirty="0"/>
              <a:t> !)</a:t>
            </a:r>
          </a:p>
          <a:p>
            <a:pPr marL="800100" lvl="1" indent="-342900">
              <a:buFont typeface="Arial" panose="020B0604020202020204" pitchFamily="34" charset="0"/>
              <a:buChar char="•"/>
            </a:pPr>
            <a:r>
              <a:rPr lang="en-US" sz="2400" dirty="0" err="1"/>
              <a:t>Dispergant</a:t>
            </a:r>
            <a:r>
              <a:rPr lang="en-US" sz="2400" dirty="0"/>
              <a:t> (</a:t>
            </a:r>
            <a:r>
              <a:rPr lang="en-US" sz="2400" dirty="0" err="1"/>
              <a:t>estää</a:t>
            </a:r>
            <a:r>
              <a:rPr lang="en-US" sz="2400" dirty="0"/>
              <a:t> </a:t>
            </a:r>
            <a:r>
              <a:rPr lang="en-US" sz="2400" dirty="0" err="1"/>
              <a:t>partikkelien</a:t>
            </a:r>
            <a:r>
              <a:rPr lang="en-US" sz="2400" dirty="0"/>
              <a:t> </a:t>
            </a:r>
            <a:r>
              <a:rPr lang="en-US" sz="2400" dirty="0" err="1"/>
              <a:t>aggregaation</a:t>
            </a:r>
            <a:r>
              <a:rPr lang="en-US" sz="2400" dirty="0"/>
              <a:t>)</a:t>
            </a:r>
          </a:p>
          <a:p>
            <a:pPr marL="800100" lvl="1" indent="-342900">
              <a:buFont typeface="Arial" panose="020B0604020202020204" pitchFamily="34" charset="0"/>
              <a:buChar char="•"/>
            </a:pPr>
            <a:r>
              <a:rPr lang="en-US" sz="2400" dirty="0" err="1"/>
              <a:t>Juoksetin</a:t>
            </a:r>
            <a:r>
              <a:rPr lang="en-US" sz="2400" dirty="0"/>
              <a:t> (</a:t>
            </a:r>
            <a:r>
              <a:rPr lang="en-US" sz="2400" dirty="0" err="1"/>
              <a:t>säätää</a:t>
            </a:r>
            <a:r>
              <a:rPr lang="en-US" sz="2400" dirty="0"/>
              <a:t> </a:t>
            </a:r>
            <a:r>
              <a:rPr lang="en-US" sz="2400" dirty="0" err="1"/>
              <a:t>viskositeetin</a:t>
            </a:r>
            <a:r>
              <a:rPr lang="en-US" sz="2400" dirty="0"/>
              <a:t>)</a:t>
            </a:r>
          </a:p>
          <a:p>
            <a:pPr marL="800100" lvl="1" indent="-342900">
              <a:buFont typeface="Arial" panose="020B0604020202020204" pitchFamily="34" charset="0"/>
              <a:buChar char="•"/>
            </a:pPr>
            <a:r>
              <a:rPr lang="en-US" sz="2400" dirty="0" err="1"/>
              <a:t>Vettymisagentti</a:t>
            </a:r>
            <a:r>
              <a:rPr lang="en-US" sz="2400" dirty="0"/>
              <a:t> (</a:t>
            </a:r>
            <a:r>
              <a:rPr lang="en-US" sz="2400" dirty="0" err="1"/>
              <a:t>voi</a:t>
            </a:r>
            <a:r>
              <a:rPr lang="en-US" sz="2400" dirty="0"/>
              <a:t> olla </a:t>
            </a:r>
            <a:r>
              <a:rPr lang="en-US" sz="2400" dirty="0" err="1"/>
              <a:t>keraami</a:t>
            </a:r>
            <a:r>
              <a:rPr lang="en-US" sz="2400" dirty="0"/>
              <a:t> !)</a:t>
            </a:r>
          </a:p>
        </p:txBody>
      </p:sp>
      <p:sp>
        <p:nvSpPr>
          <p:cNvPr id="13" name="TextBox 12">
            <a:extLst>
              <a:ext uri="{FF2B5EF4-FFF2-40B4-BE49-F238E27FC236}">
                <a16:creationId xmlns:a16="http://schemas.microsoft.com/office/drawing/2014/main" id="{506A8063-E035-4B27-97AF-B11BA431A7C2}"/>
              </a:ext>
            </a:extLst>
          </p:cNvPr>
          <p:cNvSpPr txBox="1"/>
          <p:nvPr/>
        </p:nvSpPr>
        <p:spPr>
          <a:xfrm>
            <a:off x="228600" y="3486150"/>
            <a:ext cx="1530350" cy="646331"/>
          </a:xfrm>
          <a:prstGeom prst="rect">
            <a:avLst/>
          </a:prstGeom>
          <a:noFill/>
        </p:spPr>
        <p:txBody>
          <a:bodyPr wrap="square" rtlCol="0">
            <a:spAutoFit/>
          </a:bodyPr>
          <a:lstStyle/>
          <a:p>
            <a:r>
              <a:rPr lang="en-US" dirty="0"/>
              <a:t>a.k.a. cold compaction</a:t>
            </a:r>
            <a:endParaRPr lang="LID4096" dirty="0"/>
          </a:p>
        </p:txBody>
      </p:sp>
      <p:sp>
        <p:nvSpPr>
          <p:cNvPr id="14" name="TextBox 13">
            <a:extLst>
              <a:ext uri="{FF2B5EF4-FFF2-40B4-BE49-F238E27FC236}">
                <a16:creationId xmlns:a16="http://schemas.microsoft.com/office/drawing/2014/main" id="{3994C266-FA8E-4414-95DF-35A9412271C0}"/>
              </a:ext>
            </a:extLst>
          </p:cNvPr>
          <p:cNvSpPr txBox="1"/>
          <p:nvPr/>
        </p:nvSpPr>
        <p:spPr>
          <a:xfrm>
            <a:off x="292377" y="4474407"/>
            <a:ext cx="1244600" cy="923330"/>
          </a:xfrm>
          <a:prstGeom prst="rect">
            <a:avLst/>
          </a:prstGeom>
          <a:noFill/>
        </p:spPr>
        <p:txBody>
          <a:bodyPr wrap="square" rtlCol="0">
            <a:spAutoFit/>
          </a:bodyPr>
          <a:lstStyle/>
          <a:p>
            <a:r>
              <a:rPr lang="en-US" dirty="0" err="1"/>
              <a:t>Kuivaus</a:t>
            </a:r>
            <a:r>
              <a:rPr lang="en-US" dirty="0"/>
              <a:t>, </a:t>
            </a:r>
            <a:r>
              <a:rPr lang="en-US" dirty="0" err="1"/>
              <a:t>liuottimen</a:t>
            </a:r>
            <a:r>
              <a:rPr lang="en-US" dirty="0"/>
              <a:t> </a:t>
            </a:r>
            <a:r>
              <a:rPr lang="en-US" dirty="0" err="1"/>
              <a:t>poisto</a:t>
            </a:r>
            <a:endParaRPr lang="LID4096" dirty="0"/>
          </a:p>
        </p:txBody>
      </p:sp>
      <p:sp>
        <p:nvSpPr>
          <p:cNvPr id="15" name="TextBox 14">
            <a:extLst>
              <a:ext uri="{FF2B5EF4-FFF2-40B4-BE49-F238E27FC236}">
                <a16:creationId xmlns:a16="http://schemas.microsoft.com/office/drawing/2014/main" id="{2E688EEC-8519-49A1-BB8E-9C1005954F56}"/>
              </a:ext>
            </a:extLst>
          </p:cNvPr>
          <p:cNvSpPr txBox="1"/>
          <p:nvPr/>
        </p:nvSpPr>
        <p:spPr>
          <a:xfrm>
            <a:off x="5251450" y="6354881"/>
            <a:ext cx="3695700" cy="430887"/>
          </a:xfrm>
          <a:prstGeom prst="rect">
            <a:avLst/>
          </a:prstGeom>
          <a:noFill/>
        </p:spPr>
        <p:txBody>
          <a:bodyPr wrap="square" rtlCol="0">
            <a:spAutoFit/>
          </a:bodyPr>
          <a:lstStyle/>
          <a:p>
            <a:r>
              <a:rPr lang="fi-FI" sz="1100" dirty="0" err="1"/>
              <a:t>Powder</a:t>
            </a:r>
            <a:r>
              <a:rPr lang="fi-FI" sz="1100" dirty="0"/>
              <a:t> Processing - </a:t>
            </a:r>
            <a:r>
              <a:rPr lang="fi-FI" sz="1100" dirty="0" err="1"/>
              <a:t>Materials</a:t>
            </a:r>
            <a:endParaRPr lang="fi-FI" sz="1100" dirty="0"/>
          </a:p>
          <a:p>
            <a:r>
              <a:rPr lang="fi-FI" sz="1100" dirty="0"/>
              <a:t>www-materials.eng.cam.ac.uk › handout7</a:t>
            </a:r>
            <a:endParaRPr lang="LID4096" sz="1100" dirty="0"/>
          </a:p>
        </p:txBody>
      </p:sp>
      <p:sp>
        <p:nvSpPr>
          <p:cNvPr id="16" name="Arrow: Bent 15">
            <a:extLst>
              <a:ext uri="{FF2B5EF4-FFF2-40B4-BE49-F238E27FC236}">
                <a16:creationId xmlns:a16="http://schemas.microsoft.com/office/drawing/2014/main" id="{7AA10AE3-D0FA-45C3-9A04-746A39358FD2}"/>
              </a:ext>
            </a:extLst>
          </p:cNvPr>
          <p:cNvSpPr/>
          <p:nvPr/>
        </p:nvSpPr>
        <p:spPr>
          <a:xfrm>
            <a:off x="708025" y="4064001"/>
            <a:ext cx="1463675" cy="48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Tree>
    <p:extLst>
      <p:ext uri="{BB962C8B-B14F-4D97-AF65-F5344CB8AC3E}">
        <p14:creationId xmlns:p14="http://schemas.microsoft.com/office/powerpoint/2010/main" val="84427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6F66-EA57-4B10-94EA-2E0022F06499}"/>
              </a:ext>
            </a:extLst>
          </p:cNvPr>
          <p:cNvSpPr>
            <a:spLocks noGrp="1"/>
          </p:cNvSpPr>
          <p:nvPr>
            <p:ph type="title"/>
          </p:nvPr>
        </p:nvSpPr>
        <p:spPr/>
        <p:txBody>
          <a:bodyPr/>
          <a:lstStyle/>
          <a:p>
            <a:r>
              <a:rPr lang="en-US" dirty="0" err="1"/>
              <a:t>Mistä</a:t>
            </a:r>
            <a:r>
              <a:rPr lang="en-US" dirty="0"/>
              <a:t> </a:t>
            </a:r>
            <a:r>
              <a:rPr lang="en-US" dirty="0" err="1"/>
              <a:t>jauheet</a:t>
            </a:r>
            <a:r>
              <a:rPr lang="en-US" dirty="0"/>
              <a:t> </a:t>
            </a:r>
            <a:r>
              <a:rPr lang="en-US" dirty="0" err="1"/>
              <a:t>saadaan</a:t>
            </a:r>
            <a:r>
              <a:rPr lang="en-US" dirty="0"/>
              <a:t> ?</a:t>
            </a:r>
            <a:endParaRPr lang="LID4096" dirty="0"/>
          </a:p>
        </p:txBody>
      </p:sp>
      <p:sp>
        <p:nvSpPr>
          <p:cNvPr id="3" name="TextBox 2">
            <a:extLst>
              <a:ext uri="{FF2B5EF4-FFF2-40B4-BE49-F238E27FC236}">
                <a16:creationId xmlns:a16="http://schemas.microsoft.com/office/drawing/2014/main" id="{B98AED3E-E7E2-46DA-9BB9-C6C8F90DCEF1}"/>
              </a:ext>
            </a:extLst>
          </p:cNvPr>
          <p:cNvSpPr txBox="1"/>
          <p:nvPr/>
        </p:nvSpPr>
        <p:spPr>
          <a:xfrm>
            <a:off x="628650" y="1649503"/>
            <a:ext cx="8401050" cy="461665"/>
          </a:xfrm>
          <a:prstGeom prst="rect">
            <a:avLst/>
          </a:prstGeom>
          <a:noFill/>
        </p:spPr>
        <p:txBody>
          <a:bodyPr wrap="square" rtlCol="0">
            <a:spAutoFit/>
          </a:bodyPr>
          <a:lstStyle/>
          <a:p>
            <a:r>
              <a:rPr lang="en-US" sz="2400" dirty="0"/>
              <a:t>1. </a:t>
            </a:r>
            <a:r>
              <a:rPr lang="en-US" sz="2400" dirty="0" err="1"/>
              <a:t>Atomeista</a:t>
            </a:r>
            <a:r>
              <a:rPr lang="en-US" sz="2400" dirty="0"/>
              <a:t> </a:t>
            </a:r>
            <a:r>
              <a:rPr lang="en-US" sz="2400" dirty="0" err="1"/>
              <a:t>syntetisoimalla</a:t>
            </a:r>
            <a:endParaRPr lang="en-US" sz="2400" dirty="0"/>
          </a:p>
        </p:txBody>
      </p:sp>
      <p:pic>
        <p:nvPicPr>
          <p:cNvPr id="4" name="Picture 3">
            <a:extLst>
              <a:ext uri="{FF2B5EF4-FFF2-40B4-BE49-F238E27FC236}">
                <a16:creationId xmlns:a16="http://schemas.microsoft.com/office/drawing/2014/main" id="{B541DE9E-8006-4C64-B989-4EDE01351AE8}"/>
              </a:ext>
            </a:extLst>
          </p:cNvPr>
          <p:cNvPicPr>
            <a:picLocks noChangeAspect="1"/>
          </p:cNvPicPr>
          <p:nvPr/>
        </p:nvPicPr>
        <p:blipFill>
          <a:blip r:embed="rId2"/>
          <a:stretch>
            <a:fillRect/>
          </a:stretch>
        </p:blipFill>
        <p:spPr>
          <a:xfrm>
            <a:off x="582855" y="2226421"/>
            <a:ext cx="6078207" cy="462000"/>
          </a:xfrm>
          <a:prstGeom prst="rect">
            <a:avLst/>
          </a:prstGeom>
        </p:spPr>
      </p:pic>
      <p:pic>
        <p:nvPicPr>
          <p:cNvPr id="6" name="Picture 5">
            <a:extLst>
              <a:ext uri="{FF2B5EF4-FFF2-40B4-BE49-F238E27FC236}">
                <a16:creationId xmlns:a16="http://schemas.microsoft.com/office/drawing/2014/main" id="{B841E02D-4D41-4F0A-86A8-F22AB945C4CE}"/>
              </a:ext>
            </a:extLst>
          </p:cNvPr>
          <p:cNvPicPr>
            <a:picLocks noChangeAspect="1"/>
          </p:cNvPicPr>
          <p:nvPr/>
        </p:nvPicPr>
        <p:blipFill>
          <a:blip r:embed="rId3"/>
          <a:stretch>
            <a:fillRect/>
          </a:stretch>
        </p:blipFill>
        <p:spPr>
          <a:xfrm>
            <a:off x="620536" y="2716308"/>
            <a:ext cx="4533469" cy="478800"/>
          </a:xfrm>
          <a:prstGeom prst="rect">
            <a:avLst/>
          </a:prstGeom>
        </p:spPr>
      </p:pic>
      <p:pic>
        <p:nvPicPr>
          <p:cNvPr id="7" name="Picture 6">
            <a:extLst>
              <a:ext uri="{FF2B5EF4-FFF2-40B4-BE49-F238E27FC236}">
                <a16:creationId xmlns:a16="http://schemas.microsoft.com/office/drawing/2014/main" id="{A277387D-18AB-4E40-B3D6-FDE16BBEA832}"/>
              </a:ext>
            </a:extLst>
          </p:cNvPr>
          <p:cNvPicPr>
            <a:picLocks noChangeAspect="1"/>
          </p:cNvPicPr>
          <p:nvPr/>
        </p:nvPicPr>
        <p:blipFill>
          <a:blip r:embed="rId4"/>
          <a:stretch>
            <a:fillRect/>
          </a:stretch>
        </p:blipFill>
        <p:spPr>
          <a:xfrm>
            <a:off x="582855" y="3213182"/>
            <a:ext cx="4466307" cy="319200"/>
          </a:xfrm>
          <a:prstGeom prst="rect">
            <a:avLst/>
          </a:prstGeom>
        </p:spPr>
      </p:pic>
      <p:pic>
        <p:nvPicPr>
          <p:cNvPr id="8" name="Picture 7">
            <a:extLst>
              <a:ext uri="{FF2B5EF4-FFF2-40B4-BE49-F238E27FC236}">
                <a16:creationId xmlns:a16="http://schemas.microsoft.com/office/drawing/2014/main" id="{04637364-5598-42BC-9075-F45099A80584}"/>
              </a:ext>
            </a:extLst>
          </p:cNvPr>
          <p:cNvPicPr>
            <a:picLocks noChangeAspect="1"/>
          </p:cNvPicPr>
          <p:nvPr/>
        </p:nvPicPr>
        <p:blipFill>
          <a:blip r:embed="rId5"/>
          <a:stretch>
            <a:fillRect/>
          </a:stretch>
        </p:blipFill>
        <p:spPr>
          <a:xfrm>
            <a:off x="628650" y="3664413"/>
            <a:ext cx="2518594" cy="3276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74D9797-5DFC-41B3-BC05-8072DCDE1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2859" y="4169580"/>
            <a:ext cx="3237977" cy="2323294"/>
          </a:xfrm>
          <a:prstGeom prst="rect">
            <a:avLst/>
          </a:prstGeom>
        </p:spPr>
      </p:pic>
      <p:sp>
        <p:nvSpPr>
          <p:cNvPr id="11" name="TextBox 10">
            <a:extLst>
              <a:ext uri="{FF2B5EF4-FFF2-40B4-BE49-F238E27FC236}">
                <a16:creationId xmlns:a16="http://schemas.microsoft.com/office/drawing/2014/main" id="{082CAA27-1C12-4AC0-A989-D47E597DDC79}"/>
              </a:ext>
            </a:extLst>
          </p:cNvPr>
          <p:cNvSpPr txBox="1"/>
          <p:nvPr/>
        </p:nvSpPr>
        <p:spPr>
          <a:xfrm>
            <a:off x="582855" y="4552621"/>
            <a:ext cx="5306404" cy="1200329"/>
          </a:xfrm>
          <a:prstGeom prst="rect">
            <a:avLst/>
          </a:prstGeom>
          <a:noFill/>
        </p:spPr>
        <p:txBody>
          <a:bodyPr wrap="square" rtlCol="0">
            <a:spAutoFit/>
          </a:bodyPr>
          <a:lstStyle/>
          <a:p>
            <a:r>
              <a:rPr lang="en-US" sz="2400" dirty="0"/>
              <a:t>2. </a:t>
            </a:r>
            <a:r>
              <a:rPr lang="en-US" sz="2400" dirty="0" err="1"/>
              <a:t>Isoista</a:t>
            </a:r>
            <a:r>
              <a:rPr lang="en-US" sz="2400" dirty="0"/>
              <a:t> </a:t>
            </a:r>
            <a:r>
              <a:rPr lang="en-US" sz="2400" dirty="0" err="1"/>
              <a:t>kappaleista</a:t>
            </a:r>
            <a:r>
              <a:rPr lang="en-US" sz="2400" dirty="0"/>
              <a:t> </a:t>
            </a:r>
            <a:r>
              <a:rPr lang="en-US" sz="2400" dirty="0" err="1"/>
              <a:t>hajottamalla</a:t>
            </a:r>
            <a:r>
              <a:rPr lang="en-US" sz="2400" dirty="0"/>
              <a:t> (</a:t>
            </a:r>
            <a:r>
              <a:rPr lang="en-US" sz="2400" dirty="0" err="1"/>
              <a:t>esim</a:t>
            </a:r>
            <a:r>
              <a:rPr lang="en-US" sz="2400" dirty="0"/>
              <a:t>. ball milling)</a:t>
            </a:r>
            <a:endParaRPr lang="LID4096" sz="2400" dirty="0"/>
          </a:p>
          <a:p>
            <a:endParaRPr lang="LID4096" sz="2400" dirty="0"/>
          </a:p>
        </p:txBody>
      </p:sp>
      <p:pic>
        <p:nvPicPr>
          <p:cNvPr id="15" name="Picture 14" descr="A picture containing object, honeycomb, photo, woman&#10;&#10;Description automatically generated">
            <a:extLst>
              <a:ext uri="{FF2B5EF4-FFF2-40B4-BE49-F238E27FC236}">
                <a16:creationId xmlns:a16="http://schemas.microsoft.com/office/drawing/2014/main" id="{97068023-6EE4-4B6C-934C-4CC411812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5191" y="2124605"/>
            <a:ext cx="1813059" cy="1304395"/>
          </a:xfrm>
          <a:prstGeom prst="rect">
            <a:avLst/>
          </a:prstGeom>
        </p:spPr>
      </p:pic>
      <p:pic>
        <p:nvPicPr>
          <p:cNvPr id="17" name="Picture 16" descr="A close up of a flower&#10;&#10;Description automatically generated">
            <a:extLst>
              <a:ext uri="{FF2B5EF4-FFF2-40B4-BE49-F238E27FC236}">
                <a16:creationId xmlns:a16="http://schemas.microsoft.com/office/drawing/2014/main" id="{9090F387-79AB-495E-87CF-17297636E1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7500" y="5059308"/>
            <a:ext cx="1646505" cy="1348255"/>
          </a:xfrm>
          <a:prstGeom prst="rect">
            <a:avLst/>
          </a:prstGeom>
        </p:spPr>
      </p:pic>
    </p:spTree>
    <p:extLst>
      <p:ext uri="{BB962C8B-B14F-4D97-AF65-F5344CB8AC3E}">
        <p14:creationId xmlns:p14="http://schemas.microsoft.com/office/powerpoint/2010/main" val="9965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82E3-A0C3-4488-B369-69B0DA617236}"/>
              </a:ext>
            </a:extLst>
          </p:cNvPr>
          <p:cNvSpPr>
            <a:spLocks noGrp="1"/>
          </p:cNvSpPr>
          <p:nvPr>
            <p:ph type="title"/>
          </p:nvPr>
        </p:nvSpPr>
        <p:spPr/>
        <p:txBody>
          <a:bodyPr/>
          <a:lstStyle/>
          <a:p>
            <a:r>
              <a:rPr lang="en-US" dirty="0" err="1"/>
              <a:t>Oppimistavoitteet</a:t>
            </a:r>
            <a:endParaRPr lang="LID4096" dirty="0"/>
          </a:p>
        </p:txBody>
      </p:sp>
      <p:sp>
        <p:nvSpPr>
          <p:cNvPr id="3" name="Content Placeholder 2">
            <a:extLst>
              <a:ext uri="{FF2B5EF4-FFF2-40B4-BE49-F238E27FC236}">
                <a16:creationId xmlns:a16="http://schemas.microsoft.com/office/drawing/2014/main" id="{07DDF498-78F9-4A97-8EA6-AE868C066B5B}"/>
              </a:ext>
            </a:extLst>
          </p:cNvPr>
          <p:cNvSpPr>
            <a:spLocks noGrp="1"/>
          </p:cNvSpPr>
          <p:nvPr>
            <p:ph idx="1"/>
          </p:nvPr>
        </p:nvSpPr>
        <p:spPr>
          <a:xfrm>
            <a:off x="628650" y="1849439"/>
            <a:ext cx="7886700" cy="4351338"/>
          </a:xfrm>
        </p:spPr>
        <p:txBody>
          <a:bodyPr>
            <a:normAutofit lnSpcReduction="10000"/>
          </a:bodyPr>
          <a:lstStyle/>
          <a:p>
            <a:pPr marL="0" indent="0">
              <a:spcBef>
                <a:spcPts val="0"/>
              </a:spcBef>
              <a:buNone/>
            </a:pPr>
            <a:r>
              <a:rPr lang="en-US" sz="2400" dirty="0" err="1"/>
              <a:t>Tietää</a:t>
            </a:r>
            <a:r>
              <a:rPr lang="en-US" sz="2400" dirty="0"/>
              <a:t> Arrhenius-</a:t>
            </a:r>
            <a:r>
              <a:rPr lang="en-US" sz="2400" dirty="0" err="1"/>
              <a:t>prosessit</a:t>
            </a:r>
            <a:r>
              <a:rPr lang="en-US" sz="2400" dirty="0"/>
              <a:t> ja </a:t>
            </a:r>
            <a:r>
              <a:rPr lang="en-US" sz="2400" dirty="0" err="1"/>
              <a:t>miten</a:t>
            </a:r>
            <a:r>
              <a:rPr lang="en-US" sz="2400" dirty="0"/>
              <a:t> </a:t>
            </a:r>
            <a:r>
              <a:rPr lang="en-US" sz="2400" dirty="0" err="1"/>
              <a:t>lämpötila</a:t>
            </a:r>
            <a:r>
              <a:rPr lang="en-US" sz="2400" dirty="0"/>
              <a:t> </a:t>
            </a:r>
            <a:r>
              <a:rPr lang="en-US" sz="2400" dirty="0" err="1"/>
              <a:t>vaikuttaa</a:t>
            </a:r>
            <a:r>
              <a:rPr lang="en-US" sz="2400" dirty="0"/>
              <a:t> </a:t>
            </a:r>
            <a:r>
              <a:rPr lang="en-US" sz="2400" dirty="0" err="1"/>
              <a:t>materiaalien</a:t>
            </a:r>
            <a:r>
              <a:rPr lang="en-US" sz="2400" dirty="0"/>
              <a:t> </a:t>
            </a:r>
            <a:r>
              <a:rPr lang="en-US" sz="2400" dirty="0" err="1"/>
              <a:t>prosessointiin</a:t>
            </a:r>
            <a:endParaRPr lang="en-US" sz="2400" dirty="0"/>
          </a:p>
          <a:p>
            <a:pPr marL="0" indent="0">
              <a:spcBef>
                <a:spcPts val="0"/>
              </a:spcBef>
              <a:buNone/>
            </a:pPr>
            <a:endParaRPr lang="en-US" sz="2400" dirty="0"/>
          </a:p>
          <a:p>
            <a:pPr marL="0" indent="0">
              <a:spcBef>
                <a:spcPts val="0"/>
              </a:spcBef>
              <a:buNone/>
            </a:pPr>
            <a:r>
              <a:rPr lang="en-US" sz="2400" dirty="0" err="1"/>
              <a:t>Ymmärtää</a:t>
            </a:r>
            <a:endParaRPr lang="en-US" sz="2400" dirty="0"/>
          </a:p>
          <a:p>
            <a:pPr>
              <a:spcBef>
                <a:spcPts val="0"/>
              </a:spcBef>
            </a:pPr>
            <a:r>
              <a:rPr lang="en-US" sz="2400" dirty="0" err="1"/>
              <a:t>sulamispisteen</a:t>
            </a:r>
            <a:endParaRPr lang="en-US" sz="2400" dirty="0"/>
          </a:p>
          <a:p>
            <a:pPr>
              <a:spcBef>
                <a:spcPts val="0"/>
              </a:spcBef>
            </a:pPr>
            <a:r>
              <a:rPr lang="en-US" sz="2400" dirty="0" err="1"/>
              <a:t>lasipisteen</a:t>
            </a:r>
            <a:endParaRPr lang="en-US" sz="2400" dirty="0"/>
          </a:p>
          <a:p>
            <a:pPr>
              <a:spcBef>
                <a:spcPts val="0"/>
              </a:spcBef>
            </a:pPr>
            <a:r>
              <a:rPr lang="en-US" sz="2400" dirty="0" err="1"/>
              <a:t>sintrauslämpötilan</a:t>
            </a:r>
            <a:endParaRPr lang="en-US" sz="2400" dirty="0"/>
          </a:p>
          <a:p>
            <a:pPr>
              <a:spcBef>
                <a:spcPts val="0"/>
              </a:spcBef>
            </a:pPr>
            <a:r>
              <a:rPr lang="en-US" sz="2400" dirty="0" err="1"/>
              <a:t>eutektisen</a:t>
            </a:r>
            <a:r>
              <a:rPr lang="en-US" sz="2400" dirty="0"/>
              <a:t> </a:t>
            </a:r>
            <a:r>
              <a:rPr lang="en-US" sz="2400" dirty="0" err="1"/>
              <a:t>lämpötilan</a:t>
            </a:r>
            <a:endParaRPr lang="en-US" sz="2400" dirty="0"/>
          </a:p>
          <a:p>
            <a:pPr>
              <a:spcBef>
                <a:spcPts val="0"/>
              </a:spcBef>
            </a:pPr>
            <a:r>
              <a:rPr lang="en-US" sz="2400" dirty="0" err="1"/>
              <a:t>faasimuutoslämpötilan</a:t>
            </a:r>
            <a:endParaRPr lang="en-US" sz="2400" dirty="0"/>
          </a:p>
          <a:p>
            <a:pPr>
              <a:spcBef>
                <a:spcPts val="0"/>
              </a:spcBef>
            </a:pPr>
            <a:r>
              <a:rPr lang="en-US" sz="2400" dirty="0" err="1"/>
              <a:t>reaktiolämpötilan</a:t>
            </a:r>
            <a:r>
              <a:rPr lang="en-US" sz="2400" dirty="0"/>
              <a:t> </a:t>
            </a:r>
          </a:p>
          <a:p>
            <a:pPr marL="0" indent="0">
              <a:spcBef>
                <a:spcPts val="0"/>
              </a:spcBef>
              <a:buNone/>
            </a:pPr>
            <a:r>
              <a:rPr lang="en-US" sz="2400" dirty="0" err="1"/>
              <a:t>merkityksen</a:t>
            </a:r>
            <a:r>
              <a:rPr lang="en-US" sz="2400" dirty="0"/>
              <a:t> </a:t>
            </a:r>
            <a:r>
              <a:rPr lang="en-US" sz="2400" dirty="0" err="1"/>
              <a:t>materiaalien</a:t>
            </a:r>
            <a:r>
              <a:rPr lang="en-US" sz="2400" dirty="0"/>
              <a:t> </a:t>
            </a:r>
            <a:r>
              <a:rPr lang="en-US" sz="2400" dirty="0" err="1"/>
              <a:t>prosessoinnin</a:t>
            </a:r>
            <a:r>
              <a:rPr lang="en-US" sz="2400" dirty="0"/>
              <a:t> </a:t>
            </a:r>
            <a:r>
              <a:rPr lang="en-US" sz="2400" dirty="0" err="1"/>
              <a:t>kannalta</a:t>
            </a:r>
            <a:endParaRPr lang="en-US" sz="2400" dirty="0"/>
          </a:p>
          <a:p>
            <a:pPr marL="0" indent="0">
              <a:spcBef>
                <a:spcPts val="0"/>
              </a:spcBef>
              <a:buNone/>
            </a:pPr>
            <a:endParaRPr lang="en-US" sz="2400" dirty="0"/>
          </a:p>
          <a:p>
            <a:pPr marL="0" indent="0">
              <a:spcBef>
                <a:spcPts val="0"/>
              </a:spcBef>
              <a:buNone/>
            </a:pPr>
            <a:r>
              <a:rPr lang="en-US" sz="2400" dirty="0" err="1"/>
              <a:t>Osaa</a:t>
            </a:r>
            <a:r>
              <a:rPr lang="en-US" sz="2400" dirty="0"/>
              <a:t> </a:t>
            </a:r>
            <a:r>
              <a:rPr lang="en-US" sz="2400" dirty="0" err="1"/>
              <a:t>selittää</a:t>
            </a:r>
            <a:r>
              <a:rPr lang="en-US" sz="2400" dirty="0"/>
              <a:t> </a:t>
            </a:r>
            <a:r>
              <a:rPr lang="en-US" sz="2400" dirty="0" err="1"/>
              <a:t>lokaalin</a:t>
            </a:r>
            <a:r>
              <a:rPr lang="en-US" sz="2400" dirty="0"/>
              <a:t> </a:t>
            </a:r>
            <a:r>
              <a:rPr lang="en-US" sz="2400" dirty="0" err="1"/>
              <a:t>lämmityksen</a:t>
            </a:r>
            <a:r>
              <a:rPr lang="en-US" sz="2400" dirty="0"/>
              <a:t> </a:t>
            </a:r>
            <a:r>
              <a:rPr lang="en-US" sz="2400" dirty="0" err="1"/>
              <a:t>edut</a:t>
            </a:r>
            <a:r>
              <a:rPr lang="en-US" sz="2400" dirty="0"/>
              <a:t> ja </a:t>
            </a:r>
            <a:r>
              <a:rPr lang="en-US" sz="2400" dirty="0" err="1"/>
              <a:t>haitat</a:t>
            </a:r>
            <a:r>
              <a:rPr lang="en-US" sz="2400" dirty="0"/>
              <a:t> ja </a:t>
            </a:r>
            <a:r>
              <a:rPr lang="en-US" sz="2400" dirty="0" err="1"/>
              <a:t>tuntee</a:t>
            </a:r>
            <a:r>
              <a:rPr lang="en-US" sz="2400" dirty="0"/>
              <a:t> </a:t>
            </a:r>
            <a:r>
              <a:rPr lang="en-US" sz="2400" dirty="0" err="1"/>
              <a:t>laserprosessoinnin</a:t>
            </a:r>
            <a:r>
              <a:rPr lang="en-US" sz="2400" dirty="0"/>
              <a:t> </a:t>
            </a:r>
            <a:r>
              <a:rPr lang="en-US" sz="2400" dirty="0" err="1"/>
              <a:t>keskeiset</a:t>
            </a:r>
            <a:r>
              <a:rPr lang="en-US" sz="2400" dirty="0"/>
              <a:t> </a:t>
            </a:r>
            <a:r>
              <a:rPr lang="en-US" sz="2400" dirty="0" err="1"/>
              <a:t>käsitteet</a:t>
            </a:r>
            <a:endParaRPr lang="en-US" sz="2400" dirty="0"/>
          </a:p>
          <a:p>
            <a:pPr marL="0" indent="0">
              <a:spcBef>
                <a:spcPts val="0"/>
              </a:spcBef>
              <a:buNone/>
            </a:pPr>
            <a:endParaRPr lang="en-US" sz="2400" dirty="0"/>
          </a:p>
          <a:p>
            <a:pPr marL="0" indent="0">
              <a:spcBef>
                <a:spcPts val="0"/>
              </a:spcBef>
              <a:buNone/>
            </a:pPr>
            <a:endParaRPr lang="LID4096" sz="2400" dirty="0"/>
          </a:p>
        </p:txBody>
      </p:sp>
    </p:spTree>
    <p:extLst>
      <p:ext uri="{BB962C8B-B14F-4D97-AF65-F5344CB8AC3E}">
        <p14:creationId xmlns:p14="http://schemas.microsoft.com/office/powerpoint/2010/main" val="700836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FCEF-95D0-4DCF-AA8D-A7D8DC6CB0BF}"/>
              </a:ext>
            </a:extLst>
          </p:cNvPr>
          <p:cNvSpPr>
            <a:spLocks noGrp="1"/>
          </p:cNvSpPr>
          <p:nvPr>
            <p:ph type="title"/>
          </p:nvPr>
        </p:nvSpPr>
        <p:spPr/>
        <p:txBody>
          <a:bodyPr/>
          <a:lstStyle/>
          <a:p>
            <a:r>
              <a:rPr lang="en-US" dirty="0">
                <a:latin typeface="Arial" panose="020B0604020202020204" pitchFamily="34" charset="0"/>
              </a:rPr>
              <a:t>Why use a powder route?</a:t>
            </a:r>
            <a:endParaRPr lang="LID4096" dirty="0"/>
          </a:p>
        </p:txBody>
      </p:sp>
      <p:sp>
        <p:nvSpPr>
          <p:cNvPr id="3" name="Rectangle 2">
            <a:extLst>
              <a:ext uri="{FF2B5EF4-FFF2-40B4-BE49-F238E27FC236}">
                <a16:creationId xmlns:a16="http://schemas.microsoft.com/office/drawing/2014/main" id="{191D9777-EB1E-4F7F-AB2A-DD80657ED802}"/>
              </a:ext>
            </a:extLst>
          </p:cNvPr>
          <p:cNvSpPr/>
          <p:nvPr/>
        </p:nvSpPr>
        <p:spPr>
          <a:xfrm>
            <a:off x="628650" y="1478339"/>
            <a:ext cx="8134350" cy="4832092"/>
          </a:xfrm>
          <a:prstGeom prst="rect">
            <a:avLst/>
          </a:prstGeom>
        </p:spPr>
        <p:txBody>
          <a:bodyPr wrap="square">
            <a:spAutoFit/>
          </a:bodyPr>
          <a:lstStyle/>
          <a:p>
            <a:r>
              <a:rPr lang="en-US" sz="1400" dirty="0">
                <a:latin typeface="Arial" panose="020B0604020202020204" pitchFamily="34" charset="0"/>
              </a:rPr>
              <a:t>1. High melting-point materials can be formed to final shape: ceramics </a:t>
            </a:r>
            <a:r>
              <a:rPr lang="fi-FI" sz="1400" dirty="0">
                <a:latin typeface="Arial" panose="020B0604020202020204" pitchFamily="34" charset="0"/>
              </a:rPr>
              <a:t>(</a:t>
            </a:r>
            <a:r>
              <a:rPr lang="fi-FI" sz="1400" dirty="0" err="1">
                <a:latin typeface="Arial" panose="020B0604020202020204" pitchFamily="34" charset="0"/>
              </a:rPr>
              <a:t>e.g</a:t>
            </a:r>
            <a:r>
              <a:rPr lang="fi-FI" sz="1400" dirty="0">
                <a:latin typeface="Arial" panose="020B0604020202020204" pitchFamily="34" charset="0"/>
              </a:rPr>
              <a:t>. </a:t>
            </a:r>
            <a:r>
              <a:rPr lang="fi-FI" sz="1400" dirty="0" err="1">
                <a:latin typeface="Arial" panose="020B0604020202020204" pitchFamily="34" charset="0"/>
              </a:rPr>
              <a:t>alumina</a:t>
            </a:r>
            <a:r>
              <a:rPr lang="fi-FI" sz="1400" dirty="0">
                <a:latin typeface="Arial" panose="020B0604020202020204" pitchFamily="34" charset="0"/>
              </a:rPr>
              <a:t>, </a:t>
            </a:r>
            <a:r>
              <a:rPr lang="fi-FI" sz="1400" dirty="0" err="1">
                <a:latin typeface="Arial" panose="020B0604020202020204" pitchFamily="34" charset="0"/>
              </a:rPr>
              <a:t>silicon</a:t>
            </a:r>
            <a:r>
              <a:rPr lang="fi-FI" sz="1400" dirty="0">
                <a:latin typeface="Arial" panose="020B0604020202020204" pitchFamily="34" charset="0"/>
              </a:rPr>
              <a:t> </a:t>
            </a:r>
            <a:r>
              <a:rPr lang="fi-FI" sz="1400" dirty="0" err="1">
                <a:latin typeface="Arial" panose="020B0604020202020204" pitchFamily="34" charset="0"/>
              </a:rPr>
              <a:t>nitride</a:t>
            </a:r>
            <a:r>
              <a:rPr lang="fi-FI" sz="1400" dirty="0">
                <a:latin typeface="Arial" panose="020B0604020202020204" pitchFamily="34" charset="0"/>
              </a:rPr>
              <a:t>, </a:t>
            </a:r>
            <a:r>
              <a:rPr lang="fi-FI" sz="1400" dirty="0" err="1">
                <a:latin typeface="Arial" panose="020B0604020202020204" pitchFamily="34" charset="0"/>
              </a:rPr>
              <a:t>zirconia</a:t>
            </a:r>
            <a:r>
              <a:rPr lang="fi-FI" sz="1400" dirty="0">
                <a:latin typeface="Arial" panose="020B0604020202020204" pitchFamily="34" charset="0"/>
              </a:rPr>
              <a:t> ….); </a:t>
            </a:r>
            <a:r>
              <a:rPr lang="fi-FI" sz="1400" dirty="0" err="1">
                <a:latin typeface="Arial" panose="020B0604020202020204" pitchFamily="34" charset="0"/>
              </a:rPr>
              <a:t>cermets</a:t>
            </a:r>
            <a:r>
              <a:rPr lang="fi-FI" sz="1400" dirty="0">
                <a:latin typeface="Arial" panose="020B0604020202020204" pitchFamily="34" charset="0"/>
              </a:rPr>
              <a:t> (</a:t>
            </a:r>
            <a:r>
              <a:rPr lang="fi-FI" sz="1400" dirty="0" err="1">
                <a:latin typeface="Arial" panose="020B0604020202020204" pitchFamily="34" charset="0"/>
              </a:rPr>
              <a:t>e.g</a:t>
            </a:r>
            <a:r>
              <a:rPr lang="fi-FI" sz="1400" dirty="0">
                <a:latin typeface="Arial" panose="020B0604020202020204" pitchFamily="34" charset="0"/>
              </a:rPr>
              <a:t>. </a:t>
            </a:r>
            <a:r>
              <a:rPr lang="fi-FI" sz="1400" dirty="0" err="1">
                <a:latin typeface="Arial" panose="020B0604020202020204" pitchFamily="34" charset="0"/>
              </a:rPr>
              <a:t>tungsten</a:t>
            </a:r>
            <a:r>
              <a:rPr lang="fi-FI" sz="1400" dirty="0">
                <a:latin typeface="Arial" panose="020B0604020202020204" pitchFamily="34" charset="0"/>
              </a:rPr>
              <a:t> </a:t>
            </a:r>
            <a:r>
              <a:rPr lang="nl-NL" sz="1400" dirty="0">
                <a:latin typeface="Arial" panose="020B0604020202020204" pitchFamily="34" charset="0"/>
              </a:rPr>
              <a:t>carbide/cobalt); metals (e.g. tool steels, carbon/alloy steels, bronzes, Al </a:t>
            </a:r>
            <a:r>
              <a:rPr lang="fi-FI" sz="1400" dirty="0" err="1">
                <a:latin typeface="Arial" panose="020B0604020202020204" pitchFamily="34" charset="0"/>
              </a:rPr>
              <a:t>alloys</a:t>
            </a:r>
            <a:r>
              <a:rPr lang="fi-FI" sz="1400" dirty="0">
                <a:latin typeface="Arial" panose="020B0604020202020204" pitchFamily="34" charset="0"/>
              </a:rPr>
              <a:t>, Ti </a:t>
            </a:r>
            <a:r>
              <a:rPr lang="fi-FI" sz="1400" dirty="0" err="1">
                <a:latin typeface="Arial" panose="020B0604020202020204" pitchFamily="34" charset="0"/>
              </a:rPr>
              <a:t>alloys</a:t>
            </a:r>
            <a:r>
              <a:rPr lang="fi-FI" sz="1400" dirty="0">
                <a:latin typeface="Arial" panose="020B0604020202020204" pitchFamily="34" charset="0"/>
              </a:rPr>
              <a:t> …); </a:t>
            </a:r>
            <a:r>
              <a:rPr lang="fi-FI" sz="1400" dirty="0" err="1">
                <a:latin typeface="Arial" panose="020B0604020202020204" pitchFamily="34" charset="0"/>
              </a:rPr>
              <a:t>polymers</a:t>
            </a:r>
            <a:r>
              <a:rPr lang="fi-FI" sz="1400" dirty="0">
                <a:latin typeface="Arial" panose="020B0604020202020204" pitchFamily="34" charset="0"/>
              </a:rPr>
              <a:t> (</a:t>
            </a:r>
            <a:r>
              <a:rPr lang="fi-FI" sz="1400" dirty="0" err="1">
                <a:latin typeface="Arial" panose="020B0604020202020204" pitchFamily="34" charset="0"/>
              </a:rPr>
              <a:t>e.g</a:t>
            </a:r>
            <a:r>
              <a:rPr lang="fi-FI" sz="1400" dirty="0">
                <a:latin typeface="Arial" panose="020B0604020202020204" pitchFamily="34" charset="0"/>
              </a:rPr>
              <a:t>. PTFE, ultra-</a:t>
            </a:r>
            <a:r>
              <a:rPr lang="fi-FI" sz="1400" dirty="0" err="1">
                <a:latin typeface="Arial" panose="020B0604020202020204" pitchFamily="34" charset="0"/>
              </a:rPr>
              <a:t>high</a:t>
            </a:r>
            <a:r>
              <a:rPr lang="fi-FI" sz="1400" dirty="0">
                <a:latin typeface="Arial" panose="020B0604020202020204" pitchFamily="34" charset="0"/>
              </a:rPr>
              <a:t> MW </a:t>
            </a:r>
            <a:r>
              <a:rPr lang="fi-FI" sz="1400" dirty="0" err="1">
                <a:latin typeface="Arial" panose="020B0604020202020204" pitchFamily="34" charset="0"/>
              </a:rPr>
              <a:t>polyethylene</a:t>
            </a:r>
            <a:r>
              <a:rPr lang="fi-FI" sz="1400" dirty="0">
                <a:latin typeface="Arial" panose="020B0604020202020204" pitchFamily="34" charset="0"/>
              </a:rPr>
              <a:t>). </a:t>
            </a:r>
            <a:r>
              <a:rPr lang="en-US" sz="1400" dirty="0">
                <a:latin typeface="Arial" panose="020B0604020202020204" pitchFamily="34" charset="0"/>
              </a:rPr>
              <a:t>Some of these cannot be processed in other ways.</a:t>
            </a:r>
          </a:p>
          <a:p>
            <a:endParaRPr lang="en-US" sz="1400" dirty="0">
              <a:latin typeface="Arial" panose="020B0604020202020204" pitchFamily="34" charset="0"/>
            </a:endParaRPr>
          </a:p>
          <a:p>
            <a:r>
              <a:rPr lang="en-US" sz="1400" dirty="0">
                <a:latin typeface="Arial" panose="020B0604020202020204" pitchFamily="34" charset="0"/>
              </a:rPr>
              <a:t>2. It is a </a:t>
            </a:r>
            <a:r>
              <a:rPr lang="en-US" sz="1400" i="1" dirty="0">
                <a:latin typeface="Arial" panose="020B0604020202020204" pitchFamily="34" charset="0"/>
              </a:rPr>
              <a:t>near-net shape forming </a:t>
            </a:r>
            <a:r>
              <a:rPr lang="en-US" sz="1400" dirty="0">
                <a:latin typeface="Arial" panose="020B0604020202020204" pitchFamily="34" charset="0"/>
              </a:rPr>
              <a:t>process (i.e. involves minimal final machining) with reasonably close tolerances and good surface finish e.g. small ceramic parts, metal gears, bearing bushes etc.</a:t>
            </a:r>
          </a:p>
          <a:p>
            <a:endParaRPr lang="en-US" sz="1400" dirty="0">
              <a:latin typeface="Arial" panose="020B0604020202020204" pitchFamily="34" charset="0"/>
            </a:endParaRPr>
          </a:p>
          <a:p>
            <a:r>
              <a:rPr lang="en-US" sz="1400" dirty="0">
                <a:latin typeface="Arial" panose="020B0604020202020204" pitchFamily="34" charset="0"/>
              </a:rPr>
              <a:t>3. Material wastage is low (important for expensive materials)</a:t>
            </a:r>
          </a:p>
          <a:p>
            <a:endParaRPr lang="en-US" sz="1400" dirty="0">
              <a:latin typeface="Arial" panose="020B0604020202020204" pitchFamily="34" charset="0"/>
            </a:endParaRPr>
          </a:p>
          <a:p>
            <a:r>
              <a:rPr lang="en-US" sz="1400" dirty="0"/>
              <a:t>4. Achieves good dispersion of phases e.g. for reactive materials or of materials which cannot easily be mixed in the molten state. Fine particle distributions can be achieved. e.g. carbide particles in high-speed steel.</a:t>
            </a:r>
          </a:p>
          <a:p>
            <a:endParaRPr lang="en-US" sz="1400" dirty="0"/>
          </a:p>
          <a:p>
            <a:r>
              <a:rPr lang="en-US" sz="1400" dirty="0"/>
              <a:t>5. Avoids segregation effects which occur during casting (e.g. when densities of phases are very different) e.g. solid bearing alloys</a:t>
            </a:r>
          </a:p>
          <a:p>
            <a:endParaRPr lang="en-US" sz="1400" dirty="0"/>
          </a:p>
          <a:p>
            <a:r>
              <a:rPr lang="en-US" sz="1400" dirty="0"/>
              <a:t>6. Porosity can be controlled, either to achieve low porosity (essentially ‘fully dense’) or high porosity (up to 50%) for porous (‘self-lubricating’) bearings or filters.</a:t>
            </a:r>
          </a:p>
          <a:p>
            <a:endParaRPr lang="en-US" sz="1400" dirty="0"/>
          </a:p>
          <a:p>
            <a:r>
              <a:rPr lang="en-US" sz="1400" dirty="0"/>
              <a:t>7. Relatively cheap for large production runs (e.g. &gt;10</a:t>
            </a:r>
            <a:r>
              <a:rPr lang="en-US" sz="1400" baseline="30000" dirty="0"/>
              <a:t>4</a:t>
            </a:r>
            <a:r>
              <a:rPr lang="en-US" sz="1400" dirty="0"/>
              <a:t>): materials costs are reduced by lack of wastage but plant and die costs can be high.</a:t>
            </a:r>
            <a:endParaRPr lang="LID4096" sz="1400" dirty="0"/>
          </a:p>
        </p:txBody>
      </p:sp>
      <p:sp>
        <p:nvSpPr>
          <p:cNvPr id="4" name="TextBox 3">
            <a:extLst>
              <a:ext uri="{FF2B5EF4-FFF2-40B4-BE49-F238E27FC236}">
                <a16:creationId xmlns:a16="http://schemas.microsoft.com/office/drawing/2014/main" id="{73D67CCE-78C2-4872-B341-E7FBA6BDBA2B}"/>
              </a:ext>
            </a:extLst>
          </p:cNvPr>
          <p:cNvSpPr txBox="1"/>
          <p:nvPr/>
        </p:nvSpPr>
        <p:spPr>
          <a:xfrm>
            <a:off x="5251450" y="6354881"/>
            <a:ext cx="3695700" cy="430887"/>
          </a:xfrm>
          <a:prstGeom prst="rect">
            <a:avLst/>
          </a:prstGeom>
          <a:noFill/>
        </p:spPr>
        <p:txBody>
          <a:bodyPr wrap="square" rtlCol="0">
            <a:spAutoFit/>
          </a:bodyPr>
          <a:lstStyle/>
          <a:p>
            <a:r>
              <a:rPr lang="fi-FI" sz="1100" dirty="0" err="1"/>
              <a:t>Powder</a:t>
            </a:r>
            <a:r>
              <a:rPr lang="fi-FI" sz="1100" dirty="0"/>
              <a:t> Processing - </a:t>
            </a:r>
            <a:r>
              <a:rPr lang="fi-FI" sz="1100" dirty="0" err="1"/>
              <a:t>Materials</a:t>
            </a:r>
            <a:endParaRPr lang="fi-FI" sz="1100" dirty="0"/>
          </a:p>
          <a:p>
            <a:r>
              <a:rPr lang="fi-FI" sz="1100" dirty="0"/>
              <a:t>www-materials.eng.cam.ac.uk › handout7</a:t>
            </a:r>
            <a:endParaRPr lang="LID4096" sz="1100" dirty="0"/>
          </a:p>
        </p:txBody>
      </p:sp>
    </p:spTree>
    <p:extLst>
      <p:ext uri="{BB962C8B-B14F-4D97-AF65-F5344CB8AC3E}">
        <p14:creationId xmlns:p14="http://schemas.microsoft.com/office/powerpoint/2010/main" val="3101389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46421" cy="1325563"/>
          </a:xfrm>
        </p:spPr>
        <p:txBody>
          <a:bodyPr/>
          <a:lstStyle/>
          <a:p>
            <a:r>
              <a:rPr lang="fi-FI" dirty="0"/>
              <a:t>Sintraus (T</a:t>
            </a:r>
            <a:r>
              <a:rPr lang="fi-FI" dirty="0">
                <a:latin typeface="Times New Roman" panose="02020603050405020304" pitchFamily="18" charset="0"/>
                <a:cs typeface="Times New Roman" panose="02020603050405020304" pitchFamily="18" charset="0"/>
              </a:rPr>
              <a:t>~ </a:t>
            </a:r>
            <a:r>
              <a:rPr lang="fi-FI" dirty="0"/>
              <a:t>50-70% </a:t>
            </a:r>
            <a:r>
              <a:rPr lang="fi-FI" dirty="0" err="1"/>
              <a:t>T</a:t>
            </a:r>
            <a:r>
              <a:rPr lang="fi-FI" baseline="-25000" dirty="0" err="1"/>
              <a:t>m</a:t>
            </a:r>
            <a:r>
              <a:rPr lang="fi-FI" dirty="0"/>
              <a:t>)</a:t>
            </a:r>
          </a:p>
        </p:txBody>
      </p:sp>
      <p:sp>
        <p:nvSpPr>
          <p:cNvPr id="5" name="TextBox 4"/>
          <p:cNvSpPr txBox="1"/>
          <p:nvPr/>
        </p:nvSpPr>
        <p:spPr>
          <a:xfrm>
            <a:off x="292086" y="1862139"/>
            <a:ext cx="6518365" cy="3785652"/>
          </a:xfrm>
          <a:prstGeom prst="rect">
            <a:avLst/>
          </a:prstGeom>
          <a:noFill/>
        </p:spPr>
        <p:txBody>
          <a:bodyPr wrap="square" rtlCol="0">
            <a:spAutoFit/>
          </a:bodyPr>
          <a:lstStyle/>
          <a:p>
            <a:r>
              <a:rPr lang="fi-FI" sz="2400" dirty="0"/>
              <a:t>Muuttujat:</a:t>
            </a:r>
          </a:p>
          <a:p>
            <a:endParaRPr lang="fi-FI" sz="2400" dirty="0"/>
          </a:p>
          <a:p>
            <a:pPr marL="342900" indent="-342900">
              <a:buFont typeface="Arial" panose="020B0604020202020204" pitchFamily="34" charset="0"/>
              <a:buChar char="•"/>
            </a:pPr>
            <a:r>
              <a:rPr lang="fi-FI" sz="2400" dirty="0"/>
              <a:t>Lämpötila</a:t>
            </a:r>
          </a:p>
          <a:p>
            <a:pPr marL="342900" indent="-342900">
              <a:buFont typeface="Arial" panose="020B0604020202020204" pitchFamily="34" charset="0"/>
              <a:buChar char="•"/>
            </a:pPr>
            <a:r>
              <a:rPr lang="fi-FI" sz="2400" dirty="0"/>
              <a:t>Aika</a:t>
            </a:r>
          </a:p>
          <a:p>
            <a:pPr marL="342900" indent="-342900">
              <a:buFont typeface="Arial" panose="020B0604020202020204" pitchFamily="34" charset="0"/>
              <a:buChar char="•"/>
            </a:pPr>
            <a:r>
              <a:rPr lang="fi-FI" sz="2400" dirty="0"/>
              <a:t>Tiheys</a:t>
            </a:r>
          </a:p>
          <a:p>
            <a:pPr marL="342900" indent="-342900">
              <a:buFont typeface="Arial" panose="020B0604020202020204" pitchFamily="34" charset="0"/>
              <a:buChar char="•"/>
            </a:pPr>
            <a:r>
              <a:rPr lang="fi-FI" sz="2400" dirty="0"/>
              <a:t>Huokoskoko</a:t>
            </a:r>
          </a:p>
          <a:p>
            <a:pPr marL="342900" indent="-342900">
              <a:buFont typeface="Arial" panose="020B0604020202020204" pitchFamily="34" charset="0"/>
              <a:buChar char="•"/>
            </a:pPr>
            <a:r>
              <a:rPr lang="fi-FI" sz="2400" dirty="0"/>
              <a:t>Atmosfääri</a:t>
            </a:r>
          </a:p>
          <a:p>
            <a:pPr marL="342900" indent="-342900">
              <a:buFont typeface="Arial" panose="020B0604020202020204" pitchFamily="34" charset="0"/>
              <a:buChar char="•"/>
            </a:pPr>
            <a:r>
              <a:rPr lang="fi-FI" sz="2400" dirty="0"/>
              <a:t>Lisäaineet &amp; jäämät</a:t>
            </a:r>
          </a:p>
          <a:p>
            <a:pPr marL="342900" indent="-342900">
              <a:buFont typeface="Arial" panose="020B0604020202020204" pitchFamily="34" charset="0"/>
              <a:buChar char="•"/>
            </a:pPr>
            <a:r>
              <a:rPr lang="fi-FI" sz="2400" dirty="0"/>
              <a:t>Partikkelikoko</a:t>
            </a:r>
          </a:p>
          <a:p>
            <a:pPr marL="342900" indent="-342900">
              <a:buFont typeface="Arial" panose="020B0604020202020204" pitchFamily="34" charset="0"/>
              <a:buChar char="•"/>
            </a:pPr>
            <a:r>
              <a:rPr lang="fi-FI" sz="2400" dirty="0"/>
              <a:t>Partikkelikokojakauma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32" y="1445642"/>
            <a:ext cx="4329239" cy="4515356"/>
          </a:xfrm>
          <a:prstGeom prst="rect">
            <a:avLst/>
          </a:prstGeom>
        </p:spPr>
      </p:pic>
      <p:sp>
        <p:nvSpPr>
          <p:cNvPr id="9" name="TextBox 8"/>
          <p:cNvSpPr txBox="1"/>
          <p:nvPr/>
        </p:nvSpPr>
        <p:spPr>
          <a:xfrm>
            <a:off x="4651266" y="6067909"/>
            <a:ext cx="4323805" cy="523220"/>
          </a:xfrm>
          <a:prstGeom prst="rect">
            <a:avLst/>
          </a:prstGeom>
          <a:noFill/>
        </p:spPr>
        <p:txBody>
          <a:bodyPr wrap="square" rtlCol="0">
            <a:spAutoFit/>
          </a:bodyPr>
          <a:lstStyle/>
          <a:p>
            <a:r>
              <a:rPr lang="fi-FI" sz="1400" dirty="0" err="1"/>
              <a:t>Wheat</a:t>
            </a:r>
            <a:r>
              <a:rPr lang="fi-FI" sz="1400" dirty="0"/>
              <a:t> et </a:t>
            </a:r>
            <a:r>
              <a:rPr lang="fi-FI" sz="1400" dirty="0" err="1"/>
              <a:t>al</a:t>
            </a:r>
            <a:r>
              <a:rPr lang="fi-FI" sz="1400" dirty="0"/>
              <a:t>: </a:t>
            </a:r>
            <a:r>
              <a:rPr lang="fi-FI" sz="1400" dirty="0" err="1">
                <a:hlinkClick r:id="rId3" tooltip="Go to Materials &amp; Design on ScienceDirect"/>
              </a:rPr>
              <a:t>Materials</a:t>
            </a:r>
            <a:r>
              <a:rPr lang="fi-FI" sz="1400" dirty="0">
                <a:hlinkClick r:id="rId3" tooltip="Go to Materials &amp; Design on ScienceDirect"/>
              </a:rPr>
              <a:t> &amp; Design</a:t>
            </a:r>
            <a:endParaRPr lang="fi-FI" sz="1400" dirty="0"/>
          </a:p>
          <a:p>
            <a:r>
              <a:rPr lang="fi-FI" sz="1400" dirty="0">
                <a:hlinkClick r:id="rId4" tooltip="Go to table of contents for this volume/issue"/>
              </a:rPr>
              <a:t>Volume 156</a:t>
            </a:r>
            <a:r>
              <a:rPr lang="fi-FI" sz="1400" dirty="0"/>
              <a:t>, 15 October 2018, </a:t>
            </a:r>
            <a:r>
              <a:rPr lang="fi-FI" sz="1400" dirty="0" err="1"/>
              <a:t>Pages</a:t>
            </a:r>
            <a:r>
              <a:rPr lang="fi-FI" sz="1400" dirty="0"/>
              <a:t> 167-183</a:t>
            </a:r>
          </a:p>
        </p:txBody>
      </p:sp>
    </p:spTree>
    <p:extLst>
      <p:ext uri="{BB962C8B-B14F-4D97-AF65-F5344CB8AC3E}">
        <p14:creationId xmlns:p14="http://schemas.microsoft.com/office/powerpoint/2010/main" val="364187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A2F5-1DAD-46D3-80E4-BCF6F293BF50}"/>
              </a:ext>
            </a:extLst>
          </p:cNvPr>
          <p:cNvSpPr>
            <a:spLocks noGrp="1"/>
          </p:cNvSpPr>
          <p:nvPr>
            <p:ph type="title"/>
          </p:nvPr>
        </p:nvSpPr>
        <p:spPr/>
        <p:txBody>
          <a:bodyPr>
            <a:normAutofit/>
          </a:bodyPr>
          <a:lstStyle/>
          <a:p>
            <a:r>
              <a:rPr lang="en-US" dirty="0"/>
              <a:t>LaFeO</a:t>
            </a:r>
            <a:r>
              <a:rPr lang="en-US" baseline="-25000" dirty="0"/>
              <a:t>3</a:t>
            </a:r>
            <a:r>
              <a:rPr lang="en-US" dirty="0"/>
              <a:t> </a:t>
            </a:r>
            <a:r>
              <a:rPr lang="en-US" dirty="0" err="1"/>
              <a:t>tiheys</a:t>
            </a:r>
            <a:r>
              <a:rPr lang="en-US" dirty="0"/>
              <a:t> (T</a:t>
            </a:r>
            <a:r>
              <a:rPr lang="en-US" baseline="-25000" dirty="0"/>
              <a:t>m</a:t>
            </a:r>
            <a:r>
              <a:rPr lang="en-US" dirty="0"/>
              <a:t> =2163 K)</a:t>
            </a:r>
            <a:endParaRPr lang="LID4096" dirty="0"/>
          </a:p>
        </p:txBody>
      </p:sp>
      <p:pic>
        <p:nvPicPr>
          <p:cNvPr id="5" name="Picture 4">
            <a:extLst>
              <a:ext uri="{FF2B5EF4-FFF2-40B4-BE49-F238E27FC236}">
                <a16:creationId xmlns:a16="http://schemas.microsoft.com/office/drawing/2014/main" id="{FF99DC5D-3864-49BA-A2C3-0D5B3B47D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1" y="2165283"/>
            <a:ext cx="4555391" cy="2978217"/>
          </a:xfrm>
          <a:prstGeom prst="rect">
            <a:avLst/>
          </a:prstGeom>
        </p:spPr>
      </p:pic>
      <p:sp>
        <p:nvSpPr>
          <p:cNvPr id="6" name="TextBox 5">
            <a:extLst>
              <a:ext uri="{FF2B5EF4-FFF2-40B4-BE49-F238E27FC236}">
                <a16:creationId xmlns:a16="http://schemas.microsoft.com/office/drawing/2014/main" id="{A29A6935-4AB5-4EB1-9449-ECE281589E28}"/>
              </a:ext>
            </a:extLst>
          </p:cNvPr>
          <p:cNvSpPr txBox="1"/>
          <p:nvPr/>
        </p:nvSpPr>
        <p:spPr>
          <a:xfrm>
            <a:off x="698500" y="6081578"/>
            <a:ext cx="3174999" cy="577081"/>
          </a:xfrm>
          <a:prstGeom prst="rect">
            <a:avLst/>
          </a:prstGeom>
          <a:noFill/>
        </p:spPr>
        <p:txBody>
          <a:bodyPr wrap="square" rtlCol="0">
            <a:spAutoFit/>
          </a:bodyPr>
          <a:lstStyle/>
          <a:p>
            <a:r>
              <a:rPr lang="en-US" sz="1050" dirty="0" err="1"/>
              <a:t>Köferstein</a:t>
            </a:r>
            <a:r>
              <a:rPr lang="en-US" sz="1050" dirty="0"/>
              <a:t> et al: Synthesis and characterization of nano-LaFeO3 powders by a soft-chemistry method and corresponding ceramics</a:t>
            </a:r>
            <a:endParaRPr lang="LID4096" sz="1050" dirty="0"/>
          </a:p>
        </p:txBody>
      </p:sp>
      <p:pic>
        <p:nvPicPr>
          <p:cNvPr id="3" name="Picture 2">
            <a:extLst>
              <a:ext uri="{FF2B5EF4-FFF2-40B4-BE49-F238E27FC236}">
                <a16:creationId xmlns:a16="http://schemas.microsoft.com/office/drawing/2014/main" id="{27187581-971B-4313-9526-4A82B005B66F}"/>
              </a:ext>
            </a:extLst>
          </p:cNvPr>
          <p:cNvPicPr>
            <a:picLocks noChangeAspect="1"/>
          </p:cNvPicPr>
          <p:nvPr/>
        </p:nvPicPr>
        <p:blipFill>
          <a:blip r:embed="rId3"/>
          <a:stretch>
            <a:fillRect/>
          </a:stretch>
        </p:blipFill>
        <p:spPr>
          <a:xfrm>
            <a:off x="4940093" y="2498603"/>
            <a:ext cx="3988005" cy="3416476"/>
          </a:xfrm>
          <a:prstGeom prst="rect">
            <a:avLst/>
          </a:prstGeom>
        </p:spPr>
      </p:pic>
      <p:sp>
        <p:nvSpPr>
          <p:cNvPr id="4" name="TextBox 3">
            <a:extLst>
              <a:ext uri="{FF2B5EF4-FFF2-40B4-BE49-F238E27FC236}">
                <a16:creationId xmlns:a16="http://schemas.microsoft.com/office/drawing/2014/main" id="{D9504A32-35C5-4419-A08B-EDAB76F05585}"/>
              </a:ext>
            </a:extLst>
          </p:cNvPr>
          <p:cNvSpPr txBox="1"/>
          <p:nvPr/>
        </p:nvSpPr>
        <p:spPr>
          <a:xfrm>
            <a:off x="5537200" y="6196994"/>
            <a:ext cx="3435350" cy="461665"/>
          </a:xfrm>
          <a:prstGeom prst="rect">
            <a:avLst/>
          </a:prstGeom>
          <a:noFill/>
        </p:spPr>
        <p:txBody>
          <a:bodyPr wrap="square" rtlCol="0">
            <a:spAutoFit/>
          </a:bodyPr>
          <a:lstStyle/>
          <a:p>
            <a:r>
              <a:rPr lang="en-US" sz="1200" dirty="0" err="1"/>
              <a:t>Sagdahl</a:t>
            </a:r>
            <a:r>
              <a:rPr lang="en-US" sz="1200" dirty="0"/>
              <a:t> et al: </a:t>
            </a:r>
            <a:r>
              <a:rPr lang="pt-BR" sz="1200" i="1" dirty="0"/>
              <a:t>J. Am. Ceram. Soc., </a:t>
            </a:r>
            <a:r>
              <a:rPr lang="pt-BR" sz="1200" b="1" dirty="0"/>
              <a:t>83 </a:t>
            </a:r>
            <a:r>
              <a:rPr lang="pt-BR" sz="1200" dirty="0"/>
              <a:t>[9] 2318–20 (2000)</a:t>
            </a:r>
            <a:endParaRPr lang="LID4096" sz="1200" dirty="0"/>
          </a:p>
        </p:txBody>
      </p:sp>
      <p:cxnSp>
        <p:nvCxnSpPr>
          <p:cNvPr id="8" name="Straight Connector 7">
            <a:extLst>
              <a:ext uri="{FF2B5EF4-FFF2-40B4-BE49-F238E27FC236}">
                <a16:creationId xmlns:a16="http://schemas.microsoft.com/office/drawing/2014/main" id="{47863990-902F-4390-A249-865F9AD34DC8}"/>
              </a:ext>
            </a:extLst>
          </p:cNvPr>
          <p:cNvCxnSpPr>
            <a:cxnSpLocks/>
          </p:cNvCxnSpPr>
          <p:nvPr/>
        </p:nvCxnSpPr>
        <p:spPr>
          <a:xfrm>
            <a:off x="6616700" y="2274889"/>
            <a:ext cx="0" cy="31623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8A46F7-3BE6-4E14-81FC-7A544E22825C}"/>
              </a:ext>
            </a:extLst>
          </p:cNvPr>
          <p:cNvSpPr txBox="1"/>
          <p:nvPr/>
        </p:nvSpPr>
        <p:spPr>
          <a:xfrm>
            <a:off x="1024684" y="5143500"/>
            <a:ext cx="2992705" cy="461665"/>
          </a:xfrm>
          <a:prstGeom prst="rect">
            <a:avLst/>
          </a:prstGeom>
          <a:noFill/>
        </p:spPr>
        <p:txBody>
          <a:bodyPr wrap="square" rtlCol="0">
            <a:spAutoFit/>
          </a:bodyPr>
          <a:lstStyle/>
          <a:p>
            <a:r>
              <a:rPr lang="en-US" sz="2400" dirty="0" err="1"/>
              <a:t>Sintrauslämpötila</a:t>
            </a:r>
            <a:endParaRPr lang="LID4096" sz="2400" dirty="0"/>
          </a:p>
        </p:txBody>
      </p:sp>
      <p:sp>
        <p:nvSpPr>
          <p:cNvPr id="9" name="TextBox 8">
            <a:extLst>
              <a:ext uri="{FF2B5EF4-FFF2-40B4-BE49-F238E27FC236}">
                <a16:creationId xmlns:a16="http://schemas.microsoft.com/office/drawing/2014/main" id="{76CF6234-4D2F-4FB1-B6F7-9002F89E5EA4}"/>
              </a:ext>
            </a:extLst>
          </p:cNvPr>
          <p:cNvSpPr txBox="1"/>
          <p:nvPr/>
        </p:nvSpPr>
        <p:spPr>
          <a:xfrm>
            <a:off x="5373689" y="1863813"/>
            <a:ext cx="2943221" cy="461665"/>
          </a:xfrm>
          <a:prstGeom prst="rect">
            <a:avLst/>
          </a:prstGeom>
          <a:noFill/>
        </p:spPr>
        <p:txBody>
          <a:bodyPr wrap="square" rtlCol="0">
            <a:spAutoFit/>
          </a:bodyPr>
          <a:lstStyle/>
          <a:p>
            <a:r>
              <a:rPr lang="en-US" sz="2400" dirty="0"/>
              <a:t>1500 K = 70% T</a:t>
            </a:r>
            <a:r>
              <a:rPr lang="en-US" sz="2400" baseline="-25000" dirty="0"/>
              <a:t>m</a:t>
            </a:r>
            <a:endParaRPr lang="LID4096" sz="2400" dirty="0"/>
          </a:p>
        </p:txBody>
      </p:sp>
    </p:spTree>
    <p:extLst>
      <p:ext uri="{BB962C8B-B14F-4D97-AF65-F5344CB8AC3E}">
        <p14:creationId xmlns:p14="http://schemas.microsoft.com/office/powerpoint/2010/main" val="59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413750" cy="1325563"/>
          </a:xfrm>
        </p:spPr>
        <p:txBody>
          <a:bodyPr/>
          <a:lstStyle/>
          <a:p>
            <a:r>
              <a:rPr lang="fi-FI" dirty="0"/>
              <a:t>Keraameihin jää aina huokosia</a:t>
            </a:r>
          </a:p>
        </p:txBody>
      </p:sp>
      <p:sp>
        <p:nvSpPr>
          <p:cNvPr id="8" name="TextBox 7"/>
          <p:cNvSpPr txBox="1"/>
          <p:nvPr/>
        </p:nvSpPr>
        <p:spPr>
          <a:xfrm>
            <a:off x="4542873" y="5218428"/>
            <a:ext cx="4283627" cy="1200329"/>
          </a:xfrm>
          <a:prstGeom prst="rect">
            <a:avLst/>
          </a:prstGeom>
          <a:noFill/>
        </p:spPr>
        <p:txBody>
          <a:bodyPr wrap="square" rtlCol="0">
            <a:spAutoFit/>
          </a:bodyPr>
          <a:lstStyle/>
          <a:p>
            <a:r>
              <a:rPr lang="fi-FI" sz="2000" dirty="0"/>
              <a:t>Keraamiset vaahdot, 5-</a:t>
            </a:r>
            <a:r>
              <a:rPr lang="en-US" sz="2000" dirty="0"/>
              <a:t>10 mm </a:t>
            </a:r>
            <a:r>
              <a:rPr lang="en-US" sz="2000" dirty="0" err="1"/>
              <a:t>kokoisia</a:t>
            </a:r>
            <a:r>
              <a:rPr lang="en-US" sz="2000" dirty="0"/>
              <a:t> </a:t>
            </a:r>
            <a:r>
              <a:rPr lang="en-US" sz="2000" dirty="0" err="1"/>
              <a:t>huokosia</a:t>
            </a:r>
            <a:r>
              <a:rPr lang="en-US" sz="2000" dirty="0"/>
              <a:t>. </a:t>
            </a:r>
            <a:r>
              <a:rPr lang="en-US" sz="2000" dirty="0" err="1"/>
              <a:t>Huokoisuus</a:t>
            </a:r>
            <a:r>
              <a:rPr lang="en-US" sz="2000" dirty="0"/>
              <a:t> </a:t>
            </a:r>
            <a:r>
              <a:rPr lang="en-US" sz="2000" dirty="0" err="1"/>
              <a:t>jopa</a:t>
            </a:r>
            <a:r>
              <a:rPr lang="en-US" sz="2000" dirty="0"/>
              <a:t> 90%. </a:t>
            </a:r>
            <a:r>
              <a:rPr lang="en-US" sz="2000" dirty="0" err="1"/>
              <a:t>Esim</a:t>
            </a:r>
            <a:r>
              <a:rPr lang="en-US" sz="2000" dirty="0"/>
              <a:t>. </a:t>
            </a:r>
            <a:r>
              <a:rPr lang="fi-FI" sz="2000" dirty="0"/>
              <a:t>suodatin, lämpösuoja</a:t>
            </a:r>
            <a:endParaRPr lang="en-US" sz="2400" dirty="0"/>
          </a:p>
          <a:p>
            <a:r>
              <a:rPr lang="fi-FI" sz="1200" dirty="0"/>
              <a:t>https://materialdistrict.com/material/ceramic-foam-filters/</a:t>
            </a:r>
          </a:p>
        </p:txBody>
      </p:sp>
      <p:pic>
        <p:nvPicPr>
          <p:cNvPr id="6" name="Picture 5" descr="A picture containing indoor, honeycomb, dog, white&#10;&#10;Description automatically generated">
            <a:extLst>
              <a:ext uri="{FF2B5EF4-FFF2-40B4-BE49-F238E27FC236}">
                <a16:creationId xmlns:a16="http://schemas.microsoft.com/office/drawing/2014/main" id="{240CD17B-CE9D-4BA3-8196-EE2FC9226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3021505"/>
            <a:ext cx="2857500" cy="1885950"/>
          </a:xfrm>
          <a:prstGeom prst="rect">
            <a:avLst/>
          </a:prstGeom>
        </p:spPr>
      </p:pic>
      <p:sp>
        <p:nvSpPr>
          <p:cNvPr id="7" name="TextBox 6">
            <a:extLst>
              <a:ext uri="{FF2B5EF4-FFF2-40B4-BE49-F238E27FC236}">
                <a16:creationId xmlns:a16="http://schemas.microsoft.com/office/drawing/2014/main" id="{454B5537-F10D-4533-9A2F-56A214E46D51}"/>
              </a:ext>
            </a:extLst>
          </p:cNvPr>
          <p:cNvSpPr txBox="1"/>
          <p:nvPr/>
        </p:nvSpPr>
        <p:spPr>
          <a:xfrm>
            <a:off x="628650" y="1571267"/>
            <a:ext cx="7353300" cy="1569660"/>
          </a:xfrm>
          <a:prstGeom prst="rect">
            <a:avLst/>
          </a:prstGeom>
          <a:noFill/>
        </p:spPr>
        <p:txBody>
          <a:bodyPr wrap="square" rtlCol="0">
            <a:spAutoFit/>
          </a:bodyPr>
          <a:lstStyle/>
          <a:p>
            <a:r>
              <a:rPr lang="fi-FI" sz="2400" dirty="0"/>
              <a:t>Huokoset heikentävät mekaanista lujuutta.</a:t>
            </a:r>
          </a:p>
          <a:p>
            <a:r>
              <a:rPr lang="fi-FI" sz="2400" dirty="0"/>
              <a:t>95% tiheys yleensä riittävä mekaanisesti, mutta</a:t>
            </a:r>
          </a:p>
          <a:p>
            <a:r>
              <a:rPr lang="fi-FI" sz="2400" dirty="0"/>
              <a:t>huokoset sirottavat valoa.</a:t>
            </a:r>
          </a:p>
          <a:p>
            <a:endParaRPr lang="LID4096" sz="2400" dirty="0"/>
          </a:p>
        </p:txBody>
      </p:sp>
      <p:sp>
        <p:nvSpPr>
          <p:cNvPr id="9" name="TextBox 8">
            <a:extLst>
              <a:ext uri="{FF2B5EF4-FFF2-40B4-BE49-F238E27FC236}">
                <a16:creationId xmlns:a16="http://schemas.microsoft.com/office/drawing/2014/main" id="{181603AA-B6FA-4E3B-9235-D9131F0B5AB2}"/>
              </a:ext>
            </a:extLst>
          </p:cNvPr>
          <p:cNvSpPr txBox="1"/>
          <p:nvPr/>
        </p:nvSpPr>
        <p:spPr>
          <a:xfrm>
            <a:off x="476896" y="5015546"/>
            <a:ext cx="3295650" cy="1538883"/>
          </a:xfrm>
          <a:prstGeom prst="rect">
            <a:avLst/>
          </a:prstGeom>
          <a:noFill/>
        </p:spPr>
        <p:txBody>
          <a:bodyPr wrap="square" rtlCol="0">
            <a:spAutoFit/>
          </a:bodyPr>
          <a:lstStyle/>
          <a:p>
            <a:r>
              <a:rPr lang="fi-FI" dirty="0"/>
              <a:t>Joskus huokoset on toivottu lopputulos, esim. katalyytti, keinoluu,… Huokoisuus esim. 20-50%</a:t>
            </a:r>
          </a:p>
          <a:p>
            <a:r>
              <a:rPr lang="fi-FI" sz="1100" dirty="0"/>
              <a:t>https://www.molteno.com/m-sphere-natural-hydroxyapatite-orbital-implants</a:t>
            </a:r>
            <a:endParaRPr lang="LID4096" sz="1100" dirty="0"/>
          </a:p>
        </p:txBody>
      </p:sp>
      <p:pic>
        <p:nvPicPr>
          <p:cNvPr id="13" name="Picture 12" descr="A picture containing honeycomb, giraffe, standing, white&#10;&#10;Description automatically generated">
            <a:extLst>
              <a:ext uri="{FF2B5EF4-FFF2-40B4-BE49-F238E27FC236}">
                <a16:creationId xmlns:a16="http://schemas.microsoft.com/office/drawing/2014/main" id="{27955239-E99A-45E1-BF64-FEBD91916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938456"/>
            <a:ext cx="3232150" cy="2154767"/>
          </a:xfrm>
          <a:prstGeom prst="rect">
            <a:avLst/>
          </a:prstGeom>
        </p:spPr>
      </p:pic>
    </p:spTree>
    <p:extLst>
      <p:ext uri="{BB962C8B-B14F-4D97-AF65-F5344CB8AC3E}">
        <p14:creationId xmlns:p14="http://schemas.microsoft.com/office/powerpoint/2010/main" val="42893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4661-5A51-4090-8D96-109CE7067C77}"/>
              </a:ext>
            </a:extLst>
          </p:cNvPr>
          <p:cNvSpPr>
            <a:spLocks noGrp="1"/>
          </p:cNvSpPr>
          <p:nvPr>
            <p:ph type="title"/>
          </p:nvPr>
        </p:nvSpPr>
        <p:spPr/>
        <p:txBody>
          <a:bodyPr/>
          <a:lstStyle/>
          <a:p>
            <a:r>
              <a:rPr lang="en-US" dirty="0" err="1"/>
              <a:t>Lucalox-lamppu</a:t>
            </a:r>
            <a:r>
              <a:rPr lang="en-US" dirty="0"/>
              <a:t> </a:t>
            </a:r>
            <a:r>
              <a:rPr lang="en-US" sz="3200" i="1" dirty="0"/>
              <a:t>(</a:t>
            </a:r>
            <a:r>
              <a:rPr lang="en-US" sz="3200" i="1" dirty="0" err="1"/>
              <a:t>luke-alox</a:t>
            </a:r>
            <a:r>
              <a:rPr lang="en-US" sz="3200" i="1" dirty="0"/>
              <a:t>)</a:t>
            </a:r>
            <a:endParaRPr lang="LID4096" i="1" dirty="0"/>
          </a:p>
        </p:txBody>
      </p:sp>
      <p:sp>
        <p:nvSpPr>
          <p:cNvPr id="4" name="TextBox 3">
            <a:extLst>
              <a:ext uri="{FF2B5EF4-FFF2-40B4-BE49-F238E27FC236}">
                <a16:creationId xmlns:a16="http://schemas.microsoft.com/office/drawing/2014/main" id="{5AAAB868-BAB4-436C-B16A-B9B21F855A28}"/>
              </a:ext>
            </a:extLst>
          </p:cNvPr>
          <p:cNvSpPr txBox="1"/>
          <p:nvPr/>
        </p:nvSpPr>
        <p:spPr>
          <a:xfrm>
            <a:off x="4305946" y="1746087"/>
            <a:ext cx="4469814" cy="1569660"/>
          </a:xfrm>
          <a:prstGeom prst="rect">
            <a:avLst/>
          </a:prstGeom>
          <a:noFill/>
        </p:spPr>
        <p:txBody>
          <a:bodyPr wrap="square" rtlCol="0">
            <a:spAutoFit/>
          </a:bodyPr>
          <a:lstStyle/>
          <a:p>
            <a:r>
              <a:rPr lang="fi-FI" sz="2400" dirty="0"/>
              <a:t>Jos huokoset  tarpeeksi pieniä </a:t>
            </a:r>
            <a:r>
              <a:rPr lang="fi-FI" sz="2400" dirty="0">
                <a:sym typeface="Wingdings" panose="05000000000000000000" pitchFamily="2" charset="2"/>
              </a:rPr>
              <a:t> läpikuultava Al</a:t>
            </a:r>
            <a:r>
              <a:rPr lang="fi-FI" sz="2400" baseline="-25000" dirty="0">
                <a:sym typeface="Wingdings" panose="05000000000000000000" pitchFamily="2" charset="2"/>
              </a:rPr>
              <a:t>2</a:t>
            </a:r>
            <a:r>
              <a:rPr lang="fi-FI" sz="2400" dirty="0">
                <a:sym typeface="Wingdings" panose="05000000000000000000" pitchFamily="2" charset="2"/>
              </a:rPr>
              <a:t>O</a:t>
            </a:r>
            <a:r>
              <a:rPr lang="fi-FI" sz="2400" baseline="-25000" dirty="0">
                <a:sym typeface="Wingdings" panose="05000000000000000000" pitchFamily="2" charset="2"/>
              </a:rPr>
              <a:t>3</a:t>
            </a:r>
            <a:r>
              <a:rPr lang="fi-FI" sz="2400" dirty="0">
                <a:sym typeface="Wingdings" panose="05000000000000000000" pitchFamily="2" charset="2"/>
              </a:rPr>
              <a:t>. </a:t>
            </a:r>
          </a:p>
          <a:p>
            <a:r>
              <a:rPr lang="fi-FI" sz="2400" dirty="0">
                <a:sym typeface="Wingdings" panose="05000000000000000000" pitchFamily="2" charset="2"/>
              </a:rPr>
              <a:t>Saavutetaan </a:t>
            </a:r>
            <a:r>
              <a:rPr lang="fi-FI" sz="2400" dirty="0" err="1">
                <a:sym typeface="Wingdings" panose="05000000000000000000" pitchFamily="2" charset="2"/>
              </a:rPr>
              <a:t>MgO</a:t>
            </a:r>
            <a:r>
              <a:rPr lang="fi-FI" sz="2400" dirty="0">
                <a:sym typeface="Wingdings" panose="05000000000000000000" pitchFamily="2" charset="2"/>
              </a:rPr>
              <a:t>-lisällä.</a:t>
            </a:r>
          </a:p>
          <a:p>
            <a:endParaRPr lang="fi-FI" sz="2400" dirty="0">
              <a:sym typeface="Wingdings" panose="05000000000000000000" pitchFamily="2" charset="2"/>
            </a:endParaRPr>
          </a:p>
        </p:txBody>
      </p:sp>
      <p:pic>
        <p:nvPicPr>
          <p:cNvPr id="5" name="Picture 4">
            <a:extLst>
              <a:ext uri="{FF2B5EF4-FFF2-40B4-BE49-F238E27FC236}">
                <a16:creationId xmlns:a16="http://schemas.microsoft.com/office/drawing/2014/main" id="{D754EAD8-6A5F-4306-B5E6-673AB210B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35" y="1690689"/>
            <a:ext cx="3507793" cy="2455456"/>
          </a:xfrm>
          <a:prstGeom prst="rect">
            <a:avLst/>
          </a:prstGeom>
        </p:spPr>
      </p:pic>
      <p:sp>
        <p:nvSpPr>
          <p:cNvPr id="6" name="Rectangle 5">
            <a:extLst>
              <a:ext uri="{FF2B5EF4-FFF2-40B4-BE49-F238E27FC236}">
                <a16:creationId xmlns:a16="http://schemas.microsoft.com/office/drawing/2014/main" id="{2ED5138F-87C0-4453-9686-51EB12A7F5E6}"/>
              </a:ext>
            </a:extLst>
          </p:cNvPr>
          <p:cNvSpPr/>
          <p:nvPr/>
        </p:nvSpPr>
        <p:spPr>
          <a:xfrm>
            <a:off x="4305946" y="3013501"/>
            <a:ext cx="3368230" cy="830997"/>
          </a:xfrm>
          <a:prstGeom prst="rect">
            <a:avLst/>
          </a:prstGeom>
        </p:spPr>
        <p:txBody>
          <a:bodyPr wrap="none">
            <a:spAutoFit/>
          </a:bodyPr>
          <a:lstStyle/>
          <a:p>
            <a:r>
              <a:rPr lang="fi-FI" sz="2400" dirty="0">
                <a:sym typeface="Wingdings" panose="05000000000000000000" pitchFamily="2" charset="2"/>
              </a:rPr>
              <a:t>Kestää natrium-höyryä.</a:t>
            </a:r>
          </a:p>
          <a:p>
            <a:r>
              <a:rPr lang="fi-FI" sz="2400" dirty="0">
                <a:sym typeface="Wingdings" panose="05000000000000000000" pitchFamily="2" charset="2"/>
              </a:rPr>
              <a:t>Kestää 1200</a:t>
            </a:r>
            <a:r>
              <a:rPr lang="fi-FI" sz="2400" baseline="30000" dirty="0">
                <a:sym typeface="Wingdings" panose="05000000000000000000" pitchFamily="2" charset="2"/>
              </a:rPr>
              <a:t>o</a:t>
            </a:r>
            <a:r>
              <a:rPr lang="fi-FI" sz="2400" dirty="0">
                <a:sym typeface="Wingdings" panose="05000000000000000000" pitchFamily="2" charset="2"/>
              </a:rPr>
              <a:t>C.</a:t>
            </a:r>
          </a:p>
        </p:txBody>
      </p:sp>
      <p:pic>
        <p:nvPicPr>
          <p:cNvPr id="7" name="Picture 6">
            <a:extLst>
              <a:ext uri="{FF2B5EF4-FFF2-40B4-BE49-F238E27FC236}">
                <a16:creationId xmlns:a16="http://schemas.microsoft.com/office/drawing/2014/main" id="{DB89BE74-7972-4B90-A6FC-0856ACB4709F}"/>
              </a:ext>
            </a:extLst>
          </p:cNvPr>
          <p:cNvPicPr>
            <a:picLocks noChangeAspect="1"/>
          </p:cNvPicPr>
          <p:nvPr/>
        </p:nvPicPr>
        <p:blipFill>
          <a:blip r:embed="rId3"/>
          <a:stretch>
            <a:fillRect/>
          </a:stretch>
        </p:blipFill>
        <p:spPr>
          <a:xfrm>
            <a:off x="870596" y="4249757"/>
            <a:ext cx="6870700" cy="2100197"/>
          </a:xfrm>
          <a:prstGeom prst="rect">
            <a:avLst/>
          </a:prstGeom>
        </p:spPr>
      </p:pic>
      <p:sp>
        <p:nvSpPr>
          <p:cNvPr id="8" name="TextBox 7">
            <a:extLst>
              <a:ext uri="{FF2B5EF4-FFF2-40B4-BE49-F238E27FC236}">
                <a16:creationId xmlns:a16="http://schemas.microsoft.com/office/drawing/2014/main" id="{8F85E960-B2FD-436A-B5B0-89E0E2142456}"/>
              </a:ext>
            </a:extLst>
          </p:cNvPr>
          <p:cNvSpPr txBox="1"/>
          <p:nvPr/>
        </p:nvSpPr>
        <p:spPr>
          <a:xfrm>
            <a:off x="477937" y="6349954"/>
            <a:ext cx="4026546" cy="369332"/>
          </a:xfrm>
          <a:prstGeom prst="rect">
            <a:avLst/>
          </a:prstGeom>
          <a:noFill/>
        </p:spPr>
        <p:txBody>
          <a:bodyPr wrap="square" rtlCol="0">
            <a:spAutoFit/>
          </a:bodyPr>
          <a:lstStyle/>
          <a:p>
            <a:r>
              <a:rPr lang="en-US" dirty="0" err="1"/>
              <a:t>Ilman</a:t>
            </a:r>
            <a:r>
              <a:rPr lang="en-US" dirty="0"/>
              <a:t> MgO, </a:t>
            </a:r>
            <a:r>
              <a:rPr lang="en-US" dirty="0" err="1"/>
              <a:t>huokosia</a:t>
            </a:r>
            <a:r>
              <a:rPr lang="en-US" dirty="0"/>
              <a:t> </a:t>
            </a:r>
            <a:r>
              <a:rPr lang="en-US" dirty="0" err="1"/>
              <a:t>kiteen</a:t>
            </a:r>
            <a:r>
              <a:rPr lang="en-US" dirty="0"/>
              <a:t> </a:t>
            </a:r>
            <a:r>
              <a:rPr lang="en-US" dirty="0" err="1"/>
              <a:t>sisällä</a:t>
            </a:r>
            <a:r>
              <a:rPr lang="en-US" dirty="0"/>
              <a:t>.</a:t>
            </a:r>
            <a:endParaRPr lang="LID4096" dirty="0"/>
          </a:p>
        </p:txBody>
      </p:sp>
      <p:sp>
        <p:nvSpPr>
          <p:cNvPr id="9" name="TextBox 8">
            <a:extLst>
              <a:ext uri="{FF2B5EF4-FFF2-40B4-BE49-F238E27FC236}">
                <a16:creationId xmlns:a16="http://schemas.microsoft.com/office/drawing/2014/main" id="{B9ABC482-FE08-4290-8382-F10400353C52}"/>
              </a:ext>
            </a:extLst>
          </p:cNvPr>
          <p:cNvSpPr txBox="1"/>
          <p:nvPr/>
        </p:nvSpPr>
        <p:spPr>
          <a:xfrm>
            <a:off x="4476490" y="6403566"/>
            <a:ext cx="3744104" cy="369332"/>
          </a:xfrm>
          <a:prstGeom prst="rect">
            <a:avLst/>
          </a:prstGeom>
          <a:noFill/>
        </p:spPr>
        <p:txBody>
          <a:bodyPr wrap="square" rtlCol="0">
            <a:spAutoFit/>
          </a:bodyPr>
          <a:lstStyle/>
          <a:p>
            <a:r>
              <a:rPr lang="en-US" dirty="0"/>
              <a:t>MgO </a:t>
            </a:r>
            <a:r>
              <a:rPr lang="en-US" dirty="0" err="1"/>
              <a:t>kanssa</a:t>
            </a:r>
            <a:r>
              <a:rPr lang="en-US" dirty="0"/>
              <a:t> vain </a:t>
            </a:r>
            <a:r>
              <a:rPr lang="en-US" dirty="0" err="1"/>
              <a:t>muutamia</a:t>
            </a:r>
            <a:r>
              <a:rPr lang="en-US" dirty="0"/>
              <a:t>.</a:t>
            </a:r>
            <a:endParaRPr lang="LID4096" dirty="0"/>
          </a:p>
        </p:txBody>
      </p:sp>
      <p:sp>
        <p:nvSpPr>
          <p:cNvPr id="10" name="TextBox 9">
            <a:extLst>
              <a:ext uri="{FF2B5EF4-FFF2-40B4-BE49-F238E27FC236}">
                <a16:creationId xmlns:a16="http://schemas.microsoft.com/office/drawing/2014/main" id="{D332DF1C-123F-48D3-AD13-E5D3EC44B5BB}"/>
              </a:ext>
            </a:extLst>
          </p:cNvPr>
          <p:cNvSpPr txBox="1"/>
          <p:nvPr/>
        </p:nvSpPr>
        <p:spPr>
          <a:xfrm>
            <a:off x="8029575" y="5723433"/>
            <a:ext cx="971550" cy="769441"/>
          </a:xfrm>
          <a:prstGeom prst="rect">
            <a:avLst/>
          </a:prstGeom>
          <a:noFill/>
        </p:spPr>
        <p:txBody>
          <a:bodyPr wrap="square" rtlCol="0">
            <a:spAutoFit/>
          </a:bodyPr>
          <a:lstStyle/>
          <a:p>
            <a:r>
              <a:rPr lang="en-US" sz="1100" dirty="0"/>
              <a:t>Burke:</a:t>
            </a:r>
          </a:p>
          <a:p>
            <a:r>
              <a:rPr lang="fi-FI" sz="1100" b="1" dirty="0"/>
              <a:t>MRS BULLETIN/JUNE 1996</a:t>
            </a:r>
            <a:endParaRPr lang="LID4096" sz="1100" dirty="0"/>
          </a:p>
        </p:txBody>
      </p:sp>
    </p:spTree>
    <p:extLst>
      <p:ext uri="{BB962C8B-B14F-4D97-AF65-F5344CB8AC3E}">
        <p14:creationId xmlns:p14="http://schemas.microsoft.com/office/powerpoint/2010/main" val="36790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A707-7D04-4910-BFE7-469805F46A17}"/>
              </a:ext>
            </a:extLst>
          </p:cNvPr>
          <p:cNvSpPr>
            <a:spLocks noGrp="1"/>
          </p:cNvSpPr>
          <p:nvPr>
            <p:ph type="title"/>
          </p:nvPr>
        </p:nvSpPr>
        <p:spPr/>
        <p:txBody>
          <a:bodyPr/>
          <a:lstStyle/>
          <a:p>
            <a:r>
              <a:rPr lang="en-US" dirty="0" err="1"/>
              <a:t>Sintraus</a:t>
            </a:r>
            <a:r>
              <a:rPr lang="en-US" dirty="0"/>
              <a:t> </a:t>
            </a:r>
            <a:r>
              <a:rPr lang="en-US" dirty="0" err="1"/>
              <a:t>nestefaasin</a:t>
            </a:r>
            <a:r>
              <a:rPr lang="en-US" dirty="0"/>
              <a:t> </a:t>
            </a:r>
            <a:r>
              <a:rPr lang="en-US" dirty="0" err="1"/>
              <a:t>kautta</a:t>
            </a:r>
            <a:endParaRPr lang="LID4096" dirty="0"/>
          </a:p>
        </p:txBody>
      </p:sp>
      <p:sp>
        <p:nvSpPr>
          <p:cNvPr id="4" name="TextBox 3">
            <a:extLst>
              <a:ext uri="{FF2B5EF4-FFF2-40B4-BE49-F238E27FC236}">
                <a16:creationId xmlns:a16="http://schemas.microsoft.com/office/drawing/2014/main" id="{9C168C0A-C28E-4A6D-98B5-7B87C9265A40}"/>
              </a:ext>
            </a:extLst>
          </p:cNvPr>
          <p:cNvSpPr txBox="1"/>
          <p:nvPr/>
        </p:nvSpPr>
        <p:spPr>
          <a:xfrm>
            <a:off x="704850" y="2393717"/>
            <a:ext cx="7962900" cy="4247317"/>
          </a:xfrm>
          <a:prstGeom prst="rect">
            <a:avLst/>
          </a:prstGeom>
          <a:noFill/>
        </p:spPr>
        <p:txBody>
          <a:bodyPr wrap="square" rtlCol="0">
            <a:spAutoFit/>
          </a:bodyPr>
          <a:lstStyle/>
          <a:p>
            <a:r>
              <a:rPr lang="en-US" dirty="0"/>
              <a:t>“During sintering the excess surface energy attributed to porosity is decreased by means of matter transport that becomes kinetically possible at high temperature. Thus, sintering deals with a central issue of materials science, i.e. how much is the total energy of the system lowered and in what way. </a:t>
            </a:r>
          </a:p>
          <a:p>
            <a:endParaRPr lang="en-US" dirty="0"/>
          </a:p>
          <a:p>
            <a:r>
              <a:rPr lang="en-US" dirty="0"/>
              <a:t>When the liquid phase forms it wets the solid particles resulting in capillary</a:t>
            </a:r>
          </a:p>
          <a:p>
            <a:r>
              <a:rPr lang="en-US" dirty="0"/>
              <a:t>forces rearranging the particles into a denser packing.</a:t>
            </a:r>
          </a:p>
          <a:p>
            <a:endParaRPr lang="en-US" dirty="0"/>
          </a:p>
          <a:p>
            <a:r>
              <a:rPr lang="en-US" dirty="0"/>
              <a:t>When the binder melts a substantial amount of carbide is dissolved</a:t>
            </a:r>
          </a:p>
          <a:p>
            <a:r>
              <a:rPr lang="en-US" dirty="0"/>
              <a:t>in the liquid. Rearrangement and pore filling eventually lead to full density.</a:t>
            </a:r>
            <a:endParaRPr lang="LID4096" dirty="0"/>
          </a:p>
          <a:p>
            <a:endParaRPr lang="en-US" dirty="0"/>
          </a:p>
          <a:p>
            <a:r>
              <a:rPr lang="en-US" dirty="0"/>
              <a:t>Material is dissolved at solid-liquid interfaces with high chemical</a:t>
            </a:r>
          </a:p>
          <a:p>
            <a:r>
              <a:rPr lang="en-US" dirty="0"/>
              <a:t>potential and reprecipitated at other sites with lower chemical potential.”</a:t>
            </a:r>
          </a:p>
          <a:p>
            <a:endParaRPr lang="en-US" dirty="0"/>
          </a:p>
        </p:txBody>
      </p:sp>
      <p:sp>
        <p:nvSpPr>
          <p:cNvPr id="5" name="TextBox 4">
            <a:extLst>
              <a:ext uri="{FF2B5EF4-FFF2-40B4-BE49-F238E27FC236}">
                <a16:creationId xmlns:a16="http://schemas.microsoft.com/office/drawing/2014/main" id="{8D68E563-DEB5-4098-A85E-2303090ED98B}"/>
              </a:ext>
            </a:extLst>
          </p:cNvPr>
          <p:cNvSpPr txBox="1"/>
          <p:nvPr/>
        </p:nvSpPr>
        <p:spPr>
          <a:xfrm>
            <a:off x="5991225" y="6394719"/>
            <a:ext cx="3067050" cy="276999"/>
          </a:xfrm>
          <a:prstGeom prst="rect">
            <a:avLst/>
          </a:prstGeom>
          <a:noFill/>
        </p:spPr>
        <p:txBody>
          <a:bodyPr wrap="square" rtlCol="0">
            <a:spAutoFit/>
          </a:bodyPr>
          <a:lstStyle/>
          <a:p>
            <a:r>
              <a:rPr lang="fi-FI" sz="1200" dirty="0"/>
              <a:t>Anders </a:t>
            </a:r>
            <a:r>
              <a:rPr lang="fi-FI" sz="1200" dirty="0" err="1"/>
              <a:t>Petersson</a:t>
            </a:r>
            <a:r>
              <a:rPr lang="fi-FI" sz="1200" dirty="0"/>
              <a:t>, väitöskirja, KTH 2004</a:t>
            </a:r>
            <a:endParaRPr lang="LID4096" sz="1200" dirty="0"/>
          </a:p>
        </p:txBody>
      </p:sp>
      <p:sp>
        <p:nvSpPr>
          <p:cNvPr id="6" name="TextBox 5">
            <a:extLst>
              <a:ext uri="{FF2B5EF4-FFF2-40B4-BE49-F238E27FC236}">
                <a16:creationId xmlns:a16="http://schemas.microsoft.com/office/drawing/2014/main" id="{8E94323D-AE4B-4122-9B23-DB1006DD9291}"/>
              </a:ext>
            </a:extLst>
          </p:cNvPr>
          <p:cNvSpPr txBox="1"/>
          <p:nvPr/>
        </p:nvSpPr>
        <p:spPr>
          <a:xfrm>
            <a:off x="628650" y="1392155"/>
            <a:ext cx="7429500" cy="830997"/>
          </a:xfrm>
          <a:prstGeom prst="rect">
            <a:avLst/>
          </a:prstGeom>
          <a:noFill/>
        </p:spPr>
        <p:txBody>
          <a:bodyPr wrap="square" rtlCol="0">
            <a:spAutoFit/>
          </a:bodyPr>
          <a:lstStyle/>
          <a:p>
            <a:r>
              <a:rPr lang="en-US" sz="2400" dirty="0" err="1"/>
              <a:t>Toinen</a:t>
            </a:r>
            <a:r>
              <a:rPr lang="en-US" sz="2400" dirty="0"/>
              <a:t> </a:t>
            </a:r>
            <a:r>
              <a:rPr lang="en-US" sz="2400" dirty="0" err="1"/>
              <a:t>komponentti</a:t>
            </a:r>
            <a:r>
              <a:rPr lang="en-US" sz="2400" dirty="0"/>
              <a:t> </a:t>
            </a:r>
            <a:r>
              <a:rPr lang="en-US" sz="2400" dirty="0" err="1"/>
              <a:t>sulaa</a:t>
            </a:r>
            <a:r>
              <a:rPr lang="en-US" sz="2400" dirty="0"/>
              <a:t>, ja </a:t>
            </a:r>
            <a:r>
              <a:rPr lang="en-US" sz="2400" dirty="0" err="1"/>
              <a:t>meillä</a:t>
            </a:r>
            <a:r>
              <a:rPr lang="en-US" sz="2400" dirty="0"/>
              <a:t> on </a:t>
            </a:r>
            <a:r>
              <a:rPr lang="en-US" sz="2400" dirty="0" err="1"/>
              <a:t>partikkeleita</a:t>
            </a:r>
            <a:r>
              <a:rPr lang="en-US" sz="2400" dirty="0"/>
              <a:t> </a:t>
            </a:r>
            <a:r>
              <a:rPr lang="en-US" sz="2400" dirty="0" err="1"/>
              <a:t>nesteessä</a:t>
            </a:r>
            <a:r>
              <a:rPr lang="en-US" sz="2400" dirty="0"/>
              <a:t>, </a:t>
            </a:r>
            <a:r>
              <a:rPr lang="en-US" sz="2400" dirty="0" err="1"/>
              <a:t>esimerkkinä</a:t>
            </a:r>
            <a:r>
              <a:rPr lang="en-US" sz="2400" dirty="0"/>
              <a:t> WC-12Co </a:t>
            </a:r>
            <a:r>
              <a:rPr lang="en-US" sz="2400" dirty="0" err="1"/>
              <a:t>systeemi</a:t>
            </a:r>
            <a:r>
              <a:rPr lang="en-US" sz="2400" dirty="0"/>
              <a:t>:</a:t>
            </a:r>
          </a:p>
        </p:txBody>
      </p:sp>
    </p:spTree>
    <p:extLst>
      <p:ext uri="{BB962C8B-B14F-4D97-AF65-F5344CB8AC3E}">
        <p14:creationId xmlns:p14="http://schemas.microsoft.com/office/powerpoint/2010/main" val="2881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6CF9-F25C-40A6-9987-AEC9868996E9}"/>
              </a:ext>
            </a:extLst>
          </p:cNvPr>
          <p:cNvSpPr>
            <a:spLocks noGrp="1"/>
          </p:cNvSpPr>
          <p:nvPr>
            <p:ph type="title"/>
          </p:nvPr>
        </p:nvSpPr>
        <p:spPr>
          <a:xfrm>
            <a:off x="592989" y="204777"/>
            <a:ext cx="7886700" cy="1325563"/>
          </a:xfrm>
        </p:spPr>
        <p:txBody>
          <a:bodyPr/>
          <a:lstStyle/>
          <a:p>
            <a:r>
              <a:rPr lang="en-US" dirty="0" err="1"/>
              <a:t>Kapillaarivoimat</a:t>
            </a:r>
            <a:r>
              <a:rPr lang="en-US" dirty="0"/>
              <a:t> </a:t>
            </a:r>
            <a:r>
              <a:rPr lang="en-US" dirty="0" err="1"/>
              <a:t>kiteiden</a:t>
            </a:r>
            <a:r>
              <a:rPr lang="en-US" dirty="0"/>
              <a:t> </a:t>
            </a:r>
            <a:r>
              <a:rPr lang="en-US" dirty="0" err="1"/>
              <a:t>välillä</a:t>
            </a:r>
            <a:r>
              <a:rPr lang="en-US" dirty="0"/>
              <a:t> </a:t>
            </a:r>
            <a:endParaRPr lang="LID4096" dirty="0"/>
          </a:p>
        </p:txBody>
      </p:sp>
      <p:pic>
        <p:nvPicPr>
          <p:cNvPr id="4" name="Picture 3" descr="A close up of a logo&#10;&#10;Description automatically generated">
            <a:extLst>
              <a:ext uri="{FF2B5EF4-FFF2-40B4-BE49-F238E27FC236}">
                <a16:creationId xmlns:a16="http://schemas.microsoft.com/office/drawing/2014/main" id="{98142BA0-2D60-4632-8EDD-70CFCD2761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52" t="4150" r="11124" b="51286"/>
          <a:stretch/>
        </p:blipFill>
        <p:spPr>
          <a:xfrm>
            <a:off x="6097355" y="4021587"/>
            <a:ext cx="2671270" cy="1619014"/>
          </a:xfrm>
          <a:prstGeom prst="rect">
            <a:avLst/>
          </a:prstGeom>
        </p:spPr>
      </p:pic>
      <p:pic>
        <p:nvPicPr>
          <p:cNvPr id="6" name="Picture 5" descr="A close up of a logo&#10;&#10;Description automatically generated">
            <a:extLst>
              <a:ext uri="{FF2B5EF4-FFF2-40B4-BE49-F238E27FC236}">
                <a16:creationId xmlns:a16="http://schemas.microsoft.com/office/drawing/2014/main" id="{D8BDA2B1-D6AF-4D75-A41F-A2345ED9A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76"/>
          <a:stretch/>
        </p:blipFill>
        <p:spPr>
          <a:xfrm>
            <a:off x="581760" y="1741489"/>
            <a:ext cx="3954579" cy="2055622"/>
          </a:xfrm>
          <a:prstGeom prst="rect">
            <a:avLst/>
          </a:prstGeom>
        </p:spPr>
      </p:pic>
      <p:pic>
        <p:nvPicPr>
          <p:cNvPr id="8" name="Picture 7" descr="A picture containing table, sitting, water, white&#10;&#10;Description automatically generated">
            <a:extLst>
              <a:ext uri="{FF2B5EF4-FFF2-40B4-BE49-F238E27FC236}">
                <a16:creationId xmlns:a16="http://schemas.microsoft.com/office/drawing/2014/main" id="{B8A056D0-B2FE-4BD3-A21A-56E49DC74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08455" y="1973815"/>
            <a:ext cx="2671270" cy="1680533"/>
          </a:xfrm>
          <a:prstGeom prst="rect">
            <a:avLst/>
          </a:prstGeom>
        </p:spPr>
      </p:pic>
      <p:sp>
        <p:nvSpPr>
          <p:cNvPr id="9" name="TextBox 8">
            <a:extLst>
              <a:ext uri="{FF2B5EF4-FFF2-40B4-BE49-F238E27FC236}">
                <a16:creationId xmlns:a16="http://schemas.microsoft.com/office/drawing/2014/main" id="{20DEC077-CEFA-4EC1-B2D1-489524612859}"/>
              </a:ext>
            </a:extLst>
          </p:cNvPr>
          <p:cNvSpPr txBox="1"/>
          <p:nvPr/>
        </p:nvSpPr>
        <p:spPr>
          <a:xfrm>
            <a:off x="6830267" y="5746639"/>
            <a:ext cx="1505978" cy="276999"/>
          </a:xfrm>
          <a:prstGeom prst="rect">
            <a:avLst/>
          </a:prstGeom>
          <a:noFill/>
        </p:spPr>
        <p:txBody>
          <a:bodyPr wrap="square" rtlCol="0">
            <a:spAutoFit/>
          </a:bodyPr>
          <a:lstStyle/>
          <a:p>
            <a:r>
              <a:rPr lang="en-US" sz="1200" dirty="0"/>
              <a:t>Kingery p. 499</a:t>
            </a:r>
            <a:endParaRPr lang="LID4096" sz="1200" dirty="0"/>
          </a:p>
        </p:txBody>
      </p:sp>
      <p:sp>
        <p:nvSpPr>
          <p:cNvPr id="10" name="Rectangle 9">
            <a:extLst>
              <a:ext uri="{FF2B5EF4-FFF2-40B4-BE49-F238E27FC236}">
                <a16:creationId xmlns:a16="http://schemas.microsoft.com/office/drawing/2014/main" id="{C352555F-1FD7-40ED-BC7B-46DFDE5E2322}"/>
              </a:ext>
            </a:extLst>
          </p:cNvPr>
          <p:cNvSpPr/>
          <p:nvPr/>
        </p:nvSpPr>
        <p:spPr>
          <a:xfrm>
            <a:off x="6097355" y="3709695"/>
            <a:ext cx="2671270" cy="307777"/>
          </a:xfrm>
          <a:prstGeom prst="rect">
            <a:avLst/>
          </a:prstGeom>
        </p:spPr>
        <p:txBody>
          <a:bodyPr wrap="square">
            <a:spAutoFit/>
          </a:bodyPr>
          <a:lstStyle/>
          <a:p>
            <a:r>
              <a:rPr lang="LID4096" sz="700" dirty="0"/>
              <a:t>https://www.scientificamerican.com/article/mane-science-why-does-wet-hair-behave-differently/</a:t>
            </a:r>
          </a:p>
        </p:txBody>
      </p:sp>
      <p:sp>
        <p:nvSpPr>
          <p:cNvPr id="11" name="TextBox 10">
            <a:extLst>
              <a:ext uri="{FF2B5EF4-FFF2-40B4-BE49-F238E27FC236}">
                <a16:creationId xmlns:a16="http://schemas.microsoft.com/office/drawing/2014/main" id="{DEDC0070-8CA1-4042-809A-E46A016F43E1}"/>
              </a:ext>
            </a:extLst>
          </p:cNvPr>
          <p:cNvSpPr txBox="1"/>
          <p:nvPr/>
        </p:nvSpPr>
        <p:spPr>
          <a:xfrm>
            <a:off x="464275" y="3844544"/>
            <a:ext cx="5466625" cy="2677656"/>
          </a:xfrm>
          <a:prstGeom prst="rect">
            <a:avLst/>
          </a:prstGeom>
          <a:noFill/>
        </p:spPr>
        <p:txBody>
          <a:bodyPr wrap="square" rtlCol="0">
            <a:spAutoFit/>
          </a:bodyPr>
          <a:lstStyle/>
          <a:p>
            <a:r>
              <a:rPr lang="en-US" sz="2400" dirty="0" err="1"/>
              <a:t>Korkeassa</a:t>
            </a:r>
            <a:r>
              <a:rPr lang="en-US" sz="2400" dirty="0"/>
              <a:t> </a:t>
            </a:r>
            <a:r>
              <a:rPr lang="en-US" sz="2400" dirty="0" err="1"/>
              <a:t>lämpötilassa</a:t>
            </a:r>
            <a:r>
              <a:rPr lang="en-US" sz="2400" dirty="0"/>
              <a:t> </a:t>
            </a:r>
            <a:r>
              <a:rPr lang="en-US" sz="2400" dirty="0" err="1"/>
              <a:t>syntyy</a:t>
            </a:r>
            <a:r>
              <a:rPr lang="en-US" sz="2400" dirty="0"/>
              <a:t> </a:t>
            </a:r>
            <a:r>
              <a:rPr lang="en-US" sz="2400" dirty="0" err="1"/>
              <a:t>nestefaasi</a:t>
            </a:r>
            <a:r>
              <a:rPr lang="en-US" sz="2400" dirty="0"/>
              <a:t>, </a:t>
            </a:r>
            <a:r>
              <a:rPr lang="en-US" sz="2400" dirty="0" err="1"/>
              <a:t>josta</a:t>
            </a:r>
            <a:r>
              <a:rPr lang="en-US" sz="2400" dirty="0"/>
              <a:t> </a:t>
            </a:r>
            <a:r>
              <a:rPr lang="en-US" sz="2400" dirty="0" err="1"/>
              <a:t>seuraa</a:t>
            </a:r>
            <a:r>
              <a:rPr lang="en-US" sz="2400" dirty="0"/>
              <a:t>:</a:t>
            </a:r>
          </a:p>
          <a:p>
            <a:r>
              <a:rPr lang="en-US" sz="2400" dirty="0"/>
              <a:t>-</a:t>
            </a:r>
            <a:r>
              <a:rPr lang="en-US" sz="2400" dirty="0" err="1"/>
              <a:t>kiteiden</a:t>
            </a:r>
            <a:r>
              <a:rPr lang="en-US" sz="2400" dirty="0"/>
              <a:t> </a:t>
            </a:r>
            <a:r>
              <a:rPr lang="en-US" sz="2400" dirty="0" err="1"/>
              <a:t>liikkuminen</a:t>
            </a:r>
            <a:r>
              <a:rPr lang="en-US" sz="2400" dirty="0"/>
              <a:t> ja </a:t>
            </a:r>
            <a:r>
              <a:rPr lang="en-US" sz="2400" dirty="0" err="1"/>
              <a:t>tiivis</a:t>
            </a:r>
            <a:r>
              <a:rPr lang="en-US" sz="2400" dirty="0"/>
              <a:t> </a:t>
            </a:r>
            <a:r>
              <a:rPr lang="en-US" sz="2400" dirty="0" err="1"/>
              <a:t>pakkaus</a:t>
            </a:r>
            <a:endParaRPr lang="en-US" sz="2400" dirty="0"/>
          </a:p>
          <a:p>
            <a:r>
              <a:rPr lang="en-US" sz="2400" dirty="0"/>
              <a:t>-</a:t>
            </a:r>
            <a:r>
              <a:rPr lang="en-US" sz="2400" dirty="0" err="1"/>
              <a:t>stressi</a:t>
            </a:r>
            <a:r>
              <a:rPr lang="en-US" sz="2400" dirty="0"/>
              <a:t> ja </a:t>
            </a:r>
            <a:r>
              <a:rPr lang="en-US" sz="2400" dirty="0" err="1"/>
              <a:t>plastinen</a:t>
            </a:r>
            <a:r>
              <a:rPr lang="en-US" sz="2400" dirty="0"/>
              <a:t> </a:t>
            </a:r>
            <a:r>
              <a:rPr lang="en-US" sz="2400" dirty="0" err="1"/>
              <a:t>muodonmuutos</a:t>
            </a:r>
            <a:endParaRPr lang="en-US" sz="2400" dirty="0"/>
          </a:p>
          <a:p>
            <a:r>
              <a:rPr lang="en-US" sz="2400" dirty="0"/>
              <a:t>-</a:t>
            </a:r>
            <a:r>
              <a:rPr lang="en-US" sz="2400" dirty="0" err="1"/>
              <a:t>kiinteän</a:t>
            </a:r>
            <a:r>
              <a:rPr lang="en-US" sz="2400" dirty="0"/>
              <a:t> </a:t>
            </a:r>
            <a:r>
              <a:rPr lang="en-US" sz="2400" dirty="0" err="1"/>
              <a:t>komponentin</a:t>
            </a:r>
            <a:r>
              <a:rPr lang="en-US" sz="2400" dirty="0"/>
              <a:t> </a:t>
            </a:r>
            <a:r>
              <a:rPr lang="en-US" sz="2400" dirty="0" err="1"/>
              <a:t>liukeneminen</a:t>
            </a:r>
            <a:r>
              <a:rPr lang="en-US" sz="2400" dirty="0"/>
              <a:t> </a:t>
            </a:r>
            <a:r>
              <a:rPr lang="en-US" sz="2400" dirty="0" err="1"/>
              <a:t>sulaan</a:t>
            </a:r>
            <a:r>
              <a:rPr lang="en-US" sz="2400" dirty="0"/>
              <a:t> </a:t>
            </a:r>
            <a:r>
              <a:rPr lang="en-US" sz="2400" dirty="0" err="1"/>
              <a:t>nesteeseen</a:t>
            </a:r>
            <a:endParaRPr lang="en-US" sz="2400" dirty="0"/>
          </a:p>
          <a:p>
            <a:r>
              <a:rPr lang="en-US" sz="2400" dirty="0"/>
              <a:t>-</a:t>
            </a:r>
            <a:r>
              <a:rPr lang="en-US" sz="2400" dirty="0" err="1"/>
              <a:t>uudelleenerkautuminen</a:t>
            </a:r>
            <a:r>
              <a:rPr lang="en-US" sz="2400" dirty="0"/>
              <a:t> </a:t>
            </a:r>
            <a:r>
              <a:rPr lang="en-US" sz="2400" dirty="0" err="1"/>
              <a:t>sulasta</a:t>
            </a:r>
            <a:endParaRPr lang="LID4096" sz="2400" dirty="0"/>
          </a:p>
        </p:txBody>
      </p:sp>
    </p:spTree>
    <p:extLst>
      <p:ext uri="{BB962C8B-B14F-4D97-AF65-F5344CB8AC3E}">
        <p14:creationId xmlns:p14="http://schemas.microsoft.com/office/powerpoint/2010/main" val="17920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52EC-D8B1-4F5A-976B-EB63B5330F6D}"/>
              </a:ext>
            </a:extLst>
          </p:cNvPr>
          <p:cNvSpPr>
            <a:spLocks noGrp="1"/>
          </p:cNvSpPr>
          <p:nvPr>
            <p:ph type="title"/>
          </p:nvPr>
        </p:nvSpPr>
        <p:spPr>
          <a:xfrm>
            <a:off x="628650" y="365126"/>
            <a:ext cx="8305800" cy="1325563"/>
          </a:xfrm>
        </p:spPr>
        <p:txBody>
          <a:bodyPr/>
          <a:lstStyle/>
          <a:p>
            <a:r>
              <a:rPr lang="en-US" dirty="0"/>
              <a:t>WC-12Co (88% WC, 12% Co)</a:t>
            </a:r>
            <a:endParaRPr lang="LID4096" dirty="0"/>
          </a:p>
        </p:txBody>
      </p:sp>
      <p:sp>
        <p:nvSpPr>
          <p:cNvPr id="3" name="TextBox 2">
            <a:extLst>
              <a:ext uri="{FF2B5EF4-FFF2-40B4-BE49-F238E27FC236}">
                <a16:creationId xmlns:a16="http://schemas.microsoft.com/office/drawing/2014/main" id="{CCB03B26-2C3C-4FF9-870F-8C5B7A98A26F}"/>
              </a:ext>
            </a:extLst>
          </p:cNvPr>
          <p:cNvSpPr txBox="1"/>
          <p:nvPr/>
        </p:nvSpPr>
        <p:spPr>
          <a:xfrm>
            <a:off x="628650" y="1690689"/>
            <a:ext cx="7610475" cy="4893647"/>
          </a:xfrm>
          <a:prstGeom prst="rect">
            <a:avLst/>
          </a:prstGeom>
          <a:noFill/>
        </p:spPr>
        <p:txBody>
          <a:bodyPr wrap="square" rtlCol="0">
            <a:spAutoFit/>
          </a:bodyPr>
          <a:lstStyle/>
          <a:p>
            <a:r>
              <a:rPr lang="en-US" sz="2400" dirty="0" err="1"/>
              <a:t>Suomeksi</a:t>
            </a:r>
            <a:r>
              <a:rPr lang="en-US" sz="2400" dirty="0"/>
              <a:t> </a:t>
            </a:r>
            <a:r>
              <a:rPr lang="en-US" sz="2400" dirty="0" err="1"/>
              <a:t>kovametalli</a:t>
            </a:r>
            <a:r>
              <a:rPr lang="en-US" sz="2400" dirty="0"/>
              <a:t>, </a:t>
            </a:r>
            <a:r>
              <a:rPr lang="en-US" sz="2400" dirty="0" err="1"/>
              <a:t>mutta</a:t>
            </a:r>
            <a:r>
              <a:rPr lang="en-US" sz="2400" dirty="0"/>
              <a:t> </a:t>
            </a:r>
            <a:r>
              <a:rPr lang="en-US" sz="2400" dirty="0" err="1"/>
              <a:t>oikeasti</a:t>
            </a:r>
            <a:r>
              <a:rPr lang="en-US" sz="2400" dirty="0"/>
              <a:t> </a:t>
            </a:r>
            <a:r>
              <a:rPr lang="en-US" sz="2400" dirty="0" err="1"/>
              <a:t>metalli-matriisi</a:t>
            </a:r>
            <a:r>
              <a:rPr lang="en-US" sz="2400" dirty="0"/>
              <a:t>- </a:t>
            </a:r>
            <a:r>
              <a:rPr lang="en-US" sz="2400" dirty="0" err="1"/>
              <a:t>komposiitti</a:t>
            </a:r>
            <a:r>
              <a:rPr lang="en-US" sz="2400" dirty="0"/>
              <a:t> (</a:t>
            </a:r>
            <a:r>
              <a:rPr lang="en-US" sz="2400" dirty="0" err="1"/>
              <a:t>yleisnimi</a:t>
            </a:r>
            <a:r>
              <a:rPr lang="en-US" sz="2400" dirty="0"/>
              <a:t>), tai CERMET (</a:t>
            </a:r>
            <a:r>
              <a:rPr lang="en-US" sz="2400" dirty="0" err="1"/>
              <a:t>kun</a:t>
            </a:r>
            <a:r>
              <a:rPr lang="en-US" sz="2400" dirty="0"/>
              <a:t> </a:t>
            </a:r>
            <a:r>
              <a:rPr lang="en-US" sz="2400" dirty="0" err="1"/>
              <a:t>komposiitissa</a:t>
            </a:r>
            <a:r>
              <a:rPr lang="en-US" sz="2400" dirty="0"/>
              <a:t> on vain </a:t>
            </a:r>
            <a:r>
              <a:rPr lang="en-US" sz="2400" dirty="0" err="1"/>
              <a:t>vähän</a:t>
            </a:r>
            <a:r>
              <a:rPr lang="en-US" sz="2400" dirty="0"/>
              <a:t> </a:t>
            </a:r>
            <a:r>
              <a:rPr lang="en-US" sz="2400" dirty="0" err="1"/>
              <a:t>metallia</a:t>
            </a:r>
            <a:r>
              <a:rPr lang="en-US" sz="2400" dirty="0"/>
              <a:t>).</a:t>
            </a:r>
          </a:p>
          <a:p>
            <a:r>
              <a:rPr lang="en-US" sz="2400" dirty="0" err="1"/>
              <a:t>Englanniksi</a:t>
            </a:r>
            <a:r>
              <a:rPr lang="en-US" sz="2400" dirty="0"/>
              <a:t> Cemented carbide.</a:t>
            </a:r>
          </a:p>
          <a:p>
            <a:endParaRPr lang="en-US" sz="2400" dirty="0"/>
          </a:p>
          <a:p>
            <a:r>
              <a:rPr lang="en-US" sz="2400" dirty="0"/>
              <a:t>88% WC </a:t>
            </a:r>
            <a:r>
              <a:rPr lang="en-US" sz="2400" dirty="0" err="1"/>
              <a:t>keraamisia</a:t>
            </a:r>
            <a:r>
              <a:rPr lang="en-US" sz="2400" dirty="0"/>
              <a:t> </a:t>
            </a:r>
            <a:r>
              <a:rPr lang="en-US" sz="2400" dirty="0" err="1"/>
              <a:t>kiteitä</a:t>
            </a:r>
            <a:r>
              <a:rPr lang="en-US" sz="2400" dirty="0"/>
              <a:t> </a:t>
            </a:r>
            <a:r>
              <a:rPr lang="en-US" sz="2400" dirty="0" err="1"/>
              <a:t>vahvikkeina</a:t>
            </a:r>
            <a:r>
              <a:rPr lang="en-US" sz="2400" dirty="0"/>
              <a:t> </a:t>
            </a:r>
          </a:p>
          <a:p>
            <a:pPr marL="342900" indent="-342900">
              <a:buFont typeface="Wingdings" panose="05000000000000000000" pitchFamily="2" charset="2"/>
              <a:buChar char="è"/>
            </a:pPr>
            <a:r>
              <a:rPr lang="en-US" sz="2400" dirty="0" err="1">
                <a:sym typeface="Wingdings" panose="05000000000000000000" pitchFamily="2" charset="2"/>
              </a:rPr>
              <a:t>kovuus</a:t>
            </a:r>
            <a:endParaRPr lang="en-US" sz="2400" dirty="0">
              <a:sym typeface="Wingdings" panose="05000000000000000000" pitchFamily="2" charset="2"/>
            </a:endParaRPr>
          </a:p>
          <a:p>
            <a:pPr marL="342900" indent="-342900">
              <a:buFont typeface="Wingdings" panose="05000000000000000000" pitchFamily="2" charset="2"/>
              <a:buChar char="è"/>
            </a:pPr>
            <a:r>
              <a:rPr lang="en-US" sz="2400" dirty="0" err="1">
                <a:sym typeface="Wingdings" panose="05000000000000000000" pitchFamily="2" charset="2"/>
              </a:rPr>
              <a:t>kulutuskestävyys</a:t>
            </a:r>
            <a:endParaRPr lang="en-US" sz="2400" dirty="0">
              <a:sym typeface="Wingdings" panose="05000000000000000000" pitchFamily="2" charset="2"/>
            </a:endParaRPr>
          </a:p>
          <a:p>
            <a:pPr marL="342900" indent="-342900">
              <a:buFont typeface="Wingdings" panose="05000000000000000000" pitchFamily="2" charset="2"/>
              <a:buChar char="è"/>
            </a:pPr>
            <a:r>
              <a:rPr lang="en-US" sz="2400" dirty="0" err="1">
                <a:sym typeface="Wingdings" panose="05000000000000000000" pitchFamily="2" charset="2"/>
              </a:rPr>
              <a:t>terminen</a:t>
            </a:r>
            <a:r>
              <a:rPr lang="en-US" sz="2400" dirty="0">
                <a:sym typeface="Wingdings" panose="05000000000000000000" pitchFamily="2" charset="2"/>
              </a:rPr>
              <a:t> </a:t>
            </a:r>
            <a:r>
              <a:rPr lang="en-US" sz="2400" dirty="0" err="1">
                <a:sym typeface="Wingdings" panose="05000000000000000000" pitchFamily="2" charset="2"/>
              </a:rPr>
              <a:t>kestävyys</a:t>
            </a:r>
            <a:endParaRPr lang="en-US" sz="2400" dirty="0">
              <a:sym typeface="Wingdings" panose="05000000000000000000" pitchFamily="2" charset="2"/>
            </a:endParaRPr>
          </a:p>
          <a:p>
            <a:endParaRPr lang="en-US" sz="2400" dirty="0"/>
          </a:p>
          <a:p>
            <a:r>
              <a:rPr lang="en-US" sz="2400" dirty="0"/>
              <a:t>12% </a:t>
            </a:r>
            <a:r>
              <a:rPr lang="en-US" sz="2400" dirty="0" err="1"/>
              <a:t>kobolttia</a:t>
            </a:r>
            <a:r>
              <a:rPr lang="en-US" sz="2400" dirty="0"/>
              <a:t> </a:t>
            </a:r>
            <a:r>
              <a:rPr lang="en-US" sz="2400" dirty="0" err="1"/>
              <a:t>matriisina</a:t>
            </a:r>
            <a:r>
              <a:rPr lang="en-US" sz="2400" dirty="0"/>
              <a:t> </a:t>
            </a:r>
          </a:p>
          <a:p>
            <a:r>
              <a:rPr lang="en-US" sz="2400" dirty="0">
                <a:sym typeface="Wingdings" panose="05000000000000000000" pitchFamily="2" charset="2"/>
              </a:rPr>
              <a:t> </a:t>
            </a:r>
            <a:r>
              <a:rPr lang="en-US" sz="2400" dirty="0" err="1">
                <a:sym typeface="Wingdings" panose="05000000000000000000" pitchFamily="2" charset="2"/>
              </a:rPr>
              <a:t>sitkeys</a:t>
            </a:r>
            <a:endParaRPr lang="en-US" sz="2400" dirty="0">
              <a:sym typeface="Wingdings" panose="05000000000000000000" pitchFamily="2" charset="2"/>
            </a:endParaRPr>
          </a:p>
          <a:p>
            <a:r>
              <a:rPr lang="en-US" sz="2400" dirty="0" err="1">
                <a:sym typeface="Wingdings" panose="05000000000000000000" pitchFamily="2" charset="2"/>
              </a:rPr>
              <a:t>Koboltti</a:t>
            </a:r>
            <a:r>
              <a:rPr lang="en-US" sz="2400" dirty="0">
                <a:sym typeface="Wingdings" panose="05000000000000000000" pitchFamily="2" charset="2"/>
              </a:rPr>
              <a:t> </a:t>
            </a:r>
            <a:r>
              <a:rPr lang="en-US" sz="2400" dirty="0" err="1">
                <a:sym typeface="Wingdings" panose="05000000000000000000" pitchFamily="2" charset="2"/>
              </a:rPr>
              <a:t>nestefaasina</a:t>
            </a:r>
            <a:r>
              <a:rPr lang="en-US" sz="2400" dirty="0">
                <a:sym typeface="Wingdings" panose="05000000000000000000" pitchFamily="2" charset="2"/>
              </a:rPr>
              <a:t> </a:t>
            </a:r>
            <a:r>
              <a:rPr lang="en-US" sz="2400" dirty="0" err="1">
                <a:sym typeface="Wingdings" panose="05000000000000000000" pitchFamily="2" charset="2"/>
              </a:rPr>
              <a:t>sintrauksessa</a:t>
            </a:r>
            <a:endParaRPr lang="LID4096" sz="2400" dirty="0"/>
          </a:p>
        </p:txBody>
      </p:sp>
    </p:spTree>
    <p:extLst>
      <p:ext uri="{BB962C8B-B14F-4D97-AF65-F5344CB8AC3E}">
        <p14:creationId xmlns:p14="http://schemas.microsoft.com/office/powerpoint/2010/main" val="3036055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B8731-4D8C-4FC5-BAEF-979D099E328B}"/>
              </a:ext>
            </a:extLst>
          </p:cNvPr>
          <p:cNvSpPr>
            <a:spLocks noGrp="1"/>
          </p:cNvSpPr>
          <p:nvPr>
            <p:ph type="title"/>
          </p:nvPr>
        </p:nvSpPr>
        <p:spPr/>
        <p:txBody>
          <a:bodyPr/>
          <a:lstStyle/>
          <a:p>
            <a:r>
              <a:rPr lang="en-US" dirty="0"/>
              <a:t>WC-12Co </a:t>
            </a:r>
            <a:r>
              <a:rPr lang="en-US" dirty="0" err="1"/>
              <a:t>faasidiagramma</a:t>
            </a:r>
            <a:endParaRPr lang="LID4096" dirty="0"/>
          </a:p>
        </p:txBody>
      </p:sp>
      <p:pic>
        <p:nvPicPr>
          <p:cNvPr id="5" name="Picture 4">
            <a:extLst>
              <a:ext uri="{FF2B5EF4-FFF2-40B4-BE49-F238E27FC236}">
                <a16:creationId xmlns:a16="http://schemas.microsoft.com/office/drawing/2014/main" id="{760CA284-B73F-4EFE-B046-DBEB9DA32574}"/>
              </a:ext>
            </a:extLst>
          </p:cNvPr>
          <p:cNvPicPr>
            <a:picLocks noChangeAspect="1"/>
          </p:cNvPicPr>
          <p:nvPr/>
        </p:nvPicPr>
        <p:blipFill>
          <a:blip r:embed="rId2"/>
          <a:stretch>
            <a:fillRect/>
          </a:stretch>
        </p:blipFill>
        <p:spPr>
          <a:xfrm>
            <a:off x="238123" y="1550675"/>
            <a:ext cx="4524375" cy="4023172"/>
          </a:xfrm>
          <a:prstGeom prst="rect">
            <a:avLst/>
          </a:prstGeom>
        </p:spPr>
      </p:pic>
      <p:sp>
        <p:nvSpPr>
          <p:cNvPr id="6" name="Rectangle 5">
            <a:extLst>
              <a:ext uri="{FF2B5EF4-FFF2-40B4-BE49-F238E27FC236}">
                <a16:creationId xmlns:a16="http://schemas.microsoft.com/office/drawing/2014/main" id="{6C64709A-9850-4DCB-ADA3-3E6B46CACAE0}"/>
              </a:ext>
            </a:extLst>
          </p:cNvPr>
          <p:cNvSpPr/>
          <p:nvPr/>
        </p:nvSpPr>
        <p:spPr>
          <a:xfrm>
            <a:off x="4695825" y="2876238"/>
            <a:ext cx="4210052" cy="2862322"/>
          </a:xfrm>
          <a:prstGeom prst="rect">
            <a:avLst/>
          </a:prstGeom>
        </p:spPr>
        <p:txBody>
          <a:bodyPr wrap="square">
            <a:spAutoFit/>
          </a:bodyPr>
          <a:lstStyle/>
          <a:p>
            <a:r>
              <a:rPr lang="en-US" sz="2000" dirty="0"/>
              <a:t>“In industrial practice cemented carbides are sintered by liquid phase sintering at temperatures in the range 1350–1650</a:t>
            </a:r>
            <a:r>
              <a:rPr lang="en-US" sz="2000" baseline="30000" dirty="0"/>
              <a:t>o</a:t>
            </a:r>
            <a:r>
              <a:rPr lang="en-US" sz="2000" dirty="0"/>
              <a:t>C leading to virtually pore-free compacts.”</a:t>
            </a:r>
          </a:p>
          <a:p>
            <a:endParaRPr lang="en-US" sz="2000" dirty="0"/>
          </a:p>
          <a:p>
            <a:r>
              <a:rPr lang="en-US" sz="2000" dirty="0" err="1"/>
              <a:t>Koboltti</a:t>
            </a:r>
            <a:r>
              <a:rPr lang="en-US" sz="2000" dirty="0"/>
              <a:t> on </a:t>
            </a:r>
            <a:r>
              <a:rPr lang="en-US" sz="2000" dirty="0" err="1"/>
              <a:t>sulana</a:t>
            </a:r>
            <a:r>
              <a:rPr lang="en-US" sz="2000" dirty="0"/>
              <a:t> ! </a:t>
            </a:r>
            <a:r>
              <a:rPr lang="en-US" sz="2000" dirty="0" err="1"/>
              <a:t>Meidän</a:t>
            </a:r>
            <a:r>
              <a:rPr lang="en-US" sz="2000" dirty="0"/>
              <a:t> </a:t>
            </a:r>
            <a:r>
              <a:rPr lang="en-US" sz="2000" dirty="0" err="1"/>
              <a:t>ei</a:t>
            </a:r>
            <a:r>
              <a:rPr lang="en-US" sz="2000" dirty="0"/>
              <a:t> </a:t>
            </a:r>
            <a:r>
              <a:rPr lang="en-US" sz="2000" dirty="0" err="1"/>
              <a:t>tarvitse</a:t>
            </a:r>
            <a:r>
              <a:rPr lang="en-US" sz="2000" dirty="0"/>
              <a:t> </a:t>
            </a:r>
            <a:r>
              <a:rPr lang="en-US" sz="2000" dirty="0" err="1"/>
              <a:t>lämmittää</a:t>
            </a:r>
            <a:r>
              <a:rPr lang="en-US" sz="2000" dirty="0"/>
              <a:t> </a:t>
            </a:r>
            <a:r>
              <a:rPr lang="en-US" sz="2000" dirty="0" err="1"/>
              <a:t>keraamin</a:t>
            </a:r>
            <a:r>
              <a:rPr lang="en-US" sz="2000" dirty="0"/>
              <a:t> </a:t>
            </a:r>
            <a:r>
              <a:rPr lang="en-US" sz="2000" dirty="0" err="1"/>
              <a:t>sulamislämpötilaan</a:t>
            </a:r>
            <a:r>
              <a:rPr lang="en-US" sz="2000" dirty="0"/>
              <a:t> </a:t>
            </a:r>
            <a:r>
              <a:rPr lang="en-US" sz="2000" dirty="0" err="1"/>
              <a:t>asti</a:t>
            </a:r>
            <a:r>
              <a:rPr lang="en-US" sz="2000" dirty="0"/>
              <a:t>.</a:t>
            </a:r>
            <a:endParaRPr lang="LID4096" sz="2000" dirty="0"/>
          </a:p>
        </p:txBody>
      </p:sp>
      <p:sp>
        <p:nvSpPr>
          <p:cNvPr id="7" name="TextBox 6">
            <a:extLst>
              <a:ext uri="{FF2B5EF4-FFF2-40B4-BE49-F238E27FC236}">
                <a16:creationId xmlns:a16="http://schemas.microsoft.com/office/drawing/2014/main" id="{8DD27FD6-7EB4-450A-B240-3244DE35AC39}"/>
              </a:ext>
            </a:extLst>
          </p:cNvPr>
          <p:cNvSpPr txBox="1"/>
          <p:nvPr/>
        </p:nvSpPr>
        <p:spPr>
          <a:xfrm>
            <a:off x="4762499" y="1782385"/>
            <a:ext cx="3514725" cy="830997"/>
          </a:xfrm>
          <a:prstGeom prst="rect">
            <a:avLst/>
          </a:prstGeom>
          <a:noFill/>
        </p:spPr>
        <p:txBody>
          <a:bodyPr wrap="square" rtlCol="0">
            <a:spAutoFit/>
          </a:bodyPr>
          <a:lstStyle/>
          <a:p>
            <a:r>
              <a:rPr lang="fi-FI" sz="2400" dirty="0"/>
              <a:t>WC </a:t>
            </a:r>
            <a:r>
              <a:rPr lang="fi-FI" sz="2400" dirty="0" err="1"/>
              <a:t>T</a:t>
            </a:r>
            <a:r>
              <a:rPr lang="fi-FI" sz="2400" baseline="-25000" dirty="0" err="1"/>
              <a:t>mp</a:t>
            </a:r>
            <a:r>
              <a:rPr lang="fi-FI" sz="2400" dirty="0"/>
              <a:t> = 2 870 °C</a:t>
            </a:r>
          </a:p>
          <a:p>
            <a:r>
              <a:rPr lang="fi-FI" sz="2400" dirty="0" err="1"/>
              <a:t>Co</a:t>
            </a:r>
            <a:r>
              <a:rPr lang="fi-FI" sz="2400" dirty="0"/>
              <a:t> </a:t>
            </a:r>
            <a:r>
              <a:rPr lang="fi-FI" sz="2400" dirty="0" err="1"/>
              <a:t>T</a:t>
            </a:r>
            <a:r>
              <a:rPr lang="fi-FI" sz="2400" baseline="-25000" dirty="0" err="1"/>
              <a:t>mp</a:t>
            </a:r>
            <a:r>
              <a:rPr lang="fi-FI" sz="2400" dirty="0"/>
              <a:t> = 1 495 °C</a:t>
            </a:r>
            <a:endParaRPr lang="LID4096" sz="2400" dirty="0"/>
          </a:p>
        </p:txBody>
      </p:sp>
      <p:sp>
        <p:nvSpPr>
          <p:cNvPr id="8" name="TextBox 7">
            <a:extLst>
              <a:ext uri="{FF2B5EF4-FFF2-40B4-BE49-F238E27FC236}">
                <a16:creationId xmlns:a16="http://schemas.microsoft.com/office/drawing/2014/main" id="{49E1034F-2B1E-44F9-A9F8-CB2412D5E680}"/>
              </a:ext>
            </a:extLst>
          </p:cNvPr>
          <p:cNvSpPr txBox="1"/>
          <p:nvPr/>
        </p:nvSpPr>
        <p:spPr>
          <a:xfrm>
            <a:off x="966786" y="6150440"/>
            <a:ext cx="3067050" cy="276999"/>
          </a:xfrm>
          <a:prstGeom prst="rect">
            <a:avLst/>
          </a:prstGeom>
          <a:noFill/>
        </p:spPr>
        <p:txBody>
          <a:bodyPr wrap="square" rtlCol="0">
            <a:spAutoFit/>
          </a:bodyPr>
          <a:lstStyle/>
          <a:p>
            <a:r>
              <a:rPr lang="fi-FI" sz="1200" dirty="0"/>
              <a:t>Anders </a:t>
            </a:r>
            <a:r>
              <a:rPr lang="fi-FI" sz="1200" dirty="0" err="1"/>
              <a:t>Petersson</a:t>
            </a:r>
            <a:r>
              <a:rPr lang="fi-FI" sz="1200" dirty="0"/>
              <a:t>, väitöskirja, KTH 2004</a:t>
            </a:r>
            <a:endParaRPr lang="LID4096" sz="1200" dirty="0"/>
          </a:p>
        </p:txBody>
      </p:sp>
    </p:spTree>
    <p:extLst>
      <p:ext uri="{BB962C8B-B14F-4D97-AF65-F5344CB8AC3E}">
        <p14:creationId xmlns:p14="http://schemas.microsoft.com/office/powerpoint/2010/main" val="988727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29754-6619-4ABF-8460-0742E915C647}"/>
              </a:ext>
            </a:extLst>
          </p:cNvPr>
          <p:cNvSpPr>
            <a:spLocks noGrp="1"/>
          </p:cNvSpPr>
          <p:nvPr>
            <p:ph type="title"/>
          </p:nvPr>
        </p:nvSpPr>
        <p:spPr/>
        <p:txBody>
          <a:bodyPr/>
          <a:lstStyle/>
          <a:p>
            <a:r>
              <a:rPr lang="en-US" dirty="0"/>
              <a:t>Hot (Isostatic) Pressing</a:t>
            </a:r>
            <a:endParaRPr lang="LID4096" dirty="0"/>
          </a:p>
        </p:txBody>
      </p:sp>
      <p:pic>
        <p:nvPicPr>
          <p:cNvPr id="6" name="Picture 5">
            <a:extLst>
              <a:ext uri="{FF2B5EF4-FFF2-40B4-BE49-F238E27FC236}">
                <a16:creationId xmlns:a16="http://schemas.microsoft.com/office/drawing/2014/main" id="{BCF4701E-B261-48D2-AFE0-70B55116DDA7}"/>
              </a:ext>
            </a:extLst>
          </p:cNvPr>
          <p:cNvPicPr>
            <a:picLocks noChangeAspect="1"/>
          </p:cNvPicPr>
          <p:nvPr/>
        </p:nvPicPr>
        <p:blipFill rotWithShape="1">
          <a:blip r:embed="rId2">
            <a:extLst>
              <a:ext uri="{28A0092B-C50C-407E-A947-70E740481C1C}">
                <a14:useLocalDpi xmlns:a14="http://schemas.microsoft.com/office/drawing/2010/main" val="0"/>
              </a:ext>
            </a:extLst>
          </a:blip>
          <a:srcRect l="2055" t="2172" r="55158" b="5631"/>
          <a:stretch/>
        </p:blipFill>
        <p:spPr>
          <a:xfrm>
            <a:off x="374850" y="2464429"/>
            <a:ext cx="2463599" cy="3409950"/>
          </a:xfrm>
          <a:prstGeom prst="rect">
            <a:avLst/>
          </a:prstGeom>
        </p:spPr>
      </p:pic>
      <p:sp>
        <p:nvSpPr>
          <p:cNvPr id="7" name="TextBox 6">
            <a:extLst>
              <a:ext uri="{FF2B5EF4-FFF2-40B4-BE49-F238E27FC236}">
                <a16:creationId xmlns:a16="http://schemas.microsoft.com/office/drawing/2014/main" id="{E99ECF0E-14CB-490E-8819-8AA3A9E5AABB}"/>
              </a:ext>
            </a:extLst>
          </p:cNvPr>
          <p:cNvSpPr txBox="1"/>
          <p:nvPr/>
        </p:nvSpPr>
        <p:spPr>
          <a:xfrm>
            <a:off x="374850" y="6215875"/>
            <a:ext cx="2876550" cy="553998"/>
          </a:xfrm>
          <a:prstGeom prst="rect">
            <a:avLst/>
          </a:prstGeom>
          <a:noFill/>
        </p:spPr>
        <p:txBody>
          <a:bodyPr wrap="square" rtlCol="0">
            <a:spAutoFit/>
          </a:bodyPr>
          <a:lstStyle/>
          <a:p>
            <a:r>
              <a:rPr lang="en-US" sz="1000" dirty="0" err="1"/>
              <a:t>Dobrzanski</a:t>
            </a:r>
            <a:r>
              <a:rPr lang="en-US" sz="1000" dirty="0"/>
              <a:t> et al: Fabrication Technologies of the Sintered Materials Including Materials for Medical and Dental Application, 2017</a:t>
            </a:r>
            <a:endParaRPr lang="LID4096" sz="1000" dirty="0"/>
          </a:p>
        </p:txBody>
      </p:sp>
      <p:sp>
        <p:nvSpPr>
          <p:cNvPr id="8" name="TextBox 7">
            <a:extLst>
              <a:ext uri="{FF2B5EF4-FFF2-40B4-BE49-F238E27FC236}">
                <a16:creationId xmlns:a16="http://schemas.microsoft.com/office/drawing/2014/main" id="{546D5FF8-6954-4421-B4B3-A8DD33AE5DBD}"/>
              </a:ext>
            </a:extLst>
          </p:cNvPr>
          <p:cNvSpPr txBox="1"/>
          <p:nvPr/>
        </p:nvSpPr>
        <p:spPr>
          <a:xfrm>
            <a:off x="1041400" y="1739900"/>
            <a:ext cx="2736850" cy="830997"/>
          </a:xfrm>
          <a:prstGeom prst="rect">
            <a:avLst/>
          </a:prstGeom>
          <a:noFill/>
        </p:spPr>
        <p:txBody>
          <a:bodyPr wrap="square" rtlCol="0">
            <a:spAutoFit/>
          </a:bodyPr>
          <a:lstStyle/>
          <a:p>
            <a:r>
              <a:rPr lang="en-US" sz="2400" dirty="0"/>
              <a:t>Hot pressing, Uniaxial force</a:t>
            </a:r>
            <a:endParaRPr lang="LID4096" sz="2400" dirty="0"/>
          </a:p>
        </p:txBody>
      </p:sp>
      <p:sp>
        <p:nvSpPr>
          <p:cNvPr id="9" name="TextBox 8">
            <a:extLst>
              <a:ext uri="{FF2B5EF4-FFF2-40B4-BE49-F238E27FC236}">
                <a16:creationId xmlns:a16="http://schemas.microsoft.com/office/drawing/2014/main" id="{C48698E2-EF7E-41DE-A23C-D8DF70FCFF6A}"/>
              </a:ext>
            </a:extLst>
          </p:cNvPr>
          <p:cNvSpPr txBox="1"/>
          <p:nvPr/>
        </p:nvSpPr>
        <p:spPr>
          <a:xfrm>
            <a:off x="4616250" y="1686666"/>
            <a:ext cx="4152900" cy="830997"/>
          </a:xfrm>
          <a:prstGeom prst="rect">
            <a:avLst/>
          </a:prstGeom>
          <a:noFill/>
        </p:spPr>
        <p:txBody>
          <a:bodyPr wrap="square" rtlCol="0">
            <a:spAutoFit/>
          </a:bodyPr>
          <a:lstStyle/>
          <a:p>
            <a:r>
              <a:rPr lang="en-US" sz="2400" dirty="0"/>
              <a:t>Hot Isostatic Pressing (HIP), gas pressure</a:t>
            </a:r>
            <a:endParaRPr lang="LID4096" sz="2400" dirty="0"/>
          </a:p>
        </p:txBody>
      </p:sp>
      <p:pic>
        <p:nvPicPr>
          <p:cNvPr id="11" name="Picture 10" descr="A picture containing drawing&#10;&#10;Description automatically generated">
            <a:extLst>
              <a:ext uri="{FF2B5EF4-FFF2-40B4-BE49-F238E27FC236}">
                <a16:creationId xmlns:a16="http://schemas.microsoft.com/office/drawing/2014/main" id="{71F23CD1-EDBB-4EA8-ACAF-3EE9A59B0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2851004"/>
            <a:ext cx="2832100" cy="3364871"/>
          </a:xfrm>
          <a:prstGeom prst="rect">
            <a:avLst/>
          </a:prstGeom>
        </p:spPr>
      </p:pic>
      <p:sp>
        <p:nvSpPr>
          <p:cNvPr id="12" name="Rectangle 11">
            <a:extLst>
              <a:ext uri="{FF2B5EF4-FFF2-40B4-BE49-F238E27FC236}">
                <a16:creationId xmlns:a16="http://schemas.microsoft.com/office/drawing/2014/main" id="{48E519B5-6DCB-4D0C-899C-7957AEC721C0}"/>
              </a:ext>
            </a:extLst>
          </p:cNvPr>
          <p:cNvSpPr/>
          <p:nvPr/>
        </p:nvSpPr>
        <p:spPr>
          <a:xfrm>
            <a:off x="4032250" y="6439585"/>
            <a:ext cx="4572000" cy="261610"/>
          </a:xfrm>
          <a:prstGeom prst="rect">
            <a:avLst/>
          </a:prstGeom>
        </p:spPr>
        <p:txBody>
          <a:bodyPr>
            <a:spAutoFit/>
          </a:bodyPr>
          <a:lstStyle/>
          <a:p>
            <a:r>
              <a:rPr lang="LID4096" sz="1050" dirty="0"/>
              <a:t>https://www.kobelco.co.jp/english/products/ip/technology/hip.html</a:t>
            </a:r>
          </a:p>
        </p:txBody>
      </p:sp>
      <p:sp>
        <p:nvSpPr>
          <p:cNvPr id="13" name="TextBox 12">
            <a:extLst>
              <a:ext uri="{FF2B5EF4-FFF2-40B4-BE49-F238E27FC236}">
                <a16:creationId xmlns:a16="http://schemas.microsoft.com/office/drawing/2014/main" id="{30D64A4D-C6AC-4A5C-9706-9B432F057F77}"/>
              </a:ext>
            </a:extLst>
          </p:cNvPr>
          <p:cNvSpPr txBox="1"/>
          <p:nvPr/>
        </p:nvSpPr>
        <p:spPr>
          <a:xfrm>
            <a:off x="1041400" y="2148331"/>
            <a:ext cx="1911350" cy="369332"/>
          </a:xfrm>
          <a:prstGeom prst="rect">
            <a:avLst/>
          </a:prstGeom>
          <a:noFill/>
        </p:spPr>
        <p:txBody>
          <a:bodyPr wrap="square" rtlCol="0">
            <a:spAutoFit/>
          </a:bodyPr>
          <a:lstStyle/>
          <a:p>
            <a:endParaRPr lang="LID4096" dirty="0"/>
          </a:p>
        </p:txBody>
      </p:sp>
    </p:spTree>
    <p:extLst>
      <p:ext uri="{BB962C8B-B14F-4D97-AF65-F5344CB8AC3E}">
        <p14:creationId xmlns:p14="http://schemas.microsoft.com/office/powerpoint/2010/main" val="243374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21" y="120927"/>
            <a:ext cx="7886700" cy="1325563"/>
          </a:xfrm>
        </p:spPr>
        <p:txBody>
          <a:bodyPr/>
          <a:lstStyle/>
          <a:p>
            <a:r>
              <a:rPr lang="fi-FI" dirty="0">
                <a:latin typeface="Arial" panose="020B0604020202020204" pitchFamily="34" charset="0"/>
                <a:cs typeface="Arial" panose="020B0604020202020204" pitchFamily="34" charset="0"/>
              </a:rPr>
              <a:t>Materiaalien prosessointi</a:t>
            </a:r>
          </a:p>
        </p:txBody>
      </p:sp>
      <p:sp>
        <p:nvSpPr>
          <p:cNvPr id="3" name="Content Placeholder 2"/>
          <p:cNvSpPr>
            <a:spLocks noGrp="1"/>
          </p:cNvSpPr>
          <p:nvPr>
            <p:ph idx="1"/>
          </p:nvPr>
        </p:nvSpPr>
        <p:spPr/>
        <p:txBody>
          <a:bodyPr/>
          <a:lstStyle/>
          <a:p>
            <a:pPr marL="0" indent="0">
              <a:buNone/>
            </a:pPr>
            <a:r>
              <a:rPr lang="fi-FI" dirty="0"/>
              <a:t>-synteesi</a:t>
            </a:r>
          </a:p>
          <a:p>
            <a:pPr marL="0" indent="0">
              <a:buNone/>
            </a:pPr>
            <a:r>
              <a:rPr lang="fi-FI" dirty="0"/>
              <a:t>-muokkaaminen</a:t>
            </a:r>
          </a:p>
          <a:p>
            <a:pPr marL="0" indent="0">
              <a:buNone/>
            </a:pPr>
            <a:r>
              <a:rPr lang="fi-FI" dirty="0"/>
              <a:t>-muodonanto</a:t>
            </a:r>
          </a:p>
          <a:p>
            <a:pPr marL="0" indent="0">
              <a:buNone/>
            </a:pPr>
            <a:r>
              <a:rPr lang="fi-FI" dirty="0"/>
              <a:t>-kierrätys</a:t>
            </a:r>
          </a:p>
        </p:txBody>
      </p:sp>
      <p:sp>
        <p:nvSpPr>
          <p:cNvPr id="4" name="TextBox 3"/>
          <p:cNvSpPr txBox="1"/>
          <p:nvPr/>
        </p:nvSpPr>
        <p:spPr>
          <a:xfrm>
            <a:off x="4697162" y="1467911"/>
            <a:ext cx="4101738" cy="1384995"/>
          </a:xfrm>
          <a:prstGeom prst="rect">
            <a:avLst/>
          </a:prstGeom>
          <a:noFill/>
        </p:spPr>
        <p:txBody>
          <a:bodyPr wrap="square" rtlCol="0">
            <a:spAutoFit/>
          </a:bodyPr>
          <a:lstStyle/>
          <a:p>
            <a:r>
              <a:rPr lang="fi-FI" sz="2800" dirty="0"/>
              <a:t>-kemiallinen reaktio</a:t>
            </a:r>
          </a:p>
          <a:p>
            <a:r>
              <a:rPr lang="fi-FI" sz="2800" dirty="0"/>
              <a:t>-biologinen prosessi</a:t>
            </a:r>
          </a:p>
          <a:p>
            <a:r>
              <a:rPr lang="fi-FI" sz="2800" dirty="0"/>
              <a:t>-fysikaalinen prosessi</a:t>
            </a:r>
          </a:p>
        </p:txBody>
      </p:sp>
      <p:sp>
        <p:nvSpPr>
          <p:cNvPr id="5" name="Right Arrow 4"/>
          <p:cNvSpPr/>
          <p:nvPr/>
        </p:nvSpPr>
        <p:spPr>
          <a:xfrm>
            <a:off x="2989761" y="1910221"/>
            <a:ext cx="1423851" cy="228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ight Arrow 5"/>
          <p:cNvSpPr/>
          <p:nvPr/>
        </p:nvSpPr>
        <p:spPr>
          <a:xfrm rot="1528814">
            <a:off x="3506884" y="3060499"/>
            <a:ext cx="1489166" cy="265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p:cNvSpPr txBox="1"/>
          <p:nvPr/>
        </p:nvSpPr>
        <p:spPr>
          <a:xfrm>
            <a:off x="5303520" y="3269499"/>
            <a:ext cx="3331029" cy="1815882"/>
          </a:xfrm>
          <a:prstGeom prst="rect">
            <a:avLst/>
          </a:prstGeom>
          <a:noFill/>
        </p:spPr>
        <p:txBody>
          <a:bodyPr wrap="square" rtlCol="0">
            <a:spAutoFit/>
          </a:bodyPr>
          <a:lstStyle/>
          <a:p>
            <a:r>
              <a:rPr lang="fi-FI" sz="2800" dirty="0"/>
              <a:t>-kiteyttäminen</a:t>
            </a:r>
          </a:p>
          <a:p>
            <a:r>
              <a:rPr lang="fi-FI" sz="2800" dirty="0"/>
              <a:t>-</a:t>
            </a:r>
            <a:r>
              <a:rPr lang="fi-FI" sz="2800" dirty="0" err="1"/>
              <a:t>amorfisointi</a:t>
            </a:r>
            <a:endParaRPr lang="fi-FI" sz="2800" dirty="0"/>
          </a:p>
          <a:p>
            <a:r>
              <a:rPr lang="fi-FI" sz="2800" dirty="0"/>
              <a:t>-karkaisu</a:t>
            </a:r>
          </a:p>
          <a:p>
            <a:r>
              <a:rPr lang="fi-FI" sz="2800" dirty="0"/>
              <a:t>-…</a:t>
            </a:r>
          </a:p>
        </p:txBody>
      </p:sp>
      <p:sp>
        <p:nvSpPr>
          <p:cNvPr id="8" name="Right Arrow 7"/>
          <p:cNvSpPr/>
          <p:nvPr/>
        </p:nvSpPr>
        <p:spPr>
          <a:xfrm rot="3223871">
            <a:off x="2519187" y="3859567"/>
            <a:ext cx="1700224" cy="274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p:cNvSpPr txBox="1"/>
          <p:nvPr/>
        </p:nvSpPr>
        <p:spPr>
          <a:xfrm>
            <a:off x="3701686" y="4850808"/>
            <a:ext cx="2966902" cy="1815882"/>
          </a:xfrm>
          <a:prstGeom prst="rect">
            <a:avLst/>
          </a:prstGeom>
          <a:noFill/>
        </p:spPr>
        <p:txBody>
          <a:bodyPr wrap="square" rtlCol="0">
            <a:spAutoFit/>
          </a:bodyPr>
          <a:lstStyle/>
          <a:p>
            <a:r>
              <a:rPr lang="fi-FI" sz="2800" dirty="0"/>
              <a:t>-valu</a:t>
            </a:r>
          </a:p>
          <a:p>
            <a:r>
              <a:rPr lang="fi-FI" sz="2800" dirty="0"/>
              <a:t>-syövytys</a:t>
            </a:r>
          </a:p>
          <a:p>
            <a:r>
              <a:rPr lang="fi-FI" sz="2800" dirty="0"/>
              <a:t>-puristus</a:t>
            </a:r>
          </a:p>
          <a:p>
            <a:r>
              <a:rPr lang="fi-FI" sz="2800" dirty="0"/>
              <a:t>-…</a:t>
            </a:r>
          </a:p>
        </p:txBody>
      </p:sp>
      <p:sp>
        <p:nvSpPr>
          <p:cNvPr id="12" name="TextBox 11"/>
          <p:cNvSpPr txBox="1"/>
          <p:nvPr/>
        </p:nvSpPr>
        <p:spPr>
          <a:xfrm>
            <a:off x="584467" y="4795513"/>
            <a:ext cx="2913018" cy="1815882"/>
          </a:xfrm>
          <a:prstGeom prst="rect">
            <a:avLst/>
          </a:prstGeom>
          <a:noFill/>
        </p:spPr>
        <p:txBody>
          <a:bodyPr wrap="square" rtlCol="0">
            <a:spAutoFit/>
          </a:bodyPr>
          <a:lstStyle/>
          <a:p>
            <a:r>
              <a:rPr lang="fi-FI" sz="2800" dirty="0"/>
              <a:t>-purkaminen</a:t>
            </a:r>
          </a:p>
          <a:p>
            <a:r>
              <a:rPr lang="fi-FI" sz="2800" dirty="0"/>
              <a:t>-lajittelu</a:t>
            </a:r>
          </a:p>
          <a:p>
            <a:r>
              <a:rPr lang="fi-FI" sz="2800" dirty="0"/>
              <a:t>-puhdistus</a:t>
            </a:r>
          </a:p>
          <a:p>
            <a:r>
              <a:rPr lang="fi-FI" sz="2800" dirty="0"/>
              <a:t>-…</a:t>
            </a:r>
          </a:p>
        </p:txBody>
      </p:sp>
      <p:sp>
        <p:nvSpPr>
          <p:cNvPr id="13" name="Right Arrow 12"/>
          <p:cNvSpPr/>
          <p:nvPr/>
        </p:nvSpPr>
        <p:spPr>
          <a:xfrm rot="5400000">
            <a:off x="1064239" y="4266083"/>
            <a:ext cx="798636" cy="260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055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11" grpId="0"/>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FD18-2FA8-4E1D-907A-23472AF327B6}"/>
              </a:ext>
            </a:extLst>
          </p:cNvPr>
          <p:cNvSpPr>
            <a:spLocks noGrp="1"/>
          </p:cNvSpPr>
          <p:nvPr>
            <p:ph type="title"/>
          </p:nvPr>
        </p:nvSpPr>
        <p:spPr/>
        <p:txBody>
          <a:bodyPr/>
          <a:lstStyle/>
          <a:p>
            <a:r>
              <a:rPr lang="en-US" dirty="0"/>
              <a:t>Hot pressing vs. </a:t>
            </a:r>
            <a:r>
              <a:rPr lang="en-US" dirty="0" err="1"/>
              <a:t>sintraus</a:t>
            </a:r>
            <a:endParaRPr lang="LID4096" dirty="0"/>
          </a:p>
        </p:txBody>
      </p:sp>
      <p:pic>
        <p:nvPicPr>
          <p:cNvPr id="4" name="Picture 3" descr="A close up of a map&#10;&#10;Description automatically generated">
            <a:extLst>
              <a:ext uri="{FF2B5EF4-FFF2-40B4-BE49-F238E27FC236}">
                <a16:creationId xmlns:a16="http://schemas.microsoft.com/office/drawing/2014/main" id="{7900BA18-BAF3-4776-8A98-10156747B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41" y="1690689"/>
            <a:ext cx="4815309" cy="3840988"/>
          </a:xfrm>
          <a:prstGeom prst="rect">
            <a:avLst/>
          </a:prstGeom>
        </p:spPr>
      </p:pic>
      <p:sp>
        <p:nvSpPr>
          <p:cNvPr id="5" name="TextBox 4">
            <a:extLst>
              <a:ext uri="{FF2B5EF4-FFF2-40B4-BE49-F238E27FC236}">
                <a16:creationId xmlns:a16="http://schemas.microsoft.com/office/drawing/2014/main" id="{F49489D3-E62B-4E58-9205-9346088CC470}"/>
              </a:ext>
            </a:extLst>
          </p:cNvPr>
          <p:cNvSpPr txBox="1"/>
          <p:nvPr/>
        </p:nvSpPr>
        <p:spPr>
          <a:xfrm>
            <a:off x="5035550" y="1912939"/>
            <a:ext cx="3835400" cy="3046988"/>
          </a:xfrm>
          <a:prstGeom prst="rect">
            <a:avLst/>
          </a:prstGeom>
          <a:noFill/>
        </p:spPr>
        <p:txBody>
          <a:bodyPr wrap="square" rtlCol="0">
            <a:spAutoFit/>
          </a:bodyPr>
          <a:lstStyle/>
          <a:p>
            <a:r>
              <a:rPr lang="en-US" sz="2400" dirty="0" err="1"/>
              <a:t>Korkea</a:t>
            </a:r>
            <a:r>
              <a:rPr lang="en-US" sz="2400" dirty="0"/>
              <a:t> </a:t>
            </a:r>
            <a:r>
              <a:rPr lang="en-US" sz="2400" dirty="0" err="1"/>
              <a:t>lämpötila</a:t>
            </a:r>
            <a:r>
              <a:rPr lang="en-US" sz="2400" dirty="0"/>
              <a:t> </a:t>
            </a:r>
            <a:r>
              <a:rPr lang="en-US" sz="2400" dirty="0" err="1"/>
              <a:t>aiheuttaa</a:t>
            </a:r>
            <a:r>
              <a:rPr lang="en-US" sz="2400" dirty="0"/>
              <a:t> </a:t>
            </a:r>
            <a:r>
              <a:rPr lang="en-US" sz="2400" dirty="0" err="1"/>
              <a:t>kiteenkasvua</a:t>
            </a:r>
            <a:r>
              <a:rPr lang="en-US" sz="2400" dirty="0"/>
              <a:t>, </a:t>
            </a:r>
            <a:r>
              <a:rPr lang="en-US" sz="2400" dirty="0" err="1"/>
              <a:t>mutta</a:t>
            </a:r>
            <a:r>
              <a:rPr lang="en-US" sz="2400" dirty="0"/>
              <a:t> </a:t>
            </a:r>
            <a:r>
              <a:rPr lang="en-US" sz="2400" dirty="0" err="1"/>
              <a:t>keraamien</a:t>
            </a:r>
            <a:r>
              <a:rPr lang="en-US" sz="2400" dirty="0"/>
              <a:t> </a:t>
            </a:r>
            <a:r>
              <a:rPr lang="en-US" sz="2400" dirty="0" err="1"/>
              <a:t>mekaaniset</a:t>
            </a:r>
            <a:r>
              <a:rPr lang="en-US" sz="2400" dirty="0"/>
              <a:t> </a:t>
            </a:r>
            <a:r>
              <a:rPr lang="en-US" sz="2400" dirty="0" err="1"/>
              <a:t>ominaisuudet</a:t>
            </a:r>
            <a:r>
              <a:rPr lang="en-US" sz="2400" dirty="0"/>
              <a:t> </a:t>
            </a:r>
            <a:r>
              <a:rPr lang="en-US" sz="2400" dirty="0" err="1"/>
              <a:t>yleensä</a:t>
            </a:r>
            <a:r>
              <a:rPr lang="en-US" sz="2400" dirty="0"/>
              <a:t> </a:t>
            </a:r>
            <a:r>
              <a:rPr lang="en-US" sz="2400" dirty="0" err="1"/>
              <a:t>parhaita</a:t>
            </a:r>
            <a:r>
              <a:rPr lang="en-US" sz="2400" dirty="0"/>
              <a:t> </a:t>
            </a:r>
            <a:r>
              <a:rPr lang="en-US" sz="2400" dirty="0" err="1"/>
              <a:t>pienikiteisinä</a:t>
            </a:r>
            <a:r>
              <a:rPr lang="en-US" sz="2400" dirty="0"/>
              <a:t>.</a:t>
            </a:r>
          </a:p>
          <a:p>
            <a:endParaRPr lang="en-US" sz="2400" dirty="0"/>
          </a:p>
          <a:p>
            <a:r>
              <a:rPr lang="en-US" sz="2400" dirty="0" err="1"/>
              <a:t>Siksi</a:t>
            </a:r>
            <a:r>
              <a:rPr lang="en-US" sz="2400" dirty="0"/>
              <a:t> HP/HIP </a:t>
            </a:r>
            <a:r>
              <a:rPr lang="en-US" sz="2400" dirty="0" err="1"/>
              <a:t>joskus</a:t>
            </a:r>
            <a:r>
              <a:rPr lang="en-US" sz="2400" dirty="0"/>
              <a:t> </a:t>
            </a:r>
            <a:r>
              <a:rPr lang="en-US" sz="2400" dirty="0" err="1"/>
              <a:t>parempia</a:t>
            </a:r>
            <a:r>
              <a:rPr lang="en-US" sz="2400" dirty="0"/>
              <a:t> </a:t>
            </a:r>
            <a:r>
              <a:rPr lang="en-US" sz="2400" dirty="0" err="1"/>
              <a:t>kuin</a:t>
            </a:r>
            <a:r>
              <a:rPr lang="en-US" sz="2400" dirty="0"/>
              <a:t> </a:t>
            </a:r>
            <a:r>
              <a:rPr lang="en-US" sz="2400" dirty="0" err="1"/>
              <a:t>sintraus</a:t>
            </a:r>
            <a:r>
              <a:rPr lang="en-US" sz="2400" dirty="0"/>
              <a:t>.</a:t>
            </a:r>
            <a:endParaRPr lang="LID4096" sz="2400" dirty="0"/>
          </a:p>
        </p:txBody>
      </p:sp>
      <p:sp>
        <p:nvSpPr>
          <p:cNvPr id="6" name="TextBox 5">
            <a:extLst>
              <a:ext uri="{FF2B5EF4-FFF2-40B4-BE49-F238E27FC236}">
                <a16:creationId xmlns:a16="http://schemas.microsoft.com/office/drawing/2014/main" id="{34157704-BF94-4310-8EA8-3781511A8808}"/>
              </a:ext>
            </a:extLst>
          </p:cNvPr>
          <p:cNvSpPr txBox="1"/>
          <p:nvPr/>
        </p:nvSpPr>
        <p:spPr>
          <a:xfrm>
            <a:off x="762000" y="5842000"/>
            <a:ext cx="3498850" cy="276999"/>
          </a:xfrm>
          <a:prstGeom prst="rect">
            <a:avLst/>
          </a:prstGeom>
          <a:noFill/>
        </p:spPr>
        <p:txBody>
          <a:bodyPr wrap="square" rtlCol="0">
            <a:spAutoFit/>
          </a:bodyPr>
          <a:lstStyle/>
          <a:p>
            <a:r>
              <a:rPr lang="en-US" sz="1200" dirty="0"/>
              <a:t>Kingery p. 502</a:t>
            </a:r>
            <a:endParaRPr lang="LID4096" sz="1200" dirty="0"/>
          </a:p>
        </p:txBody>
      </p:sp>
    </p:spTree>
    <p:extLst>
      <p:ext uri="{BB962C8B-B14F-4D97-AF65-F5344CB8AC3E}">
        <p14:creationId xmlns:p14="http://schemas.microsoft.com/office/powerpoint/2010/main" val="198075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9B81-BFCD-4B9C-ADA2-A29A10623A1C}"/>
              </a:ext>
            </a:extLst>
          </p:cNvPr>
          <p:cNvSpPr>
            <a:spLocks noGrp="1"/>
          </p:cNvSpPr>
          <p:nvPr>
            <p:ph type="title"/>
          </p:nvPr>
        </p:nvSpPr>
        <p:spPr/>
        <p:txBody>
          <a:bodyPr/>
          <a:lstStyle/>
          <a:p>
            <a:r>
              <a:rPr lang="en-US" dirty="0"/>
              <a:t>HIP: </a:t>
            </a:r>
            <a:r>
              <a:rPr lang="en-US" dirty="0" err="1"/>
              <a:t>jauheesta</a:t>
            </a:r>
            <a:r>
              <a:rPr lang="en-US" dirty="0"/>
              <a:t> </a:t>
            </a:r>
            <a:r>
              <a:rPr lang="en-US" dirty="0" err="1"/>
              <a:t>kiinteäksi</a:t>
            </a:r>
            <a:endParaRPr lang="LID4096" dirty="0"/>
          </a:p>
        </p:txBody>
      </p:sp>
      <p:pic>
        <p:nvPicPr>
          <p:cNvPr id="3" name="Picture 2">
            <a:extLst>
              <a:ext uri="{FF2B5EF4-FFF2-40B4-BE49-F238E27FC236}">
                <a16:creationId xmlns:a16="http://schemas.microsoft.com/office/drawing/2014/main" id="{001C06FA-430C-4263-9CC6-785BC64BCCF1}"/>
              </a:ext>
            </a:extLst>
          </p:cNvPr>
          <p:cNvPicPr>
            <a:picLocks noChangeAspect="1"/>
          </p:cNvPicPr>
          <p:nvPr/>
        </p:nvPicPr>
        <p:blipFill>
          <a:blip r:embed="rId2"/>
          <a:stretch>
            <a:fillRect/>
          </a:stretch>
        </p:blipFill>
        <p:spPr>
          <a:xfrm>
            <a:off x="291549" y="1874049"/>
            <a:ext cx="6228522" cy="4280559"/>
          </a:xfrm>
          <a:prstGeom prst="rect">
            <a:avLst/>
          </a:prstGeom>
        </p:spPr>
      </p:pic>
      <p:sp>
        <p:nvSpPr>
          <p:cNvPr id="5" name="Rectangle 4">
            <a:extLst>
              <a:ext uri="{FF2B5EF4-FFF2-40B4-BE49-F238E27FC236}">
                <a16:creationId xmlns:a16="http://schemas.microsoft.com/office/drawing/2014/main" id="{CD4818B5-88AD-4744-B673-DD49BEA2E28E}"/>
              </a:ext>
            </a:extLst>
          </p:cNvPr>
          <p:cNvSpPr/>
          <p:nvPr/>
        </p:nvSpPr>
        <p:spPr>
          <a:xfrm>
            <a:off x="6537049" y="1953544"/>
            <a:ext cx="2271920" cy="3785652"/>
          </a:xfrm>
          <a:prstGeom prst="rect">
            <a:avLst/>
          </a:prstGeom>
        </p:spPr>
        <p:txBody>
          <a:bodyPr wrap="square">
            <a:spAutoFit/>
          </a:bodyPr>
          <a:lstStyle/>
          <a:p>
            <a:r>
              <a:rPr lang="fi-FI" sz="2400" dirty="0" err="1">
                <a:latin typeface="Arial" panose="020B0604020202020204" pitchFamily="34" charset="0"/>
                <a:cs typeface="Arial" panose="020B0604020202020204" pitchFamily="34" charset="0"/>
              </a:rPr>
              <a:t>Methyl</a:t>
            </a:r>
            <a:r>
              <a:rPr lang="fi-FI" sz="2400" dirty="0">
                <a:latin typeface="Arial" panose="020B0604020202020204" pitchFamily="34" charset="0"/>
                <a:cs typeface="Arial" panose="020B0604020202020204" pitchFamily="34" charset="0"/>
              </a:rPr>
              <a:t>-ammonium</a:t>
            </a:r>
          </a:p>
          <a:p>
            <a:r>
              <a:rPr lang="fi-FI" sz="2400" dirty="0" err="1">
                <a:latin typeface="Arial" panose="020B0604020202020204" pitchFamily="34" charset="0"/>
                <a:cs typeface="Arial" panose="020B0604020202020204" pitchFamily="34" charset="0"/>
              </a:rPr>
              <a:t>bismuth</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iodide</a:t>
            </a:r>
            <a:r>
              <a:rPr lang="fi-FI" sz="2400" dirty="0">
                <a:latin typeface="Arial" panose="020B0604020202020204" pitchFamily="34" charset="0"/>
                <a:cs typeface="Arial" panose="020B0604020202020204" pitchFamily="34" charset="0"/>
              </a:rPr>
              <a:t> (MA</a:t>
            </a:r>
            <a:r>
              <a:rPr lang="fi-FI" sz="1000" dirty="0">
                <a:latin typeface="Arial" panose="020B0604020202020204" pitchFamily="34" charset="0"/>
                <a:cs typeface="Arial" panose="020B0604020202020204" pitchFamily="34" charset="0"/>
              </a:rPr>
              <a:t>3</a:t>
            </a:r>
            <a:r>
              <a:rPr lang="fi-FI" sz="2400" dirty="0">
                <a:latin typeface="Arial" panose="020B0604020202020204" pitchFamily="34" charset="0"/>
                <a:cs typeface="Arial" panose="020B0604020202020204" pitchFamily="34" charset="0"/>
              </a:rPr>
              <a:t>Bi</a:t>
            </a:r>
            <a:r>
              <a:rPr lang="fi-FI" sz="1000" dirty="0">
                <a:latin typeface="Arial" panose="020B0604020202020204" pitchFamily="34" charset="0"/>
                <a:cs typeface="Arial" panose="020B0604020202020204" pitchFamily="34" charset="0"/>
              </a:rPr>
              <a:t>2</a:t>
            </a:r>
            <a:r>
              <a:rPr lang="fi-FI" sz="2400" dirty="0">
                <a:latin typeface="Arial" panose="020B0604020202020204" pitchFamily="34" charset="0"/>
                <a:cs typeface="Arial" panose="020B0604020202020204" pitchFamily="34" charset="0"/>
              </a:rPr>
              <a:t>I</a:t>
            </a:r>
            <a:r>
              <a:rPr lang="fi-FI" sz="1000" dirty="0">
                <a:latin typeface="Arial" panose="020B0604020202020204" pitchFamily="34" charset="0"/>
                <a:cs typeface="Arial" panose="020B0604020202020204" pitchFamily="34" charset="0"/>
              </a:rPr>
              <a:t>9</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polycrystalline</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pellets</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PPs</a:t>
            </a:r>
            <a:r>
              <a:rPr lang="fi-FI" sz="2400" dirty="0">
                <a:latin typeface="Arial" panose="020B0604020202020204" pitchFamily="34" charset="0"/>
                <a:cs typeface="Arial" panose="020B0604020202020204" pitchFamily="34" charset="0"/>
              </a:rPr>
              <a:t>).</a:t>
            </a:r>
          </a:p>
          <a:p>
            <a:endParaRPr lang="fi-FI" sz="2400" dirty="0">
              <a:latin typeface="Arial" panose="020B0604020202020204" pitchFamily="34" charset="0"/>
              <a:cs typeface="Arial" panose="020B0604020202020204" pitchFamily="34" charset="0"/>
            </a:endParaRPr>
          </a:p>
          <a:p>
            <a:r>
              <a:rPr lang="fi-FI" sz="2400" dirty="0">
                <a:latin typeface="Arial" panose="020B0604020202020204" pitchFamily="34" charset="0"/>
                <a:cs typeface="Arial" panose="020B0604020202020204" pitchFamily="34" charset="0"/>
              </a:rPr>
              <a:t>Röntgen-detektori-materiaali.</a:t>
            </a:r>
            <a:endParaRPr lang="LID4096"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26EEFD9-C112-4714-B305-ECC056909E99}"/>
              </a:ext>
            </a:extLst>
          </p:cNvPr>
          <p:cNvSpPr txBox="1"/>
          <p:nvPr/>
        </p:nvSpPr>
        <p:spPr>
          <a:xfrm>
            <a:off x="1470991" y="3783497"/>
            <a:ext cx="2352261" cy="461665"/>
          </a:xfrm>
          <a:prstGeom prst="rect">
            <a:avLst/>
          </a:prstGeom>
          <a:noFill/>
        </p:spPr>
        <p:txBody>
          <a:bodyPr wrap="square" rtlCol="0">
            <a:spAutoFit/>
          </a:bodyPr>
          <a:lstStyle/>
          <a:p>
            <a:r>
              <a:rPr lang="en-US" sz="2400" dirty="0" err="1"/>
              <a:t>jauhe</a:t>
            </a:r>
            <a:endParaRPr lang="LID4096" sz="2400" dirty="0"/>
          </a:p>
        </p:txBody>
      </p:sp>
      <p:sp>
        <p:nvSpPr>
          <p:cNvPr id="7" name="TextBox 6">
            <a:extLst>
              <a:ext uri="{FF2B5EF4-FFF2-40B4-BE49-F238E27FC236}">
                <a16:creationId xmlns:a16="http://schemas.microsoft.com/office/drawing/2014/main" id="{C3581244-A1F3-4552-991C-2775E424F842}"/>
              </a:ext>
            </a:extLst>
          </p:cNvPr>
          <p:cNvSpPr txBox="1"/>
          <p:nvPr/>
        </p:nvSpPr>
        <p:spPr>
          <a:xfrm>
            <a:off x="4492901" y="3783497"/>
            <a:ext cx="1424609" cy="461665"/>
          </a:xfrm>
          <a:prstGeom prst="rect">
            <a:avLst/>
          </a:prstGeom>
          <a:noFill/>
        </p:spPr>
        <p:txBody>
          <a:bodyPr wrap="square" rtlCol="0">
            <a:spAutoFit/>
          </a:bodyPr>
          <a:lstStyle/>
          <a:p>
            <a:r>
              <a:rPr lang="en-US" sz="2400" dirty="0" err="1"/>
              <a:t>pelletti</a:t>
            </a:r>
            <a:endParaRPr lang="LID4096" sz="2400" dirty="0"/>
          </a:p>
        </p:txBody>
      </p:sp>
      <p:sp>
        <p:nvSpPr>
          <p:cNvPr id="8" name="TextBox 7">
            <a:extLst>
              <a:ext uri="{FF2B5EF4-FFF2-40B4-BE49-F238E27FC236}">
                <a16:creationId xmlns:a16="http://schemas.microsoft.com/office/drawing/2014/main" id="{1A0B4958-530A-4BAB-B1EA-C07072C7F283}"/>
              </a:ext>
            </a:extLst>
          </p:cNvPr>
          <p:cNvSpPr txBox="1"/>
          <p:nvPr/>
        </p:nvSpPr>
        <p:spPr>
          <a:xfrm>
            <a:off x="628650" y="6321287"/>
            <a:ext cx="5619750" cy="369332"/>
          </a:xfrm>
          <a:prstGeom prst="rect">
            <a:avLst/>
          </a:prstGeom>
          <a:noFill/>
        </p:spPr>
        <p:txBody>
          <a:bodyPr wrap="square" rtlCol="0">
            <a:spAutoFit/>
          </a:bodyPr>
          <a:lstStyle/>
          <a:p>
            <a:r>
              <a:rPr lang="en-US" dirty="0"/>
              <a:t>Tie et al: </a:t>
            </a:r>
            <a:r>
              <a:rPr lang="fi-FI" i="1" dirty="0"/>
              <a:t>Adv. </a:t>
            </a:r>
            <a:r>
              <a:rPr lang="fi-FI" i="1" dirty="0" err="1"/>
              <a:t>Mater</a:t>
            </a:r>
            <a:r>
              <a:rPr lang="fi-FI" i="1" dirty="0"/>
              <a:t>. </a:t>
            </a:r>
            <a:r>
              <a:rPr lang="fi-FI" b="1" dirty="0"/>
              <a:t>2020</a:t>
            </a:r>
            <a:r>
              <a:rPr lang="fi-FI" dirty="0"/>
              <a:t>, </a:t>
            </a:r>
            <a:r>
              <a:rPr lang="fi-FI" i="1" dirty="0"/>
              <a:t>32</a:t>
            </a:r>
            <a:r>
              <a:rPr lang="fi-FI" dirty="0"/>
              <a:t>, 2001981</a:t>
            </a:r>
            <a:endParaRPr lang="LID4096" dirty="0"/>
          </a:p>
        </p:txBody>
      </p:sp>
    </p:spTree>
    <p:extLst>
      <p:ext uri="{BB962C8B-B14F-4D97-AF65-F5344CB8AC3E}">
        <p14:creationId xmlns:p14="http://schemas.microsoft.com/office/powerpoint/2010/main" val="45094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EC3A0-857A-4603-8270-0924A4CEED50}"/>
              </a:ext>
            </a:extLst>
          </p:cNvPr>
          <p:cNvSpPr/>
          <p:nvPr/>
        </p:nvSpPr>
        <p:spPr>
          <a:xfrm>
            <a:off x="127000" y="146050"/>
            <a:ext cx="8845550" cy="655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B7F3CBCD-C3EA-43E6-A2DA-6C0691AA3B40}"/>
              </a:ext>
            </a:extLst>
          </p:cNvPr>
          <p:cNvSpPr>
            <a:spLocks noGrp="1"/>
          </p:cNvSpPr>
          <p:nvPr>
            <p:ph type="title"/>
          </p:nvPr>
        </p:nvSpPr>
        <p:spPr/>
        <p:txBody>
          <a:bodyPr/>
          <a:lstStyle/>
          <a:p>
            <a:r>
              <a:rPr lang="en-US" dirty="0" err="1">
                <a:solidFill>
                  <a:schemeClr val="bg1"/>
                </a:solidFill>
              </a:rPr>
              <a:t>Kalvot</a:t>
            </a:r>
            <a:r>
              <a:rPr lang="en-US" dirty="0">
                <a:solidFill>
                  <a:schemeClr val="bg1"/>
                </a:solidFill>
              </a:rPr>
              <a:t> ja </a:t>
            </a:r>
            <a:r>
              <a:rPr lang="en-US" dirty="0" err="1">
                <a:solidFill>
                  <a:schemeClr val="bg1"/>
                </a:solidFill>
              </a:rPr>
              <a:t>pinnoitteet</a:t>
            </a:r>
            <a:endParaRPr lang="LID4096" dirty="0">
              <a:solidFill>
                <a:schemeClr val="bg1"/>
              </a:solidFill>
            </a:endParaRPr>
          </a:p>
        </p:txBody>
      </p:sp>
      <p:sp>
        <p:nvSpPr>
          <p:cNvPr id="3" name="TextBox 2">
            <a:extLst>
              <a:ext uri="{FF2B5EF4-FFF2-40B4-BE49-F238E27FC236}">
                <a16:creationId xmlns:a16="http://schemas.microsoft.com/office/drawing/2014/main" id="{C2817D3C-3867-454F-8D6B-6DF38CB29B56}"/>
              </a:ext>
            </a:extLst>
          </p:cNvPr>
          <p:cNvSpPr txBox="1"/>
          <p:nvPr/>
        </p:nvSpPr>
        <p:spPr>
          <a:xfrm>
            <a:off x="628650" y="1885950"/>
            <a:ext cx="6432550" cy="4524315"/>
          </a:xfrm>
          <a:prstGeom prst="rect">
            <a:avLst/>
          </a:prstGeom>
          <a:noFill/>
        </p:spPr>
        <p:txBody>
          <a:bodyPr wrap="square" rtlCol="0">
            <a:spAutoFit/>
          </a:bodyPr>
          <a:lstStyle/>
          <a:p>
            <a:r>
              <a:rPr lang="en-US" sz="2400" dirty="0" err="1">
                <a:solidFill>
                  <a:schemeClr val="bg1"/>
                </a:solidFill>
              </a:rPr>
              <a:t>Kuinka</a:t>
            </a:r>
            <a:r>
              <a:rPr lang="en-US" sz="2400" dirty="0">
                <a:solidFill>
                  <a:schemeClr val="bg1"/>
                </a:solidFill>
              </a:rPr>
              <a:t> </a:t>
            </a:r>
            <a:r>
              <a:rPr lang="en-US" sz="2400" dirty="0" err="1">
                <a:solidFill>
                  <a:schemeClr val="bg1"/>
                </a:solidFill>
              </a:rPr>
              <a:t>paksuja</a:t>
            </a:r>
            <a:r>
              <a:rPr lang="en-US" sz="2400" dirty="0">
                <a:solidFill>
                  <a:schemeClr val="bg1"/>
                </a:solidFill>
              </a:rPr>
              <a:t> </a:t>
            </a:r>
            <a:r>
              <a:rPr lang="en-US" sz="2400" dirty="0" err="1">
                <a:solidFill>
                  <a:schemeClr val="bg1"/>
                </a:solidFill>
              </a:rPr>
              <a:t>kalvot</a:t>
            </a:r>
            <a:r>
              <a:rPr lang="en-US" sz="2400" dirty="0">
                <a:solidFill>
                  <a:schemeClr val="bg1"/>
                </a:solidFill>
              </a:rPr>
              <a:t> </a:t>
            </a:r>
            <a:r>
              <a:rPr lang="en-US" sz="2400" dirty="0" err="1">
                <a:solidFill>
                  <a:schemeClr val="bg1"/>
                </a:solidFill>
              </a:rPr>
              <a:t>ovat</a:t>
            </a:r>
            <a:r>
              <a:rPr lang="en-US" sz="2400" dirty="0">
                <a:solidFill>
                  <a:schemeClr val="bg1"/>
                </a:solidFill>
              </a:rPr>
              <a:t> ?</a:t>
            </a:r>
          </a:p>
          <a:p>
            <a:endParaRPr lang="en-US" sz="2400" dirty="0">
              <a:solidFill>
                <a:schemeClr val="bg1"/>
              </a:solidFill>
            </a:endParaRPr>
          </a:p>
          <a:p>
            <a:r>
              <a:rPr lang="en-US" sz="2400" dirty="0" err="1">
                <a:solidFill>
                  <a:schemeClr val="bg1"/>
                </a:solidFill>
              </a:rPr>
              <a:t>Heijastuksenestokalvo</a:t>
            </a:r>
            <a:r>
              <a:rPr lang="en-US" sz="2400" dirty="0">
                <a:solidFill>
                  <a:schemeClr val="bg1"/>
                </a:solidFill>
              </a:rPr>
              <a:t> </a:t>
            </a:r>
            <a:r>
              <a:rPr lang="en-US" sz="2400" dirty="0" err="1">
                <a:solidFill>
                  <a:schemeClr val="bg1"/>
                </a:solidFill>
              </a:rPr>
              <a:t>kameran</a:t>
            </a:r>
            <a:r>
              <a:rPr lang="en-US" sz="2400" dirty="0">
                <a:solidFill>
                  <a:schemeClr val="bg1"/>
                </a:solidFill>
              </a:rPr>
              <a:t> </a:t>
            </a:r>
            <a:r>
              <a:rPr lang="en-US" sz="2400" dirty="0" err="1">
                <a:solidFill>
                  <a:schemeClr val="bg1"/>
                </a:solidFill>
              </a:rPr>
              <a:t>linssissä</a:t>
            </a:r>
            <a:r>
              <a:rPr lang="en-US" sz="2400" dirty="0">
                <a:solidFill>
                  <a:schemeClr val="bg1"/>
                </a:solidFill>
              </a:rPr>
              <a:t> ?</a:t>
            </a:r>
          </a:p>
          <a:p>
            <a:endParaRPr lang="en-US" sz="2400" dirty="0">
              <a:solidFill>
                <a:schemeClr val="bg1"/>
              </a:solidFill>
            </a:endParaRPr>
          </a:p>
          <a:p>
            <a:r>
              <a:rPr lang="en-US" sz="2400" dirty="0" err="1">
                <a:solidFill>
                  <a:schemeClr val="bg1"/>
                </a:solidFill>
              </a:rPr>
              <a:t>Mikropiirin</a:t>
            </a:r>
            <a:r>
              <a:rPr lang="en-US" sz="2400" dirty="0">
                <a:solidFill>
                  <a:schemeClr val="bg1"/>
                </a:solidFill>
              </a:rPr>
              <a:t> </a:t>
            </a:r>
            <a:r>
              <a:rPr lang="en-US" sz="2400" dirty="0" err="1">
                <a:solidFill>
                  <a:schemeClr val="bg1"/>
                </a:solidFill>
              </a:rPr>
              <a:t>sähköjohdot</a:t>
            </a:r>
            <a:r>
              <a:rPr lang="en-US" sz="2400" dirty="0">
                <a:solidFill>
                  <a:schemeClr val="bg1"/>
                </a:solidFill>
              </a:rPr>
              <a:t> ?</a:t>
            </a:r>
          </a:p>
          <a:p>
            <a:endParaRPr lang="en-US" sz="2400" dirty="0">
              <a:solidFill>
                <a:schemeClr val="bg1"/>
              </a:solidFill>
            </a:endParaRPr>
          </a:p>
          <a:p>
            <a:r>
              <a:rPr lang="en-US" sz="2400" dirty="0" err="1">
                <a:solidFill>
                  <a:schemeClr val="bg1"/>
                </a:solidFill>
              </a:rPr>
              <a:t>Paistinpannun</a:t>
            </a:r>
            <a:r>
              <a:rPr lang="en-US" sz="2400" dirty="0">
                <a:solidFill>
                  <a:schemeClr val="bg1"/>
                </a:solidFill>
              </a:rPr>
              <a:t> Teflon ?</a:t>
            </a:r>
          </a:p>
          <a:p>
            <a:endParaRPr lang="en-US" sz="2400" dirty="0">
              <a:solidFill>
                <a:schemeClr val="bg1"/>
              </a:solidFill>
            </a:endParaRPr>
          </a:p>
          <a:p>
            <a:r>
              <a:rPr lang="en-US" sz="2400" dirty="0" err="1">
                <a:solidFill>
                  <a:schemeClr val="bg1"/>
                </a:solidFill>
              </a:rPr>
              <a:t>Mersun</a:t>
            </a:r>
            <a:r>
              <a:rPr lang="en-US" sz="2400" dirty="0">
                <a:solidFill>
                  <a:schemeClr val="bg1"/>
                </a:solidFill>
              </a:rPr>
              <a:t> </a:t>
            </a:r>
            <a:r>
              <a:rPr lang="en-US" sz="2400" dirty="0" err="1">
                <a:solidFill>
                  <a:schemeClr val="bg1"/>
                </a:solidFill>
              </a:rPr>
              <a:t>pintamaali</a:t>
            </a:r>
            <a:r>
              <a:rPr lang="en-US" sz="2400" dirty="0">
                <a:solidFill>
                  <a:schemeClr val="bg1"/>
                </a:solidFill>
              </a:rPr>
              <a:t> ?</a:t>
            </a:r>
          </a:p>
          <a:p>
            <a:endParaRPr lang="en-US" sz="2400" dirty="0">
              <a:solidFill>
                <a:schemeClr val="bg1"/>
              </a:solidFill>
            </a:endParaRPr>
          </a:p>
          <a:p>
            <a:r>
              <a:rPr lang="en-US" sz="2400" dirty="0" err="1">
                <a:solidFill>
                  <a:schemeClr val="bg1"/>
                </a:solidFill>
              </a:rPr>
              <a:t>Maali</a:t>
            </a:r>
            <a:r>
              <a:rPr lang="en-US" sz="2400" dirty="0">
                <a:solidFill>
                  <a:schemeClr val="bg1"/>
                </a:solidFill>
              </a:rPr>
              <a:t> </a:t>
            </a:r>
            <a:r>
              <a:rPr lang="en-US" sz="2400" dirty="0" err="1">
                <a:solidFill>
                  <a:schemeClr val="bg1"/>
                </a:solidFill>
              </a:rPr>
              <a:t>mummonmökin</a:t>
            </a:r>
            <a:r>
              <a:rPr lang="en-US" sz="2400" dirty="0">
                <a:solidFill>
                  <a:schemeClr val="bg1"/>
                </a:solidFill>
              </a:rPr>
              <a:t> </a:t>
            </a:r>
            <a:r>
              <a:rPr lang="en-US" sz="2400" dirty="0" err="1">
                <a:solidFill>
                  <a:schemeClr val="bg1"/>
                </a:solidFill>
              </a:rPr>
              <a:t>seinässä</a:t>
            </a:r>
            <a:r>
              <a:rPr lang="en-US" sz="2400" dirty="0">
                <a:solidFill>
                  <a:schemeClr val="bg1"/>
                </a:solidFill>
              </a:rPr>
              <a:t> ?</a:t>
            </a:r>
          </a:p>
          <a:p>
            <a:endParaRPr lang="en-US" sz="2400" dirty="0">
              <a:solidFill>
                <a:schemeClr val="bg1"/>
              </a:solidFill>
            </a:endParaRPr>
          </a:p>
        </p:txBody>
      </p:sp>
    </p:spTree>
    <p:extLst>
      <p:ext uri="{BB962C8B-B14F-4D97-AF65-F5344CB8AC3E}">
        <p14:creationId xmlns:p14="http://schemas.microsoft.com/office/powerpoint/2010/main" val="173942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Terminen höyrystys</a:t>
            </a:r>
          </a:p>
        </p:txBody>
      </p:sp>
      <p:grpSp>
        <p:nvGrpSpPr>
          <p:cNvPr id="6" name="Group 1"/>
          <p:cNvGrpSpPr>
            <a:grpSpLocks noChangeAspect="1"/>
          </p:cNvGrpSpPr>
          <p:nvPr/>
        </p:nvGrpSpPr>
        <p:grpSpPr bwMode="auto">
          <a:xfrm>
            <a:off x="792481" y="1973019"/>
            <a:ext cx="3646406" cy="3977853"/>
            <a:chOff x="2249" y="4839"/>
            <a:chExt cx="4604" cy="5302"/>
          </a:xfrm>
        </p:grpSpPr>
        <p:sp>
          <p:nvSpPr>
            <p:cNvPr id="7" name="AutoShape 125"/>
            <p:cNvSpPr>
              <a:spLocks noChangeAspect="1" noChangeArrowheads="1" noTextEdit="1"/>
            </p:cNvSpPr>
            <p:nvPr/>
          </p:nvSpPr>
          <p:spPr bwMode="auto">
            <a:xfrm>
              <a:off x="2249" y="4839"/>
              <a:ext cx="4604" cy="53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8" name="Group 48"/>
            <p:cNvGrpSpPr>
              <a:grpSpLocks/>
            </p:cNvGrpSpPr>
            <p:nvPr/>
          </p:nvGrpSpPr>
          <p:grpSpPr bwMode="auto">
            <a:xfrm>
              <a:off x="2751" y="8249"/>
              <a:ext cx="1763" cy="1194"/>
              <a:chOff x="2857" y="8263"/>
              <a:chExt cx="2687" cy="1603"/>
            </a:xfrm>
          </p:grpSpPr>
          <p:sp>
            <p:nvSpPr>
              <p:cNvPr id="55" name="Oval 124"/>
              <p:cNvSpPr>
                <a:spLocks noChangeArrowheads="1"/>
              </p:cNvSpPr>
              <p:nvPr/>
            </p:nvSpPr>
            <p:spPr bwMode="auto">
              <a:xfrm>
                <a:off x="3542" y="946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56" name="Group 49"/>
              <p:cNvGrpSpPr>
                <a:grpSpLocks/>
              </p:cNvGrpSpPr>
              <p:nvPr/>
            </p:nvGrpSpPr>
            <p:grpSpPr bwMode="auto">
              <a:xfrm>
                <a:off x="2857" y="8263"/>
                <a:ext cx="2687" cy="1603"/>
                <a:chOff x="2857" y="8263"/>
                <a:chExt cx="2687" cy="1603"/>
              </a:xfrm>
            </p:grpSpPr>
            <p:sp>
              <p:nvSpPr>
                <p:cNvPr id="57" name="Oval 123"/>
                <p:cNvSpPr>
                  <a:spLocks noChangeArrowheads="1"/>
                </p:cNvSpPr>
                <p:nvPr/>
              </p:nvSpPr>
              <p:spPr bwMode="auto">
                <a:xfrm>
                  <a:off x="3878" y="9042"/>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58" name="Group 50"/>
                <p:cNvGrpSpPr>
                  <a:grpSpLocks/>
                </p:cNvGrpSpPr>
                <p:nvPr/>
              </p:nvGrpSpPr>
              <p:grpSpPr bwMode="auto">
                <a:xfrm>
                  <a:off x="2857" y="8263"/>
                  <a:ext cx="2687" cy="1603"/>
                  <a:chOff x="2857" y="8263"/>
                  <a:chExt cx="2687" cy="1603"/>
                </a:xfrm>
              </p:grpSpPr>
              <p:grpSp>
                <p:nvGrpSpPr>
                  <p:cNvPr id="59" name="Group 116"/>
                  <p:cNvGrpSpPr>
                    <a:grpSpLocks/>
                  </p:cNvGrpSpPr>
                  <p:nvPr/>
                </p:nvGrpSpPr>
                <p:grpSpPr bwMode="auto">
                  <a:xfrm>
                    <a:off x="2857" y="8589"/>
                    <a:ext cx="178" cy="1275"/>
                    <a:chOff x="2857" y="8589"/>
                    <a:chExt cx="178" cy="1275"/>
                  </a:xfrm>
                </p:grpSpPr>
                <p:sp>
                  <p:nvSpPr>
                    <p:cNvPr id="125" name="Oval 122"/>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6" name="Oval 121"/>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7" name="Oval 120"/>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8" name="Oval 119"/>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9" name="Oval 118"/>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0" name="Oval 117"/>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0" name="Group 109"/>
                  <p:cNvGrpSpPr>
                    <a:grpSpLocks/>
                  </p:cNvGrpSpPr>
                  <p:nvPr/>
                </p:nvGrpSpPr>
                <p:grpSpPr bwMode="auto">
                  <a:xfrm>
                    <a:off x="3097" y="8578"/>
                    <a:ext cx="178" cy="1275"/>
                    <a:chOff x="2857" y="8589"/>
                    <a:chExt cx="178" cy="1275"/>
                  </a:xfrm>
                </p:grpSpPr>
                <p:sp>
                  <p:nvSpPr>
                    <p:cNvPr id="119" name="Oval 115"/>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0" name="Oval 114"/>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1" name="Oval 113"/>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2" name="Oval 112"/>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3" name="Oval 111"/>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4" name="Oval 110"/>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1" name="Group 102"/>
                  <p:cNvGrpSpPr>
                    <a:grpSpLocks/>
                  </p:cNvGrpSpPr>
                  <p:nvPr/>
                </p:nvGrpSpPr>
                <p:grpSpPr bwMode="auto">
                  <a:xfrm>
                    <a:off x="3311" y="8580"/>
                    <a:ext cx="178" cy="1275"/>
                    <a:chOff x="2857" y="8589"/>
                    <a:chExt cx="178" cy="1275"/>
                  </a:xfrm>
                </p:grpSpPr>
                <p:sp>
                  <p:nvSpPr>
                    <p:cNvPr id="113" name="Oval 108"/>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4" name="Oval 107"/>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5" name="Oval 106"/>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6" name="Oval 105"/>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7" name="Oval 104"/>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8" name="Oval 103"/>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62" name="Oval 101"/>
                  <p:cNvSpPr>
                    <a:spLocks noChangeArrowheads="1"/>
                  </p:cNvSpPr>
                  <p:nvPr/>
                </p:nvSpPr>
                <p:spPr bwMode="auto">
                  <a:xfrm>
                    <a:off x="3577" y="8673"/>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 name="Oval 100"/>
                  <p:cNvSpPr>
                    <a:spLocks noChangeArrowheads="1"/>
                  </p:cNvSpPr>
                  <p:nvPr/>
                </p:nvSpPr>
                <p:spPr bwMode="auto">
                  <a:xfrm>
                    <a:off x="3539" y="902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4" name="Oval 99"/>
                  <p:cNvSpPr>
                    <a:spLocks noChangeArrowheads="1"/>
                  </p:cNvSpPr>
                  <p:nvPr/>
                </p:nvSpPr>
                <p:spPr bwMode="auto">
                  <a:xfrm>
                    <a:off x="3539" y="923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5" name="Oval 98"/>
                  <p:cNvSpPr>
                    <a:spLocks noChangeArrowheads="1"/>
                  </p:cNvSpPr>
                  <p:nvPr/>
                </p:nvSpPr>
                <p:spPr bwMode="auto">
                  <a:xfrm>
                    <a:off x="3544" y="967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 name="Oval 97"/>
                  <p:cNvSpPr>
                    <a:spLocks noChangeArrowheads="1"/>
                  </p:cNvSpPr>
                  <p:nvPr/>
                </p:nvSpPr>
                <p:spPr bwMode="auto">
                  <a:xfrm>
                    <a:off x="3620" y="8411"/>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 name="Oval 96"/>
                  <p:cNvSpPr>
                    <a:spLocks noChangeArrowheads="1"/>
                  </p:cNvSpPr>
                  <p:nvPr/>
                </p:nvSpPr>
                <p:spPr bwMode="auto">
                  <a:xfrm>
                    <a:off x="3771" y="8814"/>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8" name="Oval 95"/>
                  <p:cNvSpPr>
                    <a:spLocks noChangeArrowheads="1"/>
                  </p:cNvSpPr>
                  <p:nvPr/>
                </p:nvSpPr>
                <p:spPr bwMode="auto">
                  <a:xfrm>
                    <a:off x="3772" y="9258"/>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9" name="Oval 94"/>
                  <p:cNvSpPr>
                    <a:spLocks noChangeArrowheads="1"/>
                  </p:cNvSpPr>
                  <p:nvPr/>
                </p:nvSpPr>
                <p:spPr bwMode="auto">
                  <a:xfrm>
                    <a:off x="3775" y="9483"/>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0" name="Oval 93"/>
                  <p:cNvSpPr>
                    <a:spLocks noChangeArrowheads="1"/>
                  </p:cNvSpPr>
                  <p:nvPr/>
                </p:nvSpPr>
                <p:spPr bwMode="auto">
                  <a:xfrm>
                    <a:off x="3777" y="9697"/>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1" name="Oval 92"/>
                  <p:cNvSpPr>
                    <a:spLocks noChangeArrowheads="1"/>
                  </p:cNvSpPr>
                  <p:nvPr/>
                </p:nvSpPr>
                <p:spPr bwMode="auto">
                  <a:xfrm>
                    <a:off x="3998" y="8263"/>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2" name="Oval 91"/>
                  <p:cNvSpPr>
                    <a:spLocks noChangeArrowheads="1"/>
                  </p:cNvSpPr>
                  <p:nvPr/>
                </p:nvSpPr>
                <p:spPr bwMode="auto">
                  <a:xfrm>
                    <a:off x="3999" y="8753"/>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3" name="Oval 90"/>
                  <p:cNvSpPr>
                    <a:spLocks noChangeArrowheads="1"/>
                  </p:cNvSpPr>
                  <p:nvPr/>
                </p:nvSpPr>
                <p:spPr bwMode="auto">
                  <a:xfrm>
                    <a:off x="4012" y="9247"/>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4" name="Oval 89"/>
                  <p:cNvSpPr>
                    <a:spLocks noChangeArrowheads="1"/>
                  </p:cNvSpPr>
                  <p:nvPr/>
                </p:nvSpPr>
                <p:spPr bwMode="auto">
                  <a:xfrm>
                    <a:off x="4015" y="9472"/>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5" name="Oval 88"/>
                  <p:cNvSpPr>
                    <a:spLocks noChangeArrowheads="1"/>
                  </p:cNvSpPr>
                  <p:nvPr/>
                </p:nvSpPr>
                <p:spPr bwMode="auto">
                  <a:xfrm>
                    <a:off x="4017" y="9686"/>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6" name="Oval 87"/>
                  <p:cNvSpPr>
                    <a:spLocks noChangeArrowheads="1"/>
                  </p:cNvSpPr>
                  <p:nvPr/>
                </p:nvSpPr>
                <p:spPr bwMode="auto">
                  <a:xfrm>
                    <a:off x="4132" y="8594"/>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7" name="Oval 86"/>
                  <p:cNvSpPr>
                    <a:spLocks noChangeArrowheads="1"/>
                  </p:cNvSpPr>
                  <p:nvPr/>
                </p:nvSpPr>
                <p:spPr bwMode="auto">
                  <a:xfrm>
                    <a:off x="4186" y="8941"/>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8" name="Oval 85"/>
                  <p:cNvSpPr>
                    <a:spLocks noChangeArrowheads="1"/>
                  </p:cNvSpPr>
                  <p:nvPr/>
                </p:nvSpPr>
                <p:spPr bwMode="auto">
                  <a:xfrm>
                    <a:off x="4226" y="9249"/>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9" name="Oval 84"/>
                  <p:cNvSpPr>
                    <a:spLocks noChangeArrowheads="1"/>
                  </p:cNvSpPr>
                  <p:nvPr/>
                </p:nvSpPr>
                <p:spPr bwMode="auto">
                  <a:xfrm>
                    <a:off x="4229" y="9474"/>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0" name="Oval 83"/>
                  <p:cNvSpPr>
                    <a:spLocks noChangeArrowheads="1"/>
                  </p:cNvSpPr>
                  <p:nvPr/>
                </p:nvSpPr>
                <p:spPr bwMode="auto">
                  <a:xfrm>
                    <a:off x="4231" y="9688"/>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1" name="Oval 82"/>
                  <p:cNvSpPr>
                    <a:spLocks noChangeArrowheads="1"/>
                  </p:cNvSpPr>
                  <p:nvPr/>
                </p:nvSpPr>
                <p:spPr bwMode="auto">
                  <a:xfrm>
                    <a:off x="4400" y="860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2" name="Oval 81"/>
                  <p:cNvSpPr>
                    <a:spLocks noChangeArrowheads="1"/>
                  </p:cNvSpPr>
                  <p:nvPr/>
                </p:nvSpPr>
                <p:spPr bwMode="auto">
                  <a:xfrm>
                    <a:off x="4453" y="9022"/>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3" name="Oval 80"/>
                  <p:cNvSpPr>
                    <a:spLocks noChangeArrowheads="1"/>
                  </p:cNvSpPr>
                  <p:nvPr/>
                </p:nvSpPr>
                <p:spPr bwMode="auto">
                  <a:xfrm>
                    <a:off x="4453" y="9238"/>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4" name="Oval 79"/>
                  <p:cNvSpPr>
                    <a:spLocks noChangeArrowheads="1"/>
                  </p:cNvSpPr>
                  <p:nvPr/>
                </p:nvSpPr>
                <p:spPr bwMode="auto">
                  <a:xfrm>
                    <a:off x="4456" y="9463"/>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5" name="Oval 78"/>
                  <p:cNvSpPr>
                    <a:spLocks noChangeArrowheads="1"/>
                  </p:cNvSpPr>
                  <p:nvPr/>
                </p:nvSpPr>
                <p:spPr bwMode="auto">
                  <a:xfrm>
                    <a:off x="4458" y="9677"/>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6" name="Oval 77"/>
                  <p:cNvSpPr>
                    <a:spLocks noChangeArrowheads="1"/>
                  </p:cNvSpPr>
                  <p:nvPr/>
                </p:nvSpPr>
                <p:spPr bwMode="auto">
                  <a:xfrm>
                    <a:off x="4685" y="8737"/>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7" name="Oval 76"/>
                  <p:cNvSpPr>
                    <a:spLocks noChangeArrowheads="1"/>
                  </p:cNvSpPr>
                  <p:nvPr/>
                </p:nvSpPr>
                <p:spPr bwMode="auto">
                  <a:xfrm>
                    <a:off x="4686" y="9031"/>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8" name="Oval 75"/>
                  <p:cNvSpPr>
                    <a:spLocks noChangeArrowheads="1"/>
                  </p:cNvSpPr>
                  <p:nvPr/>
                </p:nvSpPr>
                <p:spPr bwMode="auto">
                  <a:xfrm>
                    <a:off x="4686" y="9247"/>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9" name="Oval 74"/>
                  <p:cNvSpPr>
                    <a:spLocks noChangeArrowheads="1"/>
                  </p:cNvSpPr>
                  <p:nvPr/>
                </p:nvSpPr>
                <p:spPr bwMode="auto">
                  <a:xfrm>
                    <a:off x="4689" y="9472"/>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0" name="Oval 73"/>
                  <p:cNvSpPr>
                    <a:spLocks noChangeArrowheads="1"/>
                  </p:cNvSpPr>
                  <p:nvPr/>
                </p:nvSpPr>
                <p:spPr bwMode="auto">
                  <a:xfrm>
                    <a:off x="4691" y="9686"/>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1" name="Oval 72"/>
                  <p:cNvSpPr>
                    <a:spLocks noChangeArrowheads="1"/>
                  </p:cNvSpPr>
                  <p:nvPr/>
                </p:nvSpPr>
                <p:spPr bwMode="auto">
                  <a:xfrm>
                    <a:off x="4661" y="846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92" name="Group 65"/>
                  <p:cNvGrpSpPr>
                    <a:grpSpLocks/>
                  </p:cNvGrpSpPr>
                  <p:nvPr/>
                </p:nvGrpSpPr>
                <p:grpSpPr bwMode="auto">
                  <a:xfrm>
                    <a:off x="4925" y="8569"/>
                    <a:ext cx="178" cy="1275"/>
                    <a:chOff x="2857" y="8589"/>
                    <a:chExt cx="178" cy="1275"/>
                  </a:xfrm>
                </p:grpSpPr>
                <p:sp>
                  <p:nvSpPr>
                    <p:cNvPr id="107" name="Oval 71"/>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8" name="Oval 70"/>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9" name="Oval 69"/>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0" name="Oval 68"/>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1" name="Oval 67"/>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2" name="Oval 66"/>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93" name="Group 58"/>
                  <p:cNvGrpSpPr>
                    <a:grpSpLocks/>
                  </p:cNvGrpSpPr>
                  <p:nvPr/>
                </p:nvGrpSpPr>
                <p:grpSpPr bwMode="auto">
                  <a:xfrm>
                    <a:off x="5139" y="8571"/>
                    <a:ext cx="178" cy="1275"/>
                    <a:chOff x="2857" y="8589"/>
                    <a:chExt cx="178" cy="1275"/>
                  </a:xfrm>
                </p:grpSpPr>
                <p:sp>
                  <p:nvSpPr>
                    <p:cNvPr id="101" name="Oval 64"/>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2" name="Oval 63"/>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3" name="Oval 62"/>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4" name="Oval 61"/>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5" name="Oval 60"/>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6" name="Oval 59"/>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94" name="Group 51"/>
                  <p:cNvGrpSpPr>
                    <a:grpSpLocks/>
                  </p:cNvGrpSpPr>
                  <p:nvPr/>
                </p:nvGrpSpPr>
                <p:grpSpPr bwMode="auto">
                  <a:xfrm>
                    <a:off x="5366" y="8560"/>
                    <a:ext cx="178" cy="1275"/>
                    <a:chOff x="2857" y="8589"/>
                    <a:chExt cx="178" cy="1275"/>
                  </a:xfrm>
                </p:grpSpPr>
                <p:sp>
                  <p:nvSpPr>
                    <p:cNvPr id="95" name="Oval 57"/>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6" name="Oval 56"/>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7" name="Oval 55"/>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8" name="Oval 54"/>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9" name="Oval 53"/>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0" name="Oval 52"/>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sp>
          <p:nvSpPr>
            <p:cNvPr id="10" name="Oval 46"/>
            <p:cNvSpPr>
              <a:spLocks noChangeArrowheads="1"/>
            </p:cNvSpPr>
            <p:nvPr/>
          </p:nvSpPr>
          <p:spPr bwMode="auto">
            <a:xfrm>
              <a:off x="3699" y="541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Oval 45"/>
            <p:cNvSpPr>
              <a:spLocks noChangeArrowheads="1"/>
            </p:cNvSpPr>
            <p:nvPr/>
          </p:nvSpPr>
          <p:spPr bwMode="auto">
            <a:xfrm>
              <a:off x="4587" y="540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 name="Oval 44"/>
            <p:cNvSpPr>
              <a:spLocks noChangeArrowheads="1"/>
            </p:cNvSpPr>
            <p:nvPr/>
          </p:nvSpPr>
          <p:spPr bwMode="auto">
            <a:xfrm>
              <a:off x="4759" y="5414"/>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13" name="Group 2"/>
            <p:cNvGrpSpPr>
              <a:grpSpLocks/>
            </p:cNvGrpSpPr>
            <p:nvPr/>
          </p:nvGrpSpPr>
          <p:grpSpPr bwMode="auto">
            <a:xfrm>
              <a:off x="2427" y="4940"/>
              <a:ext cx="2501" cy="4971"/>
              <a:chOff x="2427" y="4940"/>
              <a:chExt cx="2501" cy="4971"/>
            </a:xfrm>
          </p:grpSpPr>
          <p:grpSp>
            <p:nvGrpSpPr>
              <p:cNvPr id="14" name="Group 4"/>
              <p:cNvGrpSpPr>
                <a:grpSpLocks/>
              </p:cNvGrpSpPr>
              <p:nvPr/>
            </p:nvGrpSpPr>
            <p:grpSpPr bwMode="auto">
              <a:xfrm>
                <a:off x="2427" y="4940"/>
                <a:ext cx="2501" cy="4971"/>
                <a:chOff x="2427" y="4940"/>
                <a:chExt cx="2501" cy="4971"/>
              </a:xfrm>
            </p:grpSpPr>
            <p:grpSp>
              <p:nvGrpSpPr>
                <p:cNvPr id="16" name="Group 40"/>
                <p:cNvGrpSpPr>
                  <a:grpSpLocks/>
                </p:cNvGrpSpPr>
                <p:nvPr/>
              </p:nvGrpSpPr>
              <p:grpSpPr bwMode="auto">
                <a:xfrm>
                  <a:off x="2427" y="8422"/>
                  <a:ext cx="2397" cy="1489"/>
                  <a:chOff x="2427" y="8422"/>
                  <a:chExt cx="3573" cy="2189"/>
                </a:xfrm>
              </p:grpSpPr>
              <p:sp>
                <p:nvSpPr>
                  <p:cNvPr id="52" name="Rectangle 43"/>
                  <p:cNvSpPr>
                    <a:spLocks noChangeArrowheads="1"/>
                  </p:cNvSpPr>
                  <p:nvPr/>
                </p:nvSpPr>
                <p:spPr bwMode="auto">
                  <a:xfrm>
                    <a:off x="2427" y="8422"/>
                    <a:ext cx="399" cy="16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3" name="Rectangle 42"/>
                  <p:cNvSpPr>
                    <a:spLocks noChangeArrowheads="1"/>
                  </p:cNvSpPr>
                  <p:nvPr/>
                </p:nvSpPr>
                <p:spPr bwMode="auto">
                  <a:xfrm>
                    <a:off x="2427" y="9904"/>
                    <a:ext cx="3572" cy="70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4" name="Rectangle 41"/>
                  <p:cNvSpPr>
                    <a:spLocks noChangeArrowheads="1"/>
                  </p:cNvSpPr>
                  <p:nvPr/>
                </p:nvSpPr>
                <p:spPr bwMode="auto">
                  <a:xfrm>
                    <a:off x="5600" y="8422"/>
                    <a:ext cx="400" cy="165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9" name="Text Box 37"/>
                <p:cNvSpPr txBox="1">
                  <a:spLocks noChangeArrowheads="1"/>
                </p:cNvSpPr>
                <p:nvPr/>
              </p:nvSpPr>
              <p:spPr bwMode="auto">
                <a:xfrm>
                  <a:off x="2510" y="4940"/>
                  <a:ext cx="2418" cy="462"/>
                </a:xfrm>
                <a:prstGeom prst="rect">
                  <a:avLst/>
                </a:prstGeom>
                <a:solidFill>
                  <a:srgbClr val="C0C0C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i-FI"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fi-FI" sz="24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kiekko</a:t>
                  </a:r>
                  <a:endParaRPr kumimoji="0" lang="en-GB" altLang="fi-FI" sz="3600" b="0" i="0" u="none" strike="noStrike" cap="none" normalizeH="0" baseline="0" dirty="0">
                    <a:ln>
                      <a:noFill/>
                    </a:ln>
                    <a:solidFill>
                      <a:schemeClr val="tx1"/>
                    </a:solidFill>
                    <a:effectLst/>
                    <a:latin typeface="Arial" panose="020B0604020202020204" pitchFamily="34" charset="0"/>
                  </a:endParaRPr>
                </a:p>
              </p:txBody>
            </p:sp>
            <p:grpSp>
              <p:nvGrpSpPr>
                <p:cNvPr id="20" name="Group 25"/>
                <p:cNvGrpSpPr>
                  <a:grpSpLocks/>
                </p:cNvGrpSpPr>
                <p:nvPr/>
              </p:nvGrpSpPr>
              <p:grpSpPr bwMode="auto">
                <a:xfrm>
                  <a:off x="3103" y="5609"/>
                  <a:ext cx="1691" cy="2533"/>
                  <a:chOff x="3103" y="5609"/>
                  <a:chExt cx="1691" cy="2533"/>
                </a:xfrm>
              </p:grpSpPr>
              <p:sp>
                <p:nvSpPr>
                  <p:cNvPr id="41" name="Oval 36"/>
                  <p:cNvSpPr>
                    <a:spLocks noChangeArrowheads="1"/>
                  </p:cNvSpPr>
                  <p:nvPr/>
                </p:nvSpPr>
                <p:spPr bwMode="auto">
                  <a:xfrm>
                    <a:off x="3788" y="760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2" name="Line 35"/>
                  <p:cNvSpPr>
                    <a:spLocks noChangeShapeType="1"/>
                  </p:cNvSpPr>
                  <p:nvPr/>
                </p:nvSpPr>
                <p:spPr bwMode="auto">
                  <a:xfrm flipH="1" flipV="1">
                    <a:off x="3686" y="6226"/>
                    <a:ext cx="119" cy="753"/>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3" name="Line 34"/>
                  <p:cNvSpPr>
                    <a:spLocks noChangeShapeType="1"/>
                  </p:cNvSpPr>
                  <p:nvPr/>
                </p:nvSpPr>
                <p:spPr bwMode="auto">
                  <a:xfrm flipV="1">
                    <a:off x="4030" y="5751"/>
                    <a:ext cx="93" cy="634"/>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 name="Line 33"/>
                  <p:cNvSpPr>
                    <a:spLocks noChangeShapeType="1"/>
                  </p:cNvSpPr>
                  <p:nvPr/>
                </p:nvSpPr>
                <p:spPr bwMode="auto">
                  <a:xfrm flipH="1" flipV="1">
                    <a:off x="3184" y="6596"/>
                    <a:ext cx="356" cy="1546"/>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5" name="Line 32"/>
                  <p:cNvSpPr>
                    <a:spLocks noChangeShapeType="1"/>
                  </p:cNvSpPr>
                  <p:nvPr/>
                </p:nvSpPr>
                <p:spPr bwMode="auto">
                  <a:xfrm flipV="1">
                    <a:off x="4531" y="5817"/>
                    <a:ext cx="198" cy="911"/>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6" name="Oval 31"/>
                  <p:cNvSpPr>
                    <a:spLocks noChangeArrowheads="1"/>
                  </p:cNvSpPr>
                  <p:nvPr/>
                </p:nvSpPr>
                <p:spPr bwMode="auto">
                  <a:xfrm>
                    <a:off x="3103" y="636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 name="Oval 30"/>
                  <p:cNvSpPr>
                    <a:spLocks noChangeArrowheads="1"/>
                  </p:cNvSpPr>
                  <p:nvPr/>
                </p:nvSpPr>
                <p:spPr bwMode="auto">
                  <a:xfrm>
                    <a:off x="3777" y="706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8" name="Oval 29"/>
                  <p:cNvSpPr>
                    <a:spLocks noChangeArrowheads="1"/>
                  </p:cNvSpPr>
                  <p:nvPr/>
                </p:nvSpPr>
                <p:spPr bwMode="auto">
                  <a:xfrm>
                    <a:off x="4451" y="683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 name="Oval 28"/>
                  <p:cNvSpPr>
                    <a:spLocks noChangeArrowheads="1"/>
                  </p:cNvSpPr>
                  <p:nvPr/>
                </p:nvSpPr>
                <p:spPr bwMode="auto">
                  <a:xfrm>
                    <a:off x="3975" y="646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 name="Oval 27"/>
                  <p:cNvSpPr>
                    <a:spLocks noChangeArrowheads="1"/>
                  </p:cNvSpPr>
                  <p:nvPr/>
                </p:nvSpPr>
                <p:spPr bwMode="auto">
                  <a:xfrm>
                    <a:off x="4702" y="5649"/>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1" name="Oval 26"/>
                  <p:cNvSpPr>
                    <a:spLocks noChangeArrowheads="1"/>
                  </p:cNvSpPr>
                  <p:nvPr/>
                </p:nvSpPr>
                <p:spPr bwMode="auto">
                  <a:xfrm>
                    <a:off x="4055" y="5609"/>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5"/>
                <p:cNvGrpSpPr>
                  <a:grpSpLocks/>
                </p:cNvGrpSpPr>
                <p:nvPr/>
              </p:nvGrpSpPr>
              <p:grpSpPr bwMode="auto">
                <a:xfrm>
                  <a:off x="2524" y="5403"/>
                  <a:ext cx="2021" cy="238"/>
                  <a:chOff x="2987" y="5415"/>
                  <a:chExt cx="2021" cy="238"/>
                </a:xfrm>
              </p:grpSpPr>
              <p:grpSp>
                <p:nvGrpSpPr>
                  <p:cNvPr id="22" name="Group 20"/>
                  <p:cNvGrpSpPr>
                    <a:grpSpLocks/>
                  </p:cNvGrpSpPr>
                  <p:nvPr/>
                </p:nvGrpSpPr>
                <p:grpSpPr bwMode="auto">
                  <a:xfrm>
                    <a:off x="3580" y="5426"/>
                    <a:ext cx="544" cy="108"/>
                    <a:chOff x="3250" y="5651"/>
                    <a:chExt cx="544" cy="108"/>
                  </a:xfrm>
                </p:grpSpPr>
                <p:sp>
                  <p:nvSpPr>
                    <p:cNvPr id="37" name="Oval 24"/>
                    <p:cNvSpPr>
                      <a:spLocks noChangeArrowheads="1"/>
                    </p:cNvSpPr>
                    <p:nvPr/>
                  </p:nvSpPr>
                  <p:spPr bwMode="auto">
                    <a:xfrm>
                      <a:off x="3250"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 name="Oval 23"/>
                    <p:cNvSpPr>
                      <a:spLocks noChangeArrowheads="1"/>
                    </p:cNvSpPr>
                    <p:nvPr/>
                  </p:nvSpPr>
                  <p:spPr bwMode="auto">
                    <a:xfrm>
                      <a:off x="3396"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 name="Oval 22"/>
                    <p:cNvSpPr>
                      <a:spLocks noChangeArrowheads="1"/>
                    </p:cNvSpPr>
                    <p:nvPr/>
                  </p:nvSpPr>
                  <p:spPr bwMode="auto">
                    <a:xfrm>
                      <a:off x="3556"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 name="Oval 21"/>
                    <p:cNvSpPr>
                      <a:spLocks noChangeArrowheads="1"/>
                    </p:cNvSpPr>
                    <p:nvPr/>
                  </p:nvSpPr>
                  <p:spPr bwMode="auto">
                    <a:xfrm>
                      <a:off x="3702"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3" name="Oval 19"/>
                  <p:cNvSpPr>
                    <a:spLocks noChangeArrowheads="1"/>
                  </p:cNvSpPr>
                  <p:nvPr/>
                </p:nvSpPr>
                <p:spPr bwMode="auto">
                  <a:xfrm>
                    <a:off x="4307"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 name="Oval 18"/>
                  <p:cNvSpPr>
                    <a:spLocks noChangeArrowheads="1"/>
                  </p:cNvSpPr>
                  <p:nvPr/>
                </p:nvSpPr>
                <p:spPr bwMode="auto">
                  <a:xfrm>
                    <a:off x="4467" y="542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 name="Oval 17"/>
                  <p:cNvSpPr>
                    <a:spLocks noChangeArrowheads="1"/>
                  </p:cNvSpPr>
                  <p:nvPr/>
                </p:nvSpPr>
                <p:spPr bwMode="auto">
                  <a:xfrm>
                    <a:off x="4613" y="542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 name="Oval 16"/>
                  <p:cNvSpPr>
                    <a:spLocks noChangeArrowheads="1"/>
                  </p:cNvSpPr>
                  <p:nvPr/>
                </p:nvSpPr>
                <p:spPr bwMode="auto">
                  <a:xfrm>
                    <a:off x="4770"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7" name="Oval 15"/>
                  <p:cNvSpPr>
                    <a:spLocks noChangeArrowheads="1"/>
                  </p:cNvSpPr>
                  <p:nvPr/>
                </p:nvSpPr>
                <p:spPr bwMode="auto">
                  <a:xfrm>
                    <a:off x="4916"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 name="Oval 14"/>
                  <p:cNvSpPr>
                    <a:spLocks noChangeArrowheads="1"/>
                  </p:cNvSpPr>
                  <p:nvPr/>
                </p:nvSpPr>
                <p:spPr bwMode="auto">
                  <a:xfrm>
                    <a:off x="3422" y="5545"/>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 name="Oval 13"/>
                  <p:cNvSpPr>
                    <a:spLocks noChangeArrowheads="1"/>
                  </p:cNvSpPr>
                  <p:nvPr/>
                </p:nvSpPr>
                <p:spPr bwMode="auto">
                  <a:xfrm>
                    <a:off x="3568" y="5545"/>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 name="Oval 12"/>
                  <p:cNvSpPr>
                    <a:spLocks noChangeArrowheads="1"/>
                  </p:cNvSpPr>
                  <p:nvPr/>
                </p:nvSpPr>
                <p:spPr bwMode="auto">
                  <a:xfrm>
                    <a:off x="3728" y="5547"/>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 name="Oval 11"/>
                  <p:cNvSpPr>
                    <a:spLocks noChangeArrowheads="1"/>
                  </p:cNvSpPr>
                  <p:nvPr/>
                </p:nvSpPr>
                <p:spPr bwMode="auto">
                  <a:xfrm>
                    <a:off x="3874" y="5547"/>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32" name="Group 6"/>
                  <p:cNvGrpSpPr>
                    <a:grpSpLocks/>
                  </p:cNvGrpSpPr>
                  <p:nvPr/>
                </p:nvGrpSpPr>
                <p:grpSpPr bwMode="auto">
                  <a:xfrm>
                    <a:off x="2987" y="5415"/>
                    <a:ext cx="544" cy="108"/>
                    <a:chOff x="3250" y="5651"/>
                    <a:chExt cx="544" cy="108"/>
                  </a:xfrm>
                </p:grpSpPr>
                <p:sp>
                  <p:nvSpPr>
                    <p:cNvPr id="33" name="Oval 10"/>
                    <p:cNvSpPr>
                      <a:spLocks noChangeArrowheads="1"/>
                    </p:cNvSpPr>
                    <p:nvPr/>
                  </p:nvSpPr>
                  <p:spPr bwMode="auto">
                    <a:xfrm>
                      <a:off x="3250"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 name="Oval 9"/>
                    <p:cNvSpPr>
                      <a:spLocks noChangeArrowheads="1"/>
                    </p:cNvSpPr>
                    <p:nvPr/>
                  </p:nvSpPr>
                  <p:spPr bwMode="auto">
                    <a:xfrm>
                      <a:off x="3396"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 name="Oval 8"/>
                    <p:cNvSpPr>
                      <a:spLocks noChangeArrowheads="1"/>
                    </p:cNvSpPr>
                    <p:nvPr/>
                  </p:nvSpPr>
                  <p:spPr bwMode="auto">
                    <a:xfrm>
                      <a:off x="3556"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 name="Oval 7"/>
                    <p:cNvSpPr>
                      <a:spLocks noChangeArrowheads="1"/>
                    </p:cNvSpPr>
                    <p:nvPr/>
                  </p:nvSpPr>
                  <p:spPr bwMode="auto">
                    <a:xfrm>
                      <a:off x="3702"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sp>
            <p:nvSpPr>
              <p:cNvPr id="15" name="Text Box 3"/>
              <p:cNvSpPr txBox="1">
                <a:spLocks noChangeArrowheads="1"/>
              </p:cNvSpPr>
              <p:nvPr/>
            </p:nvSpPr>
            <p:spPr bwMode="auto">
              <a:xfrm>
                <a:off x="2488" y="9377"/>
                <a:ext cx="2154"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i-FI"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fi-FI" sz="4000" b="0" i="0" u="none" strike="noStrike" cap="none" normalizeH="0" baseline="0" dirty="0">
                  <a:ln>
                    <a:noFill/>
                  </a:ln>
                  <a:solidFill>
                    <a:schemeClr val="tx1"/>
                  </a:solidFill>
                  <a:effectLst/>
                  <a:latin typeface="Arial" panose="020B0604020202020204" pitchFamily="34" charset="0"/>
                </a:endParaRPr>
              </a:p>
            </p:txBody>
          </p:sp>
        </p:grpSp>
      </p:grpSp>
      <p:sp>
        <p:nvSpPr>
          <p:cNvPr id="131" name="TextBox 130"/>
          <p:cNvSpPr txBox="1"/>
          <p:nvPr/>
        </p:nvSpPr>
        <p:spPr>
          <a:xfrm>
            <a:off x="4487216" y="1863344"/>
            <a:ext cx="4092869" cy="4524315"/>
          </a:xfrm>
          <a:prstGeom prst="rect">
            <a:avLst/>
          </a:prstGeom>
          <a:noFill/>
        </p:spPr>
        <p:txBody>
          <a:bodyPr wrap="square" rtlCol="0">
            <a:spAutoFit/>
          </a:bodyPr>
          <a:lstStyle/>
          <a:p>
            <a:r>
              <a:rPr lang="fi-FI" sz="2400" dirty="0"/>
              <a:t>Höyrystettävää ainetta lämmitetään upokkaassa</a:t>
            </a:r>
          </a:p>
          <a:p>
            <a:endParaRPr lang="fi-FI" sz="2400" dirty="0"/>
          </a:p>
          <a:p>
            <a:r>
              <a:rPr lang="fi-FI" sz="2400" dirty="0"/>
              <a:t>Lämpötila nousee </a:t>
            </a:r>
            <a:r>
              <a:rPr lang="fi-FI" sz="2400" dirty="0">
                <a:sym typeface="Wingdings" panose="05000000000000000000" pitchFamily="2" charset="2"/>
              </a:rPr>
              <a:t> höyrynpaine kasvaa</a:t>
            </a:r>
          </a:p>
          <a:p>
            <a:endParaRPr lang="fi-FI" sz="2400" dirty="0">
              <a:sym typeface="Wingdings" panose="05000000000000000000" pitchFamily="2" charset="2"/>
            </a:endParaRPr>
          </a:p>
          <a:p>
            <a:pPr marL="285750" indent="-285750">
              <a:buFont typeface="Wingdings" panose="05000000000000000000" pitchFamily="2" charset="2"/>
              <a:buChar char="è"/>
            </a:pPr>
            <a:r>
              <a:rPr lang="fi-FI" sz="2400" dirty="0">
                <a:sym typeface="Wingdings" panose="05000000000000000000" pitchFamily="2" charset="2"/>
              </a:rPr>
              <a:t>Aineesta irtoaa atomeja</a:t>
            </a:r>
          </a:p>
          <a:p>
            <a:pPr marL="285750" indent="-285750">
              <a:buFont typeface="Wingdings" panose="05000000000000000000" pitchFamily="2" charset="2"/>
              <a:buChar char="è"/>
            </a:pPr>
            <a:r>
              <a:rPr lang="fi-FI" sz="2400" dirty="0">
                <a:sym typeface="Wingdings" panose="05000000000000000000" pitchFamily="2" charset="2"/>
              </a:rPr>
              <a:t>Atomit lentävät tyhjössä</a:t>
            </a:r>
          </a:p>
          <a:p>
            <a:pPr marL="285750" indent="-285750">
              <a:buFont typeface="Wingdings" panose="05000000000000000000" pitchFamily="2" charset="2"/>
              <a:buChar char="è"/>
            </a:pPr>
            <a:r>
              <a:rPr lang="fi-FI" sz="2400" dirty="0">
                <a:sym typeface="Wingdings" panose="05000000000000000000" pitchFamily="2" charset="2"/>
              </a:rPr>
              <a:t>Atomihöyry tiivistyy ja  jähmettyy kalvoksi kiinnittyessään kiekon pintaan.</a:t>
            </a:r>
            <a:endParaRPr lang="fi-FI" sz="2400" dirty="0"/>
          </a:p>
        </p:txBody>
      </p:sp>
      <p:sp>
        <p:nvSpPr>
          <p:cNvPr id="2" name="TextBox 1">
            <a:extLst>
              <a:ext uri="{FF2B5EF4-FFF2-40B4-BE49-F238E27FC236}">
                <a16:creationId xmlns:a16="http://schemas.microsoft.com/office/drawing/2014/main" id="{027A9EA9-093B-41F5-93ED-03CB1C6ADBEB}"/>
              </a:ext>
            </a:extLst>
          </p:cNvPr>
          <p:cNvSpPr txBox="1"/>
          <p:nvPr/>
        </p:nvSpPr>
        <p:spPr>
          <a:xfrm>
            <a:off x="718474" y="5741475"/>
            <a:ext cx="2476518" cy="461665"/>
          </a:xfrm>
          <a:prstGeom prst="rect">
            <a:avLst/>
          </a:prstGeom>
          <a:noFill/>
        </p:spPr>
        <p:txBody>
          <a:bodyPr wrap="square" rtlCol="0">
            <a:spAutoFit/>
          </a:bodyPr>
          <a:lstStyle/>
          <a:p>
            <a:r>
              <a:rPr lang="en-US" sz="2400" dirty="0" err="1"/>
              <a:t>Lämmitysvastus</a:t>
            </a:r>
            <a:endParaRPr lang="LID4096" sz="2400" dirty="0"/>
          </a:p>
        </p:txBody>
      </p:sp>
      <p:sp>
        <p:nvSpPr>
          <p:cNvPr id="3" name="Flowchart: Delay 2">
            <a:extLst>
              <a:ext uri="{FF2B5EF4-FFF2-40B4-BE49-F238E27FC236}">
                <a16:creationId xmlns:a16="http://schemas.microsoft.com/office/drawing/2014/main" id="{8EF236EF-0EBE-4493-9A02-540111ECF1BE}"/>
              </a:ext>
            </a:extLst>
          </p:cNvPr>
          <p:cNvSpPr/>
          <p:nvPr/>
        </p:nvSpPr>
        <p:spPr>
          <a:xfrm rot="16200000">
            <a:off x="-386824" y="2090309"/>
            <a:ext cx="4796411" cy="3425475"/>
          </a:xfrm>
          <a:prstGeom prst="flowChartDelay">
            <a:avLst/>
          </a:prstGeom>
          <a:solidFill>
            <a:srgbClr val="FFFF00">
              <a:alpha val="2588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32" name="TextBox 131">
            <a:extLst>
              <a:ext uri="{FF2B5EF4-FFF2-40B4-BE49-F238E27FC236}">
                <a16:creationId xmlns:a16="http://schemas.microsoft.com/office/drawing/2014/main" id="{27822C82-DE9A-4247-A177-A4C15D6B3F3E}"/>
              </a:ext>
            </a:extLst>
          </p:cNvPr>
          <p:cNvSpPr txBox="1"/>
          <p:nvPr/>
        </p:nvSpPr>
        <p:spPr>
          <a:xfrm>
            <a:off x="1293261" y="5369599"/>
            <a:ext cx="1440132" cy="461665"/>
          </a:xfrm>
          <a:prstGeom prst="rect">
            <a:avLst/>
          </a:prstGeom>
          <a:noFill/>
        </p:spPr>
        <p:txBody>
          <a:bodyPr wrap="square" rtlCol="0">
            <a:spAutoFit/>
          </a:bodyPr>
          <a:lstStyle/>
          <a:p>
            <a:r>
              <a:rPr lang="en-US" sz="2400" dirty="0" err="1"/>
              <a:t>upokas</a:t>
            </a:r>
            <a:endParaRPr lang="LID4096" sz="2400" dirty="0"/>
          </a:p>
        </p:txBody>
      </p:sp>
      <p:sp>
        <p:nvSpPr>
          <p:cNvPr id="133" name="TextBox 132">
            <a:extLst>
              <a:ext uri="{FF2B5EF4-FFF2-40B4-BE49-F238E27FC236}">
                <a16:creationId xmlns:a16="http://schemas.microsoft.com/office/drawing/2014/main" id="{B0062CE3-0681-4047-B202-78FBFB7E46C1}"/>
              </a:ext>
            </a:extLst>
          </p:cNvPr>
          <p:cNvSpPr txBox="1"/>
          <p:nvPr/>
        </p:nvSpPr>
        <p:spPr>
          <a:xfrm>
            <a:off x="792481" y="6276975"/>
            <a:ext cx="2941319" cy="461665"/>
          </a:xfrm>
          <a:prstGeom prst="rect">
            <a:avLst/>
          </a:prstGeom>
          <a:noFill/>
        </p:spPr>
        <p:txBody>
          <a:bodyPr wrap="square" rtlCol="0">
            <a:spAutoFit/>
          </a:bodyPr>
          <a:lstStyle/>
          <a:p>
            <a:r>
              <a:rPr lang="en-US" sz="2400" dirty="0" err="1"/>
              <a:t>tyhjökammio</a:t>
            </a:r>
            <a:endParaRPr lang="LID4096" sz="2400" dirty="0"/>
          </a:p>
        </p:txBody>
      </p:sp>
    </p:spTree>
    <p:extLst>
      <p:ext uri="{BB962C8B-B14F-4D97-AF65-F5344CB8AC3E}">
        <p14:creationId xmlns:p14="http://schemas.microsoft.com/office/powerpoint/2010/main" val="134047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5393FFFB-D9E8-4D6E-9CCE-565419704ADA}"/>
              </a:ext>
            </a:extLst>
          </p:cNvPr>
          <p:cNvSpPr txBox="1">
            <a:spLocks noChangeArrowheads="1"/>
          </p:cNvSpPr>
          <p:nvPr/>
        </p:nvSpPr>
        <p:spPr bwMode="auto">
          <a:xfrm>
            <a:off x="395288" y="549275"/>
            <a:ext cx="8516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LID4096" altLang="LID4096"/>
          </a:p>
        </p:txBody>
      </p:sp>
      <p:sp>
        <p:nvSpPr>
          <p:cNvPr id="2" name="Title 1">
            <a:extLst>
              <a:ext uri="{FF2B5EF4-FFF2-40B4-BE49-F238E27FC236}">
                <a16:creationId xmlns:a16="http://schemas.microsoft.com/office/drawing/2014/main" id="{7DFAB7B0-7D5F-44E3-BB41-426DC348EB95}"/>
              </a:ext>
            </a:extLst>
          </p:cNvPr>
          <p:cNvSpPr>
            <a:spLocks noGrp="1"/>
          </p:cNvSpPr>
          <p:nvPr>
            <p:ph type="title"/>
          </p:nvPr>
        </p:nvSpPr>
        <p:spPr/>
        <p:txBody>
          <a:bodyPr/>
          <a:lstStyle/>
          <a:p>
            <a:r>
              <a:rPr lang="en-US" dirty="0" err="1"/>
              <a:t>Piin</a:t>
            </a:r>
            <a:r>
              <a:rPr lang="en-US" dirty="0"/>
              <a:t> </a:t>
            </a:r>
            <a:r>
              <a:rPr lang="en-US" dirty="0" err="1"/>
              <a:t>höyrynpaine</a:t>
            </a:r>
            <a:endParaRPr lang="LID4096" dirty="0"/>
          </a:p>
        </p:txBody>
      </p:sp>
      <p:grpSp>
        <p:nvGrpSpPr>
          <p:cNvPr id="6" name="Group 5">
            <a:extLst>
              <a:ext uri="{FF2B5EF4-FFF2-40B4-BE49-F238E27FC236}">
                <a16:creationId xmlns:a16="http://schemas.microsoft.com/office/drawing/2014/main" id="{5BC2A683-9814-489B-A219-45451CFEC7E9}"/>
              </a:ext>
            </a:extLst>
          </p:cNvPr>
          <p:cNvGrpSpPr/>
          <p:nvPr/>
        </p:nvGrpSpPr>
        <p:grpSpPr>
          <a:xfrm>
            <a:off x="299245" y="1760539"/>
            <a:ext cx="5243512" cy="3478211"/>
            <a:chOff x="814388" y="1690689"/>
            <a:chExt cx="6697662" cy="4437062"/>
          </a:xfrm>
        </p:grpSpPr>
        <p:pic>
          <p:nvPicPr>
            <p:cNvPr id="17420" name="Picture 12" descr="si1si2si3">
              <a:extLst>
                <a:ext uri="{FF2B5EF4-FFF2-40B4-BE49-F238E27FC236}">
                  <a16:creationId xmlns:a16="http://schemas.microsoft.com/office/drawing/2014/main" id="{3D0AF626-002E-4882-A68A-D2103E376F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388" y="1690689"/>
              <a:ext cx="6697662" cy="443706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14C24C9-A6CD-41C4-8BCD-F9AE80D8EE1A}"/>
                </a:ext>
              </a:extLst>
            </p:cNvPr>
            <p:cNvCxnSpPr>
              <a:cxnSpLocks/>
            </p:cNvCxnSpPr>
            <p:nvPr/>
          </p:nvCxnSpPr>
          <p:spPr>
            <a:xfrm flipV="1">
              <a:off x="3517900" y="2114550"/>
              <a:ext cx="0" cy="137795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C5BC2CD6-B903-4A7F-A1BC-37BBA99DCBEC}"/>
              </a:ext>
            </a:extLst>
          </p:cNvPr>
          <p:cNvSpPr txBox="1"/>
          <p:nvPr/>
        </p:nvSpPr>
        <p:spPr>
          <a:xfrm>
            <a:off x="5776118" y="1595021"/>
            <a:ext cx="3266281" cy="3785652"/>
          </a:xfrm>
          <a:prstGeom prst="rect">
            <a:avLst/>
          </a:prstGeom>
          <a:noFill/>
        </p:spPr>
        <p:txBody>
          <a:bodyPr wrap="square" rtlCol="0">
            <a:spAutoFit/>
          </a:bodyPr>
          <a:lstStyle/>
          <a:p>
            <a:r>
              <a:rPr lang="en-US" sz="2400" dirty="0" err="1"/>
              <a:t>Ainetta</a:t>
            </a:r>
            <a:r>
              <a:rPr lang="en-US" sz="2400" dirty="0"/>
              <a:t> </a:t>
            </a:r>
            <a:r>
              <a:rPr lang="en-US" sz="2400" dirty="0" err="1"/>
              <a:t>ei</a:t>
            </a:r>
            <a:r>
              <a:rPr lang="en-US" sz="2400" dirty="0"/>
              <a:t> </a:t>
            </a:r>
            <a:r>
              <a:rPr lang="en-US" sz="2400" dirty="0" err="1"/>
              <a:t>tarvitse</a:t>
            </a:r>
            <a:r>
              <a:rPr lang="en-US" sz="2400" dirty="0"/>
              <a:t> </a:t>
            </a:r>
            <a:r>
              <a:rPr lang="en-US" sz="2400" dirty="0" err="1"/>
              <a:t>sulattaa</a:t>
            </a:r>
            <a:r>
              <a:rPr lang="en-US" sz="2400" dirty="0"/>
              <a:t>.</a:t>
            </a:r>
          </a:p>
          <a:p>
            <a:endParaRPr lang="en-US" sz="2400" dirty="0"/>
          </a:p>
          <a:p>
            <a:r>
              <a:rPr lang="en-US" sz="2400" dirty="0" err="1"/>
              <a:t>Itse</a:t>
            </a:r>
            <a:r>
              <a:rPr lang="en-US" sz="2400" dirty="0"/>
              <a:t> </a:t>
            </a:r>
            <a:r>
              <a:rPr lang="en-US" sz="2400" dirty="0" err="1"/>
              <a:t>asiassa</a:t>
            </a:r>
            <a:r>
              <a:rPr lang="en-US" sz="2400" dirty="0"/>
              <a:t> </a:t>
            </a:r>
            <a:r>
              <a:rPr lang="en-US" sz="2400" dirty="0" err="1"/>
              <a:t>sula</a:t>
            </a:r>
            <a:r>
              <a:rPr lang="en-US" sz="2400" dirty="0"/>
              <a:t> </a:t>
            </a:r>
            <a:r>
              <a:rPr lang="en-US" sz="2400" dirty="0" err="1"/>
              <a:t>olisi</a:t>
            </a:r>
            <a:r>
              <a:rPr lang="en-US" sz="2400" dirty="0"/>
              <a:t> </a:t>
            </a:r>
            <a:r>
              <a:rPr lang="en-US" sz="2400" dirty="0" err="1"/>
              <a:t>ongelmallista</a:t>
            </a:r>
            <a:r>
              <a:rPr lang="en-US" sz="2400" dirty="0"/>
              <a:t>, </a:t>
            </a:r>
            <a:r>
              <a:rPr lang="en-US" sz="2400" dirty="0" err="1"/>
              <a:t>sillä</a:t>
            </a:r>
            <a:r>
              <a:rPr lang="en-US" sz="2400" dirty="0"/>
              <a:t> se </a:t>
            </a:r>
            <a:r>
              <a:rPr lang="en-US" sz="2400" dirty="0" err="1"/>
              <a:t>voisi</a:t>
            </a:r>
            <a:r>
              <a:rPr lang="en-US" sz="2400" dirty="0"/>
              <a:t> </a:t>
            </a:r>
            <a:r>
              <a:rPr lang="en-US" sz="2400" dirty="0" err="1"/>
              <a:t>pisaroida</a:t>
            </a:r>
            <a:r>
              <a:rPr lang="en-US" sz="2400" dirty="0"/>
              <a:t>.</a:t>
            </a:r>
          </a:p>
          <a:p>
            <a:endParaRPr lang="en-US" sz="2400" dirty="0"/>
          </a:p>
          <a:p>
            <a:r>
              <a:rPr lang="en-US" sz="2400" dirty="0"/>
              <a:t>Ja me </a:t>
            </a:r>
            <a:r>
              <a:rPr lang="en-US" sz="2400" dirty="0" err="1"/>
              <a:t>haluamme</a:t>
            </a:r>
            <a:r>
              <a:rPr lang="en-US" sz="2400" dirty="0"/>
              <a:t> </a:t>
            </a:r>
            <a:r>
              <a:rPr lang="en-US" sz="2400" dirty="0" err="1"/>
              <a:t>atomihöyryä</a:t>
            </a:r>
            <a:r>
              <a:rPr lang="en-US" sz="2400" dirty="0"/>
              <a:t>, </a:t>
            </a:r>
            <a:r>
              <a:rPr lang="en-US" sz="2400" dirty="0" err="1"/>
              <a:t>emme</a:t>
            </a:r>
            <a:r>
              <a:rPr lang="en-US" sz="2400" dirty="0"/>
              <a:t> </a:t>
            </a:r>
            <a:r>
              <a:rPr lang="en-US" sz="2400" dirty="0" err="1"/>
              <a:t>sulia</a:t>
            </a:r>
            <a:r>
              <a:rPr lang="en-US" sz="2400" dirty="0"/>
              <a:t> </a:t>
            </a:r>
            <a:r>
              <a:rPr lang="en-US" sz="2400" dirty="0" err="1"/>
              <a:t>pisaroita</a:t>
            </a:r>
            <a:r>
              <a:rPr lang="en-US" sz="2400" dirty="0"/>
              <a:t>.</a:t>
            </a:r>
            <a:endParaRPr lang="LID4096" sz="2400" dirty="0"/>
          </a:p>
        </p:txBody>
      </p:sp>
      <p:sp>
        <p:nvSpPr>
          <p:cNvPr id="8" name="TextBox 7">
            <a:extLst>
              <a:ext uri="{FF2B5EF4-FFF2-40B4-BE49-F238E27FC236}">
                <a16:creationId xmlns:a16="http://schemas.microsoft.com/office/drawing/2014/main" id="{1D666240-45EF-4E07-A3F5-9326BA44F3FB}"/>
              </a:ext>
            </a:extLst>
          </p:cNvPr>
          <p:cNvSpPr txBox="1"/>
          <p:nvPr/>
        </p:nvSpPr>
        <p:spPr>
          <a:xfrm>
            <a:off x="395287" y="5380673"/>
            <a:ext cx="5147469" cy="1200329"/>
          </a:xfrm>
          <a:prstGeom prst="rect">
            <a:avLst/>
          </a:prstGeom>
          <a:noFill/>
        </p:spPr>
        <p:txBody>
          <a:bodyPr wrap="square" rtlCol="0">
            <a:spAutoFit/>
          </a:bodyPr>
          <a:lstStyle/>
          <a:p>
            <a:r>
              <a:rPr lang="en-US" sz="2400" dirty="0" err="1"/>
              <a:t>Sulamispisteessä</a:t>
            </a:r>
            <a:r>
              <a:rPr lang="en-US" sz="2400" dirty="0"/>
              <a:t> </a:t>
            </a:r>
            <a:r>
              <a:rPr lang="en-US" sz="2400" dirty="0" err="1"/>
              <a:t>ei</a:t>
            </a:r>
            <a:r>
              <a:rPr lang="en-US" sz="2400" dirty="0"/>
              <a:t> ole </a:t>
            </a:r>
            <a:r>
              <a:rPr lang="en-US" sz="2400" dirty="0" err="1"/>
              <a:t>hyppäyksellistä</a:t>
            </a:r>
            <a:r>
              <a:rPr lang="en-US" sz="2400" dirty="0"/>
              <a:t> </a:t>
            </a:r>
            <a:r>
              <a:rPr lang="en-US" sz="2400" dirty="0" err="1"/>
              <a:t>höyrynpaineen</a:t>
            </a:r>
            <a:r>
              <a:rPr lang="en-US" sz="2400" dirty="0"/>
              <a:t> </a:t>
            </a:r>
            <a:r>
              <a:rPr lang="en-US" sz="2400" dirty="0" err="1"/>
              <a:t>kasvua</a:t>
            </a:r>
            <a:r>
              <a:rPr lang="en-US" sz="2400" dirty="0"/>
              <a:t> !</a:t>
            </a:r>
            <a:endParaRPr lang="LID4096"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Elektronisuihkuhöyrystys</a:t>
            </a:r>
          </a:p>
        </p:txBody>
      </p:sp>
      <p:sp>
        <p:nvSpPr>
          <p:cNvPr id="5" name="Rectangle 126"/>
          <p:cNvSpPr>
            <a:spLocks noChangeArrowheads="1"/>
          </p:cNvSpPr>
          <p:nvPr/>
        </p:nvSpPr>
        <p:spPr bwMode="auto">
          <a:xfrm>
            <a:off x="792480" y="23208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grpSp>
        <p:nvGrpSpPr>
          <p:cNvPr id="6" name="Group 1"/>
          <p:cNvGrpSpPr>
            <a:grpSpLocks noChangeAspect="1"/>
          </p:cNvGrpSpPr>
          <p:nvPr/>
        </p:nvGrpSpPr>
        <p:grpSpPr bwMode="auto">
          <a:xfrm>
            <a:off x="151282" y="1561252"/>
            <a:ext cx="4288971" cy="4938604"/>
            <a:chOff x="2249" y="4839"/>
            <a:chExt cx="4604" cy="5302"/>
          </a:xfrm>
        </p:grpSpPr>
        <p:sp>
          <p:nvSpPr>
            <p:cNvPr id="7" name="AutoShape 125"/>
            <p:cNvSpPr>
              <a:spLocks noChangeAspect="1" noChangeArrowheads="1" noTextEdit="1"/>
            </p:cNvSpPr>
            <p:nvPr/>
          </p:nvSpPr>
          <p:spPr bwMode="auto">
            <a:xfrm>
              <a:off x="2249" y="4839"/>
              <a:ext cx="4604" cy="53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8" name="Group 48"/>
            <p:cNvGrpSpPr>
              <a:grpSpLocks/>
            </p:cNvGrpSpPr>
            <p:nvPr/>
          </p:nvGrpSpPr>
          <p:grpSpPr bwMode="auto">
            <a:xfrm>
              <a:off x="2751" y="8249"/>
              <a:ext cx="1763" cy="1194"/>
              <a:chOff x="2857" y="8263"/>
              <a:chExt cx="2687" cy="1603"/>
            </a:xfrm>
          </p:grpSpPr>
          <p:sp>
            <p:nvSpPr>
              <p:cNvPr id="55" name="Oval 124"/>
              <p:cNvSpPr>
                <a:spLocks noChangeArrowheads="1"/>
              </p:cNvSpPr>
              <p:nvPr/>
            </p:nvSpPr>
            <p:spPr bwMode="auto">
              <a:xfrm>
                <a:off x="3542" y="946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56" name="Group 49"/>
              <p:cNvGrpSpPr>
                <a:grpSpLocks/>
              </p:cNvGrpSpPr>
              <p:nvPr/>
            </p:nvGrpSpPr>
            <p:grpSpPr bwMode="auto">
              <a:xfrm>
                <a:off x="2857" y="8263"/>
                <a:ext cx="2687" cy="1603"/>
                <a:chOff x="2857" y="8263"/>
                <a:chExt cx="2687" cy="1603"/>
              </a:xfrm>
            </p:grpSpPr>
            <p:sp>
              <p:nvSpPr>
                <p:cNvPr id="57" name="Oval 123"/>
                <p:cNvSpPr>
                  <a:spLocks noChangeArrowheads="1"/>
                </p:cNvSpPr>
                <p:nvPr/>
              </p:nvSpPr>
              <p:spPr bwMode="auto">
                <a:xfrm>
                  <a:off x="3878" y="9042"/>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58" name="Group 50"/>
                <p:cNvGrpSpPr>
                  <a:grpSpLocks/>
                </p:cNvGrpSpPr>
                <p:nvPr/>
              </p:nvGrpSpPr>
              <p:grpSpPr bwMode="auto">
                <a:xfrm>
                  <a:off x="2857" y="8263"/>
                  <a:ext cx="2687" cy="1603"/>
                  <a:chOff x="2857" y="8263"/>
                  <a:chExt cx="2687" cy="1603"/>
                </a:xfrm>
              </p:grpSpPr>
              <p:grpSp>
                <p:nvGrpSpPr>
                  <p:cNvPr id="59" name="Group 116"/>
                  <p:cNvGrpSpPr>
                    <a:grpSpLocks/>
                  </p:cNvGrpSpPr>
                  <p:nvPr/>
                </p:nvGrpSpPr>
                <p:grpSpPr bwMode="auto">
                  <a:xfrm>
                    <a:off x="2857" y="8589"/>
                    <a:ext cx="178" cy="1275"/>
                    <a:chOff x="2857" y="8589"/>
                    <a:chExt cx="178" cy="1275"/>
                  </a:xfrm>
                </p:grpSpPr>
                <p:sp>
                  <p:nvSpPr>
                    <p:cNvPr id="125" name="Oval 122"/>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6" name="Oval 121"/>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7" name="Oval 120"/>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8" name="Oval 119"/>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9" name="Oval 118"/>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0" name="Oval 117"/>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0" name="Group 109"/>
                  <p:cNvGrpSpPr>
                    <a:grpSpLocks/>
                  </p:cNvGrpSpPr>
                  <p:nvPr/>
                </p:nvGrpSpPr>
                <p:grpSpPr bwMode="auto">
                  <a:xfrm>
                    <a:off x="3097" y="8578"/>
                    <a:ext cx="178" cy="1275"/>
                    <a:chOff x="2857" y="8589"/>
                    <a:chExt cx="178" cy="1275"/>
                  </a:xfrm>
                </p:grpSpPr>
                <p:sp>
                  <p:nvSpPr>
                    <p:cNvPr id="119" name="Oval 115"/>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0" name="Oval 114"/>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1" name="Oval 113"/>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2" name="Oval 112"/>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3" name="Oval 111"/>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4" name="Oval 110"/>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1" name="Group 102"/>
                  <p:cNvGrpSpPr>
                    <a:grpSpLocks/>
                  </p:cNvGrpSpPr>
                  <p:nvPr/>
                </p:nvGrpSpPr>
                <p:grpSpPr bwMode="auto">
                  <a:xfrm>
                    <a:off x="3311" y="8580"/>
                    <a:ext cx="178" cy="1275"/>
                    <a:chOff x="2857" y="8589"/>
                    <a:chExt cx="178" cy="1275"/>
                  </a:xfrm>
                </p:grpSpPr>
                <p:sp>
                  <p:nvSpPr>
                    <p:cNvPr id="113" name="Oval 108"/>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4" name="Oval 107"/>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5" name="Oval 106"/>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6" name="Oval 105"/>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7" name="Oval 104"/>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8" name="Oval 103"/>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62" name="Oval 101"/>
                  <p:cNvSpPr>
                    <a:spLocks noChangeArrowheads="1"/>
                  </p:cNvSpPr>
                  <p:nvPr/>
                </p:nvSpPr>
                <p:spPr bwMode="auto">
                  <a:xfrm>
                    <a:off x="3577" y="8673"/>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 name="Oval 100"/>
                  <p:cNvSpPr>
                    <a:spLocks noChangeArrowheads="1"/>
                  </p:cNvSpPr>
                  <p:nvPr/>
                </p:nvSpPr>
                <p:spPr bwMode="auto">
                  <a:xfrm>
                    <a:off x="3539" y="902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4" name="Oval 99"/>
                  <p:cNvSpPr>
                    <a:spLocks noChangeArrowheads="1"/>
                  </p:cNvSpPr>
                  <p:nvPr/>
                </p:nvSpPr>
                <p:spPr bwMode="auto">
                  <a:xfrm>
                    <a:off x="3539" y="923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5" name="Oval 98"/>
                  <p:cNvSpPr>
                    <a:spLocks noChangeArrowheads="1"/>
                  </p:cNvSpPr>
                  <p:nvPr/>
                </p:nvSpPr>
                <p:spPr bwMode="auto">
                  <a:xfrm>
                    <a:off x="3544" y="967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 name="Oval 97"/>
                  <p:cNvSpPr>
                    <a:spLocks noChangeArrowheads="1"/>
                  </p:cNvSpPr>
                  <p:nvPr/>
                </p:nvSpPr>
                <p:spPr bwMode="auto">
                  <a:xfrm>
                    <a:off x="3620" y="8411"/>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 name="Oval 96"/>
                  <p:cNvSpPr>
                    <a:spLocks noChangeArrowheads="1"/>
                  </p:cNvSpPr>
                  <p:nvPr/>
                </p:nvSpPr>
                <p:spPr bwMode="auto">
                  <a:xfrm>
                    <a:off x="3771" y="8814"/>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8" name="Oval 95"/>
                  <p:cNvSpPr>
                    <a:spLocks noChangeArrowheads="1"/>
                  </p:cNvSpPr>
                  <p:nvPr/>
                </p:nvSpPr>
                <p:spPr bwMode="auto">
                  <a:xfrm>
                    <a:off x="3772" y="9258"/>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9" name="Oval 94"/>
                  <p:cNvSpPr>
                    <a:spLocks noChangeArrowheads="1"/>
                  </p:cNvSpPr>
                  <p:nvPr/>
                </p:nvSpPr>
                <p:spPr bwMode="auto">
                  <a:xfrm>
                    <a:off x="3775" y="9483"/>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0" name="Oval 93"/>
                  <p:cNvSpPr>
                    <a:spLocks noChangeArrowheads="1"/>
                  </p:cNvSpPr>
                  <p:nvPr/>
                </p:nvSpPr>
                <p:spPr bwMode="auto">
                  <a:xfrm>
                    <a:off x="3777" y="9697"/>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1" name="Oval 92"/>
                  <p:cNvSpPr>
                    <a:spLocks noChangeArrowheads="1"/>
                  </p:cNvSpPr>
                  <p:nvPr/>
                </p:nvSpPr>
                <p:spPr bwMode="auto">
                  <a:xfrm>
                    <a:off x="3998" y="8263"/>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2" name="Oval 91"/>
                  <p:cNvSpPr>
                    <a:spLocks noChangeArrowheads="1"/>
                  </p:cNvSpPr>
                  <p:nvPr/>
                </p:nvSpPr>
                <p:spPr bwMode="auto">
                  <a:xfrm>
                    <a:off x="3999" y="8753"/>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3" name="Oval 90"/>
                  <p:cNvSpPr>
                    <a:spLocks noChangeArrowheads="1"/>
                  </p:cNvSpPr>
                  <p:nvPr/>
                </p:nvSpPr>
                <p:spPr bwMode="auto">
                  <a:xfrm>
                    <a:off x="4012" y="9247"/>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4" name="Oval 89"/>
                  <p:cNvSpPr>
                    <a:spLocks noChangeArrowheads="1"/>
                  </p:cNvSpPr>
                  <p:nvPr/>
                </p:nvSpPr>
                <p:spPr bwMode="auto">
                  <a:xfrm>
                    <a:off x="4015" y="9472"/>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5" name="Oval 88"/>
                  <p:cNvSpPr>
                    <a:spLocks noChangeArrowheads="1"/>
                  </p:cNvSpPr>
                  <p:nvPr/>
                </p:nvSpPr>
                <p:spPr bwMode="auto">
                  <a:xfrm>
                    <a:off x="4017" y="9686"/>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6" name="Oval 87"/>
                  <p:cNvSpPr>
                    <a:spLocks noChangeArrowheads="1"/>
                  </p:cNvSpPr>
                  <p:nvPr/>
                </p:nvSpPr>
                <p:spPr bwMode="auto">
                  <a:xfrm>
                    <a:off x="4132" y="8594"/>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7" name="Oval 86"/>
                  <p:cNvSpPr>
                    <a:spLocks noChangeArrowheads="1"/>
                  </p:cNvSpPr>
                  <p:nvPr/>
                </p:nvSpPr>
                <p:spPr bwMode="auto">
                  <a:xfrm>
                    <a:off x="4186" y="8941"/>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8" name="Oval 85"/>
                  <p:cNvSpPr>
                    <a:spLocks noChangeArrowheads="1"/>
                  </p:cNvSpPr>
                  <p:nvPr/>
                </p:nvSpPr>
                <p:spPr bwMode="auto">
                  <a:xfrm>
                    <a:off x="4226" y="9249"/>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79" name="Oval 84"/>
                  <p:cNvSpPr>
                    <a:spLocks noChangeArrowheads="1"/>
                  </p:cNvSpPr>
                  <p:nvPr/>
                </p:nvSpPr>
                <p:spPr bwMode="auto">
                  <a:xfrm>
                    <a:off x="4229" y="9474"/>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0" name="Oval 83"/>
                  <p:cNvSpPr>
                    <a:spLocks noChangeArrowheads="1"/>
                  </p:cNvSpPr>
                  <p:nvPr/>
                </p:nvSpPr>
                <p:spPr bwMode="auto">
                  <a:xfrm>
                    <a:off x="4231" y="9688"/>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1" name="Oval 82"/>
                  <p:cNvSpPr>
                    <a:spLocks noChangeArrowheads="1"/>
                  </p:cNvSpPr>
                  <p:nvPr/>
                </p:nvSpPr>
                <p:spPr bwMode="auto">
                  <a:xfrm>
                    <a:off x="4400" y="860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2" name="Oval 81"/>
                  <p:cNvSpPr>
                    <a:spLocks noChangeArrowheads="1"/>
                  </p:cNvSpPr>
                  <p:nvPr/>
                </p:nvSpPr>
                <p:spPr bwMode="auto">
                  <a:xfrm>
                    <a:off x="4453" y="9022"/>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3" name="Oval 80"/>
                  <p:cNvSpPr>
                    <a:spLocks noChangeArrowheads="1"/>
                  </p:cNvSpPr>
                  <p:nvPr/>
                </p:nvSpPr>
                <p:spPr bwMode="auto">
                  <a:xfrm>
                    <a:off x="4453" y="9238"/>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4" name="Oval 79"/>
                  <p:cNvSpPr>
                    <a:spLocks noChangeArrowheads="1"/>
                  </p:cNvSpPr>
                  <p:nvPr/>
                </p:nvSpPr>
                <p:spPr bwMode="auto">
                  <a:xfrm>
                    <a:off x="4456" y="9463"/>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5" name="Oval 78"/>
                  <p:cNvSpPr>
                    <a:spLocks noChangeArrowheads="1"/>
                  </p:cNvSpPr>
                  <p:nvPr/>
                </p:nvSpPr>
                <p:spPr bwMode="auto">
                  <a:xfrm>
                    <a:off x="4458" y="9677"/>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6" name="Oval 77"/>
                  <p:cNvSpPr>
                    <a:spLocks noChangeArrowheads="1"/>
                  </p:cNvSpPr>
                  <p:nvPr/>
                </p:nvSpPr>
                <p:spPr bwMode="auto">
                  <a:xfrm>
                    <a:off x="4685" y="8737"/>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7" name="Oval 76"/>
                  <p:cNvSpPr>
                    <a:spLocks noChangeArrowheads="1"/>
                  </p:cNvSpPr>
                  <p:nvPr/>
                </p:nvSpPr>
                <p:spPr bwMode="auto">
                  <a:xfrm>
                    <a:off x="4686" y="9031"/>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8" name="Oval 75"/>
                  <p:cNvSpPr>
                    <a:spLocks noChangeArrowheads="1"/>
                  </p:cNvSpPr>
                  <p:nvPr/>
                </p:nvSpPr>
                <p:spPr bwMode="auto">
                  <a:xfrm>
                    <a:off x="4686" y="9247"/>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9" name="Oval 74"/>
                  <p:cNvSpPr>
                    <a:spLocks noChangeArrowheads="1"/>
                  </p:cNvSpPr>
                  <p:nvPr/>
                </p:nvSpPr>
                <p:spPr bwMode="auto">
                  <a:xfrm>
                    <a:off x="4689" y="9472"/>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0" name="Oval 73"/>
                  <p:cNvSpPr>
                    <a:spLocks noChangeArrowheads="1"/>
                  </p:cNvSpPr>
                  <p:nvPr/>
                </p:nvSpPr>
                <p:spPr bwMode="auto">
                  <a:xfrm>
                    <a:off x="4691" y="9686"/>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1" name="Oval 72"/>
                  <p:cNvSpPr>
                    <a:spLocks noChangeArrowheads="1"/>
                  </p:cNvSpPr>
                  <p:nvPr/>
                </p:nvSpPr>
                <p:spPr bwMode="auto">
                  <a:xfrm>
                    <a:off x="4661" y="846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92" name="Group 65"/>
                  <p:cNvGrpSpPr>
                    <a:grpSpLocks/>
                  </p:cNvGrpSpPr>
                  <p:nvPr/>
                </p:nvGrpSpPr>
                <p:grpSpPr bwMode="auto">
                  <a:xfrm>
                    <a:off x="4925" y="8569"/>
                    <a:ext cx="178" cy="1275"/>
                    <a:chOff x="2857" y="8589"/>
                    <a:chExt cx="178" cy="1275"/>
                  </a:xfrm>
                </p:grpSpPr>
                <p:sp>
                  <p:nvSpPr>
                    <p:cNvPr id="107" name="Oval 71"/>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8" name="Oval 70"/>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9" name="Oval 69"/>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0" name="Oval 68"/>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1" name="Oval 67"/>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2" name="Oval 66"/>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93" name="Group 58"/>
                  <p:cNvGrpSpPr>
                    <a:grpSpLocks/>
                  </p:cNvGrpSpPr>
                  <p:nvPr/>
                </p:nvGrpSpPr>
                <p:grpSpPr bwMode="auto">
                  <a:xfrm>
                    <a:off x="5139" y="8571"/>
                    <a:ext cx="178" cy="1275"/>
                    <a:chOff x="2857" y="8589"/>
                    <a:chExt cx="178" cy="1275"/>
                  </a:xfrm>
                </p:grpSpPr>
                <p:sp>
                  <p:nvSpPr>
                    <p:cNvPr id="101" name="Oval 64"/>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2" name="Oval 63"/>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3" name="Oval 62"/>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4" name="Oval 61"/>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5" name="Oval 60"/>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6" name="Oval 59"/>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94" name="Group 51"/>
                  <p:cNvGrpSpPr>
                    <a:grpSpLocks/>
                  </p:cNvGrpSpPr>
                  <p:nvPr/>
                </p:nvGrpSpPr>
                <p:grpSpPr bwMode="auto">
                  <a:xfrm>
                    <a:off x="5366" y="8560"/>
                    <a:ext cx="178" cy="1275"/>
                    <a:chOff x="2857" y="8589"/>
                    <a:chExt cx="178" cy="1275"/>
                  </a:xfrm>
                </p:grpSpPr>
                <p:sp>
                  <p:nvSpPr>
                    <p:cNvPr id="95" name="Oval 57"/>
                    <p:cNvSpPr>
                      <a:spLocks noChangeArrowheads="1"/>
                    </p:cNvSpPr>
                    <p:nvPr/>
                  </p:nvSpPr>
                  <p:spPr bwMode="auto">
                    <a:xfrm>
                      <a:off x="2857" y="8812"/>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6" name="Oval 56"/>
                    <p:cNvSpPr>
                      <a:spLocks noChangeArrowheads="1"/>
                    </p:cNvSpPr>
                    <p:nvPr/>
                  </p:nvSpPr>
                  <p:spPr bwMode="auto">
                    <a:xfrm>
                      <a:off x="2858" y="9040"/>
                      <a:ext cx="172" cy="17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7" name="Oval 55"/>
                    <p:cNvSpPr>
                      <a:spLocks noChangeArrowheads="1"/>
                    </p:cNvSpPr>
                    <p:nvPr/>
                  </p:nvSpPr>
                  <p:spPr bwMode="auto">
                    <a:xfrm>
                      <a:off x="2858" y="9256"/>
                      <a:ext cx="170"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8" name="Oval 54"/>
                    <p:cNvSpPr>
                      <a:spLocks noChangeArrowheads="1"/>
                    </p:cNvSpPr>
                    <p:nvPr/>
                  </p:nvSpPr>
                  <p:spPr bwMode="auto">
                    <a:xfrm>
                      <a:off x="2861" y="9481"/>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9" name="Oval 53"/>
                    <p:cNvSpPr>
                      <a:spLocks noChangeArrowheads="1"/>
                    </p:cNvSpPr>
                    <p:nvPr/>
                  </p:nvSpPr>
                  <p:spPr bwMode="auto">
                    <a:xfrm>
                      <a:off x="2863" y="9695"/>
                      <a:ext cx="172" cy="169"/>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0" name="Oval 52"/>
                    <p:cNvSpPr>
                      <a:spLocks noChangeArrowheads="1"/>
                    </p:cNvSpPr>
                    <p:nvPr/>
                  </p:nvSpPr>
                  <p:spPr bwMode="auto">
                    <a:xfrm>
                      <a:off x="2859" y="8589"/>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sp>
          <p:nvSpPr>
            <p:cNvPr id="9" name="Oval 47"/>
            <p:cNvSpPr>
              <a:spLocks noChangeArrowheads="1"/>
            </p:cNvSpPr>
            <p:nvPr/>
          </p:nvSpPr>
          <p:spPr bwMode="auto">
            <a:xfrm>
              <a:off x="4171" y="7946"/>
              <a:ext cx="171" cy="17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Oval 46"/>
            <p:cNvSpPr>
              <a:spLocks noChangeArrowheads="1"/>
            </p:cNvSpPr>
            <p:nvPr/>
          </p:nvSpPr>
          <p:spPr bwMode="auto">
            <a:xfrm>
              <a:off x="3699" y="541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Oval 45"/>
            <p:cNvSpPr>
              <a:spLocks noChangeArrowheads="1"/>
            </p:cNvSpPr>
            <p:nvPr/>
          </p:nvSpPr>
          <p:spPr bwMode="auto">
            <a:xfrm>
              <a:off x="4587" y="540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 name="Oval 44"/>
            <p:cNvSpPr>
              <a:spLocks noChangeArrowheads="1"/>
            </p:cNvSpPr>
            <p:nvPr/>
          </p:nvSpPr>
          <p:spPr bwMode="auto">
            <a:xfrm>
              <a:off x="4759" y="5414"/>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13" name="Group 2"/>
            <p:cNvGrpSpPr>
              <a:grpSpLocks/>
            </p:cNvGrpSpPr>
            <p:nvPr/>
          </p:nvGrpSpPr>
          <p:grpSpPr bwMode="auto">
            <a:xfrm>
              <a:off x="2427" y="4940"/>
              <a:ext cx="4375" cy="4971"/>
              <a:chOff x="2427" y="4940"/>
              <a:chExt cx="4375" cy="4971"/>
            </a:xfrm>
          </p:grpSpPr>
          <p:grpSp>
            <p:nvGrpSpPr>
              <p:cNvPr id="14" name="Group 4"/>
              <p:cNvGrpSpPr>
                <a:grpSpLocks/>
              </p:cNvGrpSpPr>
              <p:nvPr/>
            </p:nvGrpSpPr>
            <p:grpSpPr bwMode="auto">
              <a:xfrm>
                <a:off x="2427" y="4940"/>
                <a:ext cx="4375" cy="4971"/>
                <a:chOff x="2427" y="4940"/>
                <a:chExt cx="4375" cy="4971"/>
              </a:xfrm>
            </p:grpSpPr>
            <p:grpSp>
              <p:nvGrpSpPr>
                <p:cNvPr id="16" name="Group 40"/>
                <p:cNvGrpSpPr>
                  <a:grpSpLocks/>
                </p:cNvGrpSpPr>
                <p:nvPr/>
              </p:nvGrpSpPr>
              <p:grpSpPr bwMode="auto">
                <a:xfrm>
                  <a:off x="2427" y="8422"/>
                  <a:ext cx="2397" cy="1489"/>
                  <a:chOff x="2427" y="8422"/>
                  <a:chExt cx="3573" cy="2189"/>
                </a:xfrm>
              </p:grpSpPr>
              <p:sp>
                <p:nvSpPr>
                  <p:cNvPr id="52" name="Rectangle 43"/>
                  <p:cNvSpPr>
                    <a:spLocks noChangeArrowheads="1"/>
                  </p:cNvSpPr>
                  <p:nvPr/>
                </p:nvSpPr>
                <p:spPr bwMode="auto">
                  <a:xfrm>
                    <a:off x="2427" y="8422"/>
                    <a:ext cx="399" cy="16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3" name="Rectangle 42"/>
                  <p:cNvSpPr>
                    <a:spLocks noChangeArrowheads="1"/>
                  </p:cNvSpPr>
                  <p:nvPr/>
                </p:nvSpPr>
                <p:spPr bwMode="auto">
                  <a:xfrm>
                    <a:off x="2427" y="9904"/>
                    <a:ext cx="3572" cy="70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4" name="Rectangle 41"/>
                  <p:cNvSpPr>
                    <a:spLocks noChangeArrowheads="1"/>
                  </p:cNvSpPr>
                  <p:nvPr/>
                </p:nvSpPr>
                <p:spPr bwMode="auto">
                  <a:xfrm>
                    <a:off x="5600" y="8422"/>
                    <a:ext cx="400" cy="165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AutoShape 39"/>
                <p:cNvSpPr>
                  <a:spLocks noChangeArrowheads="1"/>
                </p:cNvSpPr>
                <p:nvPr/>
              </p:nvSpPr>
              <p:spPr bwMode="auto">
                <a:xfrm flipH="1">
                  <a:off x="3633" y="7400"/>
                  <a:ext cx="2695" cy="910"/>
                </a:xfrm>
                <a:prstGeom prst="curvedDownArrow">
                  <a:avLst>
                    <a:gd name="adj1" fmla="val 59231"/>
                    <a:gd name="adj2" fmla="val 118462"/>
                    <a:gd name="adj3" fmla="val 33333"/>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i-FI"/>
                </a:p>
              </p:txBody>
            </p:sp>
            <p:sp>
              <p:nvSpPr>
                <p:cNvPr id="18" name="Text Box 38"/>
                <p:cNvSpPr txBox="1">
                  <a:spLocks noChangeArrowheads="1"/>
                </p:cNvSpPr>
                <p:nvPr/>
              </p:nvSpPr>
              <p:spPr bwMode="auto">
                <a:xfrm>
                  <a:off x="5084" y="8468"/>
                  <a:ext cx="1718" cy="898"/>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i-FI" sz="24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Elektroni-suihku</a:t>
                  </a:r>
                  <a:endParaRPr kumimoji="0" lang="en-GB" altLang="fi-FI" sz="1200" b="0" i="0" u="none" strike="noStrike" cap="none" normalizeH="0" baseline="0" dirty="0">
                    <a:ln>
                      <a:noFill/>
                    </a:ln>
                    <a:solidFill>
                      <a:schemeClr val="tx1"/>
                    </a:solidFill>
                    <a:effectLst/>
                  </a:endParaRPr>
                </a:p>
              </p:txBody>
            </p:sp>
            <p:sp>
              <p:nvSpPr>
                <p:cNvPr id="19" name="Text Box 37"/>
                <p:cNvSpPr txBox="1">
                  <a:spLocks noChangeArrowheads="1"/>
                </p:cNvSpPr>
                <p:nvPr/>
              </p:nvSpPr>
              <p:spPr bwMode="auto">
                <a:xfrm>
                  <a:off x="2510" y="4940"/>
                  <a:ext cx="2418" cy="462"/>
                </a:xfrm>
                <a:prstGeom prst="rect">
                  <a:avLst/>
                </a:prstGeom>
                <a:solidFill>
                  <a:srgbClr val="C0C0C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i-FI"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fi-FI" sz="24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kiekko</a:t>
                  </a:r>
                  <a:endParaRPr kumimoji="0" lang="en-GB" altLang="fi-FI" sz="3600" b="0" i="0" u="none" strike="noStrike" cap="none" normalizeH="0" baseline="0" dirty="0">
                    <a:ln>
                      <a:noFill/>
                    </a:ln>
                    <a:solidFill>
                      <a:schemeClr val="tx1"/>
                    </a:solidFill>
                    <a:effectLst/>
                    <a:latin typeface="Arial" panose="020B0604020202020204" pitchFamily="34" charset="0"/>
                  </a:endParaRPr>
                </a:p>
              </p:txBody>
            </p:sp>
            <p:grpSp>
              <p:nvGrpSpPr>
                <p:cNvPr id="20" name="Group 25"/>
                <p:cNvGrpSpPr>
                  <a:grpSpLocks/>
                </p:cNvGrpSpPr>
                <p:nvPr/>
              </p:nvGrpSpPr>
              <p:grpSpPr bwMode="auto">
                <a:xfrm>
                  <a:off x="3103" y="5609"/>
                  <a:ext cx="1691" cy="2533"/>
                  <a:chOff x="3103" y="5609"/>
                  <a:chExt cx="1691" cy="2533"/>
                </a:xfrm>
              </p:grpSpPr>
              <p:sp>
                <p:nvSpPr>
                  <p:cNvPr id="41" name="Oval 36"/>
                  <p:cNvSpPr>
                    <a:spLocks noChangeArrowheads="1"/>
                  </p:cNvSpPr>
                  <p:nvPr/>
                </p:nvSpPr>
                <p:spPr bwMode="auto">
                  <a:xfrm>
                    <a:off x="3788" y="760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2" name="Line 35"/>
                  <p:cNvSpPr>
                    <a:spLocks noChangeShapeType="1"/>
                  </p:cNvSpPr>
                  <p:nvPr/>
                </p:nvSpPr>
                <p:spPr bwMode="auto">
                  <a:xfrm flipH="1" flipV="1">
                    <a:off x="3686" y="6226"/>
                    <a:ext cx="119" cy="753"/>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3" name="Line 34"/>
                  <p:cNvSpPr>
                    <a:spLocks noChangeShapeType="1"/>
                  </p:cNvSpPr>
                  <p:nvPr/>
                </p:nvSpPr>
                <p:spPr bwMode="auto">
                  <a:xfrm flipV="1">
                    <a:off x="4030" y="5751"/>
                    <a:ext cx="93" cy="634"/>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 name="Line 33"/>
                  <p:cNvSpPr>
                    <a:spLocks noChangeShapeType="1"/>
                  </p:cNvSpPr>
                  <p:nvPr/>
                </p:nvSpPr>
                <p:spPr bwMode="auto">
                  <a:xfrm flipH="1" flipV="1">
                    <a:off x="3184" y="6596"/>
                    <a:ext cx="356" cy="1546"/>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5" name="Line 32"/>
                  <p:cNvSpPr>
                    <a:spLocks noChangeShapeType="1"/>
                  </p:cNvSpPr>
                  <p:nvPr/>
                </p:nvSpPr>
                <p:spPr bwMode="auto">
                  <a:xfrm flipV="1">
                    <a:off x="4531" y="5817"/>
                    <a:ext cx="198" cy="911"/>
                  </a:xfrm>
                  <a:prstGeom prst="line">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6" name="Oval 31"/>
                  <p:cNvSpPr>
                    <a:spLocks noChangeArrowheads="1"/>
                  </p:cNvSpPr>
                  <p:nvPr/>
                </p:nvSpPr>
                <p:spPr bwMode="auto">
                  <a:xfrm>
                    <a:off x="3103" y="636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 name="Oval 30"/>
                  <p:cNvSpPr>
                    <a:spLocks noChangeArrowheads="1"/>
                  </p:cNvSpPr>
                  <p:nvPr/>
                </p:nvSpPr>
                <p:spPr bwMode="auto">
                  <a:xfrm>
                    <a:off x="3777" y="7062"/>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8" name="Oval 29"/>
                  <p:cNvSpPr>
                    <a:spLocks noChangeArrowheads="1"/>
                  </p:cNvSpPr>
                  <p:nvPr/>
                </p:nvSpPr>
                <p:spPr bwMode="auto">
                  <a:xfrm>
                    <a:off x="4451" y="683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 name="Oval 28"/>
                  <p:cNvSpPr>
                    <a:spLocks noChangeArrowheads="1"/>
                  </p:cNvSpPr>
                  <p:nvPr/>
                </p:nvSpPr>
                <p:spPr bwMode="auto">
                  <a:xfrm>
                    <a:off x="3975" y="646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 name="Oval 27"/>
                  <p:cNvSpPr>
                    <a:spLocks noChangeArrowheads="1"/>
                  </p:cNvSpPr>
                  <p:nvPr/>
                </p:nvSpPr>
                <p:spPr bwMode="auto">
                  <a:xfrm>
                    <a:off x="4702" y="5649"/>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1" name="Oval 26"/>
                  <p:cNvSpPr>
                    <a:spLocks noChangeArrowheads="1"/>
                  </p:cNvSpPr>
                  <p:nvPr/>
                </p:nvSpPr>
                <p:spPr bwMode="auto">
                  <a:xfrm>
                    <a:off x="4055" y="5609"/>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5"/>
                <p:cNvGrpSpPr>
                  <a:grpSpLocks/>
                </p:cNvGrpSpPr>
                <p:nvPr/>
              </p:nvGrpSpPr>
              <p:grpSpPr bwMode="auto">
                <a:xfrm>
                  <a:off x="2524" y="5403"/>
                  <a:ext cx="2021" cy="238"/>
                  <a:chOff x="2987" y="5415"/>
                  <a:chExt cx="2021" cy="238"/>
                </a:xfrm>
              </p:grpSpPr>
              <p:grpSp>
                <p:nvGrpSpPr>
                  <p:cNvPr id="22" name="Group 20"/>
                  <p:cNvGrpSpPr>
                    <a:grpSpLocks/>
                  </p:cNvGrpSpPr>
                  <p:nvPr/>
                </p:nvGrpSpPr>
                <p:grpSpPr bwMode="auto">
                  <a:xfrm>
                    <a:off x="3580" y="5426"/>
                    <a:ext cx="544" cy="108"/>
                    <a:chOff x="3250" y="5651"/>
                    <a:chExt cx="544" cy="108"/>
                  </a:xfrm>
                </p:grpSpPr>
                <p:sp>
                  <p:nvSpPr>
                    <p:cNvPr id="37" name="Oval 24"/>
                    <p:cNvSpPr>
                      <a:spLocks noChangeArrowheads="1"/>
                    </p:cNvSpPr>
                    <p:nvPr/>
                  </p:nvSpPr>
                  <p:spPr bwMode="auto">
                    <a:xfrm>
                      <a:off x="3250"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 name="Oval 23"/>
                    <p:cNvSpPr>
                      <a:spLocks noChangeArrowheads="1"/>
                    </p:cNvSpPr>
                    <p:nvPr/>
                  </p:nvSpPr>
                  <p:spPr bwMode="auto">
                    <a:xfrm>
                      <a:off x="3396"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 name="Oval 22"/>
                    <p:cNvSpPr>
                      <a:spLocks noChangeArrowheads="1"/>
                    </p:cNvSpPr>
                    <p:nvPr/>
                  </p:nvSpPr>
                  <p:spPr bwMode="auto">
                    <a:xfrm>
                      <a:off x="3556"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 name="Oval 21"/>
                    <p:cNvSpPr>
                      <a:spLocks noChangeArrowheads="1"/>
                    </p:cNvSpPr>
                    <p:nvPr/>
                  </p:nvSpPr>
                  <p:spPr bwMode="auto">
                    <a:xfrm>
                      <a:off x="3702"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3" name="Oval 19"/>
                  <p:cNvSpPr>
                    <a:spLocks noChangeArrowheads="1"/>
                  </p:cNvSpPr>
                  <p:nvPr/>
                </p:nvSpPr>
                <p:spPr bwMode="auto">
                  <a:xfrm>
                    <a:off x="4307"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 name="Oval 18"/>
                  <p:cNvSpPr>
                    <a:spLocks noChangeArrowheads="1"/>
                  </p:cNvSpPr>
                  <p:nvPr/>
                </p:nvSpPr>
                <p:spPr bwMode="auto">
                  <a:xfrm>
                    <a:off x="4467" y="542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 name="Oval 17"/>
                  <p:cNvSpPr>
                    <a:spLocks noChangeArrowheads="1"/>
                  </p:cNvSpPr>
                  <p:nvPr/>
                </p:nvSpPr>
                <p:spPr bwMode="auto">
                  <a:xfrm>
                    <a:off x="4613" y="5428"/>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 name="Oval 16"/>
                  <p:cNvSpPr>
                    <a:spLocks noChangeArrowheads="1"/>
                  </p:cNvSpPr>
                  <p:nvPr/>
                </p:nvSpPr>
                <p:spPr bwMode="auto">
                  <a:xfrm>
                    <a:off x="4770"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7" name="Oval 15"/>
                  <p:cNvSpPr>
                    <a:spLocks noChangeArrowheads="1"/>
                  </p:cNvSpPr>
                  <p:nvPr/>
                </p:nvSpPr>
                <p:spPr bwMode="auto">
                  <a:xfrm>
                    <a:off x="4916" y="5426"/>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 name="Oval 14"/>
                  <p:cNvSpPr>
                    <a:spLocks noChangeArrowheads="1"/>
                  </p:cNvSpPr>
                  <p:nvPr/>
                </p:nvSpPr>
                <p:spPr bwMode="auto">
                  <a:xfrm>
                    <a:off x="3422" y="5545"/>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 name="Oval 13"/>
                  <p:cNvSpPr>
                    <a:spLocks noChangeArrowheads="1"/>
                  </p:cNvSpPr>
                  <p:nvPr/>
                </p:nvSpPr>
                <p:spPr bwMode="auto">
                  <a:xfrm>
                    <a:off x="3568" y="5545"/>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 name="Oval 12"/>
                  <p:cNvSpPr>
                    <a:spLocks noChangeArrowheads="1"/>
                  </p:cNvSpPr>
                  <p:nvPr/>
                </p:nvSpPr>
                <p:spPr bwMode="auto">
                  <a:xfrm>
                    <a:off x="3728" y="5547"/>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 name="Oval 11"/>
                  <p:cNvSpPr>
                    <a:spLocks noChangeArrowheads="1"/>
                  </p:cNvSpPr>
                  <p:nvPr/>
                </p:nvSpPr>
                <p:spPr bwMode="auto">
                  <a:xfrm>
                    <a:off x="3874" y="5547"/>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32" name="Group 6"/>
                  <p:cNvGrpSpPr>
                    <a:grpSpLocks/>
                  </p:cNvGrpSpPr>
                  <p:nvPr/>
                </p:nvGrpSpPr>
                <p:grpSpPr bwMode="auto">
                  <a:xfrm>
                    <a:off x="2987" y="5415"/>
                    <a:ext cx="544" cy="108"/>
                    <a:chOff x="3250" y="5651"/>
                    <a:chExt cx="544" cy="108"/>
                  </a:xfrm>
                </p:grpSpPr>
                <p:sp>
                  <p:nvSpPr>
                    <p:cNvPr id="33" name="Oval 10"/>
                    <p:cNvSpPr>
                      <a:spLocks noChangeArrowheads="1"/>
                    </p:cNvSpPr>
                    <p:nvPr/>
                  </p:nvSpPr>
                  <p:spPr bwMode="auto">
                    <a:xfrm>
                      <a:off x="3250"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 name="Oval 9"/>
                    <p:cNvSpPr>
                      <a:spLocks noChangeArrowheads="1"/>
                    </p:cNvSpPr>
                    <p:nvPr/>
                  </p:nvSpPr>
                  <p:spPr bwMode="auto">
                    <a:xfrm>
                      <a:off x="3396" y="5651"/>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 name="Oval 8"/>
                    <p:cNvSpPr>
                      <a:spLocks noChangeArrowheads="1"/>
                    </p:cNvSpPr>
                    <p:nvPr/>
                  </p:nvSpPr>
                  <p:spPr bwMode="auto">
                    <a:xfrm>
                      <a:off x="3556"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 name="Oval 7"/>
                    <p:cNvSpPr>
                      <a:spLocks noChangeArrowheads="1"/>
                    </p:cNvSpPr>
                    <p:nvPr/>
                  </p:nvSpPr>
                  <p:spPr bwMode="auto">
                    <a:xfrm>
                      <a:off x="3702" y="5653"/>
                      <a:ext cx="92" cy="10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sp>
            <p:nvSpPr>
              <p:cNvPr id="15" name="Text Box 3"/>
              <p:cNvSpPr txBox="1">
                <a:spLocks noChangeArrowheads="1"/>
              </p:cNvSpPr>
              <p:nvPr/>
            </p:nvSpPr>
            <p:spPr bwMode="auto">
              <a:xfrm>
                <a:off x="2488" y="9377"/>
                <a:ext cx="2154"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i-FI"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fi-FI"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upokas</a:t>
                </a:r>
                <a:endParaRPr kumimoji="0" lang="en-GB" altLang="fi-FI" sz="4000" b="0" i="0" u="none" strike="noStrike" cap="none" normalizeH="0" baseline="0" dirty="0">
                  <a:ln>
                    <a:noFill/>
                  </a:ln>
                  <a:solidFill>
                    <a:schemeClr val="tx1"/>
                  </a:solidFill>
                  <a:effectLst/>
                  <a:latin typeface="Arial" panose="020B0604020202020204" pitchFamily="34" charset="0"/>
                </a:endParaRPr>
              </a:p>
            </p:txBody>
          </p:sp>
        </p:grpSp>
      </p:grpSp>
      <p:sp>
        <p:nvSpPr>
          <p:cNvPr id="131" name="TextBox 130"/>
          <p:cNvSpPr txBox="1"/>
          <p:nvPr/>
        </p:nvSpPr>
        <p:spPr>
          <a:xfrm>
            <a:off x="4909582" y="1789762"/>
            <a:ext cx="4092869" cy="3785652"/>
          </a:xfrm>
          <a:prstGeom prst="rect">
            <a:avLst/>
          </a:prstGeom>
          <a:noFill/>
        </p:spPr>
        <p:txBody>
          <a:bodyPr wrap="square" rtlCol="0">
            <a:spAutoFit/>
          </a:bodyPr>
          <a:lstStyle/>
          <a:p>
            <a:r>
              <a:rPr lang="fi-FI" sz="2400" dirty="0"/>
              <a:t>Elektronisuihku (e-</a:t>
            </a:r>
            <a:r>
              <a:rPr lang="fi-FI" sz="2400" dirty="0" err="1"/>
              <a:t>beam</a:t>
            </a:r>
            <a:r>
              <a:rPr lang="fi-FI" sz="2400" dirty="0"/>
              <a:t>) lämmittää upokkaassa olevaa materiaalia.</a:t>
            </a:r>
          </a:p>
          <a:p>
            <a:endParaRPr lang="fi-FI" sz="2400" dirty="0"/>
          </a:p>
          <a:p>
            <a:r>
              <a:rPr lang="fi-FI" sz="2400" dirty="0"/>
              <a:t>Lämpötila lokaalisti hyvin korkea </a:t>
            </a:r>
            <a:r>
              <a:rPr lang="fi-FI" sz="2400" dirty="0">
                <a:sym typeface="Wingdings" panose="05000000000000000000" pitchFamily="2" charset="2"/>
              </a:rPr>
              <a:t> voidaan höyrystää vaikka </a:t>
            </a:r>
            <a:r>
              <a:rPr lang="fi-FI" sz="2400" dirty="0" err="1">
                <a:sym typeface="Wingdings" panose="05000000000000000000" pitchFamily="2" charset="2"/>
              </a:rPr>
              <a:t>wolframia</a:t>
            </a:r>
            <a:r>
              <a:rPr lang="fi-FI" sz="2400" dirty="0">
                <a:sym typeface="Wingdings" panose="05000000000000000000" pitchFamily="2" charset="2"/>
              </a:rPr>
              <a:t>.</a:t>
            </a:r>
          </a:p>
          <a:p>
            <a:endParaRPr lang="fi-FI" sz="2400" dirty="0">
              <a:sym typeface="Wingdings" panose="05000000000000000000" pitchFamily="2" charset="2"/>
            </a:endParaRPr>
          </a:p>
          <a:p>
            <a:r>
              <a:rPr lang="fi-FI" sz="2400" dirty="0">
                <a:sym typeface="Wingdings" panose="05000000000000000000" pitchFamily="2" charset="2"/>
              </a:rPr>
              <a:t>Elektronisuihku höyrystää kaikkea mihin se osuu !</a:t>
            </a:r>
            <a:endParaRPr lang="fi-FI" sz="2400" dirty="0"/>
          </a:p>
        </p:txBody>
      </p:sp>
    </p:spTree>
    <p:extLst>
      <p:ext uri="{BB962C8B-B14F-4D97-AF65-F5344CB8AC3E}">
        <p14:creationId xmlns:p14="http://schemas.microsoft.com/office/powerpoint/2010/main" val="23591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19407" cy="1325563"/>
          </a:xfrm>
        </p:spPr>
        <p:txBody>
          <a:bodyPr/>
          <a:lstStyle/>
          <a:p>
            <a:r>
              <a:rPr lang="fi-FI" dirty="0"/>
              <a:t>Metalliohutkalvoja höyrystämällä</a:t>
            </a:r>
          </a:p>
        </p:txBody>
      </p:sp>
      <p:sp>
        <p:nvSpPr>
          <p:cNvPr id="35" name="TextBox 34"/>
          <p:cNvSpPr txBox="1"/>
          <p:nvPr/>
        </p:nvSpPr>
        <p:spPr>
          <a:xfrm>
            <a:off x="1188720" y="5854892"/>
            <a:ext cx="4924697" cy="646331"/>
          </a:xfrm>
          <a:prstGeom prst="rect">
            <a:avLst/>
          </a:prstGeom>
          <a:noFill/>
        </p:spPr>
        <p:txBody>
          <a:bodyPr wrap="square" rtlCol="0">
            <a:spAutoFit/>
          </a:bodyPr>
          <a:lstStyle/>
          <a:p>
            <a:r>
              <a:rPr lang="fi-FI" sz="3600" dirty="0">
                <a:solidFill>
                  <a:schemeClr val="bg1"/>
                </a:solidFill>
              </a:rPr>
              <a:t>Mikropiirin metallointi</a:t>
            </a:r>
          </a:p>
        </p:txBody>
      </p:sp>
      <p:pic>
        <p:nvPicPr>
          <p:cNvPr id="5" name="Picture 4"/>
          <p:cNvPicPr>
            <a:picLocks noChangeAspect="1"/>
          </p:cNvPicPr>
          <p:nvPr/>
        </p:nvPicPr>
        <p:blipFill>
          <a:blip r:embed="rId2"/>
          <a:stretch>
            <a:fillRect/>
          </a:stretch>
        </p:blipFill>
        <p:spPr>
          <a:xfrm>
            <a:off x="493221" y="1690689"/>
            <a:ext cx="4960685" cy="28551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352" y="3480301"/>
            <a:ext cx="4229035" cy="2808079"/>
          </a:xfrm>
          <a:prstGeom prst="rect">
            <a:avLst/>
          </a:prstGeom>
        </p:spPr>
      </p:pic>
      <p:sp>
        <p:nvSpPr>
          <p:cNvPr id="4" name="TextBox 3">
            <a:extLst>
              <a:ext uri="{FF2B5EF4-FFF2-40B4-BE49-F238E27FC236}">
                <a16:creationId xmlns:a16="http://schemas.microsoft.com/office/drawing/2014/main" id="{ADDB6100-8C6B-4A5F-A9AF-D88F9BC9E897}"/>
              </a:ext>
            </a:extLst>
          </p:cNvPr>
          <p:cNvSpPr txBox="1"/>
          <p:nvPr/>
        </p:nvSpPr>
        <p:spPr>
          <a:xfrm>
            <a:off x="493221" y="4819650"/>
            <a:ext cx="3958129" cy="1569660"/>
          </a:xfrm>
          <a:prstGeom prst="rect">
            <a:avLst/>
          </a:prstGeom>
          <a:noFill/>
        </p:spPr>
        <p:txBody>
          <a:bodyPr wrap="square" rtlCol="0">
            <a:spAutoFit/>
          </a:bodyPr>
          <a:lstStyle/>
          <a:p>
            <a:r>
              <a:rPr lang="en-US" sz="2400" dirty="0" err="1"/>
              <a:t>Kasvunopeus</a:t>
            </a:r>
            <a:r>
              <a:rPr lang="en-US" sz="2400" dirty="0"/>
              <a:t> 0.1-1 nm/s (10-100 nm/min)</a:t>
            </a:r>
          </a:p>
          <a:p>
            <a:r>
              <a:rPr lang="en-US" sz="2400" dirty="0" err="1"/>
              <a:t>Paksuus</a:t>
            </a:r>
            <a:r>
              <a:rPr lang="en-US" sz="2400" dirty="0"/>
              <a:t> </a:t>
            </a:r>
            <a:r>
              <a:rPr lang="en-US" sz="2400" dirty="0" err="1"/>
              <a:t>tyypillisesti</a:t>
            </a:r>
            <a:r>
              <a:rPr lang="en-US" sz="2400" dirty="0"/>
              <a:t> </a:t>
            </a:r>
          </a:p>
          <a:p>
            <a:r>
              <a:rPr lang="en-US" sz="2400" dirty="0"/>
              <a:t>10 nm – 1 µm</a:t>
            </a:r>
            <a:endParaRPr lang="LID4096" sz="2400" dirty="0"/>
          </a:p>
        </p:txBody>
      </p:sp>
    </p:spTree>
    <p:extLst>
      <p:ext uri="{BB962C8B-B14F-4D97-AF65-F5344CB8AC3E}">
        <p14:creationId xmlns:p14="http://schemas.microsoft.com/office/powerpoint/2010/main" val="38699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32470" cy="1325563"/>
          </a:xfrm>
        </p:spPr>
        <p:txBody>
          <a:bodyPr/>
          <a:lstStyle/>
          <a:p>
            <a:r>
              <a:rPr lang="fi-FI" dirty="0"/>
              <a:t>Ohutkalvot mikroelektroniikassa</a:t>
            </a:r>
          </a:p>
        </p:txBody>
      </p:sp>
      <p:grpSp>
        <p:nvGrpSpPr>
          <p:cNvPr id="3" name="Group 4"/>
          <p:cNvGrpSpPr>
            <a:grpSpLocks noChangeAspect="1"/>
          </p:cNvGrpSpPr>
          <p:nvPr/>
        </p:nvGrpSpPr>
        <p:grpSpPr bwMode="auto">
          <a:xfrm>
            <a:off x="628650" y="1667022"/>
            <a:ext cx="4884737" cy="4175125"/>
            <a:chOff x="4541" y="8204"/>
            <a:chExt cx="4617" cy="3946"/>
          </a:xfrm>
        </p:grpSpPr>
        <p:sp>
          <p:nvSpPr>
            <p:cNvPr id="4" name="AutoShape 5"/>
            <p:cNvSpPr>
              <a:spLocks noChangeAspect="1" noChangeArrowheads="1"/>
            </p:cNvSpPr>
            <p:nvPr/>
          </p:nvSpPr>
          <p:spPr bwMode="auto">
            <a:xfrm>
              <a:off x="4541" y="8204"/>
              <a:ext cx="4617" cy="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grpSp>
          <p:nvGrpSpPr>
            <p:cNvPr id="5" name="Group 6"/>
            <p:cNvGrpSpPr>
              <a:grpSpLocks/>
            </p:cNvGrpSpPr>
            <p:nvPr/>
          </p:nvGrpSpPr>
          <p:grpSpPr bwMode="auto">
            <a:xfrm>
              <a:off x="4826" y="8318"/>
              <a:ext cx="4047" cy="3648"/>
              <a:chOff x="4826" y="8318"/>
              <a:chExt cx="4047" cy="3648"/>
            </a:xfrm>
          </p:grpSpPr>
          <p:grpSp>
            <p:nvGrpSpPr>
              <p:cNvPr id="6" name="Group 7"/>
              <p:cNvGrpSpPr>
                <a:grpSpLocks/>
              </p:cNvGrpSpPr>
              <p:nvPr/>
            </p:nvGrpSpPr>
            <p:grpSpPr bwMode="auto">
              <a:xfrm>
                <a:off x="6650" y="9230"/>
                <a:ext cx="1653" cy="114"/>
                <a:chOff x="6650" y="9230"/>
                <a:chExt cx="1653" cy="114"/>
              </a:xfrm>
            </p:grpSpPr>
            <p:grpSp>
              <p:nvGrpSpPr>
                <p:cNvPr id="28" name="Group 8"/>
                <p:cNvGrpSpPr>
                  <a:grpSpLocks/>
                </p:cNvGrpSpPr>
                <p:nvPr/>
              </p:nvGrpSpPr>
              <p:grpSpPr bwMode="auto">
                <a:xfrm>
                  <a:off x="6650" y="9230"/>
                  <a:ext cx="1653" cy="114"/>
                  <a:chOff x="6650" y="9230"/>
                  <a:chExt cx="1653" cy="114"/>
                </a:xfrm>
              </p:grpSpPr>
              <p:sp>
                <p:nvSpPr>
                  <p:cNvPr id="29" name="Rectangle 9" descr="30%"/>
                  <p:cNvSpPr>
                    <a:spLocks noChangeArrowheads="1"/>
                  </p:cNvSpPr>
                  <p:nvPr/>
                </p:nvSpPr>
                <p:spPr bwMode="auto">
                  <a:xfrm>
                    <a:off x="6650" y="9230"/>
                    <a:ext cx="1653" cy="114"/>
                  </a:xfrm>
                  <a:prstGeom prst="rect">
                    <a:avLst/>
                  </a:prstGeom>
                  <a:blipFill dpi="0" rotWithShape="0">
                    <a:blip r:embed="rId2"/>
                    <a:srcRect/>
                    <a:tile tx="0" ty="0" sx="100000" sy="100000" flip="none" algn="tl"/>
                  </a:blip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grpSp>
          </p:grpSp>
          <p:grpSp>
            <p:nvGrpSpPr>
              <p:cNvPr id="7" name="Group 10"/>
              <p:cNvGrpSpPr>
                <a:grpSpLocks/>
              </p:cNvGrpSpPr>
              <p:nvPr/>
            </p:nvGrpSpPr>
            <p:grpSpPr bwMode="auto">
              <a:xfrm>
                <a:off x="4826" y="8318"/>
                <a:ext cx="4047" cy="3648"/>
                <a:chOff x="4826" y="8318"/>
                <a:chExt cx="4047" cy="3648"/>
              </a:xfrm>
            </p:grpSpPr>
            <p:grpSp>
              <p:nvGrpSpPr>
                <p:cNvPr id="8" name="Group 11"/>
                <p:cNvGrpSpPr>
                  <a:grpSpLocks/>
                </p:cNvGrpSpPr>
                <p:nvPr/>
              </p:nvGrpSpPr>
              <p:grpSpPr bwMode="auto">
                <a:xfrm>
                  <a:off x="5567" y="9971"/>
                  <a:ext cx="3306" cy="1995"/>
                  <a:chOff x="5567" y="9971"/>
                  <a:chExt cx="3306" cy="1995"/>
                </a:xfrm>
              </p:grpSpPr>
              <p:grpSp>
                <p:nvGrpSpPr>
                  <p:cNvPr id="23" name="Group 12"/>
                  <p:cNvGrpSpPr>
                    <a:grpSpLocks/>
                  </p:cNvGrpSpPr>
                  <p:nvPr/>
                </p:nvGrpSpPr>
                <p:grpSpPr bwMode="auto">
                  <a:xfrm>
                    <a:off x="5567" y="10826"/>
                    <a:ext cx="3306" cy="1140"/>
                    <a:chOff x="5567" y="10826"/>
                    <a:chExt cx="3306" cy="1140"/>
                  </a:xfrm>
                </p:grpSpPr>
                <p:sp>
                  <p:nvSpPr>
                    <p:cNvPr id="27" name="Rectangle 13"/>
                    <p:cNvSpPr>
                      <a:spLocks noChangeArrowheads="1"/>
                    </p:cNvSpPr>
                    <p:nvPr/>
                  </p:nvSpPr>
                  <p:spPr bwMode="auto">
                    <a:xfrm>
                      <a:off x="5567" y="10826"/>
                      <a:ext cx="3306" cy="1140"/>
                    </a:xfrm>
                    <a:prstGeom prst="rect">
                      <a:avLst/>
                    </a:prstGeom>
                    <a:solidFill>
                      <a:srgbClr val="C0C0C0"/>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grpSp>
              <p:grpSp>
                <p:nvGrpSpPr>
                  <p:cNvPr id="24" name="Group 14"/>
                  <p:cNvGrpSpPr>
                    <a:grpSpLocks/>
                  </p:cNvGrpSpPr>
                  <p:nvPr/>
                </p:nvGrpSpPr>
                <p:grpSpPr bwMode="auto">
                  <a:xfrm>
                    <a:off x="5567" y="9971"/>
                    <a:ext cx="3306" cy="855"/>
                    <a:chOff x="5567" y="9971"/>
                    <a:chExt cx="3306" cy="855"/>
                  </a:xfrm>
                </p:grpSpPr>
                <p:sp>
                  <p:nvSpPr>
                    <p:cNvPr id="25" name="Rectangle 15"/>
                    <p:cNvSpPr>
                      <a:spLocks noChangeArrowheads="1"/>
                    </p:cNvSpPr>
                    <p:nvPr/>
                  </p:nvSpPr>
                  <p:spPr bwMode="auto">
                    <a:xfrm>
                      <a:off x="5567" y="9971"/>
                      <a:ext cx="3306" cy="855"/>
                    </a:xfrm>
                    <a:prstGeom prst="rect">
                      <a:avLst/>
                    </a:prstGeom>
                    <a:solidFill>
                      <a:srgbClr val="969696"/>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sp>
                  <p:nvSpPr>
                    <p:cNvPr id="26" name="Rectangle 16" descr="25%"/>
                    <p:cNvSpPr>
                      <a:spLocks noChangeArrowheads="1"/>
                    </p:cNvSpPr>
                    <p:nvPr/>
                  </p:nvSpPr>
                  <p:spPr bwMode="auto">
                    <a:xfrm>
                      <a:off x="6650" y="10370"/>
                      <a:ext cx="1653" cy="456"/>
                    </a:xfrm>
                    <a:prstGeom prst="rect">
                      <a:avLst/>
                    </a:prstGeom>
                    <a:blipFill dpi="0" rotWithShape="0">
                      <a:blip r:embed="rId3"/>
                      <a:srcRect/>
                      <a:tile tx="0" ty="0" sx="100000" sy="100000" flip="none" algn="tl"/>
                    </a:blip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grpSp>
            </p:grpSp>
            <p:grpSp>
              <p:nvGrpSpPr>
                <p:cNvPr id="9" name="Group 17"/>
                <p:cNvGrpSpPr>
                  <a:grpSpLocks/>
                </p:cNvGrpSpPr>
                <p:nvPr/>
              </p:nvGrpSpPr>
              <p:grpSpPr bwMode="auto">
                <a:xfrm>
                  <a:off x="4826" y="8318"/>
                  <a:ext cx="4047" cy="2508"/>
                  <a:chOff x="4826" y="8318"/>
                  <a:chExt cx="4047" cy="2508"/>
                </a:xfrm>
              </p:grpSpPr>
              <p:sp>
                <p:nvSpPr>
                  <p:cNvPr id="10" name="Rectangle 18"/>
                  <p:cNvSpPr>
                    <a:spLocks noChangeArrowheads="1"/>
                  </p:cNvSpPr>
                  <p:nvPr/>
                </p:nvSpPr>
                <p:spPr bwMode="auto">
                  <a:xfrm>
                    <a:off x="5567" y="9344"/>
                    <a:ext cx="3306" cy="627"/>
                  </a:xfrm>
                  <a:prstGeom prst="rect">
                    <a:avLst/>
                  </a:prstGeom>
                  <a:solidFill>
                    <a:srgbClr val="808080"/>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sp>
                <p:nvSpPr>
                  <p:cNvPr id="11" name="Rectangle 19" descr="75%"/>
                  <p:cNvSpPr>
                    <a:spLocks noChangeArrowheads="1"/>
                  </p:cNvSpPr>
                  <p:nvPr/>
                </p:nvSpPr>
                <p:spPr bwMode="auto">
                  <a:xfrm>
                    <a:off x="6878" y="9344"/>
                    <a:ext cx="1197" cy="1026"/>
                  </a:xfrm>
                  <a:prstGeom prst="rect">
                    <a:avLst/>
                  </a:prstGeom>
                  <a:blipFill dpi="0" rotWithShape="0">
                    <a:blip r:embed="rId4"/>
                    <a:srcRect/>
                    <a:tile tx="0" ty="0" sx="100000" sy="100000" flip="none" algn="tl"/>
                  </a:blip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sp>
                <p:nvSpPr>
                  <p:cNvPr id="12" name="Rectangle 20" descr="25%"/>
                  <p:cNvSpPr>
                    <a:spLocks noChangeArrowheads="1"/>
                  </p:cNvSpPr>
                  <p:nvPr/>
                </p:nvSpPr>
                <p:spPr bwMode="auto">
                  <a:xfrm>
                    <a:off x="6992" y="9344"/>
                    <a:ext cx="969" cy="9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sp>
                <p:nvSpPr>
                  <p:cNvPr id="13" name="Rectangle 21" descr="25%"/>
                  <p:cNvSpPr>
                    <a:spLocks noChangeArrowheads="1"/>
                  </p:cNvSpPr>
                  <p:nvPr/>
                </p:nvSpPr>
                <p:spPr bwMode="auto">
                  <a:xfrm>
                    <a:off x="6650" y="8660"/>
                    <a:ext cx="1653" cy="570"/>
                  </a:xfrm>
                  <a:prstGeom prst="rect">
                    <a:avLst/>
                  </a:prstGeom>
                  <a:blipFill dpi="0" rotWithShape="0">
                    <a:blip r:embed="rId3"/>
                    <a:srcRect/>
                    <a:tile tx="0" ty="0" sx="100000" sy="100000" flip="none" algn="tl"/>
                  </a:blip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i-FI" altLang="en-US" sz="1800"/>
                  </a:p>
                </p:txBody>
              </p:sp>
              <p:sp>
                <p:nvSpPr>
                  <p:cNvPr id="14" name="Text Box 22"/>
                  <p:cNvSpPr txBox="1">
                    <a:spLocks noChangeArrowheads="1"/>
                  </p:cNvSpPr>
                  <p:nvPr/>
                </p:nvSpPr>
                <p:spPr bwMode="auto">
                  <a:xfrm>
                    <a:off x="7163" y="10370"/>
                    <a:ext cx="627"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Al</a:t>
                    </a:r>
                    <a:endParaRPr lang="en-GB" altLang="en-US" sz="3600"/>
                  </a:p>
                </p:txBody>
              </p:sp>
              <p:sp>
                <p:nvSpPr>
                  <p:cNvPr id="15" name="Text Box 23"/>
                  <p:cNvSpPr txBox="1">
                    <a:spLocks noChangeArrowheads="1"/>
                  </p:cNvSpPr>
                  <p:nvPr/>
                </p:nvSpPr>
                <p:spPr bwMode="auto">
                  <a:xfrm>
                    <a:off x="5738" y="10085"/>
                    <a:ext cx="912"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t>SiO</a:t>
                    </a:r>
                    <a:r>
                      <a:rPr lang="en-GB" altLang="en-US" sz="2400" baseline="-25000" dirty="0"/>
                      <a:t>2</a:t>
                    </a:r>
                    <a:endParaRPr lang="en-GB" altLang="en-US" sz="3600" dirty="0"/>
                  </a:p>
                </p:txBody>
              </p:sp>
              <p:sp>
                <p:nvSpPr>
                  <p:cNvPr id="16" name="Text Box 24"/>
                  <p:cNvSpPr txBox="1">
                    <a:spLocks noChangeArrowheads="1"/>
                  </p:cNvSpPr>
                  <p:nvPr/>
                </p:nvSpPr>
                <p:spPr bwMode="auto">
                  <a:xfrm>
                    <a:off x="5738" y="9458"/>
                    <a:ext cx="912"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SiN</a:t>
                    </a:r>
                    <a:r>
                      <a:rPr lang="en-GB" altLang="en-US" sz="2400" baseline="-25000"/>
                      <a:t>x</a:t>
                    </a:r>
                    <a:endParaRPr lang="en-GB" altLang="en-US" sz="3600"/>
                  </a:p>
                </p:txBody>
              </p:sp>
              <p:sp>
                <p:nvSpPr>
                  <p:cNvPr id="17" name="Text Box 25"/>
                  <p:cNvSpPr txBox="1">
                    <a:spLocks noChangeArrowheads="1"/>
                  </p:cNvSpPr>
                  <p:nvPr/>
                </p:nvSpPr>
                <p:spPr bwMode="auto">
                  <a:xfrm>
                    <a:off x="7163" y="9572"/>
                    <a:ext cx="62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W</a:t>
                    </a:r>
                    <a:endParaRPr lang="en-GB" altLang="en-US" sz="3600"/>
                  </a:p>
                </p:txBody>
              </p:sp>
              <p:sp>
                <p:nvSpPr>
                  <p:cNvPr id="18" name="Text Box 26"/>
                  <p:cNvSpPr txBox="1">
                    <a:spLocks noChangeArrowheads="1"/>
                  </p:cNvSpPr>
                  <p:nvPr/>
                </p:nvSpPr>
                <p:spPr bwMode="auto">
                  <a:xfrm>
                    <a:off x="7163" y="8774"/>
                    <a:ext cx="79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Al</a:t>
                    </a:r>
                    <a:endParaRPr lang="en-GB" altLang="en-US" sz="3600"/>
                  </a:p>
                </p:txBody>
              </p:sp>
              <p:sp>
                <p:nvSpPr>
                  <p:cNvPr id="19" name="Text Box 27"/>
                  <p:cNvSpPr txBox="1">
                    <a:spLocks noChangeArrowheads="1"/>
                  </p:cNvSpPr>
                  <p:nvPr/>
                </p:nvSpPr>
                <p:spPr bwMode="auto">
                  <a:xfrm>
                    <a:off x="4883" y="8318"/>
                    <a:ext cx="969"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Ti/TiN</a:t>
                    </a:r>
                  </a:p>
                  <a:p>
                    <a:pPr eaLnBrk="1" hangingPunct="1">
                      <a:spcBef>
                        <a:spcPct val="0"/>
                      </a:spcBef>
                      <a:buFontTx/>
                      <a:buNone/>
                    </a:pPr>
                    <a:endParaRPr lang="en-GB" altLang="en-US" sz="2400"/>
                  </a:p>
                  <a:p>
                    <a:pPr eaLnBrk="1" hangingPunct="1">
                      <a:spcBef>
                        <a:spcPct val="0"/>
                      </a:spcBef>
                      <a:buFontTx/>
                      <a:buNone/>
                    </a:pPr>
                    <a:endParaRPr lang="en-GB" altLang="en-US" sz="3600"/>
                  </a:p>
                </p:txBody>
              </p:sp>
              <p:sp>
                <p:nvSpPr>
                  <p:cNvPr id="20" name="Freeform 28"/>
                  <p:cNvSpPr>
                    <a:spLocks/>
                  </p:cNvSpPr>
                  <p:nvPr/>
                </p:nvSpPr>
                <p:spPr bwMode="auto">
                  <a:xfrm flipH="1">
                    <a:off x="5738" y="8660"/>
                    <a:ext cx="855" cy="570"/>
                  </a:xfrm>
                  <a:custGeom>
                    <a:avLst/>
                    <a:gdLst>
                      <a:gd name="T0" fmla="*/ 13939 w 627"/>
                      <a:gd name="T1" fmla="*/ 0 h 228"/>
                      <a:gd name="T2" fmla="*/ 0 w 627"/>
                      <a:gd name="T3" fmla="*/ 2174813 h 228"/>
                      <a:gd name="T4" fmla="*/ 0 60000 65536"/>
                      <a:gd name="T5" fmla="*/ 0 60000 65536"/>
                      <a:gd name="T6" fmla="*/ 0 w 627"/>
                      <a:gd name="T7" fmla="*/ 0 h 228"/>
                      <a:gd name="T8" fmla="*/ 627 w 627"/>
                      <a:gd name="T9" fmla="*/ 228 h 228"/>
                    </a:gdLst>
                    <a:ahLst/>
                    <a:cxnLst>
                      <a:cxn ang="T4">
                        <a:pos x="T0" y="T1"/>
                      </a:cxn>
                      <a:cxn ang="T5">
                        <a:pos x="T2" y="T3"/>
                      </a:cxn>
                    </a:cxnLst>
                    <a:rect l="T6" t="T7" r="T8" b="T9"/>
                    <a:pathLst>
                      <a:path w="627" h="228">
                        <a:moveTo>
                          <a:pt x="627" y="0"/>
                        </a:moveTo>
                        <a:cubicBezTo>
                          <a:pt x="627" y="0"/>
                          <a:pt x="313" y="114"/>
                          <a:pt x="0" y="228"/>
                        </a:cubicBezTo>
                      </a:path>
                    </a:pathLst>
                  </a:custGeom>
                  <a:noFill/>
                  <a:ln w="19050">
                    <a:solidFill>
                      <a:srgbClr val="00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21" name="Text Box 29"/>
                  <p:cNvSpPr txBox="1">
                    <a:spLocks noChangeArrowheads="1"/>
                  </p:cNvSpPr>
                  <p:nvPr/>
                </p:nvSpPr>
                <p:spPr bwMode="auto">
                  <a:xfrm>
                    <a:off x="4826" y="8774"/>
                    <a:ext cx="102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Ti/TiN</a:t>
                    </a:r>
                    <a:endParaRPr lang="en-GB" altLang="en-US" sz="3600"/>
                  </a:p>
                </p:txBody>
              </p:sp>
              <p:sp>
                <p:nvSpPr>
                  <p:cNvPr id="22" name="Freeform 30"/>
                  <p:cNvSpPr>
                    <a:spLocks/>
                  </p:cNvSpPr>
                  <p:nvPr/>
                </p:nvSpPr>
                <p:spPr bwMode="auto">
                  <a:xfrm>
                    <a:off x="5738" y="9116"/>
                    <a:ext cx="1140" cy="627"/>
                  </a:xfrm>
                  <a:custGeom>
                    <a:avLst/>
                    <a:gdLst>
                      <a:gd name="T0" fmla="*/ 0 w 1026"/>
                      <a:gd name="T1" fmla="*/ 0 h 741"/>
                      <a:gd name="T2" fmla="*/ 2943 w 1026"/>
                      <a:gd name="T3" fmla="*/ 140 h 741"/>
                      <a:gd name="T4" fmla="*/ 0 60000 65536"/>
                      <a:gd name="T5" fmla="*/ 0 60000 65536"/>
                      <a:gd name="T6" fmla="*/ 0 w 1026"/>
                      <a:gd name="T7" fmla="*/ 0 h 741"/>
                      <a:gd name="T8" fmla="*/ 1026 w 1026"/>
                      <a:gd name="T9" fmla="*/ 741 h 741"/>
                    </a:gdLst>
                    <a:ahLst/>
                    <a:cxnLst>
                      <a:cxn ang="T4">
                        <a:pos x="T0" y="T1"/>
                      </a:cxn>
                      <a:cxn ang="T5">
                        <a:pos x="T2" y="T3"/>
                      </a:cxn>
                    </a:cxnLst>
                    <a:rect l="T6" t="T7" r="T8" b="T9"/>
                    <a:pathLst>
                      <a:path w="1026" h="741">
                        <a:moveTo>
                          <a:pt x="0" y="0"/>
                        </a:moveTo>
                        <a:cubicBezTo>
                          <a:pt x="427" y="313"/>
                          <a:pt x="855" y="627"/>
                          <a:pt x="1026" y="741"/>
                        </a:cubicBezTo>
                      </a:path>
                    </a:pathLst>
                  </a:custGeom>
                  <a:noFill/>
                  <a:ln w="19050">
                    <a:solidFill>
                      <a:srgbClr val="00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fi-FI"/>
                  </a:p>
                </p:txBody>
              </p:sp>
            </p:grpSp>
          </p:grpSp>
        </p:grpSp>
      </p:grpSp>
      <p:cxnSp>
        <p:nvCxnSpPr>
          <p:cNvPr id="31" name="Straight Arrow Connector 30"/>
          <p:cNvCxnSpPr/>
          <p:nvPr/>
        </p:nvCxnSpPr>
        <p:spPr>
          <a:xfrm>
            <a:off x="5418902" y="2086543"/>
            <a:ext cx="26126" cy="233825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13387" y="2873216"/>
            <a:ext cx="1867989" cy="584775"/>
          </a:xfrm>
          <a:prstGeom prst="rect">
            <a:avLst/>
          </a:prstGeom>
          <a:noFill/>
        </p:spPr>
        <p:txBody>
          <a:bodyPr wrap="square" rtlCol="0">
            <a:spAutoFit/>
          </a:bodyPr>
          <a:lstStyle/>
          <a:p>
            <a:r>
              <a:rPr lang="fi-FI" sz="3200" dirty="0"/>
              <a:t>2 µm</a:t>
            </a:r>
          </a:p>
        </p:txBody>
      </p:sp>
      <p:sp>
        <p:nvSpPr>
          <p:cNvPr id="33" name="TextBox 32"/>
          <p:cNvSpPr txBox="1"/>
          <p:nvPr/>
        </p:nvSpPr>
        <p:spPr>
          <a:xfrm>
            <a:off x="990482" y="5791621"/>
            <a:ext cx="6817962" cy="523220"/>
          </a:xfrm>
          <a:prstGeom prst="rect">
            <a:avLst/>
          </a:prstGeom>
          <a:noFill/>
        </p:spPr>
        <p:txBody>
          <a:bodyPr wrap="square" rtlCol="0">
            <a:spAutoFit/>
          </a:bodyPr>
          <a:lstStyle/>
          <a:p>
            <a:r>
              <a:rPr lang="fi-FI" sz="2800" dirty="0"/>
              <a:t>Poikkileikkaus CMOS-metalloinnista</a:t>
            </a:r>
          </a:p>
        </p:txBody>
      </p:sp>
    </p:spTree>
    <p:extLst>
      <p:ext uri="{BB962C8B-B14F-4D97-AF65-F5344CB8AC3E}">
        <p14:creationId xmlns:p14="http://schemas.microsoft.com/office/powerpoint/2010/main" val="2031190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C39C-F132-441B-BD94-0F496245837C}"/>
              </a:ext>
            </a:extLst>
          </p:cNvPr>
          <p:cNvSpPr>
            <a:spLocks noGrp="1"/>
          </p:cNvSpPr>
          <p:nvPr>
            <p:ph type="title"/>
          </p:nvPr>
        </p:nvSpPr>
        <p:spPr/>
        <p:txBody>
          <a:bodyPr/>
          <a:lstStyle/>
          <a:p>
            <a:r>
              <a:rPr lang="en-US" dirty="0" err="1"/>
              <a:t>Terminen</a:t>
            </a:r>
            <a:r>
              <a:rPr lang="en-US" dirty="0"/>
              <a:t> </a:t>
            </a:r>
            <a:r>
              <a:rPr lang="en-US" dirty="0" err="1"/>
              <a:t>ruiskutus</a:t>
            </a:r>
            <a:r>
              <a:rPr lang="en-US" dirty="0"/>
              <a:t> </a:t>
            </a:r>
            <a:r>
              <a:rPr lang="en-US" sz="2800" dirty="0"/>
              <a:t>(thermal spray)</a:t>
            </a:r>
            <a:endParaRPr lang="LID4096" dirty="0"/>
          </a:p>
        </p:txBody>
      </p:sp>
      <p:pic>
        <p:nvPicPr>
          <p:cNvPr id="3" name="Picture 2">
            <a:extLst>
              <a:ext uri="{FF2B5EF4-FFF2-40B4-BE49-F238E27FC236}">
                <a16:creationId xmlns:a16="http://schemas.microsoft.com/office/drawing/2014/main" id="{AF2B6F68-ABEC-43AA-BBFB-CE3142CE6A15}"/>
              </a:ext>
            </a:extLst>
          </p:cNvPr>
          <p:cNvPicPr>
            <a:picLocks noChangeAspect="1"/>
          </p:cNvPicPr>
          <p:nvPr/>
        </p:nvPicPr>
        <p:blipFill>
          <a:blip r:embed="rId2"/>
          <a:stretch>
            <a:fillRect/>
          </a:stretch>
        </p:blipFill>
        <p:spPr>
          <a:xfrm>
            <a:off x="764381" y="1423989"/>
            <a:ext cx="4800600" cy="2743503"/>
          </a:xfrm>
          <a:prstGeom prst="rect">
            <a:avLst/>
          </a:prstGeom>
        </p:spPr>
      </p:pic>
      <p:sp>
        <p:nvSpPr>
          <p:cNvPr id="4" name="TextBox 3">
            <a:extLst>
              <a:ext uri="{FF2B5EF4-FFF2-40B4-BE49-F238E27FC236}">
                <a16:creationId xmlns:a16="http://schemas.microsoft.com/office/drawing/2014/main" id="{7A35D2A2-2A02-47C9-A8C3-5C7823A0C182}"/>
              </a:ext>
            </a:extLst>
          </p:cNvPr>
          <p:cNvSpPr txBox="1"/>
          <p:nvPr/>
        </p:nvSpPr>
        <p:spPr>
          <a:xfrm>
            <a:off x="6130925" y="1698628"/>
            <a:ext cx="2581275" cy="4154984"/>
          </a:xfrm>
          <a:prstGeom prst="rect">
            <a:avLst/>
          </a:prstGeom>
          <a:noFill/>
        </p:spPr>
        <p:txBody>
          <a:bodyPr wrap="square" rtlCol="0">
            <a:spAutoFit/>
          </a:bodyPr>
          <a:lstStyle/>
          <a:p>
            <a:r>
              <a:rPr lang="en-US" sz="2400" dirty="0"/>
              <a:t>-</a:t>
            </a:r>
            <a:r>
              <a:rPr lang="en-US" sz="2400" dirty="0" err="1"/>
              <a:t>lähtömateriaali</a:t>
            </a:r>
            <a:r>
              <a:rPr lang="en-US" sz="2400" dirty="0"/>
              <a:t> </a:t>
            </a:r>
            <a:r>
              <a:rPr lang="en-US" sz="2400" dirty="0" err="1"/>
              <a:t>kuumennetaan</a:t>
            </a:r>
            <a:r>
              <a:rPr lang="en-US" sz="2400" dirty="0"/>
              <a:t> </a:t>
            </a:r>
            <a:r>
              <a:rPr lang="en-US" sz="2400" dirty="0" err="1"/>
              <a:t>sulaksi</a:t>
            </a:r>
            <a:r>
              <a:rPr lang="en-US" sz="2400" dirty="0"/>
              <a:t> </a:t>
            </a:r>
            <a:r>
              <a:rPr lang="en-US" sz="2400" dirty="0" err="1"/>
              <a:t>pisaroiksi</a:t>
            </a:r>
            <a:endParaRPr lang="en-US" sz="2400" dirty="0"/>
          </a:p>
          <a:p>
            <a:endParaRPr lang="en-US" sz="2400" dirty="0"/>
          </a:p>
          <a:p>
            <a:r>
              <a:rPr lang="en-US" sz="2400" dirty="0"/>
              <a:t>-</a:t>
            </a:r>
            <a:r>
              <a:rPr lang="en-US" sz="2400" dirty="0" err="1"/>
              <a:t>pisarat</a:t>
            </a:r>
            <a:r>
              <a:rPr lang="en-US" sz="2400" dirty="0"/>
              <a:t> </a:t>
            </a:r>
            <a:r>
              <a:rPr lang="en-US" sz="2400" dirty="0" err="1"/>
              <a:t>suihkutetaan</a:t>
            </a:r>
            <a:r>
              <a:rPr lang="en-US" sz="2400" dirty="0"/>
              <a:t> </a:t>
            </a:r>
            <a:r>
              <a:rPr lang="en-US" sz="2400" dirty="0" err="1"/>
              <a:t>pinnoitettavalle</a:t>
            </a:r>
            <a:r>
              <a:rPr lang="en-US" sz="2400" dirty="0"/>
              <a:t> </a:t>
            </a:r>
            <a:r>
              <a:rPr lang="en-US" sz="2400" dirty="0" err="1"/>
              <a:t>kappaleelle</a:t>
            </a:r>
            <a:endParaRPr lang="en-US" sz="2400" dirty="0"/>
          </a:p>
          <a:p>
            <a:r>
              <a:rPr lang="en-US" sz="2400" dirty="0"/>
              <a:t>ja ne </a:t>
            </a:r>
            <a:r>
              <a:rPr lang="en-US" sz="2400" dirty="0" err="1"/>
              <a:t>jähmettyvät</a:t>
            </a:r>
            <a:r>
              <a:rPr lang="en-US" sz="2400" dirty="0"/>
              <a:t> </a:t>
            </a:r>
            <a:r>
              <a:rPr lang="en-US" sz="2400" dirty="0" err="1"/>
              <a:t>muodostaen</a:t>
            </a:r>
            <a:r>
              <a:rPr lang="en-US" sz="2400" dirty="0"/>
              <a:t> </a:t>
            </a:r>
            <a:r>
              <a:rPr lang="en-US" sz="2400" dirty="0" err="1"/>
              <a:t>pinnoitteen</a:t>
            </a:r>
            <a:endParaRPr lang="LID4096" sz="2400" dirty="0"/>
          </a:p>
        </p:txBody>
      </p:sp>
      <p:sp>
        <p:nvSpPr>
          <p:cNvPr id="5" name="TextBox 4">
            <a:extLst>
              <a:ext uri="{FF2B5EF4-FFF2-40B4-BE49-F238E27FC236}">
                <a16:creationId xmlns:a16="http://schemas.microsoft.com/office/drawing/2014/main" id="{67FF4A14-2EDB-4BB5-9660-021DBF4BE149}"/>
              </a:ext>
            </a:extLst>
          </p:cNvPr>
          <p:cNvSpPr txBox="1"/>
          <p:nvPr/>
        </p:nvSpPr>
        <p:spPr>
          <a:xfrm>
            <a:off x="628650" y="4279849"/>
            <a:ext cx="5072063" cy="2308324"/>
          </a:xfrm>
          <a:prstGeom prst="rect">
            <a:avLst/>
          </a:prstGeom>
          <a:noFill/>
        </p:spPr>
        <p:txBody>
          <a:bodyPr wrap="square" rtlCol="0">
            <a:spAutoFit/>
          </a:bodyPr>
          <a:lstStyle/>
          <a:p>
            <a:r>
              <a:rPr lang="en-US" sz="2400" dirty="0" err="1"/>
              <a:t>Tässä</a:t>
            </a:r>
            <a:r>
              <a:rPr lang="en-US" sz="2400" dirty="0"/>
              <a:t> </a:t>
            </a:r>
            <a:r>
              <a:rPr lang="en-US" sz="2400" dirty="0" err="1"/>
              <a:t>jauhemainen</a:t>
            </a:r>
            <a:r>
              <a:rPr lang="en-US" sz="2400" dirty="0"/>
              <a:t> </a:t>
            </a:r>
            <a:r>
              <a:rPr lang="en-US" sz="2400" dirty="0" err="1"/>
              <a:t>lähtöaine</a:t>
            </a:r>
            <a:r>
              <a:rPr lang="en-US" sz="2400" dirty="0"/>
              <a:t> (</a:t>
            </a:r>
            <a:r>
              <a:rPr lang="en-US" sz="2400" dirty="0" err="1"/>
              <a:t>metallia</a:t>
            </a:r>
            <a:r>
              <a:rPr lang="en-US" sz="2400" dirty="0"/>
              <a:t>, </a:t>
            </a:r>
            <a:r>
              <a:rPr lang="en-US" sz="2400" dirty="0" err="1"/>
              <a:t>keraamia</a:t>
            </a:r>
            <a:r>
              <a:rPr lang="en-US" sz="2400" dirty="0"/>
              <a:t>,…), </a:t>
            </a:r>
            <a:r>
              <a:rPr lang="en-US" sz="2400" dirty="0" err="1"/>
              <a:t>mutta</a:t>
            </a:r>
            <a:r>
              <a:rPr lang="en-US" sz="2400" dirty="0"/>
              <a:t> </a:t>
            </a:r>
            <a:r>
              <a:rPr lang="en-US" sz="2400" dirty="0" err="1"/>
              <a:t>voi</a:t>
            </a:r>
            <a:r>
              <a:rPr lang="en-US" sz="2400" dirty="0"/>
              <a:t> olla </a:t>
            </a:r>
            <a:r>
              <a:rPr lang="en-US" sz="2400" dirty="0" err="1"/>
              <a:t>myös</a:t>
            </a:r>
            <a:r>
              <a:rPr lang="en-US" sz="2400" dirty="0"/>
              <a:t> </a:t>
            </a:r>
            <a:r>
              <a:rPr lang="en-US" sz="2400" dirty="0" err="1"/>
              <a:t>metallilankaa</a:t>
            </a:r>
            <a:r>
              <a:rPr lang="en-US" sz="2400" dirty="0"/>
              <a:t>.</a:t>
            </a:r>
          </a:p>
          <a:p>
            <a:endParaRPr lang="en-US" sz="2400" dirty="0"/>
          </a:p>
          <a:p>
            <a:r>
              <a:rPr lang="en-US" sz="2400" dirty="0" err="1"/>
              <a:t>Lämmitys</a:t>
            </a:r>
            <a:r>
              <a:rPr lang="en-US" sz="2400" dirty="0"/>
              <a:t> </a:t>
            </a:r>
            <a:r>
              <a:rPr lang="en-US" sz="2400" dirty="0" err="1"/>
              <a:t>polttoaineella</a:t>
            </a:r>
            <a:r>
              <a:rPr lang="en-US" sz="2400" dirty="0"/>
              <a:t> (H</a:t>
            </a:r>
            <a:r>
              <a:rPr lang="en-US" sz="2400" baseline="-25000" dirty="0"/>
              <a:t>2</a:t>
            </a:r>
            <a:r>
              <a:rPr lang="en-US" sz="2400" dirty="0"/>
              <a:t>, C</a:t>
            </a:r>
            <a:r>
              <a:rPr lang="en-US" sz="2400" baseline="-25000" dirty="0"/>
              <a:t>2</a:t>
            </a:r>
            <a:r>
              <a:rPr lang="en-US" sz="2400" dirty="0"/>
              <a:t>H</a:t>
            </a:r>
            <a:r>
              <a:rPr lang="en-US" sz="2400" baseline="-25000" dirty="0"/>
              <a:t>2</a:t>
            </a:r>
            <a:r>
              <a:rPr lang="en-US" sz="2400" dirty="0"/>
              <a:t>, CH</a:t>
            </a:r>
            <a:r>
              <a:rPr lang="en-US" sz="2400" baseline="-25000" dirty="0"/>
              <a:t>4</a:t>
            </a:r>
            <a:r>
              <a:rPr lang="en-US" sz="2400" dirty="0"/>
              <a:t>…) tai </a:t>
            </a:r>
            <a:r>
              <a:rPr lang="en-US" sz="2400" dirty="0" err="1"/>
              <a:t>sähköllä</a:t>
            </a:r>
            <a:endParaRPr lang="en-US" sz="2400" dirty="0"/>
          </a:p>
        </p:txBody>
      </p:sp>
    </p:spTree>
    <p:extLst>
      <p:ext uri="{BB962C8B-B14F-4D97-AF65-F5344CB8AC3E}">
        <p14:creationId xmlns:p14="http://schemas.microsoft.com/office/powerpoint/2010/main" val="4194490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2DCD-C111-48B9-9840-FAF80C4985D2}"/>
              </a:ext>
            </a:extLst>
          </p:cNvPr>
          <p:cNvSpPr>
            <a:spLocks noGrp="1"/>
          </p:cNvSpPr>
          <p:nvPr>
            <p:ph type="title"/>
          </p:nvPr>
        </p:nvSpPr>
        <p:spPr/>
        <p:txBody>
          <a:bodyPr/>
          <a:lstStyle/>
          <a:p>
            <a:r>
              <a:rPr lang="en-US" dirty="0" err="1"/>
              <a:t>Kalvon</a:t>
            </a:r>
            <a:r>
              <a:rPr lang="en-US" dirty="0"/>
              <a:t> </a:t>
            </a:r>
            <a:r>
              <a:rPr lang="en-US" dirty="0" err="1"/>
              <a:t>rakenne</a:t>
            </a:r>
            <a:endParaRPr lang="LID4096" dirty="0"/>
          </a:p>
        </p:txBody>
      </p:sp>
      <p:pic>
        <p:nvPicPr>
          <p:cNvPr id="12" name="Picture 11" descr="A close up of a logo&#10;&#10;Description automatically generated">
            <a:extLst>
              <a:ext uri="{FF2B5EF4-FFF2-40B4-BE49-F238E27FC236}">
                <a16:creationId xmlns:a16="http://schemas.microsoft.com/office/drawing/2014/main" id="{1978D97F-346F-4CFB-ACD4-46C69262C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836518"/>
            <a:ext cx="5337175" cy="2307968"/>
          </a:xfrm>
          <a:prstGeom prst="rect">
            <a:avLst/>
          </a:prstGeom>
        </p:spPr>
      </p:pic>
      <p:sp>
        <p:nvSpPr>
          <p:cNvPr id="13" name="Rectangle 12">
            <a:extLst>
              <a:ext uri="{FF2B5EF4-FFF2-40B4-BE49-F238E27FC236}">
                <a16:creationId xmlns:a16="http://schemas.microsoft.com/office/drawing/2014/main" id="{081632B9-9EE3-4A9B-B10E-9CD4BEF9A03D}"/>
              </a:ext>
            </a:extLst>
          </p:cNvPr>
          <p:cNvSpPr/>
          <p:nvPr/>
        </p:nvSpPr>
        <p:spPr>
          <a:xfrm>
            <a:off x="628650" y="6231264"/>
            <a:ext cx="4784725" cy="261610"/>
          </a:xfrm>
          <a:prstGeom prst="rect">
            <a:avLst/>
          </a:prstGeom>
        </p:spPr>
        <p:txBody>
          <a:bodyPr wrap="square">
            <a:spAutoFit/>
          </a:bodyPr>
          <a:lstStyle/>
          <a:p>
            <a:r>
              <a:rPr lang="LID4096" sz="1100" dirty="0"/>
              <a:t>https://www.ofic.co.jp/en/r_and_d/thermalspraying/</a:t>
            </a:r>
          </a:p>
        </p:txBody>
      </p:sp>
      <p:pic>
        <p:nvPicPr>
          <p:cNvPr id="15" name="Picture 14">
            <a:extLst>
              <a:ext uri="{FF2B5EF4-FFF2-40B4-BE49-F238E27FC236}">
                <a16:creationId xmlns:a16="http://schemas.microsoft.com/office/drawing/2014/main" id="{F1A967C2-CD14-4AC0-A19F-A466A76EFD6E}"/>
              </a:ext>
            </a:extLst>
          </p:cNvPr>
          <p:cNvPicPr>
            <a:picLocks noChangeAspect="1"/>
          </p:cNvPicPr>
          <p:nvPr/>
        </p:nvPicPr>
        <p:blipFill rotWithShape="1">
          <a:blip r:embed="rId3"/>
          <a:srcRect t="49026"/>
          <a:stretch/>
        </p:blipFill>
        <p:spPr>
          <a:xfrm>
            <a:off x="5968933" y="365126"/>
            <a:ext cx="2616334" cy="2307968"/>
          </a:xfrm>
          <a:prstGeom prst="rect">
            <a:avLst/>
          </a:prstGeom>
        </p:spPr>
      </p:pic>
      <p:sp>
        <p:nvSpPr>
          <p:cNvPr id="16" name="TextBox 15">
            <a:extLst>
              <a:ext uri="{FF2B5EF4-FFF2-40B4-BE49-F238E27FC236}">
                <a16:creationId xmlns:a16="http://schemas.microsoft.com/office/drawing/2014/main" id="{12964BAC-E345-4079-A172-8CB5B3F5E7CA}"/>
              </a:ext>
            </a:extLst>
          </p:cNvPr>
          <p:cNvSpPr txBox="1"/>
          <p:nvPr/>
        </p:nvSpPr>
        <p:spPr>
          <a:xfrm>
            <a:off x="6324600" y="6231264"/>
            <a:ext cx="2381250" cy="276999"/>
          </a:xfrm>
          <a:prstGeom prst="rect">
            <a:avLst/>
          </a:prstGeom>
          <a:noFill/>
        </p:spPr>
        <p:txBody>
          <a:bodyPr wrap="square" rtlCol="0">
            <a:spAutoFit/>
          </a:bodyPr>
          <a:lstStyle/>
          <a:p>
            <a:r>
              <a:rPr lang="en-US" sz="1200" dirty="0"/>
              <a:t>Sulzer </a:t>
            </a:r>
            <a:r>
              <a:rPr lang="en-US" sz="1200" dirty="0" err="1"/>
              <a:t>Metco</a:t>
            </a:r>
            <a:endParaRPr lang="LID4096" sz="1200" dirty="0"/>
          </a:p>
        </p:txBody>
      </p:sp>
      <p:sp>
        <p:nvSpPr>
          <p:cNvPr id="17" name="TextBox 16">
            <a:extLst>
              <a:ext uri="{FF2B5EF4-FFF2-40B4-BE49-F238E27FC236}">
                <a16:creationId xmlns:a16="http://schemas.microsoft.com/office/drawing/2014/main" id="{35AD917D-DA87-4C4B-BD4A-E0F46F27B76C}"/>
              </a:ext>
            </a:extLst>
          </p:cNvPr>
          <p:cNvSpPr txBox="1"/>
          <p:nvPr/>
        </p:nvSpPr>
        <p:spPr>
          <a:xfrm>
            <a:off x="495299" y="4371975"/>
            <a:ext cx="5337175" cy="1569660"/>
          </a:xfrm>
          <a:prstGeom prst="rect">
            <a:avLst/>
          </a:prstGeom>
          <a:noFill/>
        </p:spPr>
        <p:txBody>
          <a:bodyPr wrap="square" rtlCol="0">
            <a:spAutoFit/>
          </a:bodyPr>
          <a:lstStyle/>
          <a:p>
            <a:r>
              <a:rPr lang="en-US" sz="2400" dirty="0" err="1"/>
              <a:t>Yhdellä</a:t>
            </a:r>
            <a:r>
              <a:rPr lang="en-US" sz="2400" dirty="0"/>
              <a:t> </a:t>
            </a:r>
            <a:r>
              <a:rPr lang="en-US" sz="2400" dirty="0" err="1"/>
              <a:t>ruiskutuksella</a:t>
            </a:r>
            <a:r>
              <a:rPr lang="en-US" sz="2400" dirty="0"/>
              <a:t> </a:t>
            </a:r>
            <a:r>
              <a:rPr lang="en-US" sz="2400" dirty="0" err="1"/>
              <a:t>esim</a:t>
            </a:r>
            <a:r>
              <a:rPr lang="en-US" sz="2400" dirty="0"/>
              <a:t>. 20 µm </a:t>
            </a:r>
            <a:r>
              <a:rPr lang="en-US" sz="2400" dirty="0" err="1"/>
              <a:t>paksu</a:t>
            </a:r>
            <a:r>
              <a:rPr lang="en-US" sz="2400" dirty="0"/>
              <a:t> </a:t>
            </a:r>
            <a:r>
              <a:rPr lang="en-US" sz="2400" dirty="0" err="1"/>
              <a:t>kerros</a:t>
            </a:r>
            <a:r>
              <a:rPr lang="en-US" sz="2400" dirty="0"/>
              <a:t>. </a:t>
            </a:r>
            <a:r>
              <a:rPr lang="en-US" sz="2400" dirty="0" err="1"/>
              <a:t>Skannataan</a:t>
            </a:r>
            <a:r>
              <a:rPr lang="en-US" sz="2400" dirty="0"/>
              <a:t> </a:t>
            </a:r>
            <a:r>
              <a:rPr lang="en-US" sz="2400" dirty="0" err="1"/>
              <a:t>kappaleen</a:t>
            </a:r>
            <a:r>
              <a:rPr lang="en-US" sz="2400" dirty="0"/>
              <a:t> </a:t>
            </a:r>
            <a:r>
              <a:rPr lang="en-US" sz="2400" dirty="0" err="1"/>
              <a:t>yli</a:t>
            </a:r>
            <a:r>
              <a:rPr lang="en-US" sz="2400" dirty="0"/>
              <a:t> </a:t>
            </a:r>
            <a:r>
              <a:rPr lang="en-US" sz="2400" dirty="0" err="1"/>
              <a:t>monta</a:t>
            </a:r>
            <a:r>
              <a:rPr lang="en-US" sz="2400" dirty="0"/>
              <a:t> </a:t>
            </a:r>
            <a:r>
              <a:rPr lang="en-US" sz="2400" dirty="0" err="1"/>
              <a:t>kertaa</a:t>
            </a:r>
            <a:r>
              <a:rPr lang="en-US" sz="2400" dirty="0"/>
              <a:t>, </a:t>
            </a:r>
            <a:r>
              <a:rPr lang="en-US" sz="2400" dirty="0" err="1"/>
              <a:t>lopputulos</a:t>
            </a:r>
            <a:r>
              <a:rPr lang="en-US" sz="2400" dirty="0"/>
              <a:t> </a:t>
            </a:r>
          </a:p>
          <a:p>
            <a:r>
              <a:rPr lang="en-US" sz="2400" dirty="0" err="1"/>
              <a:t>esim</a:t>
            </a:r>
            <a:r>
              <a:rPr lang="en-US" sz="2400" dirty="0"/>
              <a:t>. 400 µm, tai </a:t>
            </a:r>
            <a:r>
              <a:rPr lang="en-US" sz="2400" dirty="0" err="1"/>
              <a:t>jopa</a:t>
            </a:r>
            <a:r>
              <a:rPr lang="en-US" sz="2400" dirty="0"/>
              <a:t> 2 mm</a:t>
            </a:r>
            <a:endParaRPr lang="LID4096" sz="2400" dirty="0"/>
          </a:p>
        </p:txBody>
      </p:sp>
      <p:sp>
        <p:nvSpPr>
          <p:cNvPr id="18" name="TextBox 17">
            <a:extLst>
              <a:ext uri="{FF2B5EF4-FFF2-40B4-BE49-F238E27FC236}">
                <a16:creationId xmlns:a16="http://schemas.microsoft.com/office/drawing/2014/main" id="{E6E3FEF6-47F5-4507-91C6-EB0FFB8A99C9}"/>
              </a:ext>
            </a:extLst>
          </p:cNvPr>
          <p:cNvSpPr txBox="1"/>
          <p:nvPr/>
        </p:nvSpPr>
        <p:spPr>
          <a:xfrm>
            <a:off x="6058032" y="2848481"/>
            <a:ext cx="3035167" cy="2677656"/>
          </a:xfrm>
          <a:prstGeom prst="rect">
            <a:avLst/>
          </a:prstGeom>
          <a:noFill/>
        </p:spPr>
        <p:txBody>
          <a:bodyPr wrap="square" rtlCol="0">
            <a:spAutoFit/>
          </a:bodyPr>
          <a:lstStyle/>
          <a:p>
            <a:r>
              <a:rPr lang="en-US" sz="2400" dirty="0" err="1"/>
              <a:t>Kalvon</a:t>
            </a:r>
            <a:r>
              <a:rPr lang="en-US" sz="2400" dirty="0"/>
              <a:t> </a:t>
            </a:r>
            <a:r>
              <a:rPr lang="en-US" sz="2400" dirty="0" err="1"/>
              <a:t>huokoisuus</a:t>
            </a:r>
            <a:endParaRPr lang="en-US" sz="2400" dirty="0"/>
          </a:p>
          <a:p>
            <a:r>
              <a:rPr lang="en-US" sz="2400" dirty="0"/>
              <a:t>3-5%metalleille,</a:t>
            </a:r>
          </a:p>
          <a:p>
            <a:r>
              <a:rPr lang="en-US" sz="2400" dirty="0"/>
              <a:t>(</a:t>
            </a:r>
            <a:r>
              <a:rPr lang="en-US" sz="2400" dirty="0" err="1"/>
              <a:t>jopa</a:t>
            </a:r>
            <a:r>
              <a:rPr lang="en-US" sz="2400" dirty="0"/>
              <a:t> &lt;1 %);</a:t>
            </a:r>
          </a:p>
          <a:p>
            <a:r>
              <a:rPr lang="en-US" sz="2400" dirty="0" err="1"/>
              <a:t>keraameilla</a:t>
            </a:r>
            <a:r>
              <a:rPr lang="en-US" sz="2400" dirty="0"/>
              <a:t> ja </a:t>
            </a:r>
            <a:r>
              <a:rPr lang="en-US" sz="2400" dirty="0" err="1"/>
              <a:t>karbideilla</a:t>
            </a:r>
            <a:r>
              <a:rPr lang="en-US" sz="2400" dirty="0"/>
              <a:t> 5-15%.</a:t>
            </a:r>
          </a:p>
          <a:p>
            <a:endParaRPr lang="en-US" sz="2400" dirty="0"/>
          </a:p>
          <a:p>
            <a:r>
              <a:rPr lang="en-US" sz="2400" dirty="0" err="1"/>
              <a:t>Karheus</a:t>
            </a:r>
            <a:r>
              <a:rPr lang="en-US" sz="2400" dirty="0"/>
              <a:t> 5-20 µm. </a:t>
            </a:r>
            <a:endParaRPr lang="LID4096" sz="2400" dirty="0"/>
          </a:p>
        </p:txBody>
      </p:sp>
    </p:spTree>
    <p:extLst>
      <p:ext uri="{BB962C8B-B14F-4D97-AF65-F5344CB8AC3E}">
        <p14:creationId xmlns:p14="http://schemas.microsoft.com/office/powerpoint/2010/main" val="315628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64" y="38520"/>
            <a:ext cx="8312382" cy="1325563"/>
          </a:xfrm>
        </p:spPr>
        <p:txBody>
          <a:bodyPr/>
          <a:lstStyle/>
          <a:p>
            <a:r>
              <a:rPr lang="fi-FI" dirty="0">
                <a:latin typeface="Arial" panose="020B0604020202020204" pitchFamily="34" charset="0"/>
                <a:cs typeface="Arial" panose="020B0604020202020204" pitchFamily="34" charset="0"/>
              </a:rPr>
              <a:t>Olomuotoa muuttavat prosessit</a:t>
            </a:r>
          </a:p>
        </p:txBody>
      </p:sp>
      <p:sp>
        <p:nvSpPr>
          <p:cNvPr id="3" name="Content Placeholder 2"/>
          <p:cNvSpPr>
            <a:spLocks noGrp="1"/>
          </p:cNvSpPr>
          <p:nvPr>
            <p:ph idx="1"/>
          </p:nvPr>
        </p:nvSpPr>
        <p:spPr>
          <a:xfrm>
            <a:off x="3188969" y="1925820"/>
            <a:ext cx="1905545" cy="3926340"/>
          </a:xfrm>
        </p:spPr>
        <p:txBody>
          <a:bodyPr>
            <a:noAutofit/>
          </a:bodyPr>
          <a:lstStyle/>
          <a:p>
            <a:pPr marL="0" indent="0">
              <a:buNone/>
            </a:pPr>
            <a:r>
              <a:rPr lang="fi-FI" sz="3600" dirty="0"/>
              <a:t>kiinteä</a:t>
            </a:r>
          </a:p>
          <a:p>
            <a:pPr marL="0" indent="0">
              <a:buNone/>
            </a:pPr>
            <a:br>
              <a:rPr lang="fi-FI" sz="3600" dirty="0"/>
            </a:br>
            <a:r>
              <a:rPr lang="fi-FI" sz="3600" dirty="0"/>
              <a:t>neste</a:t>
            </a:r>
          </a:p>
          <a:p>
            <a:pPr marL="0" indent="0">
              <a:buNone/>
            </a:pPr>
            <a:br>
              <a:rPr lang="fi-FI" sz="3600" dirty="0"/>
            </a:br>
            <a:r>
              <a:rPr lang="fi-FI" sz="3600" dirty="0"/>
              <a:t>kaasu</a:t>
            </a:r>
          </a:p>
          <a:p>
            <a:pPr marL="0" indent="0">
              <a:buNone/>
            </a:pPr>
            <a:br>
              <a:rPr lang="fi-FI" sz="3600" dirty="0"/>
            </a:br>
            <a:r>
              <a:rPr lang="fi-FI" sz="3600" dirty="0"/>
              <a:t>plasma</a:t>
            </a:r>
          </a:p>
        </p:txBody>
      </p:sp>
      <p:sp>
        <p:nvSpPr>
          <p:cNvPr id="6" name="TextBox 5"/>
          <p:cNvSpPr txBox="1"/>
          <p:nvPr/>
        </p:nvSpPr>
        <p:spPr>
          <a:xfrm>
            <a:off x="5786846" y="2392605"/>
            <a:ext cx="2219053" cy="584775"/>
          </a:xfrm>
          <a:prstGeom prst="rect">
            <a:avLst/>
          </a:prstGeom>
          <a:noFill/>
        </p:spPr>
        <p:txBody>
          <a:bodyPr wrap="square" rtlCol="0">
            <a:spAutoFit/>
          </a:bodyPr>
          <a:lstStyle/>
          <a:p>
            <a:r>
              <a:rPr lang="fi-FI" sz="3200" dirty="0"/>
              <a:t>sulatus</a:t>
            </a:r>
          </a:p>
        </p:txBody>
      </p:sp>
      <p:sp>
        <p:nvSpPr>
          <p:cNvPr id="7" name="Freeform 6"/>
          <p:cNvSpPr/>
          <p:nvPr/>
        </p:nvSpPr>
        <p:spPr>
          <a:xfrm>
            <a:off x="4702629" y="2246811"/>
            <a:ext cx="1084217"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Freeform 7"/>
          <p:cNvSpPr/>
          <p:nvPr/>
        </p:nvSpPr>
        <p:spPr>
          <a:xfrm>
            <a:off x="4776671" y="3373007"/>
            <a:ext cx="1140803"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p:cNvSpPr txBox="1"/>
          <p:nvPr/>
        </p:nvSpPr>
        <p:spPr>
          <a:xfrm>
            <a:off x="5917474" y="3520174"/>
            <a:ext cx="1894619" cy="584775"/>
          </a:xfrm>
          <a:prstGeom prst="rect">
            <a:avLst/>
          </a:prstGeom>
          <a:noFill/>
        </p:spPr>
        <p:txBody>
          <a:bodyPr wrap="square" rtlCol="0">
            <a:spAutoFit/>
          </a:bodyPr>
          <a:lstStyle/>
          <a:p>
            <a:r>
              <a:rPr lang="fi-FI" sz="3200" dirty="0"/>
              <a:t>tislaus</a:t>
            </a:r>
          </a:p>
        </p:txBody>
      </p:sp>
      <p:sp>
        <p:nvSpPr>
          <p:cNvPr id="11" name="Freeform 10"/>
          <p:cNvSpPr/>
          <p:nvPr/>
        </p:nvSpPr>
        <p:spPr>
          <a:xfrm rot="10800000">
            <a:off x="2103120" y="2246811"/>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p:cNvSpPr txBox="1"/>
          <p:nvPr/>
        </p:nvSpPr>
        <p:spPr>
          <a:xfrm>
            <a:off x="182880" y="2470406"/>
            <a:ext cx="1752015" cy="584775"/>
          </a:xfrm>
          <a:prstGeom prst="rect">
            <a:avLst/>
          </a:prstGeom>
          <a:noFill/>
        </p:spPr>
        <p:txBody>
          <a:bodyPr wrap="square" rtlCol="0">
            <a:spAutoFit/>
          </a:bodyPr>
          <a:lstStyle/>
          <a:p>
            <a:r>
              <a:rPr lang="fi-FI" sz="3200" dirty="0"/>
              <a:t>kiteytys</a:t>
            </a:r>
          </a:p>
        </p:txBody>
      </p:sp>
      <p:sp>
        <p:nvSpPr>
          <p:cNvPr id="13" name="TextBox 12"/>
          <p:cNvSpPr txBox="1"/>
          <p:nvPr/>
        </p:nvSpPr>
        <p:spPr>
          <a:xfrm>
            <a:off x="7663" y="3596602"/>
            <a:ext cx="2024743" cy="584775"/>
          </a:xfrm>
          <a:prstGeom prst="rect">
            <a:avLst/>
          </a:prstGeom>
          <a:noFill/>
        </p:spPr>
        <p:txBody>
          <a:bodyPr wrap="square" rtlCol="0">
            <a:spAutoFit/>
          </a:bodyPr>
          <a:lstStyle/>
          <a:p>
            <a:r>
              <a:rPr lang="fi-FI" sz="3200" dirty="0"/>
              <a:t>nesteytys</a:t>
            </a:r>
          </a:p>
        </p:txBody>
      </p:sp>
      <p:sp>
        <p:nvSpPr>
          <p:cNvPr id="14" name="Freeform 13"/>
          <p:cNvSpPr/>
          <p:nvPr/>
        </p:nvSpPr>
        <p:spPr>
          <a:xfrm rot="10800000">
            <a:off x="2117815" y="3421251"/>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Freeform 15"/>
          <p:cNvSpPr/>
          <p:nvPr/>
        </p:nvSpPr>
        <p:spPr>
          <a:xfrm>
            <a:off x="4741817" y="1828713"/>
            <a:ext cx="3834442" cy="3749127"/>
          </a:xfrm>
          <a:custGeom>
            <a:avLst/>
            <a:gdLst>
              <a:gd name="connsiteX0" fmla="*/ 0 w 3834442"/>
              <a:gd name="connsiteY0" fmla="*/ 339721 h 3749127"/>
              <a:gd name="connsiteX1" fmla="*/ 3265714 w 3834442"/>
              <a:gd name="connsiteY1" fmla="*/ 248281 h 3749127"/>
              <a:gd name="connsiteX2" fmla="*/ 3540034 w 3834442"/>
              <a:gd name="connsiteY2" fmla="*/ 3122110 h 3749127"/>
              <a:gd name="connsiteX3" fmla="*/ 195943 w 3834442"/>
              <a:gd name="connsiteY3" fmla="*/ 3749127 h 3749127"/>
            </a:gdLst>
            <a:ahLst/>
            <a:cxnLst>
              <a:cxn ang="0">
                <a:pos x="connsiteX0" y="connsiteY0"/>
              </a:cxn>
              <a:cxn ang="0">
                <a:pos x="connsiteX1" y="connsiteY1"/>
              </a:cxn>
              <a:cxn ang="0">
                <a:pos x="connsiteX2" y="connsiteY2"/>
              </a:cxn>
              <a:cxn ang="0">
                <a:pos x="connsiteX3" y="connsiteY3"/>
              </a:cxn>
            </a:cxnLst>
            <a:rect l="l" t="t" r="r" b="b"/>
            <a:pathLst>
              <a:path w="3834442" h="3749127">
                <a:moveTo>
                  <a:pt x="0" y="339721"/>
                </a:moveTo>
                <a:cubicBezTo>
                  <a:pt x="1337854" y="62135"/>
                  <a:pt x="2675708" y="-215450"/>
                  <a:pt x="3265714" y="248281"/>
                </a:cubicBezTo>
                <a:cubicBezTo>
                  <a:pt x="3855720" y="712012"/>
                  <a:pt x="4051663" y="2538636"/>
                  <a:pt x="3540034" y="3122110"/>
                </a:cubicBezTo>
                <a:cubicBezTo>
                  <a:pt x="3028406" y="3705584"/>
                  <a:pt x="1612174" y="3727355"/>
                  <a:pt x="195943" y="3749127"/>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6"/>
          <p:cNvSpPr txBox="1"/>
          <p:nvPr/>
        </p:nvSpPr>
        <p:spPr>
          <a:xfrm>
            <a:off x="5403934" y="5483266"/>
            <a:ext cx="2025247" cy="584775"/>
          </a:xfrm>
          <a:prstGeom prst="rect">
            <a:avLst/>
          </a:prstGeom>
          <a:noFill/>
        </p:spPr>
        <p:txBody>
          <a:bodyPr wrap="square" rtlCol="0">
            <a:spAutoFit/>
          </a:bodyPr>
          <a:lstStyle/>
          <a:p>
            <a:r>
              <a:rPr lang="fi-FI" sz="3200" dirty="0" err="1"/>
              <a:t>ablaatio</a:t>
            </a:r>
            <a:endParaRPr lang="fi-FI" sz="3200" dirty="0"/>
          </a:p>
        </p:txBody>
      </p:sp>
      <p:sp>
        <p:nvSpPr>
          <p:cNvPr id="19" name="Freeform 18"/>
          <p:cNvSpPr/>
          <p:nvPr/>
        </p:nvSpPr>
        <p:spPr>
          <a:xfrm>
            <a:off x="4727122" y="1925820"/>
            <a:ext cx="3580855" cy="2527397"/>
          </a:xfrm>
          <a:custGeom>
            <a:avLst/>
            <a:gdLst>
              <a:gd name="connsiteX0" fmla="*/ 0 w 3834442"/>
              <a:gd name="connsiteY0" fmla="*/ 339721 h 3749127"/>
              <a:gd name="connsiteX1" fmla="*/ 3265714 w 3834442"/>
              <a:gd name="connsiteY1" fmla="*/ 248281 h 3749127"/>
              <a:gd name="connsiteX2" fmla="*/ 3540034 w 3834442"/>
              <a:gd name="connsiteY2" fmla="*/ 3122110 h 3749127"/>
              <a:gd name="connsiteX3" fmla="*/ 195943 w 3834442"/>
              <a:gd name="connsiteY3" fmla="*/ 3749127 h 3749127"/>
            </a:gdLst>
            <a:ahLst/>
            <a:cxnLst>
              <a:cxn ang="0">
                <a:pos x="connsiteX0" y="connsiteY0"/>
              </a:cxn>
              <a:cxn ang="0">
                <a:pos x="connsiteX1" y="connsiteY1"/>
              </a:cxn>
              <a:cxn ang="0">
                <a:pos x="connsiteX2" y="connsiteY2"/>
              </a:cxn>
              <a:cxn ang="0">
                <a:pos x="connsiteX3" y="connsiteY3"/>
              </a:cxn>
            </a:cxnLst>
            <a:rect l="l" t="t" r="r" b="b"/>
            <a:pathLst>
              <a:path w="3834442" h="3749127">
                <a:moveTo>
                  <a:pt x="0" y="339721"/>
                </a:moveTo>
                <a:cubicBezTo>
                  <a:pt x="1337854" y="62135"/>
                  <a:pt x="2675708" y="-215450"/>
                  <a:pt x="3265714" y="248281"/>
                </a:cubicBezTo>
                <a:cubicBezTo>
                  <a:pt x="3855720" y="712012"/>
                  <a:pt x="4051663" y="2538636"/>
                  <a:pt x="3540034" y="3122110"/>
                </a:cubicBezTo>
                <a:cubicBezTo>
                  <a:pt x="3028406" y="3705584"/>
                  <a:pt x="1612174" y="3727355"/>
                  <a:pt x="195943" y="3749127"/>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xtBox 19"/>
          <p:cNvSpPr txBox="1"/>
          <p:nvPr/>
        </p:nvSpPr>
        <p:spPr>
          <a:xfrm>
            <a:off x="5253712" y="4411236"/>
            <a:ext cx="2325693" cy="584775"/>
          </a:xfrm>
          <a:prstGeom prst="rect">
            <a:avLst/>
          </a:prstGeom>
          <a:noFill/>
        </p:spPr>
        <p:txBody>
          <a:bodyPr wrap="square" rtlCol="0">
            <a:spAutoFit/>
          </a:bodyPr>
          <a:lstStyle/>
          <a:p>
            <a:r>
              <a:rPr lang="fi-FI" sz="3200" dirty="0"/>
              <a:t>sublimaatio</a:t>
            </a:r>
          </a:p>
        </p:txBody>
      </p:sp>
      <p:sp>
        <p:nvSpPr>
          <p:cNvPr id="21" name="Freeform 20"/>
          <p:cNvSpPr/>
          <p:nvPr/>
        </p:nvSpPr>
        <p:spPr>
          <a:xfrm rot="10800000">
            <a:off x="2095774" y="4550324"/>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TextBox 21"/>
          <p:cNvSpPr txBox="1"/>
          <p:nvPr/>
        </p:nvSpPr>
        <p:spPr>
          <a:xfrm>
            <a:off x="93884" y="4785743"/>
            <a:ext cx="2009235" cy="584775"/>
          </a:xfrm>
          <a:prstGeom prst="rect">
            <a:avLst/>
          </a:prstGeom>
          <a:noFill/>
        </p:spPr>
        <p:txBody>
          <a:bodyPr wrap="square" rtlCol="0">
            <a:spAutoFit/>
          </a:bodyPr>
          <a:lstStyle/>
          <a:p>
            <a:r>
              <a:rPr lang="fi-FI" sz="3200" dirty="0"/>
              <a:t>ionisaatio</a:t>
            </a:r>
          </a:p>
        </p:txBody>
      </p:sp>
      <p:sp>
        <p:nvSpPr>
          <p:cNvPr id="24" name="Freeform 23"/>
          <p:cNvSpPr/>
          <p:nvPr/>
        </p:nvSpPr>
        <p:spPr>
          <a:xfrm>
            <a:off x="1808394" y="1738924"/>
            <a:ext cx="1392006" cy="4131224"/>
          </a:xfrm>
          <a:custGeom>
            <a:avLst/>
            <a:gdLst>
              <a:gd name="connsiteX0" fmla="*/ 1441549 w 1493800"/>
              <a:gd name="connsiteY0" fmla="*/ 4021796 h 4131224"/>
              <a:gd name="connsiteX1" fmla="*/ 239766 w 1493800"/>
              <a:gd name="connsiteY1" fmla="*/ 3669099 h 4131224"/>
              <a:gd name="connsiteX2" fmla="*/ 109137 w 1493800"/>
              <a:gd name="connsiteY2" fmla="*/ 338070 h 4131224"/>
              <a:gd name="connsiteX3" fmla="*/ 1493800 w 1493800"/>
              <a:gd name="connsiteY3" fmla="*/ 285819 h 4131224"/>
            </a:gdLst>
            <a:ahLst/>
            <a:cxnLst>
              <a:cxn ang="0">
                <a:pos x="connsiteX0" y="connsiteY0"/>
              </a:cxn>
              <a:cxn ang="0">
                <a:pos x="connsiteX1" y="connsiteY1"/>
              </a:cxn>
              <a:cxn ang="0">
                <a:pos x="connsiteX2" y="connsiteY2"/>
              </a:cxn>
              <a:cxn ang="0">
                <a:pos x="connsiteX3" y="connsiteY3"/>
              </a:cxn>
            </a:cxnLst>
            <a:rect l="l" t="t" r="r" b="b"/>
            <a:pathLst>
              <a:path w="1493800" h="4131224">
                <a:moveTo>
                  <a:pt x="1441549" y="4021796"/>
                </a:moveTo>
                <a:cubicBezTo>
                  <a:pt x="951692" y="4152424"/>
                  <a:pt x="461835" y="4283053"/>
                  <a:pt x="239766" y="3669099"/>
                </a:cubicBezTo>
                <a:cubicBezTo>
                  <a:pt x="17697" y="3055145"/>
                  <a:pt x="-99869" y="901950"/>
                  <a:pt x="109137" y="338070"/>
                </a:cubicBezTo>
                <a:cubicBezTo>
                  <a:pt x="318143" y="-225810"/>
                  <a:pt x="905971" y="30004"/>
                  <a:pt x="1493800" y="285819"/>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xtBox 24"/>
          <p:cNvSpPr txBox="1"/>
          <p:nvPr/>
        </p:nvSpPr>
        <p:spPr>
          <a:xfrm>
            <a:off x="2504397" y="1292801"/>
            <a:ext cx="3409406" cy="584775"/>
          </a:xfrm>
          <a:prstGeom prst="rect">
            <a:avLst/>
          </a:prstGeom>
          <a:noFill/>
        </p:spPr>
        <p:txBody>
          <a:bodyPr wrap="square" rtlCol="0">
            <a:spAutoFit/>
          </a:bodyPr>
          <a:lstStyle/>
          <a:p>
            <a:r>
              <a:rPr lang="fi-FI" sz="3200" dirty="0"/>
              <a:t>plasmasynteesi</a:t>
            </a:r>
          </a:p>
        </p:txBody>
      </p:sp>
    </p:spTree>
    <p:extLst>
      <p:ext uri="{BB962C8B-B14F-4D97-AF65-F5344CB8AC3E}">
        <p14:creationId xmlns:p14="http://schemas.microsoft.com/office/powerpoint/2010/main" val="7711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p:bldP spid="11" grpId="0" animBg="1"/>
      <p:bldP spid="12" grpId="0"/>
      <p:bldP spid="13" grpId="0"/>
      <p:bldP spid="14" grpId="0" animBg="1"/>
      <p:bldP spid="16" grpId="0" animBg="1"/>
      <p:bldP spid="17" grpId="0"/>
      <p:bldP spid="19" grpId="0" animBg="1"/>
      <p:bldP spid="20" grpId="0"/>
      <p:bldP spid="21" grpId="0" animBg="1"/>
      <p:bldP spid="22"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2F19-23FC-40FC-B6E4-C3C2AADA5376}"/>
              </a:ext>
            </a:extLst>
          </p:cNvPr>
          <p:cNvSpPr>
            <a:spLocks noGrp="1"/>
          </p:cNvSpPr>
          <p:nvPr>
            <p:ph type="title"/>
          </p:nvPr>
        </p:nvSpPr>
        <p:spPr>
          <a:xfrm>
            <a:off x="352425" y="399285"/>
            <a:ext cx="7886700" cy="1325563"/>
          </a:xfrm>
        </p:spPr>
        <p:txBody>
          <a:bodyPr/>
          <a:lstStyle/>
          <a:p>
            <a:r>
              <a:rPr lang="en-US" dirty="0" err="1"/>
              <a:t>Ruiskutus</a:t>
            </a:r>
            <a:r>
              <a:rPr lang="en-US" dirty="0"/>
              <a:t> vs. </a:t>
            </a:r>
            <a:r>
              <a:rPr lang="en-US" dirty="0" err="1"/>
              <a:t>höyrystys</a:t>
            </a:r>
            <a:endParaRPr lang="LID4096" dirty="0"/>
          </a:p>
        </p:txBody>
      </p:sp>
      <p:sp>
        <p:nvSpPr>
          <p:cNvPr id="6" name="TextBox 5">
            <a:extLst>
              <a:ext uri="{FF2B5EF4-FFF2-40B4-BE49-F238E27FC236}">
                <a16:creationId xmlns:a16="http://schemas.microsoft.com/office/drawing/2014/main" id="{5A2B2A14-7A22-4EC6-8404-3DB7E9ED24CB}"/>
              </a:ext>
            </a:extLst>
          </p:cNvPr>
          <p:cNvSpPr txBox="1"/>
          <p:nvPr/>
        </p:nvSpPr>
        <p:spPr>
          <a:xfrm>
            <a:off x="352425" y="2010281"/>
            <a:ext cx="8077200" cy="3785652"/>
          </a:xfrm>
          <a:prstGeom prst="rect">
            <a:avLst/>
          </a:prstGeom>
          <a:noFill/>
        </p:spPr>
        <p:txBody>
          <a:bodyPr wrap="square" rtlCol="0">
            <a:spAutoFit/>
          </a:bodyPr>
          <a:lstStyle/>
          <a:p>
            <a:r>
              <a:rPr lang="en-US" sz="2400" dirty="0" err="1"/>
              <a:t>Ruiskutettu</a:t>
            </a:r>
            <a:r>
              <a:rPr lang="en-US" sz="2400" dirty="0"/>
              <a:t> </a:t>
            </a:r>
            <a:r>
              <a:rPr lang="en-US" sz="2400" dirty="0" err="1"/>
              <a:t>kerros</a:t>
            </a:r>
            <a:r>
              <a:rPr lang="en-US" sz="2400" dirty="0"/>
              <a:t> </a:t>
            </a:r>
            <a:r>
              <a:rPr lang="en-US" sz="2400" dirty="0" err="1"/>
              <a:t>paksu</a:t>
            </a:r>
            <a:r>
              <a:rPr lang="en-US" sz="2400" dirty="0"/>
              <a:t>, 0.1-2 mm, </a:t>
            </a:r>
            <a:r>
              <a:rPr lang="en-US" sz="2400" dirty="0" err="1"/>
              <a:t>karhea</a:t>
            </a:r>
            <a:endParaRPr lang="en-US" sz="2400" dirty="0"/>
          </a:p>
          <a:p>
            <a:r>
              <a:rPr lang="en-US" sz="2400" dirty="0" err="1"/>
              <a:t>Höyrystetty</a:t>
            </a:r>
            <a:r>
              <a:rPr lang="en-US" sz="2400" dirty="0"/>
              <a:t> </a:t>
            </a:r>
            <a:r>
              <a:rPr lang="en-US" sz="2400" dirty="0" err="1"/>
              <a:t>kerros</a:t>
            </a:r>
            <a:r>
              <a:rPr lang="en-US" sz="2400" dirty="0"/>
              <a:t> </a:t>
            </a:r>
            <a:r>
              <a:rPr lang="en-US" sz="2400" dirty="0" err="1"/>
              <a:t>ohut</a:t>
            </a:r>
            <a:r>
              <a:rPr lang="en-US" sz="2400" dirty="0"/>
              <a:t>,   0.01-1 µm, </a:t>
            </a:r>
            <a:r>
              <a:rPr lang="en-US" sz="2400" dirty="0" err="1"/>
              <a:t>sileä</a:t>
            </a:r>
            <a:endParaRPr lang="en-US" sz="2400" dirty="0"/>
          </a:p>
          <a:p>
            <a:endParaRPr lang="en-US" sz="2400" dirty="0"/>
          </a:p>
          <a:p>
            <a:r>
              <a:rPr lang="en-US" sz="2400" dirty="0" err="1"/>
              <a:t>Ruiskutus</a:t>
            </a:r>
            <a:r>
              <a:rPr lang="en-US" sz="2400" dirty="0"/>
              <a:t> </a:t>
            </a:r>
            <a:r>
              <a:rPr lang="en-US" sz="2400" dirty="0" err="1"/>
              <a:t>huoneilmassa</a:t>
            </a:r>
            <a:r>
              <a:rPr lang="en-US" sz="2400" dirty="0"/>
              <a:t> </a:t>
            </a:r>
            <a:r>
              <a:rPr lang="en-US" sz="2400" dirty="0">
                <a:sym typeface="Wingdings" panose="05000000000000000000" pitchFamily="2" charset="2"/>
              </a:rPr>
              <a:t> </a:t>
            </a:r>
            <a:r>
              <a:rPr lang="en-US" sz="2400" dirty="0" err="1">
                <a:sym typeface="Wingdings" panose="05000000000000000000" pitchFamily="2" charset="2"/>
              </a:rPr>
              <a:t>oksidoitumista</a:t>
            </a:r>
            <a:r>
              <a:rPr lang="en-US" sz="2400" dirty="0">
                <a:sym typeface="Wingdings" panose="05000000000000000000" pitchFamily="2" charset="2"/>
              </a:rPr>
              <a:t> </a:t>
            </a:r>
          </a:p>
          <a:p>
            <a:r>
              <a:rPr lang="en-US" sz="2400" dirty="0">
                <a:sym typeface="Wingdings" panose="05000000000000000000" pitchFamily="2" charset="2"/>
              </a:rPr>
              <a:t>								(</a:t>
            </a:r>
            <a:r>
              <a:rPr lang="en-US" sz="2400" dirty="0" err="1">
                <a:sym typeface="Wingdings" panose="05000000000000000000" pitchFamily="2" charset="2"/>
              </a:rPr>
              <a:t>voidaan</a:t>
            </a:r>
            <a:r>
              <a:rPr lang="en-US" sz="2400" dirty="0">
                <a:sym typeface="Wingdings" panose="05000000000000000000" pitchFamily="2" charset="2"/>
              </a:rPr>
              <a:t> </a:t>
            </a:r>
            <a:r>
              <a:rPr lang="en-US" sz="2400" dirty="0" err="1">
                <a:sym typeface="Wingdings" panose="05000000000000000000" pitchFamily="2" charset="2"/>
              </a:rPr>
              <a:t>käyttää</a:t>
            </a:r>
            <a:r>
              <a:rPr lang="en-US" sz="2400" dirty="0">
                <a:sym typeface="Wingdings" panose="05000000000000000000" pitchFamily="2" charset="2"/>
              </a:rPr>
              <a:t> </a:t>
            </a:r>
            <a:r>
              <a:rPr lang="en-US" sz="2400" dirty="0" err="1">
                <a:sym typeface="Wingdings" panose="05000000000000000000" pitchFamily="2" charset="2"/>
              </a:rPr>
              <a:t>suojakaasua</a:t>
            </a:r>
            <a:r>
              <a:rPr lang="en-US" sz="2400" dirty="0">
                <a:sym typeface="Wingdings" panose="05000000000000000000" pitchFamily="2" charset="2"/>
              </a:rPr>
              <a:t>)</a:t>
            </a:r>
          </a:p>
          <a:p>
            <a:r>
              <a:rPr lang="en-US" sz="2400" dirty="0" err="1">
                <a:sym typeface="Wingdings" panose="05000000000000000000" pitchFamily="2" charset="2"/>
              </a:rPr>
              <a:t>Höyrystys</a:t>
            </a:r>
            <a:r>
              <a:rPr lang="en-US" sz="2400" dirty="0">
                <a:sym typeface="Wingdings" panose="05000000000000000000" pitchFamily="2" charset="2"/>
              </a:rPr>
              <a:t> </a:t>
            </a:r>
            <a:r>
              <a:rPr lang="en-US" sz="2400" dirty="0" err="1">
                <a:sym typeface="Wingdings" panose="05000000000000000000" pitchFamily="2" charset="2"/>
              </a:rPr>
              <a:t>tyhjössä</a:t>
            </a:r>
            <a:r>
              <a:rPr lang="en-US" sz="2400" dirty="0">
                <a:sym typeface="Wingdings" panose="05000000000000000000" pitchFamily="2" charset="2"/>
              </a:rPr>
              <a:t>  </a:t>
            </a:r>
            <a:r>
              <a:rPr lang="en-US" sz="2400" dirty="0" err="1">
                <a:sym typeface="Wingdings" panose="05000000000000000000" pitchFamily="2" charset="2"/>
              </a:rPr>
              <a:t>puhtaita</a:t>
            </a:r>
            <a:r>
              <a:rPr lang="en-US" sz="2400" dirty="0">
                <a:sym typeface="Wingdings" panose="05000000000000000000" pitchFamily="2" charset="2"/>
              </a:rPr>
              <a:t> </a:t>
            </a:r>
            <a:r>
              <a:rPr lang="en-US" sz="2400" dirty="0" err="1">
                <a:sym typeface="Wingdings" panose="05000000000000000000" pitchFamily="2" charset="2"/>
              </a:rPr>
              <a:t>metalleja</a:t>
            </a:r>
            <a:endParaRPr lang="en-US" sz="2400" dirty="0">
              <a:sym typeface="Wingdings" panose="05000000000000000000" pitchFamily="2" charset="2"/>
            </a:endParaRPr>
          </a:p>
          <a:p>
            <a:endParaRPr lang="en-US" sz="2400" dirty="0">
              <a:sym typeface="Wingdings" panose="05000000000000000000" pitchFamily="2" charset="2"/>
            </a:endParaRPr>
          </a:p>
          <a:p>
            <a:r>
              <a:rPr lang="en-US" sz="2400" dirty="0" err="1">
                <a:sym typeface="Wingdings" panose="05000000000000000000" pitchFamily="2" charset="2"/>
              </a:rPr>
              <a:t>Molemmissa</a:t>
            </a:r>
            <a:r>
              <a:rPr lang="en-US" sz="2400" dirty="0">
                <a:sym typeface="Wingdings" panose="05000000000000000000" pitchFamily="2" charset="2"/>
              </a:rPr>
              <a:t> </a:t>
            </a:r>
            <a:r>
              <a:rPr lang="en-US" sz="2400" dirty="0" err="1">
                <a:sym typeface="Wingdings" panose="05000000000000000000" pitchFamily="2" charset="2"/>
              </a:rPr>
              <a:t>pinnan</a:t>
            </a:r>
            <a:r>
              <a:rPr lang="en-US" sz="2400" dirty="0">
                <a:sym typeface="Wingdings" panose="05000000000000000000" pitchFamily="2" charset="2"/>
              </a:rPr>
              <a:t> </a:t>
            </a:r>
            <a:r>
              <a:rPr lang="en-US" sz="2400" dirty="0" err="1">
                <a:sym typeface="Wingdings" panose="05000000000000000000" pitchFamily="2" charset="2"/>
              </a:rPr>
              <a:t>puhtaus</a:t>
            </a:r>
            <a:r>
              <a:rPr lang="en-US" sz="2400" dirty="0">
                <a:sym typeface="Wingdings" panose="05000000000000000000" pitchFamily="2" charset="2"/>
              </a:rPr>
              <a:t> </a:t>
            </a:r>
            <a:r>
              <a:rPr lang="en-US" sz="2400" dirty="0" err="1">
                <a:sym typeface="Wingdings" panose="05000000000000000000" pitchFamily="2" charset="2"/>
              </a:rPr>
              <a:t>tärkeää</a:t>
            </a:r>
            <a:r>
              <a:rPr lang="en-US" sz="2400" dirty="0">
                <a:sym typeface="Wingdings" panose="05000000000000000000" pitchFamily="2" charset="2"/>
              </a:rPr>
              <a:t> </a:t>
            </a:r>
            <a:r>
              <a:rPr lang="en-US" sz="2400" dirty="0" err="1">
                <a:sym typeface="Wingdings" panose="05000000000000000000" pitchFamily="2" charset="2"/>
              </a:rPr>
              <a:t>adheesiolle</a:t>
            </a:r>
            <a:endParaRPr lang="en-US" sz="2400" dirty="0">
              <a:sym typeface="Wingdings" panose="05000000000000000000" pitchFamily="2" charset="2"/>
            </a:endParaRPr>
          </a:p>
          <a:p>
            <a:r>
              <a:rPr lang="en-US" sz="2400" dirty="0" err="1">
                <a:sym typeface="Wingdings" panose="05000000000000000000" pitchFamily="2" charset="2"/>
              </a:rPr>
              <a:t>Molemmissa</a:t>
            </a:r>
            <a:r>
              <a:rPr lang="en-US" sz="2400" dirty="0">
                <a:sym typeface="Wingdings" panose="05000000000000000000" pitchFamily="2" charset="2"/>
              </a:rPr>
              <a:t> vain </a:t>
            </a:r>
            <a:r>
              <a:rPr lang="en-US" sz="2400" dirty="0" err="1">
                <a:sym typeface="Wingdings" panose="05000000000000000000" pitchFamily="2" charset="2"/>
              </a:rPr>
              <a:t>lievä</a:t>
            </a:r>
            <a:r>
              <a:rPr lang="en-US" sz="2400" dirty="0">
                <a:sym typeface="Wingdings" panose="05000000000000000000" pitchFamily="2" charset="2"/>
              </a:rPr>
              <a:t> </a:t>
            </a:r>
            <a:r>
              <a:rPr lang="en-US" sz="2400" dirty="0" err="1">
                <a:sym typeface="Wingdings" panose="05000000000000000000" pitchFamily="2" charset="2"/>
              </a:rPr>
              <a:t>kappaleen</a:t>
            </a:r>
            <a:r>
              <a:rPr lang="en-US" sz="2400" dirty="0">
                <a:sym typeface="Wingdings" panose="05000000000000000000" pitchFamily="2" charset="2"/>
              </a:rPr>
              <a:t> </a:t>
            </a:r>
            <a:r>
              <a:rPr lang="en-US" sz="2400" dirty="0" err="1">
                <a:sym typeface="Wingdings" panose="05000000000000000000" pitchFamily="2" charset="2"/>
              </a:rPr>
              <a:t>lämpötilan</a:t>
            </a:r>
            <a:r>
              <a:rPr lang="en-US" sz="2400" dirty="0">
                <a:sym typeface="Wingdings" panose="05000000000000000000" pitchFamily="2" charset="2"/>
              </a:rPr>
              <a:t> </a:t>
            </a:r>
            <a:r>
              <a:rPr lang="en-US" sz="2400" dirty="0" err="1">
                <a:sym typeface="Wingdings" panose="05000000000000000000" pitchFamily="2" charset="2"/>
              </a:rPr>
              <a:t>nousu</a:t>
            </a:r>
            <a:endParaRPr lang="en-US" sz="2400" dirty="0">
              <a:sym typeface="Wingdings" panose="05000000000000000000" pitchFamily="2" charset="2"/>
            </a:endParaRPr>
          </a:p>
          <a:p>
            <a:r>
              <a:rPr lang="en-US" sz="2400" dirty="0" err="1">
                <a:sym typeface="Wingdings" panose="05000000000000000000" pitchFamily="2" charset="2"/>
              </a:rPr>
              <a:t>Molemmat</a:t>
            </a:r>
            <a:r>
              <a:rPr lang="en-US" sz="2400" dirty="0">
                <a:sym typeface="Wingdings" panose="05000000000000000000" pitchFamily="2" charset="2"/>
              </a:rPr>
              <a:t> </a:t>
            </a:r>
            <a:r>
              <a:rPr lang="en-US" sz="2400" dirty="0" err="1">
                <a:sym typeface="Wingdings" panose="05000000000000000000" pitchFamily="2" charset="2"/>
              </a:rPr>
              <a:t>peittävät</a:t>
            </a:r>
            <a:r>
              <a:rPr lang="en-US" sz="2400" dirty="0">
                <a:sym typeface="Wingdings" panose="05000000000000000000" pitchFamily="2" charset="2"/>
              </a:rPr>
              <a:t> </a:t>
            </a:r>
            <a:r>
              <a:rPr lang="en-US" sz="2400" dirty="0" err="1">
                <a:sym typeface="Wingdings" panose="05000000000000000000" pitchFamily="2" charset="2"/>
              </a:rPr>
              <a:t>teräviä</a:t>
            </a:r>
            <a:r>
              <a:rPr lang="en-US" sz="2400" dirty="0">
                <a:sym typeface="Wingdings" panose="05000000000000000000" pitchFamily="2" charset="2"/>
              </a:rPr>
              <a:t> </a:t>
            </a:r>
            <a:r>
              <a:rPr lang="en-US" sz="2400" dirty="0" err="1">
                <a:sym typeface="Wingdings" panose="05000000000000000000" pitchFamily="2" charset="2"/>
              </a:rPr>
              <a:t>reunoja</a:t>
            </a:r>
            <a:r>
              <a:rPr lang="en-US" sz="2400" dirty="0">
                <a:sym typeface="Wingdings" panose="05000000000000000000" pitchFamily="2" charset="2"/>
              </a:rPr>
              <a:t> </a:t>
            </a:r>
            <a:r>
              <a:rPr lang="en-US" sz="2400" dirty="0" err="1">
                <a:sym typeface="Wingdings" panose="05000000000000000000" pitchFamily="2" charset="2"/>
              </a:rPr>
              <a:t>huonosti</a:t>
            </a:r>
            <a:endParaRPr lang="en-US" sz="2400" dirty="0">
              <a:sym typeface="Wingdings" panose="05000000000000000000" pitchFamily="2" charset="2"/>
            </a:endParaRPr>
          </a:p>
        </p:txBody>
      </p:sp>
      <p:pic>
        <p:nvPicPr>
          <p:cNvPr id="7" name="Picture 6">
            <a:extLst>
              <a:ext uri="{FF2B5EF4-FFF2-40B4-BE49-F238E27FC236}">
                <a16:creationId xmlns:a16="http://schemas.microsoft.com/office/drawing/2014/main" id="{E241AC4F-4091-44A8-9ED0-43360DC8ACE9}"/>
              </a:ext>
            </a:extLst>
          </p:cNvPr>
          <p:cNvPicPr>
            <a:picLocks noChangeAspect="1"/>
          </p:cNvPicPr>
          <p:nvPr/>
        </p:nvPicPr>
        <p:blipFill rotWithShape="1">
          <a:blip r:embed="rId2"/>
          <a:srcRect t="15181"/>
          <a:stretch/>
        </p:blipFill>
        <p:spPr>
          <a:xfrm>
            <a:off x="6714074" y="1724848"/>
            <a:ext cx="2277525" cy="1523998"/>
          </a:xfrm>
          <a:prstGeom prst="rect">
            <a:avLst/>
          </a:prstGeom>
        </p:spPr>
      </p:pic>
    </p:spTree>
    <p:extLst>
      <p:ext uri="{BB962C8B-B14F-4D97-AF65-F5344CB8AC3E}">
        <p14:creationId xmlns:p14="http://schemas.microsoft.com/office/powerpoint/2010/main" val="13272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FE3C-B6E4-43B8-A9FB-FA524DDB710C}"/>
              </a:ext>
            </a:extLst>
          </p:cNvPr>
          <p:cNvSpPr>
            <a:spLocks noGrp="1"/>
          </p:cNvSpPr>
          <p:nvPr>
            <p:ph type="title"/>
          </p:nvPr>
        </p:nvSpPr>
        <p:spPr>
          <a:xfrm>
            <a:off x="571500" y="619126"/>
            <a:ext cx="7886700" cy="1325563"/>
          </a:xfrm>
        </p:spPr>
        <p:txBody>
          <a:bodyPr>
            <a:noAutofit/>
          </a:bodyPr>
          <a:lstStyle/>
          <a:p>
            <a:r>
              <a:rPr lang="en-US" sz="3600" dirty="0" err="1">
                <a:highlight>
                  <a:srgbClr val="FF0000"/>
                </a:highlight>
              </a:rPr>
              <a:t>Varoitus</a:t>
            </a:r>
            <a:r>
              <a:rPr lang="en-US" sz="3600" dirty="0">
                <a:highlight>
                  <a:srgbClr val="FF0000"/>
                </a:highlight>
              </a:rPr>
              <a:t>:</a:t>
            </a:r>
            <a:br>
              <a:rPr lang="en-US" sz="3600" dirty="0">
                <a:highlight>
                  <a:srgbClr val="FF0000"/>
                </a:highlight>
              </a:rPr>
            </a:br>
            <a:r>
              <a:rPr lang="en-US" sz="3600" dirty="0">
                <a:highlight>
                  <a:srgbClr val="FF0000"/>
                </a:highlight>
              </a:rPr>
              <a:t> </a:t>
            </a:r>
            <a:br>
              <a:rPr lang="en-US" sz="3600" dirty="0">
                <a:highlight>
                  <a:srgbClr val="FF0000"/>
                </a:highlight>
              </a:rPr>
            </a:br>
            <a:r>
              <a:rPr lang="en-US" sz="3600" dirty="0">
                <a:highlight>
                  <a:srgbClr val="FF0000"/>
                </a:highlight>
                <a:latin typeface="+mn-lt"/>
              </a:rPr>
              <a:t>atomization </a:t>
            </a:r>
            <a:r>
              <a:rPr lang="en-US" sz="3600" dirty="0">
                <a:highlight>
                  <a:srgbClr val="FF0000"/>
                </a:highlight>
                <a:latin typeface="+mn-lt"/>
                <a:cs typeface="Times New Roman" panose="02020603050405020304" pitchFamily="18" charset="0"/>
              </a:rPr>
              <a:t>≠ </a:t>
            </a:r>
            <a:r>
              <a:rPr lang="en-US" sz="3600" dirty="0" err="1">
                <a:highlight>
                  <a:srgbClr val="FF0000"/>
                </a:highlight>
                <a:latin typeface="+mn-lt"/>
                <a:cs typeface="Times New Roman" panose="02020603050405020304" pitchFamily="18" charset="0"/>
              </a:rPr>
              <a:t>atomeiksi</a:t>
            </a:r>
            <a:r>
              <a:rPr lang="en-US" sz="3600" dirty="0">
                <a:highlight>
                  <a:srgbClr val="FF0000"/>
                </a:highlight>
                <a:latin typeface="+mn-lt"/>
                <a:cs typeface="Times New Roman" panose="02020603050405020304" pitchFamily="18" charset="0"/>
              </a:rPr>
              <a:t> </a:t>
            </a:r>
            <a:r>
              <a:rPr lang="en-US" sz="3600" dirty="0" err="1">
                <a:highlight>
                  <a:srgbClr val="FF0000"/>
                </a:highlight>
                <a:latin typeface="+mn-lt"/>
                <a:cs typeface="Times New Roman" panose="02020603050405020304" pitchFamily="18" charset="0"/>
              </a:rPr>
              <a:t>hajottamista</a:t>
            </a:r>
            <a:br>
              <a:rPr lang="en-US" sz="3600" dirty="0">
                <a:highlight>
                  <a:srgbClr val="FF0000"/>
                </a:highlight>
                <a:latin typeface="+mn-lt"/>
                <a:cs typeface="Times New Roman" panose="02020603050405020304" pitchFamily="18" charset="0"/>
              </a:rPr>
            </a:br>
            <a:r>
              <a:rPr lang="en-US" sz="3600" dirty="0">
                <a:highlight>
                  <a:srgbClr val="FF0000"/>
                </a:highlight>
                <a:latin typeface="+mn-lt"/>
                <a:cs typeface="Times New Roman" panose="02020603050405020304" pitchFamily="18" charset="0"/>
              </a:rPr>
              <a:t>atomization = </a:t>
            </a:r>
            <a:r>
              <a:rPr lang="en-US" sz="3600" dirty="0" err="1">
                <a:highlight>
                  <a:srgbClr val="FF0000"/>
                </a:highlight>
                <a:latin typeface="+mn-lt"/>
                <a:cs typeface="Times New Roman" panose="02020603050405020304" pitchFamily="18" charset="0"/>
              </a:rPr>
              <a:t>pistää</a:t>
            </a:r>
            <a:r>
              <a:rPr lang="en-US" sz="3600" dirty="0">
                <a:highlight>
                  <a:srgbClr val="FF0000"/>
                </a:highlight>
                <a:latin typeface="+mn-lt"/>
                <a:cs typeface="Times New Roman" panose="02020603050405020304" pitchFamily="18" charset="0"/>
              </a:rPr>
              <a:t> </a:t>
            </a:r>
            <a:r>
              <a:rPr lang="en-US" sz="3600" dirty="0" err="1">
                <a:highlight>
                  <a:srgbClr val="FF0000"/>
                </a:highlight>
                <a:latin typeface="+mn-lt"/>
                <a:cs typeface="Times New Roman" panose="02020603050405020304" pitchFamily="18" charset="0"/>
              </a:rPr>
              <a:t>päreiksi</a:t>
            </a:r>
            <a:endParaRPr lang="LID4096" sz="3600" dirty="0">
              <a:highlight>
                <a:srgbClr val="FF0000"/>
              </a:highlight>
              <a:latin typeface="+mn-lt"/>
            </a:endParaRPr>
          </a:p>
        </p:txBody>
      </p:sp>
      <p:sp>
        <p:nvSpPr>
          <p:cNvPr id="3" name="TextBox 2">
            <a:extLst>
              <a:ext uri="{FF2B5EF4-FFF2-40B4-BE49-F238E27FC236}">
                <a16:creationId xmlns:a16="http://schemas.microsoft.com/office/drawing/2014/main" id="{358FADB1-BEAF-4E2B-9D1E-542D67F1D9E8}"/>
              </a:ext>
            </a:extLst>
          </p:cNvPr>
          <p:cNvSpPr txBox="1"/>
          <p:nvPr/>
        </p:nvSpPr>
        <p:spPr>
          <a:xfrm>
            <a:off x="571500" y="2555875"/>
            <a:ext cx="7467600" cy="3785652"/>
          </a:xfrm>
          <a:prstGeom prst="rect">
            <a:avLst/>
          </a:prstGeom>
          <a:noFill/>
        </p:spPr>
        <p:txBody>
          <a:bodyPr wrap="square" rtlCol="0">
            <a:spAutoFit/>
          </a:bodyPr>
          <a:lstStyle/>
          <a:p>
            <a:r>
              <a:rPr lang="en-US" sz="2400" dirty="0" err="1"/>
              <a:t>Ruiskutusmenetelmissä</a:t>
            </a:r>
            <a:r>
              <a:rPr lang="en-US" sz="2400" dirty="0"/>
              <a:t> (spray-coating) </a:t>
            </a:r>
            <a:r>
              <a:rPr lang="en-US" sz="2400" dirty="0" err="1"/>
              <a:t>käytetään</a:t>
            </a:r>
            <a:r>
              <a:rPr lang="en-US" sz="2400" dirty="0"/>
              <a:t> </a:t>
            </a:r>
            <a:r>
              <a:rPr lang="en-US" sz="2400" dirty="0" err="1"/>
              <a:t>paljon</a:t>
            </a:r>
            <a:r>
              <a:rPr lang="en-US" sz="2400" dirty="0"/>
              <a:t> </a:t>
            </a:r>
            <a:r>
              <a:rPr lang="en-US" sz="2400" dirty="0" err="1"/>
              <a:t>termiä</a:t>
            </a:r>
            <a:r>
              <a:rPr lang="en-US" sz="2400" dirty="0"/>
              <a:t> “atomization”.</a:t>
            </a:r>
          </a:p>
          <a:p>
            <a:endParaRPr lang="en-US" sz="2400" dirty="0"/>
          </a:p>
          <a:p>
            <a:r>
              <a:rPr lang="en-US" sz="2400" dirty="0"/>
              <a:t>Se </a:t>
            </a:r>
            <a:r>
              <a:rPr lang="en-US" sz="2400" dirty="0" err="1"/>
              <a:t>ei</a:t>
            </a:r>
            <a:r>
              <a:rPr lang="en-US" sz="2400" dirty="0"/>
              <a:t> </a:t>
            </a:r>
            <a:r>
              <a:rPr lang="en-US" sz="2400" dirty="0" err="1"/>
              <a:t>tuota</a:t>
            </a:r>
            <a:r>
              <a:rPr lang="en-US" sz="2400" dirty="0"/>
              <a:t> </a:t>
            </a:r>
            <a:r>
              <a:rPr lang="en-US" sz="2400" dirty="0" err="1"/>
              <a:t>atomeita</a:t>
            </a:r>
            <a:r>
              <a:rPr lang="en-US" sz="2400" dirty="0"/>
              <a:t> !!! </a:t>
            </a:r>
          </a:p>
          <a:p>
            <a:r>
              <a:rPr lang="en-US" sz="2400" dirty="0" err="1"/>
              <a:t>Tarkoittaa</a:t>
            </a:r>
            <a:r>
              <a:rPr lang="en-US" sz="2400" dirty="0"/>
              <a:t> </a:t>
            </a:r>
            <a:r>
              <a:rPr lang="en-US" sz="2400" dirty="0" err="1"/>
              <a:t>aineen</a:t>
            </a:r>
            <a:r>
              <a:rPr lang="en-US" sz="2400" dirty="0"/>
              <a:t> </a:t>
            </a:r>
            <a:r>
              <a:rPr lang="en-US" sz="2400" dirty="0" err="1"/>
              <a:t>pilkkomista</a:t>
            </a:r>
            <a:r>
              <a:rPr lang="en-US" sz="2400" dirty="0"/>
              <a:t> </a:t>
            </a:r>
            <a:r>
              <a:rPr lang="en-US" sz="2400" dirty="0" err="1"/>
              <a:t>pieniksi</a:t>
            </a:r>
            <a:r>
              <a:rPr lang="en-US" sz="2400" dirty="0"/>
              <a:t> </a:t>
            </a:r>
            <a:r>
              <a:rPr lang="en-US" sz="2400" dirty="0" err="1"/>
              <a:t>partikkeleiksi</a:t>
            </a:r>
            <a:r>
              <a:rPr lang="en-US" sz="2400" dirty="0"/>
              <a:t>.</a:t>
            </a:r>
          </a:p>
          <a:p>
            <a:endParaRPr lang="en-US" sz="2400" dirty="0"/>
          </a:p>
          <a:p>
            <a:r>
              <a:rPr lang="en-US" sz="2400" dirty="0" err="1"/>
              <a:t>Atomisaatio</a:t>
            </a:r>
            <a:r>
              <a:rPr lang="en-US" sz="2400" dirty="0"/>
              <a:t> </a:t>
            </a:r>
            <a:r>
              <a:rPr lang="en-US" sz="2400" dirty="0" err="1"/>
              <a:t>tuottaa</a:t>
            </a:r>
            <a:r>
              <a:rPr lang="en-US" sz="2400" dirty="0"/>
              <a:t>:</a:t>
            </a:r>
          </a:p>
          <a:p>
            <a:r>
              <a:rPr lang="en-US" sz="2400" dirty="0"/>
              <a:t>-</a:t>
            </a:r>
            <a:r>
              <a:rPr lang="en-US" sz="2400" dirty="0" err="1"/>
              <a:t>jauheita</a:t>
            </a:r>
            <a:r>
              <a:rPr lang="en-US" sz="2400" dirty="0"/>
              <a:t> </a:t>
            </a:r>
            <a:r>
              <a:rPr lang="en-US" sz="2400" dirty="0" err="1"/>
              <a:t>kiinteistä</a:t>
            </a:r>
            <a:r>
              <a:rPr lang="en-US" sz="2400" dirty="0"/>
              <a:t> </a:t>
            </a:r>
            <a:r>
              <a:rPr lang="en-US" sz="2400" dirty="0" err="1"/>
              <a:t>lähtöaineista</a:t>
            </a:r>
            <a:endParaRPr lang="en-US" sz="2400" dirty="0"/>
          </a:p>
          <a:p>
            <a:r>
              <a:rPr lang="en-US" sz="2400" dirty="0"/>
              <a:t>-</a:t>
            </a:r>
            <a:r>
              <a:rPr lang="en-US" sz="2400" dirty="0" err="1"/>
              <a:t>pieniä</a:t>
            </a:r>
            <a:r>
              <a:rPr lang="en-US" sz="2400" dirty="0"/>
              <a:t> </a:t>
            </a:r>
            <a:r>
              <a:rPr lang="en-US" sz="2400" dirty="0" err="1"/>
              <a:t>nestepisaroita</a:t>
            </a:r>
            <a:r>
              <a:rPr lang="en-US" sz="2400" dirty="0"/>
              <a:t> (</a:t>
            </a:r>
            <a:r>
              <a:rPr lang="en-US" sz="2400" dirty="0" err="1"/>
              <a:t>esim</a:t>
            </a:r>
            <a:r>
              <a:rPr lang="en-US" sz="2400" dirty="0"/>
              <a:t>. </a:t>
            </a:r>
            <a:r>
              <a:rPr lang="en-US" sz="2400" dirty="0" err="1"/>
              <a:t>polttomoottorissa</a:t>
            </a:r>
            <a:r>
              <a:rPr lang="en-US" sz="2400" dirty="0"/>
              <a:t>)</a:t>
            </a:r>
          </a:p>
          <a:p>
            <a:r>
              <a:rPr lang="en-US" sz="2400" dirty="0"/>
              <a:t>-</a:t>
            </a:r>
            <a:r>
              <a:rPr lang="en-US" sz="2400" dirty="0" err="1">
                <a:sym typeface="Wingdings" panose="05000000000000000000" pitchFamily="2" charset="2"/>
              </a:rPr>
              <a:t>pieniä</a:t>
            </a:r>
            <a:r>
              <a:rPr lang="en-US" sz="2400" dirty="0">
                <a:sym typeface="Wingdings" panose="05000000000000000000" pitchFamily="2" charset="2"/>
              </a:rPr>
              <a:t> </a:t>
            </a:r>
            <a:r>
              <a:rPr lang="en-US" sz="2400" dirty="0" err="1">
                <a:sym typeface="Wingdings" panose="05000000000000000000" pitchFamily="2" charset="2"/>
              </a:rPr>
              <a:t>metallipisaroita</a:t>
            </a:r>
            <a:r>
              <a:rPr lang="en-US" sz="2400" dirty="0">
                <a:sym typeface="Wingdings" panose="05000000000000000000" pitchFamily="2" charset="2"/>
              </a:rPr>
              <a:t> </a:t>
            </a:r>
            <a:r>
              <a:rPr lang="en-US" sz="2400" dirty="0" err="1">
                <a:sym typeface="Wingdings" panose="05000000000000000000" pitchFamily="2" charset="2"/>
              </a:rPr>
              <a:t>termisessä</a:t>
            </a:r>
            <a:r>
              <a:rPr lang="en-US" sz="2400" dirty="0">
                <a:sym typeface="Wingdings" panose="05000000000000000000" pitchFamily="2" charset="2"/>
              </a:rPr>
              <a:t> </a:t>
            </a:r>
            <a:r>
              <a:rPr lang="en-US" sz="2400" dirty="0" err="1">
                <a:sym typeface="Wingdings" panose="05000000000000000000" pitchFamily="2" charset="2"/>
              </a:rPr>
              <a:t>ruiskutuksessa</a:t>
            </a:r>
            <a:endParaRPr lang="LID4096" sz="2400" dirty="0"/>
          </a:p>
        </p:txBody>
      </p:sp>
    </p:spTree>
    <p:extLst>
      <p:ext uri="{BB962C8B-B14F-4D97-AF65-F5344CB8AC3E}">
        <p14:creationId xmlns:p14="http://schemas.microsoft.com/office/powerpoint/2010/main" val="1371232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EC3A0-857A-4603-8270-0924A4CEED50}"/>
              </a:ext>
            </a:extLst>
          </p:cNvPr>
          <p:cNvSpPr/>
          <p:nvPr/>
        </p:nvSpPr>
        <p:spPr>
          <a:xfrm>
            <a:off x="438150" y="336024"/>
            <a:ext cx="8534400" cy="62679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B7F3CBCD-C3EA-43E6-A2DA-6C0691AA3B40}"/>
              </a:ext>
            </a:extLst>
          </p:cNvPr>
          <p:cNvSpPr>
            <a:spLocks noGrp="1"/>
          </p:cNvSpPr>
          <p:nvPr>
            <p:ph type="title"/>
          </p:nvPr>
        </p:nvSpPr>
        <p:spPr/>
        <p:txBody>
          <a:bodyPr/>
          <a:lstStyle/>
          <a:p>
            <a:r>
              <a:rPr lang="en-US" dirty="0" err="1">
                <a:solidFill>
                  <a:schemeClr val="bg1"/>
                </a:solidFill>
              </a:rPr>
              <a:t>Kalvot</a:t>
            </a:r>
            <a:r>
              <a:rPr lang="en-US" dirty="0">
                <a:solidFill>
                  <a:schemeClr val="bg1"/>
                </a:solidFill>
              </a:rPr>
              <a:t> ja </a:t>
            </a:r>
            <a:r>
              <a:rPr lang="en-US" dirty="0" err="1">
                <a:solidFill>
                  <a:schemeClr val="bg1"/>
                </a:solidFill>
              </a:rPr>
              <a:t>pinnoitteet</a:t>
            </a:r>
            <a:endParaRPr lang="LID4096" dirty="0">
              <a:solidFill>
                <a:schemeClr val="bg1"/>
              </a:solidFill>
            </a:endParaRPr>
          </a:p>
        </p:txBody>
      </p:sp>
      <p:sp>
        <p:nvSpPr>
          <p:cNvPr id="3" name="TextBox 2">
            <a:extLst>
              <a:ext uri="{FF2B5EF4-FFF2-40B4-BE49-F238E27FC236}">
                <a16:creationId xmlns:a16="http://schemas.microsoft.com/office/drawing/2014/main" id="{C2817D3C-3867-454F-8D6B-6DF38CB29B56}"/>
              </a:ext>
            </a:extLst>
          </p:cNvPr>
          <p:cNvSpPr txBox="1"/>
          <p:nvPr/>
        </p:nvSpPr>
        <p:spPr>
          <a:xfrm>
            <a:off x="628650" y="1885950"/>
            <a:ext cx="8077200" cy="4524315"/>
          </a:xfrm>
          <a:prstGeom prst="rect">
            <a:avLst/>
          </a:prstGeom>
          <a:noFill/>
        </p:spPr>
        <p:txBody>
          <a:bodyPr wrap="square" rtlCol="0">
            <a:spAutoFit/>
          </a:bodyPr>
          <a:lstStyle/>
          <a:p>
            <a:r>
              <a:rPr lang="en-US" sz="2400" dirty="0" err="1">
                <a:solidFill>
                  <a:schemeClr val="bg1"/>
                </a:solidFill>
              </a:rPr>
              <a:t>Heijastuksenestokalvo</a:t>
            </a:r>
            <a:r>
              <a:rPr lang="en-US" sz="2400" dirty="0">
                <a:solidFill>
                  <a:schemeClr val="bg1"/>
                </a:solidFill>
              </a:rPr>
              <a:t> </a:t>
            </a:r>
            <a:r>
              <a:rPr lang="en-US" sz="2400" dirty="0" err="1">
                <a:solidFill>
                  <a:schemeClr val="bg1"/>
                </a:solidFill>
              </a:rPr>
              <a:t>kameran</a:t>
            </a:r>
            <a:r>
              <a:rPr lang="en-US" sz="2400" dirty="0">
                <a:solidFill>
                  <a:schemeClr val="bg1"/>
                </a:solidFill>
              </a:rPr>
              <a:t> </a:t>
            </a:r>
            <a:r>
              <a:rPr lang="en-US" sz="2400" dirty="0" err="1">
                <a:solidFill>
                  <a:schemeClr val="bg1"/>
                </a:solidFill>
              </a:rPr>
              <a:t>linssissä</a:t>
            </a:r>
            <a:r>
              <a:rPr lang="en-US" sz="2400" dirty="0">
                <a:solidFill>
                  <a:schemeClr val="bg1"/>
                </a:solidFill>
              </a:rPr>
              <a:t> ?</a:t>
            </a:r>
          </a:p>
          <a:p>
            <a:r>
              <a:rPr lang="en-US" sz="2400" dirty="0" err="1">
                <a:solidFill>
                  <a:schemeClr val="bg1"/>
                </a:solidFill>
              </a:rPr>
              <a:t>Luokkaa</a:t>
            </a:r>
            <a:r>
              <a:rPr lang="en-US" sz="2400" dirty="0">
                <a:solidFill>
                  <a:schemeClr val="bg1"/>
                </a:solidFill>
              </a:rPr>
              <a:t> </a:t>
            </a:r>
            <a:r>
              <a:rPr lang="en-US" sz="2400" dirty="0">
                <a:solidFill>
                  <a:schemeClr val="bg1"/>
                </a:solidFill>
                <a:latin typeface="Times New Roman" panose="02020603050405020304" pitchFamily="18" charset="0"/>
                <a:cs typeface="Times New Roman" panose="02020603050405020304" pitchFamily="18" charset="0"/>
              </a:rPr>
              <a:t>λ/4, </a:t>
            </a:r>
            <a:r>
              <a:rPr lang="en-US" sz="2400" dirty="0" err="1">
                <a:solidFill>
                  <a:schemeClr val="bg1"/>
                </a:solidFill>
                <a:cs typeface="Times New Roman" panose="02020603050405020304" pitchFamily="18" charset="0"/>
              </a:rPr>
              <a:t>eli</a:t>
            </a:r>
            <a:r>
              <a:rPr lang="en-US" sz="2400" dirty="0">
                <a:solidFill>
                  <a:schemeClr val="bg1"/>
                </a:solidFill>
                <a:cs typeface="Times New Roman" panose="02020603050405020304" pitchFamily="18" charset="0"/>
              </a:rPr>
              <a:t> 100-150 nm</a:t>
            </a:r>
            <a:endParaRPr lang="en-US" sz="2400" dirty="0">
              <a:solidFill>
                <a:schemeClr val="bg1"/>
              </a:solidFill>
            </a:endParaRPr>
          </a:p>
          <a:p>
            <a:endParaRPr lang="en-US" sz="2400" dirty="0">
              <a:solidFill>
                <a:schemeClr val="bg1"/>
              </a:solidFill>
            </a:endParaRPr>
          </a:p>
          <a:p>
            <a:r>
              <a:rPr lang="en-US" sz="2400" dirty="0" err="1">
                <a:solidFill>
                  <a:schemeClr val="bg1"/>
                </a:solidFill>
              </a:rPr>
              <a:t>Mikropiirin</a:t>
            </a:r>
            <a:r>
              <a:rPr lang="en-US" sz="2400" dirty="0">
                <a:solidFill>
                  <a:schemeClr val="bg1"/>
                </a:solidFill>
              </a:rPr>
              <a:t> </a:t>
            </a:r>
            <a:r>
              <a:rPr lang="en-US" sz="2400" dirty="0" err="1">
                <a:solidFill>
                  <a:schemeClr val="bg1"/>
                </a:solidFill>
              </a:rPr>
              <a:t>sähköjohdot</a:t>
            </a:r>
            <a:r>
              <a:rPr lang="en-US" sz="2400" dirty="0">
                <a:solidFill>
                  <a:schemeClr val="bg1"/>
                </a:solidFill>
              </a:rPr>
              <a:t> ? </a:t>
            </a:r>
            <a:r>
              <a:rPr lang="en-US" sz="2400" dirty="0">
                <a:solidFill>
                  <a:schemeClr val="bg1"/>
                </a:solidFill>
                <a:cs typeface="Times New Roman" panose="02020603050405020304" pitchFamily="18" charset="0"/>
              </a:rPr>
              <a:t>100 nm -1 µm</a:t>
            </a:r>
            <a:endParaRPr lang="en-US" sz="2400" dirty="0">
              <a:solidFill>
                <a:schemeClr val="bg1"/>
              </a:solidFill>
            </a:endParaRPr>
          </a:p>
          <a:p>
            <a:endParaRPr lang="en-US" sz="2400" dirty="0">
              <a:solidFill>
                <a:schemeClr val="bg1"/>
              </a:solidFill>
            </a:endParaRPr>
          </a:p>
          <a:p>
            <a:r>
              <a:rPr lang="en-US" sz="2400" dirty="0" err="1">
                <a:solidFill>
                  <a:schemeClr val="bg1"/>
                </a:solidFill>
              </a:rPr>
              <a:t>Paistinpannun</a:t>
            </a:r>
            <a:r>
              <a:rPr lang="en-US" sz="2400" dirty="0">
                <a:solidFill>
                  <a:schemeClr val="bg1"/>
                </a:solidFill>
              </a:rPr>
              <a:t> Teflon  20-50 µm/</a:t>
            </a:r>
            <a:r>
              <a:rPr lang="en-US" sz="2400" dirty="0" err="1">
                <a:solidFill>
                  <a:schemeClr val="bg1"/>
                </a:solidFill>
              </a:rPr>
              <a:t>kerros</a:t>
            </a:r>
            <a:endParaRPr lang="en-US" sz="2400" dirty="0">
              <a:solidFill>
                <a:schemeClr val="bg1"/>
              </a:solidFill>
            </a:endParaRPr>
          </a:p>
          <a:p>
            <a:endParaRPr lang="en-US" sz="2400" dirty="0">
              <a:solidFill>
                <a:schemeClr val="bg1"/>
              </a:solidFill>
            </a:endParaRPr>
          </a:p>
          <a:p>
            <a:r>
              <a:rPr lang="en-US" sz="2400" dirty="0" err="1">
                <a:solidFill>
                  <a:schemeClr val="bg1"/>
                </a:solidFill>
              </a:rPr>
              <a:t>Mersun</a:t>
            </a:r>
            <a:r>
              <a:rPr lang="en-US" sz="2400" dirty="0">
                <a:solidFill>
                  <a:schemeClr val="bg1"/>
                </a:solidFill>
              </a:rPr>
              <a:t> </a:t>
            </a:r>
            <a:r>
              <a:rPr lang="en-US" sz="2400" dirty="0" err="1">
                <a:solidFill>
                  <a:schemeClr val="bg1"/>
                </a:solidFill>
              </a:rPr>
              <a:t>pintamaali</a:t>
            </a:r>
            <a:r>
              <a:rPr lang="en-US" sz="2400" dirty="0">
                <a:solidFill>
                  <a:schemeClr val="bg1"/>
                </a:solidFill>
              </a:rPr>
              <a:t> 100-200 µm</a:t>
            </a:r>
          </a:p>
          <a:p>
            <a:endParaRPr lang="en-US" sz="2400" dirty="0">
              <a:solidFill>
                <a:schemeClr val="bg1"/>
              </a:solidFill>
            </a:endParaRPr>
          </a:p>
          <a:p>
            <a:r>
              <a:rPr lang="en-US" sz="2400" dirty="0" err="1">
                <a:solidFill>
                  <a:schemeClr val="bg1"/>
                </a:solidFill>
              </a:rPr>
              <a:t>Suihkumoottorin</a:t>
            </a:r>
            <a:r>
              <a:rPr lang="en-US" sz="2400" dirty="0">
                <a:solidFill>
                  <a:schemeClr val="bg1"/>
                </a:solidFill>
              </a:rPr>
              <a:t> thermal barrier coating 100 µm-1 mm </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42673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A24EFC-6AA7-4448-95D6-826575ABDE71}"/>
              </a:ext>
            </a:extLst>
          </p:cNvPr>
          <p:cNvSpPr/>
          <p:nvPr/>
        </p:nvSpPr>
        <p:spPr>
          <a:xfrm>
            <a:off x="127000" y="146050"/>
            <a:ext cx="8845550" cy="655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17F24A1F-57E8-46D2-A585-B48520155935}"/>
              </a:ext>
            </a:extLst>
          </p:cNvPr>
          <p:cNvSpPr>
            <a:spLocks noGrp="1"/>
          </p:cNvSpPr>
          <p:nvPr>
            <p:ph type="title"/>
          </p:nvPr>
        </p:nvSpPr>
        <p:spPr>
          <a:xfrm>
            <a:off x="3308350" y="2682876"/>
            <a:ext cx="2000250" cy="1325563"/>
          </a:xfrm>
        </p:spPr>
        <p:txBody>
          <a:bodyPr>
            <a:normAutofit/>
          </a:bodyPr>
          <a:lstStyle/>
          <a:p>
            <a:r>
              <a:rPr lang="en-US" sz="4800" dirty="0" err="1">
                <a:solidFill>
                  <a:schemeClr val="bg1"/>
                </a:solidFill>
              </a:rPr>
              <a:t>Tauko</a:t>
            </a:r>
            <a:endParaRPr lang="LID4096" sz="4800" dirty="0">
              <a:solidFill>
                <a:schemeClr val="bg1"/>
              </a:solidFill>
            </a:endParaRPr>
          </a:p>
        </p:txBody>
      </p:sp>
    </p:spTree>
    <p:extLst>
      <p:ext uri="{BB962C8B-B14F-4D97-AF65-F5344CB8AC3E}">
        <p14:creationId xmlns:p14="http://schemas.microsoft.com/office/powerpoint/2010/main" val="2713919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Liittäminen, geometria</a:t>
            </a:r>
          </a:p>
        </p:txBody>
      </p:sp>
      <p:sp>
        <p:nvSpPr>
          <p:cNvPr id="3" name="TextBox 2"/>
          <p:cNvSpPr txBox="1"/>
          <p:nvPr/>
        </p:nvSpPr>
        <p:spPr>
          <a:xfrm>
            <a:off x="770709" y="2844313"/>
            <a:ext cx="3304902" cy="3539430"/>
          </a:xfrm>
          <a:prstGeom prst="rect">
            <a:avLst/>
          </a:prstGeom>
          <a:noFill/>
        </p:spPr>
        <p:txBody>
          <a:bodyPr wrap="square" rtlCol="0">
            <a:spAutoFit/>
          </a:bodyPr>
          <a:lstStyle/>
          <a:p>
            <a:r>
              <a:rPr lang="fi-FI" sz="3200" dirty="0"/>
              <a:t>Tasaisuus</a:t>
            </a:r>
          </a:p>
          <a:p>
            <a:endParaRPr lang="fi-FI" sz="3200" dirty="0"/>
          </a:p>
          <a:p>
            <a:r>
              <a:rPr lang="fi-FI" sz="3200" dirty="0"/>
              <a:t>vs.</a:t>
            </a:r>
          </a:p>
          <a:p>
            <a:endParaRPr lang="fi-FI" sz="3200" dirty="0"/>
          </a:p>
          <a:p>
            <a:r>
              <a:rPr lang="fi-FI" sz="3200" dirty="0"/>
              <a:t>kaarevuus,</a:t>
            </a:r>
          </a:p>
          <a:p>
            <a:r>
              <a:rPr lang="fi-FI" sz="3200" dirty="0"/>
              <a:t>aaltoilevuus</a:t>
            </a:r>
          </a:p>
          <a:p>
            <a:endParaRPr lang="fi-FI" sz="3200" dirty="0"/>
          </a:p>
        </p:txBody>
      </p:sp>
      <p:sp>
        <p:nvSpPr>
          <p:cNvPr id="4" name="TextBox 3"/>
          <p:cNvSpPr txBox="1"/>
          <p:nvPr/>
        </p:nvSpPr>
        <p:spPr>
          <a:xfrm>
            <a:off x="4775071" y="2857040"/>
            <a:ext cx="3317966" cy="3046988"/>
          </a:xfrm>
          <a:prstGeom prst="rect">
            <a:avLst/>
          </a:prstGeom>
          <a:noFill/>
        </p:spPr>
        <p:txBody>
          <a:bodyPr wrap="square" rtlCol="0">
            <a:spAutoFit/>
          </a:bodyPr>
          <a:lstStyle/>
          <a:p>
            <a:r>
              <a:rPr lang="fi-FI" sz="3200" dirty="0"/>
              <a:t>Sileys</a:t>
            </a:r>
          </a:p>
          <a:p>
            <a:endParaRPr lang="fi-FI" sz="3200" dirty="0"/>
          </a:p>
          <a:p>
            <a:r>
              <a:rPr lang="fi-FI" sz="3200" dirty="0"/>
              <a:t>vs.</a:t>
            </a:r>
          </a:p>
          <a:p>
            <a:endParaRPr lang="fi-FI" sz="3200" dirty="0"/>
          </a:p>
          <a:p>
            <a:r>
              <a:rPr lang="fi-FI" sz="3200" dirty="0"/>
              <a:t>karheus</a:t>
            </a:r>
          </a:p>
          <a:p>
            <a:endParaRPr lang="fi-FI" sz="3200" dirty="0"/>
          </a:p>
        </p:txBody>
      </p:sp>
      <p:sp>
        <p:nvSpPr>
          <p:cNvPr id="7" name="Rectangle 6"/>
          <p:cNvSpPr/>
          <p:nvPr/>
        </p:nvSpPr>
        <p:spPr>
          <a:xfrm>
            <a:off x="555535" y="1984052"/>
            <a:ext cx="3826689" cy="646331"/>
          </a:xfrm>
          <a:prstGeom prst="rect">
            <a:avLst/>
          </a:prstGeom>
        </p:spPr>
        <p:txBody>
          <a:bodyPr wrap="none">
            <a:spAutoFit/>
          </a:bodyPr>
          <a:lstStyle/>
          <a:p>
            <a:r>
              <a:rPr lang="fi-FI" sz="3600" dirty="0"/>
              <a:t>Makroskooppinen</a:t>
            </a:r>
          </a:p>
        </p:txBody>
      </p:sp>
      <p:sp>
        <p:nvSpPr>
          <p:cNvPr id="8" name="Rectangle 7"/>
          <p:cNvSpPr/>
          <p:nvPr/>
        </p:nvSpPr>
        <p:spPr>
          <a:xfrm>
            <a:off x="4775071" y="1904532"/>
            <a:ext cx="3954929" cy="646331"/>
          </a:xfrm>
          <a:prstGeom prst="rect">
            <a:avLst/>
          </a:prstGeom>
        </p:spPr>
        <p:txBody>
          <a:bodyPr wrap="none">
            <a:spAutoFit/>
          </a:bodyPr>
          <a:lstStyle/>
          <a:p>
            <a:r>
              <a:rPr lang="fi-FI" sz="3600" dirty="0"/>
              <a:t>Atomaarinen/nano</a:t>
            </a:r>
          </a:p>
        </p:txBody>
      </p:sp>
      <p:sp>
        <p:nvSpPr>
          <p:cNvPr id="9" name="Rectangle 8"/>
          <p:cNvSpPr/>
          <p:nvPr/>
        </p:nvSpPr>
        <p:spPr>
          <a:xfrm>
            <a:off x="612321" y="1892800"/>
            <a:ext cx="3838847" cy="4142240"/>
          </a:xfrm>
          <a:prstGeom prst="rect">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3200"/>
          </a:p>
        </p:txBody>
      </p:sp>
      <p:sp>
        <p:nvSpPr>
          <p:cNvPr id="10" name="Rectangle 9"/>
          <p:cNvSpPr/>
          <p:nvPr/>
        </p:nvSpPr>
        <p:spPr>
          <a:xfrm>
            <a:off x="4524283" y="1904532"/>
            <a:ext cx="4298408" cy="4130508"/>
          </a:xfrm>
          <a:prstGeom prst="rect">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3200"/>
          </a:p>
        </p:txBody>
      </p:sp>
      <p:sp>
        <p:nvSpPr>
          <p:cNvPr id="11" name="Rectangle 10"/>
          <p:cNvSpPr/>
          <p:nvPr/>
        </p:nvSpPr>
        <p:spPr>
          <a:xfrm>
            <a:off x="628650" y="1904532"/>
            <a:ext cx="8267156" cy="808770"/>
          </a:xfrm>
          <a:prstGeom prst="rect">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3200"/>
          </a:p>
        </p:txBody>
      </p:sp>
    </p:spTree>
    <p:extLst>
      <p:ext uri="{BB962C8B-B14F-4D97-AF65-F5344CB8AC3E}">
        <p14:creationId xmlns:p14="http://schemas.microsoft.com/office/powerpoint/2010/main" val="3290432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135125"/>
            <a:ext cx="7886700" cy="1325563"/>
          </a:xfrm>
        </p:spPr>
        <p:txBody>
          <a:bodyPr/>
          <a:lstStyle/>
          <a:p>
            <a:pPr algn="ctr"/>
            <a:r>
              <a:rPr lang="fi-FI" dirty="0"/>
              <a:t>Tasaisuus vs. sileys</a:t>
            </a:r>
            <a:br>
              <a:rPr lang="fi-FI" dirty="0"/>
            </a:br>
            <a:r>
              <a:rPr lang="fi-FI" dirty="0"/>
              <a:t>(</a:t>
            </a:r>
            <a:r>
              <a:rPr lang="fi-FI" dirty="0" err="1"/>
              <a:t>flatness</a:t>
            </a:r>
            <a:r>
              <a:rPr lang="fi-FI" dirty="0"/>
              <a:t> vs. </a:t>
            </a:r>
            <a:r>
              <a:rPr lang="fi-FI" dirty="0" err="1"/>
              <a:t>smoothness</a:t>
            </a:r>
            <a:r>
              <a:rPr lang="fi-FI" dirty="0"/>
              <a:t>)</a:t>
            </a:r>
          </a:p>
        </p:txBody>
      </p:sp>
      <p:grpSp>
        <p:nvGrpSpPr>
          <p:cNvPr id="13" name="Group 12"/>
          <p:cNvGrpSpPr/>
          <p:nvPr/>
        </p:nvGrpSpPr>
        <p:grpSpPr>
          <a:xfrm>
            <a:off x="628650" y="2853300"/>
            <a:ext cx="3540034" cy="1162611"/>
            <a:chOff x="628650" y="3213446"/>
            <a:chExt cx="3540034" cy="1162611"/>
          </a:xfrm>
        </p:grpSpPr>
        <p:sp>
          <p:nvSpPr>
            <p:cNvPr id="11" name="Rectangle 10"/>
            <p:cNvSpPr/>
            <p:nvPr/>
          </p:nvSpPr>
          <p:spPr>
            <a:xfrm>
              <a:off x="628650" y="3618411"/>
              <a:ext cx="3540034" cy="757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Freeform 11"/>
            <p:cNvSpPr/>
            <p:nvPr/>
          </p:nvSpPr>
          <p:spPr>
            <a:xfrm>
              <a:off x="641713" y="3213446"/>
              <a:ext cx="3513908" cy="418028"/>
            </a:xfrm>
            <a:custGeom>
              <a:avLst/>
              <a:gdLst>
                <a:gd name="connsiteX0" fmla="*/ 0 w 3513908"/>
                <a:gd name="connsiteY0" fmla="*/ 404965 h 418028"/>
                <a:gd name="connsiteX1" fmla="*/ 1737360 w 3513908"/>
                <a:gd name="connsiteY1" fmla="*/ 17 h 418028"/>
                <a:gd name="connsiteX2" fmla="*/ 3513908 w 3513908"/>
                <a:gd name="connsiteY2" fmla="*/ 418028 h 418028"/>
              </a:gdLst>
              <a:ahLst/>
              <a:cxnLst>
                <a:cxn ang="0">
                  <a:pos x="connsiteX0" y="connsiteY0"/>
                </a:cxn>
                <a:cxn ang="0">
                  <a:pos x="connsiteX1" y="connsiteY1"/>
                </a:cxn>
                <a:cxn ang="0">
                  <a:pos x="connsiteX2" y="connsiteY2"/>
                </a:cxn>
              </a:cxnLst>
              <a:rect l="l" t="t" r="r" b="b"/>
              <a:pathLst>
                <a:path w="3513908" h="418028">
                  <a:moveTo>
                    <a:pt x="0" y="404965"/>
                  </a:moveTo>
                  <a:cubicBezTo>
                    <a:pt x="575854" y="201402"/>
                    <a:pt x="1151709" y="-2160"/>
                    <a:pt x="1737360" y="17"/>
                  </a:cubicBezTo>
                  <a:cubicBezTo>
                    <a:pt x="2323011" y="2194"/>
                    <a:pt x="2918459" y="210111"/>
                    <a:pt x="3513908" y="41802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4" name="Group 13"/>
          <p:cNvGrpSpPr/>
          <p:nvPr/>
        </p:nvGrpSpPr>
        <p:grpSpPr>
          <a:xfrm rot="10800000">
            <a:off x="641713" y="1690689"/>
            <a:ext cx="3540034" cy="1162611"/>
            <a:chOff x="628650" y="3213446"/>
            <a:chExt cx="3540034" cy="1162611"/>
          </a:xfrm>
        </p:grpSpPr>
        <p:sp>
          <p:nvSpPr>
            <p:cNvPr id="15" name="Rectangle 14"/>
            <p:cNvSpPr/>
            <p:nvPr/>
          </p:nvSpPr>
          <p:spPr>
            <a:xfrm>
              <a:off x="628650" y="3618411"/>
              <a:ext cx="3540034" cy="757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Freeform 15"/>
            <p:cNvSpPr/>
            <p:nvPr/>
          </p:nvSpPr>
          <p:spPr>
            <a:xfrm>
              <a:off x="641713" y="3213446"/>
              <a:ext cx="3513908" cy="418028"/>
            </a:xfrm>
            <a:custGeom>
              <a:avLst/>
              <a:gdLst>
                <a:gd name="connsiteX0" fmla="*/ 0 w 3513908"/>
                <a:gd name="connsiteY0" fmla="*/ 404965 h 418028"/>
                <a:gd name="connsiteX1" fmla="*/ 1737360 w 3513908"/>
                <a:gd name="connsiteY1" fmla="*/ 17 h 418028"/>
                <a:gd name="connsiteX2" fmla="*/ 3513908 w 3513908"/>
                <a:gd name="connsiteY2" fmla="*/ 418028 h 418028"/>
              </a:gdLst>
              <a:ahLst/>
              <a:cxnLst>
                <a:cxn ang="0">
                  <a:pos x="connsiteX0" y="connsiteY0"/>
                </a:cxn>
                <a:cxn ang="0">
                  <a:pos x="connsiteX1" y="connsiteY1"/>
                </a:cxn>
                <a:cxn ang="0">
                  <a:pos x="connsiteX2" y="connsiteY2"/>
                </a:cxn>
              </a:cxnLst>
              <a:rect l="l" t="t" r="r" b="b"/>
              <a:pathLst>
                <a:path w="3513908" h="418028">
                  <a:moveTo>
                    <a:pt x="0" y="404965"/>
                  </a:moveTo>
                  <a:cubicBezTo>
                    <a:pt x="575854" y="201402"/>
                    <a:pt x="1151709" y="-2160"/>
                    <a:pt x="1737360" y="17"/>
                  </a:cubicBezTo>
                  <a:cubicBezTo>
                    <a:pt x="2323011" y="2194"/>
                    <a:pt x="2918459" y="210111"/>
                    <a:pt x="3513908" y="41802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2" name="Group 21"/>
          <p:cNvGrpSpPr/>
          <p:nvPr/>
        </p:nvGrpSpPr>
        <p:grpSpPr>
          <a:xfrm>
            <a:off x="1005840" y="5377416"/>
            <a:ext cx="3387177" cy="984196"/>
            <a:chOff x="640080" y="5377416"/>
            <a:chExt cx="3387177" cy="984196"/>
          </a:xfrm>
        </p:grpSpPr>
        <p:sp>
          <p:nvSpPr>
            <p:cNvPr id="19" name="Rectangle 18"/>
            <p:cNvSpPr/>
            <p:nvPr/>
          </p:nvSpPr>
          <p:spPr>
            <a:xfrm>
              <a:off x="654775" y="5826035"/>
              <a:ext cx="3358787" cy="5355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Freeform 20"/>
            <p:cNvSpPr/>
            <p:nvPr/>
          </p:nvSpPr>
          <p:spPr>
            <a:xfrm>
              <a:off x="640080" y="5377416"/>
              <a:ext cx="3387177" cy="474744"/>
            </a:xfrm>
            <a:custGeom>
              <a:avLst/>
              <a:gdLst>
                <a:gd name="connsiteX0" fmla="*/ 0 w 3387177"/>
                <a:gd name="connsiteY0" fmla="*/ 461681 h 474744"/>
                <a:gd name="connsiteX1" fmla="*/ 875211 w 3387177"/>
                <a:gd name="connsiteY1" fmla="*/ 17544 h 474744"/>
                <a:gd name="connsiteX2" fmla="*/ 1894114 w 3387177"/>
                <a:gd name="connsiteY2" fmla="*/ 448618 h 474744"/>
                <a:gd name="connsiteX3" fmla="*/ 3161211 w 3387177"/>
                <a:gd name="connsiteY3" fmla="*/ 17544 h 474744"/>
                <a:gd name="connsiteX4" fmla="*/ 3357154 w 3387177"/>
                <a:gd name="connsiteY4" fmla="*/ 122047 h 474744"/>
                <a:gd name="connsiteX5" fmla="*/ 3383280 w 3387177"/>
                <a:gd name="connsiteY5" fmla="*/ 474744 h 47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177" h="474744">
                  <a:moveTo>
                    <a:pt x="0" y="461681"/>
                  </a:moveTo>
                  <a:cubicBezTo>
                    <a:pt x="279762" y="240701"/>
                    <a:pt x="559525" y="19721"/>
                    <a:pt x="875211" y="17544"/>
                  </a:cubicBezTo>
                  <a:cubicBezTo>
                    <a:pt x="1190897" y="15367"/>
                    <a:pt x="1513114" y="448618"/>
                    <a:pt x="1894114" y="448618"/>
                  </a:cubicBezTo>
                  <a:cubicBezTo>
                    <a:pt x="2275114" y="448618"/>
                    <a:pt x="2917371" y="71972"/>
                    <a:pt x="3161211" y="17544"/>
                  </a:cubicBezTo>
                  <a:cubicBezTo>
                    <a:pt x="3405051" y="-36884"/>
                    <a:pt x="3320143" y="45847"/>
                    <a:pt x="3357154" y="122047"/>
                  </a:cubicBezTo>
                  <a:cubicBezTo>
                    <a:pt x="3394165" y="198247"/>
                    <a:pt x="3388722" y="336495"/>
                    <a:pt x="3383280" y="4747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3" name="Group 22"/>
          <p:cNvGrpSpPr/>
          <p:nvPr/>
        </p:nvGrpSpPr>
        <p:grpSpPr>
          <a:xfrm rot="10800000">
            <a:off x="365760" y="4825840"/>
            <a:ext cx="3387177" cy="984196"/>
            <a:chOff x="640080" y="5377416"/>
            <a:chExt cx="3387177" cy="984196"/>
          </a:xfrm>
        </p:grpSpPr>
        <p:sp>
          <p:nvSpPr>
            <p:cNvPr id="24" name="Rectangle 23"/>
            <p:cNvSpPr/>
            <p:nvPr/>
          </p:nvSpPr>
          <p:spPr>
            <a:xfrm>
              <a:off x="654775" y="5826035"/>
              <a:ext cx="3358787" cy="5355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Freeform 24"/>
            <p:cNvSpPr/>
            <p:nvPr/>
          </p:nvSpPr>
          <p:spPr>
            <a:xfrm>
              <a:off x="640080" y="5377416"/>
              <a:ext cx="3387177" cy="474744"/>
            </a:xfrm>
            <a:custGeom>
              <a:avLst/>
              <a:gdLst>
                <a:gd name="connsiteX0" fmla="*/ 0 w 3387177"/>
                <a:gd name="connsiteY0" fmla="*/ 461681 h 474744"/>
                <a:gd name="connsiteX1" fmla="*/ 875211 w 3387177"/>
                <a:gd name="connsiteY1" fmla="*/ 17544 h 474744"/>
                <a:gd name="connsiteX2" fmla="*/ 1894114 w 3387177"/>
                <a:gd name="connsiteY2" fmla="*/ 448618 h 474744"/>
                <a:gd name="connsiteX3" fmla="*/ 3161211 w 3387177"/>
                <a:gd name="connsiteY3" fmla="*/ 17544 h 474744"/>
                <a:gd name="connsiteX4" fmla="*/ 3357154 w 3387177"/>
                <a:gd name="connsiteY4" fmla="*/ 122047 h 474744"/>
                <a:gd name="connsiteX5" fmla="*/ 3383280 w 3387177"/>
                <a:gd name="connsiteY5" fmla="*/ 474744 h 47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177" h="474744">
                  <a:moveTo>
                    <a:pt x="0" y="461681"/>
                  </a:moveTo>
                  <a:cubicBezTo>
                    <a:pt x="279762" y="240701"/>
                    <a:pt x="559525" y="19721"/>
                    <a:pt x="875211" y="17544"/>
                  </a:cubicBezTo>
                  <a:cubicBezTo>
                    <a:pt x="1190897" y="15367"/>
                    <a:pt x="1513114" y="448618"/>
                    <a:pt x="1894114" y="448618"/>
                  </a:cubicBezTo>
                  <a:cubicBezTo>
                    <a:pt x="2275114" y="448618"/>
                    <a:pt x="2917371" y="71972"/>
                    <a:pt x="3161211" y="17544"/>
                  </a:cubicBezTo>
                  <a:cubicBezTo>
                    <a:pt x="3405051" y="-36884"/>
                    <a:pt x="3320143" y="45847"/>
                    <a:pt x="3357154" y="122047"/>
                  </a:cubicBezTo>
                  <a:cubicBezTo>
                    <a:pt x="3394165" y="198247"/>
                    <a:pt x="3388722" y="336495"/>
                    <a:pt x="3383280" y="4747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9" name="Group 28"/>
          <p:cNvGrpSpPr/>
          <p:nvPr/>
        </p:nvGrpSpPr>
        <p:grpSpPr>
          <a:xfrm>
            <a:off x="5839097" y="2283865"/>
            <a:ext cx="3108960" cy="1138869"/>
            <a:chOff x="5721531" y="2286000"/>
            <a:chExt cx="3108960" cy="1729911"/>
          </a:xfrm>
        </p:grpSpPr>
        <p:sp>
          <p:nvSpPr>
            <p:cNvPr id="26" name="Rectangle 25"/>
            <p:cNvSpPr/>
            <p:nvPr/>
          </p:nvSpPr>
          <p:spPr>
            <a:xfrm>
              <a:off x="5721531" y="3023109"/>
              <a:ext cx="3108960" cy="9928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Freeform 27"/>
            <p:cNvSpPr/>
            <p:nvPr/>
          </p:nvSpPr>
          <p:spPr>
            <a:xfrm>
              <a:off x="5721531" y="2286000"/>
              <a:ext cx="3108960" cy="744583"/>
            </a:xfrm>
            <a:custGeom>
              <a:avLst/>
              <a:gdLst>
                <a:gd name="connsiteX0" fmla="*/ 0 w 3108960"/>
                <a:gd name="connsiteY0" fmla="*/ 744583 h 744583"/>
                <a:gd name="connsiteX1" fmla="*/ 104503 w 3108960"/>
                <a:gd name="connsiteY1" fmla="*/ 313509 h 744583"/>
                <a:gd name="connsiteX2" fmla="*/ 248195 w 3108960"/>
                <a:gd name="connsiteY2" fmla="*/ 692331 h 744583"/>
                <a:gd name="connsiteX3" fmla="*/ 418012 w 3108960"/>
                <a:gd name="connsiteY3" fmla="*/ 287383 h 744583"/>
                <a:gd name="connsiteX4" fmla="*/ 548640 w 3108960"/>
                <a:gd name="connsiteY4" fmla="*/ 548640 h 744583"/>
                <a:gd name="connsiteX5" fmla="*/ 692332 w 3108960"/>
                <a:gd name="connsiteY5" fmla="*/ 65314 h 744583"/>
                <a:gd name="connsiteX6" fmla="*/ 796835 w 3108960"/>
                <a:gd name="connsiteY6" fmla="*/ 561703 h 744583"/>
                <a:gd name="connsiteX7" fmla="*/ 979715 w 3108960"/>
                <a:gd name="connsiteY7" fmla="*/ 444137 h 744583"/>
                <a:gd name="connsiteX8" fmla="*/ 1058092 w 3108960"/>
                <a:gd name="connsiteY8" fmla="*/ 535577 h 744583"/>
                <a:gd name="connsiteX9" fmla="*/ 1097280 w 3108960"/>
                <a:gd name="connsiteY9" fmla="*/ 587829 h 744583"/>
                <a:gd name="connsiteX10" fmla="*/ 1123406 w 3108960"/>
                <a:gd name="connsiteY10" fmla="*/ 627017 h 744583"/>
                <a:gd name="connsiteX11" fmla="*/ 1123406 w 3108960"/>
                <a:gd name="connsiteY11" fmla="*/ 627017 h 744583"/>
                <a:gd name="connsiteX12" fmla="*/ 1201783 w 3108960"/>
                <a:gd name="connsiteY12" fmla="*/ 339634 h 744583"/>
                <a:gd name="connsiteX13" fmla="*/ 1332412 w 3108960"/>
                <a:gd name="connsiteY13" fmla="*/ 653143 h 744583"/>
                <a:gd name="connsiteX14" fmla="*/ 1554480 w 3108960"/>
                <a:gd name="connsiteY14" fmla="*/ 339634 h 744583"/>
                <a:gd name="connsiteX15" fmla="*/ 1658983 w 3108960"/>
                <a:gd name="connsiteY15" fmla="*/ 561703 h 744583"/>
                <a:gd name="connsiteX16" fmla="*/ 1815738 w 3108960"/>
                <a:gd name="connsiteY16" fmla="*/ 339634 h 744583"/>
                <a:gd name="connsiteX17" fmla="*/ 1946366 w 3108960"/>
                <a:gd name="connsiteY17" fmla="*/ 613954 h 744583"/>
                <a:gd name="connsiteX18" fmla="*/ 2116183 w 3108960"/>
                <a:gd name="connsiteY18" fmla="*/ 274320 h 744583"/>
                <a:gd name="connsiteX19" fmla="*/ 2325189 w 3108960"/>
                <a:gd name="connsiteY19" fmla="*/ 561703 h 744583"/>
                <a:gd name="connsiteX20" fmla="*/ 2429692 w 3108960"/>
                <a:gd name="connsiteY20" fmla="*/ 248194 h 744583"/>
                <a:gd name="connsiteX21" fmla="*/ 2573383 w 3108960"/>
                <a:gd name="connsiteY21" fmla="*/ 457200 h 744583"/>
                <a:gd name="connsiteX22" fmla="*/ 2664823 w 3108960"/>
                <a:gd name="connsiteY22" fmla="*/ 0 h 744583"/>
                <a:gd name="connsiteX23" fmla="*/ 2769326 w 3108960"/>
                <a:gd name="connsiteY23" fmla="*/ 313509 h 744583"/>
                <a:gd name="connsiteX24" fmla="*/ 2899955 w 3108960"/>
                <a:gd name="connsiteY24" fmla="*/ 444137 h 744583"/>
                <a:gd name="connsiteX25" fmla="*/ 3043646 w 3108960"/>
                <a:gd name="connsiteY25" fmla="*/ 404949 h 744583"/>
                <a:gd name="connsiteX26" fmla="*/ 3108960 w 3108960"/>
                <a:gd name="connsiteY26" fmla="*/ 744583 h 7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08960" h="744583">
                  <a:moveTo>
                    <a:pt x="0" y="744583"/>
                  </a:moveTo>
                  <a:lnTo>
                    <a:pt x="104503" y="313509"/>
                  </a:lnTo>
                  <a:lnTo>
                    <a:pt x="248195" y="692331"/>
                  </a:lnTo>
                  <a:lnTo>
                    <a:pt x="418012" y="287383"/>
                  </a:lnTo>
                  <a:lnTo>
                    <a:pt x="548640" y="548640"/>
                  </a:lnTo>
                  <a:lnTo>
                    <a:pt x="692332" y="65314"/>
                  </a:lnTo>
                  <a:lnTo>
                    <a:pt x="796835" y="561703"/>
                  </a:lnTo>
                  <a:lnTo>
                    <a:pt x="979715" y="444137"/>
                  </a:lnTo>
                  <a:cubicBezTo>
                    <a:pt x="1005841" y="474617"/>
                    <a:pt x="1032671" y="504507"/>
                    <a:pt x="1058092" y="535577"/>
                  </a:cubicBezTo>
                  <a:cubicBezTo>
                    <a:pt x="1071878" y="552427"/>
                    <a:pt x="1084626" y="570113"/>
                    <a:pt x="1097280" y="587829"/>
                  </a:cubicBezTo>
                  <a:cubicBezTo>
                    <a:pt x="1106405" y="600604"/>
                    <a:pt x="1123406" y="627017"/>
                    <a:pt x="1123406" y="627017"/>
                  </a:cubicBezTo>
                  <a:lnTo>
                    <a:pt x="1123406" y="627017"/>
                  </a:lnTo>
                  <a:lnTo>
                    <a:pt x="1201783" y="339634"/>
                  </a:lnTo>
                  <a:lnTo>
                    <a:pt x="1332412" y="653143"/>
                  </a:lnTo>
                  <a:lnTo>
                    <a:pt x="1554480" y="339634"/>
                  </a:lnTo>
                  <a:lnTo>
                    <a:pt x="1658983" y="561703"/>
                  </a:lnTo>
                  <a:lnTo>
                    <a:pt x="1815738" y="339634"/>
                  </a:lnTo>
                  <a:lnTo>
                    <a:pt x="1946366" y="613954"/>
                  </a:lnTo>
                  <a:lnTo>
                    <a:pt x="2116183" y="274320"/>
                  </a:lnTo>
                  <a:lnTo>
                    <a:pt x="2325189" y="561703"/>
                  </a:lnTo>
                  <a:lnTo>
                    <a:pt x="2429692" y="248194"/>
                  </a:lnTo>
                  <a:lnTo>
                    <a:pt x="2573383" y="457200"/>
                  </a:lnTo>
                  <a:lnTo>
                    <a:pt x="2664823" y="0"/>
                  </a:lnTo>
                  <a:lnTo>
                    <a:pt x="2769326" y="313509"/>
                  </a:lnTo>
                  <a:lnTo>
                    <a:pt x="2899955" y="444137"/>
                  </a:lnTo>
                  <a:lnTo>
                    <a:pt x="3043646" y="404949"/>
                  </a:lnTo>
                  <a:lnTo>
                    <a:pt x="3108960" y="744583"/>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0" name="Group 29"/>
          <p:cNvGrpSpPr/>
          <p:nvPr/>
        </p:nvGrpSpPr>
        <p:grpSpPr>
          <a:xfrm rot="10800000">
            <a:off x="5721531" y="1643290"/>
            <a:ext cx="3108960" cy="938234"/>
            <a:chOff x="5721531" y="2286000"/>
            <a:chExt cx="3108960" cy="1729911"/>
          </a:xfrm>
        </p:grpSpPr>
        <p:sp>
          <p:nvSpPr>
            <p:cNvPr id="31" name="Rectangle 30"/>
            <p:cNvSpPr/>
            <p:nvPr/>
          </p:nvSpPr>
          <p:spPr>
            <a:xfrm>
              <a:off x="5721531" y="3023109"/>
              <a:ext cx="3108960" cy="9928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Freeform 31"/>
            <p:cNvSpPr/>
            <p:nvPr/>
          </p:nvSpPr>
          <p:spPr>
            <a:xfrm>
              <a:off x="5721531" y="2286000"/>
              <a:ext cx="3108960" cy="744583"/>
            </a:xfrm>
            <a:custGeom>
              <a:avLst/>
              <a:gdLst>
                <a:gd name="connsiteX0" fmla="*/ 0 w 3108960"/>
                <a:gd name="connsiteY0" fmla="*/ 744583 h 744583"/>
                <a:gd name="connsiteX1" fmla="*/ 104503 w 3108960"/>
                <a:gd name="connsiteY1" fmla="*/ 313509 h 744583"/>
                <a:gd name="connsiteX2" fmla="*/ 248195 w 3108960"/>
                <a:gd name="connsiteY2" fmla="*/ 692331 h 744583"/>
                <a:gd name="connsiteX3" fmla="*/ 418012 w 3108960"/>
                <a:gd name="connsiteY3" fmla="*/ 287383 h 744583"/>
                <a:gd name="connsiteX4" fmla="*/ 548640 w 3108960"/>
                <a:gd name="connsiteY4" fmla="*/ 548640 h 744583"/>
                <a:gd name="connsiteX5" fmla="*/ 692332 w 3108960"/>
                <a:gd name="connsiteY5" fmla="*/ 65314 h 744583"/>
                <a:gd name="connsiteX6" fmla="*/ 796835 w 3108960"/>
                <a:gd name="connsiteY6" fmla="*/ 561703 h 744583"/>
                <a:gd name="connsiteX7" fmla="*/ 979715 w 3108960"/>
                <a:gd name="connsiteY7" fmla="*/ 444137 h 744583"/>
                <a:gd name="connsiteX8" fmla="*/ 1058092 w 3108960"/>
                <a:gd name="connsiteY8" fmla="*/ 535577 h 744583"/>
                <a:gd name="connsiteX9" fmla="*/ 1097280 w 3108960"/>
                <a:gd name="connsiteY9" fmla="*/ 587829 h 744583"/>
                <a:gd name="connsiteX10" fmla="*/ 1123406 w 3108960"/>
                <a:gd name="connsiteY10" fmla="*/ 627017 h 744583"/>
                <a:gd name="connsiteX11" fmla="*/ 1123406 w 3108960"/>
                <a:gd name="connsiteY11" fmla="*/ 627017 h 744583"/>
                <a:gd name="connsiteX12" fmla="*/ 1201783 w 3108960"/>
                <a:gd name="connsiteY12" fmla="*/ 339634 h 744583"/>
                <a:gd name="connsiteX13" fmla="*/ 1332412 w 3108960"/>
                <a:gd name="connsiteY13" fmla="*/ 653143 h 744583"/>
                <a:gd name="connsiteX14" fmla="*/ 1554480 w 3108960"/>
                <a:gd name="connsiteY14" fmla="*/ 339634 h 744583"/>
                <a:gd name="connsiteX15" fmla="*/ 1658983 w 3108960"/>
                <a:gd name="connsiteY15" fmla="*/ 561703 h 744583"/>
                <a:gd name="connsiteX16" fmla="*/ 1815738 w 3108960"/>
                <a:gd name="connsiteY16" fmla="*/ 339634 h 744583"/>
                <a:gd name="connsiteX17" fmla="*/ 1946366 w 3108960"/>
                <a:gd name="connsiteY17" fmla="*/ 613954 h 744583"/>
                <a:gd name="connsiteX18" fmla="*/ 2116183 w 3108960"/>
                <a:gd name="connsiteY18" fmla="*/ 274320 h 744583"/>
                <a:gd name="connsiteX19" fmla="*/ 2325189 w 3108960"/>
                <a:gd name="connsiteY19" fmla="*/ 561703 h 744583"/>
                <a:gd name="connsiteX20" fmla="*/ 2429692 w 3108960"/>
                <a:gd name="connsiteY20" fmla="*/ 248194 h 744583"/>
                <a:gd name="connsiteX21" fmla="*/ 2573383 w 3108960"/>
                <a:gd name="connsiteY21" fmla="*/ 457200 h 744583"/>
                <a:gd name="connsiteX22" fmla="*/ 2664823 w 3108960"/>
                <a:gd name="connsiteY22" fmla="*/ 0 h 744583"/>
                <a:gd name="connsiteX23" fmla="*/ 2769326 w 3108960"/>
                <a:gd name="connsiteY23" fmla="*/ 313509 h 744583"/>
                <a:gd name="connsiteX24" fmla="*/ 2899955 w 3108960"/>
                <a:gd name="connsiteY24" fmla="*/ 444137 h 744583"/>
                <a:gd name="connsiteX25" fmla="*/ 3043646 w 3108960"/>
                <a:gd name="connsiteY25" fmla="*/ 404949 h 744583"/>
                <a:gd name="connsiteX26" fmla="*/ 3108960 w 3108960"/>
                <a:gd name="connsiteY26" fmla="*/ 744583 h 7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08960" h="744583">
                  <a:moveTo>
                    <a:pt x="0" y="744583"/>
                  </a:moveTo>
                  <a:lnTo>
                    <a:pt x="104503" y="313509"/>
                  </a:lnTo>
                  <a:lnTo>
                    <a:pt x="248195" y="692331"/>
                  </a:lnTo>
                  <a:lnTo>
                    <a:pt x="418012" y="287383"/>
                  </a:lnTo>
                  <a:lnTo>
                    <a:pt x="548640" y="548640"/>
                  </a:lnTo>
                  <a:lnTo>
                    <a:pt x="692332" y="65314"/>
                  </a:lnTo>
                  <a:lnTo>
                    <a:pt x="796835" y="561703"/>
                  </a:lnTo>
                  <a:lnTo>
                    <a:pt x="979715" y="444137"/>
                  </a:lnTo>
                  <a:cubicBezTo>
                    <a:pt x="1005841" y="474617"/>
                    <a:pt x="1032671" y="504507"/>
                    <a:pt x="1058092" y="535577"/>
                  </a:cubicBezTo>
                  <a:cubicBezTo>
                    <a:pt x="1071878" y="552427"/>
                    <a:pt x="1084626" y="570113"/>
                    <a:pt x="1097280" y="587829"/>
                  </a:cubicBezTo>
                  <a:cubicBezTo>
                    <a:pt x="1106405" y="600604"/>
                    <a:pt x="1123406" y="627017"/>
                    <a:pt x="1123406" y="627017"/>
                  </a:cubicBezTo>
                  <a:lnTo>
                    <a:pt x="1123406" y="627017"/>
                  </a:lnTo>
                  <a:lnTo>
                    <a:pt x="1201783" y="339634"/>
                  </a:lnTo>
                  <a:lnTo>
                    <a:pt x="1332412" y="653143"/>
                  </a:lnTo>
                  <a:lnTo>
                    <a:pt x="1554480" y="339634"/>
                  </a:lnTo>
                  <a:lnTo>
                    <a:pt x="1658983" y="561703"/>
                  </a:lnTo>
                  <a:lnTo>
                    <a:pt x="1815738" y="339634"/>
                  </a:lnTo>
                  <a:lnTo>
                    <a:pt x="1946366" y="613954"/>
                  </a:lnTo>
                  <a:lnTo>
                    <a:pt x="2116183" y="274320"/>
                  </a:lnTo>
                  <a:lnTo>
                    <a:pt x="2325189" y="561703"/>
                  </a:lnTo>
                  <a:lnTo>
                    <a:pt x="2429692" y="248194"/>
                  </a:lnTo>
                  <a:lnTo>
                    <a:pt x="2573383" y="457200"/>
                  </a:lnTo>
                  <a:lnTo>
                    <a:pt x="2664823" y="0"/>
                  </a:lnTo>
                  <a:lnTo>
                    <a:pt x="2769326" y="313509"/>
                  </a:lnTo>
                  <a:lnTo>
                    <a:pt x="2899955" y="444137"/>
                  </a:lnTo>
                  <a:lnTo>
                    <a:pt x="3043646" y="404949"/>
                  </a:lnTo>
                  <a:lnTo>
                    <a:pt x="3108960" y="744583"/>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8" name="Group 37"/>
          <p:cNvGrpSpPr/>
          <p:nvPr/>
        </p:nvGrpSpPr>
        <p:grpSpPr>
          <a:xfrm>
            <a:off x="5995851" y="5434149"/>
            <a:ext cx="2834640" cy="927463"/>
            <a:chOff x="5995851" y="5434149"/>
            <a:chExt cx="2834640" cy="927463"/>
          </a:xfrm>
        </p:grpSpPr>
        <p:sp>
          <p:nvSpPr>
            <p:cNvPr id="36" name="Rectangle 35"/>
            <p:cNvSpPr/>
            <p:nvPr/>
          </p:nvSpPr>
          <p:spPr>
            <a:xfrm>
              <a:off x="5995851" y="5564777"/>
              <a:ext cx="2834640" cy="7968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Freeform 36"/>
            <p:cNvSpPr/>
            <p:nvPr/>
          </p:nvSpPr>
          <p:spPr>
            <a:xfrm>
              <a:off x="6008914" y="5434149"/>
              <a:ext cx="2808515" cy="169817"/>
            </a:xfrm>
            <a:custGeom>
              <a:avLst/>
              <a:gdLst>
                <a:gd name="connsiteX0" fmla="*/ 0 w 2808515"/>
                <a:gd name="connsiteY0" fmla="*/ 130628 h 169817"/>
                <a:gd name="connsiteX1" fmla="*/ 65315 w 2808515"/>
                <a:gd name="connsiteY1" fmla="*/ 52251 h 169817"/>
                <a:gd name="connsiteX2" fmla="*/ 130629 w 2808515"/>
                <a:gd name="connsiteY2" fmla="*/ 143691 h 169817"/>
                <a:gd name="connsiteX3" fmla="*/ 195943 w 2808515"/>
                <a:gd name="connsiteY3" fmla="*/ 65314 h 169817"/>
                <a:gd name="connsiteX4" fmla="*/ 248195 w 2808515"/>
                <a:gd name="connsiteY4" fmla="*/ 143691 h 169817"/>
                <a:gd name="connsiteX5" fmla="*/ 339635 w 2808515"/>
                <a:gd name="connsiteY5" fmla="*/ 65314 h 169817"/>
                <a:gd name="connsiteX6" fmla="*/ 418012 w 2808515"/>
                <a:gd name="connsiteY6" fmla="*/ 169817 h 169817"/>
                <a:gd name="connsiteX7" fmla="*/ 496389 w 2808515"/>
                <a:gd name="connsiteY7" fmla="*/ 13062 h 169817"/>
                <a:gd name="connsiteX8" fmla="*/ 587829 w 2808515"/>
                <a:gd name="connsiteY8" fmla="*/ 130628 h 169817"/>
                <a:gd name="connsiteX9" fmla="*/ 653143 w 2808515"/>
                <a:gd name="connsiteY9" fmla="*/ 52251 h 169817"/>
                <a:gd name="connsiteX10" fmla="*/ 783772 w 2808515"/>
                <a:gd name="connsiteY10" fmla="*/ 117565 h 169817"/>
                <a:gd name="connsiteX11" fmla="*/ 836023 w 2808515"/>
                <a:gd name="connsiteY11" fmla="*/ 39188 h 169817"/>
                <a:gd name="connsiteX12" fmla="*/ 914400 w 2808515"/>
                <a:gd name="connsiteY12" fmla="*/ 130628 h 169817"/>
                <a:gd name="connsiteX13" fmla="*/ 992777 w 2808515"/>
                <a:gd name="connsiteY13" fmla="*/ 78377 h 169817"/>
                <a:gd name="connsiteX14" fmla="*/ 1084217 w 2808515"/>
                <a:gd name="connsiteY14" fmla="*/ 117565 h 169817"/>
                <a:gd name="connsiteX15" fmla="*/ 1149532 w 2808515"/>
                <a:gd name="connsiteY15" fmla="*/ 13062 h 169817"/>
                <a:gd name="connsiteX16" fmla="*/ 1227909 w 2808515"/>
                <a:gd name="connsiteY16" fmla="*/ 130628 h 169817"/>
                <a:gd name="connsiteX17" fmla="*/ 1345475 w 2808515"/>
                <a:gd name="connsiteY17" fmla="*/ 52251 h 169817"/>
                <a:gd name="connsiteX18" fmla="*/ 1384663 w 2808515"/>
                <a:gd name="connsiteY18" fmla="*/ 130628 h 169817"/>
                <a:gd name="connsiteX19" fmla="*/ 1476103 w 2808515"/>
                <a:gd name="connsiteY19" fmla="*/ 91440 h 169817"/>
                <a:gd name="connsiteX20" fmla="*/ 1515292 w 2808515"/>
                <a:gd name="connsiteY20" fmla="*/ 130628 h 169817"/>
                <a:gd name="connsiteX21" fmla="*/ 1606732 w 2808515"/>
                <a:gd name="connsiteY21" fmla="*/ 91440 h 169817"/>
                <a:gd name="connsiteX22" fmla="*/ 1619795 w 2808515"/>
                <a:gd name="connsiteY22" fmla="*/ 130628 h 169817"/>
                <a:gd name="connsiteX23" fmla="*/ 1737360 w 2808515"/>
                <a:gd name="connsiteY23" fmla="*/ 52251 h 169817"/>
                <a:gd name="connsiteX24" fmla="*/ 1776549 w 2808515"/>
                <a:gd name="connsiteY24" fmla="*/ 130628 h 169817"/>
                <a:gd name="connsiteX25" fmla="*/ 1907177 w 2808515"/>
                <a:gd name="connsiteY25" fmla="*/ 65314 h 169817"/>
                <a:gd name="connsiteX26" fmla="*/ 1933303 w 2808515"/>
                <a:gd name="connsiteY26" fmla="*/ 117565 h 169817"/>
                <a:gd name="connsiteX27" fmla="*/ 2024743 w 2808515"/>
                <a:gd name="connsiteY27" fmla="*/ 13062 h 169817"/>
                <a:gd name="connsiteX28" fmla="*/ 2116183 w 2808515"/>
                <a:gd name="connsiteY28" fmla="*/ 78377 h 169817"/>
                <a:gd name="connsiteX29" fmla="*/ 2259875 w 2808515"/>
                <a:gd name="connsiteY29" fmla="*/ 0 h 169817"/>
                <a:gd name="connsiteX30" fmla="*/ 2259875 w 2808515"/>
                <a:gd name="connsiteY30" fmla="*/ 130628 h 169817"/>
                <a:gd name="connsiteX31" fmla="*/ 2442755 w 2808515"/>
                <a:gd name="connsiteY31" fmla="*/ 65314 h 169817"/>
                <a:gd name="connsiteX32" fmla="*/ 2534195 w 2808515"/>
                <a:gd name="connsiteY32" fmla="*/ 117565 h 169817"/>
                <a:gd name="connsiteX33" fmla="*/ 2664823 w 2808515"/>
                <a:gd name="connsiteY33" fmla="*/ 52251 h 169817"/>
                <a:gd name="connsiteX34" fmla="*/ 2717075 w 2808515"/>
                <a:gd name="connsiteY34" fmla="*/ 156754 h 169817"/>
                <a:gd name="connsiteX35" fmla="*/ 2808515 w 2808515"/>
                <a:gd name="connsiteY35" fmla="*/ 65314 h 169817"/>
                <a:gd name="connsiteX36" fmla="*/ 2808515 w 2808515"/>
                <a:gd name="connsiteY36" fmla="*/ 130628 h 1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8515" h="169817">
                  <a:moveTo>
                    <a:pt x="0" y="130628"/>
                  </a:moveTo>
                  <a:lnTo>
                    <a:pt x="65315" y="52251"/>
                  </a:lnTo>
                  <a:lnTo>
                    <a:pt x="130629" y="143691"/>
                  </a:lnTo>
                  <a:lnTo>
                    <a:pt x="195943" y="65314"/>
                  </a:lnTo>
                  <a:lnTo>
                    <a:pt x="248195" y="143691"/>
                  </a:lnTo>
                  <a:lnTo>
                    <a:pt x="339635" y="65314"/>
                  </a:lnTo>
                  <a:lnTo>
                    <a:pt x="418012" y="169817"/>
                  </a:lnTo>
                  <a:lnTo>
                    <a:pt x="496389" y="13062"/>
                  </a:lnTo>
                  <a:lnTo>
                    <a:pt x="587829" y="130628"/>
                  </a:lnTo>
                  <a:lnTo>
                    <a:pt x="653143" y="52251"/>
                  </a:lnTo>
                  <a:lnTo>
                    <a:pt x="783772" y="117565"/>
                  </a:lnTo>
                  <a:lnTo>
                    <a:pt x="836023" y="39188"/>
                  </a:lnTo>
                  <a:lnTo>
                    <a:pt x="914400" y="130628"/>
                  </a:lnTo>
                  <a:lnTo>
                    <a:pt x="992777" y="78377"/>
                  </a:lnTo>
                  <a:lnTo>
                    <a:pt x="1084217" y="117565"/>
                  </a:lnTo>
                  <a:lnTo>
                    <a:pt x="1149532" y="13062"/>
                  </a:lnTo>
                  <a:lnTo>
                    <a:pt x="1227909" y="130628"/>
                  </a:lnTo>
                  <a:lnTo>
                    <a:pt x="1345475" y="52251"/>
                  </a:lnTo>
                  <a:lnTo>
                    <a:pt x="1384663" y="130628"/>
                  </a:lnTo>
                  <a:lnTo>
                    <a:pt x="1476103" y="91440"/>
                  </a:lnTo>
                  <a:lnTo>
                    <a:pt x="1515292" y="130628"/>
                  </a:lnTo>
                  <a:lnTo>
                    <a:pt x="1606732" y="91440"/>
                  </a:lnTo>
                  <a:lnTo>
                    <a:pt x="1619795" y="130628"/>
                  </a:lnTo>
                  <a:lnTo>
                    <a:pt x="1737360" y="52251"/>
                  </a:lnTo>
                  <a:lnTo>
                    <a:pt x="1776549" y="130628"/>
                  </a:lnTo>
                  <a:lnTo>
                    <a:pt x="1907177" y="65314"/>
                  </a:lnTo>
                  <a:lnTo>
                    <a:pt x="1933303" y="117565"/>
                  </a:lnTo>
                  <a:lnTo>
                    <a:pt x="2024743" y="13062"/>
                  </a:lnTo>
                  <a:lnTo>
                    <a:pt x="2116183" y="78377"/>
                  </a:lnTo>
                  <a:lnTo>
                    <a:pt x="2259875" y="0"/>
                  </a:lnTo>
                  <a:lnTo>
                    <a:pt x="2259875" y="130628"/>
                  </a:lnTo>
                  <a:lnTo>
                    <a:pt x="2442755" y="65314"/>
                  </a:lnTo>
                  <a:lnTo>
                    <a:pt x="2534195" y="117565"/>
                  </a:lnTo>
                  <a:lnTo>
                    <a:pt x="2664823" y="52251"/>
                  </a:lnTo>
                  <a:lnTo>
                    <a:pt x="2717075" y="156754"/>
                  </a:lnTo>
                  <a:lnTo>
                    <a:pt x="2808515" y="65314"/>
                  </a:lnTo>
                  <a:lnTo>
                    <a:pt x="2808515" y="130628"/>
                  </a:ln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9" name="Group 38"/>
          <p:cNvGrpSpPr/>
          <p:nvPr/>
        </p:nvGrpSpPr>
        <p:grpSpPr>
          <a:xfrm rot="10800000">
            <a:off x="5982789" y="4591594"/>
            <a:ext cx="2834640" cy="927463"/>
            <a:chOff x="5995851" y="5434149"/>
            <a:chExt cx="2834640" cy="927463"/>
          </a:xfrm>
        </p:grpSpPr>
        <p:sp>
          <p:nvSpPr>
            <p:cNvPr id="40" name="Rectangle 39"/>
            <p:cNvSpPr/>
            <p:nvPr/>
          </p:nvSpPr>
          <p:spPr>
            <a:xfrm>
              <a:off x="5995851" y="5564777"/>
              <a:ext cx="2834640" cy="7968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Freeform 40"/>
            <p:cNvSpPr/>
            <p:nvPr/>
          </p:nvSpPr>
          <p:spPr>
            <a:xfrm>
              <a:off x="6008914" y="5434149"/>
              <a:ext cx="2808515" cy="169817"/>
            </a:xfrm>
            <a:custGeom>
              <a:avLst/>
              <a:gdLst>
                <a:gd name="connsiteX0" fmla="*/ 0 w 2808515"/>
                <a:gd name="connsiteY0" fmla="*/ 130628 h 169817"/>
                <a:gd name="connsiteX1" fmla="*/ 65315 w 2808515"/>
                <a:gd name="connsiteY1" fmla="*/ 52251 h 169817"/>
                <a:gd name="connsiteX2" fmla="*/ 130629 w 2808515"/>
                <a:gd name="connsiteY2" fmla="*/ 143691 h 169817"/>
                <a:gd name="connsiteX3" fmla="*/ 195943 w 2808515"/>
                <a:gd name="connsiteY3" fmla="*/ 65314 h 169817"/>
                <a:gd name="connsiteX4" fmla="*/ 248195 w 2808515"/>
                <a:gd name="connsiteY4" fmla="*/ 143691 h 169817"/>
                <a:gd name="connsiteX5" fmla="*/ 339635 w 2808515"/>
                <a:gd name="connsiteY5" fmla="*/ 65314 h 169817"/>
                <a:gd name="connsiteX6" fmla="*/ 418012 w 2808515"/>
                <a:gd name="connsiteY6" fmla="*/ 169817 h 169817"/>
                <a:gd name="connsiteX7" fmla="*/ 496389 w 2808515"/>
                <a:gd name="connsiteY7" fmla="*/ 13062 h 169817"/>
                <a:gd name="connsiteX8" fmla="*/ 587829 w 2808515"/>
                <a:gd name="connsiteY8" fmla="*/ 130628 h 169817"/>
                <a:gd name="connsiteX9" fmla="*/ 653143 w 2808515"/>
                <a:gd name="connsiteY9" fmla="*/ 52251 h 169817"/>
                <a:gd name="connsiteX10" fmla="*/ 783772 w 2808515"/>
                <a:gd name="connsiteY10" fmla="*/ 117565 h 169817"/>
                <a:gd name="connsiteX11" fmla="*/ 836023 w 2808515"/>
                <a:gd name="connsiteY11" fmla="*/ 39188 h 169817"/>
                <a:gd name="connsiteX12" fmla="*/ 914400 w 2808515"/>
                <a:gd name="connsiteY12" fmla="*/ 130628 h 169817"/>
                <a:gd name="connsiteX13" fmla="*/ 992777 w 2808515"/>
                <a:gd name="connsiteY13" fmla="*/ 78377 h 169817"/>
                <a:gd name="connsiteX14" fmla="*/ 1084217 w 2808515"/>
                <a:gd name="connsiteY14" fmla="*/ 117565 h 169817"/>
                <a:gd name="connsiteX15" fmla="*/ 1149532 w 2808515"/>
                <a:gd name="connsiteY15" fmla="*/ 13062 h 169817"/>
                <a:gd name="connsiteX16" fmla="*/ 1227909 w 2808515"/>
                <a:gd name="connsiteY16" fmla="*/ 130628 h 169817"/>
                <a:gd name="connsiteX17" fmla="*/ 1345475 w 2808515"/>
                <a:gd name="connsiteY17" fmla="*/ 52251 h 169817"/>
                <a:gd name="connsiteX18" fmla="*/ 1384663 w 2808515"/>
                <a:gd name="connsiteY18" fmla="*/ 130628 h 169817"/>
                <a:gd name="connsiteX19" fmla="*/ 1476103 w 2808515"/>
                <a:gd name="connsiteY19" fmla="*/ 91440 h 169817"/>
                <a:gd name="connsiteX20" fmla="*/ 1515292 w 2808515"/>
                <a:gd name="connsiteY20" fmla="*/ 130628 h 169817"/>
                <a:gd name="connsiteX21" fmla="*/ 1606732 w 2808515"/>
                <a:gd name="connsiteY21" fmla="*/ 91440 h 169817"/>
                <a:gd name="connsiteX22" fmla="*/ 1619795 w 2808515"/>
                <a:gd name="connsiteY22" fmla="*/ 130628 h 169817"/>
                <a:gd name="connsiteX23" fmla="*/ 1737360 w 2808515"/>
                <a:gd name="connsiteY23" fmla="*/ 52251 h 169817"/>
                <a:gd name="connsiteX24" fmla="*/ 1776549 w 2808515"/>
                <a:gd name="connsiteY24" fmla="*/ 130628 h 169817"/>
                <a:gd name="connsiteX25" fmla="*/ 1907177 w 2808515"/>
                <a:gd name="connsiteY25" fmla="*/ 65314 h 169817"/>
                <a:gd name="connsiteX26" fmla="*/ 1933303 w 2808515"/>
                <a:gd name="connsiteY26" fmla="*/ 117565 h 169817"/>
                <a:gd name="connsiteX27" fmla="*/ 2024743 w 2808515"/>
                <a:gd name="connsiteY27" fmla="*/ 13062 h 169817"/>
                <a:gd name="connsiteX28" fmla="*/ 2116183 w 2808515"/>
                <a:gd name="connsiteY28" fmla="*/ 78377 h 169817"/>
                <a:gd name="connsiteX29" fmla="*/ 2259875 w 2808515"/>
                <a:gd name="connsiteY29" fmla="*/ 0 h 169817"/>
                <a:gd name="connsiteX30" fmla="*/ 2259875 w 2808515"/>
                <a:gd name="connsiteY30" fmla="*/ 130628 h 169817"/>
                <a:gd name="connsiteX31" fmla="*/ 2442755 w 2808515"/>
                <a:gd name="connsiteY31" fmla="*/ 65314 h 169817"/>
                <a:gd name="connsiteX32" fmla="*/ 2534195 w 2808515"/>
                <a:gd name="connsiteY32" fmla="*/ 117565 h 169817"/>
                <a:gd name="connsiteX33" fmla="*/ 2664823 w 2808515"/>
                <a:gd name="connsiteY33" fmla="*/ 52251 h 169817"/>
                <a:gd name="connsiteX34" fmla="*/ 2717075 w 2808515"/>
                <a:gd name="connsiteY34" fmla="*/ 156754 h 169817"/>
                <a:gd name="connsiteX35" fmla="*/ 2808515 w 2808515"/>
                <a:gd name="connsiteY35" fmla="*/ 65314 h 169817"/>
                <a:gd name="connsiteX36" fmla="*/ 2808515 w 2808515"/>
                <a:gd name="connsiteY36" fmla="*/ 130628 h 1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8515" h="169817">
                  <a:moveTo>
                    <a:pt x="0" y="130628"/>
                  </a:moveTo>
                  <a:lnTo>
                    <a:pt x="65315" y="52251"/>
                  </a:lnTo>
                  <a:lnTo>
                    <a:pt x="130629" y="143691"/>
                  </a:lnTo>
                  <a:lnTo>
                    <a:pt x="195943" y="65314"/>
                  </a:lnTo>
                  <a:lnTo>
                    <a:pt x="248195" y="143691"/>
                  </a:lnTo>
                  <a:lnTo>
                    <a:pt x="339635" y="65314"/>
                  </a:lnTo>
                  <a:lnTo>
                    <a:pt x="418012" y="169817"/>
                  </a:lnTo>
                  <a:lnTo>
                    <a:pt x="496389" y="13062"/>
                  </a:lnTo>
                  <a:lnTo>
                    <a:pt x="587829" y="130628"/>
                  </a:lnTo>
                  <a:lnTo>
                    <a:pt x="653143" y="52251"/>
                  </a:lnTo>
                  <a:lnTo>
                    <a:pt x="783772" y="117565"/>
                  </a:lnTo>
                  <a:lnTo>
                    <a:pt x="836023" y="39188"/>
                  </a:lnTo>
                  <a:lnTo>
                    <a:pt x="914400" y="130628"/>
                  </a:lnTo>
                  <a:lnTo>
                    <a:pt x="992777" y="78377"/>
                  </a:lnTo>
                  <a:lnTo>
                    <a:pt x="1084217" y="117565"/>
                  </a:lnTo>
                  <a:lnTo>
                    <a:pt x="1149532" y="13062"/>
                  </a:lnTo>
                  <a:lnTo>
                    <a:pt x="1227909" y="130628"/>
                  </a:lnTo>
                  <a:lnTo>
                    <a:pt x="1345475" y="52251"/>
                  </a:lnTo>
                  <a:lnTo>
                    <a:pt x="1384663" y="130628"/>
                  </a:lnTo>
                  <a:lnTo>
                    <a:pt x="1476103" y="91440"/>
                  </a:lnTo>
                  <a:lnTo>
                    <a:pt x="1515292" y="130628"/>
                  </a:lnTo>
                  <a:lnTo>
                    <a:pt x="1606732" y="91440"/>
                  </a:lnTo>
                  <a:lnTo>
                    <a:pt x="1619795" y="130628"/>
                  </a:lnTo>
                  <a:lnTo>
                    <a:pt x="1737360" y="52251"/>
                  </a:lnTo>
                  <a:lnTo>
                    <a:pt x="1776549" y="130628"/>
                  </a:lnTo>
                  <a:lnTo>
                    <a:pt x="1907177" y="65314"/>
                  </a:lnTo>
                  <a:lnTo>
                    <a:pt x="1933303" y="117565"/>
                  </a:lnTo>
                  <a:lnTo>
                    <a:pt x="2024743" y="13062"/>
                  </a:lnTo>
                  <a:lnTo>
                    <a:pt x="2116183" y="78377"/>
                  </a:lnTo>
                  <a:lnTo>
                    <a:pt x="2259875" y="0"/>
                  </a:lnTo>
                  <a:lnTo>
                    <a:pt x="2259875" y="130628"/>
                  </a:lnTo>
                  <a:lnTo>
                    <a:pt x="2442755" y="65314"/>
                  </a:lnTo>
                  <a:lnTo>
                    <a:pt x="2534195" y="117565"/>
                  </a:lnTo>
                  <a:lnTo>
                    <a:pt x="2664823" y="52251"/>
                  </a:lnTo>
                  <a:lnTo>
                    <a:pt x="2717075" y="156754"/>
                  </a:lnTo>
                  <a:lnTo>
                    <a:pt x="2808515" y="65314"/>
                  </a:lnTo>
                  <a:lnTo>
                    <a:pt x="2808515" y="130628"/>
                  </a:ln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 name="TextBox 2"/>
          <p:cNvSpPr txBox="1"/>
          <p:nvPr/>
        </p:nvSpPr>
        <p:spPr>
          <a:xfrm>
            <a:off x="654775" y="4015911"/>
            <a:ext cx="3724547" cy="584775"/>
          </a:xfrm>
          <a:prstGeom prst="rect">
            <a:avLst/>
          </a:prstGeom>
          <a:noFill/>
        </p:spPr>
        <p:txBody>
          <a:bodyPr wrap="square" rtlCol="0">
            <a:spAutoFit/>
          </a:bodyPr>
          <a:lstStyle/>
          <a:p>
            <a:r>
              <a:rPr lang="fi-FI" sz="3200" dirty="0"/>
              <a:t>makroskooppinen</a:t>
            </a:r>
          </a:p>
        </p:txBody>
      </p:sp>
      <p:sp>
        <p:nvSpPr>
          <p:cNvPr id="4" name="TextBox 3"/>
          <p:cNvSpPr txBox="1"/>
          <p:nvPr/>
        </p:nvSpPr>
        <p:spPr>
          <a:xfrm>
            <a:off x="6008914" y="3735977"/>
            <a:ext cx="2771294" cy="584775"/>
          </a:xfrm>
          <a:prstGeom prst="rect">
            <a:avLst/>
          </a:prstGeom>
          <a:noFill/>
        </p:spPr>
        <p:txBody>
          <a:bodyPr wrap="square" rtlCol="0">
            <a:spAutoFit/>
          </a:bodyPr>
          <a:lstStyle/>
          <a:p>
            <a:r>
              <a:rPr lang="fi-FI" sz="3200" dirty="0"/>
              <a:t>atomi/nano</a:t>
            </a:r>
          </a:p>
        </p:txBody>
      </p:sp>
      <p:cxnSp>
        <p:nvCxnSpPr>
          <p:cNvPr id="6" name="Straight Arrow Connector 5"/>
          <p:cNvCxnSpPr/>
          <p:nvPr/>
        </p:nvCxnSpPr>
        <p:spPr>
          <a:xfrm>
            <a:off x="760911" y="2435272"/>
            <a:ext cx="0" cy="80992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063" y="2204087"/>
            <a:ext cx="888274" cy="1077218"/>
          </a:xfrm>
          <a:prstGeom prst="rect">
            <a:avLst/>
          </a:prstGeom>
          <a:noFill/>
        </p:spPr>
        <p:txBody>
          <a:bodyPr wrap="square" rtlCol="0">
            <a:spAutoFit/>
          </a:bodyPr>
          <a:lstStyle/>
          <a:p>
            <a:r>
              <a:rPr lang="fi-FI" sz="3200" dirty="0"/>
              <a:t>50 µm</a:t>
            </a:r>
          </a:p>
        </p:txBody>
      </p:sp>
      <p:cxnSp>
        <p:nvCxnSpPr>
          <p:cNvPr id="33" name="Straight Arrow Connector 32"/>
          <p:cNvCxnSpPr/>
          <p:nvPr/>
        </p:nvCxnSpPr>
        <p:spPr>
          <a:xfrm>
            <a:off x="5655675" y="2337731"/>
            <a:ext cx="1086" cy="43140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47409" y="2637571"/>
            <a:ext cx="1135380" cy="584775"/>
          </a:xfrm>
          <a:prstGeom prst="rect">
            <a:avLst/>
          </a:prstGeom>
          <a:noFill/>
        </p:spPr>
        <p:txBody>
          <a:bodyPr wrap="square" rtlCol="0">
            <a:spAutoFit/>
          </a:bodyPr>
          <a:lstStyle/>
          <a:p>
            <a:r>
              <a:rPr lang="fi-FI" sz="3200" dirty="0"/>
              <a:t>5 </a:t>
            </a:r>
            <a:r>
              <a:rPr lang="fi-FI" sz="3200" dirty="0" err="1"/>
              <a:t>nm</a:t>
            </a:r>
            <a:endParaRPr lang="fi-FI" sz="3200" dirty="0"/>
          </a:p>
        </p:txBody>
      </p:sp>
      <p:cxnSp>
        <p:nvCxnSpPr>
          <p:cNvPr id="42" name="Straight Arrow Connector 41"/>
          <p:cNvCxnSpPr>
            <a:stCxn id="15" idx="1"/>
            <a:endCxn id="15" idx="3"/>
          </p:cNvCxnSpPr>
          <p:nvPr/>
        </p:nvCxnSpPr>
        <p:spPr>
          <a:xfrm flipH="1">
            <a:off x="641713" y="2069512"/>
            <a:ext cx="3540034"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91590" y="1981719"/>
            <a:ext cx="2992483" cy="584775"/>
          </a:xfrm>
          <a:prstGeom prst="rect">
            <a:avLst/>
          </a:prstGeom>
          <a:noFill/>
        </p:spPr>
        <p:txBody>
          <a:bodyPr wrap="square" rtlCol="0">
            <a:spAutoFit/>
          </a:bodyPr>
          <a:lstStyle/>
          <a:p>
            <a:r>
              <a:rPr lang="fi-FI" sz="3200" dirty="0"/>
              <a:t>1 mm-1 cm</a:t>
            </a:r>
          </a:p>
        </p:txBody>
      </p:sp>
      <p:cxnSp>
        <p:nvCxnSpPr>
          <p:cNvPr id="43" name="Straight Arrow Connector 42"/>
          <p:cNvCxnSpPr/>
          <p:nvPr/>
        </p:nvCxnSpPr>
        <p:spPr>
          <a:xfrm flipH="1">
            <a:off x="5731873" y="2069512"/>
            <a:ext cx="3098618"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10621" y="1584298"/>
            <a:ext cx="2062299" cy="523220"/>
          </a:xfrm>
          <a:prstGeom prst="rect">
            <a:avLst/>
          </a:prstGeom>
          <a:noFill/>
        </p:spPr>
        <p:txBody>
          <a:bodyPr wrap="square" rtlCol="0">
            <a:spAutoFit/>
          </a:bodyPr>
          <a:lstStyle/>
          <a:p>
            <a:r>
              <a:rPr lang="fi-FI" sz="2800" dirty="0"/>
              <a:t>1- 5 µm</a:t>
            </a:r>
          </a:p>
        </p:txBody>
      </p:sp>
    </p:spTree>
    <p:extLst>
      <p:ext uri="{BB962C8B-B14F-4D97-AF65-F5344CB8AC3E}">
        <p14:creationId xmlns:p14="http://schemas.microsoft.com/office/powerpoint/2010/main" val="838763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Piikiekkojen liittäminen</a:t>
            </a:r>
          </a:p>
        </p:txBody>
      </p:sp>
      <p:grpSp>
        <p:nvGrpSpPr>
          <p:cNvPr id="14" name="Group 13"/>
          <p:cNvGrpSpPr/>
          <p:nvPr/>
        </p:nvGrpSpPr>
        <p:grpSpPr>
          <a:xfrm>
            <a:off x="470263" y="4130821"/>
            <a:ext cx="4663440" cy="1917282"/>
            <a:chOff x="470263" y="4130821"/>
            <a:chExt cx="4663440" cy="1917282"/>
          </a:xfrm>
        </p:grpSpPr>
        <p:sp>
          <p:nvSpPr>
            <p:cNvPr id="4" name="Rectangle 3"/>
            <p:cNvSpPr/>
            <p:nvPr/>
          </p:nvSpPr>
          <p:spPr>
            <a:xfrm>
              <a:off x="470263" y="4715692"/>
              <a:ext cx="4596493" cy="1332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p:cNvSpPr txBox="1"/>
            <p:nvPr/>
          </p:nvSpPr>
          <p:spPr>
            <a:xfrm>
              <a:off x="470263" y="4715692"/>
              <a:ext cx="4663440"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r>
                <a:rPr lang="fi-FI" dirty="0"/>
                <a:t>		</a:t>
              </a:r>
              <a:r>
                <a:rPr lang="fi-FI" dirty="0" err="1"/>
                <a:t>Si</a:t>
              </a:r>
              <a:r>
                <a:rPr lang="fi-FI" dirty="0"/>
                <a:t>		</a:t>
              </a:r>
              <a:r>
                <a:rPr lang="fi-FI" dirty="0" err="1"/>
                <a:t>Si</a:t>
              </a:r>
              <a:endParaRPr lang="fi-FI" dirty="0"/>
            </a:p>
          </p:txBody>
        </p:sp>
        <p:cxnSp>
          <p:nvCxnSpPr>
            <p:cNvPr id="8" name="Straight Connector 7"/>
            <p:cNvCxnSpPr/>
            <p:nvPr/>
          </p:nvCxnSpPr>
          <p:spPr>
            <a:xfrm flipV="1">
              <a:off x="628650" y="4467497"/>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90947"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4056"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5439"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06684"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0263" y="4130821"/>
              <a:ext cx="4558937" cy="369332"/>
            </a:xfrm>
            <a:prstGeom prst="rect">
              <a:avLst/>
            </a:prstGeom>
            <a:noFill/>
          </p:spPr>
          <p:txBody>
            <a:bodyPr wrap="square" rtlCol="0">
              <a:spAutoFit/>
            </a:bodyPr>
            <a:lstStyle/>
            <a:p>
              <a:r>
                <a:rPr lang="fi-FI" dirty="0"/>
                <a:t>OH		OH		OH		OH		OH</a:t>
              </a:r>
            </a:p>
          </p:txBody>
        </p:sp>
      </p:grpSp>
      <p:cxnSp>
        <p:nvCxnSpPr>
          <p:cNvPr id="15" name="Straight Connector 14"/>
          <p:cNvCxnSpPr/>
          <p:nvPr/>
        </p:nvCxnSpPr>
        <p:spPr>
          <a:xfrm flipV="1">
            <a:off x="781050" y="4619897"/>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10800000">
            <a:off x="365760" y="2045201"/>
            <a:ext cx="4663440" cy="1917282"/>
            <a:chOff x="470263" y="4130821"/>
            <a:chExt cx="4663440" cy="1917282"/>
          </a:xfrm>
        </p:grpSpPr>
        <p:sp>
          <p:nvSpPr>
            <p:cNvPr id="17" name="Rectangle 16"/>
            <p:cNvSpPr/>
            <p:nvPr/>
          </p:nvSpPr>
          <p:spPr>
            <a:xfrm>
              <a:off x="470263" y="4715692"/>
              <a:ext cx="4596493" cy="1332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p:cNvSpPr txBox="1"/>
            <p:nvPr/>
          </p:nvSpPr>
          <p:spPr>
            <a:xfrm>
              <a:off x="470263" y="4715692"/>
              <a:ext cx="4663440"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r>
                <a:rPr lang="fi-FI" dirty="0"/>
                <a:t>		</a:t>
              </a:r>
              <a:r>
                <a:rPr lang="fi-FI" dirty="0" err="1"/>
                <a:t>Si</a:t>
              </a:r>
              <a:r>
                <a:rPr lang="fi-FI" dirty="0"/>
                <a:t>		</a:t>
              </a:r>
              <a:r>
                <a:rPr lang="fi-FI" dirty="0" err="1"/>
                <a:t>Si</a:t>
              </a:r>
              <a:endParaRPr lang="fi-FI" dirty="0"/>
            </a:p>
          </p:txBody>
        </p:sp>
        <p:cxnSp>
          <p:nvCxnSpPr>
            <p:cNvPr id="19" name="Straight Connector 18"/>
            <p:cNvCxnSpPr/>
            <p:nvPr/>
          </p:nvCxnSpPr>
          <p:spPr>
            <a:xfrm flipV="1">
              <a:off x="628650" y="4467497"/>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90947"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14056"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325439"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06684"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0263" y="4130821"/>
              <a:ext cx="4558937" cy="369332"/>
            </a:xfrm>
            <a:prstGeom prst="rect">
              <a:avLst/>
            </a:prstGeom>
            <a:noFill/>
          </p:spPr>
          <p:txBody>
            <a:bodyPr wrap="square" rtlCol="0">
              <a:spAutoFit/>
            </a:bodyPr>
            <a:lstStyle/>
            <a:p>
              <a:r>
                <a:rPr lang="fi-FI" dirty="0"/>
                <a:t>OH		OH		OH		OH		OH</a:t>
              </a:r>
            </a:p>
          </p:txBody>
        </p:sp>
      </p:grpSp>
      <p:sp>
        <p:nvSpPr>
          <p:cNvPr id="25" name="TextBox 24"/>
          <p:cNvSpPr txBox="1"/>
          <p:nvPr/>
        </p:nvSpPr>
        <p:spPr>
          <a:xfrm>
            <a:off x="5444489" y="1793550"/>
            <a:ext cx="3477253" cy="4708981"/>
          </a:xfrm>
          <a:prstGeom prst="rect">
            <a:avLst/>
          </a:prstGeom>
          <a:noFill/>
        </p:spPr>
        <p:txBody>
          <a:bodyPr wrap="square" rtlCol="0">
            <a:spAutoFit/>
          </a:bodyPr>
          <a:lstStyle/>
          <a:p>
            <a:r>
              <a:rPr lang="fi-FI" sz="2000" dirty="0"/>
              <a:t>-partikkelit on pesty pinnoilta pois</a:t>
            </a:r>
          </a:p>
          <a:p>
            <a:endParaRPr lang="fi-FI" sz="2000" dirty="0"/>
          </a:p>
          <a:p>
            <a:r>
              <a:rPr lang="fi-FI" sz="2000" dirty="0"/>
              <a:t>-pinnat on aktivoitu: hydroksyyliryhmät seurauksena ammoniakki-peroksidi –pesusta</a:t>
            </a:r>
          </a:p>
          <a:p>
            <a:endParaRPr lang="fi-FI" sz="2000" dirty="0"/>
          </a:p>
          <a:p>
            <a:r>
              <a:rPr lang="fi-FI" sz="2000" dirty="0"/>
              <a:t>Pinnat painetaan vastakkain ja ne tarttuvat kapillaarivoimilla.</a:t>
            </a:r>
          </a:p>
          <a:p>
            <a:endParaRPr lang="fi-FI" sz="2000" dirty="0"/>
          </a:p>
          <a:p>
            <a:r>
              <a:rPr lang="fi-FI" sz="2000" dirty="0"/>
              <a:t>Lämpökäsittely 12 tuntia 1100</a:t>
            </a:r>
            <a:r>
              <a:rPr lang="fi-FI" sz="2000" baseline="30000" dirty="0"/>
              <a:t>o</a:t>
            </a:r>
            <a:r>
              <a:rPr lang="fi-FI" sz="2000" dirty="0"/>
              <a:t>C lopulliseen lujuuteen pääsemiseksi.</a:t>
            </a:r>
          </a:p>
        </p:txBody>
      </p:sp>
    </p:spTree>
    <p:extLst>
      <p:ext uri="{BB962C8B-B14F-4D97-AF65-F5344CB8AC3E}">
        <p14:creationId xmlns:p14="http://schemas.microsoft.com/office/powerpoint/2010/main" val="1212644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dirty="0" err="1"/>
              <a:t>Piikiekot</a:t>
            </a:r>
            <a:r>
              <a:rPr lang="en-US" dirty="0"/>
              <a:t> </a:t>
            </a:r>
            <a:r>
              <a:rPr lang="en-US" dirty="0" err="1"/>
              <a:t>vetysidokselle</a:t>
            </a:r>
            <a:r>
              <a:rPr lang="en-US" dirty="0"/>
              <a:t> </a:t>
            </a:r>
            <a:r>
              <a:rPr lang="en-US" dirty="0" err="1"/>
              <a:t>kiinni</a:t>
            </a:r>
            <a:endParaRPr lang="en-US" dirty="0"/>
          </a:p>
        </p:txBody>
      </p:sp>
      <p:pic>
        <p:nvPicPr>
          <p:cNvPr id="115716" name="Picture 4"/>
          <p:cNvPicPr>
            <a:picLocks noGrp="1" noChangeAspect="1" noChangeArrowheads="1"/>
          </p:cNvPicPr>
          <p:nvPr>
            <p:ph type="body" idx="1"/>
          </p:nvPr>
        </p:nvPicPr>
        <p:blipFill rotWithShape="1">
          <a:blip r:embed="rId2" cstate="print"/>
          <a:srcRect r="34987"/>
          <a:stretch/>
        </p:blipFill>
        <p:spPr>
          <a:xfrm>
            <a:off x="216296" y="1473153"/>
            <a:ext cx="4068321" cy="5000685"/>
          </a:xfrm>
          <a:noFill/>
          <a:ln/>
        </p:spPr>
      </p:pic>
      <p:sp>
        <p:nvSpPr>
          <p:cNvPr id="7" name="TextBox 6"/>
          <p:cNvSpPr txBox="1"/>
          <p:nvPr/>
        </p:nvSpPr>
        <p:spPr>
          <a:xfrm>
            <a:off x="3633758" y="6397638"/>
            <a:ext cx="5232145" cy="369332"/>
          </a:xfrm>
          <a:prstGeom prst="rect">
            <a:avLst/>
          </a:prstGeom>
          <a:noFill/>
        </p:spPr>
        <p:txBody>
          <a:bodyPr wrap="square" rtlCol="0">
            <a:spAutoFit/>
          </a:bodyPr>
          <a:lstStyle/>
          <a:p>
            <a:r>
              <a:rPr lang="fi-FI" dirty="0"/>
              <a:t>Tong &amp; Gösele: Semiconductor wafer bonding</a:t>
            </a:r>
          </a:p>
        </p:txBody>
      </p:sp>
      <p:sp>
        <p:nvSpPr>
          <p:cNvPr id="3" name="TextBox 2"/>
          <p:cNvSpPr txBox="1"/>
          <p:nvPr/>
        </p:nvSpPr>
        <p:spPr>
          <a:xfrm>
            <a:off x="4859385" y="2634952"/>
            <a:ext cx="4174655" cy="1938992"/>
          </a:xfrm>
          <a:prstGeom prst="rect">
            <a:avLst/>
          </a:prstGeom>
          <a:noFill/>
        </p:spPr>
        <p:txBody>
          <a:bodyPr wrap="square" rtlCol="0">
            <a:spAutoFit/>
          </a:bodyPr>
          <a:lstStyle/>
          <a:p>
            <a:r>
              <a:rPr lang="fi-FI" sz="2400" dirty="0"/>
              <a:t>Sidos muodostuu pinnalla olevan veden avulla, vetysidoksilla.</a:t>
            </a:r>
          </a:p>
          <a:p>
            <a:endParaRPr lang="fi-FI" sz="2400" dirty="0"/>
          </a:p>
          <a:p>
            <a:r>
              <a:rPr lang="fi-FI" sz="2400" dirty="0"/>
              <a:t>Huoneenlämpötila.</a:t>
            </a:r>
          </a:p>
        </p:txBody>
      </p:sp>
    </p:spTree>
    <p:extLst>
      <p:ext uri="{BB962C8B-B14F-4D97-AF65-F5344CB8AC3E}">
        <p14:creationId xmlns:p14="http://schemas.microsoft.com/office/powerpoint/2010/main" val="3744872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Pintaenergia</a:t>
            </a:r>
          </a:p>
        </p:txBody>
      </p:sp>
      <p:sp>
        <p:nvSpPr>
          <p:cNvPr id="8" name="TextBox 7"/>
          <p:cNvSpPr txBox="1"/>
          <p:nvPr/>
        </p:nvSpPr>
        <p:spPr>
          <a:xfrm>
            <a:off x="952500" y="1660782"/>
            <a:ext cx="8058887" cy="4832092"/>
          </a:xfrm>
          <a:prstGeom prst="rect">
            <a:avLst/>
          </a:prstGeom>
          <a:noFill/>
        </p:spPr>
        <p:txBody>
          <a:bodyPr wrap="square" rtlCol="0">
            <a:spAutoFit/>
          </a:bodyPr>
          <a:lstStyle/>
          <a:p>
            <a:r>
              <a:rPr lang="en-US" sz="2800" dirty="0" err="1"/>
              <a:t>Pintaenergia</a:t>
            </a:r>
            <a:r>
              <a:rPr lang="en-US" sz="2800" dirty="0"/>
              <a:t> (γ) on </a:t>
            </a:r>
            <a:r>
              <a:rPr lang="en-US" sz="2800" dirty="0" err="1"/>
              <a:t>energia</a:t>
            </a:r>
            <a:r>
              <a:rPr lang="en-US" sz="2800" dirty="0"/>
              <a:t> </a:t>
            </a:r>
            <a:r>
              <a:rPr lang="en-US" sz="2800" dirty="0" err="1"/>
              <a:t>joka</a:t>
            </a:r>
            <a:r>
              <a:rPr lang="en-US" sz="2800" dirty="0"/>
              <a:t> </a:t>
            </a:r>
            <a:r>
              <a:rPr lang="en-US" sz="2800" dirty="0" err="1"/>
              <a:t>tarvitaan</a:t>
            </a:r>
            <a:r>
              <a:rPr lang="en-US" sz="2800" dirty="0"/>
              <a:t> </a:t>
            </a:r>
            <a:r>
              <a:rPr lang="en-US" sz="2800" dirty="0" err="1"/>
              <a:t>rikkomaan</a:t>
            </a:r>
            <a:r>
              <a:rPr lang="en-US" sz="2800" dirty="0"/>
              <a:t> </a:t>
            </a:r>
            <a:r>
              <a:rPr lang="en-US" sz="2800" dirty="0" err="1"/>
              <a:t>aine</a:t>
            </a:r>
            <a:r>
              <a:rPr lang="en-US" sz="2800" dirty="0"/>
              <a:t> ja </a:t>
            </a:r>
            <a:r>
              <a:rPr lang="en-US" sz="2800" dirty="0" err="1"/>
              <a:t>luomaan</a:t>
            </a:r>
            <a:r>
              <a:rPr lang="en-US" sz="2800" dirty="0"/>
              <a:t> </a:t>
            </a:r>
            <a:r>
              <a:rPr lang="en-US" sz="2800" dirty="0" err="1"/>
              <a:t>kaksi</a:t>
            </a:r>
            <a:r>
              <a:rPr lang="en-US" sz="2800" dirty="0"/>
              <a:t> </a:t>
            </a:r>
            <a:r>
              <a:rPr lang="en-US" sz="2800" dirty="0" err="1"/>
              <a:t>uutta</a:t>
            </a:r>
            <a:r>
              <a:rPr lang="en-US" sz="2800" dirty="0"/>
              <a:t> </a:t>
            </a:r>
            <a:r>
              <a:rPr lang="en-US" sz="2800" dirty="0" err="1"/>
              <a:t>pintaa</a:t>
            </a:r>
            <a:r>
              <a:rPr lang="en-US" sz="2800" dirty="0"/>
              <a:t>. </a:t>
            </a:r>
          </a:p>
          <a:p>
            <a:r>
              <a:rPr lang="en-US" sz="2800" dirty="0"/>
              <a:t>Se on </a:t>
            </a:r>
            <a:r>
              <a:rPr lang="en-US" sz="2800" dirty="0" err="1"/>
              <a:t>sidosenergian</a:t>
            </a:r>
            <a:r>
              <a:rPr lang="en-US" sz="2800" dirty="0"/>
              <a:t> ja </a:t>
            </a:r>
            <a:r>
              <a:rPr lang="en-US" sz="2800" dirty="0" err="1"/>
              <a:t>sidostiheyden</a:t>
            </a:r>
            <a:r>
              <a:rPr lang="en-US" sz="2800" dirty="0"/>
              <a:t> </a:t>
            </a:r>
            <a:r>
              <a:rPr lang="en-US" sz="2800" dirty="0" err="1"/>
              <a:t>tulo</a:t>
            </a:r>
            <a:r>
              <a:rPr lang="en-US" sz="2800" dirty="0"/>
              <a:t>:</a:t>
            </a:r>
          </a:p>
          <a:p>
            <a:endParaRPr lang="en-US" sz="2800" dirty="0"/>
          </a:p>
          <a:p>
            <a:endParaRPr lang="en-US" sz="2800" dirty="0"/>
          </a:p>
          <a:p>
            <a:r>
              <a:rPr lang="en-US" sz="2800" dirty="0" err="1"/>
              <a:t>Piiatomeita</a:t>
            </a:r>
            <a:r>
              <a:rPr lang="en-US" sz="2800" dirty="0"/>
              <a:t> </a:t>
            </a:r>
            <a:r>
              <a:rPr lang="en-US" sz="2800" dirty="0" err="1"/>
              <a:t>noin</a:t>
            </a:r>
            <a:r>
              <a:rPr lang="en-US" sz="2800" dirty="0"/>
              <a:t> 10</a:t>
            </a:r>
            <a:r>
              <a:rPr lang="en-US" sz="2800" baseline="30000" dirty="0"/>
              <a:t>15</a:t>
            </a:r>
            <a:r>
              <a:rPr lang="en-US" sz="2800" dirty="0"/>
              <a:t> cm</a:t>
            </a:r>
            <a:r>
              <a:rPr lang="en-US" sz="2800" baseline="30000" dirty="0"/>
              <a:t>-2</a:t>
            </a:r>
            <a:r>
              <a:rPr lang="en-US" sz="2800" dirty="0"/>
              <a:t>, </a:t>
            </a:r>
          </a:p>
          <a:p>
            <a:r>
              <a:rPr lang="en-US" sz="2800" dirty="0" err="1"/>
              <a:t>vetysidos</a:t>
            </a:r>
            <a:r>
              <a:rPr lang="en-US" sz="2800" dirty="0"/>
              <a:t> 25-40 kJ/</a:t>
            </a:r>
            <a:r>
              <a:rPr lang="en-US" sz="2800" dirty="0" err="1"/>
              <a:t>mol</a:t>
            </a:r>
            <a:r>
              <a:rPr lang="en-US" sz="2800" dirty="0"/>
              <a:t> </a:t>
            </a:r>
            <a:r>
              <a:rPr lang="en-US" sz="2800" dirty="0">
                <a:sym typeface="Wingdings" panose="05000000000000000000" pitchFamily="2" charset="2"/>
              </a:rPr>
              <a:t> </a:t>
            </a:r>
            <a:r>
              <a:rPr lang="en-US" sz="2800" dirty="0"/>
              <a:t>200-350 </a:t>
            </a:r>
            <a:r>
              <a:rPr lang="en-US" sz="2800" dirty="0" err="1"/>
              <a:t>mJ</a:t>
            </a:r>
            <a:r>
              <a:rPr lang="en-US" sz="2800" dirty="0"/>
              <a:t>/m</a:t>
            </a:r>
            <a:r>
              <a:rPr lang="en-US" sz="2800" baseline="30000" dirty="0"/>
              <a:t>2</a:t>
            </a:r>
            <a:r>
              <a:rPr lang="en-US" sz="2800" dirty="0"/>
              <a:t>. </a:t>
            </a:r>
          </a:p>
          <a:p>
            <a:endParaRPr lang="en-US" sz="2800" dirty="0"/>
          </a:p>
          <a:p>
            <a:r>
              <a:rPr lang="en-US" sz="2800" dirty="0" err="1"/>
              <a:t>Mitattu</a:t>
            </a:r>
            <a:r>
              <a:rPr lang="en-US" sz="2800" dirty="0"/>
              <a:t> </a:t>
            </a:r>
            <a:r>
              <a:rPr lang="en-US" sz="2800" dirty="0" err="1"/>
              <a:t>arvo</a:t>
            </a:r>
            <a:r>
              <a:rPr lang="en-US" sz="2800" dirty="0"/>
              <a:t> 50-80 </a:t>
            </a:r>
            <a:r>
              <a:rPr lang="en-US" sz="2800" dirty="0" err="1"/>
              <a:t>mJ</a:t>
            </a:r>
            <a:r>
              <a:rPr lang="en-US" sz="2800" dirty="0"/>
              <a:t>/m</a:t>
            </a:r>
            <a:r>
              <a:rPr lang="en-US" sz="2800" baseline="30000" dirty="0"/>
              <a:t>2</a:t>
            </a:r>
          </a:p>
          <a:p>
            <a:endParaRPr lang="en-US" sz="2800" dirty="0"/>
          </a:p>
          <a:p>
            <a:r>
              <a:rPr lang="en-US" sz="2800" dirty="0">
                <a:sym typeface="Wingdings" panose="05000000000000000000" pitchFamily="2" charset="2"/>
              </a:rPr>
              <a:t> </a:t>
            </a:r>
            <a:r>
              <a:rPr lang="en-US" sz="2800" dirty="0" err="1">
                <a:sym typeface="Wingdings" panose="05000000000000000000" pitchFamily="2" charset="2"/>
              </a:rPr>
              <a:t>Pinnat</a:t>
            </a:r>
            <a:r>
              <a:rPr lang="en-US" sz="2800" dirty="0">
                <a:sym typeface="Wingdings" panose="05000000000000000000" pitchFamily="2" charset="2"/>
              </a:rPr>
              <a:t> </a:t>
            </a:r>
            <a:r>
              <a:rPr lang="en-US" sz="2800" dirty="0" err="1">
                <a:sym typeface="Wingdings" panose="05000000000000000000" pitchFamily="2" charset="2"/>
              </a:rPr>
              <a:t>eivät</a:t>
            </a:r>
            <a:r>
              <a:rPr lang="en-US" sz="2800" dirty="0">
                <a:sym typeface="Wingdings" panose="05000000000000000000" pitchFamily="2" charset="2"/>
              </a:rPr>
              <a:t> 100% </a:t>
            </a:r>
            <a:r>
              <a:rPr lang="en-US" sz="2800" dirty="0" err="1">
                <a:sym typeface="Wingdings" panose="05000000000000000000" pitchFamily="2" charset="2"/>
              </a:rPr>
              <a:t>kontaktissa</a:t>
            </a:r>
            <a:r>
              <a:rPr lang="en-US" sz="2800" dirty="0">
                <a:sym typeface="Wingdings" panose="05000000000000000000" pitchFamily="2" charset="2"/>
              </a:rPr>
              <a:t>.</a:t>
            </a:r>
            <a:endParaRPr lang="fi-FI" sz="2800" dirty="0"/>
          </a:p>
        </p:txBody>
      </p:sp>
      <p:sp>
        <p:nvSpPr>
          <p:cNvPr id="9" name="Rectangle 5"/>
          <p:cNvSpPr>
            <a:spLocks noChangeArrowheads="1"/>
          </p:cNvSpPr>
          <p:nvPr/>
        </p:nvSpPr>
        <p:spPr bwMode="auto">
          <a:xfrm>
            <a:off x="849086" y="14954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graphicFrame>
        <p:nvGraphicFramePr>
          <p:cNvPr id="10" name="Object 9"/>
          <p:cNvGraphicFramePr>
            <a:graphicFrameLocks noChangeAspect="1"/>
          </p:cNvGraphicFramePr>
          <p:nvPr/>
        </p:nvGraphicFramePr>
        <p:xfrm>
          <a:off x="628650" y="2891203"/>
          <a:ext cx="2371804" cy="935038"/>
        </p:xfrm>
        <a:graphic>
          <a:graphicData uri="http://schemas.openxmlformats.org/presentationml/2006/ole">
            <mc:AlternateContent xmlns:mc="http://schemas.openxmlformats.org/markup-compatibility/2006">
              <mc:Choice xmlns:v="urn:schemas-microsoft-com:vml" Requires="v">
                <p:oleObj spid="_x0000_s5191" r:id="rId3" imgW="990170" imgH="393529" progId="Equation.3">
                  <p:embed/>
                </p:oleObj>
              </mc:Choice>
              <mc:Fallback>
                <p:oleObj r:id="rId3" imgW="990170" imgH="393529" progId="Equation.3">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891203"/>
                        <a:ext cx="2371804" cy="935038"/>
                      </a:xfrm>
                      <a:prstGeom prst="rect">
                        <a:avLst/>
                      </a:prstGeom>
                      <a:noFill/>
                    </p:spPr>
                  </p:pic>
                </p:oleObj>
              </mc:Fallback>
            </mc:AlternateContent>
          </a:graphicData>
        </a:graphic>
      </p:graphicFrame>
      <p:sp>
        <p:nvSpPr>
          <p:cNvPr id="11" name="TextBox 10"/>
          <p:cNvSpPr txBox="1"/>
          <p:nvPr/>
        </p:nvSpPr>
        <p:spPr>
          <a:xfrm>
            <a:off x="3183347" y="3198167"/>
            <a:ext cx="5828040" cy="461665"/>
          </a:xfrm>
          <a:prstGeom prst="rect">
            <a:avLst/>
          </a:prstGeom>
          <a:noFill/>
        </p:spPr>
        <p:txBody>
          <a:bodyPr wrap="square" rtlCol="0">
            <a:spAutoFit/>
          </a:bodyPr>
          <a:lstStyle/>
          <a:p>
            <a:r>
              <a:rPr lang="fi-FI" sz="2400" dirty="0"/>
              <a:t>½ johtuu siitä että luodaan 2 uutta pintaa</a:t>
            </a:r>
          </a:p>
        </p:txBody>
      </p:sp>
    </p:spTree>
    <p:extLst>
      <p:ext uri="{BB962C8B-B14F-4D97-AF65-F5344CB8AC3E}">
        <p14:creationId xmlns:p14="http://schemas.microsoft.com/office/powerpoint/2010/main" val="3940054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Lämpökäsittely poistaa vettä</a:t>
            </a:r>
          </a:p>
        </p:txBody>
      </p:sp>
      <p:pic>
        <p:nvPicPr>
          <p:cNvPr id="4" name="Picture 5"/>
          <p:cNvPicPr>
            <a:picLocks noChangeAspect="1" noChangeArrowheads="1"/>
          </p:cNvPicPr>
          <p:nvPr/>
        </p:nvPicPr>
        <p:blipFill rotWithShape="1">
          <a:blip r:embed="rId2" cstate="print"/>
          <a:srcRect t="6455" r="55136" b="7882"/>
          <a:stretch/>
        </p:blipFill>
        <p:spPr bwMode="auto">
          <a:xfrm>
            <a:off x="132262" y="1801830"/>
            <a:ext cx="3864972" cy="4122639"/>
          </a:xfrm>
          <a:prstGeom prst="rect">
            <a:avLst/>
          </a:prstGeom>
          <a:noFill/>
          <a:ln w="9525">
            <a:noFill/>
            <a:miter lim="800000"/>
            <a:headEnd/>
            <a:tailEnd/>
          </a:ln>
        </p:spPr>
      </p:pic>
      <p:sp>
        <p:nvSpPr>
          <p:cNvPr id="5" name="Rectangle 4"/>
          <p:cNvSpPr/>
          <p:nvPr/>
        </p:nvSpPr>
        <p:spPr>
          <a:xfrm>
            <a:off x="4376057" y="2080371"/>
            <a:ext cx="4572000" cy="3539430"/>
          </a:xfrm>
          <a:prstGeom prst="rect">
            <a:avLst/>
          </a:prstGeom>
        </p:spPr>
        <p:txBody>
          <a:bodyPr wrap="square">
            <a:spAutoFit/>
          </a:bodyPr>
          <a:lstStyle/>
          <a:p>
            <a:r>
              <a:rPr lang="en-US" sz="2800" dirty="0">
                <a:ea typeface="Times New Roman" panose="02020603050405020304" pitchFamily="18" charset="0"/>
              </a:rPr>
              <a:t>Jos 250</a:t>
            </a:r>
            <a:r>
              <a:rPr lang="en-US" sz="2800" baseline="30000" dirty="0">
                <a:ea typeface="Times New Roman" panose="02020603050405020304" pitchFamily="18" charset="0"/>
              </a:rPr>
              <a:t>o</a:t>
            </a:r>
            <a:r>
              <a:rPr lang="en-US" sz="2800" dirty="0">
                <a:ea typeface="Times New Roman" panose="02020603050405020304" pitchFamily="18" charset="0"/>
              </a:rPr>
              <a:t>C </a:t>
            </a:r>
            <a:r>
              <a:rPr lang="en-US" sz="2800" dirty="0" err="1">
                <a:ea typeface="Times New Roman" panose="02020603050405020304" pitchFamily="18" charset="0"/>
              </a:rPr>
              <a:t>lämpökäsittely</a:t>
            </a:r>
            <a:r>
              <a:rPr lang="en-US" sz="2800" dirty="0">
                <a:ea typeface="Times New Roman" panose="02020603050405020304" pitchFamily="18" charset="0"/>
              </a:rPr>
              <a:t>, </a:t>
            </a:r>
          </a:p>
          <a:p>
            <a:r>
              <a:rPr lang="en-US" sz="2800" dirty="0">
                <a:ea typeface="Times New Roman" panose="02020603050405020304" pitchFamily="18" charset="0"/>
              </a:rPr>
              <a:t>“</a:t>
            </a:r>
            <a:r>
              <a:rPr lang="en-US" sz="2800" dirty="0" err="1">
                <a:ea typeface="Times New Roman" panose="02020603050405020304" pitchFamily="18" charset="0"/>
              </a:rPr>
              <a:t>irtovesi</a:t>
            </a:r>
            <a:r>
              <a:rPr lang="en-US" sz="2800" dirty="0">
                <a:ea typeface="Times New Roman" panose="02020603050405020304" pitchFamily="18" charset="0"/>
              </a:rPr>
              <a:t>” </a:t>
            </a:r>
            <a:r>
              <a:rPr lang="en-US" sz="2800" dirty="0" err="1">
                <a:ea typeface="Times New Roman" panose="02020603050405020304" pitchFamily="18" charset="0"/>
              </a:rPr>
              <a:t>haihtuu</a:t>
            </a:r>
            <a:r>
              <a:rPr lang="en-US" sz="2800" dirty="0">
                <a:ea typeface="Times New Roman" panose="02020603050405020304" pitchFamily="18" charset="0"/>
              </a:rPr>
              <a:t>, </a:t>
            </a:r>
            <a:r>
              <a:rPr lang="en-US" sz="2800" dirty="0" err="1">
                <a:ea typeface="Times New Roman" panose="02020603050405020304" pitchFamily="18" charset="0"/>
              </a:rPr>
              <a:t>mutta</a:t>
            </a:r>
            <a:r>
              <a:rPr lang="en-US" sz="2800" dirty="0">
                <a:ea typeface="Times New Roman" panose="02020603050405020304" pitchFamily="18" charset="0"/>
              </a:rPr>
              <a:t> </a:t>
            </a:r>
            <a:r>
              <a:rPr lang="en-US" sz="2800" dirty="0" err="1">
                <a:ea typeface="Times New Roman" panose="02020603050405020304" pitchFamily="18" charset="0"/>
              </a:rPr>
              <a:t>pinnalla</a:t>
            </a:r>
            <a:r>
              <a:rPr lang="en-US" sz="2800" dirty="0">
                <a:ea typeface="Times New Roman" panose="02020603050405020304" pitchFamily="18" charset="0"/>
              </a:rPr>
              <a:t> </a:t>
            </a:r>
            <a:r>
              <a:rPr lang="en-US" sz="2800" dirty="0" err="1">
                <a:ea typeface="Times New Roman" panose="02020603050405020304" pitchFamily="18" charset="0"/>
              </a:rPr>
              <a:t>adsorboitunutta</a:t>
            </a:r>
            <a:r>
              <a:rPr lang="en-US" sz="2800" dirty="0">
                <a:ea typeface="Times New Roman" panose="02020603050405020304" pitchFamily="18" charset="0"/>
              </a:rPr>
              <a:t> </a:t>
            </a:r>
            <a:r>
              <a:rPr lang="en-US" sz="2800" dirty="0" err="1">
                <a:ea typeface="Times New Roman" panose="02020603050405020304" pitchFamily="18" charset="0"/>
              </a:rPr>
              <a:t>vettä</a:t>
            </a:r>
            <a:r>
              <a:rPr lang="en-US" sz="2800" dirty="0">
                <a:ea typeface="Times New Roman" panose="02020603050405020304" pitchFamily="18" charset="0"/>
              </a:rPr>
              <a:t> ja </a:t>
            </a:r>
            <a:r>
              <a:rPr lang="en-US" sz="2800" dirty="0" err="1">
                <a:ea typeface="Times New Roman" panose="02020603050405020304" pitchFamily="18" charset="0"/>
              </a:rPr>
              <a:t>hydroksyyliryhmiä</a:t>
            </a:r>
            <a:r>
              <a:rPr lang="en-US" sz="2800" dirty="0">
                <a:ea typeface="Times New Roman" panose="02020603050405020304" pitchFamily="18" charset="0"/>
              </a:rPr>
              <a:t>. </a:t>
            </a:r>
          </a:p>
          <a:p>
            <a:endParaRPr lang="en-US" sz="2800" dirty="0">
              <a:ea typeface="Times New Roman" panose="02020603050405020304" pitchFamily="18" charset="0"/>
            </a:endParaRPr>
          </a:p>
          <a:p>
            <a:r>
              <a:rPr lang="en-US" sz="2800" dirty="0" err="1">
                <a:ea typeface="Times New Roman" panose="02020603050405020304" pitchFamily="18" charset="0"/>
              </a:rPr>
              <a:t>Pintaenergia</a:t>
            </a:r>
            <a:r>
              <a:rPr lang="en-US" sz="2800" dirty="0">
                <a:ea typeface="Times New Roman" panose="02020603050405020304" pitchFamily="18" charset="0"/>
              </a:rPr>
              <a:t> 250 </a:t>
            </a:r>
            <a:r>
              <a:rPr lang="en-US" sz="2800" dirty="0" err="1">
                <a:ea typeface="Times New Roman" panose="02020603050405020304" pitchFamily="18" charset="0"/>
              </a:rPr>
              <a:t>mJ</a:t>
            </a:r>
            <a:r>
              <a:rPr lang="en-US" sz="2800" dirty="0">
                <a:ea typeface="Times New Roman" panose="02020603050405020304" pitchFamily="18" charset="0"/>
              </a:rPr>
              <a:t>/m</a:t>
            </a:r>
            <a:r>
              <a:rPr lang="en-US" sz="2800" baseline="30000" dirty="0">
                <a:ea typeface="Times New Roman" panose="02020603050405020304" pitchFamily="18" charset="0"/>
              </a:rPr>
              <a:t>2</a:t>
            </a:r>
            <a:r>
              <a:rPr lang="en-US" sz="2800" dirty="0">
                <a:ea typeface="Times New Roman" panose="02020603050405020304" pitchFamily="18" charset="0"/>
              </a:rPr>
              <a:t> </a:t>
            </a:r>
            <a:r>
              <a:rPr lang="en-US" sz="2800" dirty="0"/>
              <a:t>(</a:t>
            </a:r>
            <a:r>
              <a:rPr lang="en-US" sz="2800" dirty="0" err="1"/>
              <a:t>varsin</a:t>
            </a:r>
            <a:r>
              <a:rPr lang="en-US" sz="2800" dirty="0"/>
              <a:t> </a:t>
            </a:r>
            <a:r>
              <a:rPr lang="en-US" sz="2800" dirty="0" err="1"/>
              <a:t>lähellä</a:t>
            </a:r>
            <a:r>
              <a:rPr lang="en-US" sz="2800" dirty="0"/>
              <a:t> </a:t>
            </a:r>
            <a:r>
              <a:rPr lang="en-US" sz="2800" dirty="0" err="1"/>
              <a:t>teoreettista</a:t>
            </a:r>
            <a:r>
              <a:rPr lang="en-US" sz="2800" dirty="0"/>
              <a:t> </a:t>
            </a:r>
            <a:r>
              <a:rPr lang="en-US" sz="2800" dirty="0" err="1"/>
              <a:t>arvoa</a:t>
            </a:r>
            <a:r>
              <a:rPr lang="en-US" sz="2800" dirty="0"/>
              <a:t>).</a:t>
            </a:r>
            <a:endParaRPr lang="fi-FI" sz="2800" dirty="0"/>
          </a:p>
        </p:txBody>
      </p:sp>
    </p:spTree>
    <p:extLst>
      <p:ext uri="{BB962C8B-B14F-4D97-AF65-F5344CB8AC3E}">
        <p14:creationId xmlns:p14="http://schemas.microsoft.com/office/powerpoint/2010/main" val="104102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EEE7-D358-4AF3-A501-CBE30DABFB66}"/>
              </a:ext>
            </a:extLst>
          </p:cNvPr>
          <p:cNvSpPr>
            <a:spLocks noGrp="1"/>
          </p:cNvSpPr>
          <p:nvPr>
            <p:ph type="title"/>
          </p:nvPr>
        </p:nvSpPr>
        <p:spPr/>
        <p:txBody>
          <a:bodyPr/>
          <a:lstStyle/>
          <a:p>
            <a:r>
              <a:rPr lang="en-US" dirty="0" err="1"/>
              <a:t>Ilmiöitä</a:t>
            </a:r>
            <a:r>
              <a:rPr lang="en-US" dirty="0"/>
              <a:t> </a:t>
            </a:r>
            <a:r>
              <a:rPr lang="en-US" dirty="0" err="1"/>
              <a:t>sulassa</a:t>
            </a:r>
            <a:r>
              <a:rPr lang="en-US" dirty="0"/>
              <a:t> </a:t>
            </a:r>
            <a:r>
              <a:rPr lang="en-US" dirty="0" err="1"/>
              <a:t>tilassa</a:t>
            </a:r>
            <a:endParaRPr lang="LID4096" dirty="0"/>
          </a:p>
        </p:txBody>
      </p:sp>
      <p:sp>
        <p:nvSpPr>
          <p:cNvPr id="3" name="Content Placeholder 2">
            <a:extLst>
              <a:ext uri="{FF2B5EF4-FFF2-40B4-BE49-F238E27FC236}">
                <a16:creationId xmlns:a16="http://schemas.microsoft.com/office/drawing/2014/main" id="{3B1EF575-044F-4C54-AA82-AB885238A4BC}"/>
              </a:ext>
            </a:extLst>
          </p:cNvPr>
          <p:cNvSpPr>
            <a:spLocks noGrp="1"/>
          </p:cNvSpPr>
          <p:nvPr>
            <p:ph idx="1"/>
          </p:nvPr>
        </p:nvSpPr>
        <p:spPr/>
        <p:txBody>
          <a:bodyPr/>
          <a:lstStyle/>
          <a:p>
            <a:pPr marL="0" indent="0">
              <a:buNone/>
            </a:pPr>
            <a:r>
              <a:rPr lang="en-US" dirty="0" err="1"/>
              <a:t>Liukoisuus</a:t>
            </a:r>
            <a:r>
              <a:rPr lang="en-US" dirty="0"/>
              <a:t> </a:t>
            </a:r>
            <a:r>
              <a:rPr lang="en-US" dirty="0" err="1"/>
              <a:t>kasvaa</a:t>
            </a:r>
            <a:r>
              <a:rPr lang="en-US" dirty="0"/>
              <a:t> </a:t>
            </a:r>
            <a:r>
              <a:rPr lang="en-US" dirty="0" err="1"/>
              <a:t>lämpötilan</a:t>
            </a:r>
            <a:r>
              <a:rPr lang="en-US" dirty="0"/>
              <a:t> </a:t>
            </a:r>
            <a:r>
              <a:rPr lang="en-US" dirty="0" err="1"/>
              <a:t>noustessa</a:t>
            </a:r>
            <a:endParaRPr lang="en-US" dirty="0"/>
          </a:p>
          <a:p>
            <a:pPr marL="0" indent="0">
              <a:buNone/>
            </a:pPr>
            <a:r>
              <a:rPr lang="en-US" dirty="0" err="1"/>
              <a:t>Juoksevuus</a:t>
            </a:r>
            <a:r>
              <a:rPr lang="en-US" dirty="0"/>
              <a:t> </a:t>
            </a:r>
            <a:r>
              <a:rPr lang="en-US" dirty="0" err="1"/>
              <a:t>kasvaa</a:t>
            </a:r>
            <a:r>
              <a:rPr lang="en-US" dirty="0"/>
              <a:t> </a:t>
            </a:r>
            <a:r>
              <a:rPr lang="en-US" dirty="0" err="1"/>
              <a:t>lämpötilan</a:t>
            </a:r>
            <a:r>
              <a:rPr lang="en-US" dirty="0"/>
              <a:t> </a:t>
            </a:r>
            <a:r>
              <a:rPr lang="en-US" dirty="0" err="1"/>
              <a:t>noustessa</a:t>
            </a:r>
            <a:r>
              <a:rPr lang="en-US" dirty="0"/>
              <a:t> (</a:t>
            </a:r>
            <a:r>
              <a:rPr lang="en-US" dirty="0" err="1"/>
              <a:t>viskositeetti</a:t>
            </a:r>
            <a:r>
              <a:rPr lang="en-US" dirty="0"/>
              <a:t> </a:t>
            </a:r>
            <a:r>
              <a:rPr lang="en-US" dirty="0" err="1"/>
              <a:t>pienenee</a:t>
            </a:r>
            <a:r>
              <a:rPr lang="en-US" dirty="0"/>
              <a:t>)</a:t>
            </a:r>
          </a:p>
          <a:p>
            <a:pPr marL="0" indent="0">
              <a:buNone/>
            </a:pPr>
            <a:r>
              <a:rPr lang="en-US" dirty="0" err="1"/>
              <a:t>Sekoittuminen</a:t>
            </a:r>
            <a:r>
              <a:rPr lang="en-US" dirty="0"/>
              <a:t> </a:t>
            </a:r>
            <a:r>
              <a:rPr lang="en-US" dirty="0" err="1"/>
              <a:t>helpottuu</a:t>
            </a:r>
            <a:r>
              <a:rPr lang="en-US" dirty="0"/>
              <a:t> </a:t>
            </a:r>
            <a:r>
              <a:rPr lang="en-US" dirty="0" err="1"/>
              <a:t>kahden</a:t>
            </a:r>
            <a:r>
              <a:rPr lang="en-US" dirty="0"/>
              <a:t> </a:t>
            </a:r>
            <a:r>
              <a:rPr lang="en-US" dirty="0" err="1"/>
              <a:t>y.m</a:t>
            </a:r>
            <a:r>
              <a:rPr lang="en-US" dirty="0"/>
              <a:t>. </a:t>
            </a:r>
            <a:r>
              <a:rPr lang="en-US" dirty="0" err="1"/>
              <a:t>takia</a:t>
            </a:r>
            <a:endParaRPr lang="en-US" dirty="0"/>
          </a:p>
          <a:p>
            <a:pPr marL="0" indent="0">
              <a:buNone/>
            </a:pPr>
            <a:r>
              <a:rPr lang="en-US" dirty="0" err="1"/>
              <a:t>Huokosten</a:t>
            </a:r>
            <a:r>
              <a:rPr lang="en-US" dirty="0"/>
              <a:t> </a:t>
            </a:r>
            <a:r>
              <a:rPr lang="en-US" dirty="0" err="1"/>
              <a:t>häviäminen</a:t>
            </a:r>
            <a:endParaRPr lang="en-US" dirty="0"/>
          </a:p>
          <a:p>
            <a:pPr marL="0" indent="0">
              <a:buNone/>
            </a:pPr>
            <a:r>
              <a:rPr lang="en-US" dirty="0" err="1"/>
              <a:t>Kiinteää</a:t>
            </a:r>
            <a:r>
              <a:rPr lang="en-US" dirty="0"/>
              <a:t> </a:t>
            </a:r>
            <a:r>
              <a:rPr lang="en-US" dirty="0" err="1"/>
              <a:t>suurempi</a:t>
            </a:r>
            <a:r>
              <a:rPr lang="en-US" dirty="0"/>
              <a:t> </a:t>
            </a:r>
            <a:r>
              <a:rPr lang="en-US" dirty="0" err="1"/>
              <a:t>reaktiivisuus</a:t>
            </a:r>
            <a:r>
              <a:rPr lang="en-US" dirty="0"/>
              <a:t> (</a:t>
            </a:r>
            <a:r>
              <a:rPr lang="en-US" dirty="0" err="1"/>
              <a:t>koska</a:t>
            </a:r>
            <a:r>
              <a:rPr lang="en-US" dirty="0"/>
              <a:t> </a:t>
            </a:r>
            <a:r>
              <a:rPr lang="en-US" dirty="0" err="1"/>
              <a:t>korkeampi</a:t>
            </a:r>
            <a:r>
              <a:rPr lang="en-US" dirty="0"/>
              <a:t> </a:t>
            </a:r>
            <a:r>
              <a:rPr lang="en-US" dirty="0" err="1"/>
              <a:t>lämpötila</a:t>
            </a:r>
            <a:r>
              <a:rPr lang="en-US" dirty="0"/>
              <a:t>, </a:t>
            </a:r>
            <a:r>
              <a:rPr lang="en-US" dirty="0" err="1"/>
              <a:t>mutta</a:t>
            </a:r>
            <a:r>
              <a:rPr lang="en-US" dirty="0"/>
              <a:t> </a:t>
            </a:r>
            <a:r>
              <a:rPr lang="en-US" dirty="0" err="1"/>
              <a:t>myös</a:t>
            </a:r>
            <a:r>
              <a:rPr lang="en-US" dirty="0"/>
              <a:t> </a:t>
            </a:r>
            <a:r>
              <a:rPr lang="en-US" dirty="0" err="1"/>
              <a:t>paremman</a:t>
            </a:r>
            <a:r>
              <a:rPr lang="en-US" dirty="0"/>
              <a:t> </a:t>
            </a:r>
            <a:r>
              <a:rPr lang="en-US" dirty="0" err="1"/>
              <a:t>sekoittumisen</a:t>
            </a:r>
            <a:r>
              <a:rPr lang="en-US" dirty="0"/>
              <a:t> </a:t>
            </a:r>
            <a:r>
              <a:rPr lang="en-US" dirty="0" err="1"/>
              <a:t>johdosta</a:t>
            </a:r>
            <a:r>
              <a:rPr lang="en-US" dirty="0"/>
              <a:t>)</a:t>
            </a:r>
          </a:p>
          <a:p>
            <a:pPr marL="0" indent="0">
              <a:buNone/>
            </a:pPr>
            <a:endParaRPr lang="en-US" dirty="0"/>
          </a:p>
          <a:p>
            <a:pPr marL="0" indent="0">
              <a:buNone/>
            </a:pPr>
            <a:endParaRPr lang="LID4096" dirty="0"/>
          </a:p>
        </p:txBody>
      </p:sp>
    </p:spTree>
    <p:extLst>
      <p:ext uri="{BB962C8B-B14F-4D97-AF65-F5344CB8AC3E}">
        <p14:creationId xmlns:p14="http://schemas.microsoft.com/office/powerpoint/2010/main" val="2450140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17772" cy="1325563"/>
          </a:xfrm>
        </p:spPr>
        <p:txBody>
          <a:bodyPr/>
          <a:lstStyle/>
          <a:p>
            <a:r>
              <a:rPr lang="fi-FI" dirty="0"/>
              <a:t>Piikiekkojen liittäminen, 1000</a:t>
            </a:r>
            <a:r>
              <a:rPr lang="fi-FI" baseline="30000" dirty="0"/>
              <a:t>o</a:t>
            </a:r>
            <a:r>
              <a:rPr lang="fi-FI" dirty="0"/>
              <a:t>C</a:t>
            </a:r>
          </a:p>
        </p:txBody>
      </p:sp>
      <p:grpSp>
        <p:nvGrpSpPr>
          <p:cNvPr id="3" name="Group 2"/>
          <p:cNvGrpSpPr/>
          <p:nvPr/>
        </p:nvGrpSpPr>
        <p:grpSpPr>
          <a:xfrm>
            <a:off x="104503" y="4156947"/>
            <a:ext cx="4663440" cy="1917282"/>
            <a:chOff x="470263" y="4130821"/>
            <a:chExt cx="4663440" cy="1917282"/>
          </a:xfrm>
        </p:grpSpPr>
        <p:sp>
          <p:nvSpPr>
            <p:cNvPr id="4" name="Rectangle 3"/>
            <p:cNvSpPr/>
            <p:nvPr/>
          </p:nvSpPr>
          <p:spPr>
            <a:xfrm>
              <a:off x="470263" y="4715692"/>
              <a:ext cx="4596493" cy="1332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p:cNvSpPr txBox="1"/>
            <p:nvPr/>
          </p:nvSpPr>
          <p:spPr>
            <a:xfrm>
              <a:off x="470263" y="4715692"/>
              <a:ext cx="4663440"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r>
                <a:rPr lang="fi-FI" dirty="0"/>
                <a:t>		</a:t>
              </a:r>
              <a:r>
                <a:rPr lang="fi-FI" dirty="0" err="1"/>
                <a:t>Si</a:t>
              </a:r>
              <a:r>
                <a:rPr lang="fi-FI" dirty="0"/>
                <a:t>		</a:t>
              </a:r>
              <a:r>
                <a:rPr lang="fi-FI" dirty="0" err="1"/>
                <a:t>Si</a:t>
              </a:r>
              <a:endParaRPr lang="fi-FI" dirty="0"/>
            </a:p>
          </p:txBody>
        </p:sp>
        <p:cxnSp>
          <p:nvCxnSpPr>
            <p:cNvPr id="6" name="Straight Connector 5"/>
            <p:cNvCxnSpPr/>
            <p:nvPr/>
          </p:nvCxnSpPr>
          <p:spPr>
            <a:xfrm flipV="1">
              <a:off x="628650" y="4467497"/>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90947"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14056"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25439"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406684" y="4467496"/>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0263" y="4130821"/>
              <a:ext cx="4558937" cy="369332"/>
            </a:xfrm>
            <a:prstGeom prst="rect">
              <a:avLst/>
            </a:prstGeom>
            <a:noFill/>
          </p:spPr>
          <p:txBody>
            <a:bodyPr wrap="square" rtlCol="0">
              <a:spAutoFit/>
            </a:bodyPr>
            <a:lstStyle/>
            <a:p>
              <a:r>
                <a:rPr lang="fi-FI" dirty="0"/>
                <a:t>OH		OH		OH		OH		OH</a:t>
              </a:r>
            </a:p>
          </p:txBody>
        </p:sp>
      </p:grpSp>
      <p:sp>
        <p:nvSpPr>
          <p:cNvPr id="13" name="Rectangle 12"/>
          <p:cNvSpPr/>
          <p:nvPr/>
        </p:nvSpPr>
        <p:spPr>
          <a:xfrm rot="10800000">
            <a:off x="66947" y="2071327"/>
            <a:ext cx="4596493" cy="1332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3"/>
          <p:cNvSpPr txBox="1"/>
          <p:nvPr/>
        </p:nvSpPr>
        <p:spPr>
          <a:xfrm rot="10800000">
            <a:off x="0" y="3034406"/>
            <a:ext cx="4663440"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r>
              <a:rPr lang="fi-FI" dirty="0"/>
              <a:t>		</a:t>
            </a:r>
            <a:r>
              <a:rPr lang="fi-FI" dirty="0" err="1"/>
              <a:t>Si</a:t>
            </a:r>
            <a:r>
              <a:rPr lang="fi-FI" dirty="0"/>
              <a:t>		</a:t>
            </a:r>
            <a:r>
              <a:rPr lang="fi-FI" dirty="0" err="1"/>
              <a:t>Si</a:t>
            </a:r>
            <a:endParaRPr lang="fi-FI" dirty="0"/>
          </a:p>
        </p:txBody>
      </p:sp>
      <p:cxnSp>
        <p:nvCxnSpPr>
          <p:cNvPr id="15" name="Straight Connector 14"/>
          <p:cNvCxnSpPr/>
          <p:nvPr/>
        </p:nvCxnSpPr>
        <p:spPr>
          <a:xfrm rot="10800000" flipV="1">
            <a:off x="4505053" y="3403738"/>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3542756" y="3403739"/>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2619647" y="3403739"/>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808264" y="3403739"/>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727019" y="3403739"/>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0800000">
            <a:off x="104503" y="3619277"/>
            <a:ext cx="4558937" cy="369332"/>
          </a:xfrm>
          <a:prstGeom prst="rect">
            <a:avLst/>
          </a:prstGeom>
          <a:noFill/>
        </p:spPr>
        <p:txBody>
          <a:bodyPr wrap="square" rtlCol="0">
            <a:spAutoFit/>
          </a:bodyPr>
          <a:lstStyle/>
          <a:p>
            <a:r>
              <a:rPr lang="fi-FI" dirty="0"/>
              <a:t>OH		OH		OH		OH		OH</a:t>
            </a:r>
          </a:p>
        </p:txBody>
      </p:sp>
      <p:grpSp>
        <p:nvGrpSpPr>
          <p:cNvPr id="73" name="Group 72"/>
          <p:cNvGrpSpPr/>
          <p:nvPr/>
        </p:nvGrpSpPr>
        <p:grpSpPr>
          <a:xfrm>
            <a:off x="6675119" y="2576340"/>
            <a:ext cx="2338251" cy="1580607"/>
            <a:chOff x="6675119" y="2471531"/>
            <a:chExt cx="2338251" cy="1580607"/>
          </a:xfrm>
        </p:grpSpPr>
        <p:sp>
          <p:nvSpPr>
            <p:cNvPr id="58" name="Rectangle 57"/>
            <p:cNvSpPr/>
            <p:nvPr/>
          </p:nvSpPr>
          <p:spPr>
            <a:xfrm>
              <a:off x="6675119" y="2471531"/>
              <a:ext cx="2338251" cy="1332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TextBox 59"/>
            <p:cNvSpPr txBox="1"/>
            <p:nvPr/>
          </p:nvSpPr>
          <p:spPr>
            <a:xfrm>
              <a:off x="6675119" y="3457776"/>
              <a:ext cx="2338251"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endParaRPr lang="fi-FI" dirty="0"/>
            </a:p>
          </p:txBody>
        </p:sp>
        <p:cxnSp>
          <p:nvCxnSpPr>
            <p:cNvPr id="61" name="Straight Connector 60"/>
            <p:cNvCxnSpPr/>
            <p:nvPr/>
          </p:nvCxnSpPr>
          <p:spPr>
            <a:xfrm rot="10800000" flipV="1">
              <a:off x="6833505" y="3803943"/>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8710203" y="3782310"/>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7804511" y="3792360"/>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6635384" y="4386722"/>
            <a:ext cx="2338252" cy="1569024"/>
            <a:chOff x="6675119" y="4508778"/>
            <a:chExt cx="2338252" cy="1569024"/>
          </a:xfrm>
        </p:grpSpPr>
        <p:sp>
          <p:nvSpPr>
            <p:cNvPr id="57" name="Rectangle 56"/>
            <p:cNvSpPr/>
            <p:nvPr/>
          </p:nvSpPr>
          <p:spPr>
            <a:xfrm>
              <a:off x="6675120" y="4745390"/>
              <a:ext cx="2338251" cy="1332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TextBox 58"/>
            <p:cNvSpPr txBox="1"/>
            <p:nvPr/>
          </p:nvSpPr>
          <p:spPr>
            <a:xfrm>
              <a:off x="6675119" y="4745390"/>
              <a:ext cx="2338251" cy="369332"/>
            </a:xfrm>
            <a:prstGeom prst="rect">
              <a:avLst/>
            </a:prstGeom>
            <a:noFill/>
          </p:spPr>
          <p:txBody>
            <a:bodyPr wrap="square" rtlCol="0">
              <a:spAutoFit/>
            </a:bodyPr>
            <a:lstStyle/>
            <a:p>
              <a:r>
                <a:rPr lang="fi-FI" dirty="0" err="1"/>
                <a:t>Si</a:t>
              </a:r>
              <a:r>
                <a:rPr lang="fi-FI" dirty="0"/>
                <a:t>		</a:t>
              </a:r>
              <a:r>
                <a:rPr lang="fi-FI" dirty="0" err="1"/>
                <a:t>Si</a:t>
              </a:r>
              <a:r>
                <a:rPr lang="fi-FI" dirty="0"/>
                <a:t>		</a:t>
              </a:r>
              <a:r>
                <a:rPr lang="fi-FI" dirty="0" err="1"/>
                <a:t>Si</a:t>
              </a:r>
              <a:endParaRPr lang="fi-FI" dirty="0"/>
            </a:p>
          </p:txBody>
        </p:sp>
        <p:cxnSp>
          <p:nvCxnSpPr>
            <p:cNvPr id="64" name="Straight Connector 63"/>
            <p:cNvCxnSpPr/>
            <p:nvPr/>
          </p:nvCxnSpPr>
          <p:spPr>
            <a:xfrm rot="10800000" flipV="1">
              <a:off x="6848198" y="4530411"/>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8724896" y="4508778"/>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7819204" y="4518828"/>
              <a:ext cx="0" cy="24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6675119" y="4100817"/>
            <a:ext cx="2271303" cy="369332"/>
          </a:xfrm>
          <a:prstGeom prst="rect">
            <a:avLst/>
          </a:prstGeom>
          <a:noFill/>
        </p:spPr>
        <p:txBody>
          <a:bodyPr wrap="square" rtlCol="0">
            <a:spAutoFit/>
          </a:bodyPr>
          <a:lstStyle/>
          <a:p>
            <a:r>
              <a:rPr lang="fi-FI" dirty="0"/>
              <a:t>O		O		O</a:t>
            </a:r>
          </a:p>
        </p:txBody>
      </p:sp>
      <p:sp>
        <p:nvSpPr>
          <p:cNvPr id="68" name="Right Arrow 67"/>
          <p:cNvSpPr/>
          <p:nvPr/>
        </p:nvSpPr>
        <p:spPr>
          <a:xfrm>
            <a:off x="4990011" y="3988610"/>
            <a:ext cx="1476103" cy="520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Oval 73"/>
          <p:cNvSpPr/>
          <p:nvPr/>
        </p:nvSpPr>
        <p:spPr>
          <a:xfrm rot="1493337">
            <a:off x="415927" y="3568542"/>
            <a:ext cx="557658" cy="928612"/>
          </a:xfrm>
          <a:prstGeom prst="ellipse">
            <a:avLst/>
          </a:prstGeom>
          <a:solidFill>
            <a:srgbClr val="F739EE">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Oval 78"/>
          <p:cNvSpPr/>
          <p:nvPr/>
        </p:nvSpPr>
        <p:spPr>
          <a:xfrm rot="1493337">
            <a:off x="4039532" y="3614881"/>
            <a:ext cx="557658" cy="928612"/>
          </a:xfrm>
          <a:prstGeom prst="ellipse">
            <a:avLst/>
          </a:prstGeom>
          <a:solidFill>
            <a:srgbClr val="F739EE">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Oval 79"/>
          <p:cNvSpPr/>
          <p:nvPr/>
        </p:nvSpPr>
        <p:spPr>
          <a:xfrm rot="1493337">
            <a:off x="3149671" y="3622176"/>
            <a:ext cx="557658" cy="928612"/>
          </a:xfrm>
          <a:prstGeom prst="ellipse">
            <a:avLst/>
          </a:prstGeom>
          <a:solidFill>
            <a:srgbClr val="F739EE">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Oval 80"/>
          <p:cNvSpPr/>
          <p:nvPr/>
        </p:nvSpPr>
        <p:spPr>
          <a:xfrm rot="1493337">
            <a:off x="2229979" y="3595529"/>
            <a:ext cx="557658" cy="928612"/>
          </a:xfrm>
          <a:prstGeom prst="ellipse">
            <a:avLst/>
          </a:prstGeom>
          <a:solidFill>
            <a:srgbClr val="F739EE">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Oval 81"/>
          <p:cNvSpPr/>
          <p:nvPr/>
        </p:nvSpPr>
        <p:spPr>
          <a:xfrm rot="1493337">
            <a:off x="1335795" y="3574716"/>
            <a:ext cx="557658" cy="928612"/>
          </a:xfrm>
          <a:prstGeom prst="ellipse">
            <a:avLst/>
          </a:prstGeom>
          <a:solidFill>
            <a:srgbClr val="F739EE">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TextBox 82"/>
          <p:cNvSpPr txBox="1"/>
          <p:nvPr/>
        </p:nvSpPr>
        <p:spPr>
          <a:xfrm>
            <a:off x="5185953" y="2705266"/>
            <a:ext cx="1084217" cy="461665"/>
          </a:xfrm>
          <a:prstGeom prst="rect">
            <a:avLst/>
          </a:prstGeom>
          <a:noFill/>
        </p:spPr>
        <p:txBody>
          <a:bodyPr wrap="square" rtlCol="0">
            <a:spAutoFit/>
          </a:bodyPr>
          <a:lstStyle/>
          <a:p>
            <a:r>
              <a:rPr lang="fi-FI" sz="2400" dirty="0"/>
              <a:t>H</a:t>
            </a:r>
            <a:r>
              <a:rPr lang="fi-FI" sz="2400" baseline="-25000" dirty="0"/>
              <a:t>2</a:t>
            </a:r>
            <a:r>
              <a:rPr lang="fi-FI" sz="2400" dirty="0"/>
              <a:t>O</a:t>
            </a:r>
          </a:p>
        </p:txBody>
      </p:sp>
      <p:sp>
        <p:nvSpPr>
          <p:cNvPr id="85" name="Freeform 84"/>
          <p:cNvSpPr/>
          <p:nvPr/>
        </p:nvSpPr>
        <p:spPr>
          <a:xfrm>
            <a:off x="5617029" y="1672046"/>
            <a:ext cx="979814" cy="1071154"/>
          </a:xfrm>
          <a:custGeom>
            <a:avLst/>
            <a:gdLst>
              <a:gd name="connsiteX0" fmla="*/ 0 w 979814"/>
              <a:gd name="connsiteY0" fmla="*/ 1071154 h 1071154"/>
              <a:gd name="connsiteX1" fmla="*/ 39188 w 979814"/>
              <a:gd name="connsiteY1" fmla="*/ 953588 h 1071154"/>
              <a:gd name="connsiteX2" fmla="*/ 156754 w 979814"/>
              <a:gd name="connsiteY2" fmla="*/ 849085 h 1071154"/>
              <a:gd name="connsiteX3" fmla="*/ 339634 w 979814"/>
              <a:gd name="connsiteY3" fmla="*/ 822960 h 1071154"/>
              <a:gd name="connsiteX4" fmla="*/ 431074 w 979814"/>
              <a:gd name="connsiteY4" fmla="*/ 718457 h 1071154"/>
              <a:gd name="connsiteX5" fmla="*/ 457200 w 979814"/>
              <a:gd name="connsiteY5" fmla="*/ 679268 h 1071154"/>
              <a:gd name="connsiteX6" fmla="*/ 470262 w 979814"/>
              <a:gd name="connsiteY6" fmla="*/ 640080 h 1071154"/>
              <a:gd name="connsiteX7" fmla="*/ 496388 w 979814"/>
              <a:gd name="connsiteY7" fmla="*/ 600891 h 1071154"/>
              <a:gd name="connsiteX8" fmla="*/ 522514 w 979814"/>
              <a:gd name="connsiteY8" fmla="*/ 483325 h 1071154"/>
              <a:gd name="connsiteX9" fmla="*/ 548640 w 979814"/>
              <a:gd name="connsiteY9" fmla="*/ 444137 h 1071154"/>
              <a:gd name="connsiteX10" fmla="*/ 640080 w 979814"/>
              <a:gd name="connsiteY10" fmla="*/ 418011 h 1071154"/>
              <a:gd name="connsiteX11" fmla="*/ 679268 w 979814"/>
              <a:gd name="connsiteY11" fmla="*/ 391885 h 1071154"/>
              <a:gd name="connsiteX12" fmla="*/ 809897 w 979814"/>
              <a:gd name="connsiteY12" fmla="*/ 365760 h 1071154"/>
              <a:gd name="connsiteX13" fmla="*/ 888274 w 979814"/>
              <a:gd name="connsiteY13" fmla="*/ 326571 h 1071154"/>
              <a:gd name="connsiteX14" fmla="*/ 914400 w 979814"/>
              <a:gd name="connsiteY14" fmla="*/ 287383 h 1071154"/>
              <a:gd name="connsiteX15" fmla="*/ 927462 w 979814"/>
              <a:gd name="connsiteY15" fmla="*/ 235131 h 1071154"/>
              <a:gd name="connsiteX16" fmla="*/ 953588 w 979814"/>
              <a:gd name="connsiteY16" fmla="*/ 156754 h 1071154"/>
              <a:gd name="connsiteX17" fmla="*/ 966651 w 979814"/>
              <a:gd name="connsiteY17" fmla="*/ 78377 h 1071154"/>
              <a:gd name="connsiteX18" fmla="*/ 979714 w 979814"/>
              <a:gd name="connsiteY18" fmla="*/ 0 h 107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9814" h="1071154">
                <a:moveTo>
                  <a:pt x="0" y="1071154"/>
                </a:moveTo>
                <a:cubicBezTo>
                  <a:pt x="13063" y="1031965"/>
                  <a:pt x="9979" y="982797"/>
                  <a:pt x="39188" y="953588"/>
                </a:cubicBezTo>
                <a:cubicBezTo>
                  <a:pt x="46379" y="946397"/>
                  <a:pt x="121789" y="860740"/>
                  <a:pt x="156754" y="849085"/>
                </a:cubicBezTo>
                <a:cubicBezTo>
                  <a:pt x="179349" y="841553"/>
                  <a:pt x="328681" y="824329"/>
                  <a:pt x="339634" y="822960"/>
                </a:cubicBezTo>
                <a:cubicBezTo>
                  <a:pt x="404947" y="779417"/>
                  <a:pt x="370114" y="809896"/>
                  <a:pt x="431074" y="718457"/>
                </a:cubicBezTo>
                <a:lnTo>
                  <a:pt x="457200" y="679268"/>
                </a:lnTo>
                <a:cubicBezTo>
                  <a:pt x="461554" y="666205"/>
                  <a:pt x="464104" y="652396"/>
                  <a:pt x="470262" y="640080"/>
                </a:cubicBezTo>
                <a:cubicBezTo>
                  <a:pt x="477283" y="626038"/>
                  <a:pt x="490203" y="615321"/>
                  <a:pt x="496388" y="600891"/>
                </a:cubicBezTo>
                <a:cubicBezTo>
                  <a:pt x="516467" y="554041"/>
                  <a:pt x="503913" y="532926"/>
                  <a:pt x="522514" y="483325"/>
                </a:cubicBezTo>
                <a:cubicBezTo>
                  <a:pt x="528027" y="468625"/>
                  <a:pt x="536381" y="453944"/>
                  <a:pt x="548640" y="444137"/>
                </a:cubicBezTo>
                <a:cubicBezTo>
                  <a:pt x="557159" y="437322"/>
                  <a:pt x="636666" y="418865"/>
                  <a:pt x="640080" y="418011"/>
                </a:cubicBezTo>
                <a:cubicBezTo>
                  <a:pt x="653143" y="409302"/>
                  <a:pt x="665226" y="398906"/>
                  <a:pt x="679268" y="391885"/>
                </a:cubicBezTo>
                <a:cubicBezTo>
                  <a:pt x="715743" y="373648"/>
                  <a:pt x="776209" y="370573"/>
                  <a:pt x="809897" y="365760"/>
                </a:cubicBezTo>
                <a:cubicBezTo>
                  <a:pt x="841770" y="355135"/>
                  <a:pt x="862951" y="351894"/>
                  <a:pt x="888274" y="326571"/>
                </a:cubicBezTo>
                <a:cubicBezTo>
                  <a:pt x="899375" y="315470"/>
                  <a:pt x="905691" y="300446"/>
                  <a:pt x="914400" y="287383"/>
                </a:cubicBezTo>
                <a:cubicBezTo>
                  <a:pt x="918754" y="269966"/>
                  <a:pt x="922303" y="252327"/>
                  <a:pt x="927462" y="235131"/>
                </a:cubicBezTo>
                <a:cubicBezTo>
                  <a:pt x="935375" y="208753"/>
                  <a:pt x="949061" y="183918"/>
                  <a:pt x="953588" y="156754"/>
                </a:cubicBezTo>
                <a:cubicBezTo>
                  <a:pt x="957942" y="130628"/>
                  <a:pt x="961457" y="104349"/>
                  <a:pt x="966651" y="78377"/>
                </a:cubicBezTo>
                <a:cubicBezTo>
                  <a:pt x="981826" y="2502"/>
                  <a:pt x="979714" y="51439"/>
                  <a:pt x="979714" y="0"/>
                </a:cubicBezTo>
              </a:path>
            </a:pathLst>
          </a:custGeom>
          <a:noFill/>
          <a:ln w="3810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520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animBg="1"/>
      <p:bldP spid="80" grpId="0" animBg="1"/>
      <p:bldP spid="81" grpId="0" animBg="1"/>
      <p:bldP spid="8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Liittäminen, mekaniikka</a:t>
            </a:r>
          </a:p>
        </p:txBody>
      </p:sp>
      <p:sp>
        <p:nvSpPr>
          <p:cNvPr id="3" name="Content Placeholder 2"/>
          <p:cNvSpPr>
            <a:spLocks noGrp="1"/>
          </p:cNvSpPr>
          <p:nvPr>
            <p:ph idx="1"/>
          </p:nvPr>
        </p:nvSpPr>
        <p:spPr/>
        <p:txBody>
          <a:bodyPr/>
          <a:lstStyle/>
          <a:p>
            <a:pPr marL="0" indent="0">
              <a:buNone/>
            </a:pPr>
            <a:r>
              <a:rPr lang="fi-FI" dirty="0"/>
              <a:t>Pii pehmenee korkeassa lämpötilassa (1000</a:t>
            </a:r>
            <a:r>
              <a:rPr lang="fi-FI" baseline="30000" dirty="0"/>
              <a:t>o</a:t>
            </a:r>
            <a:r>
              <a:rPr lang="fi-FI" dirty="0"/>
              <a:t>C),</a:t>
            </a:r>
          </a:p>
          <a:p>
            <a:pPr marL="0" indent="0">
              <a:buNone/>
            </a:pPr>
            <a:r>
              <a:rPr lang="fi-FI" dirty="0">
                <a:sym typeface="Wingdings" panose="05000000000000000000" pitchFamily="2" charset="2"/>
              </a:rPr>
              <a:t>viskoosi valuminen</a:t>
            </a:r>
          </a:p>
          <a:p>
            <a:pPr marL="0" indent="0">
              <a:buNone/>
            </a:pPr>
            <a:r>
              <a:rPr lang="fi-FI" dirty="0">
                <a:sym typeface="Wingdings" panose="05000000000000000000" pitchFamily="2" charset="2"/>
              </a:rPr>
              <a:t> Pinnat muovautuvat toisiinsa intiimisti </a:t>
            </a:r>
            <a:endParaRPr lang="fi-FI"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3143" t="22651" r="27572" b="8317"/>
          <a:stretch/>
        </p:blipFill>
        <p:spPr>
          <a:xfrm>
            <a:off x="1502228" y="3487782"/>
            <a:ext cx="5421086" cy="3082835"/>
          </a:xfrm>
          <a:prstGeom prst="rect">
            <a:avLst/>
          </a:prstGeom>
        </p:spPr>
      </p:pic>
    </p:spTree>
    <p:extLst>
      <p:ext uri="{BB962C8B-B14F-4D97-AF65-F5344CB8AC3E}">
        <p14:creationId xmlns:p14="http://schemas.microsoft.com/office/powerpoint/2010/main" val="1752722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7" y="391251"/>
            <a:ext cx="8974183" cy="1325563"/>
          </a:xfrm>
        </p:spPr>
        <p:txBody>
          <a:bodyPr/>
          <a:lstStyle/>
          <a:p>
            <a:r>
              <a:rPr lang="fi-FI" dirty="0"/>
              <a:t>Korkea lämpötila </a:t>
            </a:r>
            <a:r>
              <a:rPr lang="fi-FI" dirty="0">
                <a:sym typeface="Wingdings" panose="05000000000000000000" pitchFamily="2" charset="2"/>
              </a:rPr>
              <a:t> </a:t>
            </a:r>
            <a:r>
              <a:rPr lang="fi-FI" dirty="0" err="1">
                <a:sym typeface="Wingdings" panose="05000000000000000000" pitchFamily="2" charset="2"/>
              </a:rPr>
              <a:t>Si</a:t>
            </a:r>
            <a:r>
              <a:rPr lang="fi-FI" dirty="0">
                <a:sym typeface="Wingdings" panose="05000000000000000000" pitchFamily="2" charset="2"/>
              </a:rPr>
              <a:t>-O-</a:t>
            </a:r>
            <a:r>
              <a:rPr lang="fi-FI" dirty="0" err="1">
                <a:sym typeface="Wingdings" panose="05000000000000000000" pitchFamily="2" charset="2"/>
              </a:rPr>
              <a:t>Si</a:t>
            </a:r>
            <a:r>
              <a:rPr lang="fi-FI" dirty="0">
                <a:sym typeface="Wingdings" panose="05000000000000000000" pitchFamily="2" charset="2"/>
              </a:rPr>
              <a:t> sidos</a:t>
            </a:r>
            <a:endParaRPr lang="fi-FI" dirty="0"/>
          </a:p>
        </p:txBody>
      </p:sp>
      <p:sp>
        <p:nvSpPr>
          <p:cNvPr id="4" name="Text Box 7"/>
          <p:cNvSpPr txBox="1">
            <a:spLocks noChangeArrowheads="1"/>
          </p:cNvSpPr>
          <p:nvPr/>
        </p:nvSpPr>
        <p:spPr bwMode="auto">
          <a:xfrm>
            <a:off x="426426" y="2030538"/>
            <a:ext cx="4237013" cy="3539430"/>
          </a:xfrm>
          <a:prstGeom prst="rect">
            <a:avLst/>
          </a:prstGeom>
          <a:noFill/>
          <a:ln w="9525">
            <a:noFill/>
            <a:miter lim="800000"/>
            <a:headEnd/>
            <a:tailEnd/>
          </a:ln>
          <a:effectLst/>
        </p:spPr>
        <p:txBody>
          <a:bodyPr wrap="square">
            <a:spAutoFit/>
          </a:bodyPr>
          <a:lstStyle/>
          <a:p>
            <a:pPr>
              <a:spcBef>
                <a:spcPct val="50000"/>
              </a:spcBef>
            </a:pPr>
            <a:r>
              <a:rPr lang="en-GB" sz="2800" dirty="0"/>
              <a:t>Si-O-Si </a:t>
            </a:r>
            <a:r>
              <a:rPr lang="en-GB" sz="2800" dirty="0" err="1"/>
              <a:t>sidos</a:t>
            </a:r>
            <a:r>
              <a:rPr lang="en-GB" sz="2800" dirty="0"/>
              <a:t> 400 kJ/mol. </a:t>
            </a:r>
          </a:p>
          <a:p>
            <a:pPr>
              <a:spcBef>
                <a:spcPct val="50000"/>
              </a:spcBef>
            </a:pPr>
            <a:r>
              <a:rPr lang="en-GB" sz="2800" dirty="0" err="1"/>
              <a:t>Mitattu</a:t>
            </a:r>
            <a:r>
              <a:rPr lang="en-GB" sz="2800" dirty="0"/>
              <a:t> </a:t>
            </a:r>
            <a:r>
              <a:rPr lang="en-GB" sz="2800" dirty="0" err="1"/>
              <a:t>pintaenergia</a:t>
            </a:r>
            <a:r>
              <a:rPr lang="en-GB" sz="2800" dirty="0"/>
              <a:t> </a:t>
            </a:r>
          </a:p>
          <a:p>
            <a:pPr>
              <a:spcBef>
                <a:spcPct val="50000"/>
              </a:spcBef>
            </a:pPr>
            <a:r>
              <a:rPr lang="en-US" sz="2800" dirty="0">
                <a:ea typeface="Times New Roman" panose="02020603050405020304" pitchFamily="18" charset="0"/>
              </a:rPr>
              <a:t>3000 </a:t>
            </a:r>
            <a:r>
              <a:rPr lang="en-US" sz="2800" dirty="0" err="1">
                <a:ea typeface="Times New Roman" panose="02020603050405020304" pitchFamily="18" charset="0"/>
              </a:rPr>
              <a:t>mJ</a:t>
            </a:r>
            <a:r>
              <a:rPr lang="en-US" sz="2800" dirty="0">
                <a:ea typeface="Times New Roman" panose="02020603050405020304" pitchFamily="18" charset="0"/>
              </a:rPr>
              <a:t>/m</a:t>
            </a:r>
            <a:r>
              <a:rPr lang="en-US" sz="2800" baseline="30000" dirty="0">
                <a:ea typeface="Times New Roman" panose="02020603050405020304" pitchFamily="18" charset="0"/>
              </a:rPr>
              <a:t>2</a:t>
            </a:r>
          </a:p>
          <a:p>
            <a:pPr>
              <a:spcBef>
                <a:spcPct val="50000"/>
              </a:spcBef>
            </a:pPr>
            <a:r>
              <a:rPr lang="en-US" sz="2800" b="1" dirty="0" err="1">
                <a:solidFill>
                  <a:srgbClr val="FF0000"/>
                </a:solidFill>
              </a:rPr>
              <a:t>Teoreettisesti</a:t>
            </a:r>
            <a:r>
              <a:rPr lang="en-US" sz="2800" b="1" dirty="0">
                <a:solidFill>
                  <a:srgbClr val="FF0000"/>
                </a:solidFill>
              </a:rPr>
              <a:t>: </a:t>
            </a:r>
          </a:p>
          <a:p>
            <a:pPr>
              <a:spcBef>
                <a:spcPct val="50000"/>
              </a:spcBef>
            </a:pPr>
            <a:r>
              <a:rPr lang="en-US" sz="2800" b="1" dirty="0">
                <a:solidFill>
                  <a:srgbClr val="FF0000"/>
                </a:solidFill>
              </a:rPr>
              <a:t>10</a:t>
            </a:r>
            <a:r>
              <a:rPr lang="en-US" sz="2800" b="1" baseline="30000" dirty="0">
                <a:solidFill>
                  <a:srgbClr val="FF0000"/>
                </a:solidFill>
              </a:rPr>
              <a:t>15</a:t>
            </a:r>
            <a:r>
              <a:rPr lang="en-US" sz="2800" b="1" dirty="0">
                <a:solidFill>
                  <a:srgbClr val="FF0000"/>
                </a:solidFill>
              </a:rPr>
              <a:t>cm</a:t>
            </a:r>
            <a:r>
              <a:rPr lang="en-US" sz="2800" b="1" baseline="30000" dirty="0">
                <a:solidFill>
                  <a:srgbClr val="FF0000"/>
                </a:solidFill>
              </a:rPr>
              <a:t>-2 </a:t>
            </a:r>
            <a:r>
              <a:rPr lang="en-US" sz="2800" b="1" dirty="0">
                <a:solidFill>
                  <a:srgbClr val="FF0000"/>
                </a:solidFill>
              </a:rPr>
              <a:t>* 400 kJ/</a:t>
            </a:r>
            <a:r>
              <a:rPr lang="en-US" sz="2800" b="1" dirty="0" err="1">
                <a:solidFill>
                  <a:srgbClr val="FF0000"/>
                </a:solidFill>
              </a:rPr>
              <a:t>mol</a:t>
            </a:r>
            <a:r>
              <a:rPr lang="en-US" sz="2800" b="1" dirty="0">
                <a:solidFill>
                  <a:srgbClr val="FF0000"/>
                </a:solidFill>
              </a:rPr>
              <a:t> </a:t>
            </a:r>
            <a:r>
              <a:rPr lang="en-US" sz="2800" b="1" dirty="0">
                <a:solidFill>
                  <a:srgbClr val="FF0000"/>
                </a:solidFill>
                <a:sym typeface="Wingdings" panose="05000000000000000000" pitchFamily="2" charset="2"/>
              </a:rPr>
              <a:t> </a:t>
            </a:r>
            <a:r>
              <a:rPr lang="en-GB" sz="2800" b="1" dirty="0">
                <a:solidFill>
                  <a:srgbClr val="FF0000"/>
                </a:solidFill>
              </a:rPr>
              <a:t> 3500 </a:t>
            </a:r>
            <a:r>
              <a:rPr lang="en-GB" sz="2800" b="1" dirty="0" err="1">
                <a:solidFill>
                  <a:srgbClr val="FF0000"/>
                </a:solidFill>
              </a:rPr>
              <a:t>mJ</a:t>
            </a:r>
            <a:r>
              <a:rPr lang="en-GB" sz="2800" b="1" dirty="0">
                <a:solidFill>
                  <a:srgbClr val="FF0000"/>
                </a:solidFill>
              </a:rPr>
              <a:t>/m</a:t>
            </a:r>
            <a:r>
              <a:rPr lang="en-GB" sz="2800" b="1" baseline="30000" dirty="0">
                <a:solidFill>
                  <a:srgbClr val="FF0000"/>
                </a:solidFill>
              </a:rPr>
              <a:t>2 </a:t>
            </a:r>
            <a:endParaRPr lang="en-GB" sz="2800" b="1" dirty="0">
              <a:solidFill>
                <a:srgbClr val="FF0000"/>
              </a:solidFill>
            </a:endParaRPr>
          </a:p>
        </p:txBody>
      </p:sp>
      <p:grpSp>
        <p:nvGrpSpPr>
          <p:cNvPr id="10" name="Group 9"/>
          <p:cNvGrpSpPr/>
          <p:nvPr/>
        </p:nvGrpSpPr>
        <p:grpSpPr>
          <a:xfrm>
            <a:off x="4774474" y="1950517"/>
            <a:ext cx="4140926" cy="3579224"/>
            <a:chOff x="4774474" y="1950517"/>
            <a:chExt cx="4140926" cy="3579224"/>
          </a:xfrm>
        </p:grpSpPr>
        <p:pic>
          <p:nvPicPr>
            <p:cNvPr id="5" name="Picture 5"/>
            <p:cNvPicPr>
              <a:picLocks noChangeAspect="1" noChangeArrowheads="1"/>
            </p:cNvPicPr>
            <p:nvPr/>
          </p:nvPicPr>
          <p:blipFill rotWithShape="1">
            <a:blip r:embed="rId2" cstate="print"/>
            <a:srcRect l="44635" t="6455" b="7882"/>
            <a:stretch/>
          </p:blipFill>
          <p:spPr bwMode="auto">
            <a:xfrm>
              <a:off x="4774474" y="1950517"/>
              <a:ext cx="4140926" cy="3579224"/>
            </a:xfrm>
            <a:prstGeom prst="rect">
              <a:avLst/>
            </a:prstGeom>
            <a:noFill/>
            <a:ln w="9525">
              <a:noFill/>
              <a:miter lim="800000"/>
              <a:headEnd/>
              <a:tailEnd/>
            </a:ln>
          </p:spPr>
        </p:pic>
        <p:sp>
          <p:nvSpPr>
            <p:cNvPr id="6" name="Oval 5"/>
            <p:cNvSpPr/>
            <p:nvPr/>
          </p:nvSpPr>
          <p:spPr>
            <a:xfrm>
              <a:off x="6289765" y="3367837"/>
              <a:ext cx="1031967" cy="744583"/>
            </a:xfrm>
            <a:prstGeom prst="ellipse">
              <a:avLst/>
            </a:prstGeom>
            <a:solidFill>
              <a:srgbClr val="5B9BD5">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val 6"/>
            <p:cNvSpPr/>
            <p:nvPr/>
          </p:nvSpPr>
          <p:spPr>
            <a:xfrm>
              <a:off x="7269479" y="2936279"/>
              <a:ext cx="535577" cy="1426077"/>
            </a:xfrm>
            <a:prstGeom prst="ellipse">
              <a:avLst/>
            </a:prstGeom>
            <a:solidFill>
              <a:srgbClr val="FF00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val 7"/>
            <p:cNvSpPr/>
            <p:nvPr/>
          </p:nvSpPr>
          <p:spPr>
            <a:xfrm rot="18010494">
              <a:off x="4943598" y="3067227"/>
              <a:ext cx="1299753" cy="976032"/>
            </a:xfrm>
            <a:prstGeom prst="ellipse">
              <a:avLst/>
            </a:prstGeom>
            <a:solidFill>
              <a:srgbClr val="5B9BD5">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748947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A2C3-D386-42E2-8FE9-5967D21A85D9}"/>
              </a:ext>
            </a:extLst>
          </p:cNvPr>
          <p:cNvSpPr>
            <a:spLocks noGrp="1"/>
          </p:cNvSpPr>
          <p:nvPr>
            <p:ph type="title"/>
          </p:nvPr>
        </p:nvSpPr>
        <p:spPr/>
        <p:txBody>
          <a:bodyPr/>
          <a:lstStyle/>
          <a:p>
            <a:r>
              <a:rPr lang="en-US" dirty="0" err="1"/>
              <a:t>Sidoslujuus</a:t>
            </a:r>
            <a:r>
              <a:rPr lang="en-US" dirty="0"/>
              <a:t> = f(T)</a:t>
            </a:r>
            <a:endParaRPr lang="LID4096" dirty="0"/>
          </a:p>
        </p:txBody>
      </p:sp>
      <p:pic>
        <p:nvPicPr>
          <p:cNvPr id="6" name="Picture 5" descr="A close up of a map&#10;&#10;Description automatically generated">
            <a:extLst>
              <a:ext uri="{FF2B5EF4-FFF2-40B4-BE49-F238E27FC236}">
                <a16:creationId xmlns:a16="http://schemas.microsoft.com/office/drawing/2014/main" id="{C0A16943-66D4-4A6E-96BC-2C72D17E0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046" y="1498599"/>
            <a:ext cx="5100716" cy="4440624"/>
          </a:xfrm>
          <a:prstGeom prst="rect">
            <a:avLst/>
          </a:prstGeom>
        </p:spPr>
      </p:pic>
      <p:pic>
        <p:nvPicPr>
          <p:cNvPr id="13" name="Picture 4">
            <a:extLst>
              <a:ext uri="{FF2B5EF4-FFF2-40B4-BE49-F238E27FC236}">
                <a16:creationId xmlns:a16="http://schemas.microsoft.com/office/drawing/2014/main" id="{48B5B729-E655-42CA-8EDA-F593C8728AC2}"/>
              </a:ext>
            </a:extLst>
          </p:cNvPr>
          <p:cNvPicPr>
            <a:picLocks noChangeAspect="1" noChangeArrowheads="1"/>
          </p:cNvPicPr>
          <p:nvPr/>
        </p:nvPicPr>
        <p:blipFill rotWithShape="1">
          <a:blip r:embed="rId3" cstate="print"/>
          <a:srcRect r="34987"/>
          <a:stretch/>
        </p:blipFill>
        <p:spPr>
          <a:xfrm>
            <a:off x="1212912" y="5110540"/>
            <a:ext cx="1317344" cy="1619250"/>
          </a:xfrm>
          <a:prstGeom prst="rect">
            <a:avLst/>
          </a:prstGeom>
          <a:noFill/>
          <a:ln/>
        </p:spPr>
      </p:pic>
      <p:pic>
        <p:nvPicPr>
          <p:cNvPr id="14" name="Picture 5">
            <a:extLst>
              <a:ext uri="{FF2B5EF4-FFF2-40B4-BE49-F238E27FC236}">
                <a16:creationId xmlns:a16="http://schemas.microsoft.com/office/drawing/2014/main" id="{F8DE6B47-1F78-4366-815D-C0EFF77B205A}"/>
              </a:ext>
            </a:extLst>
          </p:cNvPr>
          <p:cNvPicPr>
            <a:picLocks noChangeAspect="1" noChangeArrowheads="1"/>
          </p:cNvPicPr>
          <p:nvPr/>
        </p:nvPicPr>
        <p:blipFill rotWithShape="1">
          <a:blip r:embed="rId4" cstate="print"/>
          <a:srcRect l="66733" t="15156" r="3157" b="18876"/>
          <a:stretch/>
        </p:blipFill>
        <p:spPr bwMode="auto">
          <a:xfrm>
            <a:off x="6894920" y="1361053"/>
            <a:ext cx="1176060" cy="1569661"/>
          </a:xfrm>
          <a:prstGeom prst="rect">
            <a:avLst/>
          </a:prstGeom>
          <a:noFill/>
          <a:ln w="9525">
            <a:noFill/>
            <a:miter lim="800000"/>
            <a:headEnd/>
            <a:tailEnd/>
          </a:ln>
        </p:spPr>
      </p:pic>
      <p:sp>
        <p:nvSpPr>
          <p:cNvPr id="7" name="TextBox 6">
            <a:extLst>
              <a:ext uri="{FF2B5EF4-FFF2-40B4-BE49-F238E27FC236}">
                <a16:creationId xmlns:a16="http://schemas.microsoft.com/office/drawing/2014/main" id="{94E8F18D-2137-4EBC-95BE-4C653C09F91F}"/>
              </a:ext>
            </a:extLst>
          </p:cNvPr>
          <p:cNvSpPr txBox="1"/>
          <p:nvPr/>
        </p:nvSpPr>
        <p:spPr>
          <a:xfrm>
            <a:off x="4006850" y="6354374"/>
            <a:ext cx="3733800" cy="276999"/>
          </a:xfrm>
          <a:prstGeom prst="rect">
            <a:avLst/>
          </a:prstGeom>
          <a:noFill/>
        </p:spPr>
        <p:txBody>
          <a:bodyPr wrap="square" rtlCol="0">
            <a:spAutoFit/>
          </a:bodyPr>
          <a:lstStyle/>
          <a:p>
            <a:r>
              <a:rPr lang="en-US" sz="1200" dirty="0" err="1"/>
              <a:t>Gösele</a:t>
            </a:r>
            <a:r>
              <a:rPr lang="en-US" sz="1200" dirty="0"/>
              <a:t> et al: JVST A 17(4):1145-1152 · July 1999</a:t>
            </a:r>
            <a:endParaRPr lang="LID4096" sz="1200" dirty="0"/>
          </a:p>
        </p:txBody>
      </p:sp>
    </p:spTree>
    <p:extLst>
      <p:ext uri="{BB962C8B-B14F-4D97-AF65-F5344CB8AC3E}">
        <p14:creationId xmlns:p14="http://schemas.microsoft.com/office/powerpoint/2010/main" val="1816161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C1673E5-9C41-4695-A2F3-3A8AA89F6152}"/>
              </a:ext>
            </a:extLst>
          </p:cNvPr>
          <p:cNvSpPr>
            <a:spLocks noGrp="1" noChangeArrowheads="1"/>
          </p:cNvSpPr>
          <p:nvPr>
            <p:ph type="title"/>
          </p:nvPr>
        </p:nvSpPr>
        <p:spPr>
          <a:xfrm>
            <a:off x="314325" y="282933"/>
            <a:ext cx="8515350" cy="1325563"/>
          </a:xfrm>
        </p:spPr>
        <p:txBody>
          <a:bodyPr/>
          <a:lstStyle/>
          <a:p>
            <a:r>
              <a:rPr lang="fi-FI" altLang="fi-FI" dirty="0" err="1"/>
              <a:t>Fuusiobondaus</a:t>
            </a:r>
            <a:r>
              <a:rPr lang="fi-FI" altLang="fi-FI" dirty="0"/>
              <a:t> (suoraliittäminen)</a:t>
            </a:r>
          </a:p>
        </p:txBody>
      </p:sp>
      <p:sp>
        <p:nvSpPr>
          <p:cNvPr id="88067" name="Content Placeholder 2">
            <a:extLst>
              <a:ext uri="{FF2B5EF4-FFF2-40B4-BE49-F238E27FC236}">
                <a16:creationId xmlns:a16="http://schemas.microsoft.com/office/drawing/2014/main" id="{09DEDC1C-1DC9-4255-AE5E-C01D5E3E4BED}"/>
              </a:ext>
            </a:extLst>
          </p:cNvPr>
          <p:cNvSpPr>
            <a:spLocks noGrp="1" noChangeArrowheads="1"/>
          </p:cNvSpPr>
          <p:nvPr>
            <p:ph idx="1"/>
          </p:nvPr>
        </p:nvSpPr>
        <p:spPr/>
        <p:txBody>
          <a:bodyPr/>
          <a:lstStyle/>
          <a:p>
            <a:r>
              <a:rPr lang="fi-FI" altLang="fi-FI" dirty="0"/>
              <a:t>Identtiset materiaalit</a:t>
            </a:r>
          </a:p>
          <a:p>
            <a:r>
              <a:rPr lang="fi-FI" altLang="fi-FI" dirty="0"/>
              <a:t>Sama lämpölaajenemiskerroin</a:t>
            </a:r>
          </a:p>
          <a:p>
            <a:r>
              <a:rPr lang="fi-FI" altLang="fi-FI" dirty="0"/>
              <a:t>Luonnolliset sidokset käytettävissä</a:t>
            </a:r>
          </a:p>
          <a:p>
            <a:r>
              <a:rPr lang="fi-FI" altLang="fi-FI" dirty="0"/>
              <a:t>Paine ja/tai lämpötila auttavat</a:t>
            </a:r>
          </a:p>
          <a:p>
            <a:endParaRPr lang="fi-FI" altLang="fi-FI" dirty="0"/>
          </a:p>
          <a:p>
            <a:r>
              <a:rPr lang="fi-FI" altLang="fi-FI" dirty="0" err="1"/>
              <a:t>Si-Si</a:t>
            </a:r>
            <a:endParaRPr lang="fi-FI" altLang="fi-FI" dirty="0"/>
          </a:p>
          <a:p>
            <a:r>
              <a:rPr lang="fi-FI" altLang="fi-FI" dirty="0"/>
              <a:t>Lasi-lasi</a:t>
            </a:r>
          </a:p>
          <a:p>
            <a:r>
              <a:rPr lang="fi-FI" altLang="fi-FI" dirty="0"/>
              <a:t>Polymeeri-polymeeri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577301F1-FED8-4FF5-9E49-D72BA5C6ABDF}"/>
              </a:ext>
            </a:extLst>
          </p:cNvPr>
          <p:cNvSpPr>
            <a:spLocks noGrp="1" noChangeArrowheads="1"/>
          </p:cNvSpPr>
          <p:nvPr>
            <p:ph type="title"/>
          </p:nvPr>
        </p:nvSpPr>
        <p:spPr/>
        <p:txBody>
          <a:bodyPr/>
          <a:lstStyle/>
          <a:p>
            <a:pPr eaLnBrk="1" hangingPunct="1"/>
            <a:r>
              <a:rPr lang="en-US" altLang="fi-FI" dirty="0" err="1"/>
              <a:t>Lasin</a:t>
            </a:r>
            <a:r>
              <a:rPr lang="en-US" altLang="fi-FI" dirty="0"/>
              <a:t> </a:t>
            </a:r>
            <a:r>
              <a:rPr lang="en-US" altLang="fi-FI" dirty="0" err="1"/>
              <a:t>liittäminen</a:t>
            </a:r>
            <a:endParaRPr lang="en-US" altLang="fi-FI" dirty="0"/>
          </a:p>
        </p:txBody>
      </p:sp>
      <p:sp>
        <p:nvSpPr>
          <p:cNvPr id="91139" name="Content Placeholder 2">
            <a:extLst>
              <a:ext uri="{FF2B5EF4-FFF2-40B4-BE49-F238E27FC236}">
                <a16:creationId xmlns:a16="http://schemas.microsoft.com/office/drawing/2014/main" id="{8202E1A6-93CD-4BE1-B2F9-0CD1B420DA9C}"/>
              </a:ext>
            </a:extLst>
          </p:cNvPr>
          <p:cNvSpPr>
            <a:spLocks noGrp="1" noChangeArrowheads="1"/>
          </p:cNvSpPr>
          <p:nvPr>
            <p:ph sz="half" idx="1"/>
          </p:nvPr>
        </p:nvSpPr>
        <p:spPr>
          <a:xfrm>
            <a:off x="250825" y="1916113"/>
            <a:ext cx="4038600" cy="4525962"/>
          </a:xfrm>
        </p:spPr>
        <p:txBody>
          <a:bodyPr/>
          <a:lstStyle/>
          <a:p>
            <a:pPr lvl="1" eaLnBrk="1" hangingPunct="1"/>
            <a:r>
              <a:rPr lang="en-US" altLang="fi-FI" dirty="0" err="1"/>
              <a:t>Lämmitä</a:t>
            </a:r>
            <a:r>
              <a:rPr lang="en-US" altLang="fi-FI" dirty="0"/>
              <a:t>: T&gt; </a:t>
            </a:r>
            <a:r>
              <a:rPr lang="en-US" altLang="fi-FI" dirty="0" err="1"/>
              <a:t>T</a:t>
            </a:r>
            <a:r>
              <a:rPr lang="en-US" altLang="fi-FI" baseline="-25000" dirty="0" err="1"/>
              <a:t>g</a:t>
            </a:r>
            <a:r>
              <a:rPr lang="en-US" altLang="fi-FI" dirty="0"/>
              <a:t>, </a:t>
            </a:r>
          </a:p>
          <a:p>
            <a:pPr lvl="1"/>
            <a:r>
              <a:rPr lang="en-US" altLang="fi-FI" dirty="0" err="1"/>
              <a:t>Lasi</a:t>
            </a:r>
            <a:r>
              <a:rPr lang="en-US" altLang="fi-FI" dirty="0"/>
              <a:t> </a:t>
            </a:r>
            <a:r>
              <a:rPr lang="en-US" altLang="fi-FI" dirty="0" err="1"/>
              <a:t>pehmenee</a:t>
            </a:r>
            <a:r>
              <a:rPr lang="en-US" altLang="fi-FI" dirty="0"/>
              <a:t> ja </a:t>
            </a:r>
            <a:r>
              <a:rPr lang="en-US" altLang="fi-FI" dirty="0" err="1"/>
              <a:t>muodostaa</a:t>
            </a:r>
            <a:r>
              <a:rPr lang="en-US" altLang="fi-FI" dirty="0"/>
              <a:t> </a:t>
            </a:r>
            <a:r>
              <a:rPr lang="en-US" altLang="fi-FI" dirty="0" err="1"/>
              <a:t>intiimin</a:t>
            </a:r>
            <a:r>
              <a:rPr lang="en-US" altLang="fi-FI" dirty="0"/>
              <a:t> </a:t>
            </a:r>
            <a:r>
              <a:rPr lang="en-US" altLang="fi-FI" dirty="0" err="1"/>
              <a:t>kontaktin</a:t>
            </a:r>
            <a:endParaRPr lang="en-US" altLang="fi-FI" dirty="0"/>
          </a:p>
          <a:p>
            <a:pPr lvl="1" eaLnBrk="1" hangingPunct="1"/>
            <a:r>
              <a:rPr lang="en-US" altLang="fi-FI" dirty="0" err="1"/>
              <a:t>T</a:t>
            </a:r>
            <a:r>
              <a:rPr lang="en-US" altLang="fi-FI" baseline="-25000" dirty="0" err="1"/>
              <a:t>g</a:t>
            </a:r>
            <a:r>
              <a:rPr lang="en-US" altLang="fi-FI" dirty="0"/>
              <a:t> 650 °C Pyrex 7740-lasille</a:t>
            </a:r>
          </a:p>
          <a:p>
            <a:pPr lvl="1" eaLnBrk="1" hangingPunct="1"/>
            <a:r>
              <a:rPr lang="en-US" altLang="fi-FI" dirty="0" err="1"/>
              <a:t>Vaarana</a:t>
            </a:r>
            <a:r>
              <a:rPr lang="en-US" altLang="fi-FI" dirty="0"/>
              <a:t>: </a:t>
            </a:r>
            <a:r>
              <a:rPr lang="en-US" altLang="fi-FI" dirty="0" err="1"/>
              <a:t>jos</a:t>
            </a:r>
            <a:r>
              <a:rPr lang="en-US" altLang="fi-FI" dirty="0"/>
              <a:t> </a:t>
            </a:r>
            <a:r>
              <a:rPr lang="en-US" altLang="fi-FI" dirty="0" err="1"/>
              <a:t>pehmenee</a:t>
            </a:r>
            <a:r>
              <a:rPr lang="en-US" altLang="fi-FI" dirty="0"/>
              <a:t> </a:t>
            </a:r>
            <a:r>
              <a:rPr lang="en-US" altLang="fi-FI" dirty="0" err="1"/>
              <a:t>liikaa</a:t>
            </a:r>
            <a:r>
              <a:rPr lang="en-US" altLang="fi-FI" dirty="0"/>
              <a:t>, </a:t>
            </a:r>
            <a:r>
              <a:rPr lang="en-US" altLang="fi-FI" dirty="0" err="1"/>
              <a:t>lasi</a:t>
            </a:r>
            <a:r>
              <a:rPr lang="en-US" altLang="fi-FI" dirty="0"/>
              <a:t> </a:t>
            </a:r>
            <a:r>
              <a:rPr lang="en-US" altLang="fi-FI" dirty="0" err="1"/>
              <a:t>taipuu</a:t>
            </a:r>
            <a:r>
              <a:rPr lang="en-US" altLang="fi-FI" dirty="0"/>
              <a:t> ja </a:t>
            </a:r>
            <a:r>
              <a:rPr lang="en-US" altLang="fi-FI" dirty="0" err="1"/>
              <a:t>tasaisuus</a:t>
            </a:r>
            <a:r>
              <a:rPr lang="en-US" altLang="fi-FI" dirty="0"/>
              <a:t> </a:t>
            </a:r>
            <a:r>
              <a:rPr lang="en-US" altLang="fi-FI" dirty="0" err="1"/>
              <a:t>menetetään</a:t>
            </a:r>
            <a:r>
              <a:rPr lang="en-US" altLang="fi-FI" dirty="0"/>
              <a:t>.</a:t>
            </a:r>
          </a:p>
        </p:txBody>
      </p:sp>
      <p:pic>
        <p:nvPicPr>
          <p:cNvPr id="91140" name="Content Placeholder 5">
            <a:extLst>
              <a:ext uri="{FF2B5EF4-FFF2-40B4-BE49-F238E27FC236}">
                <a16:creationId xmlns:a16="http://schemas.microsoft.com/office/drawing/2014/main" id="{8A22DD3F-4A00-42DC-A156-1DE7A64059C2}"/>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78377" y="2262631"/>
            <a:ext cx="3109912" cy="2332737"/>
          </a:xfrm>
        </p:spPr>
      </p:pic>
      <p:sp>
        <p:nvSpPr>
          <p:cNvPr id="91141" name="Slide Number Placeholder 3">
            <a:extLst>
              <a:ext uri="{FF2B5EF4-FFF2-40B4-BE49-F238E27FC236}">
                <a16:creationId xmlns:a16="http://schemas.microsoft.com/office/drawing/2014/main" id="{4E8762F5-F85F-4773-8EB7-253FD061FE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ACC81D-07F7-4A07-B43A-D5EB7720F020}" type="slidenum">
              <a:rPr lang="en-US" altLang="fi-FI" sz="1400" smtClean="0"/>
              <a:pPr>
                <a:spcBef>
                  <a:spcPct val="0"/>
                </a:spcBef>
                <a:buFontTx/>
                <a:buNone/>
              </a:pPr>
              <a:t>55</a:t>
            </a:fld>
            <a:endParaRPr lang="en-US" altLang="fi-FI" sz="1400"/>
          </a:p>
        </p:txBody>
      </p:sp>
      <p:sp>
        <p:nvSpPr>
          <p:cNvPr id="91143" name="TextBox 7">
            <a:extLst>
              <a:ext uri="{FF2B5EF4-FFF2-40B4-BE49-F238E27FC236}">
                <a16:creationId xmlns:a16="http://schemas.microsoft.com/office/drawing/2014/main" id="{2A9B7CD8-56DD-4442-A66F-E5FAAD82859B}"/>
              </a:ext>
            </a:extLst>
          </p:cNvPr>
          <p:cNvSpPr txBox="1">
            <a:spLocks noChangeArrowheads="1"/>
          </p:cNvSpPr>
          <p:nvPr/>
        </p:nvSpPr>
        <p:spPr bwMode="auto">
          <a:xfrm rot="5400000">
            <a:off x="7139782" y="3147218"/>
            <a:ext cx="3429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fi-FI" sz="1200" dirty="0">
                <a:latin typeface="Calibri" panose="020F0502020204030204" pitchFamily="34" charset="0"/>
              </a:rPr>
              <a:t>Ville </a:t>
            </a:r>
            <a:r>
              <a:rPr lang="en-US" altLang="fi-FI" sz="1200" dirty="0" err="1">
                <a:latin typeface="Calibri" panose="020F0502020204030204" pitchFamily="34" charset="0"/>
              </a:rPr>
              <a:t>Saarela</a:t>
            </a:r>
            <a:r>
              <a:rPr lang="en-US" altLang="fi-FI" sz="1200" dirty="0">
                <a:latin typeface="Calibri" panose="020F0502020204030204" pitchFamily="34" charset="0"/>
              </a:rPr>
              <a:t>, Aalto-</a:t>
            </a:r>
            <a:r>
              <a:rPr lang="en-US" altLang="fi-FI" sz="1200" dirty="0" err="1">
                <a:latin typeface="Calibri" panose="020F0502020204030204" pitchFamily="34" charset="0"/>
              </a:rPr>
              <a:t>yliopisto</a:t>
            </a:r>
            <a:endParaRPr lang="en-US" altLang="fi-FI" sz="1200" dirty="0">
              <a:latin typeface="Calibri" panose="020F0502020204030204" pitchFamily="34" charset="0"/>
            </a:endParaRPr>
          </a:p>
        </p:txBody>
      </p:sp>
      <p:sp>
        <p:nvSpPr>
          <p:cNvPr id="2" name="Arrow: Right 1">
            <a:extLst>
              <a:ext uri="{FF2B5EF4-FFF2-40B4-BE49-F238E27FC236}">
                <a16:creationId xmlns:a16="http://schemas.microsoft.com/office/drawing/2014/main" id="{A3A32383-5CF7-4595-882B-6FCFD77BEAE1}"/>
              </a:ext>
            </a:extLst>
          </p:cNvPr>
          <p:cNvSpPr/>
          <p:nvPr/>
        </p:nvSpPr>
        <p:spPr>
          <a:xfrm>
            <a:off x="4073527" y="3651250"/>
            <a:ext cx="70485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E1FE92EB-C708-47C8-8EBB-8AA699878121}"/>
              </a:ext>
            </a:extLst>
          </p:cNvPr>
          <p:cNvSpPr txBox="1"/>
          <p:nvPr/>
        </p:nvSpPr>
        <p:spPr>
          <a:xfrm>
            <a:off x="4460876" y="4616937"/>
            <a:ext cx="4437062" cy="1938992"/>
          </a:xfrm>
          <a:prstGeom prst="rect">
            <a:avLst/>
          </a:prstGeom>
          <a:noFill/>
        </p:spPr>
        <p:txBody>
          <a:bodyPr wrap="square" rtlCol="0">
            <a:spAutoFit/>
          </a:bodyPr>
          <a:lstStyle/>
          <a:p>
            <a:r>
              <a:rPr lang="en-US" sz="2400" dirty="0" err="1"/>
              <a:t>Saumassa</a:t>
            </a:r>
            <a:r>
              <a:rPr lang="en-US" sz="2400" dirty="0"/>
              <a:t> </a:t>
            </a:r>
            <a:r>
              <a:rPr lang="en-US" sz="2400" dirty="0" err="1"/>
              <a:t>ei</a:t>
            </a:r>
            <a:r>
              <a:rPr lang="en-US" sz="2400" dirty="0"/>
              <a:t> ole </a:t>
            </a:r>
            <a:r>
              <a:rPr lang="en-US" sz="2400" dirty="0" err="1"/>
              <a:t>havaittavissa</a:t>
            </a:r>
            <a:r>
              <a:rPr lang="en-US" sz="2400" dirty="0"/>
              <a:t> </a:t>
            </a:r>
            <a:r>
              <a:rPr lang="en-US" sz="2400" dirty="0" err="1"/>
              <a:t>mitään</a:t>
            </a:r>
            <a:r>
              <a:rPr lang="en-US" sz="2400" dirty="0"/>
              <a:t> </a:t>
            </a:r>
            <a:r>
              <a:rPr lang="en-US" sz="2400" dirty="0" err="1"/>
              <a:t>erottuvaa</a:t>
            </a:r>
            <a:r>
              <a:rPr lang="en-US" sz="2400" dirty="0"/>
              <a:t> </a:t>
            </a:r>
            <a:r>
              <a:rPr lang="en-US" sz="2400" dirty="0">
                <a:sym typeface="Wingdings" panose="05000000000000000000" pitchFamily="2" charset="2"/>
              </a:rPr>
              <a:t> </a:t>
            </a:r>
            <a:r>
              <a:rPr lang="en-US" sz="2400" dirty="0" err="1">
                <a:sym typeface="Wingdings" panose="05000000000000000000" pitchFamily="2" charset="2"/>
              </a:rPr>
              <a:t>jos</a:t>
            </a:r>
            <a:r>
              <a:rPr lang="en-US" sz="2400" dirty="0">
                <a:sym typeface="Wingdings" panose="05000000000000000000" pitchFamily="2" charset="2"/>
              </a:rPr>
              <a:t> </a:t>
            </a:r>
            <a:r>
              <a:rPr lang="en-US" sz="2400" dirty="0" err="1">
                <a:sym typeface="Wingdings" panose="05000000000000000000" pitchFamily="2" charset="2"/>
              </a:rPr>
              <a:t>tämä</a:t>
            </a:r>
            <a:r>
              <a:rPr lang="en-US" sz="2400" dirty="0">
                <a:sym typeface="Wingdings" panose="05000000000000000000" pitchFamily="2" charset="2"/>
              </a:rPr>
              <a:t> </a:t>
            </a:r>
            <a:r>
              <a:rPr lang="en-US" sz="2400" dirty="0" err="1">
                <a:sym typeface="Wingdings" panose="05000000000000000000" pitchFamily="2" charset="2"/>
              </a:rPr>
              <a:t>näyte</a:t>
            </a:r>
            <a:r>
              <a:rPr lang="en-US" sz="2400" dirty="0">
                <a:sym typeface="Wingdings" panose="05000000000000000000" pitchFamily="2" charset="2"/>
              </a:rPr>
              <a:t> </a:t>
            </a:r>
            <a:r>
              <a:rPr lang="en-US" sz="2400" dirty="0" err="1">
                <a:sym typeface="Wingdings" panose="05000000000000000000" pitchFamily="2" charset="2"/>
              </a:rPr>
              <a:t>halkeaa</a:t>
            </a:r>
            <a:r>
              <a:rPr lang="en-US" sz="2400" dirty="0">
                <a:sym typeface="Wingdings" panose="05000000000000000000" pitchFamily="2" charset="2"/>
              </a:rPr>
              <a:t>, se </a:t>
            </a:r>
            <a:r>
              <a:rPr lang="en-US" sz="2400" dirty="0" err="1">
                <a:sym typeface="Wingdings" panose="05000000000000000000" pitchFamily="2" charset="2"/>
              </a:rPr>
              <a:t>halkeaa</a:t>
            </a:r>
            <a:r>
              <a:rPr lang="en-US" sz="2400" dirty="0">
                <a:sym typeface="Wingdings" panose="05000000000000000000" pitchFamily="2" charset="2"/>
              </a:rPr>
              <a:t> </a:t>
            </a:r>
            <a:r>
              <a:rPr lang="en-US" sz="2400" dirty="0" err="1">
                <a:sym typeface="Wingdings" panose="05000000000000000000" pitchFamily="2" charset="2"/>
              </a:rPr>
              <a:t>satunnaisesti</a:t>
            </a:r>
            <a:r>
              <a:rPr lang="en-US" sz="2400" dirty="0">
                <a:sym typeface="Wingdings" panose="05000000000000000000" pitchFamily="2" charset="2"/>
              </a:rPr>
              <a:t>, </a:t>
            </a:r>
            <a:r>
              <a:rPr lang="en-US" sz="2400" dirty="0" err="1">
                <a:sym typeface="Wingdings" panose="05000000000000000000" pitchFamily="2" charset="2"/>
              </a:rPr>
              <a:t>eikä</a:t>
            </a:r>
            <a:r>
              <a:rPr lang="en-US" sz="2400" dirty="0">
                <a:sym typeface="Wingdings" panose="05000000000000000000" pitchFamily="2" charset="2"/>
              </a:rPr>
              <a:t> </a:t>
            </a:r>
            <a:r>
              <a:rPr lang="en-US" sz="2400" dirty="0" err="1">
                <a:sym typeface="Wingdings" panose="05000000000000000000" pitchFamily="2" charset="2"/>
              </a:rPr>
              <a:t>liitosrajapinnasta</a:t>
            </a:r>
            <a:r>
              <a:rPr lang="en-US" sz="2400" dirty="0">
                <a:sym typeface="Wingdings" panose="05000000000000000000" pitchFamily="2" charset="2"/>
              </a:rPr>
              <a:t>.</a:t>
            </a:r>
            <a:endParaRPr lang="LID4096" sz="2400" dirty="0"/>
          </a:p>
        </p:txBody>
      </p:sp>
      <p:grpSp>
        <p:nvGrpSpPr>
          <p:cNvPr id="12" name="Group 11">
            <a:extLst>
              <a:ext uri="{FF2B5EF4-FFF2-40B4-BE49-F238E27FC236}">
                <a16:creationId xmlns:a16="http://schemas.microsoft.com/office/drawing/2014/main" id="{121BC287-AFCB-487C-9D96-49CB35768929}"/>
              </a:ext>
            </a:extLst>
          </p:cNvPr>
          <p:cNvGrpSpPr/>
          <p:nvPr/>
        </p:nvGrpSpPr>
        <p:grpSpPr>
          <a:xfrm>
            <a:off x="5116511" y="849308"/>
            <a:ext cx="2243139" cy="1263650"/>
            <a:chOff x="5116511" y="849308"/>
            <a:chExt cx="2243139" cy="1263650"/>
          </a:xfrm>
        </p:grpSpPr>
        <p:grpSp>
          <p:nvGrpSpPr>
            <p:cNvPr id="7" name="Group 6">
              <a:extLst>
                <a:ext uri="{FF2B5EF4-FFF2-40B4-BE49-F238E27FC236}">
                  <a16:creationId xmlns:a16="http://schemas.microsoft.com/office/drawing/2014/main" id="{EFAE71C4-DBF2-41E7-B961-C27F771EC46A}"/>
                </a:ext>
              </a:extLst>
            </p:cNvPr>
            <p:cNvGrpSpPr/>
            <p:nvPr/>
          </p:nvGrpSpPr>
          <p:grpSpPr>
            <a:xfrm>
              <a:off x="5619750" y="849308"/>
              <a:ext cx="1365250" cy="1263650"/>
              <a:chOff x="5727700" y="547856"/>
              <a:chExt cx="1771650" cy="1604794"/>
            </a:xfrm>
          </p:grpSpPr>
          <p:sp>
            <p:nvSpPr>
              <p:cNvPr id="6" name="Rectangle 5">
                <a:extLst>
                  <a:ext uri="{FF2B5EF4-FFF2-40B4-BE49-F238E27FC236}">
                    <a16:creationId xmlns:a16="http://schemas.microsoft.com/office/drawing/2014/main" id="{125716BD-59B0-4836-AC21-0A6036C94B9D}"/>
                  </a:ext>
                </a:extLst>
              </p:cNvPr>
              <p:cNvSpPr/>
              <p:nvPr/>
            </p:nvSpPr>
            <p:spPr>
              <a:xfrm>
                <a:off x="5727700" y="547856"/>
                <a:ext cx="1771650" cy="8001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EE7EC93C-C64A-40BB-8030-518049EF2730}"/>
                  </a:ext>
                </a:extLst>
              </p:cNvPr>
              <p:cNvSpPr/>
              <p:nvPr/>
            </p:nvSpPr>
            <p:spPr>
              <a:xfrm>
                <a:off x="5940425" y="994438"/>
                <a:ext cx="1346200" cy="70703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C615E849-DE60-428C-AA0F-1BFF41FB3315}"/>
                  </a:ext>
                </a:extLst>
              </p:cNvPr>
              <p:cNvSpPr/>
              <p:nvPr/>
            </p:nvSpPr>
            <p:spPr>
              <a:xfrm>
                <a:off x="5727700" y="1352550"/>
                <a:ext cx="1771650" cy="8001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cxnSp>
          <p:nvCxnSpPr>
            <p:cNvPr id="9" name="Straight Connector 8">
              <a:extLst>
                <a:ext uri="{FF2B5EF4-FFF2-40B4-BE49-F238E27FC236}">
                  <a16:creationId xmlns:a16="http://schemas.microsoft.com/office/drawing/2014/main" id="{9CC26BDA-F18C-4313-BBE0-B3E0E2C05EDA}"/>
                </a:ext>
              </a:extLst>
            </p:cNvPr>
            <p:cNvCxnSpPr>
              <a:cxnSpLocks/>
            </p:cNvCxnSpPr>
            <p:nvPr/>
          </p:nvCxnSpPr>
          <p:spPr>
            <a:xfrm>
              <a:off x="5116511" y="1473200"/>
              <a:ext cx="2243139" cy="61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4DB8090-FD64-4B9A-A8BF-7144E09C2600}"/>
              </a:ext>
            </a:extLst>
          </p:cNvPr>
          <p:cNvSpPr txBox="1"/>
          <p:nvPr/>
        </p:nvSpPr>
        <p:spPr>
          <a:xfrm>
            <a:off x="7486649" y="1317395"/>
            <a:ext cx="1531939" cy="369332"/>
          </a:xfrm>
          <a:prstGeom prst="rect">
            <a:avLst/>
          </a:prstGeom>
          <a:noFill/>
        </p:spPr>
        <p:txBody>
          <a:bodyPr wrap="square" rtlCol="0">
            <a:spAutoFit/>
          </a:bodyPr>
          <a:lstStyle/>
          <a:p>
            <a:r>
              <a:rPr lang="en-US" dirty="0" err="1"/>
              <a:t>Liitossauma</a:t>
            </a:r>
            <a:endParaRPr lang="LID4096"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EB20EE-6910-452A-BE28-FFCF2E9EAB0F}"/>
              </a:ext>
            </a:extLst>
          </p:cNvPr>
          <p:cNvSpPr>
            <a:spLocks noGrp="1"/>
          </p:cNvSpPr>
          <p:nvPr>
            <p:ph type="title"/>
          </p:nvPr>
        </p:nvSpPr>
        <p:spPr/>
        <p:txBody>
          <a:bodyPr/>
          <a:lstStyle/>
          <a:p>
            <a:r>
              <a:rPr lang="en-US" dirty="0" err="1"/>
              <a:t>Polymeerien</a:t>
            </a:r>
            <a:r>
              <a:rPr lang="en-US" dirty="0"/>
              <a:t> </a:t>
            </a:r>
            <a:r>
              <a:rPr lang="en-US" dirty="0" err="1"/>
              <a:t>liittäminen</a:t>
            </a:r>
            <a:endParaRPr lang="LID4096" dirty="0"/>
          </a:p>
        </p:txBody>
      </p:sp>
      <p:sp>
        <p:nvSpPr>
          <p:cNvPr id="5" name="TextBox 4">
            <a:extLst>
              <a:ext uri="{FF2B5EF4-FFF2-40B4-BE49-F238E27FC236}">
                <a16:creationId xmlns:a16="http://schemas.microsoft.com/office/drawing/2014/main" id="{540744EB-A9D7-4307-8950-6BAA0EA8232D}"/>
              </a:ext>
            </a:extLst>
          </p:cNvPr>
          <p:cNvSpPr txBox="1"/>
          <p:nvPr/>
        </p:nvSpPr>
        <p:spPr>
          <a:xfrm>
            <a:off x="584200" y="1644650"/>
            <a:ext cx="7747000" cy="4893647"/>
          </a:xfrm>
          <a:prstGeom prst="rect">
            <a:avLst/>
          </a:prstGeom>
          <a:noFill/>
        </p:spPr>
        <p:txBody>
          <a:bodyPr wrap="square" rtlCol="0">
            <a:spAutoFit/>
          </a:bodyPr>
          <a:lstStyle/>
          <a:p>
            <a:r>
              <a:rPr lang="en-US" sz="2400" dirty="0" err="1"/>
              <a:t>Nostetaan</a:t>
            </a:r>
            <a:r>
              <a:rPr lang="en-US" sz="2400" dirty="0"/>
              <a:t> T&gt; </a:t>
            </a:r>
            <a:r>
              <a:rPr lang="en-US" sz="2400" dirty="0" err="1"/>
              <a:t>Tg</a:t>
            </a:r>
            <a:r>
              <a:rPr lang="en-US" sz="2400" dirty="0"/>
              <a:t>  </a:t>
            </a:r>
            <a:r>
              <a:rPr lang="en-US" sz="2400" dirty="0">
                <a:sym typeface="Wingdings" panose="05000000000000000000" pitchFamily="2" charset="2"/>
              </a:rPr>
              <a:t> </a:t>
            </a:r>
            <a:r>
              <a:rPr lang="en-US" sz="2400" dirty="0" err="1">
                <a:sym typeface="Wingdings" panose="05000000000000000000" pitchFamily="2" charset="2"/>
              </a:rPr>
              <a:t>polymeeri</a:t>
            </a:r>
            <a:r>
              <a:rPr lang="en-US" sz="2400" dirty="0">
                <a:sym typeface="Wingdings" panose="05000000000000000000" pitchFamily="2" charset="2"/>
              </a:rPr>
              <a:t> </a:t>
            </a:r>
            <a:r>
              <a:rPr lang="en-US" sz="2400" dirty="0" err="1">
                <a:sym typeface="Wingdings" panose="05000000000000000000" pitchFamily="2" charset="2"/>
              </a:rPr>
              <a:t>pehmenee</a:t>
            </a:r>
            <a:endParaRPr lang="en-US" sz="2400" dirty="0">
              <a:sym typeface="Wingdings" panose="05000000000000000000" pitchFamily="2" charset="2"/>
            </a:endParaRPr>
          </a:p>
          <a:p>
            <a:pPr marL="342900" indent="-342900">
              <a:buFont typeface="Wingdings" panose="05000000000000000000" pitchFamily="2" charset="2"/>
              <a:buChar char="è"/>
            </a:pPr>
            <a:r>
              <a:rPr lang="en-US" sz="2400" dirty="0" err="1">
                <a:sym typeface="Wingdings" panose="05000000000000000000" pitchFamily="2" charset="2"/>
              </a:rPr>
              <a:t>Intiimi</a:t>
            </a:r>
            <a:r>
              <a:rPr lang="en-US" sz="2400" dirty="0">
                <a:sym typeface="Wingdings" panose="05000000000000000000" pitchFamily="2" charset="2"/>
              </a:rPr>
              <a:t> </a:t>
            </a:r>
            <a:r>
              <a:rPr lang="en-US" sz="2400" dirty="0" err="1">
                <a:sym typeface="Wingdings" panose="05000000000000000000" pitchFamily="2" charset="2"/>
              </a:rPr>
              <a:t>kontakti</a:t>
            </a:r>
            <a:r>
              <a:rPr lang="en-US" sz="2400" dirty="0">
                <a:sym typeface="Wingdings" panose="05000000000000000000" pitchFamily="2" charset="2"/>
              </a:rPr>
              <a:t> </a:t>
            </a:r>
            <a:r>
              <a:rPr lang="en-US" sz="2400" dirty="0" err="1">
                <a:sym typeface="Wingdings" panose="05000000000000000000" pitchFamily="2" charset="2"/>
              </a:rPr>
              <a:t>pintojen</a:t>
            </a:r>
            <a:r>
              <a:rPr lang="en-US" sz="2400" dirty="0">
                <a:sym typeface="Wingdings" panose="05000000000000000000" pitchFamily="2" charset="2"/>
              </a:rPr>
              <a:t> </a:t>
            </a:r>
            <a:r>
              <a:rPr lang="en-US" sz="2400" dirty="0" err="1">
                <a:sym typeface="Wingdings" panose="05000000000000000000" pitchFamily="2" charset="2"/>
              </a:rPr>
              <a:t>välillä</a:t>
            </a:r>
            <a:endParaRPr lang="en-US" sz="2400" dirty="0">
              <a:sym typeface="Wingdings" panose="05000000000000000000" pitchFamily="2" charset="2"/>
            </a:endParaRPr>
          </a:p>
          <a:p>
            <a:endParaRPr lang="en-US" sz="2400" dirty="0">
              <a:sym typeface="Wingdings" panose="05000000000000000000" pitchFamily="2" charset="2"/>
            </a:endParaRPr>
          </a:p>
          <a:p>
            <a:r>
              <a:rPr lang="en-US" sz="2400" dirty="0" err="1">
                <a:sym typeface="Wingdings" panose="05000000000000000000" pitchFamily="2" charset="2"/>
              </a:rPr>
              <a:t>Annetaan</a:t>
            </a:r>
            <a:r>
              <a:rPr lang="en-US" sz="2400" dirty="0">
                <a:sym typeface="Wingdings" panose="05000000000000000000" pitchFamily="2" charset="2"/>
              </a:rPr>
              <a:t> </a:t>
            </a:r>
            <a:r>
              <a:rPr lang="en-US" sz="2400" dirty="0" err="1">
                <a:sym typeface="Wingdings" panose="05000000000000000000" pitchFamily="2" charset="2"/>
              </a:rPr>
              <a:t>sidosten</a:t>
            </a:r>
            <a:r>
              <a:rPr lang="en-US" sz="2400" dirty="0">
                <a:sym typeface="Wingdings" panose="05000000000000000000" pitchFamily="2" charset="2"/>
              </a:rPr>
              <a:t> </a:t>
            </a:r>
            <a:r>
              <a:rPr lang="en-US" sz="2400" dirty="0" err="1">
                <a:sym typeface="Wingdings" panose="05000000000000000000" pitchFamily="2" charset="2"/>
              </a:rPr>
              <a:t>muodostua</a:t>
            </a:r>
            <a:endParaRPr lang="en-US" sz="2400" dirty="0">
              <a:sym typeface="Wingdings" panose="05000000000000000000" pitchFamily="2" charset="2"/>
            </a:endParaRPr>
          </a:p>
          <a:p>
            <a:endParaRPr lang="en-US" sz="2400" dirty="0">
              <a:sym typeface="Wingdings" panose="05000000000000000000" pitchFamily="2" charset="2"/>
            </a:endParaRPr>
          </a:p>
          <a:p>
            <a:r>
              <a:rPr lang="en-US" sz="2400" dirty="0" err="1">
                <a:sym typeface="Wingdings" panose="05000000000000000000" pitchFamily="2" charset="2"/>
              </a:rPr>
              <a:t>Jäähdytetään</a:t>
            </a:r>
            <a:r>
              <a:rPr lang="en-US" sz="2400" dirty="0">
                <a:sym typeface="Wingdings" panose="05000000000000000000" pitchFamily="2" charset="2"/>
              </a:rPr>
              <a:t> </a:t>
            </a:r>
            <a:r>
              <a:rPr lang="en-US" sz="2400" dirty="0" err="1">
                <a:sym typeface="Wingdings" panose="05000000000000000000" pitchFamily="2" charset="2"/>
              </a:rPr>
              <a:t>alle</a:t>
            </a:r>
            <a:r>
              <a:rPr lang="en-US" sz="2400" dirty="0">
                <a:sym typeface="Wingdings" panose="05000000000000000000" pitchFamily="2" charset="2"/>
              </a:rPr>
              <a:t> </a:t>
            </a:r>
            <a:r>
              <a:rPr lang="en-US" sz="2400" dirty="0" err="1">
                <a:sym typeface="Wingdings" panose="05000000000000000000" pitchFamily="2" charset="2"/>
              </a:rPr>
              <a:t>T</a:t>
            </a:r>
            <a:r>
              <a:rPr lang="en-US" sz="2400" baseline="-25000" dirty="0" err="1">
                <a:sym typeface="Wingdings" panose="05000000000000000000" pitchFamily="2" charset="2"/>
              </a:rPr>
              <a:t>g</a:t>
            </a:r>
            <a:endParaRPr lang="en-US" sz="2400" baseline="-25000" dirty="0">
              <a:sym typeface="Wingdings" panose="05000000000000000000" pitchFamily="2" charset="2"/>
            </a:endParaRPr>
          </a:p>
          <a:p>
            <a:endParaRPr lang="en-US" sz="2400" dirty="0">
              <a:sym typeface="Wingdings" panose="05000000000000000000" pitchFamily="2" charset="2"/>
            </a:endParaRPr>
          </a:p>
          <a:p>
            <a:r>
              <a:rPr lang="en-US" sz="2400" dirty="0" err="1">
                <a:sym typeface="Wingdings" panose="05000000000000000000" pitchFamily="2" charset="2"/>
              </a:rPr>
              <a:t>Liitosrajapintaa</a:t>
            </a:r>
            <a:r>
              <a:rPr lang="en-US" sz="2400" dirty="0">
                <a:sym typeface="Wingdings" panose="05000000000000000000" pitchFamily="2" charset="2"/>
              </a:rPr>
              <a:t> </a:t>
            </a:r>
            <a:r>
              <a:rPr lang="en-US" sz="2400" dirty="0" err="1">
                <a:sym typeface="Wingdings" panose="05000000000000000000" pitchFamily="2" charset="2"/>
              </a:rPr>
              <a:t>ei</a:t>
            </a:r>
            <a:r>
              <a:rPr lang="en-US" sz="2400" dirty="0">
                <a:sym typeface="Wingdings" panose="05000000000000000000" pitchFamily="2" charset="2"/>
              </a:rPr>
              <a:t> </a:t>
            </a:r>
            <a:r>
              <a:rPr lang="en-US" sz="2400" dirty="0" err="1">
                <a:sym typeface="Wingdings" panose="05000000000000000000" pitchFamily="2" charset="2"/>
              </a:rPr>
              <a:t>erota</a:t>
            </a:r>
            <a:r>
              <a:rPr lang="en-US" sz="2400" dirty="0">
                <a:sym typeface="Wingdings" panose="05000000000000000000" pitchFamily="2" charset="2"/>
              </a:rPr>
              <a:t> </a:t>
            </a:r>
            <a:r>
              <a:rPr lang="en-US" sz="2400" dirty="0" err="1">
                <a:sym typeface="Wingdings" panose="05000000000000000000" pitchFamily="2" charset="2"/>
              </a:rPr>
              <a:t>bulkkimateriaalista</a:t>
            </a:r>
            <a:endParaRPr lang="en-US" sz="2400" dirty="0">
              <a:sym typeface="Wingdings" panose="05000000000000000000" pitchFamily="2" charset="2"/>
            </a:endParaRPr>
          </a:p>
          <a:p>
            <a:endParaRPr lang="en-US" sz="2400" dirty="0">
              <a:sym typeface="Wingdings" panose="05000000000000000000" pitchFamily="2" charset="2"/>
            </a:endParaRPr>
          </a:p>
          <a:p>
            <a:endParaRPr lang="en-US" sz="2400" dirty="0">
              <a:sym typeface="Wingdings" panose="05000000000000000000" pitchFamily="2" charset="2"/>
            </a:endParaRPr>
          </a:p>
          <a:p>
            <a:r>
              <a:rPr lang="en-US" sz="2400" dirty="0" err="1">
                <a:sym typeface="Wingdings" panose="05000000000000000000" pitchFamily="2" charset="2"/>
              </a:rPr>
              <a:t>Analoginen</a:t>
            </a:r>
            <a:r>
              <a:rPr lang="en-US" sz="2400" dirty="0">
                <a:sym typeface="Wingdings" panose="05000000000000000000" pitchFamily="2" charset="2"/>
              </a:rPr>
              <a:t> </a:t>
            </a:r>
            <a:r>
              <a:rPr lang="en-US" sz="2400" dirty="0" err="1">
                <a:sym typeface="Wingdings" panose="05000000000000000000" pitchFamily="2" charset="2"/>
              </a:rPr>
              <a:t>lasin</a:t>
            </a:r>
            <a:r>
              <a:rPr lang="en-US" sz="2400" dirty="0">
                <a:sym typeface="Wingdings" panose="05000000000000000000" pitchFamily="2" charset="2"/>
              </a:rPr>
              <a:t> </a:t>
            </a:r>
            <a:r>
              <a:rPr lang="en-US" sz="2400" dirty="0" err="1">
                <a:sym typeface="Wingdings" panose="05000000000000000000" pitchFamily="2" charset="2"/>
              </a:rPr>
              <a:t>liittämisen</a:t>
            </a:r>
            <a:r>
              <a:rPr lang="en-US" sz="2400" dirty="0">
                <a:sym typeface="Wingdings" panose="05000000000000000000" pitchFamily="2" charset="2"/>
              </a:rPr>
              <a:t> </a:t>
            </a:r>
            <a:r>
              <a:rPr lang="en-US" sz="2400" dirty="0" err="1">
                <a:sym typeface="Wingdings" panose="05000000000000000000" pitchFamily="2" charset="2"/>
              </a:rPr>
              <a:t>kanssa</a:t>
            </a:r>
            <a:r>
              <a:rPr lang="en-US" sz="2400" dirty="0">
                <a:sym typeface="Wingdings" panose="05000000000000000000" pitchFamily="2" charset="2"/>
              </a:rPr>
              <a:t>.</a:t>
            </a:r>
          </a:p>
          <a:p>
            <a:r>
              <a:rPr lang="en-US" sz="2400" dirty="0" err="1">
                <a:sym typeface="Wingdings" panose="05000000000000000000" pitchFamily="2" charset="2"/>
              </a:rPr>
              <a:t>Lämpötila</a:t>
            </a:r>
            <a:r>
              <a:rPr lang="en-US" sz="2400" dirty="0">
                <a:sym typeface="Wingdings" panose="05000000000000000000" pitchFamily="2" charset="2"/>
              </a:rPr>
              <a:t> </a:t>
            </a:r>
            <a:r>
              <a:rPr lang="en-US" sz="2400" dirty="0" err="1">
                <a:sym typeface="Wingdings" panose="05000000000000000000" pitchFamily="2" charset="2"/>
              </a:rPr>
              <a:t>riippuu</a:t>
            </a:r>
            <a:r>
              <a:rPr lang="en-US" sz="2400" dirty="0">
                <a:sym typeface="Wingdings" panose="05000000000000000000" pitchFamily="2" charset="2"/>
              </a:rPr>
              <a:t> </a:t>
            </a:r>
            <a:r>
              <a:rPr lang="en-US" sz="2400" dirty="0" err="1">
                <a:sym typeface="Wingdings" panose="05000000000000000000" pitchFamily="2" charset="2"/>
              </a:rPr>
              <a:t>polymeeri</a:t>
            </a:r>
            <a:r>
              <a:rPr lang="en-US" sz="2400" dirty="0">
                <a:sym typeface="Wingdings" panose="05000000000000000000" pitchFamily="2" charset="2"/>
              </a:rPr>
              <a:t>- tai </a:t>
            </a:r>
            <a:r>
              <a:rPr lang="en-US" sz="2400" dirty="0" err="1">
                <a:sym typeface="Wingdings" panose="05000000000000000000" pitchFamily="2" charset="2"/>
              </a:rPr>
              <a:t>lasilaadusta</a:t>
            </a:r>
            <a:r>
              <a:rPr lang="en-US" sz="2400" dirty="0">
                <a:sym typeface="Wingdings" panose="05000000000000000000" pitchFamily="2" charset="2"/>
              </a:rPr>
              <a:t>.</a:t>
            </a:r>
          </a:p>
          <a:p>
            <a:endParaRPr lang="LID4096" sz="2400" dirty="0"/>
          </a:p>
        </p:txBody>
      </p:sp>
    </p:spTree>
    <p:extLst>
      <p:ext uri="{BB962C8B-B14F-4D97-AF65-F5344CB8AC3E}">
        <p14:creationId xmlns:p14="http://schemas.microsoft.com/office/powerpoint/2010/main" val="29309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A6EB-3001-4C2F-B6F8-37CADFB3DAC6}"/>
              </a:ext>
            </a:extLst>
          </p:cNvPr>
          <p:cNvSpPr>
            <a:spLocks noGrp="1"/>
          </p:cNvSpPr>
          <p:nvPr>
            <p:ph type="title"/>
          </p:nvPr>
        </p:nvSpPr>
        <p:spPr/>
        <p:txBody>
          <a:bodyPr/>
          <a:lstStyle/>
          <a:p>
            <a:r>
              <a:rPr lang="en-US" dirty="0" err="1"/>
              <a:t>Metallien</a:t>
            </a:r>
            <a:r>
              <a:rPr lang="en-US" dirty="0"/>
              <a:t> </a:t>
            </a:r>
            <a:r>
              <a:rPr lang="en-US" dirty="0" err="1"/>
              <a:t>liittäminen</a:t>
            </a:r>
            <a:r>
              <a:rPr lang="en-US" dirty="0"/>
              <a:t> (1)</a:t>
            </a:r>
            <a:endParaRPr lang="LID4096" dirty="0"/>
          </a:p>
        </p:txBody>
      </p:sp>
      <p:sp>
        <p:nvSpPr>
          <p:cNvPr id="3" name="Content Placeholder 2">
            <a:extLst>
              <a:ext uri="{FF2B5EF4-FFF2-40B4-BE49-F238E27FC236}">
                <a16:creationId xmlns:a16="http://schemas.microsoft.com/office/drawing/2014/main" id="{76ADF03A-50AC-4EB0-BB8B-7492E9EBB7C5}"/>
              </a:ext>
            </a:extLst>
          </p:cNvPr>
          <p:cNvSpPr>
            <a:spLocks noGrp="1"/>
          </p:cNvSpPr>
          <p:nvPr>
            <p:ph idx="1"/>
          </p:nvPr>
        </p:nvSpPr>
        <p:spPr>
          <a:xfrm>
            <a:off x="628650" y="1800225"/>
            <a:ext cx="7886700" cy="4351338"/>
          </a:xfrm>
        </p:spPr>
        <p:txBody>
          <a:bodyPr>
            <a:normAutofit/>
          </a:bodyPr>
          <a:lstStyle/>
          <a:p>
            <a:pPr marL="0" indent="0">
              <a:buNone/>
            </a:pPr>
            <a:r>
              <a:rPr lang="en-US" sz="2400" dirty="0" err="1"/>
              <a:t>Termokompressio</a:t>
            </a:r>
            <a:r>
              <a:rPr lang="en-US" sz="2400" dirty="0"/>
              <a:t> (</a:t>
            </a:r>
            <a:r>
              <a:rPr lang="en-US" sz="2400" dirty="0">
                <a:latin typeface="Times New Roman" panose="02020603050405020304" pitchFamily="18" charset="0"/>
                <a:cs typeface="Times New Roman" panose="02020603050405020304" pitchFamily="18" charset="0"/>
              </a:rPr>
              <a:t>≈</a:t>
            </a:r>
            <a:r>
              <a:rPr lang="en-US" sz="2400" dirty="0" err="1"/>
              <a:t>diffuusioliittäminen</a:t>
            </a:r>
            <a:r>
              <a:rPr lang="en-US" sz="2400" dirty="0"/>
              <a:t>)</a:t>
            </a:r>
          </a:p>
          <a:p>
            <a:r>
              <a:rPr lang="en-US" sz="2400" dirty="0" err="1"/>
              <a:t>Painetaan</a:t>
            </a:r>
            <a:r>
              <a:rPr lang="en-US" sz="2400" dirty="0"/>
              <a:t> </a:t>
            </a:r>
            <a:r>
              <a:rPr lang="en-US" sz="2400" dirty="0" err="1"/>
              <a:t>pinnat</a:t>
            </a:r>
            <a:r>
              <a:rPr lang="en-US" sz="2400" dirty="0"/>
              <a:t> </a:t>
            </a:r>
            <a:r>
              <a:rPr lang="en-US" sz="2400" dirty="0" err="1"/>
              <a:t>kiinni</a:t>
            </a:r>
            <a:endParaRPr lang="en-US" sz="2400" dirty="0"/>
          </a:p>
          <a:p>
            <a:r>
              <a:rPr lang="en-US" sz="2400" dirty="0" err="1"/>
              <a:t>Lämmitetään</a:t>
            </a:r>
            <a:endParaRPr lang="en-US" sz="2400" dirty="0"/>
          </a:p>
          <a:p>
            <a:r>
              <a:rPr lang="en-US" sz="2400" dirty="0" err="1"/>
              <a:t>Odotetaan</a:t>
            </a:r>
            <a:endParaRPr lang="en-US" sz="2400" dirty="0"/>
          </a:p>
        </p:txBody>
      </p:sp>
      <p:sp>
        <p:nvSpPr>
          <p:cNvPr id="6" name="TextBox 5">
            <a:extLst>
              <a:ext uri="{FF2B5EF4-FFF2-40B4-BE49-F238E27FC236}">
                <a16:creationId xmlns:a16="http://schemas.microsoft.com/office/drawing/2014/main" id="{79C2D8BB-E2B0-4728-A16B-ECECF992B4E6}"/>
              </a:ext>
            </a:extLst>
          </p:cNvPr>
          <p:cNvSpPr txBox="1"/>
          <p:nvPr/>
        </p:nvSpPr>
        <p:spPr>
          <a:xfrm>
            <a:off x="665163" y="3958197"/>
            <a:ext cx="4432300" cy="2677656"/>
          </a:xfrm>
          <a:prstGeom prst="rect">
            <a:avLst/>
          </a:prstGeom>
          <a:noFill/>
        </p:spPr>
        <p:txBody>
          <a:bodyPr wrap="square" rtlCol="0">
            <a:spAutoFit/>
          </a:bodyPr>
          <a:lstStyle/>
          <a:p>
            <a:r>
              <a:rPr lang="en-US" sz="2400" dirty="0" err="1"/>
              <a:t>Toimii</a:t>
            </a:r>
            <a:r>
              <a:rPr lang="en-US" sz="2400" dirty="0"/>
              <a:t> </a:t>
            </a:r>
            <a:r>
              <a:rPr lang="en-US" sz="2400" dirty="0" err="1"/>
              <a:t>hyvin</a:t>
            </a:r>
            <a:r>
              <a:rPr lang="en-US" sz="2400" dirty="0"/>
              <a:t> </a:t>
            </a:r>
            <a:r>
              <a:rPr lang="en-US" sz="2400" dirty="0" err="1"/>
              <a:t>kullalle</a:t>
            </a:r>
            <a:r>
              <a:rPr lang="en-US" sz="2400" dirty="0"/>
              <a:t> </a:t>
            </a:r>
            <a:r>
              <a:rPr lang="en-US" sz="2400" dirty="0" err="1"/>
              <a:t>koska</a:t>
            </a:r>
            <a:r>
              <a:rPr lang="en-US" sz="2400" dirty="0"/>
              <a:t> </a:t>
            </a:r>
          </a:p>
          <a:p>
            <a:r>
              <a:rPr lang="en-US" sz="2400" dirty="0"/>
              <a:t>se </a:t>
            </a:r>
            <a:r>
              <a:rPr lang="en-US" sz="2400" dirty="0" err="1"/>
              <a:t>ei</a:t>
            </a:r>
            <a:r>
              <a:rPr lang="en-US" sz="2400" dirty="0"/>
              <a:t> </a:t>
            </a:r>
            <a:r>
              <a:rPr lang="en-US" sz="2400" dirty="0" err="1"/>
              <a:t>oksidoitu</a:t>
            </a:r>
            <a:r>
              <a:rPr lang="en-US" sz="2400" dirty="0"/>
              <a:t> </a:t>
            </a:r>
            <a:r>
              <a:rPr lang="en-US" sz="2400" dirty="0" err="1"/>
              <a:t>korotetussa</a:t>
            </a:r>
            <a:r>
              <a:rPr lang="en-US" sz="2400" dirty="0"/>
              <a:t> </a:t>
            </a:r>
            <a:r>
              <a:rPr lang="en-US" sz="2400" dirty="0" err="1"/>
              <a:t>lämpötilassa</a:t>
            </a:r>
            <a:r>
              <a:rPr lang="en-US" sz="2400" dirty="0"/>
              <a:t>.</a:t>
            </a:r>
          </a:p>
          <a:p>
            <a:endParaRPr lang="en-US" sz="2400" dirty="0"/>
          </a:p>
          <a:p>
            <a:r>
              <a:rPr lang="en-US" sz="2400" dirty="0" err="1"/>
              <a:t>Vaatii</a:t>
            </a:r>
            <a:r>
              <a:rPr lang="en-US" sz="2400" dirty="0"/>
              <a:t> </a:t>
            </a:r>
            <a:r>
              <a:rPr lang="en-US" sz="2400" dirty="0" err="1"/>
              <a:t>hyvin</a:t>
            </a:r>
            <a:r>
              <a:rPr lang="en-US" sz="2400" dirty="0"/>
              <a:t> </a:t>
            </a:r>
            <a:r>
              <a:rPr lang="en-US" sz="2400" dirty="0" err="1"/>
              <a:t>tasaiset</a:t>
            </a:r>
            <a:r>
              <a:rPr lang="en-US" sz="2400" dirty="0"/>
              <a:t> </a:t>
            </a:r>
            <a:r>
              <a:rPr lang="en-US" sz="2400" dirty="0" err="1"/>
              <a:t>kappaleet</a:t>
            </a:r>
            <a:r>
              <a:rPr lang="en-US" sz="2400" dirty="0"/>
              <a:t> </a:t>
            </a:r>
            <a:r>
              <a:rPr lang="en-US" sz="2400" dirty="0" err="1"/>
              <a:t>sillä</a:t>
            </a:r>
            <a:r>
              <a:rPr lang="en-US" sz="2400" dirty="0"/>
              <a:t> </a:t>
            </a:r>
            <a:r>
              <a:rPr lang="en-US" sz="2400" dirty="0" err="1"/>
              <a:t>voiman</a:t>
            </a:r>
            <a:r>
              <a:rPr lang="en-US" sz="2400" dirty="0"/>
              <a:t> </a:t>
            </a:r>
            <a:r>
              <a:rPr lang="en-US" sz="2400" dirty="0" err="1"/>
              <a:t>pitää</a:t>
            </a:r>
            <a:r>
              <a:rPr lang="en-US" sz="2400" dirty="0"/>
              <a:t> </a:t>
            </a:r>
            <a:r>
              <a:rPr lang="en-US" sz="2400" dirty="0" err="1"/>
              <a:t>jakautua</a:t>
            </a:r>
            <a:r>
              <a:rPr lang="en-US" sz="2400" dirty="0"/>
              <a:t> </a:t>
            </a:r>
            <a:r>
              <a:rPr lang="en-US" sz="2400" dirty="0" err="1"/>
              <a:t>tasaisesti</a:t>
            </a:r>
            <a:r>
              <a:rPr lang="en-US" sz="2400" dirty="0"/>
              <a:t>.</a:t>
            </a:r>
            <a:endParaRPr lang="LID4096" sz="2400" dirty="0"/>
          </a:p>
        </p:txBody>
      </p:sp>
      <p:grpSp>
        <p:nvGrpSpPr>
          <p:cNvPr id="20" name="Group 19">
            <a:extLst>
              <a:ext uri="{FF2B5EF4-FFF2-40B4-BE49-F238E27FC236}">
                <a16:creationId xmlns:a16="http://schemas.microsoft.com/office/drawing/2014/main" id="{294F9406-6E46-4C5F-8BD1-CDEEA21D7069}"/>
              </a:ext>
            </a:extLst>
          </p:cNvPr>
          <p:cNvGrpSpPr/>
          <p:nvPr/>
        </p:nvGrpSpPr>
        <p:grpSpPr>
          <a:xfrm>
            <a:off x="5133976" y="2528599"/>
            <a:ext cx="3717926" cy="2677656"/>
            <a:chOff x="5455402" y="2929583"/>
            <a:chExt cx="3390150" cy="2257622"/>
          </a:xfrm>
        </p:grpSpPr>
        <p:sp>
          <p:nvSpPr>
            <p:cNvPr id="7" name="TextBox 6">
              <a:extLst>
                <a:ext uri="{FF2B5EF4-FFF2-40B4-BE49-F238E27FC236}">
                  <a16:creationId xmlns:a16="http://schemas.microsoft.com/office/drawing/2014/main" id="{80874265-4E3E-473B-8229-F8A03B253ABA}"/>
                </a:ext>
              </a:extLst>
            </p:cNvPr>
            <p:cNvSpPr txBox="1"/>
            <p:nvPr/>
          </p:nvSpPr>
          <p:spPr>
            <a:xfrm>
              <a:off x="6686144" y="4181564"/>
              <a:ext cx="821059" cy="369332"/>
            </a:xfrm>
            <a:prstGeom prst="rect">
              <a:avLst/>
            </a:prstGeom>
            <a:noFill/>
          </p:spPr>
          <p:txBody>
            <a:bodyPr wrap="none" rtlCol="0">
              <a:spAutoFit/>
            </a:bodyPr>
            <a:lstStyle/>
            <a:p>
              <a:r>
                <a:rPr lang="en-US" dirty="0"/>
                <a:t>400</a:t>
              </a:r>
              <a:r>
                <a:rPr lang="en-US" baseline="30000" dirty="0"/>
                <a:t>o</a:t>
              </a:r>
              <a:r>
                <a:rPr lang="en-US" dirty="0"/>
                <a:t>C</a:t>
              </a:r>
              <a:endParaRPr lang="LID4096" dirty="0"/>
            </a:p>
          </p:txBody>
        </p:sp>
        <p:pic>
          <p:nvPicPr>
            <p:cNvPr id="9" name="Picture 8" descr="A screenshot of a social media post&#10;&#10;Description automatically generated">
              <a:extLst>
                <a:ext uri="{FF2B5EF4-FFF2-40B4-BE49-F238E27FC236}">
                  <a16:creationId xmlns:a16="http://schemas.microsoft.com/office/drawing/2014/main" id="{C35FF228-EDD2-421F-8105-D942BC11925F}"/>
                </a:ext>
              </a:extLst>
            </p:cNvPr>
            <p:cNvPicPr>
              <a:picLocks noChangeAspect="1"/>
            </p:cNvPicPr>
            <p:nvPr/>
          </p:nvPicPr>
          <p:blipFill rotWithShape="1">
            <a:blip r:embed="rId2">
              <a:extLst>
                <a:ext uri="{28A0092B-C50C-407E-A947-70E740481C1C}">
                  <a14:useLocalDpi xmlns:a14="http://schemas.microsoft.com/office/drawing/2010/main" val="0"/>
                </a:ext>
              </a:extLst>
            </a:blip>
            <a:srcRect l="69307" t="29074" r="1281" b="20000"/>
            <a:stretch/>
          </p:blipFill>
          <p:spPr>
            <a:xfrm>
              <a:off x="7607299" y="3102769"/>
              <a:ext cx="1238253" cy="1746250"/>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B6AADC76-0F62-4A0B-9CBA-A31503AF03DE}"/>
                </a:ext>
              </a:extLst>
            </p:cNvPr>
            <p:cNvPicPr>
              <a:picLocks noChangeAspect="1"/>
            </p:cNvPicPr>
            <p:nvPr/>
          </p:nvPicPr>
          <p:blipFill rotWithShape="1">
            <a:blip r:embed="rId2">
              <a:extLst>
                <a:ext uri="{28A0092B-C50C-407E-A947-70E740481C1C}">
                  <a14:useLocalDpi xmlns:a14="http://schemas.microsoft.com/office/drawing/2010/main" val="0"/>
                </a:ext>
              </a:extLst>
            </a:blip>
            <a:srcRect l="69307" t="29074" r="1281" b="46782"/>
            <a:stretch/>
          </p:blipFill>
          <p:spPr>
            <a:xfrm>
              <a:off x="5455402" y="2929583"/>
              <a:ext cx="1238252" cy="827881"/>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B8609B56-FFA7-4238-872F-5FC16D3B4916}"/>
                </a:ext>
              </a:extLst>
            </p:cNvPr>
            <p:cNvPicPr>
              <a:picLocks noChangeAspect="1"/>
            </p:cNvPicPr>
            <p:nvPr/>
          </p:nvPicPr>
          <p:blipFill rotWithShape="1">
            <a:blip r:embed="rId2">
              <a:extLst>
                <a:ext uri="{28A0092B-C50C-407E-A947-70E740481C1C}">
                  <a14:useLocalDpi xmlns:a14="http://schemas.microsoft.com/office/drawing/2010/main" val="0"/>
                </a:ext>
              </a:extLst>
            </a:blip>
            <a:srcRect l="69307" t="57223" r="1281" b="20000"/>
            <a:stretch/>
          </p:blipFill>
          <p:spPr>
            <a:xfrm>
              <a:off x="5484812" y="4406156"/>
              <a:ext cx="1238252" cy="781049"/>
            </a:xfrm>
            <a:prstGeom prst="rect">
              <a:avLst/>
            </a:prstGeom>
          </p:spPr>
        </p:pic>
        <p:sp>
          <p:nvSpPr>
            <p:cNvPr id="12" name="Arrow: Right 11">
              <a:extLst>
                <a:ext uri="{FF2B5EF4-FFF2-40B4-BE49-F238E27FC236}">
                  <a16:creationId xmlns:a16="http://schemas.microsoft.com/office/drawing/2014/main" id="{DB17902A-3937-4CCC-A8A5-A50A01369218}"/>
                </a:ext>
              </a:extLst>
            </p:cNvPr>
            <p:cNvSpPr/>
            <p:nvPr/>
          </p:nvSpPr>
          <p:spPr>
            <a:xfrm>
              <a:off x="6832600" y="3854450"/>
              <a:ext cx="774699"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extBox 12">
              <a:extLst>
                <a:ext uri="{FF2B5EF4-FFF2-40B4-BE49-F238E27FC236}">
                  <a16:creationId xmlns:a16="http://schemas.microsoft.com/office/drawing/2014/main" id="{8459E61D-D029-4106-91B7-6492087C5008}"/>
                </a:ext>
              </a:extLst>
            </p:cNvPr>
            <p:cNvSpPr txBox="1"/>
            <p:nvPr/>
          </p:nvSpPr>
          <p:spPr>
            <a:xfrm>
              <a:off x="6737352" y="3365500"/>
              <a:ext cx="984653" cy="369332"/>
            </a:xfrm>
            <a:prstGeom prst="rect">
              <a:avLst/>
            </a:prstGeom>
            <a:noFill/>
          </p:spPr>
          <p:txBody>
            <a:bodyPr wrap="square" rtlCol="0">
              <a:spAutoFit/>
            </a:bodyPr>
            <a:lstStyle/>
            <a:p>
              <a:r>
                <a:rPr lang="en-US" dirty="0"/>
                <a:t>30 MPa</a:t>
              </a:r>
              <a:endParaRPr lang="LID4096" dirty="0"/>
            </a:p>
          </p:txBody>
        </p:sp>
        <p:sp>
          <p:nvSpPr>
            <p:cNvPr id="14" name="Rectangle 13">
              <a:extLst>
                <a:ext uri="{FF2B5EF4-FFF2-40B4-BE49-F238E27FC236}">
                  <a16:creationId xmlns:a16="http://schemas.microsoft.com/office/drawing/2014/main" id="{A301515A-B1C9-480B-BD2A-BC157856BBCF}"/>
                </a:ext>
              </a:extLst>
            </p:cNvPr>
            <p:cNvSpPr/>
            <p:nvPr/>
          </p:nvSpPr>
          <p:spPr>
            <a:xfrm>
              <a:off x="5579452" y="4226172"/>
              <a:ext cx="1111862" cy="2749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Rectangle 14">
              <a:extLst>
                <a:ext uri="{FF2B5EF4-FFF2-40B4-BE49-F238E27FC236}">
                  <a16:creationId xmlns:a16="http://schemas.microsoft.com/office/drawing/2014/main" id="{527DCA56-5E92-4C69-B347-9D736168568F}"/>
                </a:ext>
              </a:extLst>
            </p:cNvPr>
            <p:cNvSpPr/>
            <p:nvPr/>
          </p:nvSpPr>
          <p:spPr>
            <a:xfrm>
              <a:off x="5558506" y="3760539"/>
              <a:ext cx="1111863" cy="12843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492BE348-6337-4F65-B5BB-1A6CFBBB34BE}"/>
                </a:ext>
              </a:extLst>
            </p:cNvPr>
            <p:cNvSpPr/>
            <p:nvPr/>
          </p:nvSpPr>
          <p:spPr>
            <a:xfrm>
              <a:off x="7707394" y="3820722"/>
              <a:ext cx="1074961" cy="2749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TextBox 16">
              <a:extLst>
                <a:ext uri="{FF2B5EF4-FFF2-40B4-BE49-F238E27FC236}">
                  <a16:creationId xmlns:a16="http://schemas.microsoft.com/office/drawing/2014/main" id="{9D315813-B31D-42C1-BD9D-DCAFA9DBA731}"/>
                </a:ext>
              </a:extLst>
            </p:cNvPr>
            <p:cNvSpPr txBox="1"/>
            <p:nvPr/>
          </p:nvSpPr>
          <p:spPr>
            <a:xfrm>
              <a:off x="8040896" y="3822005"/>
              <a:ext cx="524502" cy="307777"/>
            </a:xfrm>
            <a:prstGeom prst="rect">
              <a:avLst/>
            </a:prstGeom>
            <a:noFill/>
          </p:spPr>
          <p:txBody>
            <a:bodyPr wrap="square" rtlCol="0">
              <a:spAutoFit/>
            </a:bodyPr>
            <a:lstStyle/>
            <a:p>
              <a:r>
                <a:rPr lang="en-US" sz="1400" dirty="0"/>
                <a:t>Au</a:t>
              </a:r>
              <a:endParaRPr lang="LID4096" sz="1400" dirty="0"/>
            </a:p>
          </p:txBody>
        </p:sp>
        <p:sp>
          <p:nvSpPr>
            <p:cNvPr id="18" name="TextBox 17">
              <a:extLst>
                <a:ext uri="{FF2B5EF4-FFF2-40B4-BE49-F238E27FC236}">
                  <a16:creationId xmlns:a16="http://schemas.microsoft.com/office/drawing/2014/main" id="{5543CCAB-E698-4CFE-B076-6B5E990D735D}"/>
                </a:ext>
              </a:extLst>
            </p:cNvPr>
            <p:cNvSpPr txBox="1"/>
            <p:nvPr/>
          </p:nvSpPr>
          <p:spPr>
            <a:xfrm>
              <a:off x="5876011" y="3588865"/>
              <a:ext cx="602344" cy="307777"/>
            </a:xfrm>
            <a:prstGeom prst="rect">
              <a:avLst/>
            </a:prstGeom>
            <a:noFill/>
          </p:spPr>
          <p:txBody>
            <a:bodyPr wrap="square" rtlCol="0">
              <a:spAutoFit/>
            </a:bodyPr>
            <a:lstStyle/>
            <a:p>
              <a:r>
                <a:rPr lang="en-US" sz="1400" dirty="0"/>
                <a:t>Au</a:t>
              </a:r>
              <a:endParaRPr lang="LID4096" sz="1400" dirty="0"/>
            </a:p>
          </p:txBody>
        </p:sp>
        <p:sp>
          <p:nvSpPr>
            <p:cNvPr id="19" name="TextBox 18">
              <a:extLst>
                <a:ext uri="{FF2B5EF4-FFF2-40B4-BE49-F238E27FC236}">
                  <a16:creationId xmlns:a16="http://schemas.microsoft.com/office/drawing/2014/main" id="{A0CA1158-D146-4537-B5D9-BE4CB5FD5A76}"/>
                </a:ext>
              </a:extLst>
            </p:cNvPr>
            <p:cNvSpPr txBox="1"/>
            <p:nvPr/>
          </p:nvSpPr>
          <p:spPr>
            <a:xfrm>
              <a:off x="5913076" y="4189008"/>
              <a:ext cx="642041" cy="307777"/>
            </a:xfrm>
            <a:prstGeom prst="rect">
              <a:avLst/>
            </a:prstGeom>
            <a:noFill/>
          </p:spPr>
          <p:txBody>
            <a:bodyPr wrap="square" rtlCol="0">
              <a:spAutoFit/>
            </a:bodyPr>
            <a:lstStyle/>
            <a:p>
              <a:r>
                <a:rPr lang="en-US" sz="1400" dirty="0"/>
                <a:t>Au</a:t>
              </a:r>
              <a:endParaRPr lang="LID4096" sz="1400" dirty="0"/>
            </a:p>
          </p:txBody>
        </p:sp>
      </p:grpSp>
      <p:sp>
        <p:nvSpPr>
          <p:cNvPr id="4" name="TextBox 3">
            <a:extLst>
              <a:ext uri="{FF2B5EF4-FFF2-40B4-BE49-F238E27FC236}">
                <a16:creationId xmlns:a16="http://schemas.microsoft.com/office/drawing/2014/main" id="{1E6BE38E-43C2-47D7-B306-4FD3B3ECEA8F}"/>
              </a:ext>
            </a:extLst>
          </p:cNvPr>
          <p:cNvSpPr txBox="1"/>
          <p:nvPr/>
        </p:nvSpPr>
        <p:spPr>
          <a:xfrm>
            <a:off x="5217343" y="5422436"/>
            <a:ext cx="3567226" cy="830997"/>
          </a:xfrm>
          <a:prstGeom prst="rect">
            <a:avLst/>
          </a:prstGeom>
          <a:noFill/>
        </p:spPr>
        <p:txBody>
          <a:bodyPr wrap="square" rtlCol="0">
            <a:spAutoFit/>
          </a:bodyPr>
          <a:lstStyle/>
          <a:p>
            <a:r>
              <a:rPr lang="en-US" sz="2400" dirty="0" err="1"/>
              <a:t>Diffuusio</a:t>
            </a:r>
            <a:r>
              <a:rPr lang="en-US" sz="2400" dirty="0"/>
              <a:t> on </a:t>
            </a:r>
            <a:r>
              <a:rPr lang="en-US" sz="2400" dirty="0" err="1"/>
              <a:t>hidasta</a:t>
            </a:r>
            <a:r>
              <a:rPr lang="en-US" sz="2400" dirty="0"/>
              <a:t> </a:t>
            </a:r>
            <a:r>
              <a:rPr lang="en-US" sz="2400" dirty="0" err="1"/>
              <a:t>matalassa</a:t>
            </a:r>
            <a:r>
              <a:rPr lang="en-US" sz="2400" dirty="0"/>
              <a:t> </a:t>
            </a:r>
            <a:r>
              <a:rPr lang="en-US" sz="2400" dirty="0" err="1"/>
              <a:t>lämpötilassa</a:t>
            </a:r>
            <a:r>
              <a:rPr lang="en-US" sz="2400" dirty="0"/>
              <a:t>.</a:t>
            </a:r>
            <a:endParaRPr lang="LID4096" sz="2400" dirty="0"/>
          </a:p>
        </p:txBody>
      </p:sp>
    </p:spTree>
    <p:extLst>
      <p:ext uri="{BB962C8B-B14F-4D97-AF65-F5344CB8AC3E}">
        <p14:creationId xmlns:p14="http://schemas.microsoft.com/office/powerpoint/2010/main" val="1106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9FE5-0E87-4926-AAE6-711AF4E8EB5C}"/>
              </a:ext>
            </a:extLst>
          </p:cNvPr>
          <p:cNvSpPr>
            <a:spLocks noGrp="1"/>
          </p:cNvSpPr>
          <p:nvPr>
            <p:ph type="title"/>
          </p:nvPr>
        </p:nvSpPr>
        <p:spPr/>
        <p:txBody>
          <a:bodyPr/>
          <a:lstStyle/>
          <a:p>
            <a:r>
              <a:rPr lang="en-US" dirty="0" err="1"/>
              <a:t>Metallien</a:t>
            </a:r>
            <a:r>
              <a:rPr lang="en-US" dirty="0"/>
              <a:t> </a:t>
            </a:r>
            <a:r>
              <a:rPr lang="en-US" dirty="0" err="1"/>
              <a:t>liittäminen</a:t>
            </a:r>
            <a:r>
              <a:rPr lang="en-US" dirty="0"/>
              <a:t> (2)</a:t>
            </a:r>
            <a:endParaRPr lang="LID4096" dirty="0"/>
          </a:p>
        </p:txBody>
      </p:sp>
      <p:sp>
        <p:nvSpPr>
          <p:cNvPr id="3" name="Content Placeholder 2">
            <a:extLst>
              <a:ext uri="{FF2B5EF4-FFF2-40B4-BE49-F238E27FC236}">
                <a16:creationId xmlns:a16="http://schemas.microsoft.com/office/drawing/2014/main" id="{F94837D2-7836-4005-A591-2326565FE3C7}"/>
              </a:ext>
            </a:extLst>
          </p:cNvPr>
          <p:cNvSpPr>
            <a:spLocks noGrp="1"/>
          </p:cNvSpPr>
          <p:nvPr>
            <p:ph idx="1"/>
          </p:nvPr>
        </p:nvSpPr>
        <p:spPr/>
        <p:txBody>
          <a:bodyPr/>
          <a:lstStyle/>
          <a:p>
            <a:pPr marL="0" indent="0">
              <a:buNone/>
            </a:pPr>
            <a:r>
              <a:rPr lang="en-US" dirty="0" err="1"/>
              <a:t>Eutektinen</a:t>
            </a:r>
            <a:r>
              <a:rPr lang="en-US" dirty="0"/>
              <a:t> </a:t>
            </a:r>
            <a:r>
              <a:rPr lang="en-US" dirty="0" err="1"/>
              <a:t>liitos</a:t>
            </a:r>
            <a:endParaRPr lang="LID4096" dirty="0"/>
          </a:p>
        </p:txBody>
      </p:sp>
      <p:sp>
        <p:nvSpPr>
          <p:cNvPr id="6" name="TextBox 5">
            <a:extLst>
              <a:ext uri="{FF2B5EF4-FFF2-40B4-BE49-F238E27FC236}">
                <a16:creationId xmlns:a16="http://schemas.microsoft.com/office/drawing/2014/main" id="{A35DF548-809F-4DAF-AFBD-BB5D093391EE}"/>
              </a:ext>
            </a:extLst>
          </p:cNvPr>
          <p:cNvSpPr txBox="1"/>
          <p:nvPr/>
        </p:nvSpPr>
        <p:spPr>
          <a:xfrm>
            <a:off x="628650" y="2477800"/>
            <a:ext cx="3714750" cy="3416320"/>
          </a:xfrm>
          <a:prstGeom prst="rect">
            <a:avLst/>
          </a:prstGeom>
          <a:noFill/>
        </p:spPr>
        <p:txBody>
          <a:bodyPr wrap="square" rtlCol="0">
            <a:spAutoFit/>
          </a:bodyPr>
          <a:lstStyle/>
          <a:p>
            <a:r>
              <a:rPr lang="en-US" sz="2400" dirty="0"/>
              <a:t>Au T</a:t>
            </a:r>
            <a:r>
              <a:rPr lang="en-US" sz="2400" baseline="-25000" dirty="0"/>
              <a:t>m</a:t>
            </a:r>
            <a:r>
              <a:rPr lang="en-US" sz="2400" dirty="0"/>
              <a:t> = 1064</a:t>
            </a:r>
            <a:r>
              <a:rPr lang="en-US" sz="2400" baseline="30000" dirty="0"/>
              <a:t>o</a:t>
            </a:r>
            <a:r>
              <a:rPr lang="en-US" sz="2400" dirty="0"/>
              <a:t>C</a:t>
            </a:r>
          </a:p>
          <a:p>
            <a:r>
              <a:rPr lang="en-US" sz="2400" dirty="0"/>
              <a:t>Si T</a:t>
            </a:r>
            <a:r>
              <a:rPr lang="en-US" sz="2400" baseline="-25000" dirty="0"/>
              <a:t>m</a:t>
            </a:r>
            <a:r>
              <a:rPr lang="en-US" sz="2400" dirty="0"/>
              <a:t> = 1414</a:t>
            </a:r>
            <a:r>
              <a:rPr lang="en-US" sz="2400" baseline="30000" dirty="0"/>
              <a:t>o</a:t>
            </a:r>
            <a:r>
              <a:rPr lang="en-US" sz="2400" dirty="0"/>
              <a:t>C</a:t>
            </a:r>
          </a:p>
          <a:p>
            <a:endParaRPr lang="en-US" sz="2400" dirty="0"/>
          </a:p>
          <a:p>
            <a:r>
              <a:rPr lang="en-US" sz="2400" dirty="0" err="1"/>
              <a:t>Eutektinen</a:t>
            </a:r>
            <a:r>
              <a:rPr lang="en-US" sz="2400" dirty="0"/>
              <a:t> </a:t>
            </a:r>
            <a:r>
              <a:rPr lang="en-US" sz="2400" dirty="0" err="1"/>
              <a:t>lämpötila</a:t>
            </a:r>
            <a:r>
              <a:rPr lang="en-US" sz="2400" dirty="0"/>
              <a:t> 363</a:t>
            </a:r>
            <a:r>
              <a:rPr lang="en-US" sz="2400" baseline="30000" dirty="0"/>
              <a:t>o</a:t>
            </a:r>
            <a:r>
              <a:rPr lang="en-US" sz="2400" dirty="0"/>
              <a:t>C, 81/19 Au/Si </a:t>
            </a:r>
            <a:r>
              <a:rPr lang="en-US" sz="2400" dirty="0" err="1"/>
              <a:t>seokselle</a:t>
            </a:r>
            <a:r>
              <a:rPr lang="en-US" sz="2400" dirty="0"/>
              <a:t> </a:t>
            </a:r>
          </a:p>
          <a:p>
            <a:pPr marL="342900" indent="-342900">
              <a:buFont typeface="Wingdings" panose="05000000000000000000" pitchFamily="2" charset="2"/>
              <a:buChar char="è"/>
            </a:pPr>
            <a:r>
              <a:rPr lang="en-US" sz="2400" dirty="0" err="1">
                <a:sym typeface="Wingdings" panose="05000000000000000000" pitchFamily="2" charset="2"/>
              </a:rPr>
              <a:t>nestemäinen</a:t>
            </a:r>
            <a:r>
              <a:rPr lang="en-US" sz="2400" dirty="0">
                <a:sym typeface="Wingdings" panose="05000000000000000000" pitchFamily="2" charset="2"/>
              </a:rPr>
              <a:t> </a:t>
            </a:r>
          </a:p>
          <a:p>
            <a:pPr marL="342900" indent="-342900">
              <a:buFont typeface="Wingdings" panose="05000000000000000000" pitchFamily="2" charset="2"/>
              <a:buChar char="è"/>
            </a:pPr>
            <a:r>
              <a:rPr lang="en-US" sz="2400" dirty="0" err="1">
                <a:sym typeface="Wingdings" panose="05000000000000000000" pitchFamily="2" charset="2"/>
              </a:rPr>
              <a:t>intiimi</a:t>
            </a:r>
            <a:r>
              <a:rPr lang="en-US" sz="2400" dirty="0">
                <a:sym typeface="Wingdings" panose="05000000000000000000" pitchFamily="2" charset="2"/>
              </a:rPr>
              <a:t> </a:t>
            </a:r>
            <a:r>
              <a:rPr lang="en-US" sz="2400" dirty="0" err="1">
                <a:sym typeface="Wingdings" panose="05000000000000000000" pitchFamily="2" charset="2"/>
              </a:rPr>
              <a:t>kontakti</a:t>
            </a:r>
            <a:r>
              <a:rPr lang="en-US" sz="2400" dirty="0">
                <a:sym typeface="Wingdings" panose="05000000000000000000" pitchFamily="2" charset="2"/>
              </a:rPr>
              <a:t> = </a:t>
            </a:r>
            <a:r>
              <a:rPr lang="en-US" sz="2400" dirty="0" err="1">
                <a:sym typeface="Wingdings" panose="05000000000000000000" pitchFamily="2" charset="2"/>
              </a:rPr>
              <a:t>hyvä</a:t>
            </a:r>
            <a:r>
              <a:rPr lang="en-US" sz="2400" dirty="0">
                <a:sym typeface="Wingdings" panose="05000000000000000000" pitchFamily="2" charset="2"/>
              </a:rPr>
              <a:t> </a:t>
            </a:r>
            <a:r>
              <a:rPr lang="en-US" sz="2400" dirty="0" err="1">
                <a:sym typeface="Wingdings" panose="05000000000000000000" pitchFamily="2" charset="2"/>
              </a:rPr>
              <a:t>liitos</a:t>
            </a:r>
            <a:endParaRPr lang="LID4096" sz="2400" dirty="0"/>
          </a:p>
        </p:txBody>
      </p:sp>
      <p:pic>
        <p:nvPicPr>
          <p:cNvPr id="8" name="Picture 7" descr="A screenshot of a cell phone&#10;&#10;Description automatically generated">
            <a:extLst>
              <a:ext uri="{FF2B5EF4-FFF2-40B4-BE49-F238E27FC236}">
                <a16:creationId xmlns:a16="http://schemas.microsoft.com/office/drawing/2014/main" id="{9891E102-6171-44D0-804F-B861B5692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98" y="1690689"/>
            <a:ext cx="3816104" cy="2779782"/>
          </a:xfrm>
          <a:prstGeom prst="rect">
            <a:avLst/>
          </a:prstGeom>
        </p:spPr>
      </p:pic>
      <p:sp>
        <p:nvSpPr>
          <p:cNvPr id="9" name="TextBox 8">
            <a:extLst>
              <a:ext uri="{FF2B5EF4-FFF2-40B4-BE49-F238E27FC236}">
                <a16:creationId xmlns:a16="http://schemas.microsoft.com/office/drawing/2014/main" id="{FE967BB8-564E-47D2-BD48-5883B9D84DF1}"/>
              </a:ext>
            </a:extLst>
          </p:cNvPr>
          <p:cNvSpPr txBox="1"/>
          <p:nvPr/>
        </p:nvSpPr>
        <p:spPr>
          <a:xfrm>
            <a:off x="4864100" y="5011204"/>
            <a:ext cx="4095750" cy="1569660"/>
          </a:xfrm>
          <a:prstGeom prst="rect">
            <a:avLst/>
          </a:prstGeom>
          <a:noFill/>
        </p:spPr>
        <p:txBody>
          <a:bodyPr wrap="square" rtlCol="0">
            <a:spAutoFit/>
          </a:bodyPr>
          <a:lstStyle/>
          <a:p>
            <a:r>
              <a:rPr lang="en-US" sz="2400" dirty="0" err="1"/>
              <a:t>Rajoitus</a:t>
            </a:r>
            <a:r>
              <a:rPr lang="en-US" sz="2400" dirty="0"/>
              <a:t>: </a:t>
            </a:r>
            <a:r>
              <a:rPr lang="en-US" sz="2400" dirty="0" err="1"/>
              <a:t>ei</a:t>
            </a:r>
            <a:r>
              <a:rPr lang="en-US" sz="2400" dirty="0"/>
              <a:t> </a:t>
            </a:r>
            <a:r>
              <a:rPr lang="en-US" sz="2400" dirty="0" err="1"/>
              <a:t>voida</a:t>
            </a:r>
            <a:r>
              <a:rPr lang="en-US" sz="2400" dirty="0"/>
              <a:t> </a:t>
            </a:r>
            <a:r>
              <a:rPr lang="en-US" sz="2400" dirty="0" err="1"/>
              <a:t>koskaan</a:t>
            </a:r>
            <a:r>
              <a:rPr lang="en-US" sz="2400" dirty="0"/>
              <a:t> </a:t>
            </a:r>
            <a:r>
              <a:rPr lang="en-US" sz="2400" dirty="0" err="1"/>
              <a:t>käyttää</a:t>
            </a:r>
            <a:r>
              <a:rPr lang="en-US" sz="2400" dirty="0"/>
              <a:t> 363</a:t>
            </a:r>
            <a:r>
              <a:rPr lang="en-US" sz="2400" baseline="30000" dirty="0"/>
              <a:t>o</a:t>
            </a:r>
            <a:r>
              <a:rPr lang="en-US" sz="2400" dirty="0"/>
              <a:t>C </a:t>
            </a:r>
            <a:r>
              <a:rPr lang="en-US" sz="2400" dirty="0" err="1"/>
              <a:t>yläpuolella</a:t>
            </a:r>
            <a:r>
              <a:rPr lang="en-US" sz="2400" dirty="0"/>
              <a:t>, </a:t>
            </a:r>
            <a:r>
              <a:rPr lang="en-US" sz="2400" dirty="0" err="1"/>
              <a:t>koska</a:t>
            </a:r>
            <a:r>
              <a:rPr lang="en-US" sz="2400" dirty="0"/>
              <a:t> </a:t>
            </a:r>
            <a:r>
              <a:rPr lang="en-US" sz="2400" dirty="0" err="1"/>
              <a:t>eutektinen</a:t>
            </a:r>
            <a:r>
              <a:rPr lang="en-US" sz="2400" dirty="0"/>
              <a:t> </a:t>
            </a:r>
            <a:r>
              <a:rPr lang="en-US" sz="2400" dirty="0" err="1"/>
              <a:t>seos</a:t>
            </a:r>
            <a:r>
              <a:rPr lang="en-US" sz="2400" dirty="0"/>
              <a:t> </a:t>
            </a:r>
            <a:r>
              <a:rPr lang="en-US" sz="2400" dirty="0" err="1"/>
              <a:t>muuttuu</a:t>
            </a:r>
            <a:r>
              <a:rPr lang="en-US" sz="2400" dirty="0"/>
              <a:t> </a:t>
            </a:r>
            <a:r>
              <a:rPr lang="en-US" sz="2400" dirty="0" err="1"/>
              <a:t>taas</a:t>
            </a:r>
            <a:r>
              <a:rPr lang="en-US" sz="2400" dirty="0"/>
              <a:t> </a:t>
            </a:r>
            <a:r>
              <a:rPr lang="en-US" sz="2400" dirty="0" err="1"/>
              <a:t>nestemäiseksi</a:t>
            </a:r>
            <a:r>
              <a:rPr lang="en-US" sz="2400" dirty="0"/>
              <a:t>.</a:t>
            </a:r>
            <a:endParaRPr lang="LID4096" sz="2400" dirty="0"/>
          </a:p>
        </p:txBody>
      </p:sp>
      <p:sp>
        <p:nvSpPr>
          <p:cNvPr id="10" name="Rectangle 9">
            <a:extLst>
              <a:ext uri="{FF2B5EF4-FFF2-40B4-BE49-F238E27FC236}">
                <a16:creationId xmlns:a16="http://schemas.microsoft.com/office/drawing/2014/main" id="{AD40B0D8-AC99-43BE-AC42-990B6AB7CF37}"/>
              </a:ext>
            </a:extLst>
          </p:cNvPr>
          <p:cNvSpPr/>
          <p:nvPr/>
        </p:nvSpPr>
        <p:spPr>
          <a:xfrm>
            <a:off x="358775" y="6234617"/>
            <a:ext cx="4572000" cy="507831"/>
          </a:xfrm>
          <a:prstGeom prst="rect">
            <a:avLst/>
          </a:prstGeom>
        </p:spPr>
        <p:txBody>
          <a:bodyPr>
            <a:spAutoFit/>
          </a:bodyPr>
          <a:lstStyle/>
          <a:p>
            <a:r>
              <a:rPr lang="fi-FI" sz="900" dirty="0" err="1"/>
              <a:t>Okamoto</a:t>
            </a:r>
            <a:r>
              <a:rPr lang="fi-FI" sz="900" dirty="0"/>
              <a:t> H, </a:t>
            </a:r>
            <a:r>
              <a:rPr lang="fi-FI" sz="900" dirty="0" err="1"/>
              <a:t>Massalski</a:t>
            </a:r>
            <a:r>
              <a:rPr lang="fi-FI" sz="900" dirty="0"/>
              <a:t> TB (1990) Au-</a:t>
            </a:r>
            <a:r>
              <a:rPr lang="fi-FI" sz="900" dirty="0" err="1"/>
              <a:t>Si</a:t>
            </a:r>
            <a:r>
              <a:rPr lang="fi-FI" sz="900" dirty="0"/>
              <a:t> (gold-</a:t>
            </a:r>
            <a:r>
              <a:rPr lang="fi-FI" sz="900" dirty="0" err="1"/>
              <a:t>silicon</a:t>
            </a:r>
            <a:r>
              <a:rPr lang="fi-FI" sz="900" dirty="0"/>
              <a:t>). In: </a:t>
            </a:r>
            <a:r>
              <a:rPr lang="fi-FI" sz="900" dirty="0" err="1"/>
              <a:t>Massalski</a:t>
            </a:r>
            <a:r>
              <a:rPr lang="fi-FI" sz="900" dirty="0"/>
              <a:t> T, </a:t>
            </a:r>
            <a:r>
              <a:rPr lang="fi-FI" sz="900" dirty="0" err="1"/>
              <a:t>Okamoto</a:t>
            </a:r>
            <a:r>
              <a:rPr lang="fi-FI" sz="900" dirty="0"/>
              <a:t> H, </a:t>
            </a:r>
            <a:r>
              <a:rPr lang="fi-FI" sz="900" dirty="0" err="1"/>
              <a:t>Subramanian</a:t>
            </a:r>
            <a:r>
              <a:rPr lang="fi-FI" sz="900" dirty="0"/>
              <a:t> P, </a:t>
            </a:r>
            <a:r>
              <a:rPr lang="fi-FI" sz="900" dirty="0" err="1"/>
              <a:t>Kacprzak</a:t>
            </a:r>
            <a:r>
              <a:rPr lang="fi-FI" sz="900" dirty="0"/>
              <a:t> L (</a:t>
            </a:r>
            <a:r>
              <a:rPr lang="fi-FI" sz="900" dirty="0" err="1"/>
              <a:t>eds</a:t>
            </a:r>
            <a:r>
              <a:rPr lang="fi-FI" sz="900" dirty="0"/>
              <a:t>) </a:t>
            </a:r>
            <a:r>
              <a:rPr lang="fi-FI" sz="900" dirty="0" err="1"/>
              <a:t>Binary</a:t>
            </a:r>
            <a:r>
              <a:rPr lang="fi-FI" sz="900" dirty="0"/>
              <a:t> </a:t>
            </a:r>
            <a:r>
              <a:rPr lang="fi-FI" sz="900" dirty="0" err="1"/>
              <a:t>alloy</a:t>
            </a:r>
            <a:r>
              <a:rPr lang="fi-FI" sz="900" dirty="0"/>
              <a:t> </a:t>
            </a:r>
            <a:r>
              <a:rPr lang="fi-FI" sz="900" dirty="0" err="1"/>
              <a:t>phase</a:t>
            </a:r>
            <a:r>
              <a:rPr lang="fi-FI" sz="900" dirty="0"/>
              <a:t> </a:t>
            </a:r>
            <a:r>
              <a:rPr lang="fi-FI" sz="900" dirty="0" err="1"/>
              <a:t>diagrams</a:t>
            </a:r>
            <a:r>
              <a:rPr lang="fi-FI" sz="900" dirty="0"/>
              <a:t>, </a:t>
            </a:r>
            <a:r>
              <a:rPr lang="fi-FI" sz="900" dirty="0" err="1"/>
              <a:t>vol</a:t>
            </a:r>
            <a:r>
              <a:rPr lang="fi-FI" sz="900" dirty="0"/>
              <a:t> 1. ASM International, </a:t>
            </a:r>
            <a:r>
              <a:rPr lang="fi-FI" sz="900" dirty="0" err="1"/>
              <a:t>Materials</a:t>
            </a:r>
            <a:r>
              <a:rPr lang="fi-FI" sz="900" dirty="0"/>
              <a:t> Park, </a:t>
            </a:r>
            <a:r>
              <a:rPr lang="fi-FI" sz="900" dirty="0" err="1"/>
              <a:t>pp</a:t>
            </a:r>
            <a:r>
              <a:rPr lang="fi-FI" sz="900" dirty="0"/>
              <a:t> 428–431</a:t>
            </a:r>
            <a:endParaRPr lang="LID4096" sz="900" dirty="0"/>
          </a:p>
        </p:txBody>
      </p:sp>
      <p:sp>
        <p:nvSpPr>
          <p:cNvPr id="11" name="TextBox 10">
            <a:extLst>
              <a:ext uri="{FF2B5EF4-FFF2-40B4-BE49-F238E27FC236}">
                <a16:creationId xmlns:a16="http://schemas.microsoft.com/office/drawing/2014/main" id="{B24C593D-7B8F-4F57-A3E9-F2C158107B37}"/>
              </a:ext>
            </a:extLst>
          </p:cNvPr>
          <p:cNvSpPr txBox="1"/>
          <p:nvPr/>
        </p:nvSpPr>
        <p:spPr>
          <a:xfrm>
            <a:off x="5784912" y="4285805"/>
            <a:ext cx="2009775" cy="369332"/>
          </a:xfrm>
          <a:prstGeom prst="rect">
            <a:avLst/>
          </a:prstGeom>
          <a:noFill/>
        </p:spPr>
        <p:txBody>
          <a:bodyPr wrap="square" rtlCol="0">
            <a:spAutoFit/>
          </a:bodyPr>
          <a:lstStyle/>
          <a:p>
            <a:r>
              <a:rPr lang="en-US" dirty="0" err="1"/>
              <a:t>Atomi</a:t>
            </a:r>
            <a:r>
              <a:rPr lang="en-US" dirty="0"/>
              <a:t> % </a:t>
            </a:r>
            <a:r>
              <a:rPr lang="en-US" dirty="0" err="1"/>
              <a:t>piitä</a:t>
            </a:r>
            <a:endParaRPr lang="LID4096" dirty="0"/>
          </a:p>
        </p:txBody>
      </p:sp>
    </p:spTree>
    <p:extLst>
      <p:ext uri="{BB962C8B-B14F-4D97-AF65-F5344CB8AC3E}">
        <p14:creationId xmlns:p14="http://schemas.microsoft.com/office/powerpoint/2010/main" val="282032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Metallien liittäminen (3)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477" y="2259888"/>
            <a:ext cx="3184797" cy="2492716"/>
          </a:xfrm>
          <a:prstGeom prst="rect">
            <a:avLst/>
          </a:prstGeom>
        </p:spPr>
      </p:pic>
      <p:sp>
        <p:nvSpPr>
          <p:cNvPr id="13" name="TextBox 12"/>
          <p:cNvSpPr txBox="1"/>
          <p:nvPr/>
        </p:nvSpPr>
        <p:spPr>
          <a:xfrm>
            <a:off x="580926" y="5005164"/>
            <a:ext cx="7973348" cy="1384995"/>
          </a:xfrm>
          <a:prstGeom prst="rect">
            <a:avLst/>
          </a:prstGeom>
          <a:noFill/>
        </p:spPr>
        <p:txBody>
          <a:bodyPr wrap="square" rtlCol="0">
            <a:spAutoFit/>
          </a:bodyPr>
          <a:lstStyle/>
          <a:p>
            <a:r>
              <a:rPr lang="fi-FI" sz="2800" dirty="0"/>
              <a:t>Tina sulaa (232</a:t>
            </a:r>
            <a:r>
              <a:rPr lang="fi-FI" sz="2800" baseline="30000" dirty="0"/>
              <a:t>o</a:t>
            </a:r>
            <a:r>
              <a:rPr lang="fi-FI" sz="2800" dirty="0"/>
              <a:t>C)</a:t>
            </a:r>
          </a:p>
          <a:p>
            <a:r>
              <a:rPr lang="fi-FI" sz="2800" dirty="0"/>
              <a:t>Intiimi kontakti</a:t>
            </a:r>
          </a:p>
          <a:p>
            <a:r>
              <a:rPr lang="fi-FI" sz="2800" dirty="0"/>
              <a:t>Reaktio: </a:t>
            </a:r>
            <a:r>
              <a:rPr lang="fi-FI" sz="2800" dirty="0" err="1"/>
              <a:t>Cu</a:t>
            </a:r>
            <a:r>
              <a:rPr lang="fi-FI" sz="2800" baseline="-25000" dirty="0" err="1"/>
              <a:t>x</a:t>
            </a:r>
            <a:r>
              <a:rPr lang="fi-FI" sz="2800" dirty="0" err="1"/>
              <a:t>Sn</a:t>
            </a:r>
            <a:r>
              <a:rPr lang="fi-FI" sz="2800" baseline="-25000" dirty="0" err="1"/>
              <a:t>y</a:t>
            </a:r>
            <a:r>
              <a:rPr lang="fi-FI" sz="2800" dirty="0"/>
              <a:t> muodostuminen</a:t>
            </a:r>
          </a:p>
        </p:txBody>
      </p:sp>
      <p:grpSp>
        <p:nvGrpSpPr>
          <p:cNvPr id="18" name="Group 17"/>
          <p:cNvGrpSpPr/>
          <p:nvPr/>
        </p:nvGrpSpPr>
        <p:grpSpPr>
          <a:xfrm>
            <a:off x="548277" y="2506018"/>
            <a:ext cx="2696917" cy="1985961"/>
            <a:chOff x="173627" y="1578011"/>
            <a:chExt cx="4001849" cy="2783318"/>
          </a:xfrm>
        </p:grpSpPr>
        <p:grpSp>
          <p:nvGrpSpPr>
            <p:cNvPr id="15" name="Group 14"/>
            <p:cNvGrpSpPr/>
            <p:nvPr/>
          </p:nvGrpSpPr>
          <p:grpSpPr>
            <a:xfrm>
              <a:off x="554763" y="1804171"/>
              <a:ext cx="3620713" cy="2319608"/>
              <a:chOff x="554763" y="1804171"/>
              <a:chExt cx="3620713" cy="2319608"/>
            </a:xfrm>
          </p:grpSpPr>
          <p:sp>
            <p:nvSpPr>
              <p:cNvPr id="11" name="Right Arrow 10"/>
              <p:cNvSpPr/>
              <p:nvPr/>
            </p:nvSpPr>
            <p:spPr>
              <a:xfrm>
                <a:off x="2435133" y="2846962"/>
                <a:ext cx="1332412" cy="437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4" name="Group 13"/>
              <p:cNvGrpSpPr/>
              <p:nvPr/>
            </p:nvGrpSpPr>
            <p:grpSpPr>
              <a:xfrm>
                <a:off x="554763" y="1804171"/>
                <a:ext cx="3620713" cy="2319608"/>
                <a:chOff x="727301" y="2286000"/>
                <a:chExt cx="3620713" cy="2319608"/>
              </a:xfrm>
            </p:grpSpPr>
            <p:sp>
              <p:nvSpPr>
                <p:cNvPr id="5" name="Rectangle 4"/>
                <p:cNvSpPr/>
                <p:nvPr/>
              </p:nvSpPr>
              <p:spPr>
                <a:xfrm>
                  <a:off x="733153" y="2286000"/>
                  <a:ext cx="1369967" cy="862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733152" y="3148149"/>
                  <a:ext cx="1369967" cy="3135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727301" y="3743460"/>
                  <a:ext cx="1369967" cy="862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1039312" y="3900214"/>
                  <a:ext cx="757645" cy="389620"/>
                </a:xfrm>
                <a:prstGeom prst="rect">
                  <a:avLst/>
                </a:prstGeom>
                <a:noFill/>
              </p:spPr>
              <p:txBody>
                <a:bodyPr wrap="square" rtlCol="0">
                  <a:spAutoFit/>
                </a:bodyPr>
                <a:lstStyle/>
                <a:p>
                  <a:r>
                    <a:rPr lang="fi-FI" dirty="0" err="1"/>
                    <a:t>Cu</a:t>
                  </a:r>
                  <a:endParaRPr lang="fi-FI" dirty="0"/>
                </a:p>
              </p:txBody>
            </p:sp>
            <p:sp>
              <p:nvSpPr>
                <p:cNvPr id="9" name="TextBox 8"/>
                <p:cNvSpPr txBox="1"/>
                <p:nvPr/>
              </p:nvSpPr>
              <p:spPr>
                <a:xfrm>
                  <a:off x="1045029" y="2531932"/>
                  <a:ext cx="809897" cy="389620"/>
                </a:xfrm>
                <a:prstGeom prst="rect">
                  <a:avLst/>
                </a:prstGeom>
                <a:noFill/>
              </p:spPr>
              <p:txBody>
                <a:bodyPr wrap="square" rtlCol="0">
                  <a:spAutoFit/>
                </a:bodyPr>
                <a:lstStyle/>
                <a:p>
                  <a:r>
                    <a:rPr lang="fi-FI" dirty="0" err="1"/>
                    <a:t>Cu</a:t>
                  </a:r>
                  <a:endParaRPr lang="fi-FI" dirty="0"/>
                </a:p>
              </p:txBody>
            </p:sp>
            <p:sp>
              <p:nvSpPr>
                <p:cNvPr id="10" name="TextBox 9"/>
                <p:cNvSpPr txBox="1"/>
                <p:nvPr/>
              </p:nvSpPr>
              <p:spPr>
                <a:xfrm>
                  <a:off x="1045030" y="3074070"/>
                  <a:ext cx="880888" cy="517618"/>
                </a:xfrm>
                <a:prstGeom prst="rect">
                  <a:avLst/>
                </a:prstGeom>
                <a:noFill/>
              </p:spPr>
              <p:txBody>
                <a:bodyPr wrap="square" rtlCol="0">
                  <a:spAutoFit/>
                </a:bodyPr>
                <a:lstStyle/>
                <a:p>
                  <a:r>
                    <a:rPr lang="fi-FI" dirty="0"/>
                    <a:t>Sn</a:t>
                  </a:r>
                </a:p>
              </p:txBody>
            </p:sp>
            <p:sp>
              <p:nvSpPr>
                <p:cNvPr id="12" name="TextBox 11"/>
                <p:cNvSpPr txBox="1"/>
                <p:nvPr/>
              </p:nvSpPr>
              <p:spPr>
                <a:xfrm>
                  <a:off x="2505197" y="2817669"/>
                  <a:ext cx="1842817" cy="1071454"/>
                </a:xfrm>
                <a:prstGeom prst="rect">
                  <a:avLst/>
                </a:prstGeom>
                <a:noFill/>
              </p:spPr>
              <p:txBody>
                <a:bodyPr wrap="square" rtlCol="0">
                  <a:spAutoFit/>
                </a:bodyPr>
                <a:lstStyle/>
                <a:p>
                  <a:r>
                    <a:rPr lang="fi-FI" sz="2000" dirty="0"/>
                    <a:t>350</a:t>
                  </a:r>
                  <a:r>
                    <a:rPr lang="fi-FI" sz="2000" baseline="30000" dirty="0"/>
                    <a:t>o</a:t>
                  </a:r>
                  <a:r>
                    <a:rPr lang="fi-FI" sz="2000" dirty="0"/>
                    <a:t>C</a:t>
                  </a:r>
                </a:p>
                <a:p>
                  <a:endParaRPr lang="fi-FI" sz="2000" dirty="0"/>
                </a:p>
                <a:p>
                  <a:r>
                    <a:rPr lang="fi-FI" sz="2000" dirty="0"/>
                    <a:t>+kontakti</a:t>
                  </a:r>
                </a:p>
              </p:txBody>
            </p:sp>
          </p:grpSp>
        </p:grpSp>
        <p:sp>
          <p:nvSpPr>
            <p:cNvPr id="16" name="Rectangle 15"/>
            <p:cNvSpPr/>
            <p:nvPr/>
          </p:nvSpPr>
          <p:spPr>
            <a:xfrm>
              <a:off x="235131" y="1578011"/>
              <a:ext cx="2024743" cy="22615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p:cNvSpPr/>
            <p:nvPr/>
          </p:nvSpPr>
          <p:spPr>
            <a:xfrm>
              <a:off x="173627" y="4135170"/>
              <a:ext cx="2024743" cy="22615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 name="TextBox 2">
            <a:extLst>
              <a:ext uri="{FF2B5EF4-FFF2-40B4-BE49-F238E27FC236}">
                <a16:creationId xmlns:a16="http://schemas.microsoft.com/office/drawing/2014/main" id="{0938CD76-A187-4019-BDD7-7D7A4F9D8C93}"/>
              </a:ext>
            </a:extLst>
          </p:cNvPr>
          <p:cNvSpPr txBox="1"/>
          <p:nvPr/>
        </p:nvSpPr>
        <p:spPr>
          <a:xfrm>
            <a:off x="628650" y="1562100"/>
            <a:ext cx="7973348" cy="523220"/>
          </a:xfrm>
          <a:prstGeom prst="rect">
            <a:avLst/>
          </a:prstGeom>
          <a:noFill/>
        </p:spPr>
        <p:txBody>
          <a:bodyPr wrap="square" rtlCol="0">
            <a:spAutoFit/>
          </a:bodyPr>
          <a:lstStyle/>
          <a:p>
            <a:r>
              <a:rPr lang="en-US" sz="2800" dirty="0" err="1"/>
              <a:t>Metallisen</a:t>
            </a:r>
            <a:r>
              <a:rPr lang="en-US" sz="2800" dirty="0"/>
              <a:t> </a:t>
            </a:r>
            <a:r>
              <a:rPr lang="en-US" sz="2800" dirty="0" err="1"/>
              <a:t>yhdisteen</a:t>
            </a:r>
            <a:r>
              <a:rPr lang="en-US" sz="2800" dirty="0"/>
              <a:t>  </a:t>
            </a:r>
            <a:r>
              <a:rPr lang="en-US" sz="2800" dirty="0" err="1"/>
              <a:t>muodostumisreaktio</a:t>
            </a:r>
            <a:endParaRPr lang="LID4096" sz="2800" dirty="0"/>
          </a:p>
        </p:txBody>
      </p:sp>
      <p:sp>
        <p:nvSpPr>
          <p:cNvPr id="25" name="Rectangle 24">
            <a:extLst>
              <a:ext uri="{FF2B5EF4-FFF2-40B4-BE49-F238E27FC236}">
                <a16:creationId xmlns:a16="http://schemas.microsoft.com/office/drawing/2014/main" id="{C867D72E-4E00-4435-A0F6-0AE23DFB0276}"/>
              </a:ext>
            </a:extLst>
          </p:cNvPr>
          <p:cNvSpPr/>
          <p:nvPr/>
        </p:nvSpPr>
        <p:spPr>
          <a:xfrm>
            <a:off x="3312217" y="2667388"/>
            <a:ext cx="923245" cy="615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ectangle 25">
            <a:extLst>
              <a:ext uri="{FF2B5EF4-FFF2-40B4-BE49-F238E27FC236}">
                <a16:creationId xmlns:a16="http://schemas.microsoft.com/office/drawing/2014/main" id="{65F6110C-89BE-4DE6-B519-2C618938CC2D}"/>
              </a:ext>
            </a:extLst>
          </p:cNvPr>
          <p:cNvSpPr/>
          <p:nvPr/>
        </p:nvSpPr>
        <p:spPr>
          <a:xfrm>
            <a:off x="3312216" y="3282551"/>
            <a:ext cx="923245" cy="22369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26">
            <a:extLst>
              <a:ext uri="{FF2B5EF4-FFF2-40B4-BE49-F238E27FC236}">
                <a16:creationId xmlns:a16="http://schemas.microsoft.com/office/drawing/2014/main" id="{830033A4-EDCA-4820-BB2E-33B7F15243B6}"/>
              </a:ext>
            </a:extLst>
          </p:cNvPr>
          <p:cNvSpPr/>
          <p:nvPr/>
        </p:nvSpPr>
        <p:spPr>
          <a:xfrm>
            <a:off x="3322990" y="3510384"/>
            <a:ext cx="923245" cy="615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xtBox 27">
            <a:extLst>
              <a:ext uri="{FF2B5EF4-FFF2-40B4-BE49-F238E27FC236}">
                <a16:creationId xmlns:a16="http://schemas.microsoft.com/office/drawing/2014/main" id="{E227C563-EA41-4492-A2A6-177822F7883F}"/>
              </a:ext>
            </a:extLst>
          </p:cNvPr>
          <p:cNvSpPr txBox="1"/>
          <p:nvPr/>
        </p:nvSpPr>
        <p:spPr>
          <a:xfrm>
            <a:off x="3533260" y="3622231"/>
            <a:ext cx="510590" cy="278003"/>
          </a:xfrm>
          <a:prstGeom prst="rect">
            <a:avLst/>
          </a:prstGeom>
          <a:noFill/>
        </p:spPr>
        <p:txBody>
          <a:bodyPr wrap="square" rtlCol="0">
            <a:spAutoFit/>
          </a:bodyPr>
          <a:lstStyle/>
          <a:p>
            <a:r>
              <a:rPr lang="fi-FI" dirty="0" err="1"/>
              <a:t>Cu</a:t>
            </a:r>
            <a:endParaRPr lang="fi-FI" dirty="0"/>
          </a:p>
        </p:txBody>
      </p:sp>
      <p:sp>
        <p:nvSpPr>
          <p:cNvPr id="29" name="TextBox 28">
            <a:extLst>
              <a:ext uri="{FF2B5EF4-FFF2-40B4-BE49-F238E27FC236}">
                <a16:creationId xmlns:a16="http://schemas.microsoft.com/office/drawing/2014/main" id="{C24A38B3-2B42-4714-BBD1-DF9E0F770EBD}"/>
              </a:ext>
            </a:extLst>
          </p:cNvPr>
          <p:cNvSpPr txBox="1"/>
          <p:nvPr/>
        </p:nvSpPr>
        <p:spPr>
          <a:xfrm>
            <a:off x="3522396" y="2842866"/>
            <a:ext cx="545804" cy="278003"/>
          </a:xfrm>
          <a:prstGeom prst="rect">
            <a:avLst/>
          </a:prstGeom>
          <a:noFill/>
        </p:spPr>
        <p:txBody>
          <a:bodyPr wrap="square" rtlCol="0">
            <a:spAutoFit/>
          </a:bodyPr>
          <a:lstStyle/>
          <a:p>
            <a:r>
              <a:rPr lang="fi-FI" dirty="0" err="1"/>
              <a:t>Cu</a:t>
            </a:r>
            <a:endParaRPr lang="fi-FI" dirty="0"/>
          </a:p>
        </p:txBody>
      </p:sp>
      <p:sp>
        <p:nvSpPr>
          <p:cNvPr id="30" name="TextBox 29">
            <a:extLst>
              <a:ext uri="{FF2B5EF4-FFF2-40B4-BE49-F238E27FC236}">
                <a16:creationId xmlns:a16="http://schemas.microsoft.com/office/drawing/2014/main" id="{74DB3693-2031-4935-A7A4-AA474194C17C}"/>
              </a:ext>
            </a:extLst>
          </p:cNvPr>
          <p:cNvSpPr txBox="1"/>
          <p:nvPr/>
        </p:nvSpPr>
        <p:spPr>
          <a:xfrm>
            <a:off x="3322990" y="3203815"/>
            <a:ext cx="1149361" cy="369332"/>
          </a:xfrm>
          <a:prstGeom prst="rect">
            <a:avLst/>
          </a:prstGeom>
          <a:noFill/>
        </p:spPr>
        <p:txBody>
          <a:bodyPr wrap="square" rtlCol="0">
            <a:spAutoFit/>
          </a:bodyPr>
          <a:lstStyle/>
          <a:p>
            <a:r>
              <a:rPr lang="fi-FI" dirty="0" err="1"/>
              <a:t>Cu</a:t>
            </a:r>
            <a:r>
              <a:rPr lang="fi-FI" baseline="-25000" dirty="0" err="1"/>
              <a:t>x</a:t>
            </a:r>
            <a:r>
              <a:rPr lang="fi-FI" dirty="0" err="1"/>
              <a:t>Sn</a:t>
            </a:r>
            <a:r>
              <a:rPr lang="fi-FI" baseline="-25000" dirty="0" err="1"/>
              <a:t>y</a:t>
            </a:r>
            <a:endParaRPr lang="fi-FI" baseline="-25000" dirty="0"/>
          </a:p>
        </p:txBody>
      </p:sp>
      <p:sp>
        <p:nvSpPr>
          <p:cNvPr id="21" name="Rectangle 20">
            <a:extLst>
              <a:ext uri="{FF2B5EF4-FFF2-40B4-BE49-F238E27FC236}">
                <a16:creationId xmlns:a16="http://schemas.microsoft.com/office/drawing/2014/main" id="{B647F9E2-802F-419D-8BFE-2D1A6D9D8A3C}"/>
              </a:ext>
            </a:extLst>
          </p:cNvPr>
          <p:cNvSpPr/>
          <p:nvPr/>
        </p:nvSpPr>
        <p:spPr>
          <a:xfrm>
            <a:off x="3092868" y="2506018"/>
            <a:ext cx="1364510" cy="16137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2E9E9A2F-0FF1-494A-A502-A10BEAE6C88D}"/>
              </a:ext>
            </a:extLst>
          </p:cNvPr>
          <p:cNvSpPr/>
          <p:nvPr/>
        </p:nvSpPr>
        <p:spPr>
          <a:xfrm>
            <a:off x="3066136" y="4133674"/>
            <a:ext cx="1364510" cy="16137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77830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Ilmiöitä kiinteässä tilassa</a:t>
            </a:r>
          </a:p>
        </p:txBody>
      </p:sp>
      <p:sp>
        <p:nvSpPr>
          <p:cNvPr id="3" name="Content Placeholder 2"/>
          <p:cNvSpPr>
            <a:spLocks noGrp="1"/>
          </p:cNvSpPr>
          <p:nvPr>
            <p:ph idx="1"/>
          </p:nvPr>
        </p:nvSpPr>
        <p:spPr>
          <a:xfrm>
            <a:off x="514350" y="1774443"/>
            <a:ext cx="6991350" cy="4351338"/>
          </a:xfrm>
        </p:spPr>
        <p:txBody>
          <a:bodyPr>
            <a:normAutofit/>
          </a:bodyPr>
          <a:lstStyle/>
          <a:p>
            <a:pPr marL="0" indent="0">
              <a:buNone/>
            </a:pPr>
            <a:r>
              <a:rPr lang="fi-FI" sz="3200" dirty="0">
                <a:sym typeface="Wingdings" panose="05000000000000000000" pitchFamily="2" charset="2"/>
              </a:rPr>
              <a:t>-faasimuutos</a:t>
            </a:r>
          </a:p>
          <a:p>
            <a:pPr marL="0" indent="0">
              <a:buNone/>
            </a:pPr>
            <a:r>
              <a:rPr lang="fi-FI" sz="3200" dirty="0">
                <a:sym typeface="Wingdings" panose="05000000000000000000" pitchFamily="2" charset="2"/>
              </a:rPr>
              <a:t>-kiteenkasvu</a:t>
            </a:r>
          </a:p>
          <a:p>
            <a:pPr marL="0" indent="0">
              <a:buNone/>
            </a:pPr>
            <a:r>
              <a:rPr lang="fi-FI" sz="3200" dirty="0">
                <a:sym typeface="Wingdings" panose="05000000000000000000" pitchFamily="2" charset="2"/>
              </a:rPr>
              <a:t>-kiteiden muokkaus</a:t>
            </a:r>
          </a:p>
          <a:p>
            <a:pPr marL="0" indent="0">
              <a:buNone/>
            </a:pPr>
            <a:r>
              <a:rPr lang="fi-FI" sz="3200" dirty="0">
                <a:sym typeface="Wingdings" panose="05000000000000000000" pitchFamily="2" charset="2"/>
              </a:rPr>
              <a:t>-diffuusio</a:t>
            </a:r>
          </a:p>
          <a:p>
            <a:pPr marL="0" indent="0">
              <a:buNone/>
            </a:pPr>
            <a:r>
              <a:rPr lang="fi-FI" sz="3200" dirty="0">
                <a:sym typeface="Wingdings" panose="05000000000000000000" pitchFamily="2" charset="2"/>
              </a:rPr>
              <a:t>-kemiallinen reaktio</a:t>
            </a:r>
          </a:p>
          <a:p>
            <a:pPr marL="0" indent="0">
              <a:buNone/>
            </a:pPr>
            <a:r>
              <a:rPr lang="fi-FI" sz="3200" dirty="0">
                <a:sym typeface="Wingdings" panose="05000000000000000000" pitchFamily="2" charset="2"/>
              </a:rPr>
              <a:t>-</a:t>
            </a:r>
            <a:r>
              <a:rPr lang="fi-FI" sz="3200" dirty="0" err="1">
                <a:sym typeface="Wingdings" panose="05000000000000000000" pitchFamily="2" charset="2"/>
              </a:rPr>
              <a:t>erkaumat</a:t>
            </a:r>
            <a:endParaRPr lang="fi-FI" sz="3200" dirty="0">
              <a:sym typeface="Wingdings" panose="05000000000000000000" pitchFamily="2" charset="2"/>
            </a:endParaRPr>
          </a:p>
          <a:p>
            <a:pPr marL="0" indent="0">
              <a:buNone/>
            </a:pPr>
            <a:r>
              <a:rPr lang="fi-FI" sz="3200" dirty="0">
                <a:sym typeface="Wingdings" panose="05000000000000000000" pitchFamily="2" charset="2"/>
              </a:rPr>
              <a:t>-jännitystilat</a:t>
            </a:r>
            <a:endParaRPr lang="fi-FI" sz="3200" dirty="0"/>
          </a:p>
        </p:txBody>
      </p:sp>
      <p:pic>
        <p:nvPicPr>
          <p:cNvPr id="5" name="Picture 4" descr="A close up of a logo&#10;&#10;Description automatically generated">
            <a:extLst>
              <a:ext uri="{FF2B5EF4-FFF2-40B4-BE49-F238E27FC236}">
                <a16:creationId xmlns:a16="http://schemas.microsoft.com/office/drawing/2014/main" id="{C1787799-1F05-4861-ABFD-97BDE3FC0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762" y="1858137"/>
            <a:ext cx="4412537" cy="3141726"/>
          </a:xfrm>
          <a:prstGeom prst="rect">
            <a:avLst/>
          </a:prstGeom>
        </p:spPr>
      </p:pic>
      <p:sp>
        <p:nvSpPr>
          <p:cNvPr id="6" name="TextBox 5">
            <a:extLst>
              <a:ext uri="{FF2B5EF4-FFF2-40B4-BE49-F238E27FC236}">
                <a16:creationId xmlns:a16="http://schemas.microsoft.com/office/drawing/2014/main" id="{8C749B10-1ECF-4343-8FFC-95015F5226E1}"/>
              </a:ext>
            </a:extLst>
          </p:cNvPr>
          <p:cNvSpPr txBox="1"/>
          <p:nvPr/>
        </p:nvSpPr>
        <p:spPr>
          <a:xfrm>
            <a:off x="3676650" y="6219825"/>
            <a:ext cx="5219700" cy="461665"/>
          </a:xfrm>
          <a:prstGeom prst="rect">
            <a:avLst/>
          </a:prstGeom>
          <a:noFill/>
        </p:spPr>
        <p:txBody>
          <a:bodyPr wrap="square" rtlCol="0">
            <a:spAutoFit/>
          </a:bodyPr>
          <a:lstStyle/>
          <a:p>
            <a:r>
              <a:rPr lang="fi-FI" sz="1200" dirty="0"/>
              <a:t>http://www.ebsd.com/solving-problems-with-ebsd/grain-size-and-grain-boundary-characterisation-in-sem</a:t>
            </a:r>
            <a:endParaRPr lang="LID4096" sz="1200" dirty="0"/>
          </a:p>
        </p:txBody>
      </p:sp>
      <p:sp>
        <p:nvSpPr>
          <p:cNvPr id="7" name="TextBox 6">
            <a:extLst>
              <a:ext uri="{FF2B5EF4-FFF2-40B4-BE49-F238E27FC236}">
                <a16:creationId xmlns:a16="http://schemas.microsoft.com/office/drawing/2014/main" id="{82927919-A584-4C3B-A755-F72E06AABDC2}"/>
              </a:ext>
            </a:extLst>
          </p:cNvPr>
          <p:cNvSpPr txBox="1"/>
          <p:nvPr/>
        </p:nvSpPr>
        <p:spPr>
          <a:xfrm>
            <a:off x="4312364" y="5083557"/>
            <a:ext cx="4698285" cy="830997"/>
          </a:xfrm>
          <a:prstGeom prst="rect">
            <a:avLst/>
          </a:prstGeom>
          <a:noFill/>
        </p:spPr>
        <p:txBody>
          <a:bodyPr wrap="square" rtlCol="0">
            <a:spAutoFit/>
          </a:bodyPr>
          <a:lstStyle/>
          <a:p>
            <a:r>
              <a:rPr lang="en-US" sz="2400" dirty="0" err="1"/>
              <a:t>Alumiinin</a:t>
            </a:r>
            <a:r>
              <a:rPr lang="en-US" sz="2400" dirty="0"/>
              <a:t> </a:t>
            </a:r>
            <a:r>
              <a:rPr lang="en-US" sz="2400" dirty="0" err="1"/>
              <a:t>kiteitä</a:t>
            </a:r>
            <a:r>
              <a:rPr lang="en-US" sz="2400" dirty="0"/>
              <a:t>, </a:t>
            </a:r>
            <a:r>
              <a:rPr lang="en-US" sz="2400" dirty="0" err="1"/>
              <a:t>pinnalla</a:t>
            </a:r>
            <a:r>
              <a:rPr lang="en-US" sz="2400" dirty="0"/>
              <a:t> </a:t>
            </a:r>
            <a:r>
              <a:rPr lang="en-US" sz="2400" dirty="0" err="1"/>
              <a:t>jännitystä</a:t>
            </a:r>
            <a:r>
              <a:rPr lang="en-US" sz="2400" dirty="0"/>
              <a:t>, </a:t>
            </a:r>
            <a:r>
              <a:rPr lang="en-US" sz="2400" dirty="0" err="1"/>
              <a:t>vaurioita</a:t>
            </a:r>
            <a:r>
              <a:rPr lang="en-US" sz="2400" dirty="0"/>
              <a:t> 150 µm </a:t>
            </a:r>
            <a:r>
              <a:rPr lang="en-US" sz="2400" dirty="0" err="1"/>
              <a:t>asti</a:t>
            </a:r>
            <a:endParaRPr lang="LID4096" sz="2400" dirty="0"/>
          </a:p>
        </p:txBody>
      </p:sp>
    </p:spTree>
    <p:extLst>
      <p:ext uri="{BB962C8B-B14F-4D97-AF65-F5344CB8AC3E}">
        <p14:creationId xmlns:p14="http://schemas.microsoft.com/office/powerpoint/2010/main" val="417967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D05F-1774-4228-B176-9FD4F67E4564}"/>
              </a:ext>
            </a:extLst>
          </p:cNvPr>
          <p:cNvSpPr>
            <a:spLocks noGrp="1"/>
          </p:cNvSpPr>
          <p:nvPr>
            <p:ph type="title"/>
          </p:nvPr>
        </p:nvSpPr>
        <p:spPr/>
        <p:txBody>
          <a:bodyPr/>
          <a:lstStyle/>
          <a:p>
            <a:r>
              <a:rPr lang="en-US" dirty="0" err="1"/>
              <a:t>Cu</a:t>
            </a:r>
            <a:r>
              <a:rPr lang="en-US" baseline="-25000" dirty="0" err="1"/>
              <a:t>x</a:t>
            </a:r>
            <a:r>
              <a:rPr lang="en-US" dirty="0" err="1"/>
              <a:t>Sn</a:t>
            </a:r>
            <a:r>
              <a:rPr lang="en-US" baseline="-25000" dirty="0" err="1"/>
              <a:t>y</a:t>
            </a:r>
            <a:r>
              <a:rPr lang="en-US" dirty="0"/>
              <a:t> </a:t>
            </a:r>
            <a:r>
              <a:rPr lang="en-US" dirty="0" err="1"/>
              <a:t>stabiilisuus</a:t>
            </a:r>
            <a:endParaRPr lang="LID4096" dirty="0"/>
          </a:p>
        </p:txBody>
      </p:sp>
      <p:pic>
        <p:nvPicPr>
          <p:cNvPr id="4" name="Picture 3">
            <a:extLst>
              <a:ext uri="{FF2B5EF4-FFF2-40B4-BE49-F238E27FC236}">
                <a16:creationId xmlns:a16="http://schemas.microsoft.com/office/drawing/2014/main" id="{BA9168C3-C00B-4342-BB2E-64BDD0FDEDA1}"/>
              </a:ext>
            </a:extLst>
          </p:cNvPr>
          <p:cNvPicPr>
            <a:picLocks noChangeAspect="1"/>
          </p:cNvPicPr>
          <p:nvPr/>
        </p:nvPicPr>
        <p:blipFill>
          <a:blip r:embed="rId2"/>
          <a:stretch>
            <a:fillRect/>
          </a:stretch>
        </p:blipFill>
        <p:spPr>
          <a:xfrm>
            <a:off x="272913" y="1758949"/>
            <a:ext cx="3459866" cy="3238501"/>
          </a:xfrm>
          <a:prstGeom prst="rect">
            <a:avLst/>
          </a:prstGeom>
        </p:spPr>
      </p:pic>
      <p:sp>
        <p:nvSpPr>
          <p:cNvPr id="5" name="TextBox 4">
            <a:extLst>
              <a:ext uri="{FF2B5EF4-FFF2-40B4-BE49-F238E27FC236}">
                <a16:creationId xmlns:a16="http://schemas.microsoft.com/office/drawing/2014/main" id="{3031329D-B885-4DAD-B61B-070B35AD67C4}"/>
              </a:ext>
            </a:extLst>
          </p:cNvPr>
          <p:cNvSpPr txBox="1"/>
          <p:nvPr/>
        </p:nvSpPr>
        <p:spPr>
          <a:xfrm>
            <a:off x="393562" y="5254012"/>
            <a:ext cx="3524388" cy="600164"/>
          </a:xfrm>
          <a:prstGeom prst="rect">
            <a:avLst/>
          </a:prstGeom>
          <a:noFill/>
        </p:spPr>
        <p:txBody>
          <a:bodyPr wrap="square" rtlCol="0">
            <a:spAutoFit/>
          </a:bodyPr>
          <a:lstStyle/>
          <a:p>
            <a:r>
              <a:rPr lang="en-US" sz="1100" dirty="0" err="1"/>
              <a:t>Luu</a:t>
            </a:r>
            <a:r>
              <a:rPr lang="en-US" sz="1100" dirty="0"/>
              <a:t> et al: Cu/Sn SLID Wafer-level Bonding Optimization, 2013 Electronic Components &amp; Technology Conference, p. 1531</a:t>
            </a:r>
            <a:endParaRPr lang="LID4096" sz="1100" dirty="0"/>
          </a:p>
        </p:txBody>
      </p:sp>
      <p:sp>
        <p:nvSpPr>
          <p:cNvPr id="6" name="TextBox 5">
            <a:extLst>
              <a:ext uri="{FF2B5EF4-FFF2-40B4-BE49-F238E27FC236}">
                <a16:creationId xmlns:a16="http://schemas.microsoft.com/office/drawing/2014/main" id="{0D579DE6-17D1-4E20-9BFD-51ABF335F5B0}"/>
              </a:ext>
            </a:extLst>
          </p:cNvPr>
          <p:cNvSpPr txBox="1"/>
          <p:nvPr/>
        </p:nvSpPr>
        <p:spPr>
          <a:xfrm>
            <a:off x="3867150" y="1685928"/>
            <a:ext cx="5066353" cy="2308324"/>
          </a:xfrm>
          <a:prstGeom prst="rect">
            <a:avLst/>
          </a:prstGeom>
          <a:noFill/>
        </p:spPr>
        <p:txBody>
          <a:bodyPr wrap="square" rtlCol="0">
            <a:spAutoFit/>
          </a:bodyPr>
          <a:lstStyle/>
          <a:p>
            <a:r>
              <a:rPr lang="en-US" sz="2400" dirty="0" err="1"/>
              <a:t>Intermetallin</a:t>
            </a:r>
            <a:r>
              <a:rPr lang="en-US" sz="2400" dirty="0"/>
              <a:t> </a:t>
            </a:r>
            <a:r>
              <a:rPr lang="en-US" sz="2400" dirty="0" err="1"/>
              <a:t>T</a:t>
            </a:r>
            <a:r>
              <a:rPr lang="en-US" sz="2400" baseline="-25000" dirty="0" err="1"/>
              <a:t>mp</a:t>
            </a:r>
            <a:r>
              <a:rPr lang="en-US" sz="2400" dirty="0"/>
              <a:t> </a:t>
            </a:r>
            <a:r>
              <a:rPr lang="en-US" sz="2400" dirty="0" err="1"/>
              <a:t>korkeampi</a:t>
            </a:r>
            <a:r>
              <a:rPr lang="en-US" sz="2400" dirty="0"/>
              <a:t> </a:t>
            </a:r>
            <a:r>
              <a:rPr lang="en-US" sz="2400" dirty="0" err="1"/>
              <a:t>kuin</a:t>
            </a:r>
            <a:r>
              <a:rPr lang="en-US" sz="2400" dirty="0"/>
              <a:t> </a:t>
            </a:r>
            <a:r>
              <a:rPr lang="en-US" sz="2400" dirty="0" err="1"/>
              <a:t>liittämisessä</a:t>
            </a:r>
            <a:r>
              <a:rPr lang="en-US" sz="2400" dirty="0"/>
              <a:t> </a:t>
            </a:r>
            <a:r>
              <a:rPr lang="en-US" sz="2400" dirty="0" err="1"/>
              <a:t>käytetty</a:t>
            </a:r>
            <a:r>
              <a:rPr lang="en-US" sz="2400" dirty="0"/>
              <a:t> </a:t>
            </a:r>
            <a:r>
              <a:rPr lang="en-US" sz="2400" dirty="0" err="1"/>
              <a:t>lämpötila</a:t>
            </a:r>
            <a:r>
              <a:rPr lang="en-US" sz="2400" dirty="0"/>
              <a:t>.</a:t>
            </a:r>
          </a:p>
          <a:p>
            <a:endParaRPr lang="en-US" sz="2400" dirty="0"/>
          </a:p>
          <a:p>
            <a:r>
              <a:rPr lang="en-US" sz="2400" dirty="0" err="1"/>
              <a:t>Vrt</a:t>
            </a:r>
            <a:r>
              <a:rPr lang="en-US" sz="2400" dirty="0"/>
              <a:t>. </a:t>
            </a:r>
            <a:r>
              <a:rPr lang="en-US" sz="2400" dirty="0" err="1"/>
              <a:t>Eutektinen</a:t>
            </a:r>
            <a:r>
              <a:rPr lang="en-US" sz="2400" dirty="0"/>
              <a:t>, </a:t>
            </a:r>
            <a:r>
              <a:rPr lang="en-US" sz="2400" dirty="0" err="1"/>
              <a:t>jossa</a:t>
            </a:r>
            <a:r>
              <a:rPr lang="en-US" sz="2400" dirty="0"/>
              <a:t> </a:t>
            </a:r>
            <a:r>
              <a:rPr lang="en-US" sz="2400" dirty="0" err="1"/>
              <a:t>käyttölämpötila</a:t>
            </a:r>
            <a:r>
              <a:rPr lang="en-US" sz="2400" dirty="0"/>
              <a:t> </a:t>
            </a:r>
            <a:r>
              <a:rPr lang="en-US" sz="2400" dirty="0" err="1"/>
              <a:t>aina</a:t>
            </a:r>
            <a:r>
              <a:rPr lang="en-US" sz="2400" dirty="0"/>
              <a:t> </a:t>
            </a:r>
          </a:p>
          <a:p>
            <a:r>
              <a:rPr lang="en-US" sz="2400" dirty="0" err="1"/>
              <a:t>alle</a:t>
            </a:r>
            <a:r>
              <a:rPr lang="en-US" sz="2400" dirty="0"/>
              <a:t> </a:t>
            </a:r>
            <a:r>
              <a:rPr lang="en-US" sz="2400" dirty="0" err="1"/>
              <a:t>liitoslämpötilan</a:t>
            </a:r>
            <a:r>
              <a:rPr lang="en-US" sz="2400" dirty="0"/>
              <a:t>.</a:t>
            </a:r>
          </a:p>
        </p:txBody>
      </p:sp>
      <p:pic>
        <p:nvPicPr>
          <p:cNvPr id="7" name="Picture 6">
            <a:extLst>
              <a:ext uri="{FF2B5EF4-FFF2-40B4-BE49-F238E27FC236}">
                <a16:creationId xmlns:a16="http://schemas.microsoft.com/office/drawing/2014/main" id="{2021BA9F-8122-413B-A8CB-0BE1B0E51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188" y="4667658"/>
            <a:ext cx="2141315" cy="1675991"/>
          </a:xfrm>
          <a:prstGeom prst="rect">
            <a:avLst/>
          </a:prstGeom>
        </p:spPr>
      </p:pic>
      <p:sp>
        <p:nvSpPr>
          <p:cNvPr id="8" name="TextBox 7">
            <a:extLst>
              <a:ext uri="{FF2B5EF4-FFF2-40B4-BE49-F238E27FC236}">
                <a16:creationId xmlns:a16="http://schemas.microsoft.com/office/drawing/2014/main" id="{F2A97F35-3B60-46EB-B113-E37A51A5FC5C}"/>
              </a:ext>
            </a:extLst>
          </p:cNvPr>
          <p:cNvSpPr txBox="1"/>
          <p:nvPr/>
        </p:nvSpPr>
        <p:spPr>
          <a:xfrm>
            <a:off x="3876675" y="4584598"/>
            <a:ext cx="2984500" cy="1938992"/>
          </a:xfrm>
          <a:prstGeom prst="rect">
            <a:avLst/>
          </a:prstGeom>
          <a:noFill/>
        </p:spPr>
        <p:txBody>
          <a:bodyPr wrap="square" rtlCol="0">
            <a:spAutoFit/>
          </a:bodyPr>
          <a:lstStyle/>
          <a:p>
            <a:r>
              <a:rPr lang="en-US" sz="2400" dirty="0" err="1"/>
              <a:t>Yhteinen</a:t>
            </a:r>
            <a:r>
              <a:rPr lang="en-US" sz="2400" dirty="0"/>
              <a:t> </a:t>
            </a:r>
            <a:r>
              <a:rPr lang="en-US" sz="2400" dirty="0" err="1"/>
              <a:t>ongelma</a:t>
            </a:r>
            <a:r>
              <a:rPr lang="en-US" sz="2400" dirty="0"/>
              <a:t> </a:t>
            </a:r>
            <a:r>
              <a:rPr lang="en-US" sz="2400" dirty="0" err="1"/>
              <a:t>molemmille</a:t>
            </a:r>
            <a:r>
              <a:rPr lang="en-US" sz="2400" dirty="0"/>
              <a:t>: </a:t>
            </a:r>
            <a:r>
              <a:rPr lang="en-US" sz="2400" dirty="0" err="1"/>
              <a:t>koska</a:t>
            </a:r>
            <a:r>
              <a:rPr lang="en-US" sz="2400" dirty="0"/>
              <a:t> </a:t>
            </a:r>
            <a:r>
              <a:rPr lang="en-US" sz="2400" dirty="0" err="1"/>
              <a:t>aine</a:t>
            </a:r>
            <a:r>
              <a:rPr lang="en-US" sz="2400" dirty="0"/>
              <a:t> </a:t>
            </a:r>
            <a:r>
              <a:rPr lang="en-US" sz="2400" dirty="0" err="1"/>
              <a:t>nestefaasissa</a:t>
            </a:r>
            <a:r>
              <a:rPr lang="en-US" sz="2400" dirty="0"/>
              <a:t>, </a:t>
            </a:r>
            <a:r>
              <a:rPr lang="en-US" sz="2400" dirty="0" err="1"/>
              <a:t>paine</a:t>
            </a:r>
            <a:r>
              <a:rPr lang="en-US" sz="2400" dirty="0"/>
              <a:t> </a:t>
            </a:r>
            <a:r>
              <a:rPr lang="en-US" sz="2400" dirty="0" err="1"/>
              <a:t>voi</a:t>
            </a:r>
            <a:r>
              <a:rPr lang="en-US" sz="2400" dirty="0"/>
              <a:t> </a:t>
            </a:r>
            <a:r>
              <a:rPr lang="en-US" sz="2400" dirty="0" err="1"/>
              <a:t>levittää</a:t>
            </a:r>
            <a:r>
              <a:rPr lang="en-US" sz="2400" dirty="0"/>
              <a:t> </a:t>
            </a:r>
            <a:r>
              <a:rPr lang="en-US" sz="2400" dirty="0" err="1"/>
              <a:t>sulan</a:t>
            </a:r>
            <a:r>
              <a:rPr lang="en-US" sz="2400" dirty="0"/>
              <a:t> </a:t>
            </a:r>
            <a:r>
              <a:rPr lang="en-US" sz="2400" dirty="0" err="1"/>
              <a:t>metallin</a:t>
            </a:r>
            <a:r>
              <a:rPr lang="en-US" sz="2400" dirty="0"/>
              <a:t>.</a:t>
            </a:r>
            <a:endParaRPr lang="LID4096" sz="2400" dirty="0"/>
          </a:p>
        </p:txBody>
      </p:sp>
    </p:spTree>
    <p:extLst>
      <p:ext uri="{BB962C8B-B14F-4D97-AF65-F5344CB8AC3E}">
        <p14:creationId xmlns:p14="http://schemas.microsoft.com/office/powerpoint/2010/main" val="276519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metal, strainer, sitting&#10;&#10;Description automatically generated">
            <a:extLst>
              <a:ext uri="{FF2B5EF4-FFF2-40B4-BE49-F238E27FC236}">
                <a16:creationId xmlns:a16="http://schemas.microsoft.com/office/drawing/2014/main" id="{D6D0EB25-9CA8-44A5-AE24-19ABEB88DB94}"/>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r="4667"/>
          <a:stretch/>
        </p:blipFill>
        <p:spPr>
          <a:xfrm>
            <a:off x="98425" y="220663"/>
            <a:ext cx="8947150" cy="6416674"/>
          </a:xfrm>
          <a:prstGeom prst="rect">
            <a:avLst/>
          </a:prstGeom>
        </p:spPr>
      </p:pic>
      <p:sp>
        <p:nvSpPr>
          <p:cNvPr id="8" name="TextBox 7">
            <a:extLst>
              <a:ext uri="{FF2B5EF4-FFF2-40B4-BE49-F238E27FC236}">
                <a16:creationId xmlns:a16="http://schemas.microsoft.com/office/drawing/2014/main" id="{28E29DD5-08D7-40EF-ABA6-8374B128CB92}"/>
              </a:ext>
            </a:extLst>
          </p:cNvPr>
          <p:cNvSpPr txBox="1"/>
          <p:nvPr/>
        </p:nvSpPr>
        <p:spPr>
          <a:xfrm>
            <a:off x="2946400" y="2767280"/>
            <a:ext cx="2241550" cy="1323439"/>
          </a:xfrm>
          <a:prstGeom prst="rect">
            <a:avLst/>
          </a:prstGeom>
          <a:noFill/>
        </p:spPr>
        <p:txBody>
          <a:bodyPr wrap="square" rtlCol="0">
            <a:spAutoFit/>
          </a:bodyPr>
          <a:lstStyle/>
          <a:p>
            <a:r>
              <a:rPr lang="en-US" sz="8000" dirty="0" err="1"/>
              <a:t>Valu</a:t>
            </a:r>
            <a:endParaRPr lang="LID4096" sz="8000" dirty="0"/>
          </a:p>
        </p:txBody>
      </p:sp>
    </p:spTree>
    <p:extLst>
      <p:ext uri="{BB962C8B-B14F-4D97-AF65-F5344CB8AC3E}">
        <p14:creationId xmlns:p14="http://schemas.microsoft.com/office/powerpoint/2010/main" val="790612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Valu</a:t>
            </a:r>
          </a:p>
        </p:txBody>
      </p:sp>
      <p:sp>
        <p:nvSpPr>
          <p:cNvPr id="4" name="TextBox 3"/>
          <p:cNvSpPr txBox="1"/>
          <p:nvPr/>
        </p:nvSpPr>
        <p:spPr>
          <a:xfrm>
            <a:off x="386170" y="1595021"/>
            <a:ext cx="4049486" cy="4832092"/>
          </a:xfrm>
          <a:prstGeom prst="rect">
            <a:avLst/>
          </a:prstGeom>
          <a:noFill/>
        </p:spPr>
        <p:txBody>
          <a:bodyPr wrap="square" rtlCol="0">
            <a:spAutoFit/>
          </a:bodyPr>
          <a:lstStyle/>
          <a:p>
            <a:r>
              <a:rPr lang="fi-FI" sz="2800" b="1" dirty="0"/>
              <a:t>Valettava materiaali</a:t>
            </a:r>
          </a:p>
          <a:p>
            <a:r>
              <a:rPr lang="fi-FI" sz="2800" dirty="0"/>
              <a:t>-ominaisuudet</a:t>
            </a:r>
          </a:p>
          <a:p>
            <a:r>
              <a:rPr lang="fi-FI" sz="2800" dirty="0"/>
              <a:t>-lämpötila</a:t>
            </a:r>
          </a:p>
          <a:p>
            <a:r>
              <a:rPr lang="fi-FI" sz="2800" dirty="0"/>
              <a:t>-kiteytymislämpö</a:t>
            </a:r>
          </a:p>
          <a:p>
            <a:r>
              <a:rPr lang="fi-FI" sz="2800" dirty="0"/>
              <a:t>-lisäaineet</a:t>
            </a:r>
          </a:p>
          <a:p>
            <a:r>
              <a:rPr lang="fi-FI" sz="2800" dirty="0"/>
              <a:t>-liuenneet kaasut</a:t>
            </a:r>
          </a:p>
          <a:p>
            <a:r>
              <a:rPr lang="fi-FI" sz="2800" b="1" dirty="0"/>
              <a:t>Muotti</a:t>
            </a:r>
          </a:p>
          <a:p>
            <a:r>
              <a:rPr lang="fi-FI" sz="2800" dirty="0"/>
              <a:t>-muotin materiaali</a:t>
            </a:r>
          </a:p>
          <a:p>
            <a:r>
              <a:rPr lang="fi-FI" sz="2800" dirty="0"/>
              <a:t>-muotin muoto</a:t>
            </a:r>
          </a:p>
          <a:p>
            <a:r>
              <a:rPr lang="fi-FI" sz="2800" dirty="0"/>
              <a:t>-muotin koko</a:t>
            </a:r>
          </a:p>
          <a:p>
            <a:r>
              <a:rPr lang="fi-FI" sz="2800" dirty="0"/>
              <a:t>-muotin pinta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959" r="8467" b="9915"/>
          <a:stretch/>
        </p:blipFill>
        <p:spPr>
          <a:xfrm>
            <a:off x="4193176" y="1463041"/>
            <a:ext cx="4796682" cy="4663439"/>
          </a:xfrm>
          <a:prstGeom prst="rect">
            <a:avLst/>
          </a:prstGeom>
        </p:spPr>
      </p:pic>
      <p:sp>
        <p:nvSpPr>
          <p:cNvPr id="6" name="TextBox 5"/>
          <p:cNvSpPr txBox="1"/>
          <p:nvPr/>
        </p:nvSpPr>
        <p:spPr>
          <a:xfrm>
            <a:off x="7001690" y="5656217"/>
            <a:ext cx="1988167" cy="523220"/>
          </a:xfrm>
          <a:prstGeom prst="rect">
            <a:avLst/>
          </a:prstGeom>
          <a:noFill/>
        </p:spPr>
        <p:txBody>
          <a:bodyPr wrap="square" rtlCol="0">
            <a:spAutoFit/>
          </a:bodyPr>
          <a:lstStyle/>
          <a:p>
            <a:r>
              <a:rPr lang="fi-FI" sz="2800" dirty="0" err="1"/>
              <a:t>Die</a:t>
            </a:r>
            <a:r>
              <a:rPr lang="fi-FI" sz="2800" dirty="0"/>
              <a:t> </a:t>
            </a:r>
            <a:r>
              <a:rPr lang="fi-FI" sz="2800" dirty="0" err="1"/>
              <a:t>casting</a:t>
            </a:r>
            <a:endParaRPr lang="fi-FI" sz="2800" dirty="0"/>
          </a:p>
        </p:txBody>
      </p:sp>
      <p:sp>
        <p:nvSpPr>
          <p:cNvPr id="3" name="Rectangle 2"/>
          <p:cNvSpPr/>
          <p:nvPr/>
        </p:nvSpPr>
        <p:spPr>
          <a:xfrm>
            <a:off x="4287007" y="6242447"/>
            <a:ext cx="4609019" cy="369332"/>
          </a:xfrm>
          <a:prstGeom prst="rect">
            <a:avLst/>
          </a:prstGeom>
        </p:spPr>
        <p:txBody>
          <a:bodyPr wrap="none">
            <a:spAutoFit/>
          </a:bodyPr>
          <a:lstStyle/>
          <a:p>
            <a:r>
              <a:rPr lang="fi-FI" dirty="0" err="1">
                <a:hlinkClick r:id="rId3" tooltip="Zinc"/>
              </a:rPr>
              <a:t>zinc</a:t>
            </a:r>
            <a:r>
              <a:rPr lang="fi-FI" dirty="0"/>
              <a:t>, </a:t>
            </a:r>
            <a:r>
              <a:rPr lang="fi-FI" dirty="0" err="1">
                <a:hlinkClick r:id="rId4" tooltip="Copper"/>
              </a:rPr>
              <a:t>copper</a:t>
            </a:r>
            <a:r>
              <a:rPr lang="fi-FI" dirty="0"/>
              <a:t>, </a:t>
            </a:r>
            <a:r>
              <a:rPr lang="fi-FI" dirty="0">
                <a:hlinkClick r:id="rId5" tooltip="Aluminium"/>
              </a:rPr>
              <a:t>aluminium</a:t>
            </a:r>
            <a:r>
              <a:rPr lang="fi-FI" dirty="0"/>
              <a:t>, </a:t>
            </a:r>
            <a:r>
              <a:rPr lang="fi-FI" dirty="0">
                <a:hlinkClick r:id="rId6" tooltip="Magnesium"/>
              </a:rPr>
              <a:t>magnesium</a:t>
            </a:r>
            <a:r>
              <a:rPr lang="fi-FI" dirty="0"/>
              <a:t>, </a:t>
            </a:r>
            <a:r>
              <a:rPr lang="fi-FI" dirty="0" err="1">
                <a:hlinkClick r:id="rId7" tooltip="Lead"/>
              </a:rPr>
              <a:t>lead</a:t>
            </a:r>
            <a:r>
              <a:rPr lang="fi-FI" dirty="0"/>
              <a:t>, </a:t>
            </a:r>
          </a:p>
        </p:txBody>
      </p:sp>
    </p:spTree>
    <p:extLst>
      <p:ext uri="{BB962C8B-B14F-4D97-AF65-F5344CB8AC3E}">
        <p14:creationId xmlns:p14="http://schemas.microsoft.com/office/powerpoint/2010/main" val="17007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Valettava materiaali itse</a:t>
            </a:r>
          </a:p>
        </p:txBody>
      </p:sp>
      <p:sp>
        <p:nvSpPr>
          <p:cNvPr id="3" name="Content Placeholder 2"/>
          <p:cNvSpPr>
            <a:spLocks noGrp="1"/>
          </p:cNvSpPr>
          <p:nvPr>
            <p:ph idx="1"/>
          </p:nvPr>
        </p:nvSpPr>
        <p:spPr/>
        <p:txBody>
          <a:bodyPr>
            <a:normAutofit/>
          </a:bodyPr>
          <a:lstStyle/>
          <a:p>
            <a:pPr marL="0" indent="0">
              <a:buNone/>
            </a:pPr>
            <a:r>
              <a:rPr lang="fi-FI" sz="3200" dirty="0"/>
              <a:t>Lämmitettävä sulaksi (</a:t>
            </a:r>
            <a:r>
              <a:rPr lang="fi-FI" sz="3200" dirty="0" err="1"/>
              <a:t>T</a:t>
            </a:r>
            <a:r>
              <a:rPr lang="fi-FI" sz="3200" baseline="-25000" dirty="0" err="1"/>
              <a:t>mp</a:t>
            </a:r>
            <a:r>
              <a:rPr lang="fi-FI" sz="3200" dirty="0"/>
              <a:t>; </a:t>
            </a:r>
            <a:r>
              <a:rPr lang="el-GR" sz="3200" dirty="0">
                <a:latin typeface="Arial" panose="020B0604020202020204" pitchFamily="34" charset="0"/>
                <a:cs typeface="Arial" panose="020B0604020202020204" pitchFamily="34" charset="0"/>
              </a:rPr>
              <a:t>Δ</a:t>
            </a:r>
            <a:r>
              <a:rPr lang="fi-FI" sz="3200" dirty="0">
                <a:latin typeface="Arial" panose="020B0604020202020204" pitchFamily="34" charset="0"/>
                <a:cs typeface="Arial" panose="020B0604020202020204" pitchFamily="34" charset="0"/>
              </a:rPr>
              <a:t>H)</a:t>
            </a:r>
            <a:endParaRPr lang="fi-FI" sz="3200" dirty="0"/>
          </a:p>
          <a:p>
            <a:pPr marL="0" indent="0">
              <a:buNone/>
            </a:pPr>
            <a:r>
              <a:rPr lang="fi-FI" sz="3200" dirty="0"/>
              <a:t>Kiteytymislämmön vapautuminen </a:t>
            </a:r>
            <a:r>
              <a:rPr lang="fi-FI" sz="3200" dirty="0">
                <a:sym typeface="Wingdings" panose="05000000000000000000" pitchFamily="2" charset="2"/>
              </a:rPr>
              <a:t>  </a:t>
            </a:r>
            <a:r>
              <a:rPr lang="fi-FI" sz="3200" dirty="0"/>
              <a:t>kappaleen jäähtyminen </a:t>
            </a:r>
            <a:r>
              <a:rPr lang="fi-FI" sz="3200" dirty="0">
                <a:sym typeface="Wingdings" panose="05000000000000000000" pitchFamily="2" charset="2"/>
              </a:rPr>
              <a:t>  muotin termiset ominaisuudet</a:t>
            </a:r>
            <a:endParaRPr lang="fi-FI" sz="3200" dirty="0"/>
          </a:p>
          <a:p>
            <a:pPr marL="0" indent="0">
              <a:buNone/>
            </a:pPr>
            <a:r>
              <a:rPr lang="fi-FI" sz="3200" dirty="0"/>
              <a:t>Kappaleen koko säätelee jäähtymisnopeutta </a:t>
            </a:r>
            <a:r>
              <a:rPr lang="fi-FI" sz="3200" dirty="0">
                <a:sym typeface="Wingdings" panose="05000000000000000000" pitchFamily="2" charset="2"/>
              </a:rPr>
              <a:t> vaikuttaa kidekokoon</a:t>
            </a:r>
            <a:endParaRPr lang="fi-FI" sz="3200" dirty="0"/>
          </a:p>
        </p:txBody>
      </p:sp>
    </p:spTree>
    <p:extLst>
      <p:ext uri="{BB962C8B-B14F-4D97-AF65-F5344CB8AC3E}">
        <p14:creationId xmlns:p14="http://schemas.microsoft.com/office/powerpoint/2010/main" val="1107452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Segregaatio</a:t>
            </a:r>
            <a:endParaRPr lang="fi-FI" dirty="0"/>
          </a:p>
        </p:txBody>
      </p:sp>
      <p:sp>
        <p:nvSpPr>
          <p:cNvPr id="5" name="TextBox 4"/>
          <p:cNvSpPr txBox="1"/>
          <p:nvPr/>
        </p:nvSpPr>
        <p:spPr>
          <a:xfrm>
            <a:off x="628650" y="1690689"/>
            <a:ext cx="8451670" cy="3539430"/>
          </a:xfrm>
          <a:prstGeom prst="rect">
            <a:avLst/>
          </a:prstGeom>
          <a:noFill/>
        </p:spPr>
        <p:txBody>
          <a:bodyPr wrap="square" rtlCol="0">
            <a:spAutoFit/>
          </a:bodyPr>
          <a:lstStyle/>
          <a:p>
            <a:r>
              <a:rPr lang="fi-FI" sz="3200" dirty="0"/>
              <a:t>Liuenneet aineet rikastuvat sulaan </a:t>
            </a:r>
          </a:p>
          <a:p>
            <a:r>
              <a:rPr lang="fi-FI" sz="3200" dirty="0"/>
              <a:t>(kiinteä aine puhdistuu)  </a:t>
            </a:r>
            <a:r>
              <a:rPr lang="fi-FI" sz="3200" dirty="0">
                <a:sym typeface="Wingdings" panose="05000000000000000000" pitchFamily="2" charset="2"/>
              </a:rPr>
              <a:t> kappaleen keskiosassa epäpuhtaampaa materiaalia.</a:t>
            </a:r>
          </a:p>
          <a:p>
            <a:endParaRPr lang="fi-FI" sz="3200" dirty="0">
              <a:sym typeface="Wingdings" panose="05000000000000000000" pitchFamily="2" charset="2"/>
            </a:endParaRPr>
          </a:p>
          <a:p>
            <a:r>
              <a:rPr lang="fi-FI" sz="3200" dirty="0">
                <a:sym typeface="Wingdings" panose="05000000000000000000" pitchFamily="2" charset="2"/>
              </a:rPr>
              <a:t>Puhtaampi raaka-aine ei usein maksa vaivaa.</a:t>
            </a:r>
          </a:p>
          <a:p>
            <a:endParaRPr lang="fi-FI" sz="3200" dirty="0">
              <a:sym typeface="Wingdings" panose="05000000000000000000" pitchFamily="2" charset="2"/>
            </a:endParaRPr>
          </a:p>
          <a:p>
            <a:r>
              <a:rPr lang="fi-FI" sz="3200" dirty="0">
                <a:sym typeface="Wingdings" panose="05000000000000000000" pitchFamily="2" charset="2"/>
              </a:rPr>
              <a:t>Epäpuhtaudet: </a:t>
            </a:r>
            <a:r>
              <a:rPr lang="fi-FI" sz="3200" dirty="0" err="1">
                <a:sym typeface="Wingdings" panose="05000000000000000000" pitchFamily="2" charset="2"/>
              </a:rPr>
              <a:t>MnS</a:t>
            </a:r>
            <a:r>
              <a:rPr lang="fi-FI" sz="3200" dirty="0">
                <a:sym typeface="Wingdings" panose="05000000000000000000" pitchFamily="2" charset="2"/>
              </a:rPr>
              <a:t> harmiton, </a:t>
            </a:r>
            <a:r>
              <a:rPr lang="fi-FI" sz="3200" dirty="0" err="1">
                <a:sym typeface="Wingdings" panose="05000000000000000000" pitchFamily="2" charset="2"/>
              </a:rPr>
              <a:t>FeS</a:t>
            </a:r>
            <a:r>
              <a:rPr lang="fi-FI" sz="3200" dirty="0">
                <a:sym typeface="Wingdings" panose="05000000000000000000" pitchFamily="2" charset="2"/>
              </a:rPr>
              <a:t> hauras</a:t>
            </a:r>
            <a:endParaRPr lang="fi-FI" sz="3200" dirty="0"/>
          </a:p>
        </p:txBody>
      </p:sp>
    </p:spTree>
    <p:extLst>
      <p:ext uri="{BB962C8B-B14F-4D97-AF65-F5344CB8AC3E}">
        <p14:creationId xmlns:p14="http://schemas.microsoft.com/office/powerpoint/2010/main" val="21853411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Kaasut valussa</a:t>
            </a:r>
          </a:p>
        </p:txBody>
      </p:sp>
      <p:sp>
        <p:nvSpPr>
          <p:cNvPr id="5" name="TextBox 4"/>
          <p:cNvSpPr txBox="1"/>
          <p:nvPr/>
        </p:nvSpPr>
        <p:spPr>
          <a:xfrm>
            <a:off x="628650" y="1690689"/>
            <a:ext cx="8361861" cy="4832092"/>
          </a:xfrm>
          <a:prstGeom prst="rect">
            <a:avLst/>
          </a:prstGeom>
          <a:noFill/>
        </p:spPr>
        <p:txBody>
          <a:bodyPr wrap="square" rtlCol="0">
            <a:spAutoFit/>
          </a:bodyPr>
          <a:lstStyle/>
          <a:p>
            <a:r>
              <a:rPr lang="fi-FI" sz="2800" dirty="0"/>
              <a:t>Kaasujen liukoisuus kiinteään on pienempi kuin sulaan </a:t>
            </a:r>
            <a:r>
              <a:rPr lang="fi-FI" sz="2800" dirty="0">
                <a:sym typeface="Wingdings" panose="05000000000000000000" pitchFamily="2" charset="2"/>
              </a:rPr>
              <a:t> kaasut kertyvät sulaan.</a:t>
            </a:r>
          </a:p>
          <a:p>
            <a:endParaRPr lang="fi-FI" sz="2800" dirty="0">
              <a:sym typeface="Wingdings" panose="05000000000000000000" pitchFamily="2" charset="2"/>
            </a:endParaRPr>
          </a:p>
          <a:p>
            <a:r>
              <a:rPr lang="fi-FI" sz="2800" dirty="0">
                <a:sym typeface="Wingdings" panose="05000000000000000000" pitchFamily="2" charset="2"/>
              </a:rPr>
              <a:t>Liukoisuusrajan ylittyessä kaksi faasia: </a:t>
            </a:r>
          </a:p>
          <a:p>
            <a:r>
              <a:rPr lang="fi-FI" sz="2800" dirty="0">
                <a:sym typeface="Wingdings" panose="05000000000000000000" pitchFamily="2" charset="2"/>
              </a:rPr>
              <a:t>sula ja kaasukuplat.</a:t>
            </a:r>
          </a:p>
          <a:p>
            <a:endParaRPr lang="fi-FI" sz="2800" dirty="0">
              <a:sym typeface="Wingdings" panose="05000000000000000000" pitchFamily="2" charset="2"/>
            </a:endParaRPr>
          </a:p>
          <a:p>
            <a:pPr marL="457200" indent="-457200">
              <a:buFont typeface="Wingdings" panose="05000000000000000000" pitchFamily="2" charset="2"/>
              <a:buChar char="è"/>
            </a:pPr>
            <a:r>
              <a:rPr lang="fi-FI" sz="2800" dirty="0">
                <a:sym typeface="Wingdings" panose="05000000000000000000" pitchFamily="2" charset="2"/>
              </a:rPr>
              <a:t>Valettu kappale on täynnä pieniä huokosia.</a:t>
            </a:r>
          </a:p>
          <a:p>
            <a:endParaRPr lang="fi-FI" sz="2800" dirty="0">
              <a:sym typeface="Wingdings" panose="05000000000000000000" pitchFamily="2" charset="2"/>
            </a:endParaRPr>
          </a:p>
          <a:p>
            <a:r>
              <a:rPr lang="fi-FI" sz="2800" dirty="0">
                <a:sym typeface="Wingdings" panose="05000000000000000000" pitchFamily="2" charset="2"/>
              </a:rPr>
              <a:t>Paras jakaa kaasukuplat tasaisesti läpi kappaleen.</a:t>
            </a:r>
          </a:p>
          <a:p>
            <a:endParaRPr lang="fi-FI" sz="2800" dirty="0">
              <a:sym typeface="Wingdings" panose="05000000000000000000" pitchFamily="2" charset="2"/>
            </a:endParaRPr>
          </a:p>
          <a:p>
            <a:r>
              <a:rPr lang="fi-FI" sz="2800" dirty="0" err="1"/>
              <a:t>Outgassing</a:t>
            </a:r>
            <a:r>
              <a:rPr lang="fi-FI" sz="2800" dirty="0"/>
              <a:t>: vakuumissa kaasut pois alussa</a:t>
            </a:r>
          </a:p>
        </p:txBody>
      </p:sp>
    </p:spTree>
    <p:extLst>
      <p:ext uri="{BB962C8B-B14F-4D97-AF65-F5344CB8AC3E}">
        <p14:creationId xmlns:p14="http://schemas.microsoft.com/office/powerpoint/2010/main" val="3329909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0C1D-23E1-4AC6-BF9D-6BABC8B9C483}"/>
              </a:ext>
            </a:extLst>
          </p:cNvPr>
          <p:cNvSpPr>
            <a:spLocks noGrp="1"/>
          </p:cNvSpPr>
          <p:nvPr>
            <p:ph type="title"/>
          </p:nvPr>
        </p:nvSpPr>
        <p:spPr>
          <a:xfrm>
            <a:off x="628650" y="365126"/>
            <a:ext cx="8280400" cy="1325563"/>
          </a:xfrm>
        </p:spPr>
        <p:txBody>
          <a:bodyPr/>
          <a:lstStyle/>
          <a:p>
            <a:r>
              <a:rPr lang="en-US" dirty="0" err="1"/>
              <a:t>Valetun</a:t>
            </a:r>
            <a:r>
              <a:rPr lang="en-US" dirty="0"/>
              <a:t> </a:t>
            </a:r>
            <a:r>
              <a:rPr lang="en-US" dirty="0" err="1"/>
              <a:t>kappaleen</a:t>
            </a:r>
            <a:r>
              <a:rPr lang="en-US" dirty="0"/>
              <a:t> </a:t>
            </a:r>
            <a:r>
              <a:rPr lang="en-US" dirty="0" err="1"/>
              <a:t>kiderakenne</a:t>
            </a:r>
            <a:endParaRPr lang="LID4096" dirty="0"/>
          </a:p>
        </p:txBody>
      </p:sp>
      <p:pic>
        <p:nvPicPr>
          <p:cNvPr id="5" name="Picture 4" descr="A picture containing text, map&#10;&#10;Description automatically generated">
            <a:extLst>
              <a:ext uri="{FF2B5EF4-FFF2-40B4-BE49-F238E27FC236}">
                <a16:creationId xmlns:a16="http://schemas.microsoft.com/office/drawing/2014/main" id="{F73A48D0-E903-4BCA-A4B5-CBAB7D109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47" y="2012950"/>
            <a:ext cx="3277957" cy="3042754"/>
          </a:xfrm>
          <a:prstGeom prst="rect">
            <a:avLst/>
          </a:prstGeom>
        </p:spPr>
      </p:pic>
      <p:sp>
        <p:nvSpPr>
          <p:cNvPr id="6" name="Arrow: Left 5">
            <a:extLst>
              <a:ext uri="{FF2B5EF4-FFF2-40B4-BE49-F238E27FC236}">
                <a16:creationId xmlns:a16="http://schemas.microsoft.com/office/drawing/2014/main" id="{7D088F3E-C792-4BC3-926B-26B16F8CE2C9}"/>
              </a:ext>
            </a:extLst>
          </p:cNvPr>
          <p:cNvSpPr/>
          <p:nvPr/>
        </p:nvSpPr>
        <p:spPr>
          <a:xfrm>
            <a:off x="3505752" y="2236789"/>
            <a:ext cx="542787"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B70FCC53-C5A4-4658-B840-F8C0BEE71CA0}"/>
              </a:ext>
            </a:extLst>
          </p:cNvPr>
          <p:cNvSpPr txBox="1"/>
          <p:nvPr/>
        </p:nvSpPr>
        <p:spPr>
          <a:xfrm>
            <a:off x="4240695" y="1813600"/>
            <a:ext cx="4803913" cy="4370427"/>
          </a:xfrm>
          <a:prstGeom prst="rect">
            <a:avLst/>
          </a:prstGeom>
          <a:noFill/>
        </p:spPr>
        <p:txBody>
          <a:bodyPr wrap="square" rtlCol="0">
            <a:spAutoFit/>
          </a:bodyPr>
          <a:lstStyle/>
          <a:p>
            <a:r>
              <a:rPr lang="en-US" sz="2000" dirty="0" err="1"/>
              <a:t>Nopeasti</a:t>
            </a:r>
            <a:r>
              <a:rPr lang="en-US" sz="2000" dirty="0"/>
              <a:t> </a:t>
            </a:r>
            <a:r>
              <a:rPr lang="en-US" sz="2000" dirty="0" err="1"/>
              <a:t>jähmettynyt</a:t>
            </a:r>
            <a:r>
              <a:rPr lang="en-US" sz="2000" dirty="0"/>
              <a:t> </a:t>
            </a:r>
            <a:r>
              <a:rPr lang="en-US" sz="2000" dirty="0" err="1"/>
              <a:t>kontaktissa</a:t>
            </a:r>
            <a:r>
              <a:rPr lang="en-US" sz="2000" dirty="0"/>
              <a:t> </a:t>
            </a:r>
            <a:r>
              <a:rPr lang="en-US" sz="2000" dirty="0" err="1"/>
              <a:t>muotin</a:t>
            </a:r>
            <a:r>
              <a:rPr lang="en-US" sz="2000" dirty="0"/>
              <a:t> </a:t>
            </a:r>
            <a:r>
              <a:rPr lang="en-US" sz="2000" dirty="0" err="1"/>
              <a:t>kanssa</a:t>
            </a:r>
            <a:r>
              <a:rPr lang="en-US" sz="2000" dirty="0"/>
              <a:t> (</a:t>
            </a:r>
            <a:r>
              <a:rPr lang="en-US" sz="2000" dirty="0" err="1"/>
              <a:t>heterogeeninen</a:t>
            </a:r>
            <a:r>
              <a:rPr lang="en-US" sz="2000" dirty="0"/>
              <a:t> </a:t>
            </a:r>
            <a:r>
              <a:rPr lang="en-US" sz="2000" dirty="0" err="1"/>
              <a:t>ydintyminen</a:t>
            </a:r>
            <a:r>
              <a:rPr lang="en-US" sz="2000" dirty="0"/>
              <a:t>)</a:t>
            </a:r>
          </a:p>
          <a:p>
            <a:endParaRPr lang="en-US" sz="2000" dirty="0"/>
          </a:p>
          <a:p>
            <a:r>
              <a:rPr lang="en-US" sz="2000" dirty="0" err="1"/>
              <a:t>Hitaampi</a:t>
            </a:r>
            <a:r>
              <a:rPr lang="en-US" sz="2000" dirty="0"/>
              <a:t> </a:t>
            </a:r>
            <a:r>
              <a:rPr lang="en-US" sz="2000" dirty="0" err="1"/>
              <a:t>jähmettyminen</a:t>
            </a:r>
            <a:endParaRPr lang="en-US" sz="2000" dirty="0"/>
          </a:p>
          <a:p>
            <a:endParaRPr lang="en-US" sz="2000" dirty="0"/>
          </a:p>
          <a:p>
            <a:r>
              <a:rPr lang="en-US" sz="2000" dirty="0" err="1"/>
              <a:t>Epäpuhtaudet</a:t>
            </a:r>
            <a:r>
              <a:rPr lang="en-US" sz="2000" dirty="0"/>
              <a:t> ja </a:t>
            </a:r>
            <a:r>
              <a:rPr lang="en-US" sz="2000" dirty="0" err="1"/>
              <a:t>kaasut</a:t>
            </a:r>
            <a:r>
              <a:rPr lang="en-US" sz="2000" dirty="0"/>
              <a:t> </a:t>
            </a:r>
            <a:r>
              <a:rPr lang="en-US" sz="2000" dirty="0" err="1"/>
              <a:t>segregoituvat</a:t>
            </a:r>
            <a:r>
              <a:rPr lang="en-US" sz="2000" dirty="0"/>
              <a:t> </a:t>
            </a:r>
            <a:r>
              <a:rPr lang="en-US" sz="2000" dirty="0" err="1"/>
              <a:t>sulaan</a:t>
            </a:r>
            <a:r>
              <a:rPr lang="en-US" sz="2000" dirty="0"/>
              <a:t>, ja </a:t>
            </a:r>
            <a:r>
              <a:rPr lang="en-US" sz="2000" dirty="0" err="1"/>
              <a:t>muuttavat</a:t>
            </a:r>
            <a:r>
              <a:rPr lang="en-US" sz="2000" dirty="0"/>
              <a:t> </a:t>
            </a:r>
            <a:r>
              <a:rPr lang="en-US" sz="2000" dirty="0" err="1"/>
              <a:t>kiteytymisprosessia</a:t>
            </a:r>
            <a:r>
              <a:rPr lang="en-US" sz="2000" dirty="0"/>
              <a:t>. On </a:t>
            </a:r>
            <a:r>
              <a:rPr lang="en-US" sz="2000" dirty="0" err="1"/>
              <a:t>myös</a:t>
            </a:r>
            <a:r>
              <a:rPr lang="en-US" sz="2000" dirty="0"/>
              <a:t> </a:t>
            </a:r>
            <a:r>
              <a:rPr lang="en-US" sz="2000" dirty="0" err="1"/>
              <a:t>kuumana</a:t>
            </a:r>
            <a:r>
              <a:rPr lang="en-US" sz="2000" dirty="0"/>
              <a:t> </a:t>
            </a:r>
            <a:r>
              <a:rPr lang="en-US" sz="2000" dirty="0" err="1"/>
              <a:t>pidempään</a:t>
            </a:r>
            <a:r>
              <a:rPr lang="en-US" sz="2000" dirty="0"/>
              <a:t> </a:t>
            </a:r>
            <a:r>
              <a:rPr lang="en-US" sz="2000" dirty="0" err="1"/>
              <a:t>kuin</a:t>
            </a:r>
            <a:r>
              <a:rPr lang="en-US" sz="2000" dirty="0"/>
              <a:t> </a:t>
            </a:r>
            <a:r>
              <a:rPr lang="en-US" sz="2000" dirty="0" err="1"/>
              <a:t>muottia</a:t>
            </a:r>
            <a:r>
              <a:rPr lang="en-US" sz="2000" dirty="0"/>
              <a:t> </a:t>
            </a:r>
            <a:r>
              <a:rPr lang="en-US" sz="2000" dirty="0" err="1"/>
              <a:t>lähellä</a:t>
            </a:r>
            <a:r>
              <a:rPr lang="en-US" sz="2000" dirty="0"/>
              <a:t> </a:t>
            </a:r>
            <a:r>
              <a:rPr lang="en-US" sz="2000" dirty="0" err="1"/>
              <a:t>olevat</a:t>
            </a:r>
            <a:r>
              <a:rPr lang="en-US" sz="2000" dirty="0"/>
              <a:t> </a:t>
            </a:r>
            <a:r>
              <a:rPr lang="en-US" sz="2000" dirty="0" err="1"/>
              <a:t>osat</a:t>
            </a:r>
            <a:r>
              <a:rPr lang="en-US" sz="2000" dirty="0"/>
              <a:t>.</a:t>
            </a:r>
          </a:p>
          <a:p>
            <a:endParaRPr lang="en-US" sz="2000" dirty="0"/>
          </a:p>
          <a:p>
            <a:r>
              <a:rPr lang="en-US" sz="2000" dirty="0" err="1"/>
              <a:t>Mitä</a:t>
            </a:r>
            <a:r>
              <a:rPr lang="en-US" sz="2000" dirty="0"/>
              <a:t> </a:t>
            </a:r>
            <a:r>
              <a:rPr lang="en-US" sz="2000" dirty="0" err="1"/>
              <a:t>voidaan</a:t>
            </a:r>
            <a:r>
              <a:rPr lang="en-US" sz="2000" dirty="0"/>
              <a:t> </a:t>
            </a:r>
            <a:r>
              <a:rPr lang="en-US" sz="2000" dirty="0" err="1"/>
              <a:t>tehdä</a:t>
            </a:r>
            <a:r>
              <a:rPr lang="en-US" sz="2000" dirty="0"/>
              <a:t> ?</a:t>
            </a:r>
          </a:p>
          <a:p>
            <a:endParaRPr lang="en-US" sz="2000" dirty="0"/>
          </a:p>
          <a:p>
            <a:r>
              <a:rPr lang="en-US" sz="2000" dirty="0" err="1"/>
              <a:t>Homogenisointi-lämpökäsittely</a:t>
            </a:r>
            <a:endParaRPr lang="en-US" sz="2000" dirty="0"/>
          </a:p>
          <a:p>
            <a:endParaRPr lang="LID4096" sz="2000" dirty="0"/>
          </a:p>
        </p:txBody>
      </p:sp>
      <p:sp>
        <p:nvSpPr>
          <p:cNvPr id="8" name="Arrow: Left 7">
            <a:extLst>
              <a:ext uri="{FF2B5EF4-FFF2-40B4-BE49-F238E27FC236}">
                <a16:creationId xmlns:a16="http://schemas.microsoft.com/office/drawing/2014/main" id="{E8A40C08-31B5-4335-B860-D97D21C80809}"/>
              </a:ext>
            </a:extLst>
          </p:cNvPr>
          <p:cNvSpPr/>
          <p:nvPr/>
        </p:nvSpPr>
        <p:spPr>
          <a:xfrm>
            <a:off x="3167567" y="2856466"/>
            <a:ext cx="880972" cy="228600"/>
          </a:xfrm>
          <a:prstGeom prst="leftArrow">
            <a:avLst>
              <a:gd name="adj1" fmla="val 50000"/>
              <a:gd name="adj2" fmla="val 777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Arrow: Left 8">
            <a:extLst>
              <a:ext uri="{FF2B5EF4-FFF2-40B4-BE49-F238E27FC236}">
                <a16:creationId xmlns:a16="http://schemas.microsoft.com/office/drawing/2014/main" id="{DDFE144B-45B7-4788-9264-A2FB0CC8CA53}"/>
              </a:ext>
            </a:extLst>
          </p:cNvPr>
          <p:cNvSpPr/>
          <p:nvPr/>
        </p:nvSpPr>
        <p:spPr>
          <a:xfrm>
            <a:off x="2292626" y="3429000"/>
            <a:ext cx="1851991"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2A5BF63B-C464-49DD-986F-7D1A396C965F}"/>
              </a:ext>
            </a:extLst>
          </p:cNvPr>
          <p:cNvSpPr txBox="1"/>
          <p:nvPr/>
        </p:nvSpPr>
        <p:spPr>
          <a:xfrm>
            <a:off x="882650" y="5949950"/>
            <a:ext cx="3473450" cy="369332"/>
          </a:xfrm>
          <a:prstGeom prst="rect">
            <a:avLst/>
          </a:prstGeom>
          <a:noFill/>
        </p:spPr>
        <p:txBody>
          <a:bodyPr wrap="square" rtlCol="0">
            <a:spAutoFit/>
          </a:bodyPr>
          <a:lstStyle/>
          <a:p>
            <a:r>
              <a:rPr lang="en-US" dirty="0" err="1"/>
              <a:t>Miekk-oja</a:t>
            </a:r>
            <a:r>
              <a:rPr lang="en-US" dirty="0"/>
              <a:t> s. 263</a:t>
            </a:r>
            <a:endParaRPr lang="LID4096" dirty="0"/>
          </a:p>
        </p:txBody>
      </p:sp>
    </p:spTree>
    <p:extLst>
      <p:ext uri="{BB962C8B-B14F-4D97-AF65-F5344CB8AC3E}">
        <p14:creationId xmlns:p14="http://schemas.microsoft.com/office/powerpoint/2010/main" val="13570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41" y="125313"/>
            <a:ext cx="7886700" cy="1325563"/>
          </a:xfrm>
        </p:spPr>
        <p:txBody>
          <a:bodyPr/>
          <a:lstStyle/>
          <a:p>
            <a:r>
              <a:rPr lang="fi-FI" dirty="0"/>
              <a:t>Polymeerien </a:t>
            </a:r>
            <a:br>
              <a:rPr lang="fi-FI" dirty="0"/>
            </a:br>
            <a:r>
              <a:rPr lang="fi-FI" dirty="0"/>
              <a:t>ruiskuvalu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0525"/>
          <a:stretch/>
        </p:blipFill>
        <p:spPr>
          <a:xfrm>
            <a:off x="4031794" y="521881"/>
            <a:ext cx="3694612" cy="294322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9308"/>
          <a:stretch/>
        </p:blipFill>
        <p:spPr>
          <a:xfrm>
            <a:off x="3986347" y="3557567"/>
            <a:ext cx="3785507" cy="2943225"/>
          </a:xfrm>
          <a:prstGeom prst="rect">
            <a:avLst/>
          </a:prstGeom>
        </p:spPr>
      </p:pic>
      <p:sp>
        <p:nvSpPr>
          <p:cNvPr id="6" name="Rectangle 5"/>
          <p:cNvSpPr/>
          <p:nvPr/>
        </p:nvSpPr>
        <p:spPr>
          <a:xfrm rot="16200000">
            <a:off x="7070888" y="1505911"/>
            <a:ext cx="2989456" cy="707886"/>
          </a:xfrm>
          <a:prstGeom prst="rect">
            <a:avLst/>
          </a:prstGeom>
        </p:spPr>
        <p:txBody>
          <a:bodyPr wrap="square">
            <a:spAutoFit/>
          </a:bodyPr>
          <a:lstStyle/>
          <a:p>
            <a:r>
              <a:rPr lang="fi-FI" sz="1000" dirty="0"/>
              <a:t>https://www.intechopen.com/books/computational-fluid-dynamics-technologies-and-applications/modelling-and-simulation-for-micro-injection-molding-process</a:t>
            </a:r>
          </a:p>
        </p:txBody>
      </p:sp>
      <p:sp>
        <p:nvSpPr>
          <p:cNvPr id="7" name="TextBox 6"/>
          <p:cNvSpPr txBox="1"/>
          <p:nvPr/>
        </p:nvSpPr>
        <p:spPr>
          <a:xfrm>
            <a:off x="289910" y="1993493"/>
            <a:ext cx="3628039" cy="3046988"/>
          </a:xfrm>
          <a:prstGeom prst="rect">
            <a:avLst/>
          </a:prstGeom>
          <a:noFill/>
        </p:spPr>
        <p:txBody>
          <a:bodyPr wrap="square" rtlCol="0">
            <a:spAutoFit/>
          </a:bodyPr>
          <a:lstStyle/>
          <a:p>
            <a:r>
              <a:rPr lang="fi-FI" sz="2400" dirty="0"/>
              <a:t>1. Polymeeri sulana, esim. 300</a:t>
            </a:r>
            <a:r>
              <a:rPr lang="fi-FI" sz="2400" baseline="30000" dirty="0"/>
              <a:t>o</a:t>
            </a:r>
            <a:r>
              <a:rPr lang="fi-FI" sz="2400" dirty="0"/>
              <a:t>C</a:t>
            </a:r>
          </a:p>
          <a:p>
            <a:r>
              <a:rPr lang="fi-FI" sz="2400" dirty="0"/>
              <a:t>2. Injektionopeus, esim. 1 m/s</a:t>
            </a:r>
          </a:p>
          <a:p>
            <a:r>
              <a:rPr lang="fi-FI" sz="2400" dirty="0"/>
              <a:t>3. Paine, esim. 3000 </a:t>
            </a:r>
            <a:r>
              <a:rPr lang="fi-FI" sz="2400" dirty="0" err="1"/>
              <a:t>bar</a:t>
            </a:r>
            <a:endParaRPr lang="fi-FI" sz="2400" dirty="0"/>
          </a:p>
          <a:p>
            <a:r>
              <a:rPr lang="fi-FI" sz="2400" dirty="0"/>
              <a:t>4. Aika, sekunteja</a:t>
            </a:r>
          </a:p>
          <a:p>
            <a:r>
              <a:rPr lang="fi-FI" sz="2400" dirty="0"/>
              <a:t>5. Voima, esim. 50 </a:t>
            </a:r>
            <a:r>
              <a:rPr lang="fi-FI" sz="2400" dirty="0" err="1"/>
              <a:t>kN</a:t>
            </a:r>
            <a:endParaRPr lang="fi-FI" sz="2400" dirty="0"/>
          </a:p>
          <a:p>
            <a:endParaRPr lang="fi-FI" sz="2400" dirty="0"/>
          </a:p>
        </p:txBody>
      </p:sp>
      <p:sp>
        <p:nvSpPr>
          <p:cNvPr id="8" name="TextBox 7"/>
          <p:cNvSpPr txBox="1"/>
          <p:nvPr/>
        </p:nvSpPr>
        <p:spPr>
          <a:xfrm>
            <a:off x="452263" y="6396335"/>
            <a:ext cx="2947500" cy="461665"/>
          </a:xfrm>
          <a:prstGeom prst="rect">
            <a:avLst/>
          </a:prstGeom>
          <a:noFill/>
        </p:spPr>
        <p:txBody>
          <a:bodyPr wrap="square" rtlCol="0">
            <a:spAutoFit/>
          </a:bodyPr>
          <a:lstStyle/>
          <a:p>
            <a:r>
              <a:rPr lang="fi-FI" sz="1200" dirty="0" err="1"/>
              <a:t>Giboz</a:t>
            </a:r>
            <a:r>
              <a:rPr lang="fi-FI" sz="1200" dirty="0"/>
              <a:t> et </a:t>
            </a:r>
            <a:r>
              <a:rPr lang="fi-FI" sz="1200" dirty="0" err="1"/>
              <a:t>al</a:t>
            </a:r>
            <a:r>
              <a:rPr lang="fi-FI" sz="1200" dirty="0"/>
              <a:t>: </a:t>
            </a:r>
            <a:r>
              <a:rPr lang="pt-BR" sz="1200" dirty="0"/>
              <a:t>J. Micromech. Microeng. </a:t>
            </a:r>
            <a:r>
              <a:rPr lang="pt-BR" sz="1200" b="1" dirty="0"/>
              <a:t>17 </a:t>
            </a:r>
            <a:r>
              <a:rPr lang="pt-BR" sz="1200" dirty="0"/>
              <a:t>(2007) R96–R109 doi:10.1088</a:t>
            </a:r>
            <a:endParaRPr lang="fi-FI" sz="1200" dirty="0"/>
          </a:p>
        </p:txBody>
      </p:sp>
    </p:spTree>
    <p:extLst>
      <p:ext uri="{BB962C8B-B14F-4D97-AF65-F5344CB8AC3E}">
        <p14:creationId xmlns:p14="http://schemas.microsoft.com/office/powerpoint/2010/main" val="25715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Ruiskuvalun monitorointi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735458"/>
            <a:ext cx="4246437" cy="3232648"/>
          </a:xfrm>
          <a:prstGeom prst="rect">
            <a:avLst/>
          </a:prstGeom>
        </p:spPr>
      </p:pic>
      <p:sp>
        <p:nvSpPr>
          <p:cNvPr id="8" name="Rectangle 7"/>
          <p:cNvSpPr/>
          <p:nvPr/>
        </p:nvSpPr>
        <p:spPr>
          <a:xfrm>
            <a:off x="5801944" y="5908094"/>
            <a:ext cx="2989456" cy="707886"/>
          </a:xfrm>
          <a:prstGeom prst="rect">
            <a:avLst/>
          </a:prstGeom>
        </p:spPr>
        <p:txBody>
          <a:bodyPr wrap="square">
            <a:spAutoFit/>
          </a:bodyPr>
          <a:lstStyle/>
          <a:p>
            <a:r>
              <a:rPr lang="fi-FI" sz="1000" dirty="0"/>
              <a:t>https://www.intechopen.com/books/computational-fluid-dynamics-technologies-and-applications/modelling-and-simulation-for-micro-injection-molding-process</a:t>
            </a:r>
          </a:p>
        </p:txBody>
      </p:sp>
      <p:sp>
        <p:nvSpPr>
          <p:cNvPr id="9" name="TextBox 8"/>
          <p:cNvSpPr txBox="1"/>
          <p:nvPr/>
        </p:nvSpPr>
        <p:spPr>
          <a:xfrm>
            <a:off x="293451" y="1735458"/>
            <a:ext cx="3975462" cy="4832092"/>
          </a:xfrm>
          <a:prstGeom prst="rect">
            <a:avLst/>
          </a:prstGeom>
          <a:noFill/>
        </p:spPr>
        <p:txBody>
          <a:bodyPr wrap="square" rtlCol="0">
            <a:spAutoFit/>
          </a:bodyPr>
          <a:lstStyle/>
          <a:p>
            <a:r>
              <a:rPr lang="fi-FI" sz="2800" dirty="0"/>
              <a:t>Koska polymeeri kutistuu jäähtyessään, paineella ajetaan lisää </a:t>
            </a:r>
            <a:r>
              <a:rPr lang="fi-FI" sz="2800" dirty="0" err="1"/>
              <a:t>polymeeria</a:t>
            </a:r>
            <a:r>
              <a:rPr lang="fi-FI" sz="2800" dirty="0"/>
              <a:t> muottiin, esim. 5-25% ylimäärä.</a:t>
            </a:r>
          </a:p>
          <a:p>
            <a:endParaRPr lang="fi-FI" sz="2800" dirty="0"/>
          </a:p>
          <a:p>
            <a:r>
              <a:rPr lang="fi-FI" sz="2800" dirty="0"/>
              <a:t>Oikean ajan löytämiseksi tehdään oheinen koe: syntyneen kappaleen massa syöttöajan funktiona.</a:t>
            </a:r>
          </a:p>
        </p:txBody>
      </p:sp>
    </p:spTree>
    <p:extLst>
      <p:ext uri="{BB962C8B-B14F-4D97-AF65-F5344CB8AC3E}">
        <p14:creationId xmlns:p14="http://schemas.microsoft.com/office/powerpoint/2010/main" val="4612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Cycle</a:t>
            </a:r>
            <a:r>
              <a:rPr lang="fi-FI" dirty="0"/>
              <a:t> </a:t>
            </a:r>
            <a:r>
              <a:rPr lang="fi-FI" dirty="0" err="1"/>
              <a:t>time</a:t>
            </a:r>
            <a:r>
              <a:rPr lang="fi-FI" dirty="0"/>
              <a:t> esimerkki</a:t>
            </a:r>
          </a:p>
        </p:txBody>
      </p:sp>
      <p:sp>
        <p:nvSpPr>
          <p:cNvPr id="6" name="TextBox 5"/>
          <p:cNvSpPr txBox="1"/>
          <p:nvPr/>
        </p:nvSpPr>
        <p:spPr>
          <a:xfrm>
            <a:off x="3738252" y="4323042"/>
            <a:ext cx="4987737" cy="1384995"/>
          </a:xfrm>
          <a:prstGeom prst="rect">
            <a:avLst/>
          </a:prstGeom>
          <a:noFill/>
        </p:spPr>
        <p:txBody>
          <a:bodyPr wrap="square" rtlCol="0">
            <a:spAutoFit/>
          </a:bodyPr>
          <a:lstStyle/>
          <a:p>
            <a:r>
              <a:rPr lang="fi-FI" sz="2800" dirty="0"/>
              <a:t>Pienille kappaleille, CD-levyn kokoisille, </a:t>
            </a:r>
            <a:r>
              <a:rPr lang="fi-FI" sz="2800" dirty="0" err="1"/>
              <a:t>cycle</a:t>
            </a:r>
            <a:r>
              <a:rPr lang="fi-FI" sz="2800" dirty="0"/>
              <a:t> </a:t>
            </a:r>
            <a:r>
              <a:rPr lang="fi-FI" sz="2800" dirty="0" err="1"/>
              <a:t>time</a:t>
            </a:r>
            <a:r>
              <a:rPr lang="fi-FI" sz="2800" dirty="0"/>
              <a:t> voi olla esim. 3 sekuntia.</a:t>
            </a:r>
          </a:p>
        </p:txBody>
      </p:sp>
      <p:pic>
        <p:nvPicPr>
          <p:cNvPr id="7" name="Picture 2" descr="https://help.autodesk.com/cloudhelp/2018/ENU/MoldflowInsight/images/GUID-B422A405-E9EF-463D-B698-1D4EA89A7A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93" y="2206629"/>
            <a:ext cx="3370859" cy="19935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10743" y="1989807"/>
            <a:ext cx="4306823" cy="1815882"/>
          </a:xfrm>
          <a:prstGeom prst="rect">
            <a:avLst/>
          </a:prstGeom>
        </p:spPr>
        <p:txBody>
          <a:bodyPr wrap="square">
            <a:spAutoFit/>
          </a:bodyPr>
          <a:lstStyle/>
          <a:p>
            <a:pPr lvl="0" defTabSz="914400" eaLnBrk="0" fontAlgn="base" hangingPunct="0">
              <a:spcBef>
                <a:spcPct val="0"/>
              </a:spcBef>
              <a:spcAft>
                <a:spcPct val="0"/>
              </a:spcAft>
              <a:buFontTx/>
              <a:buAutoNum type="arabicPeriod"/>
            </a:pPr>
            <a:r>
              <a:rPr lang="fi-FI" altLang="fi-FI" sz="2800" dirty="0">
                <a:latin typeface="Arial" panose="020B0604020202020204" pitchFamily="34" charset="0"/>
              </a:rPr>
              <a:t>Sula sisään, 2 </a:t>
            </a:r>
            <a:r>
              <a:rPr lang="fi-FI" altLang="fi-FI" sz="2800" dirty="0" err="1">
                <a:latin typeface="Arial" panose="020B0604020202020204" pitchFamily="34" charset="0"/>
              </a:rPr>
              <a:t>sek</a:t>
            </a:r>
            <a:r>
              <a:rPr lang="fi-FI" altLang="fi-FI" sz="2800" dirty="0">
                <a:latin typeface="Arial" panose="020B0604020202020204" pitchFamily="34" charset="0"/>
              </a:rPr>
              <a:t> </a:t>
            </a:r>
          </a:p>
          <a:p>
            <a:pPr lvl="0" defTabSz="914400" eaLnBrk="0" fontAlgn="base" hangingPunct="0">
              <a:spcBef>
                <a:spcPct val="0"/>
              </a:spcBef>
              <a:spcAft>
                <a:spcPct val="0"/>
              </a:spcAft>
              <a:buFontTx/>
              <a:buAutoNum type="arabicPeriod" startAt="2"/>
            </a:pPr>
            <a:r>
              <a:rPr lang="fi-FI" altLang="fi-FI" sz="2800" dirty="0">
                <a:latin typeface="Arial" panose="020B0604020202020204" pitchFamily="34" charset="0"/>
              </a:rPr>
              <a:t>Puristus, 2 </a:t>
            </a:r>
            <a:r>
              <a:rPr lang="fi-FI" altLang="fi-FI" sz="2800" dirty="0" err="1">
                <a:latin typeface="Arial" panose="020B0604020202020204" pitchFamily="34" charset="0"/>
              </a:rPr>
              <a:t>sek</a:t>
            </a:r>
            <a:endParaRPr lang="fi-FI" altLang="fi-FI" sz="2800" dirty="0">
              <a:latin typeface="Arial" panose="020B0604020202020204" pitchFamily="34" charset="0"/>
            </a:endParaRPr>
          </a:p>
          <a:p>
            <a:pPr lvl="0" defTabSz="914400" eaLnBrk="0" fontAlgn="base" hangingPunct="0">
              <a:spcBef>
                <a:spcPct val="0"/>
              </a:spcBef>
              <a:spcAft>
                <a:spcPct val="0"/>
              </a:spcAft>
              <a:buFontTx/>
              <a:buAutoNum type="arabicPeriod" startAt="3"/>
            </a:pPr>
            <a:r>
              <a:rPr lang="fi-FI" altLang="fi-FI" sz="2800" dirty="0">
                <a:latin typeface="Arial" panose="020B0604020202020204" pitchFamily="34" charset="0"/>
              </a:rPr>
              <a:t>Jäähdytys, 10 </a:t>
            </a:r>
            <a:r>
              <a:rPr lang="fi-FI" altLang="fi-FI" sz="2800" dirty="0" err="1">
                <a:latin typeface="Arial" panose="020B0604020202020204" pitchFamily="34" charset="0"/>
              </a:rPr>
              <a:t>sek</a:t>
            </a:r>
            <a:endParaRPr lang="fi-FI" altLang="fi-FI" sz="2800" dirty="0">
              <a:latin typeface="Arial" panose="020B0604020202020204" pitchFamily="34" charset="0"/>
            </a:endParaRPr>
          </a:p>
          <a:p>
            <a:pPr lvl="0" defTabSz="914400" eaLnBrk="0" fontAlgn="base" hangingPunct="0">
              <a:spcBef>
                <a:spcPct val="0"/>
              </a:spcBef>
              <a:spcAft>
                <a:spcPct val="0"/>
              </a:spcAft>
              <a:buFontTx/>
              <a:buAutoNum type="arabicPeriod" startAt="4"/>
            </a:pPr>
            <a:r>
              <a:rPr lang="fi-FI" altLang="fi-FI" sz="2800" dirty="0">
                <a:latin typeface="Arial" panose="020B0604020202020204" pitchFamily="34" charset="0"/>
              </a:rPr>
              <a:t>Muotin avaus, 1 </a:t>
            </a:r>
            <a:r>
              <a:rPr lang="fi-FI" altLang="fi-FI" sz="2800" dirty="0" err="1">
                <a:latin typeface="Arial" panose="020B0604020202020204" pitchFamily="34" charset="0"/>
              </a:rPr>
              <a:t>sek</a:t>
            </a:r>
            <a:r>
              <a:rPr lang="fi-FI" altLang="fi-FI" sz="2800" dirty="0">
                <a:latin typeface="Arial" panose="020B0604020202020204" pitchFamily="34" charset="0"/>
              </a:rPr>
              <a:t> </a:t>
            </a:r>
          </a:p>
        </p:txBody>
      </p:sp>
      <p:sp>
        <p:nvSpPr>
          <p:cNvPr id="9" name="Curved Left Arrow 8"/>
          <p:cNvSpPr/>
          <p:nvPr/>
        </p:nvSpPr>
        <p:spPr>
          <a:xfrm>
            <a:off x="3017520" y="2137745"/>
            <a:ext cx="849086" cy="21313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 name="Rectangle 9"/>
          <p:cNvSpPr/>
          <p:nvPr/>
        </p:nvSpPr>
        <p:spPr>
          <a:xfrm>
            <a:off x="367393" y="5925308"/>
            <a:ext cx="7886700" cy="600164"/>
          </a:xfrm>
          <a:prstGeom prst="rect">
            <a:avLst/>
          </a:prstGeom>
        </p:spPr>
        <p:txBody>
          <a:bodyPr wrap="square">
            <a:spAutoFit/>
          </a:bodyPr>
          <a:lstStyle/>
          <a:p>
            <a:r>
              <a:rPr lang="fi-FI" sz="1100" dirty="0"/>
              <a:t>https://knowledge.autodesk.com/support/moldflow-insight/learn-explore/caas/CloudHelp/cloudhelp/2018/ENU/MoldflowInsight/files/GUID-0D68C3B7-B64C-419C-B114-C5DABF71FECA-htm.html</a:t>
            </a:r>
          </a:p>
        </p:txBody>
      </p:sp>
    </p:spTree>
    <p:extLst>
      <p:ext uri="{BB962C8B-B14F-4D97-AF65-F5344CB8AC3E}">
        <p14:creationId xmlns:p14="http://schemas.microsoft.com/office/powerpoint/2010/main" val="4278471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a:extLst>
              <a:ext uri="{FF2B5EF4-FFF2-40B4-BE49-F238E27FC236}">
                <a16:creationId xmlns:a16="http://schemas.microsoft.com/office/drawing/2014/main" id="{3D5F1756-DBC4-4F74-924A-C50D0C33E0BE}"/>
              </a:ext>
            </a:extLst>
          </p:cNvPr>
          <p:cNvSpPr>
            <a:spLocks noGrp="1"/>
          </p:cNvSpPr>
          <p:nvPr>
            <p:ph type="title"/>
          </p:nvPr>
        </p:nvSpPr>
        <p:spPr/>
        <p:txBody>
          <a:bodyPr/>
          <a:lstStyle/>
          <a:p>
            <a:r>
              <a:rPr lang="fi-FI" altLang="LID4096" dirty="0" err="1"/>
              <a:t>Arrhenius</a:t>
            </a:r>
            <a:r>
              <a:rPr lang="fi-FI" altLang="LID4096" dirty="0"/>
              <a:t>-prosessi</a:t>
            </a:r>
          </a:p>
        </p:txBody>
      </p:sp>
      <p:sp>
        <p:nvSpPr>
          <p:cNvPr id="1029" name="Rectangle 20">
            <a:extLst>
              <a:ext uri="{FF2B5EF4-FFF2-40B4-BE49-F238E27FC236}">
                <a16:creationId xmlns:a16="http://schemas.microsoft.com/office/drawing/2014/main" id="{0B397B0A-D346-4DB2-86F2-90552CFA32A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i-FI" altLang="LID4096"/>
          </a:p>
        </p:txBody>
      </p:sp>
      <mc:AlternateContent xmlns:mc="http://schemas.openxmlformats.org/markup-compatibility/2006" xmlns:a14="http://schemas.microsoft.com/office/drawing/2010/main">
        <mc:Choice Requires="a14">
          <p:sp>
            <p:nvSpPr>
              <p:cNvPr id="1026" name="Object 19">
                <a:extLst>
                  <a:ext uri="{FF2B5EF4-FFF2-40B4-BE49-F238E27FC236}">
                    <a16:creationId xmlns:a16="http://schemas.microsoft.com/office/drawing/2014/main" id="{0C421BAF-A0AD-400B-987C-2E3EF3CCE4F9}"/>
                  </a:ext>
                </a:extLst>
              </p:cNvPr>
              <p:cNvSpPr txBox="1"/>
              <p:nvPr/>
            </p:nvSpPr>
            <p:spPr bwMode="auto">
              <a:xfrm>
                <a:off x="4483100" y="3182368"/>
                <a:ext cx="4387850" cy="1157288"/>
              </a:xfrm>
              <a:prstGeom prst="rect">
                <a:avLst/>
              </a:prstGeom>
              <a:noFill/>
              <a:ln>
                <a:noFill/>
              </a:ln>
            </p:spPr>
            <p:txBody>
              <a:bodyPr>
                <a:noAutofit/>
              </a:bodyPr>
              <a:lstStyle/>
              <a:p>
                <a:r>
                  <a:rPr lang="en-US" sz="3600" i="1" dirty="0">
                    <a:solidFill>
                      <a:srgbClr val="000000"/>
                    </a:solidFill>
                    <a:latin typeface="Times New Roman" panose="02020603050405020304" pitchFamily="18" charset="0"/>
                    <a:cs typeface="Times New Roman" panose="02020603050405020304" pitchFamily="18" charset="0"/>
                  </a:rPr>
                  <a:t>nopeus</a:t>
                </a:r>
                <a14:m>
                  <m:oMath xmlns:m="http://schemas.openxmlformats.org/officeDocument/2006/math">
                    <m:r>
                      <a:rPr lang="en-US" sz="3600" b="0" i="1" smtClean="0">
                        <a:solidFill>
                          <a:srgbClr val="000000"/>
                        </a:solidFill>
                        <a:latin typeface="Cambria Math" panose="02040503050406030204" pitchFamily="18" charset="0"/>
                      </a:rPr>
                      <m:t> </m:t>
                    </m:r>
                    <m:r>
                      <a:rPr lang="LID4096" sz="3600" i="1">
                        <a:solidFill>
                          <a:srgbClr val="000000"/>
                        </a:solidFill>
                        <a:latin typeface="Cambria Math" panose="02040503050406030204" pitchFamily="18" charset="0"/>
                      </a:rPr>
                      <m:t>=</m:t>
                    </m:r>
                    <m:r>
                      <a:rPr lang="LID4096" sz="3600" i="1">
                        <a:solidFill>
                          <a:srgbClr val="000000"/>
                        </a:solidFill>
                        <a:latin typeface="Cambria Math" panose="02040503050406030204" pitchFamily="18" charset="0"/>
                      </a:rPr>
                      <m:t>𝑧</m:t>
                    </m:r>
                    <m:r>
                      <a:rPr lang="LID4096" sz="3600" i="1">
                        <a:solidFill>
                          <a:srgbClr val="000000"/>
                        </a:solidFill>
                        <a:latin typeface="Cambria Math" panose="02040503050406030204" pitchFamily="18" charset="0"/>
                      </a:rPr>
                      <m:t>(</m:t>
                    </m:r>
                    <m:r>
                      <a:rPr lang="LID4096" sz="3600" i="1">
                        <a:solidFill>
                          <a:srgbClr val="000000"/>
                        </a:solidFill>
                        <a:latin typeface="Cambria Math" panose="02040503050406030204" pitchFamily="18" charset="0"/>
                      </a:rPr>
                      <m:t>𝑇</m:t>
                    </m:r>
                    <m:r>
                      <a:rPr lang="LID4096" sz="3600" i="1">
                        <a:solidFill>
                          <a:srgbClr val="000000"/>
                        </a:solidFill>
                        <a:latin typeface="Cambria Math" panose="02040503050406030204" pitchFamily="18" charset="0"/>
                      </a:rPr>
                      <m:t>)</m:t>
                    </m:r>
                    <m:sSup>
                      <m:sSupPr>
                        <m:ctrlPr>
                          <a:rPr lang="LID4096" sz="3600" i="1">
                            <a:solidFill>
                              <a:srgbClr val="000000"/>
                            </a:solidFill>
                            <a:latin typeface="Cambria Math" panose="02040503050406030204" pitchFamily="18" charset="0"/>
                          </a:rPr>
                        </m:ctrlPr>
                      </m:sSupPr>
                      <m:e>
                        <m:sSup>
                          <m:sSupPr>
                            <m:ctrlPr>
                              <a:rPr lang="LID4096" sz="3600" i="1">
                                <a:solidFill>
                                  <a:srgbClr val="000000"/>
                                </a:solidFill>
                                <a:latin typeface="Cambria Math" panose="02040503050406030204" pitchFamily="18" charset="0"/>
                              </a:rPr>
                            </m:ctrlPr>
                          </m:sSupPr>
                          <m:e>
                            <m:r>
                              <a:rPr lang="LID4096" sz="3600" i="1">
                                <a:solidFill>
                                  <a:srgbClr val="000000"/>
                                </a:solidFill>
                                <a:latin typeface="Cambria Math" panose="02040503050406030204" pitchFamily="18" charset="0"/>
                              </a:rPr>
                              <m:t>𝑒</m:t>
                            </m:r>
                          </m:e>
                          <m:sup>
                            <m:r>
                              <a:rPr lang="LID4096" sz="3600" i="1">
                                <a:solidFill>
                                  <a:srgbClr val="000000"/>
                                </a:solidFill>
                                <a:latin typeface="Cambria Math" panose="02040503050406030204" pitchFamily="18" charset="0"/>
                              </a:rPr>
                              <m:t>−</m:t>
                            </m:r>
                          </m:sup>
                        </m:sSup>
                      </m:e>
                      <m:sup>
                        <m:f>
                          <m:fPr>
                            <m:ctrlPr>
                              <a:rPr lang="LID4096" sz="3600" i="1">
                                <a:solidFill>
                                  <a:srgbClr val="000000"/>
                                </a:solidFill>
                                <a:latin typeface="Cambria Math" panose="02040503050406030204" pitchFamily="18" charset="0"/>
                              </a:rPr>
                            </m:ctrlPr>
                          </m:fPr>
                          <m:num>
                            <m:sSub>
                              <m:sSubPr>
                                <m:ctrlPr>
                                  <a:rPr lang="LID4096" sz="3600" i="1">
                                    <a:solidFill>
                                      <a:srgbClr val="000000"/>
                                    </a:solidFill>
                                    <a:latin typeface="Cambria Math" panose="02040503050406030204" pitchFamily="18" charset="0"/>
                                  </a:rPr>
                                </m:ctrlPr>
                              </m:sSubPr>
                              <m:e>
                                <m:r>
                                  <a:rPr lang="LID4096" sz="3600" i="1">
                                    <a:solidFill>
                                      <a:srgbClr val="000000"/>
                                    </a:solidFill>
                                    <a:latin typeface="Cambria Math" panose="02040503050406030204" pitchFamily="18" charset="0"/>
                                  </a:rPr>
                                  <m:t>𝐸</m:t>
                                </m:r>
                              </m:e>
                              <m:sub>
                                <m:r>
                                  <a:rPr lang="LID4096" sz="3600" i="1">
                                    <a:solidFill>
                                      <a:srgbClr val="000000"/>
                                    </a:solidFill>
                                    <a:latin typeface="Cambria Math" panose="02040503050406030204" pitchFamily="18" charset="0"/>
                                  </a:rPr>
                                  <m:t>𝑎</m:t>
                                </m:r>
                              </m:sub>
                            </m:sSub>
                          </m:num>
                          <m:den>
                            <m:r>
                              <a:rPr lang="LID4096" sz="3600" i="1">
                                <a:solidFill>
                                  <a:srgbClr val="000000"/>
                                </a:solidFill>
                                <a:latin typeface="Cambria Math" panose="02040503050406030204" pitchFamily="18" charset="0"/>
                              </a:rPr>
                              <m:t>𝑘𝑇</m:t>
                            </m:r>
                          </m:den>
                        </m:f>
                      </m:sup>
                    </m:sSup>
                  </m:oMath>
                </a14:m>
                <a:endParaRPr lang="LID4096" sz="3600" dirty="0"/>
              </a:p>
            </p:txBody>
          </p:sp>
        </mc:Choice>
        <mc:Fallback xmlns="">
          <p:sp>
            <p:nvSpPr>
              <p:cNvPr id="1026" name="Object 19">
                <a:extLst>
                  <a:ext uri="{FF2B5EF4-FFF2-40B4-BE49-F238E27FC236}">
                    <a16:creationId xmlns:a16="http://schemas.microsoft.com/office/drawing/2014/main" id="{0C421BAF-A0AD-400B-987C-2E3EF3CCE4F9}"/>
                  </a:ext>
                </a:extLst>
              </p:cNvPr>
              <p:cNvSpPr txBox="1">
                <a:spLocks noRot="1" noChangeAspect="1" noMove="1" noResize="1" noEditPoints="1" noAdjustHandles="1" noChangeArrowheads="1" noChangeShapeType="1" noTextEdit="1"/>
              </p:cNvSpPr>
              <p:nvPr/>
            </p:nvSpPr>
            <p:spPr bwMode="auto">
              <a:xfrm>
                <a:off x="4483100" y="3182368"/>
                <a:ext cx="4387850" cy="1157288"/>
              </a:xfrm>
              <a:prstGeom prst="rect">
                <a:avLst/>
              </a:prstGeom>
              <a:blipFill>
                <a:blip r:embed="rId2"/>
                <a:stretch>
                  <a:fillRect l="-4167"/>
                </a:stretch>
              </a:blipFill>
              <a:ln>
                <a:noFill/>
              </a:ln>
            </p:spPr>
            <p:txBody>
              <a:bodyPr/>
              <a:lstStyle/>
              <a:p>
                <a:r>
                  <a:rPr lang="LID4096">
                    <a:noFill/>
                  </a:rPr>
                  <a:t> </a:t>
                </a:r>
              </a:p>
            </p:txBody>
          </p:sp>
        </mc:Fallback>
      </mc:AlternateContent>
      <p:sp>
        <p:nvSpPr>
          <p:cNvPr id="2" name="TextBox 1">
            <a:extLst>
              <a:ext uri="{FF2B5EF4-FFF2-40B4-BE49-F238E27FC236}">
                <a16:creationId xmlns:a16="http://schemas.microsoft.com/office/drawing/2014/main" id="{30A8CB83-34D8-452B-857B-DB943FBAE9A4}"/>
              </a:ext>
            </a:extLst>
          </p:cNvPr>
          <p:cNvSpPr txBox="1"/>
          <p:nvPr/>
        </p:nvSpPr>
        <p:spPr>
          <a:xfrm>
            <a:off x="482600" y="1465008"/>
            <a:ext cx="8464550" cy="830997"/>
          </a:xfrm>
          <a:prstGeom prst="rect">
            <a:avLst/>
          </a:prstGeom>
          <a:noFill/>
        </p:spPr>
        <p:txBody>
          <a:bodyPr wrap="square" rtlCol="0">
            <a:spAutoFit/>
          </a:bodyPr>
          <a:lstStyle/>
          <a:p>
            <a:r>
              <a:rPr lang="en-US" sz="2400" dirty="0" err="1"/>
              <a:t>Mikä</a:t>
            </a:r>
            <a:r>
              <a:rPr lang="en-US" sz="2400" dirty="0"/>
              <a:t> </a:t>
            </a:r>
            <a:r>
              <a:rPr lang="en-US" sz="2400" dirty="0" err="1"/>
              <a:t>aktivaatioenergia</a:t>
            </a:r>
            <a:r>
              <a:rPr lang="en-US" sz="2400" dirty="0"/>
              <a:t> </a:t>
            </a:r>
            <a:r>
              <a:rPr lang="en-US" sz="2400" dirty="0" err="1"/>
              <a:t>tarvitaan</a:t>
            </a:r>
            <a:r>
              <a:rPr lang="en-US" sz="2400" dirty="0"/>
              <a:t> </a:t>
            </a:r>
            <a:r>
              <a:rPr lang="en-US" sz="2400" dirty="0" err="1"/>
              <a:t>energiavallin</a:t>
            </a:r>
            <a:r>
              <a:rPr lang="en-US" sz="2400" dirty="0"/>
              <a:t> </a:t>
            </a:r>
            <a:r>
              <a:rPr lang="en-US" sz="2400" dirty="0" err="1"/>
              <a:t>ylittämiseen</a:t>
            </a:r>
            <a:r>
              <a:rPr lang="en-US" sz="2400" dirty="0"/>
              <a:t> ? </a:t>
            </a:r>
            <a:r>
              <a:rPr lang="en-US" sz="2400" dirty="0" err="1"/>
              <a:t>Kuinka</a:t>
            </a:r>
            <a:r>
              <a:rPr lang="en-US" sz="2400" dirty="0"/>
              <a:t> </a:t>
            </a:r>
            <a:r>
              <a:rPr lang="en-US" sz="2400" dirty="0" err="1"/>
              <a:t>usein</a:t>
            </a:r>
            <a:r>
              <a:rPr lang="en-US" sz="2400" dirty="0"/>
              <a:t> </a:t>
            </a:r>
            <a:r>
              <a:rPr lang="en-US" sz="2400" dirty="0" err="1"/>
              <a:t>terminen</a:t>
            </a:r>
            <a:r>
              <a:rPr lang="en-US" sz="2400" dirty="0"/>
              <a:t> </a:t>
            </a:r>
            <a:r>
              <a:rPr lang="en-US" sz="2400" dirty="0" err="1"/>
              <a:t>energia</a:t>
            </a:r>
            <a:r>
              <a:rPr lang="en-US" sz="2400" dirty="0"/>
              <a:t> </a:t>
            </a:r>
            <a:r>
              <a:rPr lang="en-US" sz="2400" dirty="0" err="1"/>
              <a:t>antaa</a:t>
            </a:r>
            <a:r>
              <a:rPr lang="en-US" sz="2400" dirty="0"/>
              <a:t> </a:t>
            </a:r>
            <a:r>
              <a:rPr lang="en-US" sz="2400" dirty="0" err="1"/>
              <a:t>tarpeeksi</a:t>
            </a:r>
            <a:r>
              <a:rPr lang="en-US" sz="2400" dirty="0"/>
              <a:t> </a:t>
            </a:r>
            <a:r>
              <a:rPr lang="en-US" sz="2400" dirty="0" err="1"/>
              <a:t>ison</a:t>
            </a:r>
            <a:r>
              <a:rPr lang="en-US" sz="2400" dirty="0"/>
              <a:t> </a:t>
            </a:r>
            <a:r>
              <a:rPr lang="en-US" sz="2400" dirty="0" err="1"/>
              <a:t>hypyn</a:t>
            </a:r>
            <a:r>
              <a:rPr lang="en-US" sz="2400" dirty="0"/>
              <a:t> ?</a:t>
            </a:r>
            <a:endParaRPr lang="LID4096" sz="2400" dirty="0"/>
          </a:p>
        </p:txBody>
      </p:sp>
      <p:sp>
        <p:nvSpPr>
          <p:cNvPr id="3" name="TextBox 2">
            <a:extLst>
              <a:ext uri="{FF2B5EF4-FFF2-40B4-BE49-F238E27FC236}">
                <a16:creationId xmlns:a16="http://schemas.microsoft.com/office/drawing/2014/main" id="{69951532-CA6A-47CF-BD7D-E7ECF8FCA733}"/>
              </a:ext>
            </a:extLst>
          </p:cNvPr>
          <p:cNvSpPr txBox="1"/>
          <p:nvPr/>
        </p:nvSpPr>
        <p:spPr>
          <a:xfrm>
            <a:off x="4457700" y="4423496"/>
            <a:ext cx="4057650" cy="1938992"/>
          </a:xfrm>
          <a:prstGeom prst="rect">
            <a:avLst/>
          </a:prstGeom>
          <a:noFill/>
        </p:spPr>
        <p:txBody>
          <a:bodyPr wrap="square" rtlCol="0">
            <a:spAutoFit/>
          </a:bodyPr>
          <a:lstStyle/>
          <a:p>
            <a:r>
              <a:rPr lang="en-US" sz="2400" dirty="0" err="1"/>
              <a:t>Frekvenssitekijä</a:t>
            </a:r>
            <a:r>
              <a:rPr lang="en-US" sz="2400" dirty="0"/>
              <a:t> z </a:t>
            </a:r>
            <a:r>
              <a:rPr lang="en-US" sz="2400" dirty="0" err="1"/>
              <a:t>verrannollinen</a:t>
            </a:r>
            <a:r>
              <a:rPr lang="en-US" sz="2400" dirty="0"/>
              <a:t> </a:t>
            </a:r>
            <a:r>
              <a:rPr lang="en-US" sz="2400" dirty="0" err="1"/>
              <a:t>hyppy-yritysten</a:t>
            </a:r>
            <a:r>
              <a:rPr lang="en-US" sz="2400" dirty="0"/>
              <a:t> </a:t>
            </a:r>
            <a:r>
              <a:rPr lang="en-US" sz="2400" dirty="0" err="1"/>
              <a:t>lukumäärään</a:t>
            </a:r>
            <a:r>
              <a:rPr lang="en-US" sz="2400" dirty="0"/>
              <a:t>, ja </a:t>
            </a:r>
            <a:r>
              <a:rPr lang="en-US" sz="2400" dirty="0" err="1"/>
              <a:t>aktivaatioenergia</a:t>
            </a:r>
            <a:r>
              <a:rPr lang="en-US" sz="2400" dirty="0"/>
              <a:t> </a:t>
            </a:r>
            <a:r>
              <a:rPr lang="en-US" sz="2400" dirty="0" err="1"/>
              <a:t>E</a:t>
            </a:r>
            <a:r>
              <a:rPr lang="en-US" sz="2400" baseline="-25000" dirty="0" err="1"/>
              <a:t>a</a:t>
            </a:r>
            <a:r>
              <a:rPr lang="en-US" sz="2400" dirty="0"/>
              <a:t> </a:t>
            </a:r>
            <a:r>
              <a:rPr lang="en-US" sz="2400" dirty="0" err="1"/>
              <a:t>vallin</a:t>
            </a:r>
            <a:r>
              <a:rPr lang="en-US" sz="2400" dirty="0"/>
              <a:t> </a:t>
            </a:r>
            <a:r>
              <a:rPr lang="en-US" sz="2400" dirty="0" err="1"/>
              <a:t>korkeuteen</a:t>
            </a:r>
            <a:endParaRPr lang="LID4096" sz="2400" dirty="0"/>
          </a:p>
        </p:txBody>
      </p:sp>
      <p:pic>
        <p:nvPicPr>
          <p:cNvPr id="26" name="Picture 25" descr="A close up of a logo&#10;&#10;Description automatically generated">
            <a:extLst>
              <a:ext uri="{FF2B5EF4-FFF2-40B4-BE49-F238E27FC236}">
                <a16:creationId xmlns:a16="http://schemas.microsoft.com/office/drawing/2014/main" id="{71784FFD-148A-405A-AB61-610580FED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56" b="6554"/>
          <a:stretch/>
        </p:blipFill>
        <p:spPr>
          <a:xfrm>
            <a:off x="482600" y="2432049"/>
            <a:ext cx="3016250" cy="428304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Polymeerivalu</a:t>
            </a:r>
          </a:p>
        </p:txBody>
      </p:sp>
      <p:sp>
        <p:nvSpPr>
          <p:cNvPr id="4" name="Rectangle 3"/>
          <p:cNvSpPr/>
          <p:nvPr/>
        </p:nvSpPr>
        <p:spPr>
          <a:xfrm>
            <a:off x="628650" y="1808254"/>
            <a:ext cx="7718516" cy="4401205"/>
          </a:xfrm>
          <a:prstGeom prst="rect">
            <a:avLst/>
          </a:prstGeom>
        </p:spPr>
        <p:txBody>
          <a:bodyPr wrap="square">
            <a:spAutoFit/>
          </a:bodyPr>
          <a:lstStyle/>
          <a:p>
            <a:r>
              <a:rPr lang="fi-FI" sz="2800" dirty="0"/>
              <a:t>Suuri lämpölaajenemiskerroin, </a:t>
            </a:r>
            <a:r>
              <a:rPr lang="fi-FI" sz="2800" dirty="0">
                <a:cs typeface="Times New Roman" panose="02020603050405020304" pitchFamily="18" charset="0"/>
              </a:rPr>
              <a:t>~50-100 ppm/</a:t>
            </a:r>
            <a:r>
              <a:rPr lang="fi-FI" sz="2800" baseline="30000" dirty="0" err="1">
                <a:cs typeface="Times New Roman" panose="02020603050405020304" pitchFamily="18" charset="0"/>
              </a:rPr>
              <a:t>o</a:t>
            </a:r>
            <a:r>
              <a:rPr lang="fi-FI" sz="2800" dirty="0" err="1">
                <a:cs typeface="Times New Roman" panose="02020603050405020304" pitchFamily="18" charset="0"/>
              </a:rPr>
              <a:t>C</a:t>
            </a:r>
            <a:r>
              <a:rPr lang="fi-FI" sz="2800" dirty="0">
                <a:cs typeface="Times New Roman" panose="02020603050405020304" pitchFamily="18" charset="0"/>
              </a:rPr>
              <a:t>, i</a:t>
            </a:r>
            <a:r>
              <a:rPr lang="fi-FI" sz="2800" dirty="0"/>
              <a:t>so kutistuma jäähtyessä</a:t>
            </a:r>
          </a:p>
          <a:p>
            <a:endParaRPr lang="fi-FI" sz="2800" dirty="0"/>
          </a:p>
          <a:p>
            <a:r>
              <a:rPr lang="en-US" sz="2800" dirty="0" err="1"/>
              <a:t>Teräs</a:t>
            </a:r>
            <a:r>
              <a:rPr lang="en-US" sz="2800" dirty="0"/>
              <a:t>/</a:t>
            </a:r>
            <a:r>
              <a:rPr lang="en-US" sz="2800" dirty="0" err="1"/>
              <a:t>nikkelimuotin</a:t>
            </a:r>
            <a:r>
              <a:rPr lang="en-US" sz="2800" dirty="0"/>
              <a:t> </a:t>
            </a:r>
            <a:r>
              <a:rPr lang="en-US" sz="2800" dirty="0" err="1"/>
              <a:t>takia</a:t>
            </a:r>
            <a:r>
              <a:rPr lang="en-US" sz="2800" dirty="0"/>
              <a:t> </a:t>
            </a:r>
            <a:r>
              <a:rPr lang="en-US" sz="2800" dirty="0" err="1"/>
              <a:t>suunnittelu</a:t>
            </a:r>
            <a:r>
              <a:rPr lang="en-US" sz="2800" dirty="0"/>
              <a:t>- ja </a:t>
            </a:r>
            <a:r>
              <a:rPr lang="en-US" sz="2800" dirty="0" err="1"/>
              <a:t>muottikulut</a:t>
            </a:r>
            <a:r>
              <a:rPr lang="en-US" sz="2800" dirty="0"/>
              <a:t> </a:t>
            </a:r>
            <a:r>
              <a:rPr lang="en-US" sz="2800" dirty="0" err="1"/>
              <a:t>isoja</a:t>
            </a:r>
            <a:r>
              <a:rPr lang="en-US" sz="2800" dirty="0"/>
              <a:t> </a:t>
            </a:r>
            <a:r>
              <a:rPr lang="en-US" sz="2800" dirty="0">
                <a:sym typeface="Wingdings" panose="05000000000000000000" pitchFamily="2" charset="2"/>
              </a:rPr>
              <a:t> </a:t>
            </a:r>
            <a:r>
              <a:rPr lang="en-US" sz="2800" dirty="0" err="1">
                <a:sym typeface="Wingdings" panose="05000000000000000000" pitchFamily="2" charset="2"/>
              </a:rPr>
              <a:t>vaatii</a:t>
            </a:r>
            <a:r>
              <a:rPr lang="en-US" sz="2800" dirty="0">
                <a:sym typeface="Wingdings" panose="05000000000000000000" pitchFamily="2" charset="2"/>
              </a:rPr>
              <a:t> </a:t>
            </a:r>
            <a:r>
              <a:rPr lang="en-US" sz="2800" dirty="0" err="1">
                <a:sym typeface="Wingdings" panose="05000000000000000000" pitchFamily="2" charset="2"/>
              </a:rPr>
              <a:t>isoja</a:t>
            </a:r>
            <a:r>
              <a:rPr lang="en-US" sz="2800" dirty="0">
                <a:sym typeface="Wingdings" panose="05000000000000000000" pitchFamily="2" charset="2"/>
              </a:rPr>
              <a:t> </a:t>
            </a:r>
            <a:r>
              <a:rPr lang="en-US" sz="2800" dirty="0" err="1">
                <a:sym typeface="Wingdings" panose="05000000000000000000" pitchFamily="2" charset="2"/>
              </a:rPr>
              <a:t>tuotantosarjoja</a:t>
            </a:r>
            <a:endParaRPr lang="en-US" sz="2800" dirty="0">
              <a:sym typeface="Wingdings" panose="05000000000000000000" pitchFamily="2" charset="2"/>
            </a:endParaRPr>
          </a:p>
          <a:p>
            <a:endParaRPr lang="en-US" sz="2800" dirty="0">
              <a:sym typeface="Wingdings" panose="05000000000000000000" pitchFamily="2" charset="2"/>
            </a:endParaRPr>
          </a:p>
          <a:p>
            <a:r>
              <a:rPr lang="en-US" sz="2800" dirty="0" err="1"/>
              <a:t>Kappaleen</a:t>
            </a:r>
            <a:r>
              <a:rPr lang="en-US" sz="2800" dirty="0"/>
              <a:t> </a:t>
            </a:r>
            <a:r>
              <a:rPr lang="en-US" sz="2800" dirty="0" err="1"/>
              <a:t>muoto</a:t>
            </a:r>
            <a:r>
              <a:rPr lang="en-US" sz="2800" dirty="0"/>
              <a:t> </a:t>
            </a:r>
            <a:r>
              <a:rPr lang="en-US" sz="2800" dirty="0" err="1"/>
              <a:t>ei</a:t>
            </a:r>
            <a:r>
              <a:rPr lang="en-US" sz="2800" dirty="0"/>
              <a:t> </a:t>
            </a:r>
            <a:r>
              <a:rPr lang="en-US" sz="2800" dirty="0" err="1"/>
              <a:t>täysin</a:t>
            </a:r>
            <a:r>
              <a:rPr lang="en-US" sz="2800" dirty="0"/>
              <a:t> </a:t>
            </a:r>
            <a:r>
              <a:rPr lang="en-US" sz="2800" dirty="0" err="1"/>
              <a:t>vapaa</a:t>
            </a:r>
            <a:r>
              <a:rPr lang="en-US" sz="2800" dirty="0"/>
              <a:t>: </a:t>
            </a:r>
            <a:r>
              <a:rPr lang="en-US" sz="2800" dirty="0" err="1"/>
              <a:t>tasapaksuiset</a:t>
            </a:r>
            <a:r>
              <a:rPr lang="en-US" sz="2800" dirty="0"/>
              <a:t> </a:t>
            </a:r>
            <a:r>
              <a:rPr lang="en-US" sz="2800" dirty="0" err="1"/>
              <a:t>seinät</a:t>
            </a:r>
            <a:r>
              <a:rPr lang="en-US" sz="2800" dirty="0"/>
              <a:t> </a:t>
            </a:r>
            <a:r>
              <a:rPr lang="en-US" sz="2800" dirty="0" err="1"/>
              <a:t>jäähtymisen</a:t>
            </a:r>
            <a:r>
              <a:rPr lang="en-US" sz="2800" dirty="0"/>
              <a:t> </a:t>
            </a:r>
            <a:r>
              <a:rPr lang="en-US" sz="2800" dirty="0" err="1"/>
              <a:t>kannalta</a:t>
            </a:r>
            <a:r>
              <a:rPr lang="en-US" sz="2800" dirty="0"/>
              <a:t> </a:t>
            </a:r>
            <a:r>
              <a:rPr lang="en-US" sz="2800" dirty="0" err="1"/>
              <a:t>edullisia</a:t>
            </a:r>
            <a:r>
              <a:rPr lang="en-US" sz="2800" dirty="0"/>
              <a:t>.</a:t>
            </a:r>
          </a:p>
          <a:p>
            <a:endParaRPr lang="en-US" sz="2800" dirty="0"/>
          </a:p>
        </p:txBody>
      </p:sp>
    </p:spTree>
    <p:extLst>
      <p:ext uri="{BB962C8B-B14F-4D97-AF65-F5344CB8AC3E}">
        <p14:creationId xmlns:p14="http://schemas.microsoft.com/office/powerpoint/2010/main" val="2357368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Hinta vs. tuotantosarjan pituus</a:t>
            </a:r>
          </a:p>
        </p:txBody>
      </p:sp>
      <p:pic>
        <p:nvPicPr>
          <p:cNvPr id="4" name="Picture 3"/>
          <p:cNvPicPr>
            <a:picLocks noChangeAspect="1"/>
          </p:cNvPicPr>
          <p:nvPr/>
        </p:nvPicPr>
        <p:blipFill>
          <a:blip r:embed="rId2"/>
          <a:stretch>
            <a:fillRect/>
          </a:stretch>
        </p:blipFill>
        <p:spPr>
          <a:xfrm>
            <a:off x="352698" y="1893205"/>
            <a:ext cx="6203224" cy="4409022"/>
          </a:xfrm>
          <a:prstGeom prst="rect">
            <a:avLst/>
          </a:prstGeom>
        </p:spPr>
      </p:pic>
      <p:sp>
        <p:nvSpPr>
          <p:cNvPr id="5" name="TextBox 4"/>
          <p:cNvSpPr txBox="1"/>
          <p:nvPr/>
        </p:nvSpPr>
        <p:spPr>
          <a:xfrm>
            <a:off x="6662058" y="1893205"/>
            <a:ext cx="2103120" cy="2677656"/>
          </a:xfrm>
          <a:prstGeom prst="rect">
            <a:avLst/>
          </a:prstGeom>
          <a:noFill/>
        </p:spPr>
        <p:txBody>
          <a:bodyPr wrap="square" rtlCol="0">
            <a:spAutoFit/>
          </a:bodyPr>
          <a:lstStyle/>
          <a:p>
            <a:r>
              <a:rPr lang="fi-FI" sz="2800" dirty="0"/>
              <a:t>Ruiskuvalu:</a:t>
            </a:r>
          </a:p>
          <a:p>
            <a:endParaRPr lang="fi-FI" sz="2800" dirty="0"/>
          </a:p>
          <a:p>
            <a:r>
              <a:rPr lang="fi-FI" sz="2800" dirty="0"/>
              <a:t>Muotti kallis </a:t>
            </a:r>
            <a:r>
              <a:rPr lang="fi-FI" sz="2800" dirty="0">
                <a:sym typeface="Wingdings" panose="05000000000000000000" pitchFamily="2" charset="2"/>
              </a:rPr>
              <a:t> lyhyet sarjat kalliita</a:t>
            </a:r>
            <a:endParaRPr lang="fi-FI" sz="2800" dirty="0"/>
          </a:p>
        </p:txBody>
      </p:sp>
      <p:sp>
        <p:nvSpPr>
          <p:cNvPr id="6" name="TextBox 5">
            <a:extLst>
              <a:ext uri="{FF2B5EF4-FFF2-40B4-BE49-F238E27FC236}">
                <a16:creationId xmlns:a16="http://schemas.microsoft.com/office/drawing/2014/main" id="{258A47CC-FBDE-4172-9005-53DBB2E42903}"/>
              </a:ext>
            </a:extLst>
          </p:cNvPr>
          <p:cNvSpPr txBox="1"/>
          <p:nvPr/>
        </p:nvSpPr>
        <p:spPr>
          <a:xfrm>
            <a:off x="6165850" y="6267450"/>
            <a:ext cx="2101850" cy="369332"/>
          </a:xfrm>
          <a:prstGeom prst="rect">
            <a:avLst/>
          </a:prstGeom>
          <a:noFill/>
        </p:spPr>
        <p:txBody>
          <a:bodyPr wrap="square" rtlCol="0">
            <a:spAutoFit/>
          </a:bodyPr>
          <a:lstStyle/>
          <a:p>
            <a:r>
              <a:rPr lang="en-US" dirty="0"/>
              <a:t>Ashby. Fig 18.19</a:t>
            </a:r>
            <a:endParaRPr lang="LID4096" dirty="0"/>
          </a:p>
        </p:txBody>
      </p:sp>
    </p:spTree>
    <p:extLst>
      <p:ext uri="{BB962C8B-B14F-4D97-AF65-F5344CB8AC3E}">
        <p14:creationId xmlns:p14="http://schemas.microsoft.com/office/powerpoint/2010/main" val="3514250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12150" cy="1325563"/>
          </a:xfrm>
        </p:spPr>
        <p:txBody>
          <a:bodyPr>
            <a:normAutofit/>
          </a:bodyPr>
          <a:lstStyle/>
          <a:p>
            <a:r>
              <a:rPr lang="fi-FI" dirty="0"/>
              <a:t>Muottipuristus, T&gt;</a:t>
            </a:r>
            <a:r>
              <a:rPr lang="fi-FI" dirty="0" err="1"/>
              <a:t>T</a:t>
            </a:r>
            <a:r>
              <a:rPr lang="fi-FI" baseline="-25000" dirty="0" err="1"/>
              <a:t>g</a:t>
            </a:r>
            <a:r>
              <a:rPr lang="fi-FI" dirty="0"/>
              <a:t>, muttei sula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72" t="6772" r="3572" b="6201"/>
          <a:stretch/>
        </p:blipFill>
        <p:spPr>
          <a:xfrm>
            <a:off x="326570" y="2155372"/>
            <a:ext cx="8490859" cy="458506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634" t="42477" b="13333"/>
          <a:stretch/>
        </p:blipFill>
        <p:spPr>
          <a:xfrm>
            <a:off x="5626100" y="1690689"/>
            <a:ext cx="2303234" cy="1823733"/>
          </a:xfrm>
          <a:prstGeom prst="rect">
            <a:avLst/>
          </a:prstGeom>
        </p:spPr>
      </p:pic>
      <p:sp>
        <p:nvSpPr>
          <p:cNvPr id="3" name="Rectangle 2">
            <a:extLst>
              <a:ext uri="{FF2B5EF4-FFF2-40B4-BE49-F238E27FC236}">
                <a16:creationId xmlns:a16="http://schemas.microsoft.com/office/drawing/2014/main" id="{602DC7CA-3D23-4832-B32B-CCE077C0A06C}"/>
              </a:ext>
            </a:extLst>
          </p:cNvPr>
          <p:cNvSpPr/>
          <p:nvPr/>
        </p:nvSpPr>
        <p:spPr>
          <a:xfrm>
            <a:off x="4432300" y="6212185"/>
            <a:ext cx="4572000" cy="461665"/>
          </a:xfrm>
          <a:prstGeom prst="rect">
            <a:avLst/>
          </a:prstGeom>
        </p:spPr>
        <p:txBody>
          <a:bodyPr>
            <a:spAutoFit/>
          </a:bodyPr>
          <a:lstStyle/>
          <a:p>
            <a:r>
              <a:rPr lang="LID4096" sz="1200" dirty="0"/>
              <a:t>https://www.blackholelab-soft-lithography.com/hot-embossing-and-compression-molding</a:t>
            </a:r>
          </a:p>
        </p:txBody>
      </p:sp>
    </p:spTree>
    <p:extLst>
      <p:ext uri="{BB962C8B-B14F-4D97-AF65-F5344CB8AC3E}">
        <p14:creationId xmlns:p14="http://schemas.microsoft.com/office/powerpoint/2010/main" val="4488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6DFD94-85B4-4FD1-839F-1EC210D283B6}"/>
              </a:ext>
            </a:extLst>
          </p:cNvPr>
          <p:cNvSpPr>
            <a:spLocks noGrp="1"/>
          </p:cNvSpPr>
          <p:nvPr>
            <p:ph type="title"/>
          </p:nvPr>
        </p:nvSpPr>
        <p:spPr/>
        <p:txBody>
          <a:bodyPr/>
          <a:lstStyle/>
          <a:p>
            <a:r>
              <a:rPr lang="en-US" dirty="0" err="1"/>
              <a:t>Ruiskuvalu</a:t>
            </a:r>
            <a:r>
              <a:rPr lang="en-US" dirty="0"/>
              <a:t> vs. </a:t>
            </a:r>
            <a:r>
              <a:rPr lang="en-US" dirty="0" err="1"/>
              <a:t>muottipuristus</a:t>
            </a:r>
            <a:endParaRPr lang="LID4096" dirty="0"/>
          </a:p>
        </p:txBody>
      </p:sp>
      <p:pic>
        <p:nvPicPr>
          <p:cNvPr id="3" name="Picture 2">
            <a:extLst>
              <a:ext uri="{FF2B5EF4-FFF2-40B4-BE49-F238E27FC236}">
                <a16:creationId xmlns:a16="http://schemas.microsoft.com/office/drawing/2014/main" id="{0C7F2659-D963-4E6E-B5BD-9AF4DDEDEFE6}"/>
              </a:ext>
            </a:extLst>
          </p:cNvPr>
          <p:cNvPicPr>
            <a:picLocks noChangeAspect="1"/>
          </p:cNvPicPr>
          <p:nvPr/>
        </p:nvPicPr>
        <p:blipFill rotWithShape="1">
          <a:blip r:embed="rId2"/>
          <a:srcRect r="50319"/>
          <a:stretch/>
        </p:blipFill>
        <p:spPr>
          <a:xfrm>
            <a:off x="733272" y="1377899"/>
            <a:ext cx="2968778" cy="1879697"/>
          </a:xfrm>
          <a:prstGeom prst="rect">
            <a:avLst/>
          </a:prstGeom>
        </p:spPr>
      </p:pic>
      <p:pic>
        <p:nvPicPr>
          <p:cNvPr id="5" name="Picture 4">
            <a:extLst>
              <a:ext uri="{FF2B5EF4-FFF2-40B4-BE49-F238E27FC236}">
                <a16:creationId xmlns:a16="http://schemas.microsoft.com/office/drawing/2014/main" id="{E391EC7A-69A7-49C9-9FD9-DBB88BA7F084}"/>
              </a:ext>
            </a:extLst>
          </p:cNvPr>
          <p:cNvPicPr>
            <a:picLocks noChangeAspect="1"/>
          </p:cNvPicPr>
          <p:nvPr/>
        </p:nvPicPr>
        <p:blipFill rotWithShape="1">
          <a:blip r:embed="rId2"/>
          <a:srcRect l="50319"/>
          <a:stretch/>
        </p:blipFill>
        <p:spPr>
          <a:xfrm>
            <a:off x="4648200" y="1428698"/>
            <a:ext cx="2968778" cy="1879697"/>
          </a:xfrm>
          <a:prstGeom prst="rect">
            <a:avLst/>
          </a:prstGeom>
        </p:spPr>
      </p:pic>
      <p:sp>
        <p:nvSpPr>
          <p:cNvPr id="6" name="TextBox 5">
            <a:extLst>
              <a:ext uri="{FF2B5EF4-FFF2-40B4-BE49-F238E27FC236}">
                <a16:creationId xmlns:a16="http://schemas.microsoft.com/office/drawing/2014/main" id="{CC68A801-89F8-4FD5-9502-5BC114FEAC10}"/>
              </a:ext>
            </a:extLst>
          </p:cNvPr>
          <p:cNvSpPr txBox="1"/>
          <p:nvPr/>
        </p:nvSpPr>
        <p:spPr>
          <a:xfrm>
            <a:off x="628650" y="3759200"/>
            <a:ext cx="33147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Sula-</a:t>
            </a:r>
            <a:r>
              <a:rPr lang="en-US" dirty="0" err="1"/>
              <a:t>prosessi</a:t>
            </a:r>
            <a:r>
              <a:rPr lang="en-US" dirty="0"/>
              <a:t> </a:t>
            </a:r>
            <a:r>
              <a:rPr lang="en-US" dirty="0" err="1"/>
              <a:t>nopeampi</a:t>
            </a:r>
            <a:endParaRPr lang="en-US" dirty="0"/>
          </a:p>
          <a:p>
            <a:pPr marL="285750" indent="-285750">
              <a:buFont typeface="Arial" panose="020B0604020202020204" pitchFamily="34" charset="0"/>
              <a:buChar char="•"/>
            </a:pPr>
            <a:r>
              <a:rPr lang="en-US" dirty="0" err="1"/>
              <a:t>Toimii</a:t>
            </a:r>
            <a:r>
              <a:rPr lang="en-US" dirty="0"/>
              <a:t> vain </a:t>
            </a:r>
            <a:r>
              <a:rPr lang="en-US" dirty="0" err="1"/>
              <a:t>termoplasteille</a:t>
            </a:r>
            <a:endParaRPr lang="en-US" dirty="0"/>
          </a:p>
          <a:p>
            <a:pPr marL="285750" indent="-285750">
              <a:buFont typeface="Arial" panose="020B0604020202020204" pitchFamily="34" charset="0"/>
              <a:buChar char="•"/>
            </a:pPr>
            <a:r>
              <a:rPr lang="en-US" dirty="0" err="1"/>
              <a:t>Vaatii</a:t>
            </a:r>
            <a:r>
              <a:rPr lang="en-US" dirty="0"/>
              <a:t> </a:t>
            </a:r>
            <a:r>
              <a:rPr lang="en-US" dirty="0" err="1"/>
              <a:t>kalliin</a:t>
            </a:r>
            <a:r>
              <a:rPr lang="en-US" dirty="0"/>
              <a:t> </a:t>
            </a:r>
            <a:r>
              <a:rPr lang="en-US" dirty="0" err="1"/>
              <a:t>muotin</a:t>
            </a:r>
            <a:endParaRPr lang="en-US" dirty="0"/>
          </a:p>
          <a:p>
            <a:pPr marL="285750" indent="-285750">
              <a:buFont typeface="Arial" panose="020B0604020202020204" pitchFamily="34" charset="0"/>
              <a:buChar char="•"/>
            </a:pPr>
            <a:r>
              <a:rPr lang="en-US" dirty="0" err="1"/>
              <a:t>Pieni</a:t>
            </a:r>
            <a:r>
              <a:rPr lang="en-US" dirty="0"/>
              <a:t> </a:t>
            </a:r>
            <a:r>
              <a:rPr lang="en-US" dirty="0" err="1"/>
              <a:t>kappale</a:t>
            </a:r>
            <a:r>
              <a:rPr lang="en-US" dirty="0"/>
              <a:t> </a:t>
            </a:r>
            <a:r>
              <a:rPr lang="en-US" dirty="0" err="1"/>
              <a:t>voi</a:t>
            </a:r>
            <a:r>
              <a:rPr lang="en-US" dirty="0"/>
              <a:t> </a:t>
            </a:r>
            <a:r>
              <a:rPr lang="en-US" dirty="0" err="1"/>
              <a:t>jäähtyä</a:t>
            </a:r>
            <a:r>
              <a:rPr lang="en-US" dirty="0"/>
              <a:t> </a:t>
            </a:r>
            <a:r>
              <a:rPr lang="en-US" dirty="0" err="1"/>
              <a:t>liian</a:t>
            </a:r>
            <a:r>
              <a:rPr lang="en-US" dirty="0"/>
              <a:t> </a:t>
            </a:r>
            <a:r>
              <a:rPr lang="en-US" dirty="0" err="1"/>
              <a:t>nopeasti</a:t>
            </a:r>
            <a:r>
              <a:rPr lang="en-US" dirty="0"/>
              <a:t> </a:t>
            </a:r>
            <a:r>
              <a:rPr lang="en-US" dirty="0">
                <a:sym typeface="Wingdings" panose="05000000000000000000" pitchFamily="2" charset="2"/>
              </a:rPr>
              <a:t> </a:t>
            </a:r>
            <a:r>
              <a:rPr lang="en-US" dirty="0" err="1">
                <a:sym typeface="Wingdings" panose="05000000000000000000" pitchFamily="2" charset="2"/>
              </a:rPr>
              <a:t>ei</a:t>
            </a:r>
            <a:r>
              <a:rPr lang="en-US" dirty="0">
                <a:sym typeface="Wingdings" panose="05000000000000000000" pitchFamily="2" charset="2"/>
              </a:rPr>
              <a:t> </a:t>
            </a:r>
            <a:r>
              <a:rPr lang="en-US" dirty="0" err="1">
                <a:sym typeface="Wingdings" panose="05000000000000000000" pitchFamily="2" charset="2"/>
              </a:rPr>
              <a:t>toistu</a:t>
            </a:r>
            <a:r>
              <a:rPr lang="en-US" dirty="0">
                <a:sym typeface="Wingdings" panose="05000000000000000000" pitchFamily="2" charset="2"/>
              </a:rPr>
              <a:t> </a:t>
            </a:r>
            <a:r>
              <a:rPr lang="en-US" dirty="0" err="1">
                <a:sym typeface="Wingdings" panose="05000000000000000000" pitchFamily="2" charset="2"/>
              </a:rPr>
              <a:t>hyvin</a:t>
            </a:r>
            <a:endParaRPr lang="en-US" dirty="0">
              <a:sym typeface="Wingdings" panose="05000000000000000000" pitchFamily="2" charset="2"/>
            </a:endParaRPr>
          </a:p>
          <a:p>
            <a:pPr marL="285750" indent="-285750">
              <a:buFont typeface="Arial" panose="020B0604020202020204" pitchFamily="34" charset="0"/>
              <a:buChar char="•"/>
            </a:pPr>
            <a:r>
              <a:rPr lang="en-US" dirty="0" err="1">
                <a:sym typeface="Wingdings" panose="05000000000000000000" pitchFamily="2" charset="2"/>
              </a:rPr>
              <a:t>Syviä</a:t>
            </a:r>
            <a:r>
              <a:rPr lang="en-US" dirty="0">
                <a:sym typeface="Wingdings" panose="05000000000000000000" pitchFamily="2" charset="2"/>
              </a:rPr>
              <a:t> </a:t>
            </a:r>
            <a:r>
              <a:rPr lang="en-US" dirty="0" err="1">
                <a:sym typeface="Wingdings" panose="05000000000000000000" pitchFamily="2" charset="2"/>
              </a:rPr>
              <a:t>koloja</a:t>
            </a:r>
            <a:r>
              <a:rPr lang="en-US" dirty="0">
                <a:sym typeface="Wingdings" panose="05000000000000000000" pitchFamily="2" charset="2"/>
              </a:rPr>
              <a:t> </a:t>
            </a:r>
            <a:r>
              <a:rPr lang="en-US" dirty="0" err="1">
                <a:sym typeface="Wingdings" panose="05000000000000000000" pitchFamily="2" charset="2"/>
              </a:rPr>
              <a:t>vaikea</a:t>
            </a:r>
            <a:r>
              <a:rPr lang="en-US" dirty="0">
                <a:sym typeface="Wingdings" panose="05000000000000000000" pitchFamily="2" charset="2"/>
              </a:rPr>
              <a:t> </a:t>
            </a:r>
            <a:r>
              <a:rPr lang="en-US" dirty="0" err="1">
                <a:sym typeface="Wingdings" panose="05000000000000000000" pitchFamily="2" charset="2"/>
              </a:rPr>
              <a:t>täyttää</a:t>
            </a:r>
            <a:endParaRPr lang="en-US" dirty="0">
              <a:sym typeface="Wingdings" panose="05000000000000000000" pitchFamily="2" charset="2"/>
            </a:endParaRPr>
          </a:p>
          <a:p>
            <a:endParaRPr lang="LID4096" dirty="0"/>
          </a:p>
        </p:txBody>
      </p:sp>
      <p:sp>
        <p:nvSpPr>
          <p:cNvPr id="7" name="TextBox 6">
            <a:extLst>
              <a:ext uri="{FF2B5EF4-FFF2-40B4-BE49-F238E27FC236}">
                <a16:creationId xmlns:a16="http://schemas.microsoft.com/office/drawing/2014/main" id="{5BDF6D51-C4DA-4B52-A3AA-20696A892531}"/>
              </a:ext>
            </a:extLst>
          </p:cNvPr>
          <p:cNvSpPr txBox="1"/>
          <p:nvPr/>
        </p:nvSpPr>
        <p:spPr>
          <a:xfrm>
            <a:off x="4705351" y="3759200"/>
            <a:ext cx="3523290"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a:t>Matalampi</a:t>
            </a:r>
            <a:r>
              <a:rPr lang="en-US" dirty="0"/>
              <a:t> </a:t>
            </a:r>
            <a:r>
              <a:rPr lang="en-US" dirty="0" err="1"/>
              <a:t>lämpötila</a:t>
            </a:r>
            <a:r>
              <a:rPr lang="en-US" dirty="0"/>
              <a:t> </a:t>
            </a:r>
            <a:r>
              <a:rPr lang="en-US" dirty="0">
                <a:sym typeface="Wingdings" panose="05000000000000000000" pitchFamily="2" charset="2"/>
              </a:rPr>
              <a:t> </a:t>
            </a:r>
            <a:r>
              <a:rPr lang="en-US" dirty="0" err="1">
                <a:sym typeface="Wingdings" panose="05000000000000000000" pitchFamily="2" charset="2"/>
              </a:rPr>
              <a:t>pienempi</a:t>
            </a:r>
            <a:r>
              <a:rPr lang="en-US" dirty="0">
                <a:sym typeface="Wingdings" panose="05000000000000000000" pitchFamily="2" charset="2"/>
              </a:rPr>
              <a:t> </a:t>
            </a:r>
            <a:r>
              <a:rPr lang="en-US" dirty="0" err="1">
                <a:sym typeface="Wingdings" panose="05000000000000000000" pitchFamily="2" charset="2"/>
              </a:rPr>
              <a:t>kutistuminen</a:t>
            </a:r>
            <a:r>
              <a:rPr lang="en-US" dirty="0">
                <a:sym typeface="Wingdings" panose="05000000000000000000" pitchFamily="2" charset="2"/>
              </a:rPr>
              <a:t> ja </a:t>
            </a:r>
            <a:r>
              <a:rPr lang="en-US" dirty="0" err="1">
                <a:sym typeface="Wingdings" panose="05000000000000000000" pitchFamily="2" charset="2"/>
              </a:rPr>
              <a:t>vääristyminen</a:t>
            </a:r>
            <a:endParaRPr lang="en-US" dirty="0">
              <a:sym typeface="Wingdings" panose="05000000000000000000" pitchFamily="2" charset="2"/>
            </a:endParaRPr>
          </a:p>
          <a:p>
            <a:pPr marL="285750" indent="-285750">
              <a:buFont typeface="Arial" panose="020B0604020202020204" pitchFamily="34" charset="0"/>
              <a:buChar char="•"/>
            </a:pPr>
            <a:r>
              <a:rPr lang="en-US" dirty="0" err="1">
                <a:sym typeface="Wingdings" panose="05000000000000000000" pitchFamily="2" charset="2"/>
              </a:rPr>
              <a:t>Yksinkertainen</a:t>
            </a:r>
            <a:r>
              <a:rPr lang="en-US" dirty="0">
                <a:sym typeface="Wingdings" panose="05000000000000000000" pitchFamily="2" charset="2"/>
              </a:rPr>
              <a:t> </a:t>
            </a:r>
            <a:r>
              <a:rPr lang="en-US" dirty="0" err="1">
                <a:sym typeface="Wingdings" panose="05000000000000000000" pitchFamily="2" charset="2"/>
              </a:rPr>
              <a:t>muotti</a:t>
            </a:r>
            <a:endParaRPr lang="en-US" dirty="0">
              <a:sym typeface="Wingdings" panose="05000000000000000000" pitchFamily="2" charset="2"/>
            </a:endParaRPr>
          </a:p>
          <a:p>
            <a:pPr marL="285750" indent="-285750">
              <a:buFont typeface="Arial" panose="020B0604020202020204" pitchFamily="34" charset="0"/>
              <a:buChar char="•"/>
            </a:pPr>
            <a:r>
              <a:rPr lang="en-US" dirty="0" err="1">
                <a:sym typeface="Wingdings" panose="05000000000000000000" pitchFamily="2" charset="2"/>
              </a:rPr>
              <a:t>Toimii</a:t>
            </a:r>
            <a:r>
              <a:rPr lang="en-US" dirty="0">
                <a:sym typeface="Wingdings" panose="05000000000000000000" pitchFamily="2" charset="2"/>
              </a:rPr>
              <a:t> </a:t>
            </a:r>
            <a:r>
              <a:rPr lang="en-US" dirty="0" err="1">
                <a:sym typeface="Wingdings" panose="05000000000000000000" pitchFamily="2" charset="2"/>
              </a:rPr>
              <a:t>monille</a:t>
            </a:r>
            <a:r>
              <a:rPr lang="en-US" dirty="0">
                <a:sym typeface="Wingdings" panose="05000000000000000000" pitchFamily="2" charset="2"/>
              </a:rPr>
              <a:t> </a:t>
            </a:r>
            <a:r>
              <a:rPr lang="en-US" dirty="0" err="1">
                <a:sym typeface="Wingdings" panose="05000000000000000000" pitchFamily="2" charset="2"/>
              </a:rPr>
              <a:t>polymeereille</a:t>
            </a:r>
            <a:endParaRPr lang="en-US" dirty="0">
              <a:sym typeface="Wingdings" panose="05000000000000000000" pitchFamily="2" charset="2"/>
            </a:endParaRPr>
          </a:p>
          <a:p>
            <a:pPr marL="285750" indent="-285750">
              <a:buFont typeface="Arial" panose="020B0604020202020204" pitchFamily="34" charset="0"/>
              <a:buChar char="•"/>
            </a:pPr>
            <a:r>
              <a:rPr lang="en-US" dirty="0" err="1">
                <a:sym typeface="Wingdings" panose="05000000000000000000" pitchFamily="2" charset="2"/>
              </a:rPr>
              <a:t>Vähemmän</a:t>
            </a:r>
            <a:r>
              <a:rPr lang="en-US" dirty="0">
                <a:sym typeface="Wingdings" panose="05000000000000000000" pitchFamily="2" charset="2"/>
              </a:rPr>
              <a:t> </a:t>
            </a:r>
            <a:r>
              <a:rPr lang="en-US" dirty="0" err="1">
                <a:sym typeface="Wingdings" panose="05000000000000000000" pitchFamily="2" charset="2"/>
              </a:rPr>
              <a:t>materiaalihukkaa</a:t>
            </a:r>
            <a:endParaRPr lang="en-US" dirty="0">
              <a:sym typeface="Wingdings" panose="05000000000000000000" pitchFamily="2" charset="2"/>
            </a:endParaRPr>
          </a:p>
          <a:p>
            <a:pPr marL="285750" indent="-285750">
              <a:buFont typeface="Arial" panose="020B0604020202020204" pitchFamily="34" charset="0"/>
              <a:buChar char="•"/>
            </a:pPr>
            <a:r>
              <a:rPr lang="en-US" dirty="0" err="1">
                <a:sym typeface="Wingdings" panose="05000000000000000000" pitchFamily="2" charset="2"/>
              </a:rPr>
              <a:t>Hitaampi</a:t>
            </a:r>
            <a:r>
              <a:rPr lang="en-US" dirty="0">
                <a:sym typeface="Wingdings" panose="05000000000000000000" pitchFamily="2" charset="2"/>
              </a:rPr>
              <a:t>, </a:t>
            </a:r>
            <a:r>
              <a:rPr lang="en-US" dirty="0" err="1">
                <a:sym typeface="Wingdings" panose="05000000000000000000" pitchFamily="2" charset="2"/>
              </a:rPr>
              <a:t>koska</a:t>
            </a:r>
            <a:r>
              <a:rPr lang="en-US" dirty="0">
                <a:sym typeface="Wingdings" panose="05000000000000000000" pitchFamily="2" charset="2"/>
              </a:rPr>
              <a:t> </a:t>
            </a:r>
            <a:r>
              <a:rPr lang="en-US" dirty="0" err="1">
                <a:sym typeface="Wingdings" panose="05000000000000000000" pitchFamily="2" charset="2"/>
              </a:rPr>
              <a:t>kiinteä</a:t>
            </a:r>
            <a:r>
              <a:rPr lang="en-US" dirty="0">
                <a:sym typeface="Wingdings" panose="05000000000000000000" pitchFamily="2" charset="2"/>
              </a:rPr>
              <a:t> </a:t>
            </a:r>
            <a:r>
              <a:rPr lang="en-US" dirty="0" err="1">
                <a:sym typeface="Wingdings" panose="05000000000000000000" pitchFamily="2" charset="2"/>
              </a:rPr>
              <a:t>aine</a:t>
            </a:r>
            <a:r>
              <a:rPr lang="en-US" dirty="0">
                <a:sym typeface="Wingdings" panose="05000000000000000000" pitchFamily="2" charset="2"/>
              </a:rPr>
              <a:t> </a:t>
            </a:r>
            <a:r>
              <a:rPr lang="en-US" dirty="0" err="1">
                <a:sym typeface="Wingdings" panose="05000000000000000000" pitchFamily="2" charset="2"/>
              </a:rPr>
              <a:t>muuttaa</a:t>
            </a:r>
            <a:r>
              <a:rPr lang="en-US" dirty="0">
                <a:sym typeface="Wingdings" panose="05000000000000000000" pitchFamily="2" charset="2"/>
              </a:rPr>
              <a:t> </a:t>
            </a:r>
            <a:r>
              <a:rPr lang="en-US" dirty="0" err="1">
                <a:sym typeface="Wingdings" panose="05000000000000000000" pitchFamily="2" charset="2"/>
              </a:rPr>
              <a:t>muotoaan</a:t>
            </a:r>
            <a:r>
              <a:rPr lang="en-US" dirty="0">
                <a:sym typeface="Wingdings" panose="05000000000000000000" pitchFamily="2" charset="2"/>
              </a:rPr>
              <a:t> </a:t>
            </a:r>
            <a:r>
              <a:rPr lang="en-US" dirty="0" err="1">
                <a:sym typeface="Wingdings" panose="05000000000000000000" pitchFamily="2" charset="2"/>
              </a:rPr>
              <a:t>hitaammin</a:t>
            </a:r>
            <a:r>
              <a:rPr lang="en-US" dirty="0">
                <a:sym typeface="Wingdings" panose="05000000000000000000" pitchFamily="2" charset="2"/>
              </a:rPr>
              <a:t> </a:t>
            </a:r>
            <a:r>
              <a:rPr lang="en-US" dirty="0" err="1">
                <a:sym typeface="Wingdings" panose="05000000000000000000" pitchFamily="2" charset="2"/>
              </a:rPr>
              <a:t>kuin</a:t>
            </a:r>
            <a:r>
              <a:rPr lang="en-US" dirty="0">
                <a:sym typeface="Wingdings" panose="05000000000000000000" pitchFamily="2" charset="2"/>
              </a:rPr>
              <a:t> </a:t>
            </a:r>
            <a:r>
              <a:rPr lang="en-US" dirty="0" err="1">
                <a:sym typeface="Wingdings" panose="05000000000000000000" pitchFamily="2" charset="2"/>
              </a:rPr>
              <a:t>sula</a:t>
            </a:r>
            <a:endParaRPr lang="en-US" dirty="0">
              <a:sym typeface="Wingdings" panose="05000000000000000000" pitchFamily="2" charset="2"/>
            </a:endParaRPr>
          </a:p>
          <a:p>
            <a:endParaRPr lang="en-US" dirty="0">
              <a:sym typeface="Wingdings" panose="05000000000000000000" pitchFamily="2" charset="2"/>
            </a:endParaRPr>
          </a:p>
        </p:txBody>
      </p:sp>
    </p:spTree>
    <p:extLst>
      <p:ext uri="{BB962C8B-B14F-4D97-AF65-F5344CB8AC3E}">
        <p14:creationId xmlns:p14="http://schemas.microsoft.com/office/powerpoint/2010/main" val="2500443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B231B-7C5D-4D7B-AA6A-C8828D18E8C2}"/>
              </a:ext>
            </a:extLst>
          </p:cNvPr>
          <p:cNvSpPr/>
          <p:nvPr/>
        </p:nvSpPr>
        <p:spPr>
          <a:xfrm>
            <a:off x="127000" y="146050"/>
            <a:ext cx="8845550" cy="655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461B6D3A-704F-4859-8C01-115248A7AAB1}"/>
              </a:ext>
            </a:extLst>
          </p:cNvPr>
          <p:cNvSpPr>
            <a:spLocks noGrp="1"/>
          </p:cNvSpPr>
          <p:nvPr>
            <p:ph type="title"/>
          </p:nvPr>
        </p:nvSpPr>
        <p:spPr/>
        <p:txBody>
          <a:bodyPr/>
          <a:lstStyle/>
          <a:p>
            <a:r>
              <a:rPr lang="en-US" dirty="0" err="1">
                <a:solidFill>
                  <a:schemeClr val="bg1"/>
                </a:solidFill>
              </a:rPr>
              <a:t>Laserprosessointi</a:t>
            </a:r>
            <a:endParaRPr lang="LID4096" dirty="0">
              <a:solidFill>
                <a:schemeClr val="bg1"/>
              </a:solidFill>
            </a:endParaRPr>
          </a:p>
        </p:txBody>
      </p:sp>
      <p:sp>
        <p:nvSpPr>
          <p:cNvPr id="3" name="TextBox 2">
            <a:extLst>
              <a:ext uri="{FF2B5EF4-FFF2-40B4-BE49-F238E27FC236}">
                <a16:creationId xmlns:a16="http://schemas.microsoft.com/office/drawing/2014/main" id="{102B3C08-034D-48B6-A04B-6F2B316FD0F5}"/>
              </a:ext>
            </a:extLst>
          </p:cNvPr>
          <p:cNvSpPr txBox="1"/>
          <p:nvPr/>
        </p:nvSpPr>
        <p:spPr>
          <a:xfrm>
            <a:off x="698500" y="2247900"/>
            <a:ext cx="5848350" cy="1200329"/>
          </a:xfrm>
          <a:prstGeom prst="rect">
            <a:avLst/>
          </a:prstGeom>
          <a:noFill/>
        </p:spPr>
        <p:txBody>
          <a:bodyPr wrap="square" rtlCol="0">
            <a:spAutoFit/>
          </a:bodyPr>
          <a:lstStyle/>
          <a:p>
            <a:r>
              <a:rPr lang="en-US" sz="2400" dirty="0" err="1">
                <a:solidFill>
                  <a:schemeClr val="bg1"/>
                </a:solidFill>
              </a:rPr>
              <a:t>Laserin</a:t>
            </a:r>
            <a:r>
              <a:rPr lang="en-US" sz="2400" dirty="0">
                <a:solidFill>
                  <a:schemeClr val="bg1"/>
                </a:solidFill>
              </a:rPr>
              <a:t> </a:t>
            </a:r>
            <a:r>
              <a:rPr lang="en-US" sz="2400" dirty="0" err="1">
                <a:solidFill>
                  <a:schemeClr val="bg1"/>
                </a:solidFill>
              </a:rPr>
              <a:t>edut</a:t>
            </a:r>
            <a:r>
              <a:rPr lang="en-US" sz="2400" dirty="0">
                <a:solidFill>
                  <a:schemeClr val="bg1"/>
                </a:solidFill>
              </a:rPr>
              <a:t> </a:t>
            </a:r>
            <a:r>
              <a:rPr lang="en-US" sz="2400" dirty="0" err="1">
                <a:solidFill>
                  <a:schemeClr val="bg1"/>
                </a:solidFill>
              </a:rPr>
              <a:t>perinteiseen</a:t>
            </a:r>
            <a:r>
              <a:rPr lang="en-US" sz="2400" dirty="0">
                <a:solidFill>
                  <a:schemeClr val="bg1"/>
                </a:solidFill>
              </a:rPr>
              <a:t> </a:t>
            </a:r>
            <a:r>
              <a:rPr lang="en-US" sz="2400" dirty="0" err="1">
                <a:solidFill>
                  <a:schemeClr val="bg1"/>
                </a:solidFill>
              </a:rPr>
              <a:t>lämpökäsittelyyn</a:t>
            </a:r>
            <a:r>
              <a:rPr lang="en-US" sz="2400" dirty="0">
                <a:solidFill>
                  <a:schemeClr val="bg1"/>
                </a:solidFill>
              </a:rPr>
              <a:t> </a:t>
            </a:r>
            <a:r>
              <a:rPr lang="en-US" sz="2400" dirty="0" err="1">
                <a:solidFill>
                  <a:schemeClr val="bg1"/>
                </a:solidFill>
              </a:rPr>
              <a:t>verrattuna</a:t>
            </a:r>
            <a:r>
              <a:rPr lang="en-US" sz="2400" dirty="0">
                <a:solidFill>
                  <a:schemeClr val="bg1"/>
                </a:solidFill>
              </a:rPr>
              <a:t> ?</a:t>
            </a:r>
          </a:p>
          <a:p>
            <a:endParaRPr lang="LID4096" sz="2400" dirty="0">
              <a:solidFill>
                <a:schemeClr val="bg1"/>
              </a:solidFill>
            </a:endParaRPr>
          </a:p>
        </p:txBody>
      </p:sp>
      <p:sp>
        <p:nvSpPr>
          <p:cNvPr id="5" name="TextBox 4">
            <a:extLst>
              <a:ext uri="{FF2B5EF4-FFF2-40B4-BE49-F238E27FC236}">
                <a16:creationId xmlns:a16="http://schemas.microsoft.com/office/drawing/2014/main" id="{2A0CBC43-B679-4DDD-98D2-52CDE0340E38}"/>
              </a:ext>
            </a:extLst>
          </p:cNvPr>
          <p:cNvSpPr txBox="1"/>
          <p:nvPr/>
        </p:nvSpPr>
        <p:spPr>
          <a:xfrm>
            <a:off x="704850" y="3879850"/>
            <a:ext cx="5949950" cy="830997"/>
          </a:xfrm>
          <a:prstGeom prst="rect">
            <a:avLst/>
          </a:prstGeom>
          <a:noFill/>
        </p:spPr>
        <p:txBody>
          <a:bodyPr wrap="square" rtlCol="0">
            <a:spAutoFit/>
          </a:bodyPr>
          <a:lstStyle/>
          <a:p>
            <a:r>
              <a:rPr lang="en-US" sz="2400" dirty="0" err="1">
                <a:solidFill>
                  <a:schemeClr val="bg1"/>
                </a:solidFill>
              </a:rPr>
              <a:t>Laserin</a:t>
            </a:r>
            <a:r>
              <a:rPr lang="en-US" sz="2400" dirty="0">
                <a:solidFill>
                  <a:schemeClr val="bg1"/>
                </a:solidFill>
              </a:rPr>
              <a:t> </a:t>
            </a:r>
            <a:r>
              <a:rPr lang="en-US" sz="2400" dirty="0" err="1">
                <a:solidFill>
                  <a:schemeClr val="bg1"/>
                </a:solidFill>
              </a:rPr>
              <a:t>haitat</a:t>
            </a:r>
            <a:r>
              <a:rPr lang="en-US" sz="2400" dirty="0">
                <a:solidFill>
                  <a:schemeClr val="bg1"/>
                </a:solidFill>
              </a:rPr>
              <a:t> </a:t>
            </a:r>
            <a:r>
              <a:rPr lang="en-US" sz="2400" dirty="0" err="1">
                <a:solidFill>
                  <a:schemeClr val="bg1"/>
                </a:solidFill>
              </a:rPr>
              <a:t>perinteiseen</a:t>
            </a:r>
            <a:r>
              <a:rPr lang="en-US" sz="2400" dirty="0">
                <a:solidFill>
                  <a:schemeClr val="bg1"/>
                </a:solidFill>
              </a:rPr>
              <a:t> </a:t>
            </a:r>
            <a:r>
              <a:rPr lang="en-US" sz="2400" dirty="0" err="1">
                <a:solidFill>
                  <a:schemeClr val="bg1"/>
                </a:solidFill>
              </a:rPr>
              <a:t>lämpökäsittelyyn</a:t>
            </a:r>
            <a:r>
              <a:rPr lang="en-US" sz="2400" dirty="0">
                <a:solidFill>
                  <a:schemeClr val="bg1"/>
                </a:solidFill>
              </a:rPr>
              <a:t> </a:t>
            </a:r>
            <a:r>
              <a:rPr lang="en-US" sz="2400" dirty="0" err="1">
                <a:solidFill>
                  <a:schemeClr val="bg1"/>
                </a:solidFill>
              </a:rPr>
              <a:t>verrattuna</a:t>
            </a:r>
            <a:r>
              <a:rPr lang="en-US" sz="2400" dirty="0">
                <a:solidFill>
                  <a:schemeClr val="bg1"/>
                </a:solidFill>
              </a:rPr>
              <a:t> ?</a:t>
            </a:r>
            <a:endParaRPr lang="LID4096" sz="2400" dirty="0">
              <a:solidFill>
                <a:schemeClr val="bg1"/>
              </a:solidFill>
            </a:endParaRPr>
          </a:p>
        </p:txBody>
      </p:sp>
    </p:spTree>
    <p:extLst>
      <p:ext uri="{BB962C8B-B14F-4D97-AF65-F5344CB8AC3E}">
        <p14:creationId xmlns:p14="http://schemas.microsoft.com/office/powerpoint/2010/main" val="7587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Fokusoitu laserprosessointi</a:t>
            </a:r>
          </a:p>
        </p:txBody>
      </p:sp>
      <p:sp>
        <p:nvSpPr>
          <p:cNvPr id="3" name="TextBox 2"/>
          <p:cNvSpPr txBox="1"/>
          <p:nvPr/>
        </p:nvSpPr>
        <p:spPr>
          <a:xfrm>
            <a:off x="628650" y="1789612"/>
            <a:ext cx="7785463" cy="3539430"/>
          </a:xfrm>
          <a:prstGeom prst="rect">
            <a:avLst/>
          </a:prstGeom>
          <a:noFill/>
        </p:spPr>
        <p:txBody>
          <a:bodyPr wrap="square" rtlCol="0">
            <a:spAutoFit/>
          </a:bodyPr>
          <a:lstStyle/>
          <a:p>
            <a:pPr marL="285750" indent="-285750">
              <a:buFont typeface="Wingdings" panose="05000000000000000000" pitchFamily="2" charset="2"/>
              <a:buChar char="è"/>
            </a:pPr>
            <a:r>
              <a:rPr lang="fi-FI" sz="2800" dirty="0">
                <a:sym typeface="Wingdings" panose="05000000000000000000" pitchFamily="2" charset="2"/>
              </a:rPr>
              <a:t>Termisiä prosesseja </a:t>
            </a:r>
          </a:p>
          <a:p>
            <a:pPr lvl="1"/>
            <a:r>
              <a:rPr lang="fi-FI" sz="2800" dirty="0">
                <a:sym typeface="Wingdings" panose="05000000000000000000" pitchFamily="2" charset="2"/>
              </a:rPr>
              <a:t>Lämpömuokkaus (faasimuutos, kiteytys,…)</a:t>
            </a:r>
          </a:p>
          <a:p>
            <a:pPr lvl="1"/>
            <a:r>
              <a:rPr lang="fi-FI" sz="2800" dirty="0">
                <a:sym typeface="Wingdings" panose="05000000000000000000" pitchFamily="2" charset="2"/>
              </a:rPr>
              <a:t>Sulatus</a:t>
            </a:r>
          </a:p>
          <a:p>
            <a:pPr lvl="1"/>
            <a:r>
              <a:rPr lang="fi-FI" sz="2800" dirty="0">
                <a:sym typeface="Wingdings" panose="05000000000000000000" pitchFamily="2" charset="2"/>
              </a:rPr>
              <a:t>Höyrystys</a:t>
            </a:r>
          </a:p>
          <a:p>
            <a:pPr marL="285750" indent="-285750">
              <a:buFont typeface="Wingdings" panose="05000000000000000000" pitchFamily="2" charset="2"/>
              <a:buChar char="è"/>
            </a:pPr>
            <a:r>
              <a:rPr lang="fi-FI" sz="2800" dirty="0">
                <a:sym typeface="Wingdings" panose="05000000000000000000" pitchFamily="2" charset="2"/>
              </a:rPr>
              <a:t>Kemiallisia prosesseja </a:t>
            </a:r>
          </a:p>
          <a:p>
            <a:pPr lvl="1"/>
            <a:r>
              <a:rPr lang="fi-FI" sz="2800" dirty="0" err="1">
                <a:sym typeface="Wingdings" panose="05000000000000000000" pitchFamily="2" charset="2"/>
              </a:rPr>
              <a:t>Fotolyysi</a:t>
            </a:r>
            <a:r>
              <a:rPr lang="fi-FI" sz="2800" dirty="0">
                <a:sym typeface="Wingdings" panose="05000000000000000000" pitchFamily="2" charset="2"/>
              </a:rPr>
              <a:t> (</a:t>
            </a:r>
            <a:r>
              <a:rPr lang="fi-FI" sz="2800" dirty="0" err="1">
                <a:sym typeface="Wingdings" panose="05000000000000000000" pitchFamily="2" charset="2"/>
              </a:rPr>
              <a:t>dissosiaatio</a:t>
            </a:r>
            <a:r>
              <a:rPr lang="fi-FI" sz="2800" dirty="0">
                <a:sym typeface="Wingdings" panose="05000000000000000000" pitchFamily="2" charset="2"/>
              </a:rPr>
              <a:t>)</a:t>
            </a:r>
          </a:p>
          <a:p>
            <a:pPr lvl="1"/>
            <a:r>
              <a:rPr lang="fi-FI" sz="2800" dirty="0">
                <a:sym typeface="Wingdings" panose="05000000000000000000" pitchFamily="2" charset="2"/>
              </a:rPr>
              <a:t>Fotopolymerisaatio</a:t>
            </a:r>
          </a:p>
          <a:p>
            <a:pPr marL="285750" indent="-285750">
              <a:buFont typeface="Wingdings" panose="05000000000000000000" pitchFamily="2" charset="2"/>
              <a:buChar char="è"/>
            </a:pPr>
            <a:r>
              <a:rPr lang="fi-FI" sz="2800" dirty="0">
                <a:sym typeface="Wingdings" panose="05000000000000000000" pitchFamily="2" charset="2"/>
              </a:rPr>
              <a:t> </a:t>
            </a:r>
            <a:r>
              <a:rPr lang="fi-FI" sz="2800" dirty="0" err="1">
                <a:sym typeface="Wingdings" panose="05000000000000000000" pitchFamily="2" charset="2"/>
              </a:rPr>
              <a:t>Ablaatio</a:t>
            </a:r>
            <a:r>
              <a:rPr lang="fi-FI" sz="2800" dirty="0">
                <a:sym typeface="Wingdings" panose="05000000000000000000" pitchFamily="2" charset="2"/>
              </a:rPr>
              <a:t> (suoraan kiinteästä plasmaksi)</a:t>
            </a:r>
            <a:endParaRPr lang="fi-FI" sz="2800" dirty="0"/>
          </a:p>
        </p:txBody>
      </p:sp>
    </p:spTree>
    <p:extLst>
      <p:ext uri="{BB962C8B-B14F-4D97-AF65-F5344CB8AC3E}">
        <p14:creationId xmlns:p14="http://schemas.microsoft.com/office/powerpoint/2010/main" val="3078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DVD-RW</a:t>
            </a:r>
          </a:p>
        </p:txBody>
      </p:sp>
      <p:sp>
        <p:nvSpPr>
          <p:cNvPr id="3" name="TextBox 2"/>
          <p:cNvSpPr txBox="1"/>
          <p:nvPr/>
        </p:nvSpPr>
        <p:spPr>
          <a:xfrm>
            <a:off x="628650" y="1933303"/>
            <a:ext cx="3448595" cy="3970318"/>
          </a:xfrm>
          <a:prstGeom prst="rect">
            <a:avLst/>
          </a:prstGeom>
          <a:noFill/>
        </p:spPr>
        <p:txBody>
          <a:bodyPr wrap="square" rtlCol="0">
            <a:spAutoFit/>
          </a:bodyPr>
          <a:lstStyle/>
          <a:p>
            <a:r>
              <a:rPr lang="fi-FI" sz="2800" dirty="0"/>
              <a:t>Laser-pulssi aiheuttaa faasimuutoksen </a:t>
            </a:r>
          </a:p>
          <a:p>
            <a:pPr marL="457200" indent="-457200">
              <a:buFont typeface="Wingdings" panose="05000000000000000000" pitchFamily="2" charset="2"/>
              <a:buChar char="è"/>
            </a:pPr>
            <a:r>
              <a:rPr lang="fi-FI" sz="2800" dirty="0">
                <a:sym typeface="Wingdings" panose="05000000000000000000" pitchFamily="2" charset="2"/>
              </a:rPr>
              <a:t>taitekerroin muuttuu </a:t>
            </a:r>
          </a:p>
          <a:p>
            <a:pPr marL="457200" indent="-457200">
              <a:buFont typeface="Wingdings" panose="05000000000000000000" pitchFamily="2" charset="2"/>
              <a:buChar char="è"/>
            </a:pPr>
            <a:r>
              <a:rPr lang="fi-FI" sz="2800" dirty="0">
                <a:sym typeface="Wingdings" panose="05000000000000000000" pitchFamily="2" charset="2"/>
              </a:rPr>
              <a:t>heijastavuus muuttuu </a:t>
            </a:r>
          </a:p>
          <a:p>
            <a:pPr marL="457200" indent="-457200">
              <a:buFont typeface="Wingdings" panose="05000000000000000000" pitchFamily="2" charset="2"/>
              <a:buChar char="è"/>
            </a:pPr>
            <a:r>
              <a:rPr lang="fi-FI" sz="2800" dirty="0" err="1">
                <a:sym typeface="Wingdings" panose="05000000000000000000" pitchFamily="2" charset="2"/>
              </a:rPr>
              <a:t>Ed</a:t>
            </a:r>
            <a:r>
              <a:rPr lang="fi-FI" sz="2800" dirty="0">
                <a:sym typeface="Wingdings" panose="05000000000000000000" pitchFamily="2" charset="2"/>
              </a:rPr>
              <a:t> </a:t>
            </a:r>
            <a:r>
              <a:rPr lang="fi-FI" sz="2800" dirty="0" err="1">
                <a:sym typeface="Wingdings" panose="05000000000000000000" pitchFamily="2" charset="2"/>
              </a:rPr>
              <a:t>Sheeran</a:t>
            </a:r>
            <a:r>
              <a:rPr lang="fi-FI" sz="2800" dirty="0">
                <a:sym typeface="Wingdings" panose="05000000000000000000" pitchFamily="2" charset="2"/>
              </a:rPr>
              <a:t> tallentuu</a:t>
            </a:r>
            <a:endParaRPr lang="fi-FI"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180" y="1367484"/>
            <a:ext cx="5079365" cy="3809524"/>
          </a:xfrm>
          <a:prstGeom prst="rect">
            <a:avLst/>
          </a:prstGeom>
        </p:spPr>
      </p:pic>
    </p:spTree>
    <p:extLst>
      <p:ext uri="{BB962C8B-B14F-4D97-AF65-F5344CB8AC3E}">
        <p14:creationId xmlns:p14="http://schemas.microsoft.com/office/powerpoint/2010/main" val="8235495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DVD (2)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16" y="3392678"/>
            <a:ext cx="4601757" cy="325702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266" t="12565" b="13705"/>
          <a:stretch/>
        </p:blipFill>
        <p:spPr>
          <a:xfrm>
            <a:off x="3359709" y="665730"/>
            <a:ext cx="5460901" cy="2299539"/>
          </a:xfrm>
          <a:prstGeom prst="rect">
            <a:avLst/>
          </a:prstGeom>
        </p:spPr>
      </p:pic>
      <p:sp>
        <p:nvSpPr>
          <p:cNvPr id="5" name="TextBox 4"/>
          <p:cNvSpPr txBox="1"/>
          <p:nvPr/>
        </p:nvSpPr>
        <p:spPr>
          <a:xfrm>
            <a:off x="3708567" y="2869458"/>
            <a:ext cx="5254450" cy="523220"/>
          </a:xfrm>
          <a:prstGeom prst="rect">
            <a:avLst/>
          </a:prstGeom>
          <a:noFill/>
        </p:spPr>
        <p:txBody>
          <a:bodyPr wrap="square" rtlCol="0">
            <a:spAutoFit/>
          </a:bodyPr>
          <a:lstStyle/>
          <a:p>
            <a:r>
              <a:rPr lang="fi-FI" sz="2800" dirty="0">
                <a:sym typeface="Wingdings" panose="05000000000000000000" pitchFamily="2" charset="2"/>
              </a:rPr>
              <a:t>Kiteytyminen  Hidas pulssi</a:t>
            </a:r>
            <a:endParaRPr lang="fi-FI" sz="2800" dirty="0"/>
          </a:p>
        </p:txBody>
      </p:sp>
      <p:sp>
        <p:nvSpPr>
          <p:cNvPr id="8" name="Rectangle 7"/>
          <p:cNvSpPr/>
          <p:nvPr/>
        </p:nvSpPr>
        <p:spPr>
          <a:xfrm>
            <a:off x="4890773" y="5551643"/>
            <a:ext cx="2623026" cy="523220"/>
          </a:xfrm>
          <a:prstGeom prst="rect">
            <a:avLst/>
          </a:prstGeom>
        </p:spPr>
        <p:txBody>
          <a:bodyPr wrap="none">
            <a:spAutoFit/>
          </a:bodyPr>
          <a:lstStyle/>
          <a:p>
            <a:r>
              <a:rPr lang="fi-FI" sz="2800" dirty="0"/>
              <a:t>GST = </a:t>
            </a:r>
            <a:r>
              <a:rPr lang="fi-FI" sz="2800" dirty="0" err="1"/>
              <a:t>GeSbTe</a:t>
            </a:r>
            <a:endParaRPr lang="fi-FI" sz="2800" dirty="0"/>
          </a:p>
        </p:txBody>
      </p:sp>
      <p:sp>
        <p:nvSpPr>
          <p:cNvPr id="9" name="Rectangle 8"/>
          <p:cNvSpPr/>
          <p:nvPr/>
        </p:nvSpPr>
        <p:spPr>
          <a:xfrm>
            <a:off x="3374628" y="187273"/>
            <a:ext cx="5588389" cy="523220"/>
          </a:xfrm>
          <a:prstGeom prst="rect">
            <a:avLst/>
          </a:prstGeom>
        </p:spPr>
        <p:txBody>
          <a:bodyPr wrap="none">
            <a:spAutoFit/>
          </a:bodyPr>
          <a:lstStyle/>
          <a:p>
            <a:r>
              <a:rPr lang="fi-FI" sz="2800" dirty="0"/>
              <a:t>Nopea pulssi </a:t>
            </a:r>
            <a:r>
              <a:rPr lang="fi-FI" sz="2800" dirty="0">
                <a:sym typeface="Wingdings" panose="05000000000000000000" pitchFamily="2" charset="2"/>
              </a:rPr>
              <a:t> </a:t>
            </a:r>
            <a:r>
              <a:rPr lang="fi-FI" sz="2800" dirty="0" err="1">
                <a:sym typeface="Wingdings" panose="05000000000000000000" pitchFamily="2" charset="2"/>
              </a:rPr>
              <a:t>amorfisoituminen</a:t>
            </a:r>
            <a:endParaRPr lang="fi-FI" sz="2800" dirty="0">
              <a:sym typeface="Wingdings" panose="05000000000000000000" pitchFamily="2" charset="2"/>
            </a:endParaRPr>
          </a:p>
        </p:txBody>
      </p:sp>
    </p:spTree>
    <p:extLst>
      <p:ext uri="{BB962C8B-B14F-4D97-AF65-F5344CB8AC3E}">
        <p14:creationId xmlns:p14="http://schemas.microsoft.com/office/powerpoint/2010/main" val="1616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Laserkiteytys (terminen efekti)</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49"/>
          <a:stretch/>
        </p:blipFill>
        <p:spPr>
          <a:xfrm>
            <a:off x="248193" y="1843358"/>
            <a:ext cx="4715165" cy="3773671"/>
          </a:xfrm>
          <a:prstGeom prst="rect">
            <a:avLst/>
          </a:prstGeom>
        </p:spPr>
      </p:pic>
      <p:pic>
        <p:nvPicPr>
          <p:cNvPr id="7" name="Picture 6"/>
          <p:cNvPicPr>
            <a:picLocks noChangeAspect="1"/>
          </p:cNvPicPr>
          <p:nvPr/>
        </p:nvPicPr>
        <p:blipFill rotWithShape="1">
          <a:blip r:embed="rId3"/>
          <a:srcRect l="-2266" t="59058" r="40100" b="11576"/>
          <a:stretch/>
        </p:blipFill>
        <p:spPr>
          <a:xfrm>
            <a:off x="5133175" y="2050867"/>
            <a:ext cx="3906321" cy="3044419"/>
          </a:xfrm>
          <a:prstGeom prst="rect">
            <a:avLst/>
          </a:prstGeom>
        </p:spPr>
      </p:pic>
    </p:spTree>
    <p:extLst>
      <p:ext uri="{BB962C8B-B14F-4D97-AF65-F5344CB8AC3E}">
        <p14:creationId xmlns:p14="http://schemas.microsoft.com/office/powerpoint/2010/main" val="13351053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Kiteytys polymeerin päällä !</a:t>
            </a:r>
          </a:p>
        </p:txBody>
      </p:sp>
      <p:pic>
        <p:nvPicPr>
          <p:cNvPr id="3" name="Picture 2"/>
          <p:cNvPicPr>
            <a:picLocks noChangeAspect="1"/>
          </p:cNvPicPr>
          <p:nvPr/>
        </p:nvPicPr>
        <p:blipFill>
          <a:blip r:embed="rId2"/>
          <a:stretch>
            <a:fillRect/>
          </a:stretch>
        </p:blipFill>
        <p:spPr>
          <a:xfrm>
            <a:off x="222069" y="1799724"/>
            <a:ext cx="4684286" cy="3195810"/>
          </a:xfrm>
          <a:prstGeom prst="rect">
            <a:avLst/>
          </a:prstGeom>
        </p:spPr>
      </p:pic>
      <p:sp>
        <p:nvSpPr>
          <p:cNvPr id="4" name="TextBox 3"/>
          <p:cNvSpPr txBox="1"/>
          <p:nvPr/>
        </p:nvSpPr>
        <p:spPr>
          <a:xfrm>
            <a:off x="5164154" y="1843358"/>
            <a:ext cx="3842125" cy="4832092"/>
          </a:xfrm>
          <a:prstGeom prst="rect">
            <a:avLst/>
          </a:prstGeom>
          <a:noFill/>
        </p:spPr>
        <p:txBody>
          <a:bodyPr wrap="square" rtlCol="0">
            <a:spAutoFit/>
          </a:bodyPr>
          <a:lstStyle/>
          <a:p>
            <a:r>
              <a:rPr lang="fi-FI" sz="2800" dirty="0"/>
              <a:t>Termisen pulssin diffuusiomatka nanosekunti-pulssin seurauksena: </a:t>
            </a:r>
          </a:p>
          <a:p>
            <a:r>
              <a:rPr lang="fi-FI" sz="2800" dirty="0"/>
              <a:t>x ~√2at</a:t>
            </a:r>
          </a:p>
          <a:p>
            <a:r>
              <a:rPr lang="fi-FI" sz="2800" dirty="0"/>
              <a:t>x ~√2*10</a:t>
            </a:r>
            <a:r>
              <a:rPr lang="fi-FI" sz="2800" baseline="30000" dirty="0"/>
              <a:t>-4</a:t>
            </a:r>
            <a:r>
              <a:rPr lang="fi-FI" sz="2800" dirty="0"/>
              <a:t> m</a:t>
            </a:r>
            <a:r>
              <a:rPr lang="fi-FI" sz="2800" baseline="30000" dirty="0"/>
              <a:t>2</a:t>
            </a:r>
            <a:r>
              <a:rPr lang="fi-FI" sz="2800" dirty="0"/>
              <a:t>/s*10</a:t>
            </a:r>
            <a:r>
              <a:rPr lang="fi-FI" sz="2800" baseline="30000" dirty="0"/>
              <a:t>-9</a:t>
            </a:r>
            <a:r>
              <a:rPr lang="fi-FI" sz="2800" dirty="0"/>
              <a:t>s</a:t>
            </a:r>
          </a:p>
          <a:p>
            <a:r>
              <a:rPr lang="fi-FI" sz="2800" dirty="0"/>
              <a:t>x ~ 400 </a:t>
            </a:r>
            <a:r>
              <a:rPr lang="fi-FI" sz="2800" dirty="0" err="1"/>
              <a:t>nm</a:t>
            </a:r>
            <a:endParaRPr lang="fi-FI" sz="2800" dirty="0"/>
          </a:p>
          <a:p>
            <a:endParaRPr lang="fi-FI" sz="2800" dirty="0"/>
          </a:p>
          <a:p>
            <a:r>
              <a:rPr lang="fi-FI" sz="2800" dirty="0"/>
              <a:t>a = terminen </a:t>
            </a:r>
            <a:r>
              <a:rPr lang="fi-FI" sz="2800" dirty="0" err="1"/>
              <a:t>diffusiviteetti</a:t>
            </a:r>
            <a:r>
              <a:rPr lang="fi-FI" sz="2800" dirty="0"/>
              <a:t>, löytyy esim. CES </a:t>
            </a:r>
            <a:r>
              <a:rPr lang="fi-FI" sz="2800" dirty="0" err="1"/>
              <a:t>Edupak</a:t>
            </a:r>
            <a:endParaRPr lang="fi-FI" sz="2800" dirty="0"/>
          </a:p>
        </p:txBody>
      </p:sp>
      <p:sp>
        <p:nvSpPr>
          <p:cNvPr id="5" name="TextBox 4"/>
          <p:cNvSpPr txBox="1"/>
          <p:nvPr/>
        </p:nvSpPr>
        <p:spPr>
          <a:xfrm>
            <a:off x="222069" y="6152230"/>
            <a:ext cx="4389120" cy="523220"/>
          </a:xfrm>
          <a:prstGeom prst="rect">
            <a:avLst/>
          </a:prstGeom>
          <a:noFill/>
        </p:spPr>
        <p:txBody>
          <a:bodyPr wrap="square" rtlCol="0">
            <a:spAutoFit/>
          </a:bodyPr>
          <a:lstStyle/>
          <a:p>
            <a:r>
              <a:rPr lang="fi-FI" sz="1400" dirty="0" err="1"/>
              <a:t>Privitera</a:t>
            </a:r>
            <a:r>
              <a:rPr lang="fi-FI" sz="1400" dirty="0"/>
              <a:t> et </a:t>
            </a:r>
            <a:r>
              <a:rPr lang="fi-FI" sz="1400" dirty="0" err="1"/>
              <a:t>al</a:t>
            </a:r>
            <a:r>
              <a:rPr lang="fi-FI" sz="1400" dirty="0"/>
              <a:t>: </a:t>
            </a:r>
            <a:r>
              <a:rPr lang="en-US" sz="1400" i="1" dirty="0"/>
              <a:t>Journal of The Electrochemical Society, </a:t>
            </a:r>
            <a:r>
              <a:rPr lang="en-US" sz="1400" b="1" dirty="0"/>
              <a:t>155 </a:t>
            </a:r>
            <a:r>
              <a:rPr lang="en-US" sz="1400" dirty="0"/>
              <a:t>10 H764-H770 2008</a:t>
            </a:r>
            <a:endParaRPr lang="fi-FI" sz="1400" dirty="0"/>
          </a:p>
        </p:txBody>
      </p:sp>
      <p:sp>
        <p:nvSpPr>
          <p:cNvPr id="6" name="Rectangle 5"/>
          <p:cNvSpPr/>
          <p:nvPr/>
        </p:nvSpPr>
        <p:spPr>
          <a:xfrm>
            <a:off x="315672" y="4995534"/>
            <a:ext cx="4572000" cy="461665"/>
          </a:xfrm>
          <a:prstGeom prst="rect">
            <a:avLst/>
          </a:prstGeom>
        </p:spPr>
        <p:txBody>
          <a:bodyPr>
            <a:spAutoFit/>
          </a:bodyPr>
          <a:lstStyle/>
          <a:p>
            <a:r>
              <a:rPr lang="fi-FI" sz="2400" dirty="0" err="1">
                <a:latin typeface="Arial" panose="020B0604020202020204" pitchFamily="34" charset="0"/>
                <a:cs typeface="Arial" panose="020B0604020202020204" pitchFamily="34" charset="0"/>
              </a:rPr>
              <a:t>Polyimidi</a:t>
            </a:r>
            <a:r>
              <a:rPr lang="fi-FI" sz="2400" dirty="0">
                <a:latin typeface="Arial" panose="020B0604020202020204" pitchFamily="34" charset="0"/>
                <a:cs typeface="Arial" panose="020B0604020202020204" pitchFamily="34" charset="0"/>
              </a:rPr>
              <a:t> kestää </a:t>
            </a:r>
            <a:r>
              <a:rPr lang="en-US" sz="2400" dirty="0">
                <a:latin typeface="Arial" panose="020B0604020202020204" pitchFamily="34" charset="0"/>
                <a:cs typeface="Arial" panose="020B0604020202020204" pitchFamily="34" charset="0"/>
              </a:rPr>
              <a:t>350°C.</a:t>
            </a:r>
            <a:endParaRPr lang="fi-FI"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1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0A7B-A8D6-40BC-B935-5800946B0F5F}"/>
              </a:ext>
            </a:extLst>
          </p:cNvPr>
          <p:cNvSpPr>
            <a:spLocks noGrp="1"/>
          </p:cNvSpPr>
          <p:nvPr>
            <p:ph type="title"/>
          </p:nvPr>
        </p:nvSpPr>
        <p:spPr>
          <a:xfrm>
            <a:off x="517905" y="99269"/>
            <a:ext cx="8375650" cy="1325563"/>
          </a:xfrm>
        </p:spPr>
        <p:txBody>
          <a:bodyPr>
            <a:normAutofit/>
          </a:bodyPr>
          <a:lstStyle/>
          <a:p>
            <a:r>
              <a:rPr lang="en-US" sz="4000" dirty="0" err="1"/>
              <a:t>Kidekoon</a:t>
            </a:r>
            <a:r>
              <a:rPr lang="en-US" sz="4000" dirty="0"/>
              <a:t> </a:t>
            </a:r>
            <a:r>
              <a:rPr lang="en-US" sz="4000" dirty="0" err="1"/>
              <a:t>kasvu</a:t>
            </a:r>
            <a:r>
              <a:rPr lang="en-US" sz="4000" dirty="0"/>
              <a:t> </a:t>
            </a:r>
            <a:r>
              <a:rPr lang="en-US" sz="4000" dirty="0" err="1"/>
              <a:t>lämpökäsittelyssä</a:t>
            </a:r>
            <a:endParaRPr lang="LID4096" sz="4000" dirty="0"/>
          </a:p>
        </p:txBody>
      </p:sp>
      <p:sp>
        <p:nvSpPr>
          <p:cNvPr id="9" name="TextBox 8">
            <a:extLst>
              <a:ext uri="{FF2B5EF4-FFF2-40B4-BE49-F238E27FC236}">
                <a16:creationId xmlns:a16="http://schemas.microsoft.com/office/drawing/2014/main" id="{C7FEDBBA-2F67-44AF-817B-032A73DA8F57}"/>
              </a:ext>
            </a:extLst>
          </p:cNvPr>
          <p:cNvSpPr txBox="1"/>
          <p:nvPr/>
        </p:nvSpPr>
        <p:spPr>
          <a:xfrm>
            <a:off x="696087" y="1240728"/>
            <a:ext cx="3263900" cy="830997"/>
          </a:xfrm>
          <a:prstGeom prst="rect">
            <a:avLst/>
          </a:prstGeom>
          <a:noFill/>
        </p:spPr>
        <p:txBody>
          <a:bodyPr wrap="square" rtlCol="0">
            <a:spAutoFit/>
          </a:bodyPr>
          <a:lstStyle/>
          <a:p>
            <a:r>
              <a:rPr lang="en-US" sz="2400" dirty="0" err="1"/>
              <a:t>Exponentiaalinen</a:t>
            </a:r>
            <a:r>
              <a:rPr lang="en-US" sz="2400" dirty="0"/>
              <a:t> </a:t>
            </a:r>
            <a:r>
              <a:rPr lang="en-US" sz="2400" dirty="0" err="1"/>
              <a:t>lämpötilan</a:t>
            </a:r>
            <a:r>
              <a:rPr lang="en-US" sz="2400" dirty="0"/>
              <a:t> </a:t>
            </a:r>
            <a:r>
              <a:rPr lang="en-US" sz="2400" dirty="0" err="1"/>
              <a:t>funktiona</a:t>
            </a:r>
            <a:endParaRPr lang="LID4096" sz="2400" dirty="0"/>
          </a:p>
        </p:txBody>
      </p:sp>
      <p:sp>
        <p:nvSpPr>
          <p:cNvPr id="10" name="TextBox 9">
            <a:extLst>
              <a:ext uri="{FF2B5EF4-FFF2-40B4-BE49-F238E27FC236}">
                <a16:creationId xmlns:a16="http://schemas.microsoft.com/office/drawing/2014/main" id="{C10FDDD5-8F4C-4429-9534-76F003E507C0}"/>
              </a:ext>
            </a:extLst>
          </p:cNvPr>
          <p:cNvSpPr txBox="1"/>
          <p:nvPr/>
        </p:nvSpPr>
        <p:spPr>
          <a:xfrm>
            <a:off x="4521200" y="1285504"/>
            <a:ext cx="4381500" cy="461665"/>
          </a:xfrm>
          <a:prstGeom prst="rect">
            <a:avLst/>
          </a:prstGeom>
          <a:noFill/>
        </p:spPr>
        <p:txBody>
          <a:bodyPr wrap="square" rtlCol="0">
            <a:spAutoFit/>
          </a:bodyPr>
          <a:lstStyle/>
          <a:p>
            <a:r>
              <a:rPr lang="en-US" sz="2400" dirty="0" err="1"/>
              <a:t>Parabolinen</a:t>
            </a:r>
            <a:r>
              <a:rPr lang="en-US" sz="2400" dirty="0"/>
              <a:t> </a:t>
            </a:r>
            <a:r>
              <a:rPr lang="en-US" sz="2400" dirty="0" err="1"/>
              <a:t>ajan</a:t>
            </a:r>
            <a:r>
              <a:rPr lang="en-US" sz="2400" dirty="0"/>
              <a:t> </a:t>
            </a:r>
            <a:r>
              <a:rPr lang="en-US" sz="2400" dirty="0" err="1"/>
              <a:t>funktiona</a:t>
            </a:r>
            <a:endParaRPr lang="LID4096" sz="2400" dirty="0"/>
          </a:p>
        </p:txBody>
      </p:sp>
      <p:sp>
        <p:nvSpPr>
          <p:cNvPr id="11" name="TextBox 10">
            <a:extLst>
              <a:ext uri="{FF2B5EF4-FFF2-40B4-BE49-F238E27FC236}">
                <a16:creationId xmlns:a16="http://schemas.microsoft.com/office/drawing/2014/main" id="{C6EFB89C-CF4A-464B-B50E-52B9237B6183}"/>
              </a:ext>
            </a:extLst>
          </p:cNvPr>
          <p:cNvSpPr txBox="1"/>
          <p:nvPr/>
        </p:nvSpPr>
        <p:spPr>
          <a:xfrm>
            <a:off x="696087" y="6354374"/>
            <a:ext cx="3479800" cy="276999"/>
          </a:xfrm>
          <a:prstGeom prst="rect">
            <a:avLst/>
          </a:prstGeom>
          <a:noFill/>
        </p:spPr>
        <p:txBody>
          <a:bodyPr wrap="square" rtlCol="0">
            <a:spAutoFit/>
          </a:bodyPr>
          <a:lstStyle/>
          <a:p>
            <a:r>
              <a:rPr lang="en-US" sz="1200" dirty="0"/>
              <a:t>Kingery, Introduction to ceramics, p. 453, 451</a:t>
            </a:r>
            <a:endParaRPr lang="LID4096" sz="1200" dirty="0"/>
          </a:p>
        </p:txBody>
      </p:sp>
      <p:sp>
        <p:nvSpPr>
          <p:cNvPr id="12" name="TextBox 11">
            <a:extLst>
              <a:ext uri="{FF2B5EF4-FFF2-40B4-BE49-F238E27FC236}">
                <a16:creationId xmlns:a16="http://schemas.microsoft.com/office/drawing/2014/main" id="{FFC89276-F1B3-40DC-ACFC-58A0CDBF9C65}"/>
              </a:ext>
            </a:extLst>
          </p:cNvPr>
          <p:cNvSpPr txBox="1"/>
          <p:nvPr/>
        </p:nvSpPr>
        <p:spPr>
          <a:xfrm>
            <a:off x="5045455" y="6424999"/>
            <a:ext cx="3848100" cy="276999"/>
          </a:xfrm>
          <a:prstGeom prst="rect">
            <a:avLst/>
          </a:prstGeom>
          <a:noFill/>
        </p:spPr>
        <p:txBody>
          <a:bodyPr wrap="square" rtlCol="0">
            <a:spAutoFit/>
          </a:bodyPr>
          <a:lstStyle/>
          <a:p>
            <a:r>
              <a:rPr lang="en-US" sz="1200" dirty="0" err="1"/>
              <a:t>Miekk-ojan</a:t>
            </a:r>
            <a:r>
              <a:rPr lang="en-US" sz="1200" dirty="0"/>
              <a:t> </a:t>
            </a:r>
            <a:r>
              <a:rPr lang="en-US" sz="1200" dirty="0" err="1"/>
              <a:t>uudistettu</a:t>
            </a:r>
            <a:r>
              <a:rPr lang="en-US" sz="1200" dirty="0"/>
              <a:t> </a:t>
            </a:r>
            <a:r>
              <a:rPr lang="en-US" sz="1200" dirty="0" err="1"/>
              <a:t>Metallioppi</a:t>
            </a:r>
            <a:r>
              <a:rPr lang="en-US" sz="1200" dirty="0"/>
              <a:t>, s.150</a:t>
            </a:r>
            <a:endParaRPr lang="LID4096" sz="120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07D6A4E-E837-4AB1-A047-2E7084C9E18E}"/>
                  </a:ext>
                </a:extLst>
              </p:cNvPr>
              <p:cNvSpPr txBox="1"/>
              <p:nvPr/>
            </p:nvSpPr>
            <p:spPr>
              <a:xfrm>
                <a:off x="4686680" y="2101287"/>
                <a:ext cx="1225552" cy="5505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i-FI" sz="3200" b="0" i="1" smtClean="0">
                          <a:latin typeface="Cambria Math" panose="02040503050406030204" pitchFamily="18" charset="0"/>
                        </a:rPr>
                        <m:t>𝑥</m:t>
                      </m:r>
                      <m:r>
                        <a:rPr lang="fi-FI" sz="3200" b="0" i="1" smtClean="0">
                          <a:latin typeface="Cambria Math" panose="02040503050406030204" pitchFamily="18" charset="0"/>
                        </a:rPr>
                        <m:t> ~ </m:t>
                      </m:r>
                      <m:rad>
                        <m:radPr>
                          <m:degHide m:val="on"/>
                          <m:ctrlPr>
                            <a:rPr lang="fi-FI" sz="3200" b="0" i="1" smtClean="0">
                              <a:latin typeface="Cambria Math" panose="02040503050406030204" pitchFamily="18" charset="0"/>
                              <a:ea typeface="Cambria Math" panose="02040503050406030204" pitchFamily="18" charset="0"/>
                            </a:rPr>
                          </m:ctrlPr>
                        </m:radPr>
                        <m:deg/>
                        <m:e>
                          <m:r>
                            <a:rPr lang="fi-FI"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𝐷</m:t>
                          </m:r>
                          <m:r>
                            <a:rPr lang="fi-FI" sz="3200" b="0" i="1" smtClean="0">
                              <a:latin typeface="Cambria Math" panose="02040503050406030204" pitchFamily="18" charset="0"/>
                              <a:ea typeface="Cambria Math" panose="02040503050406030204" pitchFamily="18" charset="0"/>
                            </a:rPr>
                            <m:t>𝜏</m:t>
                          </m:r>
                        </m:e>
                      </m:rad>
                    </m:oMath>
                  </m:oMathPara>
                </a14:m>
                <a:endParaRPr lang="fi-FI" sz="3200" dirty="0"/>
              </a:p>
            </p:txBody>
          </p:sp>
        </mc:Choice>
        <mc:Fallback xmlns="">
          <p:sp>
            <p:nvSpPr>
              <p:cNvPr id="13" name="TextBox 12">
                <a:extLst>
                  <a:ext uri="{FF2B5EF4-FFF2-40B4-BE49-F238E27FC236}">
                    <a16:creationId xmlns:a16="http://schemas.microsoft.com/office/drawing/2014/main" id="{807D6A4E-E837-4AB1-A047-2E7084C9E18E}"/>
                  </a:ext>
                </a:extLst>
              </p:cNvPr>
              <p:cNvSpPr txBox="1">
                <a:spLocks noRot="1" noChangeAspect="1" noMove="1" noResize="1" noEditPoints="1" noAdjustHandles="1" noChangeArrowheads="1" noChangeShapeType="1" noTextEdit="1"/>
              </p:cNvSpPr>
              <p:nvPr/>
            </p:nvSpPr>
            <p:spPr>
              <a:xfrm>
                <a:off x="4686680" y="2101287"/>
                <a:ext cx="1225552" cy="550535"/>
              </a:xfrm>
              <a:prstGeom prst="rect">
                <a:avLst/>
              </a:prstGeom>
              <a:blipFill>
                <a:blip r:embed="rId2"/>
                <a:stretch>
                  <a:fillRect r="-36318"/>
                </a:stretch>
              </a:blipFill>
            </p:spPr>
            <p:txBody>
              <a:bodyPr/>
              <a:lstStyle/>
              <a:p>
                <a:r>
                  <a:rPr lang="LID4096">
                    <a:noFill/>
                  </a:rPr>
                  <a:t> </a:t>
                </a:r>
              </a:p>
            </p:txBody>
          </p:sp>
        </mc:Fallback>
      </mc:AlternateContent>
      <p:sp>
        <p:nvSpPr>
          <p:cNvPr id="14" name="TextBox 13">
            <a:extLst>
              <a:ext uri="{FF2B5EF4-FFF2-40B4-BE49-F238E27FC236}">
                <a16:creationId xmlns:a16="http://schemas.microsoft.com/office/drawing/2014/main" id="{F2ABC8C8-8ECB-4A77-9E6C-0FD389A7E925}"/>
              </a:ext>
            </a:extLst>
          </p:cNvPr>
          <p:cNvSpPr txBox="1"/>
          <p:nvPr/>
        </p:nvSpPr>
        <p:spPr>
          <a:xfrm>
            <a:off x="4686680" y="2967654"/>
            <a:ext cx="4457320" cy="369332"/>
          </a:xfrm>
          <a:prstGeom prst="rect">
            <a:avLst/>
          </a:prstGeom>
          <a:noFill/>
        </p:spPr>
        <p:txBody>
          <a:bodyPr wrap="square" rtlCol="0">
            <a:spAutoFit/>
          </a:bodyPr>
          <a:lstStyle/>
          <a:p>
            <a:r>
              <a:rPr lang="en-US" dirty="0" err="1"/>
              <a:t>Lämmön</a:t>
            </a:r>
            <a:r>
              <a:rPr lang="en-US" dirty="0"/>
              <a:t> ja </a:t>
            </a:r>
            <a:r>
              <a:rPr lang="en-US" dirty="0" err="1"/>
              <a:t>atomien</a:t>
            </a:r>
            <a:r>
              <a:rPr lang="en-US" dirty="0"/>
              <a:t> </a:t>
            </a:r>
            <a:r>
              <a:rPr lang="en-US" dirty="0" err="1"/>
              <a:t>diffuusio</a:t>
            </a:r>
            <a:r>
              <a:rPr lang="en-US" dirty="0"/>
              <a:t> </a:t>
            </a:r>
            <a:r>
              <a:rPr lang="en-US" dirty="0" err="1"/>
              <a:t>analoginen</a:t>
            </a:r>
            <a:r>
              <a:rPr lang="en-US" dirty="0"/>
              <a:t> !</a:t>
            </a:r>
            <a:endParaRPr lang="LID4096" dirty="0"/>
          </a:p>
        </p:txBody>
      </p:sp>
      <p:grpSp>
        <p:nvGrpSpPr>
          <p:cNvPr id="16" name="Group 15">
            <a:extLst>
              <a:ext uri="{FF2B5EF4-FFF2-40B4-BE49-F238E27FC236}">
                <a16:creationId xmlns:a16="http://schemas.microsoft.com/office/drawing/2014/main" id="{99DA9CC9-2503-4A54-A5A7-F3E3D7103167}"/>
              </a:ext>
            </a:extLst>
          </p:cNvPr>
          <p:cNvGrpSpPr/>
          <p:nvPr/>
        </p:nvGrpSpPr>
        <p:grpSpPr>
          <a:xfrm>
            <a:off x="358395" y="2898206"/>
            <a:ext cx="3483868" cy="3289300"/>
            <a:chOff x="250445" y="2195379"/>
            <a:chExt cx="3483868" cy="3289300"/>
          </a:xfrm>
        </p:grpSpPr>
        <p:grpSp>
          <p:nvGrpSpPr>
            <p:cNvPr id="3" name="Group 2">
              <a:extLst>
                <a:ext uri="{FF2B5EF4-FFF2-40B4-BE49-F238E27FC236}">
                  <a16:creationId xmlns:a16="http://schemas.microsoft.com/office/drawing/2014/main" id="{69E59D15-07D7-4F1F-8307-7903C973DBEC}"/>
                </a:ext>
              </a:extLst>
            </p:cNvPr>
            <p:cNvGrpSpPr/>
            <p:nvPr/>
          </p:nvGrpSpPr>
          <p:grpSpPr>
            <a:xfrm>
              <a:off x="250445" y="2195379"/>
              <a:ext cx="3483868" cy="3289300"/>
              <a:chOff x="5533132" y="1479550"/>
              <a:chExt cx="3483868" cy="3289300"/>
            </a:xfrm>
          </p:grpSpPr>
          <p:pic>
            <p:nvPicPr>
              <p:cNvPr id="4" name="Picture 3" descr="A close up of a logo&#10;&#10;Description automatically generated">
                <a:extLst>
                  <a:ext uri="{FF2B5EF4-FFF2-40B4-BE49-F238E27FC236}">
                    <a16:creationId xmlns:a16="http://schemas.microsoft.com/office/drawing/2014/main" id="{AC7EF878-6C84-43C1-90D2-91F734EDB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132" y="1479550"/>
                <a:ext cx="3483868" cy="3289300"/>
              </a:xfrm>
              <a:prstGeom prst="rect">
                <a:avLst/>
              </a:prstGeom>
            </p:spPr>
          </p:pic>
          <p:sp>
            <p:nvSpPr>
              <p:cNvPr id="5" name="TextBox 4">
                <a:extLst>
                  <a:ext uri="{FF2B5EF4-FFF2-40B4-BE49-F238E27FC236}">
                    <a16:creationId xmlns:a16="http://schemas.microsoft.com/office/drawing/2014/main" id="{6F8930B1-83AF-4D15-B016-25B3ED04FC7C}"/>
                  </a:ext>
                </a:extLst>
              </p:cNvPr>
              <p:cNvSpPr txBox="1"/>
              <p:nvPr/>
            </p:nvSpPr>
            <p:spPr>
              <a:xfrm>
                <a:off x="6623812" y="2082800"/>
                <a:ext cx="1784350" cy="369332"/>
              </a:xfrm>
              <a:prstGeom prst="rect">
                <a:avLst/>
              </a:prstGeom>
              <a:noFill/>
            </p:spPr>
            <p:txBody>
              <a:bodyPr wrap="square" rtlCol="0">
                <a:spAutoFit/>
              </a:bodyPr>
              <a:lstStyle/>
              <a:p>
                <a:r>
                  <a:rPr lang="en-US" dirty="0"/>
                  <a:t>CaF</a:t>
                </a:r>
                <a:r>
                  <a:rPr lang="en-US" baseline="-25000" dirty="0"/>
                  <a:t>2</a:t>
                </a:r>
                <a:r>
                  <a:rPr lang="en-US" dirty="0"/>
                  <a:t> </a:t>
                </a:r>
                <a:endParaRPr lang="LID4096" dirty="0"/>
              </a:p>
            </p:txBody>
          </p:sp>
        </p:grpSp>
        <p:sp>
          <p:nvSpPr>
            <p:cNvPr id="15" name="Rectangle 14">
              <a:extLst>
                <a:ext uri="{FF2B5EF4-FFF2-40B4-BE49-F238E27FC236}">
                  <a16:creationId xmlns:a16="http://schemas.microsoft.com/office/drawing/2014/main" id="{589A3BC1-A96C-4045-A031-6B94CFE687A6}"/>
                </a:ext>
              </a:extLst>
            </p:cNvPr>
            <p:cNvSpPr/>
            <p:nvPr/>
          </p:nvSpPr>
          <p:spPr>
            <a:xfrm>
              <a:off x="2800350" y="2540000"/>
              <a:ext cx="527050" cy="56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17" name="Object 19">
                <a:extLst>
                  <a:ext uri="{FF2B5EF4-FFF2-40B4-BE49-F238E27FC236}">
                    <a16:creationId xmlns:a16="http://schemas.microsoft.com/office/drawing/2014/main" id="{9DA9D2CE-5E87-4736-BB03-DD49C2C04A8A}"/>
                  </a:ext>
                </a:extLst>
              </p:cNvPr>
              <p:cNvSpPr txBox="1"/>
              <p:nvPr/>
            </p:nvSpPr>
            <p:spPr bwMode="auto">
              <a:xfrm>
                <a:off x="746887" y="2109156"/>
                <a:ext cx="2828925" cy="599273"/>
              </a:xfrm>
              <a:prstGeom prst="rect">
                <a:avLst/>
              </a:prstGeom>
              <a:noFill/>
              <a:ln>
                <a:noFill/>
              </a:ln>
            </p:spPr>
            <p:txBody>
              <a:bodyPr>
                <a:noAutofit/>
              </a:bodyPr>
              <a:lstStyle/>
              <a:p>
                <a:r>
                  <a:rPr lang="en-US" sz="2400" i="1" dirty="0">
                    <a:solidFill>
                      <a:srgbClr val="000000"/>
                    </a:solidFill>
                    <a:latin typeface="Times New Roman" panose="02020603050405020304" pitchFamily="18" charset="0"/>
                    <a:cs typeface="Times New Roman" panose="02020603050405020304" pitchFamily="18" charset="0"/>
                  </a:rPr>
                  <a:t>Rate</a:t>
                </a:r>
                <a14:m>
                  <m:oMath xmlns:m="http://schemas.openxmlformats.org/officeDocument/2006/math">
                    <m:r>
                      <a:rPr lang="en-US" sz="2400" b="0" i="1" smtClean="0">
                        <a:solidFill>
                          <a:srgbClr val="000000"/>
                        </a:solidFill>
                        <a:latin typeface="Cambria Math" panose="02040503050406030204" pitchFamily="18" charset="0"/>
                      </a:rPr>
                      <m:t> </m:t>
                    </m:r>
                    <m:r>
                      <a:rPr lang="LID4096" sz="2400" i="1">
                        <a:solidFill>
                          <a:srgbClr val="000000"/>
                        </a:solidFill>
                        <a:latin typeface="Cambria Math" panose="02040503050406030204" pitchFamily="18" charset="0"/>
                      </a:rPr>
                      <m:t>=</m:t>
                    </m:r>
                    <m:r>
                      <a:rPr lang="LID4096" sz="2400" i="1">
                        <a:solidFill>
                          <a:srgbClr val="000000"/>
                        </a:solidFill>
                        <a:latin typeface="Cambria Math" panose="02040503050406030204" pitchFamily="18" charset="0"/>
                      </a:rPr>
                      <m:t>𝑧</m:t>
                    </m:r>
                    <m:r>
                      <a:rPr lang="LID4096" sz="2400" i="1">
                        <a:solidFill>
                          <a:srgbClr val="000000"/>
                        </a:solidFill>
                        <a:latin typeface="Cambria Math" panose="02040503050406030204" pitchFamily="18" charset="0"/>
                      </a:rPr>
                      <m:t>(</m:t>
                    </m:r>
                    <m:r>
                      <a:rPr lang="LID4096" sz="2400" i="1">
                        <a:solidFill>
                          <a:srgbClr val="000000"/>
                        </a:solidFill>
                        <a:latin typeface="Cambria Math" panose="02040503050406030204" pitchFamily="18" charset="0"/>
                      </a:rPr>
                      <m:t>𝑇</m:t>
                    </m:r>
                    <m:r>
                      <a:rPr lang="LID4096" sz="2400" i="1">
                        <a:solidFill>
                          <a:srgbClr val="000000"/>
                        </a:solidFill>
                        <a:latin typeface="Cambria Math" panose="02040503050406030204" pitchFamily="18" charset="0"/>
                      </a:rPr>
                      <m:t>)</m:t>
                    </m:r>
                    <m:sSup>
                      <m:sSupPr>
                        <m:ctrlPr>
                          <a:rPr lang="LID4096" sz="2400" i="1">
                            <a:solidFill>
                              <a:srgbClr val="000000"/>
                            </a:solidFill>
                            <a:latin typeface="Cambria Math" panose="02040503050406030204" pitchFamily="18" charset="0"/>
                          </a:rPr>
                        </m:ctrlPr>
                      </m:sSupPr>
                      <m:e>
                        <m:sSup>
                          <m:sSupPr>
                            <m:ctrlPr>
                              <a:rPr lang="LID4096" sz="2400" i="1">
                                <a:solidFill>
                                  <a:srgbClr val="000000"/>
                                </a:solidFill>
                                <a:latin typeface="Cambria Math" panose="02040503050406030204" pitchFamily="18" charset="0"/>
                              </a:rPr>
                            </m:ctrlPr>
                          </m:sSupPr>
                          <m:e>
                            <m:r>
                              <a:rPr lang="LID4096" sz="2400" i="1">
                                <a:solidFill>
                                  <a:srgbClr val="000000"/>
                                </a:solidFill>
                                <a:latin typeface="Cambria Math" panose="02040503050406030204" pitchFamily="18" charset="0"/>
                              </a:rPr>
                              <m:t>𝑒</m:t>
                            </m:r>
                          </m:e>
                          <m:sup>
                            <m:r>
                              <a:rPr lang="LID4096" sz="2400" i="1">
                                <a:solidFill>
                                  <a:srgbClr val="000000"/>
                                </a:solidFill>
                                <a:latin typeface="Cambria Math" panose="02040503050406030204" pitchFamily="18" charset="0"/>
                              </a:rPr>
                              <m:t>−</m:t>
                            </m:r>
                          </m:sup>
                        </m:sSup>
                      </m:e>
                      <m:sup>
                        <m:f>
                          <m:fPr>
                            <m:ctrlPr>
                              <a:rPr lang="LID4096" sz="2400" i="1">
                                <a:solidFill>
                                  <a:srgbClr val="000000"/>
                                </a:solidFill>
                                <a:latin typeface="Cambria Math" panose="02040503050406030204" pitchFamily="18" charset="0"/>
                              </a:rPr>
                            </m:ctrlPr>
                          </m:fPr>
                          <m:num>
                            <m:sSub>
                              <m:sSubPr>
                                <m:ctrlPr>
                                  <a:rPr lang="LID4096" sz="2400" i="1">
                                    <a:solidFill>
                                      <a:srgbClr val="000000"/>
                                    </a:solidFill>
                                    <a:latin typeface="Cambria Math" panose="02040503050406030204" pitchFamily="18" charset="0"/>
                                  </a:rPr>
                                </m:ctrlPr>
                              </m:sSubPr>
                              <m:e>
                                <m:r>
                                  <a:rPr lang="LID4096" sz="2400" i="1">
                                    <a:solidFill>
                                      <a:srgbClr val="000000"/>
                                    </a:solidFill>
                                    <a:latin typeface="Cambria Math" panose="02040503050406030204" pitchFamily="18" charset="0"/>
                                  </a:rPr>
                                  <m:t>𝐸</m:t>
                                </m:r>
                              </m:e>
                              <m:sub>
                                <m:r>
                                  <a:rPr lang="LID4096" sz="2400" i="1">
                                    <a:solidFill>
                                      <a:srgbClr val="000000"/>
                                    </a:solidFill>
                                    <a:latin typeface="Cambria Math" panose="02040503050406030204" pitchFamily="18" charset="0"/>
                                  </a:rPr>
                                  <m:t>𝑎</m:t>
                                </m:r>
                              </m:sub>
                            </m:sSub>
                          </m:num>
                          <m:den>
                            <m:r>
                              <a:rPr lang="LID4096" sz="2400" i="1">
                                <a:solidFill>
                                  <a:srgbClr val="000000"/>
                                </a:solidFill>
                                <a:latin typeface="Cambria Math" panose="02040503050406030204" pitchFamily="18" charset="0"/>
                              </a:rPr>
                              <m:t>𝑘𝑇</m:t>
                            </m:r>
                          </m:den>
                        </m:f>
                      </m:sup>
                    </m:sSup>
                  </m:oMath>
                </a14:m>
                <a:endParaRPr lang="LID4096" sz="2400" dirty="0"/>
              </a:p>
            </p:txBody>
          </p:sp>
        </mc:Choice>
        <mc:Fallback xmlns="">
          <p:sp>
            <p:nvSpPr>
              <p:cNvPr id="17" name="Object 19">
                <a:extLst>
                  <a:ext uri="{FF2B5EF4-FFF2-40B4-BE49-F238E27FC236}">
                    <a16:creationId xmlns:a16="http://schemas.microsoft.com/office/drawing/2014/main" id="{9DA9D2CE-5E87-4736-BB03-DD49C2C04A8A}"/>
                  </a:ext>
                </a:extLst>
              </p:cNvPr>
              <p:cNvSpPr txBox="1">
                <a:spLocks noRot="1" noChangeAspect="1" noMove="1" noResize="1" noEditPoints="1" noAdjustHandles="1" noChangeArrowheads="1" noChangeShapeType="1" noTextEdit="1"/>
              </p:cNvSpPr>
              <p:nvPr/>
            </p:nvSpPr>
            <p:spPr bwMode="auto">
              <a:xfrm>
                <a:off x="746887" y="2109156"/>
                <a:ext cx="2828925" cy="599273"/>
              </a:xfrm>
              <a:prstGeom prst="rect">
                <a:avLst/>
              </a:prstGeom>
              <a:blipFill>
                <a:blip r:embed="rId4"/>
                <a:stretch>
                  <a:fillRect l="-3448" b="-25510"/>
                </a:stretch>
              </a:blipFill>
              <a:ln>
                <a:noFill/>
              </a:ln>
            </p:spPr>
            <p:txBody>
              <a:bodyPr/>
              <a:lstStyle/>
              <a:p>
                <a:r>
                  <a:rPr lang="LID4096">
                    <a:noFill/>
                  </a:rPr>
                  <a:t> </a:t>
                </a:r>
              </a:p>
            </p:txBody>
          </p:sp>
        </mc:Fallback>
      </mc:AlternateContent>
      <p:pic>
        <p:nvPicPr>
          <p:cNvPr id="19" name="Picture 18" descr="A close up of a map&#10;&#10;Description automatically generated">
            <a:extLst>
              <a:ext uri="{FF2B5EF4-FFF2-40B4-BE49-F238E27FC236}">
                <a16:creationId xmlns:a16="http://schemas.microsoft.com/office/drawing/2014/main" id="{7F59B2C4-5D85-4FBF-8B9C-317357E562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08"/>
          <a:stretch/>
        </p:blipFill>
        <p:spPr>
          <a:xfrm>
            <a:off x="4686681" y="3336987"/>
            <a:ext cx="3542920" cy="2182152"/>
          </a:xfrm>
          <a:prstGeom prst="rect">
            <a:avLst/>
          </a:prstGeom>
        </p:spPr>
      </p:pic>
      <p:sp>
        <p:nvSpPr>
          <p:cNvPr id="20" name="TextBox 19">
            <a:extLst>
              <a:ext uri="{FF2B5EF4-FFF2-40B4-BE49-F238E27FC236}">
                <a16:creationId xmlns:a16="http://schemas.microsoft.com/office/drawing/2014/main" id="{59B19FE1-AC9E-45D9-BC77-72380449D4F6}"/>
              </a:ext>
            </a:extLst>
          </p:cNvPr>
          <p:cNvSpPr txBox="1"/>
          <p:nvPr/>
        </p:nvSpPr>
        <p:spPr>
          <a:xfrm>
            <a:off x="5235195" y="5526786"/>
            <a:ext cx="3718305" cy="369332"/>
          </a:xfrm>
          <a:prstGeom prst="rect">
            <a:avLst/>
          </a:prstGeom>
          <a:noFill/>
        </p:spPr>
        <p:txBody>
          <a:bodyPr wrap="square" rtlCol="0">
            <a:spAutoFit/>
          </a:bodyPr>
          <a:lstStyle/>
          <a:p>
            <a:r>
              <a:rPr lang="en-US" dirty="0" err="1"/>
              <a:t>Hehkutusaika</a:t>
            </a:r>
            <a:r>
              <a:rPr lang="en-US" dirty="0"/>
              <a:t>/</a:t>
            </a:r>
            <a:r>
              <a:rPr lang="en-US" dirty="0" err="1"/>
              <a:t>minuuttia</a:t>
            </a:r>
            <a:endParaRPr lang="LID4096" dirty="0"/>
          </a:p>
        </p:txBody>
      </p:sp>
    </p:spTree>
    <p:extLst>
      <p:ext uri="{BB962C8B-B14F-4D97-AF65-F5344CB8AC3E}">
        <p14:creationId xmlns:p14="http://schemas.microsoft.com/office/powerpoint/2010/main" val="8529573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144" b="51618"/>
          <a:stretch/>
        </p:blipFill>
        <p:spPr>
          <a:xfrm>
            <a:off x="234600" y="2693306"/>
            <a:ext cx="4240143" cy="2586444"/>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6190"/>
          <a:stretch/>
        </p:blipFill>
        <p:spPr>
          <a:xfrm>
            <a:off x="4668891" y="2693306"/>
            <a:ext cx="4353922" cy="2690947"/>
          </a:xfrm>
          <a:prstGeom prst="rect">
            <a:avLst/>
          </a:prstGeom>
        </p:spPr>
      </p:pic>
      <p:sp>
        <p:nvSpPr>
          <p:cNvPr id="4" name="Title 3"/>
          <p:cNvSpPr>
            <a:spLocks noGrp="1"/>
          </p:cNvSpPr>
          <p:nvPr>
            <p:ph type="title"/>
          </p:nvPr>
        </p:nvSpPr>
        <p:spPr/>
        <p:txBody>
          <a:bodyPr/>
          <a:lstStyle/>
          <a:p>
            <a:pPr algn="ctr"/>
            <a:r>
              <a:rPr lang="fi-FI" dirty="0"/>
              <a:t>Terminen vs. </a:t>
            </a:r>
            <a:r>
              <a:rPr lang="fi-FI" dirty="0" err="1"/>
              <a:t>ablaatio</a:t>
            </a:r>
            <a:endParaRPr lang="fi-FI" dirty="0"/>
          </a:p>
        </p:txBody>
      </p:sp>
      <p:sp>
        <p:nvSpPr>
          <p:cNvPr id="5" name="TextBox 4"/>
          <p:cNvSpPr txBox="1"/>
          <p:nvPr/>
        </p:nvSpPr>
        <p:spPr>
          <a:xfrm>
            <a:off x="1014719" y="1592507"/>
            <a:ext cx="3460024" cy="523220"/>
          </a:xfrm>
          <a:prstGeom prst="rect">
            <a:avLst/>
          </a:prstGeom>
          <a:noFill/>
        </p:spPr>
        <p:txBody>
          <a:bodyPr wrap="square" rtlCol="0">
            <a:spAutoFit/>
          </a:bodyPr>
          <a:lstStyle/>
          <a:p>
            <a:r>
              <a:rPr lang="fi-FI" sz="2800" dirty="0"/>
              <a:t>µs/</a:t>
            </a:r>
            <a:r>
              <a:rPr lang="fi-FI" sz="2800" dirty="0" err="1"/>
              <a:t>ns</a:t>
            </a:r>
            <a:r>
              <a:rPr lang="fi-FI" sz="2800" dirty="0"/>
              <a:t> pulssi</a:t>
            </a:r>
          </a:p>
        </p:txBody>
      </p:sp>
      <p:sp>
        <p:nvSpPr>
          <p:cNvPr id="6" name="TextBox 5"/>
          <p:cNvSpPr txBox="1"/>
          <p:nvPr/>
        </p:nvSpPr>
        <p:spPr>
          <a:xfrm>
            <a:off x="5835447" y="1516084"/>
            <a:ext cx="1962397" cy="523220"/>
          </a:xfrm>
          <a:prstGeom prst="rect">
            <a:avLst/>
          </a:prstGeom>
          <a:noFill/>
        </p:spPr>
        <p:txBody>
          <a:bodyPr wrap="none" rtlCol="0">
            <a:spAutoFit/>
          </a:bodyPr>
          <a:lstStyle/>
          <a:p>
            <a:r>
              <a:rPr lang="fi-FI" sz="2800" dirty="0"/>
              <a:t>ps/</a:t>
            </a:r>
            <a:r>
              <a:rPr lang="fi-FI" sz="2800" dirty="0" err="1"/>
              <a:t>fs</a:t>
            </a:r>
            <a:r>
              <a:rPr lang="fi-FI" sz="2800" dirty="0"/>
              <a:t> pulssi</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1D2A1A-A00C-43B3-97FC-22CA3D28EE51}"/>
                  </a:ext>
                </a:extLst>
              </p:cNvPr>
              <p:cNvSpPr txBox="1"/>
              <p:nvPr/>
            </p:nvSpPr>
            <p:spPr>
              <a:xfrm>
                <a:off x="756214" y="5715411"/>
                <a:ext cx="1738296" cy="5505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i-FI" sz="3200" b="0" i="1" smtClean="0">
                          <a:latin typeface="Cambria Math" panose="02040503050406030204" pitchFamily="18" charset="0"/>
                        </a:rPr>
                        <m:t>𝑥</m:t>
                      </m:r>
                      <m:r>
                        <a:rPr lang="fi-FI" sz="3200" b="0" i="1" smtClean="0">
                          <a:latin typeface="Cambria Math" panose="02040503050406030204" pitchFamily="18" charset="0"/>
                        </a:rPr>
                        <m:t> ~ </m:t>
                      </m:r>
                      <m:rad>
                        <m:radPr>
                          <m:degHide m:val="on"/>
                          <m:ctrlPr>
                            <a:rPr lang="fi-FI" sz="3200" b="0" i="1" smtClean="0">
                              <a:latin typeface="Cambria Math" panose="02040503050406030204" pitchFamily="18" charset="0"/>
                              <a:ea typeface="Cambria Math" panose="02040503050406030204" pitchFamily="18" charset="0"/>
                            </a:rPr>
                          </m:ctrlPr>
                        </m:radPr>
                        <m:deg/>
                        <m:e>
                          <m:r>
                            <a:rPr lang="fi-FI" sz="3200" b="0" i="1" smtClean="0">
                              <a:latin typeface="Cambria Math" panose="02040503050406030204" pitchFamily="18" charset="0"/>
                              <a:ea typeface="Cambria Math" panose="02040503050406030204" pitchFamily="18" charset="0"/>
                            </a:rPr>
                            <m:t>2</m:t>
                          </m:r>
                          <m:r>
                            <a:rPr lang="fi-FI" sz="3200" b="0" i="1" smtClean="0">
                              <a:latin typeface="Cambria Math" panose="02040503050406030204" pitchFamily="18" charset="0"/>
                              <a:ea typeface="Cambria Math" panose="02040503050406030204" pitchFamily="18" charset="0"/>
                            </a:rPr>
                            <m:t>𝑎</m:t>
                          </m:r>
                          <m:r>
                            <a:rPr lang="fi-FI" sz="3200" b="0" i="1" smtClean="0">
                              <a:latin typeface="Cambria Math" panose="02040503050406030204" pitchFamily="18" charset="0"/>
                              <a:ea typeface="Cambria Math" panose="02040503050406030204" pitchFamily="18" charset="0"/>
                            </a:rPr>
                            <m:t>𝜏</m:t>
                          </m:r>
                        </m:e>
                      </m:rad>
                    </m:oMath>
                  </m:oMathPara>
                </a14:m>
                <a:endParaRPr lang="fi-FI" sz="3200" dirty="0"/>
              </a:p>
            </p:txBody>
          </p:sp>
        </mc:Choice>
        <mc:Fallback xmlns="">
          <p:sp>
            <p:nvSpPr>
              <p:cNvPr id="7" name="TextBox 6">
                <a:extLst>
                  <a:ext uri="{FF2B5EF4-FFF2-40B4-BE49-F238E27FC236}">
                    <a16:creationId xmlns:a16="http://schemas.microsoft.com/office/drawing/2014/main" id="{081D2A1A-A00C-43B3-97FC-22CA3D28EE51}"/>
                  </a:ext>
                </a:extLst>
              </p:cNvPr>
              <p:cNvSpPr txBox="1">
                <a:spLocks noRot="1" noChangeAspect="1" noMove="1" noResize="1" noEditPoints="1" noAdjustHandles="1" noChangeArrowheads="1" noChangeShapeType="1" noTextEdit="1"/>
              </p:cNvSpPr>
              <p:nvPr/>
            </p:nvSpPr>
            <p:spPr>
              <a:xfrm>
                <a:off x="756214" y="5715411"/>
                <a:ext cx="1738296" cy="550535"/>
              </a:xfrm>
              <a:prstGeom prst="rect">
                <a:avLst/>
              </a:prstGeom>
              <a:blipFill>
                <a:blip r:embed="rId3"/>
                <a:stretch>
                  <a:fillRect/>
                </a:stretch>
              </a:blipFill>
            </p:spPr>
            <p:txBody>
              <a:bodyPr/>
              <a:lstStyle/>
              <a:p>
                <a:r>
                  <a:rPr lang="LID4096">
                    <a:noFill/>
                  </a:rPr>
                  <a:t> </a:t>
                </a:r>
              </a:p>
            </p:txBody>
          </p:sp>
        </mc:Fallback>
      </mc:AlternateContent>
      <p:sp>
        <p:nvSpPr>
          <p:cNvPr id="8" name="TextBox 7">
            <a:extLst>
              <a:ext uri="{FF2B5EF4-FFF2-40B4-BE49-F238E27FC236}">
                <a16:creationId xmlns:a16="http://schemas.microsoft.com/office/drawing/2014/main" id="{B25E1DAB-D525-4EEB-BA9D-4DF4FA9D1DED}"/>
              </a:ext>
            </a:extLst>
          </p:cNvPr>
          <p:cNvSpPr txBox="1"/>
          <p:nvPr/>
        </p:nvSpPr>
        <p:spPr>
          <a:xfrm>
            <a:off x="2965449" y="5804281"/>
            <a:ext cx="5835651" cy="830997"/>
          </a:xfrm>
          <a:prstGeom prst="rect">
            <a:avLst/>
          </a:prstGeom>
          <a:noFill/>
        </p:spPr>
        <p:txBody>
          <a:bodyPr wrap="square" rtlCol="0">
            <a:spAutoFit/>
          </a:bodyPr>
          <a:lstStyle/>
          <a:p>
            <a:r>
              <a:rPr lang="en-US" sz="2400" dirty="0" err="1"/>
              <a:t>Pii</a:t>
            </a:r>
            <a:r>
              <a:rPr lang="en-US" sz="2400" dirty="0"/>
              <a:t>: a =10</a:t>
            </a:r>
            <a:r>
              <a:rPr lang="en-US" sz="2400" baseline="30000" dirty="0"/>
              <a:t>-4</a:t>
            </a:r>
            <a:r>
              <a:rPr lang="en-US" sz="2400" dirty="0"/>
              <a:t> m</a:t>
            </a:r>
            <a:r>
              <a:rPr lang="en-US" sz="2400" baseline="30000" dirty="0"/>
              <a:t>2</a:t>
            </a:r>
            <a:r>
              <a:rPr lang="en-US" sz="2400" dirty="0"/>
              <a:t>/s </a:t>
            </a:r>
          </a:p>
          <a:p>
            <a:r>
              <a:rPr lang="en-US" sz="2400" dirty="0">
                <a:sym typeface="Wingdings" panose="05000000000000000000" pitchFamily="2" charset="2"/>
              </a:rPr>
              <a:t> </a:t>
            </a:r>
            <a:r>
              <a:rPr lang="en-US" sz="2400" dirty="0" err="1">
                <a:sym typeface="Wingdings" panose="05000000000000000000" pitchFamily="2" charset="2"/>
              </a:rPr>
              <a:t>pikosekunti</a:t>
            </a:r>
            <a:r>
              <a:rPr lang="en-US" sz="2400" dirty="0">
                <a:sym typeface="Wingdings" panose="05000000000000000000" pitchFamily="2" charset="2"/>
              </a:rPr>
              <a:t> </a:t>
            </a:r>
            <a:r>
              <a:rPr lang="en-US" sz="2400" dirty="0" err="1">
                <a:sym typeface="Wingdings" panose="05000000000000000000" pitchFamily="2" charset="2"/>
              </a:rPr>
              <a:t>vastaa</a:t>
            </a:r>
            <a:r>
              <a:rPr lang="en-US" sz="2400" dirty="0">
                <a:sym typeface="Wingdings" panose="05000000000000000000" pitchFamily="2" charset="2"/>
              </a:rPr>
              <a:t> 14 nm HAZ</a:t>
            </a:r>
            <a:endParaRPr lang="LID4096" sz="2400" dirty="0"/>
          </a:p>
        </p:txBody>
      </p:sp>
      <p:sp>
        <p:nvSpPr>
          <p:cNvPr id="9" name="TextBox 8">
            <a:extLst>
              <a:ext uri="{FF2B5EF4-FFF2-40B4-BE49-F238E27FC236}">
                <a16:creationId xmlns:a16="http://schemas.microsoft.com/office/drawing/2014/main" id="{6E62B147-711C-42B0-8C2C-131B5FE3AB17}"/>
              </a:ext>
            </a:extLst>
          </p:cNvPr>
          <p:cNvSpPr txBox="1"/>
          <p:nvPr/>
        </p:nvSpPr>
        <p:spPr>
          <a:xfrm>
            <a:off x="7296150" y="4818697"/>
            <a:ext cx="831850" cy="369332"/>
          </a:xfrm>
          <a:prstGeom prst="rect">
            <a:avLst/>
          </a:prstGeom>
          <a:noFill/>
        </p:spPr>
        <p:txBody>
          <a:bodyPr wrap="square" rtlCol="0">
            <a:spAutoFit/>
          </a:bodyPr>
          <a:lstStyle/>
          <a:p>
            <a:r>
              <a:rPr lang="en-US" dirty="0"/>
              <a:t>(HAZ)</a:t>
            </a:r>
            <a:endParaRPr lang="LID4096" dirty="0"/>
          </a:p>
        </p:txBody>
      </p:sp>
    </p:spTree>
    <p:extLst>
      <p:ext uri="{BB962C8B-B14F-4D97-AF65-F5344CB8AC3E}">
        <p14:creationId xmlns:p14="http://schemas.microsoft.com/office/powerpoint/2010/main" val="15873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12" y="3564380"/>
            <a:ext cx="8341071" cy="316960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2525"/>
          <a:stretch/>
        </p:blipFill>
        <p:spPr>
          <a:xfrm>
            <a:off x="385518" y="167623"/>
            <a:ext cx="8341071" cy="3146634"/>
          </a:xfrm>
          <a:prstGeom prst="rect">
            <a:avLst/>
          </a:prstGeom>
        </p:spPr>
      </p:pic>
      <p:sp>
        <p:nvSpPr>
          <p:cNvPr id="8" name="TextBox 7"/>
          <p:cNvSpPr txBox="1"/>
          <p:nvPr/>
        </p:nvSpPr>
        <p:spPr>
          <a:xfrm>
            <a:off x="2991558" y="6035040"/>
            <a:ext cx="1593668" cy="523220"/>
          </a:xfrm>
          <a:prstGeom prst="rect">
            <a:avLst/>
          </a:prstGeom>
          <a:noFill/>
        </p:spPr>
        <p:txBody>
          <a:bodyPr wrap="square" rtlCol="0">
            <a:spAutoFit/>
          </a:bodyPr>
          <a:lstStyle/>
          <a:p>
            <a:r>
              <a:rPr lang="fi-FI" sz="2800" dirty="0" err="1"/>
              <a:t>fs</a:t>
            </a:r>
            <a:r>
              <a:rPr lang="fi-FI" sz="2800" dirty="0"/>
              <a:t>-pulssi</a:t>
            </a:r>
          </a:p>
        </p:txBody>
      </p:sp>
      <p:sp>
        <p:nvSpPr>
          <p:cNvPr id="9" name="TextBox 8"/>
          <p:cNvSpPr txBox="1"/>
          <p:nvPr/>
        </p:nvSpPr>
        <p:spPr>
          <a:xfrm>
            <a:off x="4585226" y="6035040"/>
            <a:ext cx="1788634" cy="523220"/>
          </a:xfrm>
          <a:prstGeom prst="rect">
            <a:avLst/>
          </a:prstGeom>
          <a:noFill/>
        </p:spPr>
        <p:txBody>
          <a:bodyPr wrap="square" rtlCol="0">
            <a:spAutoFit/>
          </a:bodyPr>
          <a:lstStyle/>
          <a:p>
            <a:r>
              <a:rPr lang="fi-FI" sz="2800" dirty="0" err="1"/>
              <a:t>ns</a:t>
            </a:r>
            <a:r>
              <a:rPr lang="fi-FI" sz="2800" dirty="0"/>
              <a:t>-pulssi</a:t>
            </a:r>
          </a:p>
        </p:txBody>
      </p:sp>
      <p:sp>
        <p:nvSpPr>
          <p:cNvPr id="10" name="TextBox 9"/>
          <p:cNvSpPr txBox="1"/>
          <p:nvPr/>
        </p:nvSpPr>
        <p:spPr>
          <a:xfrm>
            <a:off x="385518" y="173763"/>
            <a:ext cx="8458036" cy="954107"/>
          </a:xfrm>
          <a:prstGeom prst="rect">
            <a:avLst/>
          </a:prstGeom>
          <a:noFill/>
        </p:spPr>
        <p:txBody>
          <a:bodyPr wrap="square" rtlCol="0">
            <a:spAutoFit/>
          </a:bodyPr>
          <a:lstStyle/>
          <a:p>
            <a:r>
              <a:rPr lang="fi-FI" sz="2800" dirty="0" err="1">
                <a:solidFill>
                  <a:schemeClr val="accent2">
                    <a:lumMod val="75000"/>
                  </a:schemeClr>
                </a:solidFill>
              </a:rPr>
              <a:t>fs</a:t>
            </a:r>
            <a:r>
              <a:rPr lang="fi-FI" sz="2800" dirty="0">
                <a:solidFill>
                  <a:schemeClr val="accent2">
                    <a:lumMod val="75000"/>
                  </a:schemeClr>
                </a:solidFill>
              </a:rPr>
              <a:t>-laser leikkaa kaikkia materiaaleja samalla tavalla, koska aine muuttuu plasmaksi nopeassa pulssissa.</a:t>
            </a:r>
          </a:p>
        </p:txBody>
      </p:sp>
    </p:spTree>
    <p:extLst>
      <p:ext uri="{BB962C8B-B14F-4D97-AF65-F5344CB8AC3E}">
        <p14:creationId xmlns:p14="http://schemas.microsoft.com/office/powerpoint/2010/main" val="18819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8372"/>
            <a:ext cx="7886700" cy="1325563"/>
          </a:xfrm>
        </p:spPr>
        <p:txBody>
          <a:bodyPr/>
          <a:lstStyle/>
          <a:p>
            <a:r>
              <a:rPr lang="fi-FI" dirty="0"/>
              <a:t>Laserpinnoitus (jauhesintraus)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786"/>
          <a:stretch/>
        </p:blipFill>
        <p:spPr>
          <a:xfrm>
            <a:off x="404949" y="1981326"/>
            <a:ext cx="6038118" cy="3894364"/>
          </a:xfrm>
          <a:prstGeom prst="rect">
            <a:avLst/>
          </a:prstGeom>
        </p:spPr>
      </p:pic>
      <p:sp>
        <p:nvSpPr>
          <p:cNvPr id="4" name="Rectangle 3"/>
          <p:cNvSpPr/>
          <p:nvPr/>
        </p:nvSpPr>
        <p:spPr>
          <a:xfrm>
            <a:off x="1087296" y="6323081"/>
            <a:ext cx="4121706" cy="369332"/>
          </a:xfrm>
          <a:prstGeom prst="rect">
            <a:avLst/>
          </a:prstGeom>
        </p:spPr>
        <p:txBody>
          <a:bodyPr wrap="none">
            <a:spAutoFit/>
          </a:bodyPr>
          <a:lstStyle/>
          <a:p>
            <a:r>
              <a:rPr lang="fi-FI" dirty="0"/>
              <a:t>https://www.fst.nl/about/laser-cladding/</a:t>
            </a:r>
          </a:p>
        </p:txBody>
      </p:sp>
      <p:sp>
        <p:nvSpPr>
          <p:cNvPr id="5" name="Rectangle 4"/>
          <p:cNvSpPr/>
          <p:nvPr/>
        </p:nvSpPr>
        <p:spPr>
          <a:xfrm>
            <a:off x="6348549" y="1433521"/>
            <a:ext cx="2586445" cy="4893647"/>
          </a:xfrm>
          <a:prstGeom prst="rect">
            <a:avLst/>
          </a:prstGeom>
        </p:spPr>
        <p:txBody>
          <a:bodyPr wrap="square">
            <a:spAutoFit/>
          </a:bodyPr>
          <a:lstStyle/>
          <a:p>
            <a:r>
              <a:rPr lang="fi-FI" sz="2400" b="1" dirty="0" err="1"/>
              <a:t>Cladding</a:t>
            </a:r>
            <a:r>
              <a:rPr lang="fi-FI" sz="2400" b="1" dirty="0"/>
              <a:t> </a:t>
            </a:r>
            <a:r>
              <a:rPr lang="fi-FI" sz="2400" b="1" dirty="0" err="1"/>
              <a:t>Material</a:t>
            </a:r>
            <a:r>
              <a:rPr lang="fi-FI" sz="2400" b="1" dirty="0"/>
              <a:t> </a:t>
            </a:r>
            <a:r>
              <a:rPr lang="fi-FI" sz="2400" b="1" dirty="0" err="1"/>
              <a:t>Alloys</a:t>
            </a:r>
            <a:r>
              <a:rPr lang="fi-FI" sz="2400" b="1" dirty="0"/>
              <a:t>: </a:t>
            </a:r>
            <a:r>
              <a:rPr lang="fi-FI" sz="2400" dirty="0"/>
              <a:t> </a:t>
            </a:r>
            <a:br>
              <a:rPr lang="fi-FI" sz="2400" dirty="0"/>
            </a:br>
            <a:r>
              <a:rPr lang="fi-FI" sz="2400" dirty="0" err="1"/>
              <a:t>Cobalt</a:t>
            </a:r>
            <a:r>
              <a:rPr lang="fi-FI" sz="2400" dirty="0"/>
              <a:t>, </a:t>
            </a:r>
            <a:r>
              <a:rPr lang="fi-FI" sz="2400" dirty="0" err="1"/>
              <a:t>iron</a:t>
            </a:r>
            <a:r>
              <a:rPr lang="fi-FI" sz="2400" dirty="0"/>
              <a:t>, </a:t>
            </a:r>
            <a:r>
              <a:rPr lang="fi-FI" sz="2400" dirty="0" err="1"/>
              <a:t>nickel</a:t>
            </a:r>
            <a:r>
              <a:rPr lang="fi-FI" sz="2400" dirty="0"/>
              <a:t> </a:t>
            </a:r>
            <a:r>
              <a:rPr lang="fi-FI" sz="2400" dirty="0" err="1"/>
              <a:t>alloys</a:t>
            </a:r>
            <a:r>
              <a:rPr lang="fi-FI" sz="2400" dirty="0"/>
              <a:t>, </a:t>
            </a:r>
            <a:r>
              <a:rPr lang="fi-FI" sz="2400" dirty="0" err="1"/>
              <a:t>martensitic</a:t>
            </a:r>
            <a:r>
              <a:rPr lang="fi-FI" sz="2400" dirty="0"/>
              <a:t> </a:t>
            </a:r>
            <a:r>
              <a:rPr lang="fi-FI" sz="2400" dirty="0" err="1"/>
              <a:t>stainless</a:t>
            </a:r>
            <a:r>
              <a:rPr lang="fi-FI" sz="2400" dirty="0"/>
              <a:t> </a:t>
            </a:r>
            <a:r>
              <a:rPr lang="fi-FI" sz="2400" dirty="0" err="1"/>
              <a:t>steel</a:t>
            </a:r>
            <a:r>
              <a:rPr lang="fi-FI" sz="2400" dirty="0"/>
              <a:t> and </a:t>
            </a:r>
            <a:r>
              <a:rPr lang="fi-FI" sz="2400" dirty="0" err="1"/>
              <a:t>tungsten</a:t>
            </a:r>
            <a:r>
              <a:rPr lang="fi-FI" sz="2400" dirty="0"/>
              <a:t> </a:t>
            </a:r>
            <a:r>
              <a:rPr lang="fi-FI" sz="2400" dirty="0" err="1"/>
              <a:t>carbide</a:t>
            </a:r>
            <a:r>
              <a:rPr lang="fi-FI" sz="2400" dirty="0"/>
              <a:t>, </a:t>
            </a:r>
            <a:r>
              <a:rPr lang="fi-FI" sz="2400" dirty="0" err="1"/>
              <a:t>bronze</a:t>
            </a:r>
            <a:endParaRPr lang="en-US" sz="2400" b="1" dirty="0"/>
          </a:p>
          <a:p>
            <a:endParaRPr lang="en-US" sz="2400" b="1" dirty="0"/>
          </a:p>
          <a:p>
            <a:r>
              <a:rPr lang="en-US" sz="2400" b="1" dirty="0"/>
              <a:t>Clad Thickness (single pass):</a:t>
            </a:r>
            <a:r>
              <a:rPr lang="en-US" sz="2400" dirty="0"/>
              <a:t>  </a:t>
            </a:r>
            <a:br>
              <a:rPr lang="en-US" sz="2400" dirty="0"/>
            </a:br>
            <a:r>
              <a:rPr lang="en-US" sz="2400" dirty="0"/>
              <a:t>0.30 – 2.0 mm</a:t>
            </a:r>
            <a:endParaRPr lang="fi-FI" sz="2400" dirty="0"/>
          </a:p>
        </p:txBody>
      </p:sp>
    </p:spTree>
    <p:extLst>
      <p:ext uri="{BB962C8B-B14F-4D97-AF65-F5344CB8AC3E}">
        <p14:creationId xmlns:p14="http://schemas.microsoft.com/office/powerpoint/2010/main" val="2843446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Laserleikkaus: </a:t>
            </a:r>
            <a:br>
              <a:rPr lang="fi-FI" dirty="0"/>
            </a:br>
            <a:r>
              <a:rPr lang="fi-FI" dirty="0"/>
              <a:t>terminen tai </a:t>
            </a:r>
            <a:r>
              <a:rPr lang="fi-FI" dirty="0" err="1"/>
              <a:t>ablaatio</a:t>
            </a:r>
            <a:endParaRPr lang="fi-FI"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483" y="2069512"/>
            <a:ext cx="7587887" cy="4467369"/>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9665" r="78273" b="51562"/>
          <a:stretch/>
        </p:blipFill>
        <p:spPr>
          <a:xfrm>
            <a:off x="287383" y="3017215"/>
            <a:ext cx="4122894" cy="980021"/>
          </a:xfrm>
          <a:prstGeom prst="rect">
            <a:avLst/>
          </a:prstGeom>
        </p:spPr>
      </p:pic>
    </p:spTree>
    <p:extLst>
      <p:ext uri="{BB962C8B-B14F-4D97-AF65-F5344CB8AC3E}">
        <p14:creationId xmlns:p14="http://schemas.microsoft.com/office/powerpoint/2010/main" val="39356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4026"/>
            <a:ext cx="7886700" cy="1325563"/>
          </a:xfrm>
        </p:spPr>
        <p:txBody>
          <a:bodyPr/>
          <a:lstStyle/>
          <a:p>
            <a:r>
              <a:rPr lang="fi-FI" dirty="0"/>
              <a:t>Hitsaus ja lämpövaurio</a:t>
            </a:r>
          </a:p>
        </p:txBody>
      </p:sp>
      <p:pic>
        <p:nvPicPr>
          <p:cNvPr id="3" name="Picture 2"/>
          <p:cNvPicPr>
            <a:picLocks noChangeAspect="1"/>
          </p:cNvPicPr>
          <p:nvPr/>
        </p:nvPicPr>
        <p:blipFill rotWithShape="1">
          <a:blip r:embed="rId2"/>
          <a:srcRect b="75514"/>
          <a:stretch/>
        </p:blipFill>
        <p:spPr>
          <a:xfrm>
            <a:off x="316204" y="1264376"/>
            <a:ext cx="3724798" cy="1645920"/>
          </a:xfrm>
          <a:prstGeom prst="rect">
            <a:avLst/>
          </a:prstGeom>
        </p:spPr>
      </p:pic>
      <p:sp>
        <p:nvSpPr>
          <p:cNvPr id="4" name="TextBox 3"/>
          <p:cNvSpPr txBox="1"/>
          <p:nvPr/>
        </p:nvSpPr>
        <p:spPr>
          <a:xfrm>
            <a:off x="4437743" y="1425635"/>
            <a:ext cx="4480560" cy="1815882"/>
          </a:xfrm>
          <a:prstGeom prst="rect">
            <a:avLst/>
          </a:prstGeom>
          <a:noFill/>
        </p:spPr>
        <p:txBody>
          <a:bodyPr wrap="square" rtlCol="0">
            <a:spAutoFit/>
          </a:bodyPr>
          <a:lstStyle/>
          <a:p>
            <a:r>
              <a:rPr lang="fi-FI" sz="2800" dirty="0"/>
              <a:t>Lämpövauriokerros voi olla kovempaa tai pehmeämpää kuin perusmateriaali !</a:t>
            </a:r>
          </a:p>
        </p:txBody>
      </p:sp>
      <p:pic>
        <p:nvPicPr>
          <p:cNvPr id="5" name="Picture 4"/>
          <p:cNvPicPr>
            <a:picLocks noChangeAspect="1"/>
          </p:cNvPicPr>
          <p:nvPr/>
        </p:nvPicPr>
        <p:blipFill rotWithShape="1">
          <a:blip r:embed="rId2"/>
          <a:srcRect t="62184"/>
          <a:stretch/>
        </p:blipFill>
        <p:spPr>
          <a:xfrm>
            <a:off x="303144" y="3287864"/>
            <a:ext cx="4134599" cy="2821578"/>
          </a:xfrm>
          <a:prstGeom prst="rect">
            <a:avLst/>
          </a:prstGeom>
        </p:spPr>
      </p:pic>
      <p:pic>
        <p:nvPicPr>
          <p:cNvPr id="6" name="Picture 5"/>
          <p:cNvPicPr>
            <a:picLocks noChangeAspect="1"/>
          </p:cNvPicPr>
          <p:nvPr/>
        </p:nvPicPr>
        <p:blipFill rotWithShape="1">
          <a:blip r:embed="rId2"/>
          <a:srcRect t="25646" b="37750"/>
          <a:stretch/>
        </p:blipFill>
        <p:spPr>
          <a:xfrm>
            <a:off x="4437743" y="3380558"/>
            <a:ext cx="4323806" cy="2856065"/>
          </a:xfrm>
          <a:prstGeom prst="rect">
            <a:avLst/>
          </a:prstGeom>
        </p:spPr>
      </p:pic>
      <p:sp>
        <p:nvSpPr>
          <p:cNvPr id="7" name="TextBox 6">
            <a:extLst>
              <a:ext uri="{FF2B5EF4-FFF2-40B4-BE49-F238E27FC236}">
                <a16:creationId xmlns:a16="http://schemas.microsoft.com/office/drawing/2014/main" id="{B4CBE4A6-DB17-4FA6-9D14-817D81E2003F}"/>
              </a:ext>
            </a:extLst>
          </p:cNvPr>
          <p:cNvSpPr txBox="1"/>
          <p:nvPr/>
        </p:nvSpPr>
        <p:spPr>
          <a:xfrm>
            <a:off x="6165850" y="6267450"/>
            <a:ext cx="2101850" cy="369332"/>
          </a:xfrm>
          <a:prstGeom prst="rect">
            <a:avLst/>
          </a:prstGeom>
          <a:noFill/>
        </p:spPr>
        <p:txBody>
          <a:bodyPr wrap="square" rtlCol="0">
            <a:spAutoFit/>
          </a:bodyPr>
          <a:lstStyle/>
          <a:p>
            <a:r>
              <a:rPr lang="en-US" dirty="0"/>
              <a:t>Ashby. Fig 19.17</a:t>
            </a:r>
            <a:endParaRPr lang="LID4096" dirty="0"/>
          </a:p>
        </p:txBody>
      </p:sp>
    </p:spTree>
    <p:extLst>
      <p:ext uri="{BB962C8B-B14F-4D97-AF65-F5344CB8AC3E}">
        <p14:creationId xmlns:p14="http://schemas.microsoft.com/office/powerpoint/2010/main" val="4083626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D28-C8A5-4F39-80C5-8A9B4B099AB2}"/>
              </a:ext>
            </a:extLst>
          </p:cNvPr>
          <p:cNvSpPr>
            <a:spLocks noGrp="1"/>
          </p:cNvSpPr>
          <p:nvPr>
            <p:ph type="title"/>
          </p:nvPr>
        </p:nvSpPr>
        <p:spPr/>
        <p:txBody>
          <a:bodyPr/>
          <a:lstStyle/>
          <a:p>
            <a:r>
              <a:rPr lang="en-US" dirty="0"/>
              <a:t>Laser Metal Deposition (LMD)</a:t>
            </a:r>
            <a:endParaRPr lang="LID4096" dirty="0"/>
          </a:p>
        </p:txBody>
      </p:sp>
      <p:pic>
        <p:nvPicPr>
          <p:cNvPr id="6" name="Picture 5" descr="A close up of a map&#10;&#10;Description automatically generated">
            <a:extLst>
              <a:ext uri="{FF2B5EF4-FFF2-40B4-BE49-F238E27FC236}">
                <a16:creationId xmlns:a16="http://schemas.microsoft.com/office/drawing/2014/main" id="{04690369-9606-43DA-A9C3-54B753119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17800"/>
            <a:ext cx="3558938" cy="4266338"/>
          </a:xfrm>
          <a:prstGeom prst="rect">
            <a:avLst/>
          </a:prstGeom>
        </p:spPr>
      </p:pic>
      <p:sp>
        <p:nvSpPr>
          <p:cNvPr id="7" name="TextBox 6">
            <a:extLst>
              <a:ext uri="{FF2B5EF4-FFF2-40B4-BE49-F238E27FC236}">
                <a16:creationId xmlns:a16="http://schemas.microsoft.com/office/drawing/2014/main" id="{F6D7227D-2664-4A9D-98EE-FF4A5A9B33A4}"/>
              </a:ext>
            </a:extLst>
          </p:cNvPr>
          <p:cNvSpPr txBox="1"/>
          <p:nvPr/>
        </p:nvSpPr>
        <p:spPr>
          <a:xfrm>
            <a:off x="704850" y="6216650"/>
            <a:ext cx="3549650" cy="415498"/>
          </a:xfrm>
          <a:prstGeom prst="rect">
            <a:avLst/>
          </a:prstGeom>
          <a:noFill/>
        </p:spPr>
        <p:txBody>
          <a:bodyPr wrap="square" rtlCol="0">
            <a:spAutoFit/>
          </a:bodyPr>
          <a:lstStyle/>
          <a:p>
            <a:r>
              <a:rPr lang="en-US" sz="1050" dirty="0" err="1"/>
              <a:t>Peyre</a:t>
            </a:r>
            <a:r>
              <a:rPr lang="en-US" sz="1050" dirty="0"/>
              <a:t> et al: Simplified numerical model for the laser metal deposition additive manufacturing process, 2017</a:t>
            </a:r>
            <a:endParaRPr lang="LID4096" sz="1050" dirty="0"/>
          </a:p>
        </p:txBody>
      </p:sp>
      <p:sp>
        <p:nvSpPr>
          <p:cNvPr id="8" name="TextBox 7">
            <a:extLst>
              <a:ext uri="{FF2B5EF4-FFF2-40B4-BE49-F238E27FC236}">
                <a16:creationId xmlns:a16="http://schemas.microsoft.com/office/drawing/2014/main" id="{469B3BF6-4D8E-4A19-A650-94BD797DA52C}"/>
              </a:ext>
            </a:extLst>
          </p:cNvPr>
          <p:cNvSpPr txBox="1"/>
          <p:nvPr/>
        </p:nvSpPr>
        <p:spPr>
          <a:xfrm>
            <a:off x="4773731" y="1690689"/>
            <a:ext cx="3937000" cy="461665"/>
          </a:xfrm>
          <a:prstGeom prst="rect">
            <a:avLst/>
          </a:prstGeom>
          <a:noFill/>
        </p:spPr>
        <p:txBody>
          <a:bodyPr wrap="square" rtlCol="0">
            <a:spAutoFit/>
          </a:bodyPr>
          <a:lstStyle/>
          <a:p>
            <a:r>
              <a:rPr lang="en-US" sz="2400" dirty="0" err="1"/>
              <a:t>Vertaa</a:t>
            </a:r>
            <a:r>
              <a:rPr lang="en-US" sz="2400" dirty="0"/>
              <a:t>: FDM </a:t>
            </a:r>
            <a:r>
              <a:rPr lang="en-US" sz="2400" dirty="0" err="1"/>
              <a:t>polymeereillä</a:t>
            </a:r>
            <a:endParaRPr lang="LID4096" sz="2400" dirty="0"/>
          </a:p>
        </p:txBody>
      </p:sp>
      <p:pic>
        <p:nvPicPr>
          <p:cNvPr id="9" name="Picture 8">
            <a:extLst>
              <a:ext uri="{FF2B5EF4-FFF2-40B4-BE49-F238E27FC236}">
                <a16:creationId xmlns:a16="http://schemas.microsoft.com/office/drawing/2014/main" id="{5F9983B3-0ABD-46CC-AC76-F9EB4F907C50}"/>
              </a:ext>
            </a:extLst>
          </p:cNvPr>
          <p:cNvPicPr>
            <a:picLocks noChangeAspect="1"/>
          </p:cNvPicPr>
          <p:nvPr/>
        </p:nvPicPr>
        <p:blipFill>
          <a:blip r:embed="rId3"/>
          <a:stretch>
            <a:fillRect/>
          </a:stretch>
        </p:blipFill>
        <p:spPr>
          <a:xfrm>
            <a:off x="4889502" y="4628518"/>
            <a:ext cx="2475773" cy="1588132"/>
          </a:xfrm>
          <a:prstGeom prst="rect">
            <a:avLst/>
          </a:prstGeom>
        </p:spPr>
      </p:pic>
      <p:sp>
        <p:nvSpPr>
          <p:cNvPr id="10" name="TextBox 9">
            <a:extLst>
              <a:ext uri="{FF2B5EF4-FFF2-40B4-BE49-F238E27FC236}">
                <a16:creationId xmlns:a16="http://schemas.microsoft.com/office/drawing/2014/main" id="{DD5976DD-AC90-4150-BD47-4567CBD0C5B5}"/>
              </a:ext>
            </a:extLst>
          </p:cNvPr>
          <p:cNvSpPr txBox="1"/>
          <p:nvPr/>
        </p:nvSpPr>
        <p:spPr>
          <a:xfrm>
            <a:off x="7523104" y="4711384"/>
            <a:ext cx="1498600" cy="646331"/>
          </a:xfrm>
          <a:prstGeom prst="rect">
            <a:avLst/>
          </a:prstGeom>
          <a:noFill/>
        </p:spPr>
        <p:txBody>
          <a:bodyPr wrap="square" rtlCol="0">
            <a:spAutoFit/>
          </a:bodyPr>
          <a:lstStyle/>
          <a:p>
            <a:r>
              <a:rPr lang="en-US" dirty="0"/>
              <a:t>Sula</a:t>
            </a:r>
          </a:p>
          <a:p>
            <a:r>
              <a:rPr lang="en-US" dirty="0"/>
              <a:t>(melt pool)</a:t>
            </a:r>
            <a:endParaRPr lang="LID4096" dirty="0"/>
          </a:p>
        </p:txBody>
      </p:sp>
      <p:pic>
        <p:nvPicPr>
          <p:cNvPr id="11" name="Picture 10">
            <a:extLst>
              <a:ext uri="{FF2B5EF4-FFF2-40B4-BE49-F238E27FC236}">
                <a16:creationId xmlns:a16="http://schemas.microsoft.com/office/drawing/2014/main" id="{CC534ACF-8F86-4017-AB44-4A6E5B921536}"/>
              </a:ext>
            </a:extLst>
          </p:cNvPr>
          <p:cNvPicPr>
            <a:picLocks noChangeAspect="1"/>
          </p:cNvPicPr>
          <p:nvPr/>
        </p:nvPicPr>
        <p:blipFill>
          <a:blip r:embed="rId4"/>
          <a:stretch>
            <a:fillRect/>
          </a:stretch>
        </p:blipFill>
        <p:spPr>
          <a:xfrm>
            <a:off x="4773731" y="2345115"/>
            <a:ext cx="2421869" cy="1938577"/>
          </a:xfrm>
          <a:prstGeom prst="rect">
            <a:avLst/>
          </a:prstGeom>
        </p:spPr>
      </p:pic>
      <p:sp>
        <p:nvSpPr>
          <p:cNvPr id="12" name="TextBox 11">
            <a:extLst>
              <a:ext uri="{FF2B5EF4-FFF2-40B4-BE49-F238E27FC236}">
                <a16:creationId xmlns:a16="http://schemas.microsoft.com/office/drawing/2014/main" id="{A2435A37-45B0-4B6F-96E2-3E24C910F8C1}"/>
              </a:ext>
            </a:extLst>
          </p:cNvPr>
          <p:cNvSpPr txBox="1"/>
          <p:nvPr/>
        </p:nvSpPr>
        <p:spPr>
          <a:xfrm>
            <a:off x="7365275" y="2818125"/>
            <a:ext cx="1575525" cy="369332"/>
          </a:xfrm>
          <a:prstGeom prst="rect">
            <a:avLst/>
          </a:prstGeom>
          <a:noFill/>
        </p:spPr>
        <p:txBody>
          <a:bodyPr wrap="square" rtlCol="0">
            <a:spAutoFit/>
          </a:bodyPr>
          <a:lstStyle/>
          <a:p>
            <a:r>
              <a:rPr lang="en-US" dirty="0" err="1"/>
              <a:t>Lämpötila</a:t>
            </a:r>
            <a:endParaRPr lang="LID4096" dirty="0"/>
          </a:p>
        </p:txBody>
      </p:sp>
    </p:spTree>
    <p:extLst>
      <p:ext uri="{BB962C8B-B14F-4D97-AF65-F5344CB8AC3E}">
        <p14:creationId xmlns:p14="http://schemas.microsoft.com/office/powerpoint/2010/main" val="21988615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C749-A139-4FCA-8115-D73CB37FC353}"/>
              </a:ext>
            </a:extLst>
          </p:cNvPr>
          <p:cNvSpPr>
            <a:spLocks noGrp="1"/>
          </p:cNvSpPr>
          <p:nvPr>
            <p:ph type="title"/>
          </p:nvPr>
        </p:nvSpPr>
        <p:spPr/>
        <p:txBody>
          <a:bodyPr/>
          <a:lstStyle/>
          <a:p>
            <a:r>
              <a:rPr lang="en-US" dirty="0" err="1"/>
              <a:t>Metallijauheesta</a:t>
            </a:r>
            <a:r>
              <a:rPr lang="en-US" dirty="0"/>
              <a:t> 3D </a:t>
            </a:r>
            <a:r>
              <a:rPr lang="en-US" dirty="0" err="1"/>
              <a:t>printtaus</a:t>
            </a:r>
            <a:endParaRPr lang="LID4096" dirty="0"/>
          </a:p>
        </p:txBody>
      </p:sp>
      <p:pic>
        <p:nvPicPr>
          <p:cNvPr id="4" name="Picture 3">
            <a:extLst>
              <a:ext uri="{FF2B5EF4-FFF2-40B4-BE49-F238E27FC236}">
                <a16:creationId xmlns:a16="http://schemas.microsoft.com/office/drawing/2014/main" id="{C130C301-D54A-4C27-A4BB-5CDC692442BF}"/>
              </a:ext>
            </a:extLst>
          </p:cNvPr>
          <p:cNvPicPr>
            <a:picLocks noChangeAspect="1"/>
          </p:cNvPicPr>
          <p:nvPr/>
        </p:nvPicPr>
        <p:blipFill rotWithShape="1">
          <a:blip r:embed="rId2">
            <a:extLst>
              <a:ext uri="{28A0092B-C50C-407E-A947-70E740481C1C}">
                <a14:useLocalDpi xmlns:a14="http://schemas.microsoft.com/office/drawing/2010/main" val="0"/>
              </a:ext>
            </a:extLst>
          </a:blip>
          <a:srcRect r="43914"/>
          <a:stretch/>
        </p:blipFill>
        <p:spPr>
          <a:xfrm>
            <a:off x="571500" y="1846262"/>
            <a:ext cx="4260850" cy="3671888"/>
          </a:xfrm>
          <a:prstGeom prst="rect">
            <a:avLst/>
          </a:prstGeom>
        </p:spPr>
      </p:pic>
      <p:pic>
        <p:nvPicPr>
          <p:cNvPr id="6" name="Picture 5" descr="A picture containing table, brush, cake&#10;&#10;Description automatically generated">
            <a:extLst>
              <a:ext uri="{FF2B5EF4-FFF2-40B4-BE49-F238E27FC236}">
                <a16:creationId xmlns:a16="http://schemas.microsoft.com/office/drawing/2014/main" id="{8B4FDA1D-6BEF-47E6-8423-0AB640E2E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450" y="1690689"/>
            <a:ext cx="2889250" cy="2166938"/>
          </a:xfrm>
          <a:prstGeom prst="rect">
            <a:avLst/>
          </a:prstGeom>
        </p:spPr>
      </p:pic>
      <p:sp>
        <p:nvSpPr>
          <p:cNvPr id="7" name="TextBox 6">
            <a:extLst>
              <a:ext uri="{FF2B5EF4-FFF2-40B4-BE49-F238E27FC236}">
                <a16:creationId xmlns:a16="http://schemas.microsoft.com/office/drawing/2014/main" id="{1CFF288A-1705-47F7-A159-46218950DEA1}"/>
              </a:ext>
            </a:extLst>
          </p:cNvPr>
          <p:cNvSpPr txBox="1"/>
          <p:nvPr/>
        </p:nvSpPr>
        <p:spPr>
          <a:xfrm>
            <a:off x="1492250" y="6229350"/>
            <a:ext cx="2787650" cy="369332"/>
          </a:xfrm>
          <a:prstGeom prst="rect">
            <a:avLst/>
          </a:prstGeom>
          <a:noFill/>
        </p:spPr>
        <p:txBody>
          <a:bodyPr wrap="square" rtlCol="0">
            <a:spAutoFit/>
          </a:bodyPr>
          <a:lstStyle/>
          <a:p>
            <a:r>
              <a:rPr lang="en-US" dirty="0"/>
              <a:t>Wikipedia</a:t>
            </a:r>
            <a:endParaRPr lang="LID4096" dirty="0"/>
          </a:p>
        </p:txBody>
      </p:sp>
      <p:sp>
        <p:nvSpPr>
          <p:cNvPr id="8" name="Rectangle 7">
            <a:extLst>
              <a:ext uri="{FF2B5EF4-FFF2-40B4-BE49-F238E27FC236}">
                <a16:creationId xmlns:a16="http://schemas.microsoft.com/office/drawing/2014/main" id="{9C03CD76-F9AF-4E56-8454-907CEAA6A938}"/>
              </a:ext>
            </a:extLst>
          </p:cNvPr>
          <p:cNvSpPr/>
          <p:nvPr/>
        </p:nvSpPr>
        <p:spPr>
          <a:xfrm>
            <a:off x="6096000" y="5940809"/>
            <a:ext cx="2489200" cy="577081"/>
          </a:xfrm>
          <a:prstGeom prst="rect">
            <a:avLst/>
          </a:prstGeom>
        </p:spPr>
        <p:txBody>
          <a:bodyPr wrap="square">
            <a:spAutoFit/>
          </a:bodyPr>
          <a:lstStyle/>
          <a:p>
            <a:r>
              <a:rPr lang="LID4096" sz="1050" dirty="0"/>
              <a:t>https://www.europeanceo.com/business-and-management/concept-laser-makes-metal-the-future-of-3d-printing/</a:t>
            </a:r>
          </a:p>
        </p:txBody>
      </p:sp>
      <p:sp>
        <p:nvSpPr>
          <p:cNvPr id="9" name="TextBox 8">
            <a:extLst>
              <a:ext uri="{FF2B5EF4-FFF2-40B4-BE49-F238E27FC236}">
                <a16:creationId xmlns:a16="http://schemas.microsoft.com/office/drawing/2014/main" id="{90BA64DA-8429-4263-8950-79F36CBBB125}"/>
              </a:ext>
            </a:extLst>
          </p:cNvPr>
          <p:cNvSpPr txBox="1"/>
          <p:nvPr/>
        </p:nvSpPr>
        <p:spPr>
          <a:xfrm>
            <a:off x="5505450" y="3949700"/>
            <a:ext cx="3378200" cy="1938992"/>
          </a:xfrm>
          <a:prstGeom prst="rect">
            <a:avLst/>
          </a:prstGeom>
          <a:noFill/>
        </p:spPr>
        <p:txBody>
          <a:bodyPr wrap="square" rtlCol="0">
            <a:spAutoFit/>
          </a:bodyPr>
          <a:lstStyle/>
          <a:p>
            <a:r>
              <a:rPr lang="en-US" sz="2400" dirty="0"/>
              <a:t>-</a:t>
            </a:r>
            <a:r>
              <a:rPr lang="en-US" sz="2400" dirty="0" err="1"/>
              <a:t>helpompia</a:t>
            </a:r>
            <a:r>
              <a:rPr lang="en-US" sz="2400" dirty="0"/>
              <a:t> </a:t>
            </a:r>
            <a:r>
              <a:rPr lang="en-US" sz="2400" dirty="0" err="1"/>
              <a:t>valmistaa</a:t>
            </a:r>
            <a:endParaRPr lang="en-US" sz="2400" dirty="0"/>
          </a:p>
          <a:p>
            <a:r>
              <a:rPr lang="en-US" sz="2400" dirty="0"/>
              <a:t>-</a:t>
            </a:r>
            <a:r>
              <a:rPr lang="en-US" sz="2400" dirty="0" err="1"/>
              <a:t>tarkkoja</a:t>
            </a:r>
            <a:endParaRPr lang="en-US" sz="2400" dirty="0"/>
          </a:p>
          <a:p>
            <a:r>
              <a:rPr lang="en-US" sz="2400" dirty="0"/>
              <a:t>-</a:t>
            </a:r>
            <a:r>
              <a:rPr lang="en-US" sz="2400" dirty="0" err="1"/>
              <a:t>kevyempiä</a:t>
            </a:r>
            <a:endParaRPr lang="en-US" sz="2400" dirty="0"/>
          </a:p>
          <a:p>
            <a:r>
              <a:rPr lang="en-US" sz="2400" dirty="0"/>
              <a:t>-</a:t>
            </a:r>
            <a:r>
              <a:rPr lang="en-US" sz="2400" dirty="0" err="1"/>
              <a:t>riittävän</a:t>
            </a:r>
            <a:r>
              <a:rPr lang="en-US" sz="2400" dirty="0"/>
              <a:t> </a:t>
            </a:r>
            <a:r>
              <a:rPr lang="en-US" sz="2400" dirty="0" err="1"/>
              <a:t>vahvoja</a:t>
            </a:r>
            <a:endParaRPr lang="en-US" sz="2400" dirty="0"/>
          </a:p>
          <a:p>
            <a:endParaRPr lang="LID4096" sz="2400" dirty="0"/>
          </a:p>
        </p:txBody>
      </p:sp>
    </p:spTree>
    <p:extLst>
      <p:ext uri="{BB962C8B-B14F-4D97-AF65-F5344CB8AC3E}">
        <p14:creationId xmlns:p14="http://schemas.microsoft.com/office/powerpoint/2010/main" val="1465957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Jauheen käsittely laserilla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38" y="2534194"/>
            <a:ext cx="8530355" cy="4208541"/>
          </a:xfrm>
          <a:prstGeom prst="rect">
            <a:avLst/>
          </a:prstGeom>
        </p:spPr>
      </p:pic>
      <p:sp>
        <p:nvSpPr>
          <p:cNvPr id="5" name="TextBox 4"/>
          <p:cNvSpPr txBox="1"/>
          <p:nvPr/>
        </p:nvSpPr>
        <p:spPr>
          <a:xfrm>
            <a:off x="628650" y="1690689"/>
            <a:ext cx="7483384" cy="954107"/>
          </a:xfrm>
          <a:prstGeom prst="rect">
            <a:avLst/>
          </a:prstGeom>
          <a:noFill/>
        </p:spPr>
        <p:txBody>
          <a:bodyPr wrap="square" rtlCol="0">
            <a:spAutoFit/>
          </a:bodyPr>
          <a:lstStyle/>
          <a:p>
            <a:r>
              <a:rPr lang="fi-FI" sz="2800" dirty="0"/>
              <a:t>Metallijauhetta kovetetaan laserilla.</a:t>
            </a:r>
          </a:p>
          <a:p>
            <a:r>
              <a:rPr lang="fi-FI" sz="2800" dirty="0"/>
              <a:t>Sintraus tai sulatus.</a:t>
            </a:r>
          </a:p>
        </p:txBody>
      </p:sp>
    </p:spTree>
    <p:extLst>
      <p:ext uri="{BB962C8B-B14F-4D97-AF65-F5344CB8AC3E}">
        <p14:creationId xmlns:p14="http://schemas.microsoft.com/office/powerpoint/2010/main" val="1244127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688" y="6240921"/>
            <a:ext cx="7837715" cy="276999"/>
          </a:xfrm>
          <a:prstGeom prst="rect">
            <a:avLst/>
          </a:prstGeom>
        </p:spPr>
        <p:txBody>
          <a:bodyPr wrap="square">
            <a:spAutoFit/>
          </a:bodyPr>
          <a:lstStyle/>
          <a:p>
            <a:r>
              <a:rPr lang="fi-FI" sz="1200" dirty="0"/>
              <a:t>http://www.additivalab.com/en/blog/laser-sintering-vs-laser-melting/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72" y="268877"/>
            <a:ext cx="8349548" cy="3218906"/>
          </a:xfrm>
          <a:prstGeom prst="rect">
            <a:avLst/>
          </a:prstGeom>
        </p:spPr>
      </p:pic>
      <p:sp>
        <p:nvSpPr>
          <p:cNvPr id="6" name="TextBox 5"/>
          <p:cNvSpPr txBox="1"/>
          <p:nvPr/>
        </p:nvSpPr>
        <p:spPr>
          <a:xfrm>
            <a:off x="522514" y="3550202"/>
            <a:ext cx="3801292" cy="1569660"/>
          </a:xfrm>
          <a:prstGeom prst="rect">
            <a:avLst/>
          </a:prstGeom>
          <a:noFill/>
        </p:spPr>
        <p:txBody>
          <a:bodyPr wrap="square" rtlCol="0">
            <a:spAutoFit/>
          </a:bodyPr>
          <a:lstStyle/>
          <a:p>
            <a:r>
              <a:rPr lang="fi-FI" sz="2400" dirty="0"/>
              <a:t>Kappale on huokoinen.</a:t>
            </a:r>
          </a:p>
          <a:p>
            <a:r>
              <a:rPr lang="fi-FI" sz="2400" dirty="0"/>
              <a:t>Onko riittävän hyvä ?</a:t>
            </a:r>
          </a:p>
          <a:p>
            <a:r>
              <a:rPr lang="fi-FI" sz="2400" dirty="0"/>
              <a:t>Voidaanko huokoset poistaa myöhemmin ?</a:t>
            </a:r>
          </a:p>
        </p:txBody>
      </p:sp>
      <p:sp>
        <p:nvSpPr>
          <p:cNvPr id="7" name="TextBox 6"/>
          <p:cNvSpPr txBox="1"/>
          <p:nvPr/>
        </p:nvSpPr>
        <p:spPr>
          <a:xfrm>
            <a:off x="4577545" y="3563265"/>
            <a:ext cx="4396638" cy="1569660"/>
          </a:xfrm>
          <a:prstGeom prst="rect">
            <a:avLst/>
          </a:prstGeom>
          <a:noFill/>
        </p:spPr>
        <p:txBody>
          <a:bodyPr wrap="square" rtlCol="0">
            <a:spAutoFit/>
          </a:bodyPr>
          <a:lstStyle/>
          <a:p>
            <a:r>
              <a:rPr lang="fi-FI" sz="2400" dirty="0"/>
              <a:t>Mahdollista jos riittävän tehokas laser</a:t>
            </a:r>
          </a:p>
          <a:p>
            <a:r>
              <a:rPr lang="fi-FI" sz="2400" dirty="0"/>
              <a:t>(20 vuotta sitten ei ollut </a:t>
            </a:r>
            <a:r>
              <a:rPr lang="fi-FI" sz="2400" dirty="0">
                <a:sym typeface="Wingdings" panose="05000000000000000000" pitchFamily="2" charset="2"/>
              </a:rPr>
              <a:t> tehtiin laser-sintrausta)</a:t>
            </a:r>
            <a:endParaRPr lang="fi-FI" sz="2400" dirty="0"/>
          </a:p>
        </p:txBody>
      </p:sp>
    </p:spTree>
    <p:extLst>
      <p:ext uri="{BB962C8B-B14F-4D97-AF65-F5344CB8AC3E}">
        <p14:creationId xmlns:p14="http://schemas.microsoft.com/office/powerpoint/2010/main" val="4747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3D markkinat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4" y="1345476"/>
            <a:ext cx="3414032" cy="256052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740"/>
          <a:stretch/>
        </p:blipFill>
        <p:spPr>
          <a:xfrm>
            <a:off x="4423951" y="1345476"/>
            <a:ext cx="3805649" cy="2535710"/>
          </a:xfrm>
          <a:prstGeom prst="rect">
            <a:avLst/>
          </a:prstGeom>
        </p:spPr>
      </p:pic>
      <p:sp>
        <p:nvSpPr>
          <p:cNvPr id="5" name="TextBox 4"/>
          <p:cNvSpPr txBox="1"/>
          <p:nvPr/>
        </p:nvSpPr>
        <p:spPr>
          <a:xfrm>
            <a:off x="587829" y="4061383"/>
            <a:ext cx="8156121" cy="2246769"/>
          </a:xfrm>
          <a:prstGeom prst="rect">
            <a:avLst/>
          </a:prstGeom>
          <a:noFill/>
        </p:spPr>
        <p:txBody>
          <a:bodyPr wrap="square" rtlCol="0">
            <a:spAutoFit/>
          </a:bodyPr>
          <a:lstStyle/>
          <a:p>
            <a:pPr marL="457200" indent="-457200">
              <a:buFont typeface="Arial" panose="020B0604020202020204" pitchFamily="34" charset="0"/>
              <a:buChar char="•"/>
            </a:pPr>
            <a:r>
              <a:rPr lang="fi-FI" sz="2800" dirty="0"/>
              <a:t>Yksilölliset kappaleet, kuten hammasraudat.</a:t>
            </a:r>
          </a:p>
          <a:p>
            <a:pPr marL="457200" indent="-457200">
              <a:buFont typeface="Arial" panose="020B0604020202020204" pitchFamily="34" charset="0"/>
              <a:buChar char="•"/>
            </a:pPr>
            <a:r>
              <a:rPr lang="fi-FI" sz="2800" dirty="0"/>
              <a:t>Pienet sarjat (ei tarvita valumuottia, joka kallis)</a:t>
            </a:r>
          </a:p>
          <a:p>
            <a:pPr marL="457200" indent="-457200">
              <a:buFont typeface="Arial" panose="020B0604020202020204" pitchFamily="34" charset="0"/>
              <a:buChar char="•"/>
            </a:pPr>
            <a:r>
              <a:rPr lang="fi-FI" sz="2800" dirty="0"/>
              <a:t>Kappaleita joita ei voi perinteisesti valmistaa 	(ei ollenkaan, tai vain vaikeasti).</a:t>
            </a:r>
          </a:p>
          <a:p>
            <a:pPr marL="457200" indent="-457200">
              <a:buFont typeface="Arial" panose="020B0604020202020204" pitchFamily="34" charset="0"/>
              <a:buChar char="•"/>
            </a:pPr>
            <a:r>
              <a:rPr lang="fi-FI" sz="2800" dirty="0"/>
              <a:t>Nopeus varaosien saamisessa.</a:t>
            </a:r>
          </a:p>
        </p:txBody>
      </p:sp>
    </p:spTree>
    <p:extLst>
      <p:ext uri="{BB962C8B-B14F-4D97-AF65-F5344CB8AC3E}">
        <p14:creationId xmlns:p14="http://schemas.microsoft.com/office/powerpoint/2010/main" val="41614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28EB-C117-4B32-8296-571A6325B857}"/>
              </a:ext>
            </a:extLst>
          </p:cNvPr>
          <p:cNvSpPr>
            <a:spLocks noGrp="1"/>
          </p:cNvSpPr>
          <p:nvPr>
            <p:ph type="title"/>
          </p:nvPr>
        </p:nvSpPr>
        <p:spPr/>
        <p:txBody>
          <a:bodyPr/>
          <a:lstStyle/>
          <a:p>
            <a:r>
              <a:rPr lang="en-US" dirty="0" err="1"/>
              <a:t>Diffuusio</a:t>
            </a:r>
            <a:endParaRPr lang="LID4096" dirty="0"/>
          </a:p>
        </p:txBody>
      </p:sp>
      <p:graphicFrame>
        <p:nvGraphicFramePr>
          <p:cNvPr id="7" name="Object 6">
            <a:extLst>
              <a:ext uri="{FF2B5EF4-FFF2-40B4-BE49-F238E27FC236}">
                <a16:creationId xmlns:a16="http://schemas.microsoft.com/office/drawing/2014/main" id="{2C83EF82-46CE-4479-A1DD-29CF91E5FC59}"/>
              </a:ext>
            </a:extLst>
          </p:cNvPr>
          <p:cNvGraphicFramePr>
            <a:graphicFrameLocks noChangeAspect="1"/>
          </p:cNvGraphicFramePr>
          <p:nvPr>
            <p:extLst>
              <p:ext uri="{D42A27DB-BD31-4B8C-83A1-F6EECF244321}">
                <p14:modId xmlns:p14="http://schemas.microsoft.com/office/powerpoint/2010/main" val="635066425"/>
              </p:ext>
            </p:extLst>
          </p:nvPr>
        </p:nvGraphicFramePr>
        <p:xfrm>
          <a:off x="660400" y="5074993"/>
          <a:ext cx="2520280" cy="1145582"/>
        </p:xfrm>
        <a:graphic>
          <a:graphicData uri="http://schemas.openxmlformats.org/presentationml/2006/ole">
            <mc:AlternateContent xmlns:mc="http://schemas.openxmlformats.org/markup-compatibility/2006">
              <mc:Choice xmlns:v="urn:schemas-microsoft-com:vml" Requires="v">
                <p:oleObj spid="_x0000_s7195" r:id="rId3" imgW="838200" imgH="381000" progId="Equation.3">
                  <p:embed/>
                </p:oleObj>
              </mc:Choice>
              <mc:Fallback>
                <p:oleObj r:id="rId3" imgW="838200" imgH="381000" progId="Equation.3">
                  <p:embed/>
                  <p:pic>
                    <p:nvPicPr>
                      <p:cNvPr id="5" name="Object 4">
                        <a:extLst>
                          <a:ext uri="{FF2B5EF4-FFF2-40B4-BE49-F238E27FC236}">
                            <a16:creationId xmlns:a16="http://schemas.microsoft.com/office/drawing/2014/main" id="{4C885903-2F9B-4CFE-B044-2DE8A9534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5074993"/>
                        <a:ext cx="2520280" cy="1145582"/>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126462E1-F09B-4E69-A413-D754789F87BD}"/>
              </a:ext>
            </a:extLst>
          </p:cNvPr>
          <p:cNvSpPr txBox="1"/>
          <p:nvPr/>
        </p:nvSpPr>
        <p:spPr>
          <a:xfrm>
            <a:off x="3918588" y="5389578"/>
            <a:ext cx="4680520" cy="830997"/>
          </a:xfrm>
          <a:prstGeom prst="rect">
            <a:avLst/>
          </a:prstGeom>
          <a:noFill/>
        </p:spPr>
        <p:txBody>
          <a:bodyPr wrap="square" rtlCol="0">
            <a:spAutoFit/>
          </a:bodyPr>
          <a:lstStyle/>
          <a:p>
            <a:r>
              <a:rPr lang="en-US" sz="2400" dirty="0" err="1"/>
              <a:t>Diffuusiokertoimella</a:t>
            </a:r>
            <a:r>
              <a:rPr lang="en-US" sz="2400" dirty="0"/>
              <a:t> Arrhenius-</a:t>
            </a:r>
            <a:r>
              <a:rPr lang="en-US" sz="2400" dirty="0" err="1"/>
              <a:t>riippuvuus</a:t>
            </a:r>
            <a:r>
              <a:rPr lang="en-US" sz="2400" dirty="0"/>
              <a:t>.</a:t>
            </a:r>
            <a:endParaRPr lang="LID4096" sz="24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49A931B-C1EB-4976-8B69-2B0215247147}"/>
                  </a:ext>
                </a:extLst>
              </p:cNvPr>
              <p:cNvSpPr txBox="1"/>
              <p:nvPr/>
            </p:nvSpPr>
            <p:spPr>
              <a:xfrm>
                <a:off x="762000" y="3347647"/>
                <a:ext cx="1786579"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m:t>
                      </m:r>
                      <m:r>
                        <a:rPr lang="en-US" sz="2800" b="0" i="1" smtClean="0">
                          <a:latin typeface="Cambria Math" panose="02040503050406030204" pitchFamily="18" charset="0"/>
                        </a:rPr>
                        <m:t>=−</m:t>
                      </m:r>
                      <m:r>
                        <a:rPr lang="en-US" sz="2800" b="0" i="1" smtClean="0">
                          <a:latin typeface="Cambria Math" panose="02040503050406030204" pitchFamily="18" charset="0"/>
                        </a:rPr>
                        <m:t>𝐷</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𝑑𝑐</m:t>
                          </m:r>
                        </m:num>
                        <m:den>
                          <m:r>
                            <a:rPr lang="en-US" sz="2800" b="0" i="1" smtClean="0">
                              <a:latin typeface="Cambria Math" panose="02040503050406030204" pitchFamily="18" charset="0"/>
                            </a:rPr>
                            <m:t>𝑑𝑥</m:t>
                          </m:r>
                        </m:den>
                      </m:f>
                    </m:oMath>
                  </m:oMathPara>
                </a14:m>
                <a:endParaRPr lang="LID4096" dirty="0"/>
              </a:p>
            </p:txBody>
          </p:sp>
        </mc:Choice>
        <mc:Fallback xmlns="">
          <p:sp>
            <p:nvSpPr>
              <p:cNvPr id="9" name="TextBox 8">
                <a:extLst>
                  <a:ext uri="{FF2B5EF4-FFF2-40B4-BE49-F238E27FC236}">
                    <a16:creationId xmlns:a16="http://schemas.microsoft.com/office/drawing/2014/main" id="{D49A931B-C1EB-4976-8B69-2B0215247147}"/>
                  </a:ext>
                </a:extLst>
              </p:cNvPr>
              <p:cNvSpPr txBox="1">
                <a:spLocks noRot="1" noChangeAspect="1" noMove="1" noResize="1" noEditPoints="1" noAdjustHandles="1" noChangeArrowheads="1" noChangeShapeType="1" noTextEdit="1"/>
              </p:cNvSpPr>
              <p:nvPr/>
            </p:nvSpPr>
            <p:spPr>
              <a:xfrm>
                <a:off x="762000" y="3347647"/>
                <a:ext cx="1786579" cy="818044"/>
              </a:xfrm>
              <a:prstGeom prst="rect">
                <a:avLst/>
              </a:prstGeom>
              <a:blipFill>
                <a:blip r:embed="rId5"/>
                <a:stretch>
                  <a:fillRect/>
                </a:stretch>
              </a:blipFill>
            </p:spPr>
            <p:txBody>
              <a:bodyPr/>
              <a:lstStyle/>
              <a:p>
                <a:r>
                  <a:rPr lang="LID4096">
                    <a:noFill/>
                  </a:rPr>
                  <a:t> </a:t>
                </a:r>
              </a:p>
            </p:txBody>
          </p:sp>
        </mc:Fallback>
      </mc:AlternateContent>
      <p:sp>
        <p:nvSpPr>
          <p:cNvPr id="10" name="TextBox 9">
            <a:extLst>
              <a:ext uri="{FF2B5EF4-FFF2-40B4-BE49-F238E27FC236}">
                <a16:creationId xmlns:a16="http://schemas.microsoft.com/office/drawing/2014/main" id="{ABF12845-2931-4F4A-850A-79E9599FFDD0}"/>
              </a:ext>
            </a:extLst>
          </p:cNvPr>
          <p:cNvSpPr txBox="1"/>
          <p:nvPr/>
        </p:nvSpPr>
        <p:spPr>
          <a:xfrm>
            <a:off x="4007488" y="3097731"/>
            <a:ext cx="4084708" cy="1569660"/>
          </a:xfrm>
          <a:prstGeom prst="rect">
            <a:avLst/>
          </a:prstGeom>
          <a:noFill/>
        </p:spPr>
        <p:txBody>
          <a:bodyPr wrap="square" rtlCol="0">
            <a:spAutoFit/>
          </a:bodyPr>
          <a:lstStyle/>
          <a:p>
            <a:r>
              <a:rPr lang="en-US" sz="2400" dirty="0" err="1"/>
              <a:t>Fickin</a:t>
            </a:r>
            <a:r>
              <a:rPr lang="en-US" sz="2400" dirty="0"/>
              <a:t> 1. </a:t>
            </a:r>
            <a:r>
              <a:rPr lang="en-US" sz="2400" dirty="0" err="1"/>
              <a:t>laki</a:t>
            </a:r>
            <a:r>
              <a:rPr lang="en-US" sz="2400" dirty="0"/>
              <a:t>: </a:t>
            </a:r>
          </a:p>
          <a:p>
            <a:r>
              <a:rPr lang="en-US" sz="2400" dirty="0"/>
              <a:t>J = </a:t>
            </a:r>
            <a:r>
              <a:rPr lang="en-US" sz="2400" dirty="0" err="1"/>
              <a:t>diffuusiovuo</a:t>
            </a:r>
            <a:endParaRPr lang="en-US" sz="2400" dirty="0"/>
          </a:p>
          <a:p>
            <a:r>
              <a:rPr lang="en-US" sz="2400" dirty="0"/>
              <a:t>c = </a:t>
            </a:r>
            <a:r>
              <a:rPr lang="en-US" sz="2400" dirty="0" err="1"/>
              <a:t>konsentraatio</a:t>
            </a:r>
            <a:endParaRPr lang="en-US" sz="2400" dirty="0"/>
          </a:p>
          <a:p>
            <a:r>
              <a:rPr lang="en-US" sz="2400" dirty="0"/>
              <a:t>x = </a:t>
            </a:r>
            <a:r>
              <a:rPr lang="en-US" sz="2400" dirty="0" err="1"/>
              <a:t>matka</a:t>
            </a:r>
            <a:endParaRPr lang="LID4096" sz="2400" dirty="0"/>
          </a:p>
        </p:txBody>
      </p:sp>
      <p:sp>
        <p:nvSpPr>
          <p:cNvPr id="11" name="TextBox 10">
            <a:extLst>
              <a:ext uri="{FF2B5EF4-FFF2-40B4-BE49-F238E27FC236}">
                <a16:creationId xmlns:a16="http://schemas.microsoft.com/office/drawing/2014/main" id="{85BBB461-4B86-4BC2-8FD4-48353B41E53C}"/>
              </a:ext>
            </a:extLst>
          </p:cNvPr>
          <p:cNvSpPr txBox="1"/>
          <p:nvPr/>
        </p:nvSpPr>
        <p:spPr>
          <a:xfrm>
            <a:off x="660400" y="1515016"/>
            <a:ext cx="7226300" cy="1200329"/>
          </a:xfrm>
          <a:prstGeom prst="rect">
            <a:avLst/>
          </a:prstGeom>
          <a:noFill/>
        </p:spPr>
        <p:txBody>
          <a:bodyPr wrap="square" rtlCol="0">
            <a:spAutoFit/>
          </a:bodyPr>
          <a:lstStyle/>
          <a:p>
            <a:r>
              <a:rPr lang="en-US" sz="2400" dirty="0" err="1"/>
              <a:t>Konsentraatioerot</a:t>
            </a:r>
            <a:r>
              <a:rPr lang="en-US" sz="2400" dirty="0"/>
              <a:t> </a:t>
            </a:r>
            <a:r>
              <a:rPr lang="en-US" sz="2400" dirty="0" err="1"/>
              <a:t>pyrkivät</a:t>
            </a:r>
            <a:r>
              <a:rPr lang="en-US" sz="2400" dirty="0"/>
              <a:t> </a:t>
            </a:r>
            <a:r>
              <a:rPr lang="en-US" sz="2400" dirty="0" err="1"/>
              <a:t>tasoittumaan</a:t>
            </a:r>
            <a:r>
              <a:rPr lang="en-US" sz="2400" dirty="0"/>
              <a:t>.</a:t>
            </a:r>
          </a:p>
          <a:p>
            <a:r>
              <a:rPr lang="en-US" sz="2400" dirty="0" err="1"/>
              <a:t>Ajava</a:t>
            </a:r>
            <a:r>
              <a:rPr lang="en-US" sz="2400" dirty="0"/>
              <a:t> </a:t>
            </a:r>
            <a:r>
              <a:rPr lang="en-US" sz="2400" dirty="0" err="1"/>
              <a:t>voima</a:t>
            </a:r>
            <a:r>
              <a:rPr lang="en-US" sz="2400" dirty="0"/>
              <a:t> on </a:t>
            </a:r>
            <a:r>
              <a:rPr lang="en-US" sz="2400" dirty="0" err="1"/>
              <a:t>konsentraatiogradientti</a:t>
            </a:r>
            <a:r>
              <a:rPr lang="en-US" sz="2400" dirty="0"/>
              <a:t>, dc/dx.</a:t>
            </a:r>
          </a:p>
          <a:p>
            <a:r>
              <a:rPr lang="en-US" sz="2400" dirty="0" err="1"/>
              <a:t>Vuo</a:t>
            </a:r>
            <a:r>
              <a:rPr lang="en-US" sz="2400" dirty="0"/>
              <a:t> </a:t>
            </a:r>
            <a:r>
              <a:rPr lang="en-US" sz="2400" dirty="0" err="1"/>
              <a:t>verrannollinen</a:t>
            </a:r>
            <a:r>
              <a:rPr lang="en-US" sz="2400" dirty="0"/>
              <a:t> </a:t>
            </a:r>
            <a:r>
              <a:rPr lang="en-US" sz="2400" dirty="0" err="1"/>
              <a:t>diffuusiokertoimeen</a:t>
            </a:r>
            <a:r>
              <a:rPr lang="en-US" sz="2400" dirty="0"/>
              <a:t> D.</a:t>
            </a:r>
            <a:endParaRPr lang="LID4096" sz="2400" dirty="0"/>
          </a:p>
        </p:txBody>
      </p:sp>
    </p:spTree>
    <p:extLst>
      <p:ext uri="{BB962C8B-B14F-4D97-AF65-F5344CB8AC3E}">
        <p14:creationId xmlns:p14="http://schemas.microsoft.com/office/powerpoint/2010/main" val="1129091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77D61-592A-425E-95E7-82782C68B668}"/>
              </a:ext>
            </a:extLst>
          </p:cNvPr>
          <p:cNvSpPr/>
          <p:nvPr/>
        </p:nvSpPr>
        <p:spPr>
          <a:xfrm>
            <a:off x="127000" y="146050"/>
            <a:ext cx="8845550" cy="6559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endParaRPr>
          </a:p>
        </p:txBody>
      </p:sp>
      <p:sp>
        <p:nvSpPr>
          <p:cNvPr id="2" name="Title 1">
            <a:extLst>
              <a:ext uri="{FF2B5EF4-FFF2-40B4-BE49-F238E27FC236}">
                <a16:creationId xmlns:a16="http://schemas.microsoft.com/office/drawing/2014/main" id="{89093568-4D3A-4F86-BE4A-5B65A048C0F4}"/>
              </a:ext>
            </a:extLst>
          </p:cNvPr>
          <p:cNvSpPr>
            <a:spLocks noGrp="1"/>
          </p:cNvSpPr>
          <p:nvPr>
            <p:ph type="title"/>
          </p:nvPr>
        </p:nvSpPr>
        <p:spPr/>
        <p:txBody>
          <a:bodyPr>
            <a:normAutofit/>
          </a:bodyPr>
          <a:lstStyle/>
          <a:p>
            <a:r>
              <a:rPr lang="en-US" dirty="0" err="1">
                <a:solidFill>
                  <a:schemeClr val="bg1"/>
                </a:solidFill>
              </a:rPr>
              <a:t>Yhteenveto</a:t>
            </a:r>
            <a:endParaRPr lang="LID4096" dirty="0">
              <a:solidFill>
                <a:schemeClr val="bg1"/>
              </a:solidFill>
            </a:endParaRPr>
          </a:p>
        </p:txBody>
      </p:sp>
      <p:sp>
        <p:nvSpPr>
          <p:cNvPr id="4" name="TextBox 3">
            <a:extLst>
              <a:ext uri="{FF2B5EF4-FFF2-40B4-BE49-F238E27FC236}">
                <a16:creationId xmlns:a16="http://schemas.microsoft.com/office/drawing/2014/main" id="{4804976F-A156-41A8-A885-90EB9B3AA053}"/>
              </a:ext>
            </a:extLst>
          </p:cNvPr>
          <p:cNvSpPr txBox="1"/>
          <p:nvPr/>
        </p:nvSpPr>
        <p:spPr>
          <a:xfrm>
            <a:off x="604498" y="1721512"/>
            <a:ext cx="7890553" cy="4832092"/>
          </a:xfrm>
          <a:prstGeom prst="rect">
            <a:avLst/>
          </a:prstGeom>
          <a:noFill/>
        </p:spPr>
        <p:txBody>
          <a:bodyPr wrap="square" rtlCol="0">
            <a:spAutoFit/>
          </a:bodyPr>
          <a:lstStyle/>
          <a:p>
            <a:r>
              <a:rPr lang="en-US" sz="2800" dirty="0" err="1">
                <a:solidFill>
                  <a:schemeClr val="bg1"/>
                </a:solidFill>
              </a:rPr>
              <a:t>Monia</a:t>
            </a:r>
            <a:r>
              <a:rPr lang="en-US" sz="2800" dirty="0">
                <a:solidFill>
                  <a:schemeClr val="bg1"/>
                </a:solidFill>
              </a:rPr>
              <a:t> </a:t>
            </a:r>
            <a:r>
              <a:rPr lang="en-US" sz="2800" dirty="0" err="1">
                <a:solidFill>
                  <a:schemeClr val="bg1"/>
                </a:solidFill>
              </a:rPr>
              <a:t>eri</a:t>
            </a:r>
            <a:r>
              <a:rPr lang="en-US" sz="2800" dirty="0">
                <a:solidFill>
                  <a:schemeClr val="bg1"/>
                </a:solidFill>
              </a:rPr>
              <a:t> </a:t>
            </a:r>
            <a:r>
              <a:rPr lang="en-US" sz="2800" dirty="0" err="1">
                <a:solidFill>
                  <a:schemeClr val="bg1"/>
                </a:solidFill>
              </a:rPr>
              <a:t>kriittiisiä</a:t>
            </a:r>
            <a:r>
              <a:rPr lang="en-US" sz="2800" dirty="0">
                <a:solidFill>
                  <a:schemeClr val="bg1"/>
                </a:solidFill>
              </a:rPr>
              <a:t> </a:t>
            </a:r>
            <a:r>
              <a:rPr lang="en-US" sz="2800" dirty="0" err="1">
                <a:solidFill>
                  <a:schemeClr val="bg1"/>
                </a:solidFill>
              </a:rPr>
              <a:t>lämpötiloja</a:t>
            </a:r>
            <a:r>
              <a:rPr lang="en-US" sz="2800" dirty="0">
                <a:solidFill>
                  <a:schemeClr val="bg1"/>
                </a:solidFill>
              </a:rPr>
              <a:t> </a:t>
            </a:r>
            <a:r>
              <a:rPr lang="en-US" sz="2800" dirty="0" err="1">
                <a:solidFill>
                  <a:schemeClr val="bg1"/>
                </a:solidFill>
              </a:rPr>
              <a:t>jotka</a:t>
            </a:r>
            <a:r>
              <a:rPr lang="en-US" sz="2800" dirty="0">
                <a:solidFill>
                  <a:schemeClr val="bg1"/>
                </a:solidFill>
              </a:rPr>
              <a:t> </a:t>
            </a:r>
            <a:r>
              <a:rPr lang="en-US" sz="2800" dirty="0" err="1">
                <a:solidFill>
                  <a:schemeClr val="bg1"/>
                </a:solidFill>
              </a:rPr>
              <a:t>rajaavat</a:t>
            </a:r>
            <a:r>
              <a:rPr lang="en-US" sz="2800" dirty="0">
                <a:solidFill>
                  <a:schemeClr val="bg1"/>
                </a:solidFill>
              </a:rPr>
              <a:t>/</a:t>
            </a:r>
            <a:r>
              <a:rPr lang="en-US" sz="2800" dirty="0" err="1">
                <a:solidFill>
                  <a:schemeClr val="bg1"/>
                </a:solidFill>
              </a:rPr>
              <a:t>mahdollistavat</a:t>
            </a:r>
            <a:r>
              <a:rPr lang="en-US" sz="2800" dirty="0">
                <a:solidFill>
                  <a:schemeClr val="bg1"/>
                </a:solidFill>
              </a:rPr>
              <a:t> </a:t>
            </a:r>
            <a:r>
              <a:rPr lang="en-US" sz="2800" dirty="0" err="1">
                <a:solidFill>
                  <a:schemeClr val="bg1"/>
                </a:solidFill>
              </a:rPr>
              <a:t>prosessoinnin</a:t>
            </a:r>
            <a:r>
              <a:rPr lang="en-US" sz="2800" dirty="0">
                <a:solidFill>
                  <a:schemeClr val="bg1"/>
                </a:solidFill>
              </a:rPr>
              <a:t>.</a:t>
            </a:r>
          </a:p>
          <a:p>
            <a:endParaRPr lang="en-US" sz="2800" dirty="0">
              <a:solidFill>
                <a:schemeClr val="bg1"/>
              </a:solidFill>
            </a:endParaRPr>
          </a:p>
          <a:p>
            <a:r>
              <a:rPr lang="en-US" sz="2800" dirty="0" err="1">
                <a:solidFill>
                  <a:schemeClr val="bg1"/>
                </a:solidFill>
              </a:rPr>
              <a:t>Joskus</a:t>
            </a:r>
            <a:r>
              <a:rPr lang="en-US" sz="2800" dirty="0">
                <a:solidFill>
                  <a:schemeClr val="bg1"/>
                </a:solidFill>
              </a:rPr>
              <a:t> </a:t>
            </a:r>
            <a:r>
              <a:rPr lang="en-US" sz="2800" dirty="0" err="1">
                <a:solidFill>
                  <a:schemeClr val="bg1"/>
                </a:solidFill>
              </a:rPr>
              <a:t>myös</a:t>
            </a:r>
            <a:r>
              <a:rPr lang="en-US" sz="2800" dirty="0">
                <a:solidFill>
                  <a:schemeClr val="bg1"/>
                </a:solidFill>
              </a:rPr>
              <a:t> </a:t>
            </a:r>
            <a:r>
              <a:rPr lang="en-US" sz="2800" dirty="0" err="1">
                <a:solidFill>
                  <a:schemeClr val="bg1"/>
                </a:solidFill>
              </a:rPr>
              <a:t>lämpötilan</a:t>
            </a:r>
            <a:r>
              <a:rPr lang="en-US" sz="2800" dirty="0">
                <a:solidFill>
                  <a:schemeClr val="bg1"/>
                </a:solidFill>
              </a:rPr>
              <a:t> </a:t>
            </a:r>
            <a:r>
              <a:rPr lang="en-US" sz="2800" dirty="0" err="1">
                <a:solidFill>
                  <a:schemeClr val="bg1"/>
                </a:solidFill>
              </a:rPr>
              <a:t>muutosnopeus</a:t>
            </a:r>
            <a:r>
              <a:rPr lang="en-US" sz="2800" dirty="0">
                <a:solidFill>
                  <a:schemeClr val="bg1"/>
                </a:solidFill>
              </a:rPr>
              <a:t> </a:t>
            </a:r>
            <a:r>
              <a:rPr lang="en-US" sz="2800" dirty="0" err="1">
                <a:solidFill>
                  <a:schemeClr val="bg1"/>
                </a:solidFill>
              </a:rPr>
              <a:t>tärkeä</a:t>
            </a:r>
            <a:r>
              <a:rPr lang="en-US" sz="2800" dirty="0">
                <a:solidFill>
                  <a:schemeClr val="bg1"/>
                </a:solidFill>
              </a:rPr>
              <a:t>.</a:t>
            </a:r>
          </a:p>
          <a:p>
            <a:endParaRPr lang="en-US" sz="2800" dirty="0">
              <a:solidFill>
                <a:schemeClr val="bg1"/>
              </a:solidFill>
            </a:endParaRPr>
          </a:p>
          <a:p>
            <a:r>
              <a:rPr lang="en-US" sz="2800" dirty="0" err="1">
                <a:solidFill>
                  <a:schemeClr val="bg1"/>
                </a:solidFill>
              </a:rPr>
              <a:t>Matalat</a:t>
            </a:r>
            <a:r>
              <a:rPr lang="en-US" sz="2800" dirty="0">
                <a:solidFill>
                  <a:schemeClr val="bg1"/>
                </a:solidFill>
              </a:rPr>
              <a:t> </a:t>
            </a:r>
            <a:r>
              <a:rPr lang="en-US" sz="2800" dirty="0" err="1">
                <a:solidFill>
                  <a:schemeClr val="bg1"/>
                </a:solidFill>
              </a:rPr>
              <a:t>lämpötilat</a:t>
            </a:r>
            <a:r>
              <a:rPr lang="en-US" sz="2800" dirty="0">
                <a:solidFill>
                  <a:schemeClr val="bg1"/>
                </a:solidFill>
              </a:rPr>
              <a:t> </a:t>
            </a:r>
            <a:r>
              <a:rPr lang="en-US" sz="2800" dirty="0" err="1">
                <a:solidFill>
                  <a:schemeClr val="bg1"/>
                </a:solidFill>
              </a:rPr>
              <a:t>toivottuja</a:t>
            </a:r>
            <a:r>
              <a:rPr lang="en-US" sz="2800" dirty="0">
                <a:solidFill>
                  <a:schemeClr val="bg1"/>
                </a:solidFill>
              </a:rPr>
              <a:t> </a:t>
            </a:r>
            <a:r>
              <a:rPr lang="en-US" sz="2800" dirty="0" err="1">
                <a:solidFill>
                  <a:schemeClr val="bg1"/>
                </a:solidFill>
              </a:rPr>
              <a:t>koska</a:t>
            </a:r>
            <a:r>
              <a:rPr lang="en-US" sz="2800" dirty="0">
                <a:solidFill>
                  <a:schemeClr val="bg1"/>
                </a:solidFill>
              </a:rPr>
              <a:t>:</a:t>
            </a:r>
          </a:p>
          <a:p>
            <a:r>
              <a:rPr lang="en-US" sz="2800" dirty="0">
                <a:solidFill>
                  <a:schemeClr val="bg1"/>
                </a:solidFill>
              </a:rPr>
              <a:t>-</a:t>
            </a:r>
            <a:r>
              <a:rPr lang="en-US" sz="2800" dirty="0" err="1">
                <a:solidFill>
                  <a:schemeClr val="bg1"/>
                </a:solidFill>
              </a:rPr>
              <a:t>pienemmät</a:t>
            </a:r>
            <a:r>
              <a:rPr lang="en-US" sz="2800" dirty="0">
                <a:solidFill>
                  <a:schemeClr val="bg1"/>
                </a:solidFill>
              </a:rPr>
              <a:t> </a:t>
            </a:r>
            <a:r>
              <a:rPr lang="en-US" sz="2800" dirty="0" err="1">
                <a:solidFill>
                  <a:schemeClr val="bg1"/>
                </a:solidFill>
              </a:rPr>
              <a:t>energiakustannukset</a:t>
            </a:r>
            <a:endParaRPr lang="en-US" sz="2800" dirty="0">
              <a:solidFill>
                <a:schemeClr val="bg1"/>
              </a:solidFill>
            </a:endParaRPr>
          </a:p>
          <a:p>
            <a:r>
              <a:rPr lang="en-US" sz="2800" dirty="0">
                <a:solidFill>
                  <a:schemeClr val="bg1"/>
                </a:solidFill>
              </a:rPr>
              <a:t>-</a:t>
            </a:r>
            <a:r>
              <a:rPr lang="en-US" sz="2800" dirty="0" err="1">
                <a:solidFill>
                  <a:schemeClr val="bg1"/>
                </a:solidFill>
              </a:rPr>
              <a:t>pienemmät</a:t>
            </a:r>
            <a:r>
              <a:rPr lang="en-US" sz="2800" dirty="0">
                <a:solidFill>
                  <a:schemeClr val="bg1"/>
                </a:solidFill>
              </a:rPr>
              <a:t> </a:t>
            </a:r>
            <a:r>
              <a:rPr lang="en-US" sz="2800" dirty="0" err="1">
                <a:solidFill>
                  <a:schemeClr val="bg1"/>
                </a:solidFill>
              </a:rPr>
              <a:t>lämpölaajenemiset</a:t>
            </a:r>
            <a:r>
              <a:rPr lang="en-US" sz="2800" dirty="0">
                <a:solidFill>
                  <a:schemeClr val="bg1"/>
                </a:solidFill>
              </a:rPr>
              <a:t>/</a:t>
            </a:r>
            <a:r>
              <a:rPr lang="en-US" sz="2800" dirty="0" err="1">
                <a:solidFill>
                  <a:schemeClr val="bg1"/>
                </a:solidFill>
              </a:rPr>
              <a:t>lämpöjännitykset</a:t>
            </a:r>
            <a:endParaRPr lang="en-US" sz="2800" dirty="0">
              <a:solidFill>
                <a:schemeClr val="bg1"/>
              </a:solidFill>
            </a:endParaRPr>
          </a:p>
          <a:p>
            <a:r>
              <a:rPr lang="en-US" sz="2800" dirty="0">
                <a:solidFill>
                  <a:schemeClr val="bg1"/>
                </a:solidFill>
              </a:rPr>
              <a:t>-</a:t>
            </a:r>
            <a:r>
              <a:rPr lang="en-US" sz="2800" dirty="0" err="1">
                <a:solidFill>
                  <a:schemeClr val="bg1"/>
                </a:solidFill>
              </a:rPr>
              <a:t>yksinkertaisemmat</a:t>
            </a:r>
            <a:r>
              <a:rPr lang="en-US" sz="2800" dirty="0">
                <a:solidFill>
                  <a:schemeClr val="bg1"/>
                </a:solidFill>
              </a:rPr>
              <a:t>/</a:t>
            </a:r>
            <a:r>
              <a:rPr lang="en-US" sz="2800" dirty="0" err="1">
                <a:solidFill>
                  <a:schemeClr val="bg1"/>
                </a:solidFill>
              </a:rPr>
              <a:t>halvemmat</a:t>
            </a:r>
            <a:r>
              <a:rPr lang="en-US" sz="2800" dirty="0">
                <a:solidFill>
                  <a:schemeClr val="bg1"/>
                </a:solidFill>
              </a:rPr>
              <a:t> </a:t>
            </a:r>
            <a:r>
              <a:rPr lang="en-US" sz="2800" dirty="0" err="1">
                <a:solidFill>
                  <a:schemeClr val="bg1"/>
                </a:solidFill>
              </a:rPr>
              <a:t>prosessilaitteet</a:t>
            </a:r>
            <a:endParaRPr lang="en-US" sz="2800" dirty="0">
              <a:solidFill>
                <a:schemeClr val="bg1"/>
              </a:solidFill>
            </a:endParaRPr>
          </a:p>
          <a:p>
            <a:r>
              <a:rPr lang="en-US" sz="2800" dirty="0">
                <a:solidFill>
                  <a:schemeClr val="bg1"/>
                </a:solidFill>
              </a:rPr>
              <a:t>-</a:t>
            </a:r>
            <a:r>
              <a:rPr lang="en-US" sz="2800" dirty="0" err="1">
                <a:solidFill>
                  <a:schemeClr val="bg1"/>
                </a:solidFill>
              </a:rPr>
              <a:t>vähemmän</a:t>
            </a:r>
            <a:r>
              <a:rPr lang="en-US" sz="2800" dirty="0">
                <a:solidFill>
                  <a:schemeClr val="bg1"/>
                </a:solidFill>
              </a:rPr>
              <a:t> </a:t>
            </a:r>
            <a:r>
              <a:rPr lang="en-US" sz="2800" dirty="0" err="1">
                <a:solidFill>
                  <a:schemeClr val="bg1"/>
                </a:solidFill>
              </a:rPr>
              <a:t>ilmiöitä</a:t>
            </a:r>
            <a:r>
              <a:rPr lang="en-US" sz="2800" dirty="0">
                <a:solidFill>
                  <a:schemeClr val="bg1"/>
                </a:solidFill>
              </a:rPr>
              <a:t> (</a:t>
            </a:r>
            <a:r>
              <a:rPr lang="en-US" sz="2800" dirty="0" err="1">
                <a:solidFill>
                  <a:schemeClr val="bg1"/>
                </a:solidFill>
              </a:rPr>
              <a:t>diffuusio</a:t>
            </a:r>
            <a:r>
              <a:rPr lang="en-US" sz="2800" dirty="0">
                <a:solidFill>
                  <a:schemeClr val="bg1"/>
                </a:solidFill>
              </a:rPr>
              <a:t>, </a:t>
            </a:r>
            <a:r>
              <a:rPr lang="en-US" sz="2800" dirty="0" err="1">
                <a:solidFill>
                  <a:schemeClr val="bg1"/>
                </a:solidFill>
              </a:rPr>
              <a:t>kiteytyminen</a:t>
            </a:r>
            <a:r>
              <a:rPr lang="en-US" sz="2800" dirty="0">
                <a:solidFill>
                  <a:schemeClr val="bg1"/>
                </a:solidFill>
              </a:rPr>
              <a:t>,…)</a:t>
            </a:r>
          </a:p>
          <a:p>
            <a:endParaRPr lang="LID4096" sz="2800" dirty="0">
              <a:solidFill>
                <a:schemeClr val="bg1"/>
              </a:solidFill>
            </a:endParaRPr>
          </a:p>
        </p:txBody>
      </p:sp>
    </p:spTree>
    <p:extLst>
      <p:ext uri="{BB962C8B-B14F-4D97-AF65-F5344CB8AC3E}">
        <p14:creationId xmlns:p14="http://schemas.microsoft.com/office/powerpoint/2010/main" val="13408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64028</TotalTime>
  <Words>3826</Words>
  <Application>Microsoft Office PowerPoint</Application>
  <PresentationFormat>On-screen Show (4:3)</PresentationFormat>
  <Paragraphs>728</Paragraphs>
  <Slides>90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7" baseType="lpstr">
      <vt:lpstr>Arial</vt:lpstr>
      <vt:lpstr>Calibri</vt:lpstr>
      <vt:lpstr>Cambria Math</vt:lpstr>
      <vt:lpstr>Times New Roman</vt:lpstr>
      <vt:lpstr>Wingdings</vt:lpstr>
      <vt:lpstr>Office Theme</vt:lpstr>
      <vt:lpstr>Equation.3</vt:lpstr>
      <vt:lpstr>Luento 10: Materiaalien prosessointi</vt:lpstr>
      <vt:lpstr>Oppimistavoitteet</vt:lpstr>
      <vt:lpstr>Materiaalien prosessointi</vt:lpstr>
      <vt:lpstr>Olomuotoa muuttavat prosessit</vt:lpstr>
      <vt:lpstr>Ilmiöitä sulassa tilassa</vt:lpstr>
      <vt:lpstr>Ilmiöitä kiinteässä tilassa</vt:lpstr>
      <vt:lpstr>Arrhenius-prosessi</vt:lpstr>
      <vt:lpstr>Kidekoon kasvu lämpökäsittelyssä</vt:lpstr>
      <vt:lpstr>Diffuusio</vt:lpstr>
      <vt:lpstr>Diffuusio</vt:lpstr>
      <vt:lpstr>Kemialliset reaktiot</vt:lpstr>
      <vt:lpstr>Pii-kalvon kasvunopeus</vt:lpstr>
      <vt:lpstr>Hehkutus</vt:lpstr>
      <vt:lpstr>Kovuus vs. hehkutus</vt:lpstr>
      <vt:lpstr>2-vaiheinen lämpökäsittely</vt:lpstr>
      <vt:lpstr>Amofiset metallit</vt:lpstr>
      <vt:lpstr>Silikaattikeraamit, kertaus</vt:lpstr>
      <vt:lpstr>Keraamien prosessointi</vt:lpstr>
      <vt:lpstr>Mistä jauheet saadaan ?</vt:lpstr>
      <vt:lpstr>Why use a powder route?</vt:lpstr>
      <vt:lpstr>Sintraus (T~ 50-70% Tm)</vt:lpstr>
      <vt:lpstr>LaFeO3 tiheys (Tm =2163 K)</vt:lpstr>
      <vt:lpstr>Keraameihin jää aina huokosia</vt:lpstr>
      <vt:lpstr>Lucalox-lamppu (luke-alox)</vt:lpstr>
      <vt:lpstr>Sintraus nestefaasin kautta</vt:lpstr>
      <vt:lpstr>Kapillaarivoimat kiteiden välillä </vt:lpstr>
      <vt:lpstr>WC-12Co (88% WC, 12% Co)</vt:lpstr>
      <vt:lpstr>WC-12Co faasidiagramma</vt:lpstr>
      <vt:lpstr>Hot (Isostatic) Pressing</vt:lpstr>
      <vt:lpstr>Hot pressing vs. sintraus</vt:lpstr>
      <vt:lpstr>HIP: jauheesta kiinteäksi</vt:lpstr>
      <vt:lpstr>Kalvot ja pinnoitteet</vt:lpstr>
      <vt:lpstr>Terminen höyrystys</vt:lpstr>
      <vt:lpstr>Piin höyrynpaine</vt:lpstr>
      <vt:lpstr>Elektronisuihkuhöyrystys</vt:lpstr>
      <vt:lpstr>Metalliohutkalvoja höyrystämällä</vt:lpstr>
      <vt:lpstr>Ohutkalvot mikroelektroniikassa</vt:lpstr>
      <vt:lpstr>Terminen ruiskutus (thermal spray)</vt:lpstr>
      <vt:lpstr>Kalvon rakenne</vt:lpstr>
      <vt:lpstr>Ruiskutus vs. höyrystys</vt:lpstr>
      <vt:lpstr>Varoitus:   atomization ≠ atomeiksi hajottamista atomization = pistää päreiksi</vt:lpstr>
      <vt:lpstr>Kalvot ja pinnoitteet</vt:lpstr>
      <vt:lpstr>Tauko</vt:lpstr>
      <vt:lpstr>Liittäminen, geometria</vt:lpstr>
      <vt:lpstr>Tasaisuus vs. sileys (flatness vs. smoothness)</vt:lpstr>
      <vt:lpstr>Piikiekkojen liittäminen</vt:lpstr>
      <vt:lpstr>Piikiekot vetysidokselle kiinni</vt:lpstr>
      <vt:lpstr>Pintaenergia</vt:lpstr>
      <vt:lpstr>Lämpökäsittely poistaa vettä</vt:lpstr>
      <vt:lpstr>Piikiekkojen liittäminen, 1000oC</vt:lpstr>
      <vt:lpstr>Liittäminen, mekaniikka</vt:lpstr>
      <vt:lpstr>Korkea lämpötila  Si-O-Si sidos</vt:lpstr>
      <vt:lpstr>Sidoslujuus = f(T)</vt:lpstr>
      <vt:lpstr>Fuusiobondaus (suoraliittäminen)</vt:lpstr>
      <vt:lpstr>Lasin liittäminen</vt:lpstr>
      <vt:lpstr>Polymeerien liittäminen</vt:lpstr>
      <vt:lpstr>Metallien liittäminen (1)</vt:lpstr>
      <vt:lpstr>Metallien liittäminen (2)</vt:lpstr>
      <vt:lpstr>Metallien liittäminen (3)</vt:lpstr>
      <vt:lpstr>CuxSny stabiilisuus</vt:lpstr>
      <vt:lpstr>PowerPoint Presentation</vt:lpstr>
      <vt:lpstr>Valu</vt:lpstr>
      <vt:lpstr>Valettava materiaali itse</vt:lpstr>
      <vt:lpstr>Segregaatio</vt:lpstr>
      <vt:lpstr>Kaasut valussa</vt:lpstr>
      <vt:lpstr>Valetun kappaleen kiderakenne</vt:lpstr>
      <vt:lpstr>Polymeerien  ruiskuvalu</vt:lpstr>
      <vt:lpstr>Ruiskuvalun monitorointi</vt:lpstr>
      <vt:lpstr>Cycle time esimerkki</vt:lpstr>
      <vt:lpstr>Polymeerivalu</vt:lpstr>
      <vt:lpstr>Hinta vs. tuotantosarjan pituus</vt:lpstr>
      <vt:lpstr>Muottipuristus, T&gt;Tg, muttei sula</vt:lpstr>
      <vt:lpstr>Ruiskuvalu vs. muottipuristus</vt:lpstr>
      <vt:lpstr>Laserprosessointi</vt:lpstr>
      <vt:lpstr>Fokusoitu laserprosessointi</vt:lpstr>
      <vt:lpstr>DVD-RW</vt:lpstr>
      <vt:lpstr>DVD (2)</vt:lpstr>
      <vt:lpstr>Laserkiteytys (terminen efekti)</vt:lpstr>
      <vt:lpstr>Kiteytys polymeerin päällä !</vt:lpstr>
      <vt:lpstr>Terminen vs. ablaatio</vt:lpstr>
      <vt:lpstr>PowerPoint Presentation</vt:lpstr>
      <vt:lpstr>Laserpinnoitus (jauhesintraus)</vt:lpstr>
      <vt:lpstr>Laserleikkaus:  terminen tai ablaatio</vt:lpstr>
      <vt:lpstr>Hitsaus ja lämpövaurio</vt:lpstr>
      <vt:lpstr>Laser Metal Deposition (LMD)</vt:lpstr>
      <vt:lpstr>Metallijauheesta 3D printtaus</vt:lpstr>
      <vt:lpstr>Jauheen käsittely laserilla</vt:lpstr>
      <vt:lpstr>PowerPoint Presentation</vt:lpstr>
      <vt:lpstr>3D markkinat ?</vt:lpstr>
      <vt:lpstr>Yhteenveto</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Luento 10: Materiaalien prosessointi</dc:title>
  <dc:creator>Franssila Sami</dc:creator>
  <cp:lastModifiedBy>Franssila Sami</cp:lastModifiedBy>
  <cp:revision>270</cp:revision>
  <dcterms:created xsi:type="dcterms:W3CDTF">2019-02-12T10:24:40Z</dcterms:created>
  <dcterms:modified xsi:type="dcterms:W3CDTF">2020-11-10T14:59:44Z</dcterms:modified>
</cp:coreProperties>
</file>