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1" r:id="rId4"/>
    <p:sldId id="309" r:id="rId5"/>
    <p:sldId id="310" r:id="rId6"/>
    <p:sldId id="299" r:id="rId7"/>
    <p:sldId id="285" r:id="rId8"/>
    <p:sldId id="319" r:id="rId9"/>
    <p:sldId id="311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66B6065-E74A-8C4C-9983-D7548F2DEE16}">
          <p14:sldIdLst>
            <p14:sldId id="256"/>
            <p14:sldId id="281"/>
            <p14:sldId id="309"/>
            <p14:sldId id="310"/>
            <p14:sldId id="299"/>
            <p14:sldId id="285"/>
            <p14:sldId id="319"/>
            <p14:sldId id="311"/>
          </p14:sldIdLst>
        </p14:section>
        <p14:section name="Section titre centré" id="{54980A7E-660D-624D-A558-07393040DBA8}">
          <p14:sldIdLst/>
        </p14:section>
        <p14:section name="Section 2 col" id="{768181A1-626C-6F41-BE0E-E914FB943440}">
          <p14:sldIdLst/>
        </p14:section>
        <p14:section name="page image" id="{35BD50F4-E697-ED4A-BA67-6797353BD6F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247"/>
    <a:srgbClr val="13A89A"/>
    <a:srgbClr val="71B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B328-FF46-814A-A6A8-957B488F8376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C14B-A7F5-3B48-90A8-32D79C325F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1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E72E2-D451-4B96-B1D4-6F60669985FD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36C90-AB65-41F8-829B-19E8C1D2D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0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*CORE SLIDE*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6C90-AB65-41F8-829B-19E8C1D2D1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4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Pakettiratkaisu</a:t>
            </a:r>
            <a:r>
              <a:rPr lang="en-US" dirty="0"/>
              <a:t> = 5 </a:t>
            </a:r>
            <a:r>
              <a:rPr lang="en-US" dirty="0" err="1"/>
              <a:t>yhteistyöyliopistoa</a:t>
            </a:r>
            <a:endParaRPr lang="en-US" dirty="0"/>
          </a:p>
          <a:p>
            <a:pPr lvl="1"/>
            <a:r>
              <a:rPr lang="en-US" dirty="0"/>
              <a:t>1. </a:t>
            </a:r>
            <a:r>
              <a:rPr lang="en-US" dirty="0" err="1"/>
              <a:t>vuosi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, 2. </a:t>
            </a:r>
            <a:r>
              <a:rPr lang="en-US" dirty="0" err="1"/>
              <a:t>vuosi</a:t>
            </a:r>
            <a:r>
              <a:rPr lang="en-US" dirty="0"/>
              <a:t> </a:t>
            </a:r>
            <a:r>
              <a:rPr lang="en-US" dirty="0" err="1"/>
              <a:t>toisessa</a:t>
            </a:r>
            <a:r>
              <a:rPr lang="en-US" dirty="0"/>
              <a:t> </a:t>
            </a:r>
            <a:r>
              <a:rPr lang="en-US" dirty="0" err="1"/>
              <a:t>yliopistossa</a:t>
            </a:r>
            <a:endParaRPr lang="en-US" dirty="0"/>
          </a:p>
          <a:p>
            <a:pPr lvl="1"/>
            <a:r>
              <a:rPr lang="en-US" dirty="0" err="1"/>
              <a:t>Yhteisesti</a:t>
            </a:r>
            <a:r>
              <a:rPr lang="en-US" dirty="0"/>
              <a:t> </a:t>
            </a:r>
            <a:r>
              <a:rPr lang="en-US" dirty="0" err="1"/>
              <a:t>sovitut</a:t>
            </a:r>
            <a:r>
              <a:rPr lang="en-US" dirty="0"/>
              <a:t> </a:t>
            </a:r>
            <a:r>
              <a:rPr lang="en-US" dirty="0" err="1"/>
              <a:t>oppimistavoitteet</a:t>
            </a:r>
            <a:r>
              <a:rPr lang="en-US" dirty="0"/>
              <a:t>,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kurssilista</a:t>
            </a:r>
            <a:endParaRPr lang="en-US" dirty="0"/>
          </a:p>
          <a:p>
            <a:pPr lvl="1"/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hyväksilukua</a:t>
            </a:r>
            <a:endParaRPr lang="en-US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6C90-AB65-41F8-829B-19E8C1D2D1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6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*CORE SLIDE*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6C90-AB65-41F8-829B-19E8C1D2D1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0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8800" y="1143512"/>
            <a:ext cx="6169628" cy="48208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800" y="1752599"/>
            <a:ext cx="7086600" cy="425132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87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8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54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4136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0544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624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6263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112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cap="small">
                <a:solidFill>
                  <a:prstClr val="black">
                    <a:tint val="75000"/>
                  </a:prstClr>
                </a:solidFill>
              </a:rPr>
              <a:t>Jääskeläinen &amp; Biniari</a:t>
            </a:r>
            <a:endParaRPr lang="en-US" b="1" cap="smal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36188E9-BB56-4511-924C-CAD2EAAABD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7032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cap="small">
                <a:solidFill>
                  <a:prstClr val="black">
                    <a:tint val="75000"/>
                  </a:prstClr>
                </a:solidFill>
              </a:rPr>
              <a:t>Jääskeläinen &amp; Biniari</a:t>
            </a:r>
            <a:endParaRPr lang="en-US" b="1" cap="smal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36188E9-BB56-4511-924C-CAD2EAAABD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7650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cap="small">
                <a:solidFill>
                  <a:prstClr val="black">
                    <a:tint val="75000"/>
                  </a:prstClr>
                </a:solidFill>
              </a:rPr>
              <a:t>Jääskeläinen &amp; Biniari</a:t>
            </a:r>
            <a:endParaRPr lang="en-US" b="1" cap="smal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36188E9-BB56-4511-924C-CAD2EAAABD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847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  <a:lvl2pPr>
              <a:defRPr baseline="0">
                <a:solidFill>
                  <a:schemeClr val="tx1"/>
                </a:solidFill>
                <a:latin typeface="+mj-lt"/>
              </a:defRPr>
            </a:lvl2pPr>
            <a:lvl3pPr>
              <a:defRPr baseline="0">
                <a:solidFill>
                  <a:schemeClr val="tx1"/>
                </a:solidFill>
                <a:latin typeface="+mj-lt"/>
              </a:defRPr>
            </a:lvl3pPr>
            <a:lvl4pPr>
              <a:defRPr baseline="0">
                <a:solidFill>
                  <a:schemeClr val="tx1"/>
                </a:solidFill>
                <a:latin typeface="+mj-lt"/>
              </a:defRPr>
            </a:lvl4pPr>
            <a:lvl5pPr>
              <a:defRPr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52" y="109182"/>
            <a:ext cx="2633974" cy="7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7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bg>
      <p:bgPr>
        <a:gradFill flip="none" rotWithShape="1">
          <a:gsLst>
            <a:gs pos="67000">
              <a:srgbClr val="FF671F"/>
            </a:gs>
            <a:gs pos="0">
              <a:srgbClr val="F74F1E"/>
            </a:gs>
            <a:gs pos="100000">
              <a:srgbClr val="D7382F"/>
            </a:gs>
          </a:gsLst>
          <a:lin ang="205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2635"/>
            <a:ext cx="8229600" cy="87859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8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76480"/>
            <a:ext cx="2133600" cy="365125"/>
          </a:xfrm>
          <a:prstGeom prst="rect">
            <a:avLst/>
          </a:prstGeom>
        </p:spPr>
        <p:txBody>
          <a:bodyPr/>
          <a:lstStyle/>
          <a:p>
            <a:fld id="{C36188E9-BB56-4511-924C-CAD2EAAABD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cap="small">
                <a:solidFill>
                  <a:prstClr val="black">
                    <a:tint val="75000"/>
                  </a:prstClr>
                </a:solidFill>
              </a:rPr>
              <a:t>Jääskeläinen &amp; Biniari</a:t>
            </a:r>
            <a:endParaRPr lang="en-US" b="1" cap="smal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34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6480"/>
            <a:ext cx="2133600" cy="365125"/>
          </a:xfrm>
          <a:prstGeom prst="rect">
            <a:avLst/>
          </a:prstGeom>
        </p:spPr>
        <p:txBody>
          <a:bodyPr/>
          <a:lstStyle/>
          <a:p>
            <a:fld id="{C36188E9-BB56-4511-924C-CAD2EAAABD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cap="small">
                <a:solidFill>
                  <a:prstClr val="black">
                    <a:tint val="75000"/>
                  </a:prstClr>
                </a:solidFill>
              </a:rPr>
              <a:t>Jääskeläinen &amp; Biniari</a:t>
            </a:r>
            <a:endParaRPr lang="en-US" b="1" cap="smal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08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899" cy="20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527050" y="1146430"/>
            <a:ext cx="6169628" cy="48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527050" y="1958974"/>
            <a:ext cx="4640973" cy="425132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>
            <a:off x="7836796" y="3379322"/>
            <a:ext cx="850004" cy="1459326"/>
          </a:xfrm>
          <a:prstGeom prst="round2Diag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0" name="Image 9" descr="650-150521123821756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8" y="3384027"/>
            <a:ext cx="2187426" cy="1459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1" name="Image 10" descr="shutterstock-36681103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8" y="1387474"/>
            <a:ext cx="3164052" cy="1844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702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62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96C2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336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62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6C2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336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8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845560" cy="66761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3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53016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1222858"/>
            <a:ext cx="9144000" cy="2963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509689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73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28067"/>
            <a:ext cx="8229600" cy="47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0E7C-447B-E347-A8B3-7D95BB9F2B23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442A-40CB-194B-97D5-3D820BC730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spc="0">
          <a:solidFill>
            <a:srgbClr val="96C247"/>
          </a:solidFill>
          <a:latin typeface="Titil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Titillium" panose="00000500000000000000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Titil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Titil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r>
              <a:rPr lang="en-US" b="1" cap="small">
                <a:solidFill>
                  <a:prstClr val="black">
                    <a:tint val="75000"/>
                  </a:prstClr>
                </a:solidFill>
              </a:rPr>
              <a:t>Jääskeläinen &amp; Biniari</a:t>
            </a:r>
            <a:endParaRPr lang="en-US" b="1" cap="smal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290">
                <a:defRPr/>
              </a:pPr>
              <a:t>5.11.2021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/>
            <a:fld id="{C36188E9-BB56-4511-924C-CAD2EAAABD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29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0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720x540-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60642" y="1239962"/>
            <a:ext cx="6956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200" dirty="0"/>
              <a:t>International </a:t>
            </a:r>
            <a:r>
              <a:rPr lang="fi-FI" sz="2200" dirty="0" err="1"/>
              <a:t>Master’s</a:t>
            </a:r>
            <a:r>
              <a:rPr lang="fi-FI" sz="2200" dirty="0"/>
              <a:t> programme in </a:t>
            </a:r>
          </a:p>
          <a:p>
            <a:pPr algn="ctr"/>
            <a:r>
              <a:rPr lang="fi-FI" sz="2200" u="sng" dirty="0"/>
              <a:t>A</a:t>
            </a:r>
            <a:r>
              <a:rPr lang="fi-FI" sz="2200" dirty="0"/>
              <a:t>dvanced </a:t>
            </a:r>
            <a:r>
              <a:rPr lang="fi-FI" sz="2200" u="sng" dirty="0" err="1"/>
              <a:t>M</a:t>
            </a:r>
            <a:r>
              <a:rPr lang="fi-FI" sz="2200" dirty="0" err="1"/>
              <a:t>aterials</a:t>
            </a:r>
            <a:r>
              <a:rPr lang="fi-FI" sz="2200" dirty="0"/>
              <a:t> for </a:t>
            </a:r>
            <a:r>
              <a:rPr lang="fi-FI" sz="2200" u="sng" dirty="0"/>
              <a:t>I</a:t>
            </a:r>
            <a:r>
              <a:rPr lang="fi-FI" sz="2200" dirty="0"/>
              <a:t>nnovation and </a:t>
            </a:r>
            <a:r>
              <a:rPr lang="fi-FI" sz="2200" u="sng" dirty="0" err="1"/>
              <a:t>S</a:t>
            </a:r>
            <a:r>
              <a:rPr lang="fi-FI" sz="2200" dirty="0" err="1"/>
              <a:t>ustainability</a:t>
            </a:r>
            <a:r>
              <a:rPr lang="fi-FI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29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b="1" dirty="0" err="1"/>
              <a:t>Master’s</a:t>
            </a:r>
            <a:r>
              <a:rPr lang="fi-FI" sz="2800" b="1" dirty="0"/>
              <a:t> </a:t>
            </a:r>
            <a:r>
              <a:rPr lang="fi-FI" sz="2800" b="1" dirty="0" err="1"/>
              <a:t>programme</a:t>
            </a:r>
            <a:r>
              <a:rPr lang="fi-FI" sz="2800" b="1" dirty="0"/>
              <a:t> in Advanced </a:t>
            </a:r>
            <a:r>
              <a:rPr lang="fi-FI" sz="2800" b="1" dirty="0" err="1"/>
              <a:t>Materials</a:t>
            </a:r>
            <a:r>
              <a:rPr lang="fi-FI" sz="2800" b="1" dirty="0"/>
              <a:t> for Innovation and </a:t>
            </a:r>
            <a:r>
              <a:rPr lang="fi-FI" sz="2800" b="1" dirty="0" err="1"/>
              <a:t>Sustainability</a:t>
            </a:r>
            <a:r>
              <a:rPr lang="fi-FI" sz="2800" b="1" dirty="0"/>
              <a:t> (120 ECTS)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05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2600" b="1" dirty="0"/>
              <a:t>EIT-label </a:t>
            </a:r>
            <a:r>
              <a:rPr lang="en-US" sz="2600" dirty="0"/>
              <a:t>awarded in September 2016</a:t>
            </a:r>
          </a:p>
          <a:p>
            <a:pPr lvl="0"/>
            <a:r>
              <a:rPr lang="en-US" sz="2600" b="1" dirty="0"/>
              <a:t>Joint study </a:t>
            </a:r>
            <a:r>
              <a:rPr lang="en-US" sz="2600" b="1" dirty="0" err="1"/>
              <a:t>programme</a:t>
            </a:r>
            <a:r>
              <a:rPr lang="en-US" sz="2600" b="1" dirty="0"/>
              <a:t> </a:t>
            </a:r>
            <a:r>
              <a:rPr lang="en-US" sz="2600" dirty="0"/>
              <a:t>curriculum: Advanced Materials Science courses &amp; Entrepreneurial skills</a:t>
            </a:r>
          </a:p>
          <a:p>
            <a:pPr lvl="0"/>
            <a:r>
              <a:rPr lang="en-US" sz="2600" dirty="0"/>
              <a:t>Two year Master’s programme offered by </a:t>
            </a:r>
            <a:r>
              <a:rPr lang="en-US" sz="2600" b="1" dirty="0"/>
              <a:t>5 leading European Universities</a:t>
            </a:r>
          </a:p>
          <a:p>
            <a:pPr lvl="0"/>
            <a:r>
              <a:rPr lang="en-US" sz="2600" b="1" dirty="0"/>
              <a:t>International mobility</a:t>
            </a:r>
            <a:r>
              <a:rPr lang="en-US" sz="2600" dirty="0"/>
              <a:t>: studies in two European countries</a:t>
            </a:r>
          </a:p>
          <a:p>
            <a:pPr lvl="0"/>
            <a:r>
              <a:rPr lang="en-US" sz="2600" b="1" dirty="0"/>
              <a:t>Cross-organizational mobility</a:t>
            </a:r>
            <a:r>
              <a:rPr lang="en-US" sz="2600" dirty="0"/>
              <a:t>: collaboration with industry and research organizations</a:t>
            </a:r>
          </a:p>
          <a:p>
            <a:pPr lvl="0"/>
            <a:r>
              <a:rPr lang="en-US" sz="2600" b="1" dirty="0"/>
              <a:t>Double degree</a:t>
            </a:r>
          </a:p>
          <a:p>
            <a:pPr lvl="0"/>
            <a:r>
              <a:rPr lang="fi-FI" sz="2600" b="1" dirty="0"/>
              <a:t>First </a:t>
            </a:r>
            <a:r>
              <a:rPr lang="fi-FI" sz="2600" b="1" dirty="0" err="1"/>
              <a:t>intake</a:t>
            </a:r>
            <a:r>
              <a:rPr lang="fi-FI" sz="2600" b="1" dirty="0"/>
              <a:t>: </a:t>
            </a:r>
            <a:r>
              <a:rPr lang="fi-FI" sz="2600" b="1" dirty="0" err="1"/>
              <a:t>autumn</a:t>
            </a:r>
            <a:r>
              <a:rPr lang="fi-FI" sz="2600" b="1" dirty="0"/>
              <a:t> 2017</a:t>
            </a:r>
          </a:p>
          <a:p>
            <a:pPr lvl="0"/>
            <a:r>
              <a:rPr lang="fi-FI" sz="2600" b="1" dirty="0"/>
              <a:t>30 - 35 </a:t>
            </a:r>
            <a:r>
              <a:rPr lang="fi-FI" sz="2600" b="1" dirty="0" err="1"/>
              <a:t>students</a:t>
            </a:r>
            <a:endParaRPr lang="fi-FI" sz="2600" b="1" dirty="0"/>
          </a:p>
          <a:p>
            <a:pPr lvl="0"/>
            <a:r>
              <a:rPr lang="fi-FI" sz="2600" b="1" dirty="0"/>
              <a:t>Prof. Jaana Vapaavuori</a:t>
            </a:r>
          </a:p>
          <a:p>
            <a:pPr lvl="1"/>
            <a:r>
              <a:rPr lang="fi-FI" sz="2200" b="1" dirty="0"/>
              <a:t>Elina Kähkönen, Jari Koskinen, N.N.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4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8066"/>
            <a:ext cx="8229600" cy="808309"/>
          </a:xfrm>
        </p:spPr>
        <p:txBody>
          <a:bodyPr>
            <a:normAutofit/>
          </a:bodyPr>
          <a:lstStyle/>
          <a:p>
            <a:r>
              <a:rPr lang="en-US" sz="3200" b="1" dirty="0"/>
              <a:t>Why AMIS?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6375"/>
            <a:ext cx="8229600" cy="4583178"/>
          </a:xfrm>
        </p:spPr>
        <p:txBody>
          <a:bodyPr>
            <a:normAutofit/>
          </a:bodyPr>
          <a:lstStyle/>
          <a:p>
            <a:r>
              <a:rPr lang="en-US" sz="2400" dirty="0"/>
              <a:t>Double degree </a:t>
            </a:r>
            <a:r>
              <a:rPr lang="en-US" sz="2400" dirty="0" err="1"/>
              <a:t>programme</a:t>
            </a:r>
            <a:r>
              <a:rPr lang="en-US" sz="2400" dirty="0"/>
              <a:t> = “Package solution” alternative to student exchange</a:t>
            </a:r>
          </a:p>
          <a:p>
            <a:r>
              <a:rPr lang="en-US" sz="2400" dirty="0"/>
              <a:t>Funding &amp; Labeling: EIT Raw Materials</a:t>
            </a:r>
          </a:p>
          <a:p>
            <a:r>
              <a:rPr lang="en-US" sz="2400" dirty="0"/>
              <a:t>Two degrees, one shot – why not?</a:t>
            </a:r>
          </a:p>
          <a:p>
            <a:pPr lvl="1"/>
            <a:r>
              <a:rPr lang="en-US" sz="2000" dirty="0"/>
              <a:t>E.g. </a:t>
            </a:r>
            <a:r>
              <a:rPr lang="en-US" sz="2000" i="1" dirty="0" err="1"/>
              <a:t>diplomi-insinööri</a:t>
            </a:r>
            <a:r>
              <a:rPr lang="en-US" sz="2000" i="1" dirty="0"/>
              <a:t> </a:t>
            </a:r>
            <a:r>
              <a:rPr lang="en-US" sz="2000" dirty="0"/>
              <a:t>from Aalto + Master of Science from partner university</a:t>
            </a:r>
          </a:p>
          <a:p>
            <a:r>
              <a:rPr lang="en-US" sz="2400" dirty="0"/>
              <a:t>Material Sciences major + Innovation &amp; Entrepreneurship minor</a:t>
            </a:r>
          </a:p>
          <a:p>
            <a:r>
              <a:rPr lang="en-US" sz="2400" dirty="0"/>
              <a:t>Scholarship opportunities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3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AMIS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year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Institut</a:t>
            </a:r>
            <a:r>
              <a:rPr lang="en-US" b="1" dirty="0"/>
              <a:t> </a:t>
            </a:r>
            <a:r>
              <a:rPr lang="en-US" b="1" dirty="0" err="1"/>
              <a:t>Polytechnique</a:t>
            </a:r>
            <a:r>
              <a:rPr lang="en-US" b="1" dirty="0"/>
              <a:t> de Grenoble</a:t>
            </a:r>
            <a:r>
              <a:rPr lang="en-US" dirty="0"/>
              <a:t>, France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Aalto University School of Chemical Engineering</a:t>
            </a:r>
            <a:r>
              <a:rPr lang="en-US" dirty="0"/>
              <a:t>, Espoo, Finland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Technische</a:t>
            </a:r>
            <a:r>
              <a:rPr lang="en-US" b="1" dirty="0"/>
              <a:t> </a:t>
            </a:r>
            <a:r>
              <a:rPr lang="en-US" b="1" dirty="0" err="1"/>
              <a:t>Universität</a:t>
            </a:r>
            <a:r>
              <a:rPr lang="en-US" b="1" dirty="0"/>
              <a:t> Darmstadt</a:t>
            </a:r>
            <a:r>
              <a:rPr lang="en-US" dirty="0"/>
              <a:t>, Germany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year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Institut</a:t>
            </a:r>
            <a:r>
              <a:rPr lang="en-US" b="1" dirty="0"/>
              <a:t> </a:t>
            </a:r>
            <a:r>
              <a:rPr lang="en-US" b="1" dirty="0" err="1"/>
              <a:t>Polytechnique</a:t>
            </a:r>
            <a:r>
              <a:rPr lang="en-US" b="1" dirty="0"/>
              <a:t> de Grenoble</a:t>
            </a:r>
            <a:r>
              <a:rPr lang="en-US" dirty="0"/>
              <a:t>, France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Aalto University School of Chemical Engineering</a:t>
            </a:r>
            <a:r>
              <a:rPr lang="en-US" dirty="0"/>
              <a:t>, Espoo, Finland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Technische</a:t>
            </a:r>
            <a:r>
              <a:rPr lang="en-US" b="1" dirty="0"/>
              <a:t> </a:t>
            </a:r>
            <a:r>
              <a:rPr lang="en-US" b="1" dirty="0" err="1"/>
              <a:t>Universität</a:t>
            </a:r>
            <a:r>
              <a:rPr lang="en-US" b="1" dirty="0"/>
              <a:t> Darmstadt</a:t>
            </a:r>
            <a:r>
              <a:rPr lang="en-US" dirty="0"/>
              <a:t>, Germany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Université</a:t>
            </a:r>
            <a:r>
              <a:rPr lang="en-US" b="1" dirty="0"/>
              <a:t> de Bordeaux</a:t>
            </a:r>
            <a:r>
              <a:rPr lang="en-US" dirty="0"/>
              <a:t>, France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err="1"/>
              <a:t>Université</a:t>
            </a:r>
            <a:r>
              <a:rPr lang="en-US" b="1" dirty="0"/>
              <a:t> de Liège</a:t>
            </a:r>
            <a:r>
              <a:rPr lang="en-US" dirty="0"/>
              <a:t>, Belgium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3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AMIS </a:t>
            </a:r>
            <a:r>
              <a:rPr lang="fi-FI" dirty="0" err="1"/>
              <a:t>partners</a:t>
            </a:r>
            <a:r>
              <a:rPr lang="fi-FI" dirty="0"/>
              <a:t>: </a:t>
            </a:r>
            <a:r>
              <a:rPr lang="fi-FI" b="1" dirty="0"/>
              <a:t>Industry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ARKEMA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ArcelorMittal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Fraunhofer‐Gesellschaft</a:t>
            </a:r>
            <a:r>
              <a:rPr lang="en-US" dirty="0"/>
              <a:t> </a:t>
            </a:r>
            <a:endParaRPr lang="en-US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Commissariat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l’Energie</a:t>
            </a:r>
            <a:r>
              <a:rPr lang="en-US" b="1" dirty="0"/>
              <a:t> </a:t>
            </a:r>
            <a:r>
              <a:rPr lang="en-US" b="1" dirty="0" err="1"/>
              <a:t>Atomique</a:t>
            </a:r>
            <a:r>
              <a:rPr lang="en-US" b="1" dirty="0"/>
              <a:t> et aux Energies Alternatives (CEA)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IMEC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b="1" dirty="0"/>
              <a:t>Innovation and </a:t>
            </a:r>
            <a:r>
              <a:rPr lang="fi-FI" sz="3200" b="1" dirty="0" err="1"/>
              <a:t>entrepreneurial</a:t>
            </a:r>
            <a:r>
              <a:rPr lang="fi-FI" sz="3200" b="1" dirty="0"/>
              <a:t> in </a:t>
            </a:r>
            <a:r>
              <a:rPr lang="fi-FI" sz="3200" b="1" dirty="0" err="1"/>
              <a:t>materials</a:t>
            </a:r>
            <a:r>
              <a:rPr lang="fi-FI" sz="3200" b="1" dirty="0"/>
              <a:t> science (</a:t>
            </a:r>
            <a:r>
              <a:rPr lang="fi-FI" sz="3200" b="1" dirty="0" err="1"/>
              <a:t>year</a:t>
            </a:r>
            <a:r>
              <a:rPr lang="fi-FI" sz="3200" b="1" dirty="0"/>
              <a:t> 1)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60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Local materials science and innovation and entrepreneurial courses :</a:t>
            </a:r>
          </a:p>
          <a:p>
            <a:pPr lvl="1"/>
            <a:r>
              <a:rPr lang="en-US" dirty="0"/>
              <a:t>AALTO</a:t>
            </a:r>
          </a:p>
          <a:p>
            <a:pPr lvl="2"/>
            <a:r>
              <a:rPr lang="en-FI" b="1" dirty="0"/>
              <a:t>Surfaces and films, Functional soft materials, Functional material courses</a:t>
            </a:r>
          </a:p>
          <a:p>
            <a:pPr lvl="2"/>
            <a:r>
              <a:rPr lang="en-FI" b="1" dirty="0"/>
              <a:t>AVP Innovation and Entrepreneurial minor couses</a:t>
            </a:r>
            <a:endParaRPr lang="en-US" b="1" dirty="0"/>
          </a:p>
          <a:p>
            <a:r>
              <a:rPr lang="en-US" dirty="0" err="1"/>
              <a:t>Inno</a:t>
            </a:r>
            <a:r>
              <a:rPr lang="en-US" dirty="0"/>
              <a:t>-Mission Internship (summer)</a:t>
            </a:r>
          </a:p>
          <a:p>
            <a:r>
              <a:rPr lang="en-US" dirty="0" err="1"/>
              <a:t>Summerschool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96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b="1" dirty="0" err="1"/>
              <a:t>Specializations</a:t>
            </a:r>
            <a:r>
              <a:rPr lang="fi-FI" sz="3200" b="1" dirty="0"/>
              <a:t> (</a:t>
            </a:r>
            <a:r>
              <a:rPr lang="fi-FI" sz="3200" b="1" dirty="0" err="1"/>
              <a:t>year</a:t>
            </a:r>
            <a:r>
              <a:rPr lang="fi-FI" sz="3200" b="1" dirty="0"/>
              <a:t> 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88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year autumn semester includes one semester of courses in the specialization areas offered by the exit universities: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GINP: </a:t>
            </a:r>
            <a:r>
              <a:rPr lang="en-US" b="1" dirty="0"/>
              <a:t>Materials interfaces: Surfaces, Films and Coatings</a:t>
            </a:r>
            <a:endParaRPr lang="en-US" dirty="0"/>
          </a:p>
          <a:p>
            <a:pPr lvl="1"/>
            <a:r>
              <a:rPr lang="en-US" dirty="0"/>
              <a:t>AALTO: </a:t>
            </a:r>
            <a:r>
              <a:rPr lang="en-FI" b="1" dirty="0"/>
              <a:t>Surfaces and films, Functional soft materials, Group Res Assignment </a:t>
            </a:r>
            <a:endParaRPr lang="en-US" b="1" dirty="0"/>
          </a:p>
          <a:p>
            <a:pPr lvl="1"/>
            <a:r>
              <a:rPr lang="en-US" dirty="0"/>
              <a:t>TU Darmstadt: </a:t>
            </a:r>
            <a:r>
              <a:rPr lang="en-US" b="1" dirty="0"/>
              <a:t>Functional Ceramics: Processing,  Characterization and Properties</a:t>
            </a:r>
            <a:endParaRPr lang="en-US" dirty="0"/>
          </a:p>
          <a:p>
            <a:pPr lvl="1"/>
            <a:r>
              <a:rPr lang="en-US" dirty="0" err="1"/>
              <a:t>Université</a:t>
            </a:r>
            <a:r>
              <a:rPr lang="en-US" dirty="0"/>
              <a:t> de Liège: </a:t>
            </a:r>
            <a:r>
              <a:rPr lang="en-US" b="1" dirty="0"/>
              <a:t>Nanomaterials and Modelling</a:t>
            </a:r>
            <a:endParaRPr lang="en-US" dirty="0"/>
          </a:p>
          <a:p>
            <a:pPr lvl="1"/>
            <a:r>
              <a:rPr lang="en-US" dirty="0" err="1"/>
              <a:t>Université</a:t>
            </a:r>
            <a:r>
              <a:rPr lang="en-US" dirty="0"/>
              <a:t> de Bordeaux: </a:t>
            </a:r>
            <a:r>
              <a:rPr lang="en-US" b="1" dirty="0"/>
              <a:t>Advanced Hybrid Materials, Composites and Ceramics by Design</a:t>
            </a:r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year spring semester Master thesis</a:t>
            </a:r>
          </a:p>
        </p:txBody>
      </p:sp>
    </p:spTree>
    <p:extLst>
      <p:ext uri="{BB962C8B-B14F-4D97-AF65-F5344CB8AC3E}">
        <p14:creationId xmlns:p14="http://schemas.microsoft.com/office/powerpoint/2010/main" val="215282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AMIS at Aalto – degree structure</a:t>
            </a:r>
            <a:endParaRPr lang="fi-FI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849"/>
            <a:ext cx="8229600" cy="41283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55 ECTS Advanced Materials for Innovation and Sustainability Major</a:t>
            </a:r>
          </a:p>
          <a:p>
            <a:r>
              <a:rPr lang="en-US" dirty="0"/>
              <a:t>35 ECTS Innovation and Entrepreneurship Minor</a:t>
            </a:r>
          </a:p>
          <a:p>
            <a:r>
              <a:rPr lang="en-US" dirty="0"/>
              <a:t>30 ECTS Master’s Thesis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Study Guide</a:t>
            </a:r>
          </a:p>
          <a:p>
            <a:pPr marL="0" indent="0">
              <a:buNone/>
            </a:pP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into.aalto.fi</a:t>
            </a:r>
            <a:r>
              <a:rPr lang="fi-FI" dirty="0"/>
              <a:t>/</a:t>
            </a:r>
            <a:r>
              <a:rPr lang="fi-FI" dirty="0" err="1"/>
              <a:t>display</a:t>
            </a:r>
            <a:r>
              <a:rPr lang="fi-FI" dirty="0"/>
              <a:t>/</a:t>
            </a:r>
            <a:r>
              <a:rPr lang="fi-FI" dirty="0" err="1"/>
              <a:t>enamis</a:t>
            </a:r>
            <a:r>
              <a:rPr lang="fi-FI" dirty="0"/>
              <a:t>/Curriculum+2020-2022</a:t>
            </a:r>
          </a:p>
        </p:txBody>
      </p:sp>
    </p:spTree>
    <p:extLst>
      <p:ext uri="{BB962C8B-B14F-4D97-AF65-F5344CB8AC3E}">
        <p14:creationId xmlns:p14="http://schemas.microsoft.com/office/powerpoint/2010/main" val="2827119591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-AMIS">
  <a:themeElements>
    <a:clrScheme name="Personnalisée 3">
      <a:dk1>
        <a:srgbClr val="003612"/>
      </a:dk1>
      <a:lt1>
        <a:sysClr val="window" lastClr="FFFFFF"/>
      </a:lt1>
      <a:dk2>
        <a:srgbClr val="0065B2"/>
      </a:dk2>
      <a:lt2>
        <a:srgbClr val="73C4EE"/>
      </a:lt2>
      <a:accent1>
        <a:srgbClr val="034EA2"/>
      </a:accent1>
      <a:accent2>
        <a:srgbClr val="ED6F00"/>
      </a:accent2>
      <a:accent3>
        <a:srgbClr val="FDCD15"/>
      </a:accent3>
      <a:accent4>
        <a:srgbClr val="FFED00"/>
      </a:accent4>
      <a:accent5>
        <a:srgbClr val="96C247"/>
      </a:accent5>
      <a:accent6>
        <a:srgbClr val="D2DF83"/>
      </a:accent6>
      <a:hlink>
        <a:srgbClr val="009E83"/>
      </a:hlink>
      <a:folHlink>
        <a:srgbClr val="00AFA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Universi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Présentation-AMIS THEME</Template>
  <TotalTime>1413</TotalTime>
  <Words>432</Words>
  <Application>Microsoft Macintosh PowerPoint</Application>
  <PresentationFormat>On-screen Show (4:3)</PresentationFormat>
  <Paragraphs>70</Paragraphs>
  <Slides>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Lucida Grande</vt:lpstr>
      <vt:lpstr>Titilium</vt:lpstr>
      <vt:lpstr>Titillium</vt:lpstr>
      <vt:lpstr>Présentation-AMIS</vt:lpstr>
      <vt:lpstr>Aalto University</vt:lpstr>
      <vt:lpstr>PowerPoint Presentation</vt:lpstr>
      <vt:lpstr>Master’s programme in Advanced Materials for Innovation and Sustainability (120 ECTS)</vt:lpstr>
      <vt:lpstr>Why AMIS?</vt:lpstr>
      <vt:lpstr>AMIS universities</vt:lpstr>
      <vt:lpstr>AMIS partners: Industry</vt:lpstr>
      <vt:lpstr>Innovation and entrepreneurial in materials science (year 1)</vt:lpstr>
      <vt:lpstr>Specializations (year 2)</vt:lpstr>
      <vt:lpstr>AMIS at Aalto – degree structure</vt:lpstr>
    </vt:vector>
  </TitlesOfParts>
  <Company>LMGP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Weiss.</dc:creator>
  <cp:lastModifiedBy>Koskinen Jari</cp:lastModifiedBy>
  <cp:revision>101</cp:revision>
  <dcterms:created xsi:type="dcterms:W3CDTF">2016-11-25T13:59:28Z</dcterms:created>
  <dcterms:modified xsi:type="dcterms:W3CDTF">2021-11-05T12:25:27Z</dcterms:modified>
</cp:coreProperties>
</file>