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1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E0D073"/>
    <a:srgbClr val="E887A0"/>
    <a:srgbClr val="93BCA8"/>
    <a:srgbClr val="1D9A78"/>
    <a:srgbClr val="127056"/>
    <a:srgbClr val="C9AF89"/>
    <a:srgbClr val="D6D4D0"/>
    <a:srgbClr val="8C857B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56E3-ACF1-41B2-8DE1-47D4D72EFE40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34F10-E499-43D4-A594-9D01965C9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27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8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87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77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5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05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0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14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73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90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12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9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069A8-1D83-4659-A3F6-4DEB51F70221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D681-3297-4086-ABBD-ED297314BC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5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fikandchem/Sivuaine+2020-202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to.aalto.fi/display/fikandchem/Opetussuunnitelma+2020-202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is-aalto.funidata.fi/student/log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20487" y="217800"/>
            <a:ext cx="2880000" cy="2880000"/>
          </a:xfrm>
          <a:prstGeom prst="ellipse">
            <a:avLst/>
          </a:prstGeom>
          <a:solidFill>
            <a:srgbClr val="93BCA8">
              <a:alpha val="30196"/>
            </a:srgbClr>
          </a:solidFill>
          <a:ln>
            <a:solidFill>
              <a:srgbClr val="127056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val 3"/>
          <p:cNvSpPr/>
          <p:nvPr/>
        </p:nvSpPr>
        <p:spPr>
          <a:xfrm>
            <a:off x="7151915" y="1657800"/>
            <a:ext cx="5040085" cy="5040000"/>
          </a:xfrm>
          <a:prstGeom prst="ellipse">
            <a:avLst/>
          </a:prstGeom>
          <a:solidFill>
            <a:srgbClr val="E887A0">
              <a:alpha val="30196"/>
            </a:srgbClr>
          </a:solidFill>
          <a:ln>
            <a:solidFill>
              <a:srgbClr val="127056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HOPS-</a:t>
            </a:r>
            <a:r>
              <a:rPr lang="en-US" b="1" dirty="0" err="1">
                <a:latin typeface="Georgia" panose="02040502050405020303" pitchFamily="18" charset="0"/>
              </a:rPr>
              <a:t>työpaja</a:t>
            </a:r>
            <a:endParaRPr lang="fi-FI" b="1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>
                <a:latin typeface="Georgia" panose="02040502050405020303" pitchFamily="18" charset="0"/>
              </a:rPr>
              <a:t>Syksy</a:t>
            </a:r>
            <a:r>
              <a:rPr lang="en-US" b="1" dirty="0">
                <a:latin typeface="Georgia" panose="02040502050405020303" pitchFamily="18" charset="0"/>
              </a:rPr>
              <a:t> 2020</a:t>
            </a:r>
            <a:endParaRPr lang="fi-FI" b="1" dirty="0">
              <a:latin typeface="Georgia" panose="02040502050405020303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87915" y="5159915"/>
            <a:ext cx="2880000" cy="2880000"/>
          </a:xfrm>
          <a:prstGeom prst="ellipse">
            <a:avLst/>
          </a:prstGeom>
          <a:solidFill>
            <a:srgbClr val="E0D073">
              <a:alpha val="30196"/>
            </a:srgbClr>
          </a:solidFill>
          <a:ln>
            <a:solidFill>
              <a:srgbClr val="127056">
                <a:alpha val="1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8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Georgia" panose="02040502050405020303" pitchFamily="18" charset="0"/>
              </a:rPr>
              <a:t>7. </a:t>
            </a:r>
            <a:r>
              <a:rPr lang="en-US" sz="4300" dirty="0" err="1">
                <a:latin typeface="Georgia" panose="02040502050405020303" pitchFamily="18" charset="0"/>
              </a:rPr>
              <a:t>Valitaan</a:t>
            </a:r>
            <a:r>
              <a:rPr lang="en-US" sz="4300" dirty="0">
                <a:latin typeface="Georgia" panose="02040502050405020303" pitchFamily="18" charset="0"/>
              </a:rPr>
              <a:t> </a:t>
            </a:r>
            <a:r>
              <a:rPr lang="en-US" sz="4300" dirty="0" err="1">
                <a:latin typeface="Georgia" panose="02040502050405020303" pitchFamily="18" charset="0"/>
              </a:rPr>
              <a:t>pääaine</a:t>
            </a:r>
            <a:r>
              <a:rPr lang="en-US" sz="4300" dirty="0">
                <a:latin typeface="Georgia" panose="02040502050405020303" pitchFamily="18" charset="0"/>
              </a:rPr>
              <a:t> </a:t>
            </a:r>
            <a:r>
              <a:rPr lang="en-US" sz="4300" dirty="0" err="1">
                <a:latin typeface="Georgia" panose="02040502050405020303" pitchFamily="18" charset="0"/>
              </a:rPr>
              <a:t>sekä</a:t>
            </a:r>
            <a:r>
              <a:rPr lang="en-US" sz="4300" dirty="0">
                <a:latin typeface="Georgia" panose="02040502050405020303" pitchFamily="18" charset="0"/>
              </a:rPr>
              <a:t> </a:t>
            </a:r>
            <a:r>
              <a:rPr lang="en-US" sz="4300" dirty="0" err="1">
                <a:latin typeface="Georgia" panose="02040502050405020303" pitchFamily="18" charset="0"/>
              </a:rPr>
              <a:t>pääaineen</a:t>
            </a:r>
            <a:r>
              <a:rPr lang="en-US" sz="4300" dirty="0">
                <a:latin typeface="Georgia" panose="02040502050405020303" pitchFamily="18" charset="0"/>
              </a:rPr>
              <a:t> </a:t>
            </a:r>
            <a:r>
              <a:rPr lang="en-US" sz="4300" dirty="0" err="1">
                <a:latin typeface="Georgia" panose="02040502050405020303" pitchFamily="18" charset="0"/>
              </a:rPr>
              <a:t>kurssit</a:t>
            </a:r>
            <a:endParaRPr lang="fi-FI" sz="4300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14031"/>
          <a:stretch/>
        </p:blipFill>
        <p:spPr>
          <a:xfrm>
            <a:off x="838200" y="1607126"/>
            <a:ext cx="5534891" cy="2137804"/>
          </a:xfrm>
          <a:ln w="12700">
            <a:solidFill>
              <a:srgbClr val="C9AF89"/>
            </a:solidFill>
          </a:ln>
        </p:spPr>
      </p:pic>
      <p:sp>
        <p:nvSpPr>
          <p:cNvPr id="7" name="Oval 6"/>
          <p:cNvSpPr/>
          <p:nvPr/>
        </p:nvSpPr>
        <p:spPr>
          <a:xfrm>
            <a:off x="4821383" y="2290621"/>
            <a:ext cx="1717964" cy="1625600"/>
          </a:xfrm>
          <a:prstGeom prst="ellipse">
            <a:avLst/>
          </a:prstGeom>
          <a:noFill/>
          <a:ln w="28575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7354455" y="1621271"/>
            <a:ext cx="39993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Valitse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kolmesta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pääaineesta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Biotuotteet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materiaalitiede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tekniikka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prosessit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Valitaan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pakollista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matematiikan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kurssia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Matriisilaskenta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Differentiaali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integraalilaskenta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342900" indent="-342900">
              <a:buFont typeface="+mj-lt"/>
              <a:buAutoNum type="arabicPeriod"/>
            </a:pP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3400"/>
            <a:ext cx="5534891" cy="2272820"/>
          </a:xfrm>
          <a:prstGeom prst="rect">
            <a:avLst/>
          </a:prstGeom>
          <a:ln w="12700">
            <a:solidFill>
              <a:srgbClr val="C9AF89"/>
            </a:solidFill>
          </a:ln>
        </p:spPr>
      </p:pic>
    </p:spTree>
    <p:extLst>
      <p:ext uri="{BB962C8B-B14F-4D97-AF65-F5344CB8AC3E}">
        <p14:creationId xmlns:p14="http://schemas.microsoft.com/office/powerpoint/2010/main" val="13892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8. </a:t>
            </a:r>
            <a:r>
              <a:rPr lang="en-US" dirty="0" err="1">
                <a:latin typeface="Georgia" panose="02040502050405020303" pitchFamily="18" charset="0"/>
              </a:rPr>
              <a:t>Pääaineen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pakolliset</a:t>
            </a:r>
            <a:r>
              <a:rPr lang="en-US" dirty="0">
                <a:latin typeface="Georgia" panose="02040502050405020303" pitchFamily="18" charset="0"/>
              </a:rPr>
              <a:t> ja </a:t>
            </a:r>
            <a:r>
              <a:rPr lang="en-US" dirty="0" err="1">
                <a:latin typeface="Georgia" panose="02040502050405020303" pitchFamily="18" charset="0"/>
              </a:rPr>
              <a:t>valinnaiset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kurssit</a:t>
            </a:r>
            <a:endParaRPr lang="fi-FI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3340"/>
          <a:stretch/>
        </p:blipFill>
        <p:spPr>
          <a:xfrm>
            <a:off x="838200" y="1690688"/>
            <a:ext cx="5756564" cy="2628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3918" y="1690688"/>
            <a:ext cx="44507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Pakolliset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kurssit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tulevat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näkyviin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automaattisesti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Valitse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valinnaiset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kurssit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Biotuotteet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molekyylibiologia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Plant Biomass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Kemia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materiaalitiede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Instrumentaalianalyysin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perusteet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Kemiallinen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dynamiikka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Nanomaterials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Kemian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tekniikka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prosessit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Bioprosessitekniikka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Metallien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keraamien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mikrorakenne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17571"/>
          <a:stretch/>
        </p:blipFill>
        <p:spPr>
          <a:xfrm>
            <a:off x="838200" y="4654692"/>
            <a:ext cx="5756564" cy="16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9. </a:t>
            </a:r>
            <a:r>
              <a:rPr lang="en-US" dirty="0" err="1">
                <a:latin typeface="Georgia" panose="02040502050405020303" pitchFamily="18" charset="0"/>
              </a:rPr>
              <a:t>Sivuaineen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valinta</a:t>
            </a:r>
            <a:endParaRPr lang="fi-FI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16293"/>
          <a:stretch/>
        </p:blipFill>
        <p:spPr>
          <a:xfrm>
            <a:off x="838200" y="1874980"/>
            <a:ext cx="6698673" cy="2369229"/>
          </a:xfrm>
        </p:spPr>
      </p:pic>
      <p:sp>
        <p:nvSpPr>
          <p:cNvPr id="5" name="TextBox 4"/>
          <p:cNvSpPr txBox="1"/>
          <p:nvPr/>
        </p:nvSpPr>
        <p:spPr>
          <a:xfrm>
            <a:off x="8146473" y="1874980"/>
            <a:ext cx="33805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Lisää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sivuaine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etsimällä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opintokokonaisuuden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Sivuaineita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etsiä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Intosta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etusivulta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Sivuaineet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https://into.aalto.fi/display/fikandchem/Sivuaine+2020-2022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Valitse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sivuaineeseen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ohjeiden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mukaisesti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 – 25 op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Sivuaineissa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usein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tiettyjä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pakollisia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kursseja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opintopolkuja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mitkä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tulee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valita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78763" y="2101571"/>
            <a:ext cx="2207491" cy="2142638"/>
          </a:xfrm>
          <a:prstGeom prst="ellipse">
            <a:avLst/>
          </a:prstGeom>
          <a:noFill/>
          <a:ln w="19050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66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10. </a:t>
            </a:r>
            <a:r>
              <a:rPr lang="en-US" dirty="0" err="1">
                <a:latin typeface="Georgia" panose="02040502050405020303" pitchFamily="18" charset="0"/>
              </a:rPr>
              <a:t>Vapaasti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valittavat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opinnot</a:t>
            </a:r>
            <a:endParaRPr lang="fi-FI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3"/>
          <a:stretch/>
        </p:blipFill>
        <p:spPr>
          <a:xfrm>
            <a:off x="838200" y="1624934"/>
            <a:ext cx="7594600" cy="26323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06438" y="2260921"/>
            <a:ext cx="2060866" cy="2070300"/>
          </a:xfrm>
          <a:prstGeom prst="ellipse">
            <a:avLst/>
          </a:prstGeom>
          <a:noFill/>
          <a:ln w="19050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9125528" y="3333969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Palkki</a:t>
            </a:r>
            <a:r>
              <a:rPr lang="en-US" dirty="0"/>
              <a:t> </a:t>
            </a:r>
            <a:r>
              <a:rPr lang="en-US" dirty="0" err="1"/>
              <a:t>tarjoaa</a:t>
            </a:r>
            <a:r>
              <a:rPr lang="en-US" dirty="0"/>
              <a:t> </a:t>
            </a:r>
            <a:r>
              <a:rPr lang="en-US" dirty="0" err="1"/>
              <a:t>automaattisesti</a:t>
            </a:r>
            <a:r>
              <a:rPr lang="en-US" dirty="0"/>
              <a:t> </a:t>
            </a:r>
            <a:r>
              <a:rPr lang="en-US" dirty="0" err="1"/>
              <a:t>kursseja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liittynevät</a:t>
            </a:r>
            <a:r>
              <a:rPr lang="en-US" dirty="0"/>
              <a:t> </a:t>
            </a:r>
            <a:r>
              <a:rPr lang="en-US" dirty="0" err="1"/>
              <a:t>opintoihisi</a:t>
            </a:r>
            <a:endParaRPr lang="fi-FI" dirty="0"/>
          </a:p>
        </p:txBody>
      </p:sp>
      <p:sp>
        <p:nvSpPr>
          <p:cNvPr id="10" name="Oval 9"/>
          <p:cNvSpPr/>
          <p:nvPr/>
        </p:nvSpPr>
        <p:spPr>
          <a:xfrm>
            <a:off x="6624780" y="1652238"/>
            <a:ext cx="1824182" cy="600516"/>
          </a:xfrm>
          <a:prstGeom prst="ellipse">
            <a:avLst/>
          </a:prstGeom>
          <a:noFill/>
          <a:ln w="19050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9125528" y="202297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etsiä</a:t>
            </a:r>
            <a:r>
              <a:rPr lang="en-US" dirty="0"/>
              <a:t> </a:t>
            </a:r>
            <a:r>
              <a:rPr lang="en-US" dirty="0" err="1"/>
              <a:t>kursseja</a:t>
            </a:r>
            <a:r>
              <a:rPr lang="en-US" dirty="0"/>
              <a:t> </a:t>
            </a:r>
            <a:r>
              <a:rPr lang="en-US" dirty="0" err="1"/>
              <a:t>hakutoiminnon</a:t>
            </a:r>
            <a:r>
              <a:rPr lang="en-US" dirty="0"/>
              <a:t> </a:t>
            </a:r>
            <a:r>
              <a:rPr lang="en-US" dirty="0" err="1"/>
              <a:t>avulla</a:t>
            </a:r>
            <a:endParaRPr lang="fi-FI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597793"/>
            <a:ext cx="5615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Vapaasti</a:t>
            </a:r>
            <a:r>
              <a:rPr lang="en-US" dirty="0"/>
              <a:t> </a:t>
            </a:r>
            <a:r>
              <a:rPr lang="en-US" dirty="0" err="1"/>
              <a:t>valittavia</a:t>
            </a:r>
            <a:r>
              <a:rPr lang="en-US" dirty="0"/>
              <a:t> </a:t>
            </a:r>
            <a:r>
              <a:rPr lang="en-US" dirty="0" err="1"/>
              <a:t>opintoja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olla </a:t>
            </a:r>
            <a:r>
              <a:rPr lang="en-US" dirty="0" err="1"/>
              <a:t>tutkinnossasi</a:t>
            </a:r>
            <a:r>
              <a:rPr lang="en-US" dirty="0"/>
              <a:t> 15 – 20 op </a:t>
            </a:r>
            <a:r>
              <a:rPr lang="en-US" dirty="0" err="1"/>
              <a:t>edestä</a:t>
            </a:r>
            <a:r>
              <a:rPr lang="en-US" dirty="0"/>
              <a:t>, ja </a:t>
            </a:r>
            <a:r>
              <a:rPr lang="en-US" dirty="0" err="1"/>
              <a:t>näiden</a:t>
            </a:r>
            <a:r>
              <a:rPr lang="en-US" dirty="0"/>
              <a:t> </a:t>
            </a:r>
            <a:r>
              <a:rPr lang="en-US" dirty="0" err="1"/>
              <a:t>valintojen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tutkinnon</a:t>
            </a:r>
            <a:r>
              <a:rPr lang="en-US" dirty="0"/>
              <a:t> </a:t>
            </a:r>
            <a:r>
              <a:rPr lang="en-US" dirty="0" err="1"/>
              <a:t>laajuus</a:t>
            </a:r>
            <a:r>
              <a:rPr lang="en-US" dirty="0"/>
              <a:t> </a:t>
            </a:r>
            <a:r>
              <a:rPr lang="en-US" dirty="0" err="1"/>
              <a:t>tulisi</a:t>
            </a:r>
            <a:r>
              <a:rPr lang="en-US" dirty="0"/>
              <a:t> olla 180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Jos </a:t>
            </a:r>
            <a:r>
              <a:rPr lang="en-US" b="1" dirty="0" err="1"/>
              <a:t>sinulta</a:t>
            </a:r>
            <a:r>
              <a:rPr lang="en-US" b="1" dirty="0"/>
              <a:t> </a:t>
            </a:r>
            <a:r>
              <a:rPr lang="en-US" b="1" dirty="0" err="1"/>
              <a:t>puuttuu</a:t>
            </a:r>
            <a:r>
              <a:rPr lang="en-US" b="1" dirty="0"/>
              <a:t> </a:t>
            </a:r>
            <a:r>
              <a:rPr lang="en-US" b="1" dirty="0" err="1"/>
              <a:t>kursseja</a:t>
            </a:r>
            <a:r>
              <a:rPr lang="en-US" b="1" dirty="0"/>
              <a:t>, </a:t>
            </a:r>
            <a:r>
              <a:rPr lang="en-US" b="1" dirty="0" err="1"/>
              <a:t>niin</a:t>
            </a:r>
            <a:r>
              <a:rPr lang="en-US" b="1" dirty="0"/>
              <a:t> </a:t>
            </a:r>
            <a:r>
              <a:rPr lang="en-US" b="1" dirty="0" err="1"/>
              <a:t>tutkinnon</a:t>
            </a:r>
            <a:r>
              <a:rPr lang="en-US" b="1" dirty="0"/>
              <a:t> </a:t>
            </a:r>
            <a:r>
              <a:rPr lang="en-US" b="1" dirty="0" err="1"/>
              <a:t>eri</a:t>
            </a:r>
            <a:r>
              <a:rPr lang="en-US" b="1" dirty="0"/>
              <a:t> </a:t>
            </a:r>
            <a:r>
              <a:rPr lang="en-US" b="1" dirty="0" err="1"/>
              <a:t>osioissa</a:t>
            </a:r>
            <a:r>
              <a:rPr lang="en-US" b="1" dirty="0"/>
              <a:t> </a:t>
            </a:r>
            <a:r>
              <a:rPr lang="en-US" b="1" dirty="0" err="1"/>
              <a:t>näkyy</a:t>
            </a:r>
            <a:r>
              <a:rPr lang="en-US" b="1" dirty="0"/>
              <a:t> </a:t>
            </a:r>
            <a:r>
              <a:rPr lang="en-US" b="1" dirty="0" err="1"/>
              <a:t>kommentti</a:t>
            </a:r>
            <a:r>
              <a:rPr lang="en-US" b="1" dirty="0"/>
              <a:t> “</a:t>
            </a:r>
            <a:r>
              <a:rPr lang="en-US" b="1" dirty="0" err="1"/>
              <a:t>valinnat</a:t>
            </a:r>
            <a:r>
              <a:rPr lang="en-US" b="1" dirty="0"/>
              <a:t> </a:t>
            </a:r>
            <a:r>
              <a:rPr lang="en-US" b="1" dirty="0" err="1"/>
              <a:t>kesken</a:t>
            </a:r>
            <a:r>
              <a:rPr lang="en-US" b="1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Jos </a:t>
            </a:r>
            <a:r>
              <a:rPr lang="en-US" b="1" dirty="0" err="1"/>
              <a:t>valittuna</a:t>
            </a:r>
            <a:r>
              <a:rPr lang="en-US" b="1" dirty="0"/>
              <a:t> </a:t>
            </a:r>
            <a:r>
              <a:rPr lang="en-US" b="1" dirty="0" err="1"/>
              <a:t>liikaa</a:t>
            </a:r>
            <a:r>
              <a:rPr lang="en-US" b="1" dirty="0"/>
              <a:t> </a:t>
            </a:r>
            <a:r>
              <a:rPr lang="en-US" b="1" dirty="0" err="1"/>
              <a:t>kursseja</a:t>
            </a:r>
            <a:r>
              <a:rPr lang="en-US" b="1" dirty="0"/>
              <a:t>, SISU </a:t>
            </a:r>
            <a:r>
              <a:rPr lang="en-US" b="1" dirty="0" err="1"/>
              <a:t>ilmoittaa</a:t>
            </a:r>
            <a:r>
              <a:rPr lang="en-US" b="1" dirty="0"/>
              <a:t> “</a:t>
            </a:r>
            <a:r>
              <a:rPr lang="en-US" b="1" dirty="0" err="1"/>
              <a:t>sääntöjen</a:t>
            </a:r>
            <a:r>
              <a:rPr lang="en-US" b="1" dirty="0"/>
              <a:t> </a:t>
            </a:r>
            <a:r>
              <a:rPr lang="en-US" b="1" dirty="0" err="1"/>
              <a:t>vastaisia</a:t>
            </a:r>
            <a:r>
              <a:rPr lang="en-US" b="1" dirty="0"/>
              <a:t> </a:t>
            </a:r>
            <a:r>
              <a:rPr lang="en-US" b="1" dirty="0" err="1"/>
              <a:t>valintoja</a:t>
            </a:r>
            <a:r>
              <a:rPr lang="en-US" b="1" dirty="0"/>
              <a:t>”</a:t>
            </a:r>
            <a:endParaRPr lang="fi-FI" b="1" dirty="0"/>
          </a:p>
        </p:txBody>
      </p:sp>
      <p:sp>
        <p:nvSpPr>
          <p:cNvPr id="13" name="Oval 12"/>
          <p:cNvSpPr/>
          <p:nvPr/>
        </p:nvSpPr>
        <p:spPr>
          <a:xfrm>
            <a:off x="4744028" y="1284440"/>
            <a:ext cx="1549399" cy="3160968"/>
          </a:xfrm>
          <a:prstGeom prst="ellipse">
            <a:avLst/>
          </a:prstGeom>
          <a:noFill/>
          <a:ln w="19050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61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11. </a:t>
            </a:r>
            <a:r>
              <a:rPr lang="en-US" dirty="0" err="1">
                <a:latin typeface="Georgia" panose="02040502050405020303" pitchFamily="18" charset="0"/>
              </a:rPr>
              <a:t>Kommenttien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lisääminen</a:t>
            </a:r>
            <a:endParaRPr lang="fi-FI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Voit lisätä opintosuunnitelmaan yleisiä tai tiettyyn kohtaan kohdistettuja kommentteja esim. Aalto yliopiston ulkopuolella suoritetuista tai suoritettavista opinnoista.</a:t>
            </a:r>
          </a:p>
          <a:p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Paina oikean yläkulman </a:t>
            </a:r>
            <a:r>
              <a:rPr lang="fi-FI" sz="1900" i="1" dirty="0">
                <a:latin typeface="Arial" panose="020B0604020202020204" pitchFamily="34" charset="0"/>
                <a:cs typeface="Arial" panose="020B0604020202020204" pitchFamily="34" charset="0"/>
              </a:rPr>
              <a:t>ohjaus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-painiketta ja valitse sen jälkeen </a:t>
            </a:r>
            <a:r>
              <a:rPr lang="fi-FI" sz="1900" i="1" dirty="0">
                <a:latin typeface="Arial" panose="020B0604020202020204" pitchFamily="34" charset="0"/>
                <a:cs typeface="Arial" panose="020B0604020202020204" pitchFamily="34" charset="0"/>
              </a:rPr>
              <a:t>yleinen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fi-FI" sz="1900" i="1" dirty="0">
                <a:latin typeface="Arial" panose="020B0604020202020204" pitchFamily="34" charset="0"/>
                <a:cs typeface="Arial" panose="020B0604020202020204" pitchFamily="34" charset="0"/>
              </a:rPr>
              <a:t>kohdistettu kommentti.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 Kun valitset kohdistetun kommentin, voit valita, mihin tutkintorakenteen kohtaan kommentti kuuluu.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Huomioithan, että kommentti ei toistaiseksi tulostu opintosuunnitelmaan</a:t>
            </a:r>
            <a:b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0" y="3515451"/>
            <a:ext cx="3715268" cy="971686"/>
          </a:xfrm>
          <a:prstGeom prst="rect">
            <a:avLst/>
          </a:prstGeom>
          <a:ln>
            <a:solidFill>
              <a:srgbClr val="C9AF89"/>
            </a:solidFill>
          </a:ln>
        </p:spPr>
      </p:pic>
    </p:spTree>
    <p:extLst>
      <p:ext uri="{BB962C8B-B14F-4D97-AF65-F5344CB8AC3E}">
        <p14:creationId xmlns:p14="http://schemas.microsoft.com/office/powerpoint/2010/main" val="98327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5" y="3979701"/>
            <a:ext cx="1458236" cy="235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542" y="3979701"/>
            <a:ext cx="4253913" cy="2355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509" y="1422400"/>
            <a:ext cx="5265563" cy="2512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11. </a:t>
            </a:r>
            <a:r>
              <a:rPr lang="en-US" sz="3600" dirty="0" err="1">
                <a:latin typeface="Georgia" panose="02040502050405020303" pitchFamily="18" charset="0"/>
              </a:rPr>
              <a:t>Kommenttien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lisääminen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i="1" dirty="0">
                <a:latin typeface="Georgia" panose="02040502050405020303" pitchFamily="18" charset="0"/>
              </a:rPr>
              <a:t>(</a:t>
            </a:r>
            <a:r>
              <a:rPr lang="en-US" sz="3600" i="1" dirty="0" err="1">
                <a:latin typeface="Georgia" panose="02040502050405020303" pitchFamily="18" charset="0"/>
              </a:rPr>
              <a:t>muiden</a:t>
            </a:r>
            <a:r>
              <a:rPr lang="en-US" sz="3600" i="1" dirty="0">
                <a:latin typeface="Georgia" panose="02040502050405020303" pitchFamily="18" charset="0"/>
              </a:rPr>
              <a:t> </a:t>
            </a:r>
            <a:r>
              <a:rPr lang="en-US" sz="3600" i="1" dirty="0" err="1">
                <a:latin typeface="Georgia" panose="02040502050405020303" pitchFamily="18" charset="0"/>
              </a:rPr>
              <a:t>yliopistojen</a:t>
            </a:r>
            <a:r>
              <a:rPr lang="en-US" sz="3600" i="1" dirty="0">
                <a:latin typeface="Georgia" panose="02040502050405020303" pitchFamily="18" charset="0"/>
              </a:rPr>
              <a:t> </a:t>
            </a:r>
            <a:r>
              <a:rPr lang="en-US" sz="3600" i="1" dirty="0" err="1">
                <a:latin typeface="Georgia" panose="02040502050405020303" pitchFamily="18" charset="0"/>
              </a:rPr>
              <a:t>opinnot</a:t>
            </a:r>
            <a:r>
              <a:rPr lang="en-US" sz="3600" i="1" dirty="0">
                <a:latin typeface="Georgia" panose="02040502050405020303" pitchFamily="18" charset="0"/>
              </a:rPr>
              <a:t>)</a:t>
            </a:r>
            <a:endParaRPr lang="fi-FI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81" y="1859395"/>
            <a:ext cx="6144491" cy="4351338"/>
          </a:xfrm>
        </p:spPr>
        <p:txBody>
          <a:bodyPr>
            <a:no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Mene Haku-toiminnon kautta etsimään haluamasi kurssit. Muista vaihtaa yliopisto haluamaksesi Hae opintoja -kentän perässä.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Huom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! Aalto-yliopisto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Mene Opintojen rakenne -näkymään, jossa klikkaa auki vasemman reunan Sijoita suunnitelmaan -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avustimen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ja sijoita opintojaksot tai -kokonaisuudet niihin kokonaisuuksiin, joihin sen sijoittaminen on mahdollista. Muista vahvistaa valinta oikeassa valinta-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avustimessa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. Nämä opintojaksot ja -kokonaisuudet näkyvät tulosteella.</a:t>
            </a: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ei vastaa muiden yliopistojen tietosisällöstä. 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Jos kyseessä on lisäämäsi huomio tai jokin muu kommentti kuin opintojakso tai -kokonaisuus, tulosta kommentti-sivu (tai muuta se pdf-tiedostoksi) ja liitä se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HOPS:iin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6823364" y="1784347"/>
            <a:ext cx="898236" cy="423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10719909" y="3343563"/>
            <a:ext cx="1267782" cy="297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/>
          <p:cNvSpPr/>
          <p:nvPr/>
        </p:nvSpPr>
        <p:spPr>
          <a:xfrm>
            <a:off x="6203370" y="4468794"/>
            <a:ext cx="727364" cy="301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/>
          <p:cNvSpPr/>
          <p:nvPr/>
        </p:nvSpPr>
        <p:spPr>
          <a:xfrm>
            <a:off x="9190182" y="5781964"/>
            <a:ext cx="526471" cy="327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/>
        </p:nvSpPr>
        <p:spPr>
          <a:xfrm>
            <a:off x="11335510" y="4830620"/>
            <a:ext cx="579400" cy="289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48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54" y="3023365"/>
            <a:ext cx="6724074" cy="3197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12. HOPSin aikataulutus</a:t>
            </a:r>
            <a:endParaRPr lang="fi-FI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4638"/>
            <a:ext cx="10515600" cy="15055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Ajoitusnäkymässä voit ajoittaa valitsemasi opinnot lukuvuosille ja periodeille. Näkymän yläosassa on aikajana, jolle opintojaksot ajoitetaan. Näkymän alalaidassa näkyvät ne opintojaksot, joita ei ole vielä ajoitettu. Ajoitus aloitetaan oikeasta alakulmasta klikkaamalla </a:t>
            </a:r>
            <a:r>
              <a:rPr lang="fi-FI" sz="1800" i="1" dirty="0">
                <a:latin typeface="Arial" panose="020B0604020202020204" pitchFamily="34" charset="0"/>
                <a:cs typeface="Arial" panose="020B0604020202020204" pitchFamily="34" charset="0"/>
              </a:rPr>
              <a:t>Laajenna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-painiketta. Toiminto avaa näkymän, jossa opintojaksot on jaoteltu kokonaisuuksittain. Sijoittaminen aikajanalle aloitetaan painamalla nuolta opintojaksossa.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6472" y="2914072"/>
            <a:ext cx="3943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Jos opintojakson suoritustavalle on merkitty tieto, missä periodissa/periodeissa opintojakso on mahdollista suorittaa, näkyvät nämä ajankohdat harmaana alueena (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Suunniteltu opetusajankohta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Opintojakson voi kuitenkin sijoittaa myös muulle periodille. 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altLang="fi-FI" dirty="0">
                <a:latin typeface="Arial" panose="020B0604020202020204" pitchFamily="34" charset="0"/>
              </a:rPr>
              <a:t>Voit tehdä oman merkinnän ajoitusnäkymään ylhäältä oikealta kohdasta </a:t>
            </a:r>
            <a:r>
              <a:rPr lang="fi-FI" altLang="fi-FI" i="1" dirty="0">
                <a:latin typeface="Arial" panose="020B0604020202020204" pitchFamily="34" charset="0"/>
              </a:rPr>
              <a:t>Lisää oma merkintä</a:t>
            </a:r>
            <a:r>
              <a:rPr lang="fi-FI" altLang="fi-FI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9" name="Oval 8"/>
          <p:cNvSpPr/>
          <p:nvPr/>
        </p:nvSpPr>
        <p:spPr>
          <a:xfrm>
            <a:off x="3775363" y="5906245"/>
            <a:ext cx="1537855" cy="479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91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13. </a:t>
            </a:r>
            <a:r>
              <a:rPr lang="en-US" dirty="0" err="1">
                <a:latin typeface="Georgia" panose="02040502050405020303" pitchFamily="18" charset="0"/>
              </a:rPr>
              <a:t>HOPSin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lähettäminen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hyväksyttäväksi</a:t>
            </a:r>
            <a:endParaRPr lang="fi-FI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" t="27455" b="6318"/>
          <a:stretch/>
        </p:blipFill>
        <p:spPr>
          <a:xfrm>
            <a:off x="720435" y="1976582"/>
            <a:ext cx="7192947" cy="2881745"/>
          </a:xfrm>
        </p:spPr>
      </p:pic>
      <p:sp>
        <p:nvSpPr>
          <p:cNvPr id="5" name="Oval 4"/>
          <p:cNvSpPr/>
          <p:nvPr/>
        </p:nvSpPr>
        <p:spPr>
          <a:xfrm>
            <a:off x="5911273" y="2992582"/>
            <a:ext cx="1801091" cy="1219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720435" y="4858327"/>
            <a:ext cx="5190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kohdasta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kandidaattiohjelma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joilloin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pienemmän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laatikon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Avautuneesta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laatikosta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löytyy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kokonaisuudelle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hyväksyntää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1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Kun HOPS on </a:t>
            </a:r>
            <a:r>
              <a:rPr lang="en-US" dirty="0" err="1">
                <a:latin typeface="Georgia" panose="02040502050405020303" pitchFamily="18" charset="0"/>
              </a:rPr>
              <a:t>omasta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mielestäsi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valmis</a:t>
            </a:r>
            <a:r>
              <a:rPr lang="en-US" dirty="0">
                <a:latin typeface="Georgia" panose="02040502050405020303" pitchFamily="18" charset="0"/>
              </a:rPr>
              <a:t>: </a:t>
            </a:r>
            <a:endParaRPr lang="fi-FI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Lähetä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HOPS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kommentoitavaksi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opintoneuvojille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DL 31.12.2020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Lisätyistä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kommenteista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tule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erillistä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ilmoitusta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sähköpostiin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seuraa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säännöllisesti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Kommentit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tammikuun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loppuun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mennessä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98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748"/>
          </a:xfrm>
        </p:spPr>
        <p:txBody>
          <a:bodyPr/>
          <a:lstStyle/>
          <a:p>
            <a:pPr algn="ctr"/>
            <a:r>
              <a:rPr lang="en-US" dirty="0" err="1">
                <a:latin typeface="Georgia" panose="02040502050405020303" pitchFamily="18" charset="0"/>
              </a:rPr>
              <a:t>Kandidaatin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tutkinnon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rakenne</a:t>
            </a:r>
            <a:r>
              <a:rPr lang="en-US" dirty="0">
                <a:latin typeface="Georgia" panose="02040502050405020303" pitchFamily="18" charset="0"/>
              </a:rPr>
              <a:t> (180 op)</a:t>
            </a:r>
            <a:endParaRPr lang="fi-FI" dirty="0">
              <a:latin typeface="Georgia" panose="02040502050405020303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80660" y="1626032"/>
            <a:ext cx="3990109" cy="2391785"/>
          </a:xfrm>
          <a:prstGeom prst="roundRect">
            <a:avLst/>
          </a:prstGeom>
          <a:solidFill>
            <a:srgbClr val="C9AF89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PERUSOPINNOT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 op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0660" y="4110180"/>
            <a:ext cx="3990109" cy="1852325"/>
          </a:xfrm>
          <a:prstGeom prst="roundRect">
            <a:avLst/>
          </a:prstGeom>
          <a:solidFill>
            <a:srgbClr val="93BCA8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PÄÄAINEOPINNOT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 op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58516" y="1626033"/>
            <a:ext cx="2101272" cy="2124364"/>
          </a:xfrm>
          <a:prstGeom prst="roundRect">
            <a:avLst/>
          </a:prstGeom>
          <a:solidFill>
            <a:srgbClr val="E887A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SIVUAINE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 – 25 op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58516" y="3838142"/>
            <a:ext cx="2101272" cy="2124364"/>
          </a:xfrm>
          <a:prstGeom prst="roundRect">
            <a:avLst/>
          </a:prstGeom>
          <a:solidFill>
            <a:srgbClr val="E0D073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VAPAASTI VALITTAVAT OPINNOT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 – 20 op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0835" y="2180383"/>
            <a:ext cx="4100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Opetussuunnitelma Intosta: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https://into.aalto.fi/display/fikandchem/Opetussuunnitelma+2020-2022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9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eorgia" panose="02040502050405020303" pitchFamily="18" charset="0"/>
              </a:rPr>
              <a:t>SISU:n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käyttöönotto</a:t>
            </a:r>
            <a:endParaRPr lang="fi-FI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959110" cy="4351338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Otettu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käyttöön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syksyllä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aloittavilla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Pilotoitu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syksyllä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Osoite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https://sis-aalto.funidata.fi/student/login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Korvaa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tulevaisuudessa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WebOodin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Kursseille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tenteihin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ilmoittaudutaan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edelleen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WebOodissa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85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839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1. </a:t>
            </a:r>
            <a:r>
              <a:rPr lang="en-US" dirty="0" err="1">
                <a:latin typeface="Georgia" panose="02040502050405020303" pitchFamily="18" charset="0"/>
              </a:rPr>
              <a:t>Uuden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opintosuunnitelman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luominen</a:t>
            </a:r>
            <a:endParaRPr lang="fi-FI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69" y="1588104"/>
            <a:ext cx="62738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Aloita opintosuunnitelman tekeminen ylävalikon kohdasta </a:t>
            </a: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Opintojen rakenne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Valitse </a:t>
            </a: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Luo uusi opintosuunnitelma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Valitse opintosuunnitelmasi pohjaksi oikea koulutus  </a:t>
            </a:r>
          </a:p>
          <a:p>
            <a:pPr marL="914400" lvl="2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Kemian</a:t>
            </a:r>
            <a:r>
              <a:rPr lang="en-US" sz="180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tekniikan</a:t>
            </a:r>
            <a:r>
              <a:rPr lang="en-US" sz="180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kandidaattiohjelma</a:t>
            </a:r>
            <a:r>
              <a:rPr lang="en-US" sz="180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800" b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tekniikan</a:t>
            </a:r>
            <a:r>
              <a:rPr lang="en-US" sz="180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kandidaatti</a:t>
            </a:r>
            <a:endParaRPr lang="fi-FI" sz="1800" b="1" dirty="0">
              <a:solidFill>
                <a:srgbClr val="EF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Valitse opetussuunnitelmakausi. Voit valita opintosuunnitelmakaudeksi aikaisintaan sen lukuvuoden, jolloin opinto-oikeutesi on alkanut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 </a:t>
            </a:r>
            <a:r>
              <a:rPr lang="en-US" sz="180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</a:t>
            </a:r>
            <a:endParaRPr lang="fi-FI" sz="1800" b="1" dirty="0">
              <a:solidFill>
                <a:srgbClr val="EF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Anna suunnitelmallesi nimi. Järjestelmä tarjoaa nimeksi koulutuksen nimeä ja suunnitelman luomispäivää. Voit halutessasi muuttaa nimen tässä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56" y="1588104"/>
            <a:ext cx="4102612" cy="13279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7924793" y="1652554"/>
            <a:ext cx="1016000" cy="7182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6876696" y="1588104"/>
            <a:ext cx="45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6875637" y="3208193"/>
            <a:ext cx="52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249" y="3208193"/>
            <a:ext cx="4102612" cy="351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3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4964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Georgia" panose="02040502050405020303" pitchFamily="18" charset="0"/>
              </a:rPr>
              <a:t>2. Voit tehdä useita opintosuunnitelmia</a:t>
            </a:r>
            <a:r>
              <a:rPr lang="fi-FI" sz="3600" dirty="0">
                <a:latin typeface="Georgia" panose="02040502050405020303" pitchFamily="18" charset="0"/>
              </a:rPr>
              <a:t> ja kokeilla erilaisia valintoja.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9691" cy="2247611"/>
          </a:xfrm>
        </p:spPr>
        <p:txBody>
          <a:bodyPr/>
          <a:lstStyle/>
          <a:p>
            <a:r>
              <a:rPr lang="fi-FI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Opintosuunnitelmista vain yksi voi olla ensisijainen</a:t>
            </a:r>
            <a:r>
              <a:rPr lang="fi-FI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eli se suunnitelma, jonka hyväksytät tai olet jo hyväksyttänyt viralliseksi opintosuunnitelmaksesi ja jonka mukaan etenet opinnoissasi.</a:t>
            </a:r>
          </a:p>
          <a:p>
            <a:r>
              <a:rPr lang="fi-FI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Voit muuttaa opintosuunnitelman ensisijaiseksi kyseisen opintosuunnitelman </a:t>
            </a:r>
            <a:r>
              <a:rPr lang="fi-FI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Rakenne</a:t>
            </a:r>
            <a:r>
              <a:rPr lang="fi-FI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-sivulla. Paina oikean yläkulman painiketta, jossa on kolme pistettä ja valitse </a:t>
            </a:r>
            <a:r>
              <a:rPr lang="fi-FI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Muuta ensisijaiseksi</a:t>
            </a:r>
            <a:r>
              <a:rPr lang="fi-FI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9" y="4119416"/>
            <a:ext cx="11203709" cy="17769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9522692" y="5757867"/>
            <a:ext cx="1099128" cy="0"/>
          </a:xfrm>
          <a:prstGeom prst="straightConnector1">
            <a:avLst/>
          </a:prstGeom>
          <a:ln w="28575">
            <a:solidFill>
              <a:srgbClr val="EF33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99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44200" cy="891020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Georgia" panose="02040502050405020303" pitchFamily="18" charset="0"/>
              </a:rPr>
              <a:t>3. Valintojen tekeminen opintosuunnitelmassa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334"/>
            <a:ext cx="10515600" cy="74813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Paina tutkintorakenteessa sen kohdan otsikkoa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, jonka sisältöä haluat tarkastella tarkemmin tai johon haluat tehdä valintoja. </a:t>
            </a: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Vasta tämän jälkeen näet valittavissa olevat opinnot ja voit tehdä valintoja.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" y="2096661"/>
            <a:ext cx="10475595" cy="1773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4193324"/>
            <a:ext cx="7481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i-FI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Valinta tehdään painamalla valinta-</a:t>
            </a:r>
            <a:r>
              <a:rPr lang="fi-FI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avustimessa</a:t>
            </a:r>
            <a:r>
              <a:rPr lang="fi-FI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valkoista ympyrävalitsinta. </a:t>
            </a:r>
            <a:r>
              <a:rPr lang="fi-FI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Ympyrä siirtyy toiseen laitaan ja valitsin muuttuu siniseksi, kun valinta on tehty. </a:t>
            </a:r>
            <a:r>
              <a:rPr lang="fi-FI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Valittu kurssi tai kokonaisuus näkyy myös valittavien vaihtoehtojen alla ja valinnan vieressä on roskiskuvake, josta valinnan voi poistaa.</a:t>
            </a:r>
          </a:p>
          <a:p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82" y="4193324"/>
            <a:ext cx="3103418" cy="2407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10441711" y="4750747"/>
            <a:ext cx="856673" cy="781835"/>
          </a:xfrm>
          <a:prstGeom prst="ellipse">
            <a:avLst/>
          </a:prstGeom>
          <a:noFill/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10542158" y="5844682"/>
            <a:ext cx="476823" cy="490645"/>
          </a:xfrm>
          <a:prstGeom prst="ellipse">
            <a:avLst/>
          </a:prstGeom>
          <a:noFill/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4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4. </a:t>
            </a:r>
            <a:r>
              <a:rPr lang="en-US" dirty="0" err="1">
                <a:latin typeface="Georgia" panose="02040502050405020303" pitchFamily="18" charset="0"/>
              </a:rPr>
              <a:t>Valitaan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tutkintoon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kuuluvat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osiot</a:t>
            </a:r>
            <a:endParaRPr lang="fi-FI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1" y="2358195"/>
            <a:ext cx="10133759" cy="3818768"/>
          </a:xfrm>
          <a:solidFill>
            <a:srgbClr val="E0D073"/>
          </a:solidFill>
          <a:ln>
            <a:solidFill>
              <a:srgbClr val="93BCA8"/>
            </a:solidFill>
          </a:ln>
        </p:spPr>
      </p:pic>
      <p:sp>
        <p:nvSpPr>
          <p:cNvPr id="5" name="Oval 4"/>
          <p:cNvSpPr/>
          <p:nvPr/>
        </p:nvSpPr>
        <p:spPr>
          <a:xfrm>
            <a:off x="9809016" y="4193309"/>
            <a:ext cx="461818" cy="2170546"/>
          </a:xfrm>
          <a:prstGeom prst="ellipse">
            <a:avLst/>
          </a:prstGeom>
          <a:noFill/>
          <a:ln w="38100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988291" y="1348513"/>
            <a:ext cx="999374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Valikko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aukeaa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klikataan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tutkinnon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otsikkoa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muuttuu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siniseksi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Valitaan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oikealta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valikosta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perusopinnot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pääaine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sivuaine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vapaasti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valittavat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opinnot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4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839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5. </a:t>
            </a:r>
            <a:r>
              <a:rPr lang="en-US" dirty="0" err="1">
                <a:latin typeface="Georgia" panose="02040502050405020303" pitchFamily="18" charset="0"/>
              </a:rPr>
              <a:t>Perusopinnot</a:t>
            </a:r>
            <a:endParaRPr lang="fi-FI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9297"/>
            <a:ext cx="5146964" cy="2561647"/>
          </a:xfrm>
          <a:ln>
            <a:solidFill>
              <a:srgbClr val="C9AF8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t="27426" r="31865" b="20497"/>
          <a:stretch/>
        </p:blipFill>
        <p:spPr>
          <a:xfrm>
            <a:off x="6610927" y="1536268"/>
            <a:ext cx="5024079" cy="2561645"/>
          </a:xfrm>
          <a:prstGeom prst="rect">
            <a:avLst/>
          </a:prstGeom>
          <a:ln>
            <a:solidFill>
              <a:srgbClr val="C9AF89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8200" y="4408980"/>
            <a:ext cx="5146965" cy="375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Perusopintojen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rakenne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valittu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valmiiksi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0927" y="4424218"/>
            <a:ext cx="502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Perusopintojen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pakolliset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kurssit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myös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valmiiksi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valittuna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37018" y="2032000"/>
            <a:ext cx="369455" cy="2161309"/>
          </a:xfrm>
          <a:prstGeom prst="ellipse">
            <a:avLst/>
          </a:prstGeom>
          <a:noFill/>
          <a:ln w="28575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/>
          <p:cNvSpPr/>
          <p:nvPr/>
        </p:nvSpPr>
        <p:spPr>
          <a:xfrm>
            <a:off x="10364354" y="1671781"/>
            <a:ext cx="962891" cy="508000"/>
          </a:xfrm>
          <a:prstGeom prst="ellipse">
            <a:avLst/>
          </a:prstGeom>
          <a:noFill/>
          <a:ln w="19050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69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6. </a:t>
            </a:r>
            <a:r>
              <a:rPr lang="en-US" dirty="0" err="1">
                <a:latin typeface="Georgia" panose="02040502050405020303" pitchFamily="18" charset="0"/>
              </a:rPr>
              <a:t>Valitaan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perusopintojen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kurssit</a:t>
            </a:r>
            <a:endParaRPr lang="fi-FI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65400" cy="2201430"/>
          </a:xfrm>
          <a:ln>
            <a:solidFill>
              <a:srgbClr val="C9AF8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56218" y="1690688"/>
            <a:ext cx="54032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Matematiikka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Differentiaali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integraalilaskenta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Todennäköisyyslaskenta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tilastotiede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Fysiikka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Aineen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rakenne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Yliopistofysiikan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perusteet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Sähkömagnetismi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Kieliopinnot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Toinen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kotimainen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ruotsi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kielikokeet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kirjallinen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suullinen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AutoNum type="alphaLcParenR" startAt="2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Vieras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(3 op,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kurssin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perässä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olla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o+w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Ohjelmointi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ohjelmointikurssi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Ohjelmointi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Ohjelmoinnin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peruskurssi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Y1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17398"/>
          <a:stretch/>
        </p:blipFill>
        <p:spPr>
          <a:xfrm>
            <a:off x="838200" y="4186094"/>
            <a:ext cx="5506516" cy="1882197"/>
          </a:xfrm>
          <a:prstGeom prst="rect">
            <a:avLst/>
          </a:prstGeom>
          <a:ln w="12700">
            <a:solidFill>
              <a:srgbClr val="C9AF89"/>
            </a:solidFill>
          </a:ln>
        </p:spPr>
      </p:pic>
    </p:spTree>
    <p:extLst>
      <p:ext uri="{BB962C8B-B14F-4D97-AF65-F5344CB8AC3E}">
        <p14:creationId xmlns:p14="http://schemas.microsoft.com/office/powerpoint/2010/main" val="90863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922</Words>
  <Application>Microsoft Office PowerPoint</Application>
  <PresentationFormat>Widescreen</PresentationFormat>
  <Paragraphs>106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Office Theme</vt:lpstr>
      <vt:lpstr>HOPS-työpaja</vt:lpstr>
      <vt:lpstr>Kandidaatin tutkinnon rakenne (180 op)</vt:lpstr>
      <vt:lpstr>SISU:n käyttöönotto</vt:lpstr>
      <vt:lpstr>1. Uuden opintosuunnitelman luominen</vt:lpstr>
      <vt:lpstr>2. Voit tehdä useita opintosuunnitelmia ja kokeilla erilaisia valintoja.</vt:lpstr>
      <vt:lpstr>3. Valintojen tekeminen opintosuunnitelmassa</vt:lpstr>
      <vt:lpstr>4. Valitaan tutkintoon kuuluvat osiot</vt:lpstr>
      <vt:lpstr>5. Perusopinnot</vt:lpstr>
      <vt:lpstr>6. Valitaan perusopintojen kurssit</vt:lpstr>
      <vt:lpstr>7. Valitaan pääaine sekä pääaineen kurssit</vt:lpstr>
      <vt:lpstr>8. Pääaineen pakolliset ja valinnaiset kurssit</vt:lpstr>
      <vt:lpstr>9. Sivuaineen valinta</vt:lpstr>
      <vt:lpstr>10. Vapaasti valittavat opinnot</vt:lpstr>
      <vt:lpstr>11. Kommenttien lisääminen</vt:lpstr>
      <vt:lpstr>11. Kommenttien lisääminen  (muiden yliopistojen opinnot)</vt:lpstr>
      <vt:lpstr>12. HOPSin aikataulutus</vt:lpstr>
      <vt:lpstr>13. HOPSin lähettäminen hyväksyttäväksi</vt:lpstr>
      <vt:lpstr>Kun HOPS on omasta mielestäsi valmis: 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HOPS-työpaja</dc:title>
  <dc:creator>Pesola Aino</dc:creator>
  <cp:lastModifiedBy>Arppe Niina</cp:lastModifiedBy>
  <cp:revision>44</cp:revision>
  <dcterms:created xsi:type="dcterms:W3CDTF">2018-07-05T06:47:50Z</dcterms:created>
  <dcterms:modified xsi:type="dcterms:W3CDTF">2020-11-12T05:50:07Z</dcterms:modified>
</cp:coreProperties>
</file>