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alto University Shop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Aalto University Shop</a:t>
            </a:r>
          </a:p>
        </p:txBody>
      </p:sp>
      <p:sp>
        <p:nvSpPr>
          <p:cNvPr id="120" name="Pricing 27.11.2020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Pricing 27.11.2020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70" y="-2679"/>
            <a:ext cx="2019301" cy="185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Examples"/>
          <p:cNvSpPr txBox="1"/>
          <p:nvPr>
            <p:ph type="ctrTitle"/>
          </p:nvPr>
        </p:nvSpPr>
        <p:spPr>
          <a:xfrm>
            <a:off x="1270000" y="1752600"/>
            <a:ext cx="10464800" cy="11303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Examples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70" y="-2679"/>
            <a:ext cx="2019301" cy="185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Screenshot 2019-11-15 at 11.07.08.png" descr="Screenshot 2019-11-15 at 11.07.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7450" y="3854549"/>
            <a:ext cx="10629900" cy="5168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Examples"/>
          <p:cNvSpPr txBox="1"/>
          <p:nvPr>
            <p:ph type="ctrTitle"/>
          </p:nvPr>
        </p:nvSpPr>
        <p:spPr>
          <a:xfrm>
            <a:off x="1270000" y="1752600"/>
            <a:ext cx="10464800" cy="11303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Examples</a:t>
            </a:r>
          </a:p>
        </p:txBody>
      </p:sp>
      <p:sp>
        <p:nvSpPr>
          <p:cNvPr id="158" name="Double-click to edit"/>
          <p:cNvSpPr txBox="1"/>
          <p:nvPr>
            <p:ph type="subTitle" idx="1"/>
          </p:nvPr>
        </p:nvSpPr>
        <p:spPr>
          <a:xfrm>
            <a:off x="1270000" y="3480196"/>
            <a:ext cx="10464800" cy="5722392"/>
          </a:xfrm>
          <a:prstGeom prst="rect">
            <a:avLst/>
          </a:prstGeom>
        </p:spPr>
        <p:txBody>
          <a:bodyPr/>
          <a:lstStyle/>
          <a:p>
            <a:pPr algn="l">
              <a:defRPr sz="4800"/>
            </a:pP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70" y="-2679"/>
            <a:ext cx="2019301" cy="185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Screenshot 2019-11-15 at 11.08.29.png" descr="Screenshot 2019-11-15 at 11.08.2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7450" y="3477541"/>
            <a:ext cx="10629900" cy="572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Deciding on relationship"/>
          <p:cNvSpPr txBox="1"/>
          <p:nvPr>
            <p:ph type="ctrTitle"/>
          </p:nvPr>
        </p:nvSpPr>
        <p:spPr>
          <a:xfrm>
            <a:off x="1270000" y="1752600"/>
            <a:ext cx="10464800" cy="11303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Deciding on relationship</a:t>
            </a:r>
          </a:p>
        </p:txBody>
      </p:sp>
      <p:sp>
        <p:nvSpPr>
          <p:cNvPr id="163" name="- Vendor to retailer approach…"/>
          <p:cNvSpPr txBox="1"/>
          <p:nvPr>
            <p:ph type="subTitle" idx="1"/>
          </p:nvPr>
        </p:nvSpPr>
        <p:spPr>
          <a:xfrm>
            <a:off x="1270000" y="3480196"/>
            <a:ext cx="10464800" cy="5722392"/>
          </a:xfrm>
          <a:prstGeom prst="rect">
            <a:avLst/>
          </a:prstGeom>
        </p:spPr>
        <p:txBody>
          <a:bodyPr/>
          <a:lstStyle/>
          <a:p>
            <a:pPr algn="l">
              <a:defRPr sz="4800"/>
            </a:pPr>
            <a:r>
              <a:t>- Vendor to retailer approach</a:t>
            </a:r>
          </a:p>
          <a:p>
            <a:pPr algn="l">
              <a:defRPr sz="4800"/>
            </a:pPr>
          </a:p>
          <a:p>
            <a:pPr algn="l">
              <a:defRPr sz="4800"/>
            </a:pPr>
          </a:p>
          <a:p>
            <a:pPr algn="l">
              <a:defRPr sz="4800"/>
            </a:pPr>
            <a:r>
              <a:t>- Concession method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70" y="-2679"/>
            <a:ext cx="2019301" cy="185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ther things to consider"/>
          <p:cNvSpPr txBox="1"/>
          <p:nvPr>
            <p:ph type="ctrTitle"/>
          </p:nvPr>
        </p:nvSpPr>
        <p:spPr>
          <a:xfrm>
            <a:off x="1270000" y="1752600"/>
            <a:ext cx="10464800" cy="11303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Other things to consider</a:t>
            </a:r>
          </a:p>
        </p:txBody>
      </p:sp>
      <p:sp>
        <p:nvSpPr>
          <p:cNvPr id="167" name="- Liability…"/>
          <p:cNvSpPr txBox="1"/>
          <p:nvPr>
            <p:ph type="subTitle" idx="1"/>
          </p:nvPr>
        </p:nvSpPr>
        <p:spPr>
          <a:xfrm>
            <a:off x="1270000" y="3480196"/>
            <a:ext cx="10464800" cy="5722392"/>
          </a:xfrm>
          <a:prstGeom prst="rect">
            <a:avLst/>
          </a:prstGeom>
        </p:spPr>
        <p:txBody>
          <a:bodyPr/>
          <a:lstStyle/>
          <a:p>
            <a:pPr algn="l">
              <a:defRPr sz="4800"/>
            </a:pPr>
            <a:r>
              <a:t>- Liability</a:t>
            </a:r>
          </a:p>
          <a:p>
            <a:pPr algn="l">
              <a:defRPr sz="4800"/>
            </a:pPr>
            <a:r>
              <a:t>- Customer relationships</a:t>
            </a:r>
          </a:p>
          <a:p>
            <a:pPr algn="l">
              <a:defRPr sz="4800"/>
            </a:pPr>
            <a:r>
              <a:t>- Marketing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70" y="-2679"/>
            <a:ext cx="2019301" cy="185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houghts and discussion"/>
          <p:cNvSpPr txBox="1"/>
          <p:nvPr>
            <p:ph type="ctrTitle"/>
          </p:nvPr>
        </p:nvSpPr>
        <p:spPr>
          <a:xfrm>
            <a:off x="1270000" y="1752600"/>
            <a:ext cx="10464800" cy="11303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Thoughts and discussion</a:t>
            </a: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70" y="-2679"/>
            <a:ext cx="2019301" cy="185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DISCLAIMER"/>
          <p:cNvSpPr txBox="1"/>
          <p:nvPr>
            <p:ph type="ctrTitle"/>
          </p:nvPr>
        </p:nvSpPr>
        <p:spPr>
          <a:xfrm>
            <a:off x="1270000" y="1752600"/>
            <a:ext cx="10464800" cy="11303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DISCLAIMER</a:t>
            </a:r>
          </a:p>
        </p:txBody>
      </p:sp>
      <p:sp>
        <p:nvSpPr>
          <p:cNvPr id="124" name="“There is no absolute right or wrong way to approach pricing” - (Daniel Abild, 2019)"/>
          <p:cNvSpPr txBox="1"/>
          <p:nvPr>
            <p:ph type="subTitle" idx="1"/>
          </p:nvPr>
        </p:nvSpPr>
        <p:spPr>
          <a:xfrm>
            <a:off x="1270000" y="3480196"/>
            <a:ext cx="10464800" cy="5722392"/>
          </a:xfrm>
          <a:prstGeom prst="rect">
            <a:avLst/>
          </a:prstGeom>
        </p:spPr>
        <p:txBody>
          <a:bodyPr/>
          <a:lstStyle>
            <a:lvl1pPr algn="l">
              <a:defRPr i="1" sz="4800"/>
            </a:lvl1pPr>
          </a:lstStyle>
          <a:p>
            <a:pPr/>
            <a:r>
              <a:t>“There is no absolute right or wrong way to approach pricing” - (Daniel Abild, 2019)</a:t>
            </a:r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70" y="-2679"/>
            <a:ext cx="2019301" cy="185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Overview"/>
          <p:cNvSpPr txBox="1"/>
          <p:nvPr>
            <p:ph type="ctrTitle"/>
          </p:nvPr>
        </p:nvSpPr>
        <p:spPr>
          <a:xfrm>
            <a:off x="1270000" y="1752600"/>
            <a:ext cx="10464800" cy="11303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Overview</a:t>
            </a:r>
          </a:p>
        </p:txBody>
      </p:sp>
      <p:sp>
        <p:nvSpPr>
          <p:cNvPr id="128" name="- Relationship between retailer and content creator…"/>
          <p:cNvSpPr txBox="1"/>
          <p:nvPr>
            <p:ph type="subTitle" idx="1"/>
          </p:nvPr>
        </p:nvSpPr>
        <p:spPr>
          <a:xfrm>
            <a:off x="1270000" y="3480196"/>
            <a:ext cx="10464800" cy="5715141"/>
          </a:xfrm>
          <a:prstGeom prst="rect">
            <a:avLst/>
          </a:prstGeom>
        </p:spPr>
        <p:txBody>
          <a:bodyPr/>
          <a:lstStyle/>
          <a:p>
            <a:pPr algn="l" defTabSz="368045">
              <a:defRPr sz="3024"/>
            </a:pPr>
            <a:r>
              <a:t>- Relationship between retailer and content creator</a:t>
            </a:r>
          </a:p>
          <a:p>
            <a:pPr algn="l" defTabSz="368045">
              <a:defRPr sz="3024"/>
            </a:pPr>
            <a:r>
              <a:t>- Financial basics - retailer</a:t>
            </a:r>
          </a:p>
          <a:p>
            <a:pPr algn="l" defTabSz="368045">
              <a:defRPr sz="3024"/>
            </a:pPr>
            <a:r>
              <a:t>- Calculators and models</a:t>
            </a:r>
          </a:p>
          <a:p>
            <a:pPr algn="l" defTabSz="368045">
              <a:defRPr sz="3024"/>
            </a:pPr>
            <a:r>
              <a:t>- Calculating a price point</a:t>
            </a:r>
          </a:p>
          <a:p>
            <a:pPr algn="l" defTabSz="368045">
              <a:defRPr sz="3024"/>
            </a:pPr>
            <a:r>
              <a:t>- Examples (products)</a:t>
            </a:r>
          </a:p>
          <a:p>
            <a:pPr algn="l" defTabSz="368045">
              <a:defRPr sz="3024"/>
            </a:pPr>
            <a:r>
              <a:t>- Deciding on the relationship</a:t>
            </a:r>
          </a:p>
          <a:p>
            <a:pPr algn="l" defTabSz="368045">
              <a:defRPr sz="3024"/>
            </a:pPr>
            <a:r>
              <a:t>- Things to consider</a:t>
            </a:r>
          </a:p>
          <a:p>
            <a:pPr algn="l" defTabSz="368045">
              <a:defRPr sz="3024"/>
            </a:pPr>
            <a:r>
              <a:t>- Leaving thoughts</a:t>
            </a:r>
          </a:p>
          <a:p>
            <a:pPr algn="l" defTabSz="368045">
              <a:defRPr sz="3024"/>
            </a:pPr>
          </a:p>
          <a:p>
            <a:pPr algn="l" defTabSz="368045">
              <a:defRPr sz="3024"/>
            </a:pPr>
          </a:p>
          <a:p>
            <a:pPr algn="l" defTabSz="368045">
              <a:defRPr sz="3024"/>
            </a:pP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70" y="-2679"/>
            <a:ext cx="2019301" cy="185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tailer &amp; Content Creator"/>
          <p:cNvSpPr txBox="1"/>
          <p:nvPr>
            <p:ph type="ctrTitle"/>
          </p:nvPr>
        </p:nvSpPr>
        <p:spPr>
          <a:xfrm>
            <a:off x="1270000" y="1752600"/>
            <a:ext cx="10464800" cy="11303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Retailer &amp; Content Creator</a:t>
            </a:r>
          </a:p>
        </p:txBody>
      </p:sp>
      <p:sp>
        <p:nvSpPr>
          <p:cNvPr id="132" name="- Mutually beneficial relationship…"/>
          <p:cNvSpPr txBox="1"/>
          <p:nvPr>
            <p:ph type="subTitle" idx="1"/>
          </p:nvPr>
        </p:nvSpPr>
        <p:spPr>
          <a:xfrm>
            <a:off x="1270000" y="3480196"/>
            <a:ext cx="10464800" cy="5722392"/>
          </a:xfrm>
          <a:prstGeom prst="rect">
            <a:avLst/>
          </a:prstGeom>
        </p:spPr>
        <p:txBody>
          <a:bodyPr/>
          <a:lstStyle/>
          <a:p>
            <a:pPr algn="l">
              <a:defRPr sz="4800"/>
            </a:pPr>
            <a:r>
              <a:t>- Mutually beneficial relationship</a:t>
            </a:r>
          </a:p>
          <a:p>
            <a:pPr algn="l">
              <a:defRPr sz="4800"/>
            </a:pPr>
            <a:r>
              <a:t>- Does include negotiation</a:t>
            </a:r>
          </a:p>
          <a:p>
            <a:pPr algn="l">
              <a:defRPr sz="4800"/>
            </a:pPr>
          </a:p>
          <a:p>
            <a:pPr algn="l">
              <a:defRPr sz="4800"/>
            </a:pPr>
            <a:r>
              <a:t>- Both parties interested in €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70" y="-2679"/>
            <a:ext cx="2019301" cy="185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inancial Basics - Retailer"/>
          <p:cNvSpPr txBox="1"/>
          <p:nvPr>
            <p:ph type="ctrTitle"/>
          </p:nvPr>
        </p:nvSpPr>
        <p:spPr>
          <a:xfrm>
            <a:off x="1270000" y="1752600"/>
            <a:ext cx="10464800" cy="11303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Financial Basics - Retailer</a:t>
            </a:r>
          </a:p>
        </p:txBody>
      </p:sp>
      <p:sp>
        <p:nvSpPr>
          <p:cNvPr id="136" name="- Business plan (Financial plan)…"/>
          <p:cNvSpPr txBox="1"/>
          <p:nvPr>
            <p:ph type="subTitle" idx="1"/>
          </p:nvPr>
        </p:nvSpPr>
        <p:spPr>
          <a:xfrm>
            <a:off x="1270000" y="3480196"/>
            <a:ext cx="10464800" cy="5722392"/>
          </a:xfrm>
          <a:prstGeom prst="rect">
            <a:avLst/>
          </a:prstGeom>
        </p:spPr>
        <p:txBody>
          <a:bodyPr/>
          <a:lstStyle/>
          <a:p>
            <a:pPr algn="l">
              <a:defRPr sz="4800"/>
            </a:pPr>
            <a:r>
              <a:t>- Business plan (Financial plan)</a:t>
            </a:r>
          </a:p>
          <a:p>
            <a:pPr algn="l">
              <a:defRPr sz="4800"/>
            </a:pPr>
            <a:r>
              <a:t>- P&amp;L (Profit and loss)</a:t>
            </a:r>
          </a:p>
          <a:p>
            <a:pPr algn="l">
              <a:defRPr sz="4800"/>
            </a:pPr>
            <a:r>
              <a:t>- Costs (rent, staff, utilities etc.)</a:t>
            </a:r>
          </a:p>
          <a:p>
            <a:pPr algn="l">
              <a:defRPr sz="4800"/>
            </a:pPr>
            <a:r>
              <a:t>- Sales Forecast</a:t>
            </a:r>
          </a:p>
          <a:p>
            <a:pPr algn="l">
              <a:defRPr sz="4800"/>
            </a:pPr>
            <a:r>
              <a:t>- COGS (Cost of goods sold)</a:t>
            </a:r>
          </a:p>
          <a:p>
            <a:pPr algn="l">
              <a:defRPr sz="4800"/>
            </a:pPr>
            <a:r>
              <a:t>- Margin (markup)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70" y="-2679"/>
            <a:ext cx="2019301" cy="185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70" y="-2679"/>
            <a:ext cx="2019301" cy="185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Screenshot 2019-11-15 at 11.33.28.png" descr="Screenshot 2019-11-15 at 11.33.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437752"/>
            <a:ext cx="13004800" cy="68780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70" y="-2679"/>
            <a:ext cx="2019301" cy="185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Screenshot 2019-11-15 at 11.17.50.png" descr="Screenshot 2019-11-15 at 11.17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2300" y="400050"/>
            <a:ext cx="92202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tailer Services"/>
          <p:cNvSpPr txBox="1"/>
          <p:nvPr>
            <p:ph type="ctrTitle"/>
          </p:nvPr>
        </p:nvSpPr>
        <p:spPr>
          <a:xfrm>
            <a:off x="1270000" y="1752600"/>
            <a:ext cx="10464800" cy="11303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Retailer Services</a:t>
            </a:r>
          </a:p>
        </p:txBody>
      </p:sp>
      <p:sp>
        <p:nvSpPr>
          <p:cNvPr id="146" name="- Space/destination…"/>
          <p:cNvSpPr txBox="1"/>
          <p:nvPr>
            <p:ph type="subTitle" idx="1"/>
          </p:nvPr>
        </p:nvSpPr>
        <p:spPr>
          <a:xfrm>
            <a:off x="1270000" y="3480196"/>
            <a:ext cx="10464800" cy="5722392"/>
          </a:xfrm>
          <a:prstGeom prst="rect">
            <a:avLst/>
          </a:prstGeom>
        </p:spPr>
        <p:txBody>
          <a:bodyPr/>
          <a:lstStyle/>
          <a:p>
            <a:pPr algn="l">
              <a:defRPr sz="4800"/>
            </a:pPr>
            <a:r>
              <a:t>- Space/destination</a:t>
            </a:r>
          </a:p>
          <a:p>
            <a:pPr algn="l">
              <a:defRPr sz="4800"/>
            </a:pPr>
            <a:r>
              <a:t>- Service</a:t>
            </a:r>
          </a:p>
          <a:p>
            <a:pPr algn="l">
              <a:defRPr sz="4800"/>
            </a:pPr>
            <a:r>
              <a:t>- E-commerce (Server, Development, Payments, Shipping)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70" y="-2679"/>
            <a:ext cx="2019301" cy="185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alculating a price point"/>
          <p:cNvSpPr txBox="1"/>
          <p:nvPr>
            <p:ph type="ctrTitle"/>
          </p:nvPr>
        </p:nvSpPr>
        <p:spPr>
          <a:xfrm>
            <a:off x="1270000" y="1752600"/>
            <a:ext cx="10464800" cy="11303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Calculating a price point</a:t>
            </a:r>
          </a:p>
        </p:txBody>
      </p:sp>
      <p:sp>
        <p:nvSpPr>
          <p:cNvPr id="150" name="- Material costs…"/>
          <p:cNvSpPr txBox="1"/>
          <p:nvPr>
            <p:ph type="subTitle" idx="1"/>
          </p:nvPr>
        </p:nvSpPr>
        <p:spPr>
          <a:xfrm>
            <a:off x="1270000" y="3480196"/>
            <a:ext cx="10464800" cy="5722392"/>
          </a:xfrm>
          <a:prstGeom prst="rect">
            <a:avLst/>
          </a:prstGeom>
        </p:spPr>
        <p:txBody>
          <a:bodyPr/>
          <a:lstStyle/>
          <a:p>
            <a:pPr algn="l" defTabSz="531622">
              <a:defRPr sz="4368"/>
            </a:pPr>
            <a:r>
              <a:t>- Material costs</a:t>
            </a:r>
          </a:p>
          <a:p>
            <a:pPr algn="l" defTabSz="531622">
              <a:defRPr sz="4368"/>
            </a:pPr>
            <a:r>
              <a:t>- Hours spent</a:t>
            </a:r>
          </a:p>
          <a:p>
            <a:pPr algn="l" defTabSz="531622">
              <a:defRPr sz="4368"/>
            </a:pPr>
            <a:r>
              <a:t>- Break-even point (with or without timeline)</a:t>
            </a:r>
          </a:p>
          <a:p>
            <a:pPr algn="l" defTabSz="531622">
              <a:defRPr sz="4368"/>
            </a:pPr>
          </a:p>
          <a:p>
            <a:pPr algn="l" defTabSz="531622">
              <a:defRPr sz="4368"/>
            </a:pPr>
            <a:r>
              <a:t>- Market value (perception, comparability)</a:t>
            </a:r>
          </a:p>
          <a:p>
            <a:pPr algn="l" defTabSz="531622">
              <a:defRPr sz="4368"/>
            </a:pPr>
          </a:p>
          <a:p>
            <a:pPr algn="l" defTabSz="531622">
              <a:defRPr sz="4368"/>
            </a:pPr>
            <a:r>
              <a:t>- Demand / Volume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70" y="-2679"/>
            <a:ext cx="2019301" cy="185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