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sldIdLst>
    <p:sldId id="256" r:id="rId2"/>
    <p:sldId id="292" r:id="rId3"/>
    <p:sldId id="258" r:id="rId4"/>
    <p:sldId id="257" r:id="rId5"/>
    <p:sldId id="259" r:id="rId6"/>
    <p:sldId id="260" r:id="rId7"/>
    <p:sldId id="262" r:id="rId8"/>
    <p:sldId id="263" r:id="rId9"/>
    <p:sldId id="261" r:id="rId10"/>
    <p:sldId id="268" r:id="rId11"/>
    <p:sldId id="269" r:id="rId12"/>
    <p:sldId id="270" r:id="rId13"/>
    <p:sldId id="271" r:id="rId14"/>
    <p:sldId id="272" r:id="rId15"/>
    <p:sldId id="273" r:id="rId16"/>
    <p:sldId id="274" r:id="rId17"/>
    <p:sldId id="275" r:id="rId18"/>
    <p:sldId id="276" r:id="rId19"/>
    <p:sldId id="277" r:id="rId20"/>
    <p:sldId id="283" r:id="rId21"/>
    <p:sldId id="284" r:id="rId22"/>
    <p:sldId id="278" r:id="rId23"/>
    <p:sldId id="280" r:id="rId24"/>
    <p:sldId id="281" r:id="rId25"/>
    <p:sldId id="282" r:id="rId26"/>
    <p:sldId id="293" r:id="rId27"/>
    <p:sldId id="286" r:id="rId28"/>
    <p:sldId id="279" r:id="rId29"/>
    <p:sldId id="285" r:id="rId30"/>
    <p:sldId id="287" r:id="rId31"/>
    <p:sldId id="288" r:id="rId32"/>
    <p:sldId id="289" r:id="rId33"/>
    <p:sldId id="290" r:id="rId34"/>
    <p:sldId id="29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22" autoAdjust="0"/>
    <p:restoredTop sz="94660"/>
  </p:normalViewPr>
  <p:slideViewPr>
    <p:cSldViewPr snapToGrid="0">
      <p:cViewPr varScale="1">
        <p:scale>
          <a:sx n="56" d="100"/>
          <a:sy n="56" d="100"/>
        </p:scale>
        <p:origin x="257"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4B99E6-23C9-4341-B72B-AC6CE59E9781}" type="datetimeFigureOut">
              <a:rPr lang="fi-FI" smtClean="0"/>
              <a:t>16.10.2020</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86E6A-3087-45B5-A548-BD6374B5F228}" type="slidenum">
              <a:rPr lang="fi-FI" smtClean="0"/>
              <a:t>‹#›</a:t>
            </a:fld>
            <a:endParaRPr lang="fi-FI"/>
          </a:p>
        </p:txBody>
      </p:sp>
    </p:spTree>
    <p:extLst>
      <p:ext uri="{BB962C8B-B14F-4D97-AF65-F5344CB8AC3E}">
        <p14:creationId xmlns:p14="http://schemas.microsoft.com/office/powerpoint/2010/main" val="3888531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Dian kuvan paikkamerkki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Huomautusten paikkamerkki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p>
        </p:txBody>
      </p:sp>
      <p:sp>
        <p:nvSpPr>
          <p:cNvPr id="4" name="Dian numeron paikkamerkki 3"/>
          <p:cNvSpPr>
            <a:spLocks noGrp="1"/>
          </p:cNvSpPr>
          <p:nvPr>
            <p:ph type="sldNum" sz="quarter" idx="5"/>
          </p:nvPr>
        </p:nvSpPr>
        <p:spPr/>
        <p:txBody>
          <a:bodyPr/>
          <a:lstStyle>
            <a:lvl1pPr eaLnBrk="0" hangingPunct="0">
              <a:defRPr sz="2000">
                <a:solidFill>
                  <a:schemeClr val="tx1"/>
                </a:solidFill>
                <a:latin typeface="Times New Roman" pitchFamily="18" charset="0"/>
                <a:ea typeface="MS PGothic" pitchFamily="34" charset="-128"/>
              </a:defRPr>
            </a:lvl1pPr>
            <a:lvl2pPr marL="742950" indent="-28575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eaLnBrk="1" hangingPunct="1"/>
            <a:fld id="{6A1EBB75-7EE2-4FB0-8336-F07F1DC329DB}" type="slidenum">
              <a:rPr lang="fi-FI" sz="1200"/>
              <a:pPr eaLnBrk="1" hangingPunct="1"/>
              <a:t>15</a:t>
            </a:fld>
            <a:endParaRPr lang="fi-FI" sz="1200"/>
          </a:p>
        </p:txBody>
      </p:sp>
    </p:spTree>
    <p:extLst>
      <p:ext uri="{BB962C8B-B14F-4D97-AF65-F5344CB8AC3E}">
        <p14:creationId xmlns:p14="http://schemas.microsoft.com/office/powerpoint/2010/main" val="123958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7678AD-BD2E-4FA4-905E-404A516471A3}"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920DC9-7DBC-48A5-BB1E-89F9475A9911}"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C2E400-F727-4437-A54C-CC68DC3A02AE}"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6CF9442B-637F-4DCC-8F8A-760628E13266}" type="datetime1">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A278827B-F8D9-4424-A388-E407A06F0D46}" type="datetime1">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82C67BC7-EB4F-4017-9C13-7DECAE44AC56}" type="datetime1">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33453C-4776-431D-90F1-5AACF722BD90}"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446B1F-95E7-41AF-BF82-D0DDB075D95A}"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44865E-A64B-40EF-9478-C8FF1D25E951}"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75CB0D3-7D26-4B97-8AE1-D8205BDBA51D}"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E0DBB7-57F0-466F-B27C-D2A45711E53F}" type="datetime1">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4467F8-50C0-4031-9447-F862A0D859C7}" type="datetime1">
              <a:rPr lang="en-US" smtClean="0"/>
              <a:t>10/16/2020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88AF290-C403-472D-9488-267045C7575C}" type="datetime1">
              <a:rPr lang="en-US" smtClean="0"/>
              <a:t>10/16/2020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ECF60-1148-4BB3-8CA0-03652AE106F7}" type="datetime1">
              <a:rPr lang="en-US" smtClean="0"/>
              <a:t>10/16/2020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797EAC5-791D-4CE4-A9AF-B04D07A4C5B2}" type="datetime1">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5721F9D-6BBE-4740-8AC4-6156CECD8D9F}" type="datetime1">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3A7F95A-1666-4CF4-BF2D-FF582A197D03}" type="datetime1">
              <a:rPr lang="en-US" smtClean="0"/>
              <a:t>10/16/2020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6.xml"/><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Functionality through nanoscale</a:t>
            </a:r>
            <a:endParaRPr lang="fi-FI" dirty="0"/>
          </a:p>
        </p:txBody>
      </p:sp>
      <p:sp>
        <p:nvSpPr>
          <p:cNvPr id="3" name="Subtitle 2"/>
          <p:cNvSpPr>
            <a:spLocks noGrp="1"/>
          </p:cNvSpPr>
          <p:nvPr>
            <p:ph type="subTitle" idx="1"/>
          </p:nvPr>
        </p:nvSpPr>
        <p:spPr/>
        <p:txBody>
          <a:bodyPr/>
          <a:lstStyle/>
          <a:p>
            <a:r>
              <a:rPr lang="en-US" dirty="0" smtClean="0"/>
              <a:t>In the context of soft materials</a:t>
            </a:r>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1505017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nanoscale!</a:t>
            </a:r>
            <a:endParaRPr lang="fi-FI" dirty="0"/>
          </a:p>
        </p:txBody>
      </p:sp>
      <p:sp>
        <p:nvSpPr>
          <p:cNvPr id="3" name="Text Placeholder 2"/>
          <p:cNvSpPr>
            <a:spLocks noGrp="1"/>
          </p:cNvSpPr>
          <p:nvPr>
            <p:ph type="body" sz="half" idx="2"/>
          </p:nvPr>
        </p:nvSpPr>
        <p:spPr/>
        <p:txBody>
          <a:bodyPr/>
          <a:lstStyle/>
          <a:p>
            <a:r>
              <a:rPr lang="en-US" dirty="0" smtClean="0"/>
              <a:t>How to fabricate structures in the nanoscale? </a:t>
            </a:r>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430912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B46936-0C0A-47E6-AF14-F596B1133206}" type="slidenum">
              <a:rPr lang="en-US" smtClean="0"/>
              <a:pPr/>
              <a:t>11</a:t>
            </a:fld>
            <a:endParaRPr lang="en-US"/>
          </a:p>
        </p:txBody>
      </p:sp>
      <p:sp>
        <p:nvSpPr>
          <p:cNvPr id="6" name="Rectangle 4"/>
          <p:cNvSpPr>
            <a:spLocks noGrp="1" noChangeArrowheads="1"/>
          </p:cNvSpPr>
          <p:nvPr>
            <p:ph type="title"/>
          </p:nvPr>
        </p:nvSpPr>
        <p:spPr>
          <a:xfrm>
            <a:off x="2590800" y="304801"/>
            <a:ext cx="7543800" cy="1431925"/>
          </a:xfrm>
        </p:spPr>
        <p:txBody>
          <a:bodyPr/>
          <a:lstStyle/>
          <a:p>
            <a:pPr eaLnBrk="1" hangingPunct="1"/>
            <a:r>
              <a:rPr lang="en-US" sz="4000" dirty="0">
                <a:latin typeface="Calibri" panose="020F0502020204030204" pitchFamily="34" charset="0"/>
                <a:cs typeface="Tahoma" pitchFamily="34" charset="0"/>
              </a:rPr>
              <a:t>Nanofabrication methods: Top down vs. bottom up</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8" y="1988841"/>
            <a:ext cx="7956884" cy="284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776" y="2635390"/>
            <a:ext cx="4749630" cy="361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4784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B46936-0C0A-47E6-AF14-F596B1133206}" type="slidenum">
              <a:rPr lang="en-US" smtClean="0"/>
              <a:pPr/>
              <a:t>12</a:t>
            </a:fld>
            <a:endParaRPr lang="en-US"/>
          </a:p>
        </p:txBody>
      </p:sp>
      <p:sp>
        <p:nvSpPr>
          <p:cNvPr id="5" name="Rectangle 4"/>
          <p:cNvSpPr>
            <a:spLocks noGrp="1" noChangeArrowheads="1"/>
          </p:cNvSpPr>
          <p:nvPr>
            <p:ph type="title"/>
          </p:nvPr>
        </p:nvSpPr>
        <p:spPr>
          <a:xfrm>
            <a:off x="2590800" y="304801"/>
            <a:ext cx="7543800" cy="1431925"/>
          </a:xfrm>
        </p:spPr>
        <p:txBody>
          <a:bodyPr/>
          <a:lstStyle/>
          <a:p>
            <a:pPr eaLnBrk="1" hangingPunct="1"/>
            <a:r>
              <a:rPr lang="en-US" sz="4000" dirty="0">
                <a:latin typeface="Calibri" panose="020F0502020204030204" pitchFamily="34" charset="0"/>
                <a:cs typeface="Tahoma" pitchFamily="34" charset="0"/>
              </a:rPr>
              <a:t>Bottom-up: Chemical synthesis</a:t>
            </a:r>
          </a:p>
        </p:txBody>
      </p:sp>
      <p:pic>
        <p:nvPicPr>
          <p:cNvPr id="6" name="Picture 5"/>
          <p:cNvPicPr>
            <a:picLocks noChangeAspect="1"/>
          </p:cNvPicPr>
          <p:nvPr/>
        </p:nvPicPr>
        <p:blipFill>
          <a:blip r:embed="rId2"/>
          <a:stretch>
            <a:fillRect/>
          </a:stretch>
        </p:blipFill>
        <p:spPr>
          <a:xfrm>
            <a:off x="2531604" y="1988840"/>
            <a:ext cx="7848872" cy="2675256"/>
          </a:xfrm>
          <a:prstGeom prst="rect">
            <a:avLst/>
          </a:prstGeom>
        </p:spPr>
      </p:pic>
      <p:sp>
        <p:nvSpPr>
          <p:cNvPr id="7" name="Rectangle 7"/>
          <p:cNvSpPr txBox="1">
            <a:spLocks noChangeArrowheads="1"/>
          </p:cNvSpPr>
          <p:nvPr/>
        </p:nvSpPr>
        <p:spPr bwMode="auto">
          <a:xfrm>
            <a:off x="1947959" y="4941168"/>
            <a:ext cx="8712200" cy="54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Times New Roman" pitchFamily="18" charset="0"/>
                <a:ea typeface="MS PGothic" pitchFamily="34" charset="-128"/>
              </a:defRPr>
            </a:lvl1pPr>
            <a:lvl2pPr marL="800100" indent="-34290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marL="914400" lvl="1" indent="-457200" eaLnBrk="1" hangingPunct="1">
              <a:buFont typeface="Arial" panose="020B0604020202020204" pitchFamily="34" charset="0"/>
              <a:buChar char="•"/>
            </a:pPr>
            <a:r>
              <a:rPr lang="en-US" sz="2800" dirty="0"/>
              <a:t>Metal oxides, such as titanium dioxide, zinc oxide, silicon dioxide, </a:t>
            </a:r>
            <a:r>
              <a:rPr lang="en-US" sz="2800" dirty="0" err="1"/>
              <a:t>aluminium</a:t>
            </a:r>
            <a:r>
              <a:rPr lang="en-US" sz="2800" dirty="0"/>
              <a:t> oxide, zirconia and iron oxide, are currently the most commercially important nanoparticles.</a:t>
            </a:r>
          </a:p>
        </p:txBody>
      </p:sp>
    </p:spTree>
    <p:extLst>
      <p:ext uri="{BB962C8B-B14F-4D97-AF65-F5344CB8AC3E}">
        <p14:creationId xmlns:p14="http://schemas.microsoft.com/office/powerpoint/2010/main" val="480246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B46936-0C0A-47E6-AF14-F596B1133206}" type="slidenum">
              <a:rPr lang="en-US" smtClean="0"/>
              <a:pPr/>
              <a:t>13</a:t>
            </a:fld>
            <a:endParaRPr lang="en-US"/>
          </a:p>
        </p:txBody>
      </p:sp>
      <p:sp>
        <p:nvSpPr>
          <p:cNvPr id="5" name="Rectangle 4"/>
          <p:cNvSpPr>
            <a:spLocks noGrp="1" noChangeArrowheads="1"/>
          </p:cNvSpPr>
          <p:nvPr>
            <p:ph type="title"/>
          </p:nvPr>
        </p:nvSpPr>
        <p:spPr>
          <a:xfrm>
            <a:off x="2590800" y="304801"/>
            <a:ext cx="7543800" cy="1431925"/>
          </a:xfrm>
        </p:spPr>
        <p:txBody>
          <a:bodyPr/>
          <a:lstStyle/>
          <a:p>
            <a:pPr eaLnBrk="1" hangingPunct="1"/>
            <a:r>
              <a:rPr lang="en-US" sz="4000" dirty="0">
                <a:latin typeface="Calibri" panose="020F0502020204030204" pitchFamily="34" charset="0"/>
                <a:cs typeface="Tahoma" pitchFamily="34" charset="0"/>
              </a:rPr>
              <a:t>Bottom-up: Positional assembly</a:t>
            </a:r>
          </a:p>
        </p:txBody>
      </p:sp>
      <p:sp>
        <p:nvSpPr>
          <p:cNvPr id="7" name="Rectangle 7"/>
          <p:cNvSpPr txBox="1">
            <a:spLocks noChangeArrowheads="1"/>
          </p:cNvSpPr>
          <p:nvPr/>
        </p:nvSpPr>
        <p:spPr bwMode="auto">
          <a:xfrm>
            <a:off x="1947959" y="4941168"/>
            <a:ext cx="8712200" cy="54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Times New Roman" pitchFamily="18" charset="0"/>
                <a:ea typeface="MS PGothic" pitchFamily="34" charset="-128"/>
              </a:defRPr>
            </a:lvl1pPr>
            <a:lvl2pPr marL="800100" indent="-34290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marL="914400" lvl="1" indent="-457200" eaLnBrk="1" hangingPunct="1">
              <a:buFont typeface="Arial" panose="020B0604020202020204" pitchFamily="34" charset="0"/>
              <a:buChar char="•"/>
            </a:pPr>
            <a:r>
              <a:rPr lang="en-US" sz="2800" dirty="0"/>
              <a:t>Atoms, molecules or clusters are deliberately manipulated and positioned one-by-one -&gt; extremely laborious, not industrially feasible (currently…) </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8340" y="1930628"/>
            <a:ext cx="2890428" cy="289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6"/>
          <p:cNvSpPr txBox="1">
            <a:spLocks noChangeArrowheads="1"/>
          </p:cNvSpPr>
          <p:nvPr/>
        </p:nvSpPr>
        <p:spPr bwMode="auto">
          <a:xfrm>
            <a:off x="2481462" y="6477000"/>
            <a:ext cx="7646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algn="ctr" eaLnBrk="0" fontAlgn="base" hangingPunct="0">
              <a:lnSpc>
                <a:spcPct val="90000"/>
              </a:lnSpc>
              <a:spcBef>
                <a:spcPct val="20000"/>
              </a:spcBef>
              <a:spcAft>
                <a:spcPct val="0"/>
              </a:spcAft>
              <a:buClr>
                <a:schemeClr val="hlink"/>
              </a:buClr>
              <a:buSzPct val="70000"/>
              <a:buFont typeface="Wingdings" charset="0"/>
              <a:defRPr sz="2000">
                <a:solidFill>
                  <a:schemeClr val="tx1"/>
                </a:solidFill>
                <a:latin typeface="Times New Roman" charset="0"/>
                <a:ea typeface="ＭＳ Ｐゴシック" charset="0"/>
              </a:defRPr>
            </a:lvl6pPr>
            <a:lvl7pPr marL="2971800" indent="-228600" algn="ctr" eaLnBrk="0" fontAlgn="base" hangingPunct="0">
              <a:lnSpc>
                <a:spcPct val="90000"/>
              </a:lnSpc>
              <a:spcBef>
                <a:spcPct val="20000"/>
              </a:spcBef>
              <a:spcAft>
                <a:spcPct val="0"/>
              </a:spcAft>
              <a:buClr>
                <a:schemeClr val="hlink"/>
              </a:buClr>
              <a:buSzPct val="70000"/>
              <a:buFont typeface="Wingdings" charset="0"/>
              <a:defRPr sz="2000">
                <a:solidFill>
                  <a:schemeClr val="tx1"/>
                </a:solidFill>
                <a:latin typeface="Times New Roman" charset="0"/>
                <a:ea typeface="ＭＳ Ｐゴシック" charset="0"/>
              </a:defRPr>
            </a:lvl7pPr>
            <a:lvl8pPr marL="3429000" indent="-228600" algn="ctr" eaLnBrk="0" fontAlgn="base" hangingPunct="0">
              <a:lnSpc>
                <a:spcPct val="90000"/>
              </a:lnSpc>
              <a:spcBef>
                <a:spcPct val="20000"/>
              </a:spcBef>
              <a:spcAft>
                <a:spcPct val="0"/>
              </a:spcAft>
              <a:buClr>
                <a:schemeClr val="hlink"/>
              </a:buClr>
              <a:buSzPct val="70000"/>
              <a:buFont typeface="Wingdings" charset="0"/>
              <a:defRPr sz="2000">
                <a:solidFill>
                  <a:schemeClr val="tx1"/>
                </a:solidFill>
                <a:latin typeface="Times New Roman" charset="0"/>
                <a:ea typeface="ＭＳ Ｐゴシック" charset="0"/>
              </a:defRPr>
            </a:lvl8pPr>
            <a:lvl9pPr marL="3886200" indent="-228600" algn="ctr" eaLnBrk="0" fontAlgn="base" hangingPunct="0">
              <a:lnSpc>
                <a:spcPct val="90000"/>
              </a:lnSpc>
              <a:spcBef>
                <a:spcPct val="20000"/>
              </a:spcBef>
              <a:spcAft>
                <a:spcPct val="0"/>
              </a:spcAft>
              <a:buClr>
                <a:schemeClr val="hlink"/>
              </a:buClr>
              <a:buSzPct val="70000"/>
              <a:buFont typeface="Wingdings" charset="0"/>
              <a:defRPr sz="2000">
                <a:solidFill>
                  <a:schemeClr val="tx1"/>
                </a:solidFill>
                <a:latin typeface="Times New Roman" charset="0"/>
                <a:ea typeface="ＭＳ Ｐゴシック" charset="0"/>
              </a:defRPr>
            </a:lvl9pPr>
          </a:lstStyle>
          <a:p>
            <a:pPr algn="l" eaLnBrk="1" hangingPunct="1">
              <a:lnSpc>
                <a:spcPct val="75000"/>
              </a:lnSpc>
              <a:spcBef>
                <a:spcPct val="50000"/>
              </a:spcBef>
              <a:buClrTx/>
              <a:buSzTx/>
              <a:buFontTx/>
              <a:buNone/>
            </a:pPr>
            <a:r>
              <a:rPr lang="de-DE" sz="1200" dirty="0"/>
              <a:t>M.F. </a:t>
            </a:r>
            <a:r>
              <a:rPr lang="de-DE" sz="1200" dirty="0" err="1"/>
              <a:t>Crommie</a:t>
            </a:r>
            <a:r>
              <a:rPr lang="de-DE" sz="1200" dirty="0"/>
              <a:t>, C.P. Lutz, D.M. </a:t>
            </a:r>
            <a:r>
              <a:rPr lang="de-DE" sz="1200" dirty="0" err="1"/>
              <a:t>Eigler</a:t>
            </a:r>
            <a:r>
              <a:rPr lang="de-DE" sz="1200" dirty="0"/>
              <a:t>. “</a:t>
            </a:r>
            <a:r>
              <a:rPr lang="de-DE" sz="1200" dirty="0" err="1"/>
              <a:t>Confinement</a:t>
            </a:r>
            <a:r>
              <a:rPr lang="de-DE" sz="1200" dirty="0"/>
              <a:t> of </a:t>
            </a:r>
            <a:r>
              <a:rPr lang="de-DE" sz="1200" dirty="0" err="1"/>
              <a:t>electrons</a:t>
            </a:r>
            <a:r>
              <a:rPr lang="de-DE" sz="1200" dirty="0"/>
              <a:t> </a:t>
            </a:r>
            <a:r>
              <a:rPr lang="de-DE" sz="1200" dirty="0" err="1"/>
              <a:t>to</a:t>
            </a:r>
            <a:r>
              <a:rPr lang="de-DE" sz="1200" dirty="0"/>
              <a:t> </a:t>
            </a:r>
            <a:r>
              <a:rPr lang="de-DE" sz="1200" dirty="0" err="1"/>
              <a:t>quantum</a:t>
            </a:r>
            <a:r>
              <a:rPr lang="de-DE" sz="1200" dirty="0"/>
              <a:t> </a:t>
            </a:r>
            <a:r>
              <a:rPr lang="de-DE" sz="1200" dirty="0" err="1"/>
              <a:t>corrals</a:t>
            </a:r>
            <a:r>
              <a:rPr lang="de-DE" sz="1200" dirty="0"/>
              <a:t> on a </a:t>
            </a:r>
            <a:r>
              <a:rPr lang="de-DE" sz="1200" dirty="0" err="1"/>
              <a:t>metal</a:t>
            </a:r>
            <a:r>
              <a:rPr lang="de-DE" sz="1200" dirty="0"/>
              <a:t> </a:t>
            </a:r>
            <a:r>
              <a:rPr lang="de-DE" sz="1200" dirty="0" err="1"/>
              <a:t>surface</a:t>
            </a:r>
            <a:r>
              <a:rPr lang="de-DE" sz="1200" dirty="0"/>
              <a:t>”, Science, 1993, 262, 218-220.</a:t>
            </a:r>
          </a:p>
          <a:p>
            <a:pPr algn="l" eaLnBrk="1" hangingPunct="1">
              <a:lnSpc>
                <a:spcPct val="75000"/>
              </a:lnSpc>
              <a:spcBef>
                <a:spcPct val="50000"/>
              </a:spcBef>
              <a:buClrTx/>
              <a:buSzTx/>
              <a:buFontTx/>
              <a:buNone/>
            </a:pPr>
            <a:r>
              <a:rPr lang="de-DE" sz="1200" dirty="0"/>
              <a:t>  </a:t>
            </a:r>
            <a:endParaRPr lang="en-US" sz="1200" dirty="0">
              <a:solidFill>
                <a:schemeClr val="hlink"/>
              </a:solidFill>
              <a:cs typeface="Times New Roman" charset="0"/>
            </a:endParaRPr>
          </a:p>
        </p:txBody>
      </p:sp>
      <p:sp>
        <p:nvSpPr>
          <p:cNvPr id="10" name="Line 4"/>
          <p:cNvSpPr>
            <a:spLocks noChangeShapeType="1"/>
          </p:cNvSpPr>
          <p:nvPr/>
        </p:nvSpPr>
        <p:spPr bwMode="auto">
          <a:xfrm>
            <a:off x="2495601" y="6405563"/>
            <a:ext cx="7056784" cy="0"/>
          </a:xfrm>
          <a:prstGeom prst="line">
            <a:avLst/>
          </a:prstGeom>
          <a:noFill/>
          <a:ln w="28575">
            <a:solidFill>
              <a:srgbClr val="3DD7FA"/>
            </a:solidFill>
            <a:round/>
            <a:headEnd/>
            <a:tailEnd/>
          </a:ln>
          <a:extLst>
            <a:ext uri="{909E8E84-426E-40dd-AFC4-6F175D3DCCD1}">
              <a14:hiddenFill xmlns:a14="http://schemas.microsoft.com/office/drawing/2010/main" xmlns="">
                <a:noFill/>
              </a14:hiddenFill>
            </a:ext>
          </a:extLst>
        </p:spPr>
        <p:txBody>
          <a:bodyPr anchor="ctr" anchorCtr="1"/>
          <a:lstStyle/>
          <a:p>
            <a:endParaRPr lang="en-US"/>
          </a:p>
        </p:txBody>
      </p:sp>
      <p:sp>
        <p:nvSpPr>
          <p:cNvPr id="11" name="TextBox 4"/>
          <p:cNvSpPr txBox="1"/>
          <p:nvPr/>
        </p:nvSpPr>
        <p:spPr>
          <a:xfrm>
            <a:off x="6169863" y="2642790"/>
            <a:ext cx="3968789" cy="1200329"/>
          </a:xfrm>
          <a:prstGeom prst="rect">
            <a:avLst/>
          </a:prstGeom>
          <a:noFill/>
        </p:spPr>
        <p:txBody>
          <a:bodyPr wrap="square" rtlCol="0">
            <a:spAutoFit/>
          </a:bodyPr>
          <a:lstStyle/>
          <a:p>
            <a:pPr algn="l"/>
            <a:r>
              <a:rPr lang="en-US" b="1" dirty="0">
                <a:latin typeface="Calibri" panose="020F0502020204030204" pitchFamily="34" charset="0"/>
              </a:rPr>
              <a:t>48-atom Fe ring constructed on the Cu(111) surface. Average diameter of ring (atom center to atom center) is 142.6A.</a:t>
            </a:r>
          </a:p>
        </p:txBody>
      </p:sp>
    </p:spTree>
    <p:extLst>
      <p:ext uri="{BB962C8B-B14F-4D97-AF65-F5344CB8AC3E}">
        <p14:creationId xmlns:p14="http://schemas.microsoft.com/office/powerpoint/2010/main" val="18002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B46936-0C0A-47E6-AF14-F596B1133206}" type="slidenum">
              <a:rPr lang="en-US" smtClean="0"/>
              <a:pPr/>
              <a:t>14</a:t>
            </a:fld>
            <a:endParaRPr lang="en-US"/>
          </a:p>
        </p:txBody>
      </p:sp>
      <p:sp>
        <p:nvSpPr>
          <p:cNvPr id="5" name="Rectangle 4"/>
          <p:cNvSpPr>
            <a:spLocks noGrp="1" noChangeArrowheads="1"/>
          </p:cNvSpPr>
          <p:nvPr>
            <p:ph type="title"/>
          </p:nvPr>
        </p:nvSpPr>
        <p:spPr>
          <a:xfrm>
            <a:off x="2590800" y="304801"/>
            <a:ext cx="7543800" cy="1431925"/>
          </a:xfrm>
        </p:spPr>
        <p:txBody>
          <a:bodyPr/>
          <a:lstStyle/>
          <a:p>
            <a:pPr eaLnBrk="1" hangingPunct="1"/>
            <a:r>
              <a:rPr lang="en-US" sz="4000" dirty="0">
                <a:latin typeface="Calibri" panose="020F0502020204030204" pitchFamily="34" charset="0"/>
                <a:cs typeface="Tahoma" pitchFamily="34" charset="0"/>
              </a:rPr>
              <a:t>Bottom-up: Self-assembly</a:t>
            </a:r>
          </a:p>
        </p:txBody>
      </p:sp>
      <p:sp>
        <p:nvSpPr>
          <p:cNvPr id="6" name="Rectangle 7"/>
          <p:cNvSpPr txBox="1">
            <a:spLocks noChangeArrowheads="1"/>
          </p:cNvSpPr>
          <p:nvPr/>
        </p:nvSpPr>
        <p:spPr bwMode="auto">
          <a:xfrm>
            <a:off x="2099556" y="2096852"/>
            <a:ext cx="8712200" cy="54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Times New Roman" pitchFamily="18" charset="0"/>
                <a:ea typeface="MS PGothic" pitchFamily="34" charset="-128"/>
              </a:defRPr>
            </a:lvl1pPr>
            <a:lvl2pPr marL="800100" indent="-34290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marL="914400" lvl="1" indent="-457200" eaLnBrk="1" hangingPunct="1">
              <a:buFont typeface="Arial" panose="020B0604020202020204" pitchFamily="34" charset="0"/>
              <a:buChar char="•"/>
            </a:pPr>
            <a:r>
              <a:rPr lang="en-US" sz="2800" dirty="0"/>
              <a:t>Present in nature (from DNA and proteins to snowflakes), but man-made industrial application all very new </a:t>
            </a:r>
          </a:p>
          <a:p>
            <a:pPr marL="914400" lvl="1" indent="-457200" eaLnBrk="1" hangingPunct="1">
              <a:buFont typeface="Arial" panose="020B0604020202020204" pitchFamily="34" charset="0"/>
              <a:buChar char="•"/>
            </a:pPr>
            <a:endParaRPr lang="en-US" sz="2800" dirty="0"/>
          </a:p>
          <a:p>
            <a:pPr marL="914400" lvl="1" indent="-457200" eaLnBrk="1" hangingPunct="1">
              <a:buFont typeface="Arial" panose="020B0604020202020204" pitchFamily="34" charset="0"/>
              <a:buChar char="•"/>
            </a:pPr>
            <a:endParaRPr lang="en-US" sz="2800" dirty="0"/>
          </a:p>
          <a:p>
            <a:pPr marL="914400" lvl="1" indent="-457200" eaLnBrk="1" hangingPunct="1">
              <a:buFont typeface="Arial" panose="020B0604020202020204" pitchFamily="34" charset="0"/>
              <a:buChar char="•"/>
            </a:pPr>
            <a:endParaRPr lang="en-US" sz="2800" dirty="0"/>
          </a:p>
          <a:p>
            <a:pPr marL="914400" lvl="1" indent="-457200" eaLnBrk="1" hangingPunct="1">
              <a:buFont typeface="Arial" panose="020B0604020202020204" pitchFamily="34" charset="0"/>
              <a:buChar char="•"/>
            </a:pPr>
            <a:endParaRPr lang="en-US" sz="2800" dirty="0"/>
          </a:p>
          <a:p>
            <a:pPr marL="914400" lvl="1" indent="-457200" eaLnBrk="1" hangingPunct="1">
              <a:buFont typeface="Arial" panose="020B0604020202020204" pitchFamily="34" charset="0"/>
              <a:buChar char="•"/>
            </a:pPr>
            <a:r>
              <a:rPr lang="en-US" sz="2800" dirty="0"/>
              <a:t>Atoms or molecules arrange themselves into ordered nanoscale structures by physical or chemical interactions between the units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8148" y="3372665"/>
            <a:ext cx="2232248" cy="1674186"/>
          </a:xfrm>
          <a:prstGeom prst="rect">
            <a:avLst/>
          </a:prstGeom>
        </p:spPr>
      </p:pic>
      <p:pic>
        <p:nvPicPr>
          <p:cNvPr id="8" name="Picture 7"/>
          <p:cNvPicPr>
            <a:picLocks noChangeAspect="1"/>
          </p:cNvPicPr>
          <p:nvPr/>
        </p:nvPicPr>
        <p:blipFill>
          <a:blip r:embed="rId3"/>
          <a:stretch>
            <a:fillRect/>
          </a:stretch>
        </p:blipFill>
        <p:spPr>
          <a:xfrm>
            <a:off x="3359696" y="3356993"/>
            <a:ext cx="3924436" cy="1716861"/>
          </a:xfrm>
          <a:prstGeom prst="rect">
            <a:avLst/>
          </a:prstGeom>
        </p:spPr>
      </p:pic>
    </p:spTree>
    <p:extLst>
      <p:ext uri="{BB962C8B-B14F-4D97-AF65-F5344CB8AC3E}">
        <p14:creationId xmlns:p14="http://schemas.microsoft.com/office/powerpoint/2010/main" val="1188598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6"/>
          <p:cNvSpPr txBox="1">
            <a:spLocks noChangeArrowheads="1"/>
          </p:cNvSpPr>
          <p:nvPr/>
        </p:nvSpPr>
        <p:spPr bwMode="auto">
          <a:xfrm>
            <a:off x="2589213" y="6416675"/>
            <a:ext cx="779145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a:lstStyle>
            <a:lvl1pPr eaLnBrk="0" hangingPunct="0">
              <a:defRPr sz="2000">
                <a:solidFill>
                  <a:schemeClr val="tx1"/>
                </a:solidFill>
                <a:latin typeface="Times New Roman" pitchFamily="18" charset="0"/>
                <a:ea typeface="MS PGothic" pitchFamily="34" charset="-128"/>
              </a:defRPr>
            </a:lvl1pPr>
            <a:lvl2pPr marL="742950" indent="-28575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algn="l" eaLnBrk="1" hangingPunct="1">
              <a:lnSpc>
                <a:spcPct val="75000"/>
              </a:lnSpc>
              <a:spcBef>
                <a:spcPct val="50000"/>
              </a:spcBef>
              <a:buClrTx/>
              <a:buSzTx/>
            </a:pPr>
            <a:r>
              <a:rPr lang="it-IT" sz="1400" dirty="0" err="1"/>
              <a:t>Jacoby</a:t>
            </a:r>
            <a:r>
              <a:rPr lang="it-IT" sz="1400" dirty="0"/>
              <a:t>, </a:t>
            </a:r>
            <a:r>
              <a:rPr lang="it-IT" sz="1400" i="1" dirty="0"/>
              <a:t>C &amp; EN News,  </a:t>
            </a:r>
            <a:r>
              <a:rPr lang="it-IT" sz="1400" b="1" dirty="0"/>
              <a:t>2014</a:t>
            </a:r>
            <a:r>
              <a:rPr lang="it-IT" sz="1400" dirty="0"/>
              <a:t>, </a:t>
            </a:r>
            <a:r>
              <a:rPr lang="it-IT" sz="1400" i="1" dirty="0"/>
              <a:t>92,</a:t>
            </a:r>
            <a:r>
              <a:rPr lang="it-IT" sz="1400" dirty="0"/>
              <a:t> 12</a:t>
            </a:r>
            <a:endParaRPr lang="en-US" sz="1400" dirty="0">
              <a:solidFill>
                <a:schemeClr val="hlink"/>
              </a:solidFill>
              <a:cs typeface="Times New Roman" pitchFamily="18" charset="0"/>
            </a:endParaRPr>
          </a:p>
        </p:txBody>
      </p:sp>
      <p:sp>
        <p:nvSpPr>
          <p:cNvPr id="9" name="TextBox 2"/>
          <p:cNvSpPr txBox="1">
            <a:spLocks noChangeArrowheads="1"/>
          </p:cNvSpPr>
          <p:nvPr/>
        </p:nvSpPr>
        <p:spPr bwMode="auto">
          <a:xfrm>
            <a:off x="2243572" y="5481229"/>
            <a:ext cx="842442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ea typeface="MS PGothic" pitchFamily="34" charset="-128"/>
              </a:defRPr>
            </a:lvl1pPr>
            <a:lvl2pPr marL="742950" indent="-28575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eaLnBrk="1" hangingPunct="1"/>
            <a:r>
              <a:rPr lang="en-US" sz="2800" b="1" dirty="0">
                <a:solidFill>
                  <a:srgbClr val="00B050"/>
                </a:solidFill>
              </a:rPr>
              <a:t>Precisely controllable structures</a:t>
            </a:r>
          </a:p>
          <a:p>
            <a:pPr eaLnBrk="1" hangingPunct="1"/>
            <a:r>
              <a:rPr lang="en-US" sz="2800" b="1" dirty="0">
                <a:solidFill>
                  <a:srgbClr val="00B050"/>
                </a:solidFill>
              </a:rPr>
              <a:t> at the scale of 10 nm!</a:t>
            </a:r>
          </a:p>
        </p:txBody>
      </p:sp>
      <p:sp>
        <p:nvSpPr>
          <p:cNvPr id="133124" name="Rectangle 4"/>
          <p:cNvSpPr>
            <a:spLocks noGrp="1" noChangeArrowheads="1"/>
          </p:cNvSpPr>
          <p:nvPr>
            <p:ph type="title"/>
          </p:nvPr>
        </p:nvSpPr>
        <p:spPr/>
        <p:txBody>
          <a:bodyPr/>
          <a:lstStyle/>
          <a:p>
            <a:pPr eaLnBrk="1" hangingPunct="1"/>
            <a:r>
              <a:rPr lang="en-US" sz="3200" dirty="0">
                <a:cs typeface="Tahoma" pitchFamily="34" charset="0"/>
              </a:rPr>
              <a:t>Block-copolymers – self-assembly route to the structures of 10 to 100 nm</a:t>
            </a:r>
          </a:p>
        </p:txBody>
      </p:sp>
      <p:sp>
        <p:nvSpPr>
          <p:cNvPr id="16386" name="Line 6"/>
          <p:cNvSpPr>
            <a:spLocks noChangeShapeType="1"/>
          </p:cNvSpPr>
          <p:nvPr/>
        </p:nvSpPr>
        <p:spPr bwMode="auto">
          <a:xfrm>
            <a:off x="2589214" y="6405563"/>
            <a:ext cx="6999175" cy="0"/>
          </a:xfrm>
          <a:prstGeom prst="line">
            <a:avLst/>
          </a:prstGeom>
          <a:noFill/>
          <a:ln w="28575">
            <a:solidFill>
              <a:schemeClr val="tx2"/>
            </a:solidFill>
            <a:round/>
            <a:headEnd/>
            <a:tailEnd/>
          </a:ln>
          <a:extLst>
            <a:ext uri="{909E8E84-426E-40dd-AFC4-6F175D3DCCD1}">
              <a14:hiddenFill xmlns="" xmlns:a14="http://schemas.microsoft.com/office/drawing/2010/main">
                <a:noFill/>
              </a14:hiddenFill>
            </a:ext>
          </a:extLst>
        </p:spPr>
        <p:txBody>
          <a:bodyPr anchor="ctr" anchorCtr="1"/>
          <a:lstStyle/>
          <a:p>
            <a:endParaRPr lang="en-CA"/>
          </a:p>
        </p:txBody>
      </p:sp>
      <p:sp>
        <p:nvSpPr>
          <p:cNvPr id="4" name="Rectangle 3"/>
          <p:cNvSpPr/>
          <p:nvPr/>
        </p:nvSpPr>
        <p:spPr bwMode="auto">
          <a:xfrm>
            <a:off x="3409520" y="2204864"/>
            <a:ext cx="5890836" cy="320435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lnSpc>
                <a:spcPct val="90000"/>
              </a:lnSpc>
              <a:spcBef>
                <a:spcPct val="20000"/>
              </a:spcBef>
              <a:spcAft>
                <a:spcPct val="0"/>
              </a:spcAft>
              <a:buClr>
                <a:schemeClr val="hlink"/>
              </a:buClr>
              <a:buSzPct val="70000"/>
            </a:pPr>
            <a:endParaRPr lang="en-US" sz="2000">
              <a:latin typeface="Times New Roman" pitchFamily="18" charset="0"/>
            </a:endParaRPr>
          </a:p>
        </p:txBody>
      </p:sp>
      <p:pic>
        <p:nvPicPr>
          <p:cNvPr id="3" name="Picture 2"/>
          <p:cNvPicPr>
            <a:picLocks noChangeAspect="1"/>
          </p:cNvPicPr>
          <p:nvPr/>
        </p:nvPicPr>
        <p:blipFill>
          <a:blip r:embed="rId3"/>
          <a:stretch>
            <a:fillRect/>
          </a:stretch>
        </p:blipFill>
        <p:spPr>
          <a:xfrm>
            <a:off x="3603724" y="2269599"/>
            <a:ext cx="5469717" cy="3065271"/>
          </a:xfrm>
          <a:prstGeom prst="rect">
            <a:avLst/>
          </a:prstGeom>
        </p:spPr>
      </p:pic>
      <p:sp>
        <p:nvSpPr>
          <p:cNvPr id="5" name="Rectangle 4"/>
          <p:cNvSpPr/>
          <p:nvPr/>
        </p:nvSpPr>
        <p:spPr bwMode="auto">
          <a:xfrm>
            <a:off x="7824192" y="1808820"/>
            <a:ext cx="2448272" cy="205222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lnSpc>
                <a:spcPct val="90000"/>
              </a:lnSpc>
              <a:spcBef>
                <a:spcPct val="20000"/>
              </a:spcBef>
              <a:spcAft>
                <a:spcPct val="0"/>
              </a:spcAft>
              <a:buClr>
                <a:schemeClr val="hlink"/>
              </a:buClr>
              <a:buSzPct val="70000"/>
            </a:pPr>
            <a:endParaRPr lang="en-US" sz="2000">
              <a:latin typeface="Times New Roman" pitchFamily="18" charset="0"/>
            </a:endParaRPr>
          </a:p>
        </p:txBody>
      </p:sp>
      <p:sp>
        <p:nvSpPr>
          <p:cNvPr id="2" name="Slide Number Placeholder 1"/>
          <p:cNvSpPr>
            <a:spLocks noGrp="1"/>
          </p:cNvSpPr>
          <p:nvPr>
            <p:ph type="sldNum" sz="quarter" idx="12"/>
          </p:nvPr>
        </p:nvSpPr>
        <p:spPr/>
        <p:txBody>
          <a:bodyPr/>
          <a:lstStyle/>
          <a:p>
            <a:fld id="{D8B46936-0C0A-47E6-AF14-F596B1133206}" type="slidenum">
              <a:rPr lang="en-US" smtClean="0"/>
              <a:pPr/>
              <a:t>15</a:t>
            </a:fld>
            <a:endParaRPr lang="en-US" dirty="0"/>
          </a:p>
        </p:txBody>
      </p:sp>
      <p:pic>
        <p:nvPicPr>
          <p:cNvPr id="1026" name="Picture 2" descr="Image result for englannin lakrits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5560" y="1865700"/>
            <a:ext cx="3561049" cy="31266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9174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Enthalpy vs. entropy in block copolymer self-assembly</a:t>
            </a:r>
            <a:endParaRPr lang="fi-FI" dirty="0"/>
          </a:p>
        </p:txBody>
      </p:sp>
      <p:sp>
        <p:nvSpPr>
          <p:cNvPr id="4" name="Slide Number Placeholder 3"/>
          <p:cNvSpPr>
            <a:spLocks noGrp="1"/>
          </p:cNvSpPr>
          <p:nvPr>
            <p:ph type="sldNum" sz="quarter" idx="12"/>
          </p:nvPr>
        </p:nvSpPr>
        <p:spPr/>
        <p:txBody>
          <a:bodyPr/>
          <a:lstStyle/>
          <a:p>
            <a:fld id="{D8B46936-0C0A-47E6-AF14-F596B1133206}" type="slidenum">
              <a:rPr lang="en-US" smtClean="0"/>
              <a:pPr/>
              <a:t>16</a:t>
            </a:fld>
            <a:endParaRPr lang="en-US"/>
          </a:p>
        </p:txBody>
      </p:sp>
      <p:sp>
        <p:nvSpPr>
          <p:cNvPr id="5" name="Rectangle 7"/>
          <p:cNvSpPr txBox="1">
            <a:spLocks noChangeArrowheads="1"/>
          </p:cNvSpPr>
          <p:nvPr/>
        </p:nvSpPr>
        <p:spPr bwMode="auto">
          <a:xfrm>
            <a:off x="2063552" y="2132856"/>
            <a:ext cx="8712200" cy="54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Times New Roman" pitchFamily="18" charset="0"/>
                <a:ea typeface="MS PGothic" pitchFamily="34" charset="-128"/>
              </a:defRPr>
            </a:lvl1pPr>
            <a:lvl2pPr marL="800100" indent="-34290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marL="914400" lvl="1" indent="-457200" eaLnBrk="1" hangingPunct="1">
              <a:buFont typeface="Arial" panose="020B0604020202020204" pitchFamily="34" charset="0"/>
              <a:buChar char="•"/>
            </a:pPr>
            <a:r>
              <a:rPr lang="en-US" sz="2800" dirty="0"/>
              <a:t>High enthalpy of mixing: Minimizing the contact between A and B blocks</a:t>
            </a:r>
          </a:p>
        </p:txBody>
      </p:sp>
      <p:sp>
        <p:nvSpPr>
          <p:cNvPr id="6" name="TextBox 4"/>
          <p:cNvSpPr txBox="1"/>
          <p:nvPr/>
        </p:nvSpPr>
        <p:spPr>
          <a:xfrm>
            <a:off x="7500157" y="2874130"/>
            <a:ext cx="2796433" cy="2369880"/>
          </a:xfrm>
          <a:prstGeom prst="rect">
            <a:avLst/>
          </a:prstGeom>
          <a:noFill/>
        </p:spPr>
        <p:txBody>
          <a:bodyPr wrap="square" rtlCol="0">
            <a:spAutoFit/>
          </a:bodyPr>
          <a:lstStyle/>
          <a:p>
            <a:pPr algn="l"/>
            <a:r>
              <a:rPr lang="en-US" b="1" dirty="0">
                <a:latin typeface="Calibri" panose="020F0502020204030204" pitchFamily="34" charset="0"/>
              </a:rPr>
              <a:t>Note #1: If two blocks are two miscible or one block is very small as compared to the other, no phase separation!</a:t>
            </a:r>
          </a:p>
          <a:p>
            <a:pPr algn="l"/>
            <a:r>
              <a:rPr lang="en-US" b="1" dirty="0">
                <a:latin typeface="Calibri" panose="020F0502020204030204" pitchFamily="34" charset="0"/>
              </a:rPr>
              <a:t>Note #2: It is possible to trap non-equilibrium states by quenching!</a:t>
            </a:r>
            <a:endParaRPr lang="fi-FI" b="1"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2963652" y="3104964"/>
            <a:ext cx="4314012" cy="3312368"/>
          </a:xfrm>
          <a:prstGeom prst="rect">
            <a:avLst/>
          </a:prstGeom>
        </p:spPr>
      </p:pic>
      <p:pic>
        <p:nvPicPr>
          <p:cNvPr id="7" name="Picture 6"/>
          <p:cNvPicPr>
            <a:picLocks noChangeAspect="1"/>
          </p:cNvPicPr>
          <p:nvPr/>
        </p:nvPicPr>
        <p:blipFill>
          <a:blip r:embed="rId3"/>
          <a:stretch>
            <a:fillRect/>
          </a:stretch>
        </p:blipFill>
        <p:spPr>
          <a:xfrm>
            <a:off x="4583833" y="5445225"/>
            <a:ext cx="4929887" cy="1314873"/>
          </a:xfrm>
          <a:prstGeom prst="rect">
            <a:avLst/>
          </a:prstGeom>
        </p:spPr>
      </p:pic>
    </p:spTree>
    <p:extLst>
      <p:ext uri="{BB962C8B-B14F-4D97-AF65-F5344CB8AC3E}">
        <p14:creationId xmlns:p14="http://schemas.microsoft.com/office/powerpoint/2010/main" val="22158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83633" y="4517616"/>
            <a:ext cx="7551451" cy="1755700"/>
          </a:xfrm>
          <a:prstGeom prst="rect">
            <a:avLst/>
          </a:prstGeom>
        </p:spPr>
      </p:pic>
      <p:sp>
        <p:nvSpPr>
          <p:cNvPr id="2" name="Title 1"/>
          <p:cNvSpPr>
            <a:spLocks noGrp="1"/>
          </p:cNvSpPr>
          <p:nvPr>
            <p:ph type="title"/>
          </p:nvPr>
        </p:nvSpPr>
        <p:spPr/>
        <p:txBody>
          <a:bodyPr/>
          <a:lstStyle/>
          <a:p>
            <a:r>
              <a:rPr lang="en-US" dirty="0"/>
              <a:t>How to tune the forming nanostructures?</a:t>
            </a:r>
            <a:endParaRPr lang="fi-FI" dirty="0"/>
          </a:p>
        </p:txBody>
      </p:sp>
      <p:sp>
        <p:nvSpPr>
          <p:cNvPr id="4" name="Slide Number Placeholder 3"/>
          <p:cNvSpPr>
            <a:spLocks noGrp="1"/>
          </p:cNvSpPr>
          <p:nvPr>
            <p:ph type="sldNum" sz="quarter" idx="12"/>
          </p:nvPr>
        </p:nvSpPr>
        <p:spPr/>
        <p:txBody>
          <a:bodyPr/>
          <a:lstStyle/>
          <a:p>
            <a:fld id="{D8B46936-0C0A-47E6-AF14-F596B1133206}" type="slidenum">
              <a:rPr lang="en-US" smtClean="0"/>
              <a:pPr/>
              <a:t>17</a:t>
            </a:fld>
            <a:endParaRPr lang="en-US"/>
          </a:p>
        </p:txBody>
      </p:sp>
      <p:sp>
        <p:nvSpPr>
          <p:cNvPr id="5" name="Rectangle 7"/>
          <p:cNvSpPr txBox="1">
            <a:spLocks noChangeArrowheads="1"/>
          </p:cNvSpPr>
          <p:nvPr/>
        </p:nvSpPr>
        <p:spPr bwMode="auto">
          <a:xfrm>
            <a:off x="2099556" y="2888940"/>
            <a:ext cx="8712200" cy="54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Times New Roman" pitchFamily="18" charset="0"/>
                <a:ea typeface="MS PGothic" pitchFamily="34" charset="-128"/>
              </a:defRPr>
            </a:lvl1pPr>
            <a:lvl2pPr marL="800100" indent="-34290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marL="914400" lvl="1" indent="-457200" eaLnBrk="1" hangingPunct="1">
              <a:buFont typeface="Arial" panose="020B0604020202020204" pitchFamily="34" charset="0"/>
              <a:buChar char="•"/>
            </a:pPr>
            <a:r>
              <a:rPr lang="en-US" sz="2800" dirty="0"/>
              <a:t>Flory-Huggins interaction parameter</a:t>
            </a:r>
          </a:p>
          <a:p>
            <a:pPr marL="914400" lvl="1" indent="-457200" eaLnBrk="1" hangingPunct="1">
              <a:buFont typeface="Arial" panose="020B0604020202020204" pitchFamily="34" charset="0"/>
              <a:buChar char="•"/>
            </a:pPr>
            <a:r>
              <a:rPr lang="en-US" sz="2800" dirty="0"/>
              <a:t>Architecture (number of blocks, linear vs. other)</a:t>
            </a:r>
          </a:p>
          <a:p>
            <a:pPr marL="914400" lvl="1" indent="-457200" eaLnBrk="1" hangingPunct="1">
              <a:buFont typeface="Arial" panose="020B0604020202020204" pitchFamily="34" charset="0"/>
              <a:buChar char="•"/>
            </a:pPr>
            <a:r>
              <a:rPr lang="en-US" sz="2800" dirty="0"/>
              <a:t>Volume fraction (by synthesis or by selective additives) </a:t>
            </a:r>
          </a:p>
          <a:p>
            <a:pPr marL="914400" lvl="1" indent="-457200" eaLnBrk="1" hangingPunct="1">
              <a:buFont typeface="Arial" panose="020B0604020202020204" pitchFamily="34" charset="0"/>
              <a:buChar char="•"/>
            </a:pPr>
            <a:r>
              <a:rPr lang="en-US" sz="2800" dirty="0"/>
              <a:t>Non-homogeneous substrates</a:t>
            </a:r>
          </a:p>
          <a:p>
            <a:pPr marL="914400" lvl="1" indent="-457200" eaLnBrk="1" hangingPunct="1">
              <a:buFont typeface="Arial" panose="020B0604020202020204" pitchFamily="34" charset="0"/>
              <a:buChar char="•"/>
            </a:pPr>
            <a:r>
              <a:rPr lang="en-US" sz="2800" dirty="0"/>
              <a:t>Sample preparation conditions</a:t>
            </a:r>
          </a:p>
        </p:txBody>
      </p:sp>
      <p:pic>
        <p:nvPicPr>
          <p:cNvPr id="7" name="Picture 6"/>
          <p:cNvPicPr>
            <a:picLocks noChangeAspect="1"/>
          </p:cNvPicPr>
          <p:nvPr/>
        </p:nvPicPr>
        <p:blipFill>
          <a:blip r:embed="rId3"/>
          <a:stretch>
            <a:fillRect/>
          </a:stretch>
        </p:blipFill>
        <p:spPr>
          <a:xfrm>
            <a:off x="7068109" y="1945693"/>
            <a:ext cx="3308625" cy="2573734"/>
          </a:xfrm>
          <a:prstGeom prst="rect">
            <a:avLst/>
          </a:prstGeom>
        </p:spPr>
      </p:pic>
      <p:pic>
        <p:nvPicPr>
          <p:cNvPr id="8" name="Picture 7"/>
          <p:cNvPicPr>
            <a:picLocks noChangeAspect="1"/>
          </p:cNvPicPr>
          <p:nvPr/>
        </p:nvPicPr>
        <p:blipFill>
          <a:blip r:embed="rId4"/>
          <a:stretch>
            <a:fillRect/>
          </a:stretch>
        </p:blipFill>
        <p:spPr>
          <a:xfrm>
            <a:off x="4182591" y="1960821"/>
            <a:ext cx="6194142" cy="2806215"/>
          </a:xfrm>
          <a:prstGeom prst="rect">
            <a:avLst/>
          </a:prstGeom>
        </p:spPr>
      </p:pic>
    </p:spTree>
    <p:extLst>
      <p:ext uri="{BB962C8B-B14F-4D97-AF65-F5344CB8AC3E}">
        <p14:creationId xmlns:p14="http://schemas.microsoft.com/office/powerpoint/2010/main" val="195433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additive="base">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B46936-0C0A-47E6-AF14-F596B1133206}" type="slidenum">
              <a:rPr lang="en-US" smtClean="0"/>
              <a:pPr/>
              <a:t>18</a:t>
            </a:fld>
            <a:endParaRPr lang="en-US"/>
          </a:p>
        </p:txBody>
      </p:sp>
      <p:sp>
        <p:nvSpPr>
          <p:cNvPr id="5" name="Rectangle 4"/>
          <p:cNvSpPr>
            <a:spLocks noGrp="1" noChangeArrowheads="1"/>
          </p:cNvSpPr>
          <p:nvPr>
            <p:ph type="title"/>
          </p:nvPr>
        </p:nvSpPr>
        <p:spPr>
          <a:xfrm>
            <a:off x="2590800" y="304801"/>
            <a:ext cx="7543800" cy="1431925"/>
          </a:xfrm>
        </p:spPr>
        <p:txBody>
          <a:bodyPr/>
          <a:lstStyle/>
          <a:p>
            <a:pPr eaLnBrk="1" hangingPunct="1"/>
            <a:r>
              <a:rPr lang="en-US" sz="4000" dirty="0">
                <a:latin typeface="Calibri" panose="020F0502020204030204" pitchFamily="34" charset="0"/>
                <a:cs typeface="Tahoma" pitchFamily="34" charset="0"/>
              </a:rPr>
              <a:t>Reflection point </a:t>
            </a:r>
            <a:r>
              <a:rPr lang="en-US" sz="4000" dirty="0" smtClean="0">
                <a:latin typeface="Calibri" panose="020F0502020204030204" pitchFamily="34" charset="0"/>
                <a:cs typeface="Tahoma" pitchFamily="34" charset="0"/>
              </a:rPr>
              <a:t>#1: </a:t>
            </a:r>
            <a:r>
              <a:rPr lang="en-US" sz="4000" dirty="0">
                <a:latin typeface="Calibri" panose="020F0502020204030204" pitchFamily="34" charset="0"/>
                <a:cs typeface="Tahoma" pitchFamily="34" charset="0"/>
              </a:rPr>
              <a:t>Discuss with your </a:t>
            </a:r>
            <a:r>
              <a:rPr lang="en-US" sz="4000" dirty="0" err="1">
                <a:latin typeface="Calibri" panose="020F0502020204030204" pitchFamily="34" charset="0"/>
                <a:cs typeface="Tahoma" pitchFamily="34" charset="0"/>
              </a:rPr>
              <a:t>neighbour</a:t>
            </a:r>
            <a:endParaRPr lang="en-US" sz="4000" dirty="0">
              <a:latin typeface="Calibri" panose="020F0502020204030204" pitchFamily="34" charset="0"/>
              <a:cs typeface="Tahoma" pitchFamily="34" charset="0"/>
            </a:endParaRPr>
          </a:p>
        </p:txBody>
      </p:sp>
      <p:sp>
        <p:nvSpPr>
          <p:cNvPr id="6" name="Rectangle 7"/>
          <p:cNvSpPr txBox="1">
            <a:spLocks noChangeArrowheads="1"/>
          </p:cNvSpPr>
          <p:nvPr/>
        </p:nvSpPr>
        <p:spPr bwMode="auto">
          <a:xfrm>
            <a:off x="2099556" y="2312876"/>
            <a:ext cx="8352928" cy="54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Times New Roman" pitchFamily="18" charset="0"/>
                <a:ea typeface="MS PGothic" pitchFamily="34" charset="-128"/>
              </a:defRPr>
            </a:lvl1pPr>
            <a:lvl2pPr marL="800100" indent="-34290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marL="914400" lvl="1" indent="-457200" eaLnBrk="1" hangingPunct="1">
              <a:buFont typeface="Arial" panose="020B0604020202020204" pitchFamily="34" charset="0"/>
              <a:buChar char="•"/>
            </a:pPr>
            <a:r>
              <a:rPr lang="en-US" sz="2800" dirty="0"/>
              <a:t>List advantages/disadvantages of bottom-up fabrication of nanostructures as compared to top-down approaches</a:t>
            </a:r>
          </a:p>
          <a:p>
            <a:pPr marL="914400" lvl="1" indent="-457200" eaLnBrk="1" hangingPunct="1">
              <a:buFont typeface="Arial" panose="020B0604020202020204" pitchFamily="34" charset="0"/>
              <a:buChar char="•"/>
            </a:pPr>
            <a:r>
              <a:rPr lang="en-US" sz="2800" dirty="0"/>
              <a:t>What are the three main bottom-up nanofabrication strategies? What are the advantages/disadvantages of each of them as compared to each other</a:t>
            </a:r>
            <a:r>
              <a:rPr lang="en-US" sz="2800" dirty="0" smtClean="0"/>
              <a:t>? Do they have limitations in the context of soft materials?</a:t>
            </a:r>
            <a:endParaRPr lang="en-US" sz="2800" dirty="0"/>
          </a:p>
        </p:txBody>
      </p:sp>
    </p:spTree>
    <p:extLst>
      <p:ext uri="{BB962C8B-B14F-4D97-AF65-F5344CB8AC3E}">
        <p14:creationId xmlns:p14="http://schemas.microsoft.com/office/powerpoint/2010/main" val="3575191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Functionality through nanoscale</a:t>
            </a:r>
            <a:endParaRPr lang="fi-FI" dirty="0"/>
          </a:p>
        </p:txBody>
      </p:sp>
      <p:sp>
        <p:nvSpPr>
          <p:cNvPr id="3" name="Text Placeholder 2"/>
          <p:cNvSpPr>
            <a:spLocks noGrp="1"/>
          </p:cNvSpPr>
          <p:nvPr>
            <p:ph type="body" sz="half" idx="2"/>
          </p:nvPr>
        </p:nvSpPr>
        <p:spPr>
          <a:xfrm>
            <a:off x="2589213" y="5135683"/>
            <a:ext cx="8915400" cy="729622"/>
          </a:xfrm>
        </p:spPr>
        <p:txBody>
          <a:bodyPr>
            <a:normAutofit/>
          </a:bodyPr>
          <a:lstStyle/>
          <a:p>
            <a:r>
              <a:rPr lang="en-US" dirty="0" smtClean="0"/>
              <a:t>Case of mechanical properties </a:t>
            </a:r>
            <a:r>
              <a:rPr lang="en-US" dirty="0" smtClean="0">
                <a:solidFill>
                  <a:srgbClr val="00B050"/>
                </a:solidFill>
              </a:rPr>
              <a:t>- Password for </a:t>
            </a:r>
            <a:r>
              <a:rPr lang="en-US" dirty="0">
                <a:solidFill>
                  <a:srgbClr val="00B050"/>
                </a:solidFill>
              </a:rPr>
              <a:t>today’s session: </a:t>
            </a:r>
            <a:r>
              <a:rPr lang="en-US" dirty="0" err="1">
                <a:solidFill>
                  <a:srgbClr val="00B050"/>
                </a:solidFill>
              </a:rPr>
              <a:t>nanoissmall</a:t>
            </a:r>
            <a:endParaRPr lang="fi-FI" dirty="0">
              <a:solidFill>
                <a:srgbClr val="00B050"/>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751418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 sometimes replaced by smart</a:t>
            </a:r>
            <a:endParaRPr lang="fi-FI" dirty="0"/>
          </a:p>
        </p:txBody>
      </p:sp>
      <p:sp>
        <p:nvSpPr>
          <p:cNvPr id="3" name="Content Placeholder 2"/>
          <p:cNvSpPr>
            <a:spLocks noGrp="1"/>
          </p:cNvSpPr>
          <p:nvPr>
            <p:ph idx="1"/>
          </p:nvPr>
        </p:nvSpPr>
        <p:spPr/>
        <p:txBody>
          <a:bodyPr>
            <a:normAutofit fontScale="92500" lnSpcReduction="10000"/>
          </a:bodyPr>
          <a:lstStyle/>
          <a:p>
            <a:r>
              <a:rPr lang="en-US" dirty="0" smtClean="0"/>
              <a:t>Functionality through physical qualifiers: Mechanic properties, electric properties, magnetic properties, thermal properties, and optical properties</a:t>
            </a:r>
          </a:p>
          <a:p>
            <a:r>
              <a:rPr lang="en-US" dirty="0" smtClean="0"/>
              <a:t>Functionality through chemical qualifiers: Self-healing materials? Catalysis?</a:t>
            </a:r>
          </a:p>
          <a:p>
            <a:r>
              <a:rPr lang="en-US" b="1" dirty="0" smtClean="0">
                <a:solidFill>
                  <a:srgbClr val="00B050"/>
                </a:solidFill>
              </a:rPr>
              <a:t>Functionality through size: Small-scale makes a difference (both large surface area and quantum phenomena relevant)</a:t>
            </a:r>
          </a:p>
          <a:p>
            <a:r>
              <a:rPr lang="en-US" dirty="0" smtClean="0"/>
              <a:t>Functionality through shape and/or structure: Surface phenomena</a:t>
            </a:r>
          </a:p>
          <a:p>
            <a:r>
              <a:rPr lang="en-US" dirty="0" smtClean="0"/>
              <a:t>Functionality through organization and directionality: colloidal crystals, block copolymers, liquid crystals</a:t>
            </a:r>
          </a:p>
          <a:p>
            <a:r>
              <a:rPr lang="en-US" dirty="0" smtClean="0"/>
              <a:t>Functionality through emergent properties: composite materials and structurally hierarchical materials</a:t>
            </a:r>
          </a:p>
          <a:p>
            <a:r>
              <a:rPr lang="en-US" dirty="0" smtClean="0"/>
              <a:t>Functionality through interaction: stimuli-responsive materials, adaptive materials, learning materials</a:t>
            </a:r>
          </a:p>
          <a:p>
            <a:pPr marL="0" indent="0">
              <a:buNone/>
            </a:pPr>
            <a:endParaRPr lang="fi-FI"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057099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Increase of mobility at polymer-air interface – effects on mechanical properties</a:t>
            </a:r>
            <a:endParaRPr lang="fi-FI" dirty="0"/>
          </a:p>
        </p:txBody>
      </p:sp>
      <p:sp>
        <p:nvSpPr>
          <p:cNvPr id="3" name="Content Placeholder 2"/>
          <p:cNvSpPr>
            <a:spLocks noGrp="1"/>
          </p:cNvSpPr>
          <p:nvPr>
            <p:ph idx="1"/>
          </p:nvPr>
        </p:nvSpPr>
        <p:spPr>
          <a:xfrm>
            <a:off x="2589212" y="2133600"/>
            <a:ext cx="8915400" cy="3777622"/>
          </a:xfrm>
        </p:spPr>
        <p:txBody>
          <a:bodyPr/>
          <a:lstStyle/>
          <a:p>
            <a:r>
              <a:rPr lang="en-US" dirty="0" smtClean="0"/>
              <a:t>Analogous to the metal nanoparticles, which undergo melting point depression at nanoscale, also polymer chains at interfaces face different environment and thus different mobility than in the bulk of the polymer</a:t>
            </a:r>
          </a:p>
          <a:p>
            <a:r>
              <a:rPr lang="en-US" dirty="0" smtClean="0"/>
              <a:t>For polymers, depression of the glass transition temperature occurs at the air-polymer interface </a:t>
            </a:r>
          </a:p>
          <a:p>
            <a:r>
              <a:rPr lang="en-US" dirty="0" smtClean="0"/>
              <a:t>Also, for the nanocomposites containing PS spheres, the decreasing </a:t>
            </a:r>
            <a:r>
              <a:rPr lang="en-US" dirty="0" err="1" smtClean="0"/>
              <a:t>interparticle</a:t>
            </a:r>
            <a:r>
              <a:rPr lang="en-US" dirty="0" smtClean="0"/>
              <a:t> distance will lead to the softening of the material </a:t>
            </a:r>
          </a:p>
          <a:p>
            <a:r>
              <a:rPr lang="en-US" dirty="0" smtClean="0"/>
              <a:t>Furthermore, polymer chain entanglement often affected by confinement </a:t>
            </a:r>
          </a:p>
          <a:p>
            <a:pPr lvl="2"/>
            <a:r>
              <a:rPr lang="en-US" dirty="0" smtClean="0"/>
              <a:t>The effect on mechanical properties is often nonlinear.</a:t>
            </a:r>
            <a:endParaRPr lang="fi-FI" dirty="0"/>
          </a:p>
        </p:txBody>
      </p:sp>
      <p:pic>
        <p:nvPicPr>
          <p:cNvPr id="4" name="Picture 3"/>
          <p:cNvPicPr>
            <a:picLocks noChangeAspect="1"/>
          </p:cNvPicPr>
          <p:nvPr/>
        </p:nvPicPr>
        <p:blipFill>
          <a:blip r:embed="rId2"/>
          <a:stretch>
            <a:fillRect/>
          </a:stretch>
        </p:blipFill>
        <p:spPr>
          <a:xfrm>
            <a:off x="7046912" y="4412301"/>
            <a:ext cx="2853447" cy="2513792"/>
          </a:xfrm>
          <a:prstGeom prst="rect">
            <a:avLst/>
          </a:prstGeom>
        </p:spPr>
      </p:pic>
      <p:pic>
        <p:nvPicPr>
          <p:cNvPr id="5" name="Picture 4"/>
          <p:cNvPicPr>
            <a:picLocks noChangeAspect="1"/>
          </p:cNvPicPr>
          <p:nvPr/>
        </p:nvPicPr>
        <p:blipFill>
          <a:blip r:embed="rId3"/>
          <a:stretch>
            <a:fillRect/>
          </a:stretch>
        </p:blipFill>
        <p:spPr>
          <a:xfrm>
            <a:off x="9045135" y="3451697"/>
            <a:ext cx="2931268" cy="3276331"/>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smtClean="0"/>
              <a:pPr/>
              <a:t>20</a:t>
            </a:fld>
            <a:endParaRPr lang="en-US" dirty="0"/>
          </a:p>
        </p:txBody>
      </p:sp>
      <p:sp>
        <p:nvSpPr>
          <p:cNvPr id="7" name="Footer Placeholder 6"/>
          <p:cNvSpPr>
            <a:spLocks noGrp="1"/>
          </p:cNvSpPr>
          <p:nvPr>
            <p:ph type="ftr" sz="quarter" idx="11"/>
          </p:nvPr>
        </p:nvSpPr>
        <p:spPr/>
        <p:txBody>
          <a:bodyPr/>
          <a:lstStyle/>
          <a:p>
            <a:r>
              <a:rPr lang="en-US" dirty="0"/>
              <a:t>Polymer Reviews, 47:2, </a:t>
            </a:r>
            <a:r>
              <a:rPr lang="en-US" dirty="0" smtClean="0"/>
              <a:t>217-229</a:t>
            </a:r>
            <a:r>
              <a:rPr lang="en-US" dirty="0"/>
              <a:t> </a:t>
            </a:r>
            <a:r>
              <a:rPr lang="en-US" dirty="0" smtClean="0"/>
              <a:t>(2007); </a:t>
            </a:r>
            <a:r>
              <a:rPr lang="fi-FI" dirty="0" err="1" smtClean="0"/>
              <a:t>Nature</a:t>
            </a:r>
            <a:r>
              <a:rPr lang="fi-FI" dirty="0"/>
              <a:t> </a:t>
            </a:r>
            <a:r>
              <a:rPr lang="de-DE" dirty="0" smtClean="0"/>
              <a:t>Materials </a:t>
            </a:r>
            <a:r>
              <a:rPr lang="de-DE" dirty="0"/>
              <a:t>2005, 4 (9), 693–698.</a:t>
            </a:r>
            <a:endParaRPr lang="en-US" dirty="0"/>
          </a:p>
        </p:txBody>
      </p:sp>
    </p:spTree>
    <p:extLst>
      <p:ext uri="{BB962C8B-B14F-4D97-AF65-F5344CB8AC3E}">
        <p14:creationId xmlns:p14="http://schemas.microsoft.com/office/powerpoint/2010/main" val="416428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ppt_x"/>
                                          </p:val>
                                        </p:tav>
                                      </p:tavLst>
                                    </p:anim>
                                    <p:anim calcmode="lin" valueType="num">
                                      <p:cBhvr additive="base">
                                        <p:cTn id="35" dur="500"/>
                                        <p:tgtEl>
                                          <p:spTgt spid="4"/>
                                        </p:tgtEl>
                                        <p:attrNameLst>
                                          <p:attrName>ppt_y</p:attrName>
                                        </p:attrNameLst>
                                      </p:cBhvr>
                                      <p:tavLst>
                                        <p:tav tm="0">
                                          <p:val>
                                            <p:strVal val="ppt_y"/>
                                          </p:val>
                                        </p:tav>
                                        <p:tav tm="100000">
                                          <p:val>
                                            <p:strVal val="1+ppt_h/2"/>
                                          </p:val>
                                        </p:tav>
                                      </p:tavLst>
                                    </p:anim>
                                    <p:set>
                                      <p:cBhvr>
                                        <p:cTn id="36" dur="1" fill="hold">
                                          <p:stCondLst>
                                            <p:cond delay="499"/>
                                          </p:stCondLst>
                                        </p:cTn>
                                        <p:tgtEl>
                                          <p:spTgt spid="4"/>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1000"/>
                                        <p:tgtEl>
                                          <p:spTgt spid="3">
                                            <p:txEl>
                                              <p:pRg st="4" end="4"/>
                                            </p:txEl>
                                          </p:spTgt>
                                        </p:tgtEl>
                                      </p:cBhvr>
                                    </p:animEffect>
                                    <p:anim calcmode="lin" valueType="num">
                                      <p:cBhvr>
                                        <p:cTn id="4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Layered structures can reach mechanical performance beyond individual materials</a:t>
            </a:r>
            <a:endParaRPr lang="fi-FI" dirty="0"/>
          </a:p>
        </p:txBody>
      </p:sp>
      <p:sp>
        <p:nvSpPr>
          <p:cNvPr id="3" name="Content Placeholder 2"/>
          <p:cNvSpPr>
            <a:spLocks noGrp="1"/>
          </p:cNvSpPr>
          <p:nvPr>
            <p:ph idx="1"/>
          </p:nvPr>
        </p:nvSpPr>
        <p:spPr/>
        <p:txBody>
          <a:bodyPr/>
          <a:lstStyle/>
          <a:p>
            <a:r>
              <a:rPr lang="en-US" dirty="0" smtClean="0"/>
              <a:t>A classical example: natural nacre consists of 95 volume-% of inorganic calcium carbonate platelets bound together by 5 volume-% of elastic biopolymer.</a:t>
            </a:r>
            <a:endParaRPr lang="fi-FI" dirty="0"/>
          </a:p>
        </p:txBody>
      </p:sp>
      <p:pic>
        <p:nvPicPr>
          <p:cNvPr id="4" name="Picture 3"/>
          <p:cNvPicPr>
            <a:picLocks noChangeAspect="1"/>
          </p:cNvPicPr>
          <p:nvPr/>
        </p:nvPicPr>
        <p:blipFill>
          <a:blip r:embed="rId2"/>
          <a:stretch>
            <a:fillRect/>
          </a:stretch>
        </p:blipFill>
        <p:spPr>
          <a:xfrm>
            <a:off x="8454954" y="3263355"/>
            <a:ext cx="3422515" cy="2495194"/>
          </a:xfrm>
          <a:prstGeom prst="rect">
            <a:avLst/>
          </a:prstGeom>
        </p:spPr>
      </p:pic>
      <p:pic>
        <p:nvPicPr>
          <p:cNvPr id="5" name="Picture 4"/>
          <p:cNvPicPr>
            <a:picLocks noChangeAspect="1"/>
          </p:cNvPicPr>
          <p:nvPr/>
        </p:nvPicPr>
        <p:blipFill>
          <a:blip r:embed="rId3"/>
          <a:stretch>
            <a:fillRect/>
          </a:stretch>
        </p:blipFill>
        <p:spPr>
          <a:xfrm>
            <a:off x="3453319" y="3090694"/>
            <a:ext cx="4809532" cy="3267638"/>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smtClean="0"/>
              <a:pPr/>
              <a:t>21</a:t>
            </a:fld>
            <a:endParaRPr lang="en-US" dirty="0"/>
          </a:p>
        </p:txBody>
      </p:sp>
      <p:sp>
        <p:nvSpPr>
          <p:cNvPr id="7" name="Footer Placeholder 6"/>
          <p:cNvSpPr>
            <a:spLocks noGrp="1"/>
          </p:cNvSpPr>
          <p:nvPr>
            <p:ph type="ftr" sz="quarter" idx="11"/>
          </p:nvPr>
        </p:nvSpPr>
        <p:spPr>
          <a:xfrm>
            <a:off x="2589212" y="6325497"/>
            <a:ext cx="7619999" cy="365125"/>
          </a:xfrm>
        </p:spPr>
        <p:txBody>
          <a:bodyPr/>
          <a:lstStyle/>
          <a:p>
            <a:r>
              <a:rPr lang="fi-FI" dirty="0" err="1"/>
              <a:t>Acc</a:t>
            </a:r>
            <a:r>
              <a:rPr lang="fi-FI" dirty="0"/>
              <a:t>. </a:t>
            </a:r>
            <a:r>
              <a:rPr lang="fi-FI" dirty="0" err="1"/>
              <a:t>Chem</a:t>
            </a:r>
            <a:r>
              <a:rPr lang="fi-FI" dirty="0"/>
              <a:t>. Res. 2014, 47, 1256−</a:t>
            </a:r>
            <a:r>
              <a:rPr lang="fi-FI" dirty="0" smtClean="0"/>
              <a:t>1266</a:t>
            </a:r>
            <a:endParaRPr lang="fi-FI" dirty="0"/>
          </a:p>
        </p:txBody>
      </p:sp>
    </p:spTree>
    <p:extLst>
      <p:ext uri="{BB962C8B-B14F-4D97-AF65-F5344CB8AC3E}">
        <p14:creationId xmlns:p14="http://schemas.microsoft.com/office/powerpoint/2010/main" val="10074534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Functionality through nanoscale</a:t>
            </a:r>
            <a:endParaRPr lang="fi-FI" dirty="0"/>
          </a:p>
        </p:txBody>
      </p:sp>
      <p:sp>
        <p:nvSpPr>
          <p:cNvPr id="3" name="Text Placeholder 2"/>
          <p:cNvSpPr>
            <a:spLocks noGrp="1"/>
          </p:cNvSpPr>
          <p:nvPr>
            <p:ph type="body" sz="half" idx="2"/>
          </p:nvPr>
        </p:nvSpPr>
        <p:spPr>
          <a:xfrm>
            <a:off x="2589213" y="5135683"/>
            <a:ext cx="8915400" cy="729622"/>
          </a:xfrm>
        </p:spPr>
        <p:txBody>
          <a:bodyPr/>
          <a:lstStyle/>
          <a:p>
            <a:r>
              <a:rPr lang="en-US" dirty="0" smtClean="0"/>
              <a:t>Case of optical properties</a:t>
            </a:r>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1928172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Fundamentals of optical properties in non-absorbing media</a:t>
            </a:r>
            <a:endParaRPr lang="fi-FI" dirty="0"/>
          </a:p>
        </p:txBody>
      </p:sp>
      <p:sp>
        <p:nvSpPr>
          <p:cNvPr id="3" name="Content Placeholder 2"/>
          <p:cNvSpPr>
            <a:spLocks noGrp="1"/>
          </p:cNvSpPr>
          <p:nvPr>
            <p:ph idx="1"/>
          </p:nvPr>
        </p:nvSpPr>
        <p:spPr/>
        <p:txBody>
          <a:bodyPr>
            <a:normAutofit lnSpcReduction="10000"/>
          </a:bodyPr>
          <a:lstStyle/>
          <a:p>
            <a:r>
              <a:rPr lang="en-US" dirty="0"/>
              <a:t>At every scattering event, light </a:t>
            </a:r>
            <a:r>
              <a:rPr lang="en-US" dirty="0" smtClean="0"/>
              <a:t>deviates from </a:t>
            </a:r>
            <a:r>
              <a:rPr lang="en-US" dirty="0"/>
              <a:t>its initial trajectory depending on the geometrical </a:t>
            </a:r>
            <a:r>
              <a:rPr lang="en-US" dirty="0" smtClean="0"/>
              <a:t>characteristics and </a:t>
            </a:r>
            <a:r>
              <a:rPr lang="en-US" dirty="0"/>
              <a:t>the refractive index of the </a:t>
            </a:r>
            <a:r>
              <a:rPr lang="en-US" dirty="0" err="1"/>
              <a:t>scatterer</a:t>
            </a:r>
            <a:r>
              <a:rPr lang="en-US" dirty="0"/>
              <a:t> (</a:t>
            </a:r>
            <a:r>
              <a:rPr lang="en-US" dirty="0" smtClean="0"/>
              <a:t>parameters that </a:t>
            </a:r>
            <a:r>
              <a:rPr lang="en-US" dirty="0"/>
              <a:t>are described by the scattering </a:t>
            </a:r>
            <a:r>
              <a:rPr lang="en-US" dirty="0" smtClean="0"/>
              <a:t>cross-section)</a:t>
            </a:r>
          </a:p>
          <a:p>
            <a:r>
              <a:rPr lang="en-US" dirty="0"/>
              <a:t>Non-absorbing homogeneous materials scatter (reflect) </a:t>
            </a:r>
            <a:r>
              <a:rPr lang="en-US" dirty="0" smtClean="0"/>
              <a:t>light only </a:t>
            </a:r>
            <a:r>
              <a:rPr lang="en-US" dirty="0"/>
              <a:t>at their interfaces (surfaces). Therefore, their </a:t>
            </a:r>
            <a:r>
              <a:rPr lang="en-US" dirty="0" smtClean="0"/>
              <a:t>appearance is </a:t>
            </a:r>
            <a:r>
              <a:rPr lang="en-US" dirty="0"/>
              <a:t>determined by the refractive index contrast between </a:t>
            </a:r>
            <a:r>
              <a:rPr lang="en-US" dirty="0" smtClean="0"/>
              <a:t>the external </a:t>
            </a:r>
            <a:r>
              <a:rPr lang="en-US" dirty="0"/>
              <a:t>medium and the homogeneous </a:t>
            </a:r>
            <a:r>
              <a:rPr lang="en-US" dirty="0" smtClean="0"/>
              <a:t>system</a:t>
            </a:r>
          </a:p>
          <a:p>
            <a:r>
              <a:rPr lang="en-US" dirty="0" smtClean="0"/>
              <a:t>For </a:t>
            </a:r>
            <a:r>
              <a:rPr lang="en-US" dirty="0"/>
              <a:t>inhomogeneous materials, light </a:t>
            </a:r>
            <a:r>
              <a:rPr lang="en-US" dirty="0" smtClean="0"/>
              <a:t>transport is </a:t>
            </a:r>
            <a:r>
              <a:rPr lang="en-US" dirty="0"/>
              <a:t>a bulk phenomenon. </a:t>
            </a:r>
            <a:r>
              <a:rPr lang="en-US" dirty="0" smtClean="0"/>
              <a:t>Therefore, their </a:t>
            </a:r>
            <a:r>
              <a:rPr lang="en-US" dirty="0"/>
              <a:t>appearance results from the </a:t>
            </a:r>
            <a:r>
              <a:rPr lang="en-US" dirty="0" smtClean="0"/>
              <a:t>interplay between</a:t>
            </a:r>
            <a:r>
              <a:rPr lang="en-US" dirty="0"/>
              <a:t>: 1) the single-</a:t>
            </a:r>
            <a:r>
              <a:rPr lang="en-US" dirty="0" err="1"/>
              <a:t>scatterer</a:t>
            </a:r>
            <a:r>
              <a:rPr lang="en-US" dirty="0"/>
              <a:t> </a:t>
            </a:r>
            <a:r>
              <a:rPr lang="en-US" dirty="0" smtClean="0"/>
              <a:t>properties as </a:t>
            </a:r>
            <a:r>
              <a:rPr lang="en-US" dirty="0"/>
              <a:t>the scattering cross-section; 2) </a:t>
            </a:r>
            <a:r>
              <a:rPr lang="en-US" dirty="0" smtClean="0"/>
              <a:t>the ensemble </a:t>
            </a:r>
            <a:r>
              <a:rPr lang="en-US" dirty="0"/>
              <a:t>properties as the filling </a:t>
            </a:r>
            <a:r>
              <a:rPr lang="en-US" dirty="0" smtClean="0"/>
              <a:t>fraction (i.e</a:t>
            </a:r>
            <a:r>
              <a:rPr lang="en-US" dirty="0"/>
              <a:t>., the volume percentage </a:t>
            </a:r>
            <a:r>
              <a:rPr lang="en-US" dirty="0" smtClean="0"/>
              <a:t>occupied by </a:t>
            </a:r>
            <a:r>
              <a:rPr lang="en-US" dirty="0"/>
              <a:t>the </a:t>
            </a:r>
            <a:r>
              <a:rPr lang="en-US" dirty="0" err="1"/>
              <a:t>scatterers</a:t>
            </a:r>
            <a:r>
              <a:rPr lang="en-US" dirty="0"/>
              <a:t>), the average </a:t>
            </a:r>
            <a:r>
              <a:rPr lang="en-US" dirty="0" smtClean="0"/>
              <a:t>orientation of </a:t>
            </a:r>
            <a:r>
              <a:rPr lang="en-US" dirty="0"/>
              <a:t>the </a:t>
            </a:r>
            <a:r>
              <a:rPr lang="en-US" dirty="0" err="1"/>
              <a:t>scatterers</a:t>
            </a:r>
            <a:r>
              <a:rPr lang="en-US" dirty="0"/>
              <a:t>, and the </a:t>
            </a:r>
            <a:r>
              <a:rPr lang="en-US" dirty="0" smtClean="0"/>
              <a:t>structure factor </a:t>
            </a:r>
            <a:r>
              <a:rPr lang="en-US" dirty="0"/>
              <a:t>(i.e., the spatial organization of </a:t>
            </a:r>
            <a:r>
              <a:rPr lang="en-US" dirty="0" smtClean="0"/>
              <a:t>the </a:t>
            </a:r>
            <a:r>
              <a:rPr lang="en-US" dirty="0" err="1" smtClean="0"/>
              <a:t>scatterers</a:t>
            </a:r>
            <a:r>
              <a:rPr lang="en-US" dirty="0" smtClean="0"/>
              <a:t>)</a:t>
            </a:r>
          </a:p>
          <a:p>
            <a:pPr marL="0" indent="0">
              <a:buNone/>
            </a:pPr>
            <a:endParaRPr lang="en-US" dirty="0" smtClean="0"/>
          </a:p>
          <a:p>
            <a:endParaRPr lang="en-US" dirty="0"/>
          </a:p>
          <a:p>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1026" name="Picture 2" descr="https://upload.wikimedia.org/wikipedia/commons/thumb/4/43/DLS.svg/350px-DL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8243" y="4022411"/>
            <a:ext cx="3333750" cy="2647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fer to ca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58" y="2280629"/>
            <a:ext cx="2095500" cy="1390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lustration of the incidence and refraction ang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33" y="4285058"/>
            <a:ext cx="1619250"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4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nodeType="clickEffect">
                                  <p:stCondLst>
                                    <p:cond delay="0"/>
                                  </p:stCondLst>
                                  <p:childTnLst>
                                    <p:anim calcmode="lin" valueType="num">
                                      <p:cBhvr additive="base">
                                        <p:cTn id="20" dur="500"/>
                                        <p:tgtEl>
                                          <p:spTgt spid="1026"/>
                                        </p:tgtEl>
                                        <p:attrNameLst>
                                          <p:attrName>ppt_y</p:attrName>
                                        </p:attrNameLst>
                                      </p:cBhvr>
                                      <p:tavLst>
                                        <p:tav tm="0">
                                          <p:val>
                                            <p:strVal val="#ppt_y"/>
                                          </p:val>
                                        </p:tav>
                                        <p:tav tm="100000">
                                          <p:val>
                                            <p:strVal val="#ppt_y+#ppt_h*1.125000"/>
                                          </p:val>
                                        </p:tav>
                                      </p:tavLst>
                                    </p:anim>
                                    <p:animEffect transition="out" filter="wipe(down)">
                                      <p:cBhvr>
                                        <p:cTn id="21" dur="500"/>
                                        <p:tgtEl>
                                          <p:spTgt spid="1026"/>
                                        </p:tgtEl>
                                      </p:cBhvr>
                                    </p:animEffect>
                                    <p:set>
                                      <p:cBhvr>
                                        <p:cTn id="22" dur="1" fill="hold">
                                          <p:stCondLst>
                                            <p:cond delay="499"/>
                                          </p:stCondLst>
                                        </p:cTn>
                                        <p:tgtEl>
                                          <p:spTgt spid="1026"/>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1000"/>
                                        <p:tgtEl>
                                          <p:spTgt spid="1028"/>
                                        </p:tgtEl>
                                      </p:cBhvr>
                                    </p:animEffect>
                                    <p:anim calcmode="lin" valueType="num">
                                      <p:cBhvr>
                                        <p:cTn id="33" dur="1000" fill="hold"/>
                                        <p:tgtEl>
                                          <p:spTgt spid="1028"/>
                                        </p:tgtEl>
                                        <p:attrNameLst>
                                          <p:attrName>ppt_x</p:attrName>
                                        </p:attrNameLst>
                                      </p:cBhvr>
                                      <p:tavLst>
                                        <p:tav tm="0">
                                          <p:val>
                                            <p:strVal val="#ppt_x"/>
                                          </p:val>
                                        </p:tav>
                                        <p:tav tm="100000">
                                          <p:val>
                                            <p:strVal val="#ppt_x"/>
                                          </p:val>
                                        </p:tav>
                                      </p:tavLst>
                                    </p:anim>
                                    <p:anim calcmode="lin" valueType="num">
                                      <p:cBhvr>
                                        <p:cTn id="34" dur="1000" fill="hold"/>
                                        <p:tgtEl>
                                          <p:spTgt spid="10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1000"/>
                                        <p:tgtEl>
                                          <p:spTgt spid="1030"/>
                                        </p:tgtEl>
                                      </p:cBhvr>
                                    </p:animEffect>
                                    <p:anim calcmode="lin" valueType="num">
                                      <p:cBhvr>
                                        <p:cTn id="38" dur="1000" fill="hold"/>
                                        <p:tgtEl>
                                          <p:spTgt spid="1030"/>
                                        </p:tgtEl>
                                        <p:attrNameLst>
                                          <p:attrName>ppt_x</p:attrName>
                                        </p:attrNameLst>
                                      </p:cBhvr>
                                      <p:tavLst>
                                        <p:tav tm="0">
                                          <p:val>
                                            <p:strVal val="#ppt_x"/>
                                          </p:val>
                                        </p:tav>
                                        <p:tav tm="100000">
                                          <p:val>
                                            <p:strVal val="#ppt_x"/>
                                          </p:val>
                                        </p:tav>
                                      </p:tavLst>
                                    </p:anim>
                                    <p:anim calcmode="lin" valueType="num">
                                      <p:cBhvr>
                                        <p:cTn id="3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1000"/>
                                        <p:tgtEl>
                                          <p:spTgt spid="3">
                                            <p:txEl>
                                              <p:pRg st="2" end="2"/>
                                            </p:txEl>
                                          </p:spTgt>
                                        </p:tgtEl>
                                      </p:cBhvr>
                                    </p:animEffect>
                                    <p:anim calcmode="lin" valueType="num">
                                      <p:cBhvr>
                                        <p:cTn id="4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Bulk materials consisting of nanoscale elements can have very different optical properties</a:t>
            </a:r>
            <a:endParaRPr lang="fi-FI" dirty="0"/>
          </a:p>
        </p:txBody>
      </p:sp>
      <p:sp>
        <p:nvSpPr>
          <p:cNvPr id="3" name="Content Placeholder 2"/>
          <p:cNvSpPr>
            <a:spLocks noGrp="1"/>
          </p:cNvSpPr>
          <p:nvPr>
            <p:ph idx="1"/>
          </p:nvPr>
        </p:nvSpPr>
        <p:spPr/>
        <p:txBody>
          <a:bodyPr/>
          <a:lstStyle/>
          <a:p>
            <a:r>
              <a:rPr lang="en-US" dirty="0"/>
              <a:t>The appearance of a disordered material </a:t>
            </a:r>
            <a:r>
              <a:rPr lang="en-US" dirty="0" smtClean="0"/>
              <a:t>is </a:t>
            </a:r>
            <a:r>
              <a:rPr lang="en-US" dirty="0"/>
              <a:t>directly determined by the optical </a:t>
            </a:r>
            <a:r>
              <a:rPr lang="en-US" dirty="0" smtClean="0"/>
              <a:t>thickness. </a:t>
            </a:r>
            <a:r>
              <a:rPr lang="en-US" dirty="0"/>
              <a:t>This parameter is defined as the ratio between the physical thickness of a medium and the transport mean free path, that is, the average distance over which light loses memory of i</a:t>
            </a:r>
            <a:r>
              <a:rPr lang="fi-FI" dirty="0" err="1"/>
              <a:t>ts</a:t>
            </a:r>
            <a:r>
              <a:rPr lang="fi-FI" dirty="0"/>
              <a:t> </a:t>
            </a:r>
            <a:r>
              <a:rPr lang="fi-FI" dirty="0" err="1"/>
              <a:t>initial</a:t>
            </a:r>
            <a:r>
              <a:rPr lang="fi-FI" dirty="0"/>
              <a:t> </a:t>
            </a:r>
            <a:r>
              <a:rPr lang="fi-FI" dirty="0" err="1"/>
              <a:t>direction</a:t>
            </a:r>
            <a:r>
              <a:rPr lang="fi-FI" dirty="0"/>
              <a:t>.</a:t>
            </a:r>
          </a:p>
        </p:txBody>
      </p:sp>
      <p:pic>
        <p:nvPicPr>
          <p:cNvPr id="4" name="Picture 3"/>
          <p:cNvPicPr>
            <a:picLocks noChangeAspect="1"/>
          </p:cNvPicPr>
          <p:nvPr/>
        </p:nvPicPr>
        <p:blipFill>
          <a:blip r:embed="rId2"/>
          <a:stretch>
            <a:fillRect/>
          </a:stretch>
        </p:blipFill>
        <p:spPr>
          <a:xfrm>
            <a:off x="2279514" y="3558504"/>
            <a:ext cx="9262069" cy="1991126"/>
          </a:xfrm>
          <a:prstGeom prst="rect">
            <a:avLst/>
          </a:prstGeom>
        </p:spPr>
      </p:pic>
      <p:pic>
        <p:nvPicPr>
          <p:cNvPr id="5" name="Picture 4"/>
          <p:cNvPicPr>
            <a:picLocks noChangeAspect="1"/>
          </p:cNvPicPr>
          <p:nvPr/>
        </p:nvPicPr>
        <p:blipFill>
          <a:blip r:embed="rId3"/>
          <a:stretch>
            <a:fillRect/>
          </a:stretch>
        </p:blipFill>
        <p:spPr>
          <a:xfrm>
            <a:off x="799673" y="5053946"/>
            <a:ext cx="3986750" cy="1492952"/>
          </a:xfrm>
          <a:prstGeom prst="rect">
            <a:avLst/>
          </a:prstGeom>
        </p:spPr>
      </p:pic>
      <p:pic>
        <p:nvPicPr>
          <p:cNvPr id="6" name="Picture 5"/>
          <p:cNvPicPr>
            <a:picLocks noChangeAspect="1"/>
          </p:cNvPicPr>
          <p:nvPr/>
        </p:nvPicPr>
        <p:blipFill>
          <a:blip r:embed="rId4"/>
          <a:stretch>
            <a:fillRect/>
          </a:stretch>
        </p:blipFill>
        <p:spPr>
          <a:xfrm>
            <a:off x="8506838" y="4964464"/>
            <a:ext cx="3399817" cy="1497241"/>
          </a:xfrm>
          <a:prstGeom prst="rect">
            <a:avLst/>
          </a:prstGeom>
        </p:spPr>
      </p:pic>
      <p:pic>
        <p:nvPicPr>
          <p:cNvPr id="7" name="Picture 6"/>
          <p:cNvPicPr>
            <a:picLocks noChangeAspect="1"/>
          </p:cNvPicPr>
          <p:nvPr/>
        </p:nvPicPr>
        <p:blipFill>
          <a:blip r:embed="rId5"/>
          <a:stretch>
            <a:fillRect/>
          </a:stretch>
        </p:blipFill>
        <p:spPr>
          <a:xfrm>
            <a:off x="5360641" y="5023382"/>
            <a:ext cx="2635210" cy="1523516"/>
          </a:xfrm>
          <a:prstGeom prst="rect">
            <a:avLst/>
          </a:prstGeom>
        </p:spPr>
      </p:pic>
      <p:sp>
        <p:nvSpPr>
          <p:cNvPr id="8" name="Slide Number Placeholder 7"/>
          <p:cNvSpPr>
            <a:spLocks noGrp="1"/>
          </p:cNvSpPr>
          <p:nvPr>
            <p:ph type="sldNum" sz="quarter" idx="12"/>
          </p:nvPr>
        </p:nvSpPr>
        <p:spPr/>
        <p:txBody>
          <a:bodyPr/>
          <a:lstStyle/>
          <a:p>
            <a:fld id="{D57F1E4F-1CFF-5643-939E-217C01CDF565}" type="slidenum">
              <a:rPr lang="en-US" smtClean="0"/>
              <a:pPr/>
              <a:t>24</a:t>
            </a:fld>
            <a:endParaRPr lang="en-US" dirty="0"/>
          </a:p>
        </p:txBody>
      </p:sp>
      <p:sp>
        <p:nvSpPr>
          <p:cNvPr id="9" name="Footer Placeholder 8"/>
          <p:cNvSpPr>
            <a:spLocks noGrp="1"/>
          </p:cNvSpPr>
          <p:nvPr>
            <p:ph type="ftr" sz="quarter" idx="11"/>
          </p:nvPr>
        </p:nvSpPr>
        <p:spPr/>
        <p:txBody>
          <a:bodyPr/>
          <a:lstStyle/>
          <a:p>
            <a:r>
              <a:rPr lang="fi-FI" i="1" dirty="0"/>
              <a:t>Adv. </a:t>
            </a:r>
            <a:r>
              <a:rPr lang="fi-FI" i="1" dirty="0" err="1"/>
              <a:t>Mater</a:t>
            </a:r>
            <a:r>
              <a:rPr lang="fi-FI" i="1" dirty="0"/>
              <a:t>. </a:t>
            </a:r>
            <a:r>
              <a:rPr lang="fi-FI" b="1" dirty="0"/>
              <a:t>2020</a:t>
            </a:r>
            <a:r>
              <a:rPr lang="fi-FI" dirty="0"/>
              <a:t>, 2001215</a:t>
            </a:r>
            <a:endParaRPr lang="en-US" dirty="0"/>
          </a:p>
        </p:txBody>
      </p:sp>
    </p:spTree>
    <p:extLst>
      <p:ext uri="{BB962C8B-B14F-4D97-AF65-F5344CB8AC3E}">
        <p14:creationId xmlns:p14="http://schemas.microsoft.com/office/powerpoint/2010/main" val="360082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
            </a:r>
            <a:r>
              <a:rPr lang="en-US" dirty="0" smtClean="0"/>
              <a:t>anoscale materials can have a complex impact to the final optical properties </a:t>
            </a:r>
            <a:endParaRPr lang="fi-FI" dirty="0"/>
          </a:p>
        </p:txBody>
      </p:sp>
      <p:sp>
        <p:nvSpPr>
          <p:cNvPr id="4" name="Content Placeholder 2"/>
          <p:cNvSpPr txBox="1">
            <a:spLocks/>
          </p:cNvSpPr>
          <p:nvPr/>
        </p:nvSpPr>
        <p:spPr>
          <a:xfrm>
            <a:off x="2589212" y="2133600"/>
            <a:ext cx="8915400" cy="3777622"/>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Ensemble properties: volume occupied by the </a:t>
            </a:r>
            <a:r>
              <a:rPr lang="en-US" dirty="0" err="1" smtClean="0"/>
              <a:t>scatterers</a:t>
            </a:r>
            <a:r>
              <a:rPr lang="en-US" dirty="0" smtClean="0"/>
              <a:t>, average orientation of the </a:t>
            </a:r>
            <a:r>
              <a:rPr lang="en-US" dirty="0" err="1" smtClean="0"/>
              <a:t>scatterers</a:t>
            </a:r>
            <a:r>
              <a:rPr lang="en-US" dirty="0" smtClean="0"/>
              <a:t> and spatial organization of the </a:t>
            </a:r>
            <a:r>
              <a:rPr lang="en-US" dirty="0" err="1" smtClean="0"/>
              <a:t>scatterers</a:t>
            </a:r>
            <a:endParaRPr lang="en-US" dirty="0" smtClean="0"/>
          </a:p>
          <a:p>
            <a:pPr lvl="2"/>
            <a:r>
              <a:rPr lang="en-US" dirty="0" smtClean="0"/>
              <a:t>CNC films can be shifted between almost completely transparent and almost completely opaque</a:t>
            </a:r>
            <a:endParaRPr lang="fi-FI" dirty="0"/>
          </a:p>
        </p:txBody>
      </p:sp>
      <p:pic>
        <p:nvPicPr>
          <p:cNvPr id="6" name="Picture 5"/>
          <p:cNvPicPr>
            <a:picLocks noChangeAspect="1"/>
          </p:cNvPicPr>
          <p:nvPr/>
        </p:nvPicPr>
        <p:blipFill>
          <a:blip r:embed="rId2"/>
          <a:stretch>
            <a:fillRect/>
          </a:stretch>
        </p:blipFill>
        <p:spPr>
          <a:xfrm>
            <a:off x="5432898" y="3302824"/>
            <a:ext cx="6560527" cy="3129908"/>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2050" name="Picture 2" descr="https://pubs.acs.org/na101/home/literatum/publisher/achs/journals/content/chreay/2016/chreay.2016.116.issue-16/acs.chemrev.6b00225/20160818/images/medium/cr-2016-002252_00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95" y="3555460"/>
            <a:ext cx="3501890" cy="253536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de-DE" smtClean="0"/>
              <a:t>Chem. Rev. 2016, 116, 16, 9305–9374</a:t>
            </a:r>
            <a:endParaRPr lang="en-US" dirty="0"/>
          </a:p>
        </p:txBody>
      </p:sp>
    </p:spTree>
    <p:extLst>
      <p:ext uri="{BB962C8B-B14F-4D97-AF65-F5344CB8AC3E}">
        <p14:creationId xmlns:p14="http://schemas.microsoft.com/office/powerpoint/2010/main" val="31451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pubs.acs.org/na101/home/literatum/publisher/achs/journals/content/nalefd/2014/nalefd.2014.14.issue-2/nl404101p/production/images/medium/nl-2013-04101p_0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017" y="2393465"/>
            <a:ext cx="3636386" cy="4349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These light-management layers can significantly increase the power conversion efficiency of photovoltaics</a:t>
            </a:r>
            <a:endParaRPr lang="fi-FI"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3074" name="Picture 2" descr="https://pubs.acs.org/na101/home/literatum/publisher/achs/journals/content/nalefd/2014/nalefd.2014.14.issue-2/nl404101p/production/images/medium/nl-2013-04101p_000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410" y="3007636"/>
            <a:ext cx="476250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ubs.acs.org/na101/home/literatum/publisher/achs/journals/content/nalefd/2014/nalefd.2014.14.issue-2/nl404101p/production/images/medium/nl-2013-04101p_000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174" y="2574670"/>
            <a:ext cx="476250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de-DE" i="1" dirty="0"/>
              <a:t>Chem. </a:t>
            </a:r>
            <a:r>
              <a:rPr lang="de-DE" i="1" dirty="0" err="1"/>
              <a:t>Rev</a:t>
            </a:r>
            <a:r>
              <a:rPr lang="de-DE" i="1" dirty="0"/>
              <a:t>.</a:t>
            </a:r>
            <a:r>
              <a:rPr lang="de-DE" dirty="0"/>
              <a:t> 2016, 116, 16, 9305–9374</a:t>
            </a:r>
            <a:endParaRPr lang="en-US" dirty="0"/>
          </a:p>
        </p:txBody>
      </p:sp>
    </p:spTree>
    <p:extLst>
      <p:ext uri="{BB962C8B-B14F-4D97-AF65-F5344CB8AC3E}">
        <p14:creationId xmlns:p14="http://schemas.microsoft.com/office/powerpoint/2010/main" val="145789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ppt_w</p:attrName>
                                        </p:attrNameLst>
                                      </p:cBhvr>
                                      <p:tavLst>
                                        <p:tav tm="0">
                                          <p:val>
                                            <p:fltVal val="0"/>
                                          </p:val>
                                        </p:tav>
                                        <p:tav tm="100000">
                                          <p:val>
                                            <p:strVal val="#ppt_w"/>
                                          </p:val>
                                        </p:tav>
                                      </p:tavLst>
                                    </p:anim>
                                    <p:anim calcmode="lin" valueType="num">
                                      <p:cBhvr>
                                        <p:cTn id="15" dur="500" fill="hold"/>
                                        <p:tgtEl>
                                          <p:spTgt spid="3074"/>
                                        </p:tgtEl>
                                        <p:attrNameLst>
                                          <p:attrName>ppt_h</p:attrName>
                                        </p:attrNameLst>
                                      </p:cBhvr>
                                      <p:tavLst>
                                        <p:tav tm="0">
                                          <p:val>
                                            <p:fltVal val="0"/>
                                          </p:val>
                                        </p:tav>
                                        <p:tav tm="100000">
                                          <p:val>
                                            <p:strVal val="#ppt_h"/>
                                          </p:val>
                                        </p:tav>
                                      </p:tavLst>
                                    </p:anim>
                                    <p:animEffect transition="in" filter="fade">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Nanoscale materials </a:t>
            </a:r>
            <a:r>
              <a:rPr lang="en-US" dirty="0" smtClean="0"/>
              <a:t>at the interface can serve in antireflection</a:t>
            </a:r>
            <a:endParaRPr lang="fi-FI" dirty="0"/>
          </a:p>
        </p:txBody>
      </p:sp>
      <p:sp>
        <p:nvSpPr>
          <p:cNvPr id="3" name="Content Placeholder 2"/>
          <p:cNvSpPr>
            <a:spLocks noGrp="1"/>
          </p:cNvSpPr>
          <p:nvPr>
            <p:ph idx="1"/>
          </p:nvPr>
        </p:nvSpPr>
        <p:spPr/>
        <p:txBody>
          <a:bodyPr/>
          <a:lstStyle/>
          <a:p>
            <a:r>
              <a:rPr lang="en-US" dirty="0"/>
              <a:t>Impact on the refractive index – decreasing the refractive index contrast at the scale smaller than wavelength of visible light </a:t>
            </a:r>
          </a:p>
          <a:p>
            <a:pPr lvl="2"/>
            <a:r>
              <a:rPr lang="en-US" dirty="0"/>
              <a:t>Antireflection coatings thin films</a:t>
            </a:r>
          </a:p>
          <a:p>
            <a:pPr lvl="2"/>
            <a:r>
              <a:rPr lang="en-US" dirty="0"/>
              <a:t>Antireflective surface nanostructures</a:t>
            </a:r>
          </a:p>
        </p:txBody>
      </p:sp>
      <p:sp>
        <p:nvSpPr>
          <p:cNvPr id="5" name="Slide Number Placeholder 4"/>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6" name="Picture 5"/>
          <p:cNvPicPr>
            <a:picLocks noChangeAspect="1"/>
          </p:cNvPicPr>
          <p:nvPr/>
        </p:nvPicPr>
        <p:blipFill>
          <a:blip r:embed="rId2"/>
          <a:stretch>
            <a:fillRect/>
          </a:stretch>
        </p:blipFill>
        <p:spPr>
          <a:xfrm>
            <a:off x="3694889" y="3843301"/>
            <a:ext cx="7029855" cy="2420090"/>
          </a:xfrm>
          <a:prstGeom prst="rect">
            <a:avLst/>
          </a:prstGeom>
        </p:spPr>
      </p:pic>
      <p:pic>
        <p:nvPicPr>
          <p:cNvPr id="4" name="Picture 3"/>
          <p:cNvPicPr>
            <a:picLocks noChangeAspect="1"/>
          </p:cNvPicPr>
          <p:nvPr/>
        </p:nvPicPr>
        <p:blipFill>
          <a:blip r:embed="rId3"/>
          <a:stretch>
            <a:fillRect/>
          </a:stretch>
        </p:blipFill>
        <p:spPr>
          <a:xfrm>
            <a:off x="2555165" y="4124183"/>
            <a:ext cx="8845457" cy="1858327"/>
          </a:xfrm>
          <a:prstGeom prst="rect">
            <a:avLst/>
          </a:prstGeom>
        </p:spPr>
      </p:pic>
      <p:sp>
        <p:nvSpPr>
          <p:cNvPr id="7" name="Footer Placeholder 6"/>
          <p:cNvSpPr>
            <a:spLocks noGrp="1"/>
          </p:cNvSpPr>
          <p:nvPr>
            <p:ph type="ftr" sz="quarter" idx="11"/>
          </p:nvPr>
        </p:nvSpPr>
        <p:spPr/>
        <p:txBody>
          <a:bodyPr/>
          <a:lstStyle/>
          <a:p>
            <a:r>
              <a:rPr lang="en-US" smtClean="0"/>
              <a:t>Adv. Mater. 2020, 2001215</a:t>
            </a:r>
            <a:endParaRPr lang="en-US" dirty="0"/>
          </a:p>
        </p:txBody>
      </p:sp>
    </p:spTree>
    <p:extLst>
      <p:ext uri="{BB962C8B-B14F-4D97-AF65-F5344CB8AC3E}">
        <p14:creationId xmlns:p14="http://schemas.microsoft.com/office/powerpoint/2010/main" val="20003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Functionality through nanoscale</a:t>
            </a:r>
            <a:endParaRPr lang="fi-FI" dirty="0"/>
          </a:p>
        </p:txBody>
      </p:sp>
      <p:sp>
        <p:nvSpPr>
          <p:cNvPr id="3" name="Text Placeholder 2"/>
          <p:cNvSpPr>
            <a:spLocks noGrp="1"/>
          </p:cNvSpPr>
          <p:nvPr>
            <p:ph type="body" sz="half" idx="2"/>
          </p:nvPr>
        </p:nvSpPr>
        <p:spPr>
          <a:xfrm>
            <a:off x="2589213" y="5135683"/>
            <a:ext cx="8915400" cy="729622"/>
          </a:xfrm>
        </p:spPr>
        <p:txBody>
          <a:bodyPr/>
          <a:lstStyle/>
          <a:p>
            <a:r>
              <a:rPr lang="en-US" dirty="0" smtClean="0"/>
              <a:t>Case of large specific surface area </a:t>
            </a:r>
            <a:r>
              <a:rPr lang="en-US" dirty="0" err="1" smtClean="0"/>
              <a:t>nanoporous</a:t>
            </a:r>
            <a:r>
              <a:rPr lang="en-US" dirty="0" smtClean="0"/>
              <a:t> materials</a:t>
            </a:r>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40851061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49869" y="3538767"/>
            <a:ext cx="8073956" cy="3248636"/>
          </a:xfrm>
          <a:prstGeom prst="rect">
            <a:avLst/>
          </a:prstGeom>
        </p:spPr>
      </p:pic>
      <p:sp>
        <p:nvSpPr>
          <p:cNvPr id="2" name="Title 1"/>
          <p:cNvSpPr>
            <a:spLocks noGrp="1"/>
          </p:cNvSpPr>
          <p:nvPr>
            <p:ph type="title"/>
          </p:nvPr>
        </p:nvSpPr>
        <p:spPr/>
        <p:txBody>
          <a:bodyPr/>
          <a:lstStyle/>
          <a:p>
            <a:r>
              <a:rPr lang="en-US" dirty="0" smtClean="0"/>
              <a:t>Applicability of porous materials</a:t>
            </a:r>
            <a:endParaRPr lang="fi-FI" dirty="0"/>
          </a:p>
        </p:txBody>
      </p:sp>
      <p:sp>
        <p:nvSpPr>
          <p:cNvPr id="3" name="Content Placeholder 2"/>
          <p:cNvSpPr>
            <a:spLocks noGrp="1"/>
          </p:cNvSpPr>
          <p:nvPr>
            <p:ph idx="1"/>
          </p:nvPr>
        </p:nvSpPr>
        <p:spPr/>
        <p:txBody>
          <a:bodyPr/>
          <a:lstStyle/>
          <a:p>
            <a:r>
              <a:rPr lang="en-US" dirty="0" smtClean="0"/>
              <a:t>Porosity is of interest for </a:t>
            </a:r>
            <a:r>
              <a:rPr lang="fi-FI" dirty="0" err="1"/>
              <a:t>catalysis</a:t>
            </a:r>
            <a:r>
              <a:rPr lang="fi-FI" dirty="0"/>
              <a:t>, </a:t>
            </a:r>
            <a:r>
              <a:rPr lang="fi-FI" dirty="0" err="1"/>
              <a:t>photocatalysis</a:t>
            </a:r>
            <a:r>
              <a:rPr lang="fi-FI" dirty="0"/>
              <a:t>, </a:t>
            </a:r>
            <a:r>
              <a:rPr lang="fi-FI" dirty="0" err="1" smtClean="0"/>
              <a:t>insulation</a:t>
            </a:r>
            <a:r>
              <a:rPr lang="fi-FI" dirty="0" smtClean="0"/>
              <a:t>, adsorption, </a:t>
            </a:r>
            <a:r>
              <a:rPr lang="en-US" dirty="0" smtClean="0"/>
              <a:t>separation, controlled release and tissue engineering applications</a:t>
            </a:r>
          </a:p>
          <a:p>
            <a:r>
              <a:rPr lang="en-US" dirty="0" smtClean="0"/>
              <a:t>Generally, </a:t>
            </a:r>
            <a:r>
              <a:rPr lang="en-US" dirty="0" err="1" smtClean="0"/>
              <a:t>nanopores</a:t>
            </a:r>
            <a:r>
              <a:rPr lang="en-US" dirty="0" smtClean="0"/>
              <a:t> can be divided into three different length scales: </a:t>
            </a:r>
            <a:r>
              <a:rPr lang="pt-BR" dirty="0"/>
              <a:t>micro </a:t>
            </a:r>
            <a:r>
              <a:rPr lang="pt-BR" dirty="0" smtClean="0"/>
              <a:t>(&lt; 2 </a:t>
            </a:r>
            <a:r>
              <a:rPr lang="pt-BR" dirty="0"/>
              <a:t>nm), meso (2–50 nm) </a:t>
            </a:r>
            <a:r>
              <a:rPr lang="pt-BR" dirty="0" smtClean="0"/>
              <a:t>and </a:t>
            </a:r>
            <a:r>
              <a:rPr lang="fi-FI" dirty="0" err="1" smtClean="0"/>
              <a:t>macropores</a:t>
            </a:r>
            <a:r>
              <a:rPr lang="fi-FI" dirty="0" smtClean="0"/>
              <a:t> (&gt; 50 </a:t>
            </a:r>
            <a:r>
              <a:rPr lang="fi-FI" dirty="0" err="1"/>
              <a:t>nm</a:t>
            </a:r>
            <a:r>
              <a:rPr lang="fi-FI" dirty="0" smtClean="0"/>
              <a:t>)</a:t>
            </a:r>
            <a:endParaRPr lang="fi-FI" dirty="0"/>
          </a:p>
        </p:txBody>
      </p:sp>
      <p:pic>
        <p:nvPicPr>
          <p:cNvPr id="4" name="Picture 3"/>
          <p:cNvPicPr>
            <a:picLocks noChangeAspect="1"/>
          </p:cNvPicPr>
          <p:nvPr/>
        </p:nvPicPr>
        <p:blipFill>
          <a:blip r:embed="rId3"/>
          <a:stretch>
            <a:fillRect/>
          </a:stretch>
        </p:blipFill>
        <p:spPr>
          <a:xfrm>
            <a:off x="266733" y="1646524"/>
            <a:ext cx="4085617" cy="5082513"/>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smtClean="0"/>
              <a:pPr/>
              <a:t>29</a:t>
            </a:fld>
            <a:endParaRPr lang="en-US" dirty="0"/>
          </a:p>
        </p:txBody>
      </p:sp>
      <p:sp>
        <p:nvSpPr>
          <p:cNvPr id="7" name="Footer Placeholder 6"/>
          <p:cNvSpPr>
            <a:spLocks noGrp="1"/>
          </p:cNvSpPr>
          <p:nvPr>
            <p:ph type="ftr" sz="quarter" idx="11"/>
          </p:nvPr>
        </p:nvSpPr>
        <p:spPr/>
        <p:txBody>
          <a:bodyPr/>
          <a:lstStyle/>
          <a:p>
            <a:r>
              <a:rPr lang="en-US" smtClean="0"/>
              <a:t>Adv. Funct. Mater. 2012, 22, 4634–466; Chem. Soc. Rev., 2016, 45, 3479-3563; </a:t>
            </a:r>
            <a:endParaRPr lang="en-US" dirty="0"/>
          </a:p>
        </p:txBody>
      </p:sp>
    </p:spTree>
    <p:extLst>
      <p:ext uri="{BB962C8B-B14F-4D97-AF65-F5344CB8AC3E}">
        <p14:creationId xmlns:p14="http://schemas.microsoft.com/office/powerpoint/2010/main" val="11587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nanoscale!</a:t>
            </a:r>
            <a:endParaRPr lang="fi-FI" dirty="0"/>
          </a:p>
        </p:txBody>
      </p:sp>
      <p:sp>
        <p:nvSpPr>
          <p:cNvPr id="3" name="Text Placeholder 2"/>
          <p:cNvSpPr>
            <a:spLocks noGrp="1"/>
          </p:cNvSpPr>
          <p:nvPr>
            <p:ph type="body" sz="half" idx="2"/>
          </p:nvPr>
        </p:nvSpPr>
        <p:spPr/>
        <p:txBody>
          <a:bodyPr/>
          <a:lstStyle/>
          <a:p>
            <a:r>
              <a:rPr lang="en-US" dirty="0" smtClean="0"/>
              <a:t>What makes nanoscale functional? </a:t>
            </a:r>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070433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properties of aerogels</a:t>
            </a:r>
            <a:endParaRPr lang="fi-FI" dirty="0"/>
          </a:p>
        </p:txBody>
      </p:sp>
      <p:sp>
        <p:nvSpPr>
          <p:cNvPr id="3" name="Content Placeholder 2"/>
          <p:cNvSpPr>
            <a:spLocks noGrp="1"/>
          </p:cNvSpPr>
          <p:nvPr>
            <p:ph idx="1"/>
          </p:nvPr>
        </p:nvSpPr>
        <p:spPr/>
        <p:txBody>
          <a:bodyPr/>
          <a:lstStyle/>
          <a:p>
            <a:r>
              <a:rPr lang="en-US" dirty="0">
                <a:latin typeface="Calibri" panose="020F0502020204030204" pitchFamily="34" charset="0"/>
                <a:cs typeface="Calibri" panose="020F0502020204030204" pitchFamily="34" charset="0"/>
              </a:rPr>
              <a:t>A </a:t>
            </a:r>
            <a:r>
              <a:rPr lang="en-US" u="sng" dirty="0">
                <a:solidFill>
                  <a:srgbClr val="00B0F0"/>
                </a:solidFill>
                <a:latin typeface="Calibri" panose="020F0502020204030204" pitchFamily="34" charset="0"/>
                <a:cs typeface="Calibri" panose="020F0502020204030204" pitchFamily="34" charset="0"/>
              </a:rPr>
              <a:t>light, highly porous </a:t>
            </a:r>
            <a:r>
              <a:rPr lang="en-US" dirty="0">
                <a:latin typeface="Calibri" panose="020F0502020204030204" pitchFamily="34" charset="0"/>
                <a:cs typeface="Calibri" panose="020F0502020204030204" pitchFamily="34" charset="0"/>
              </a:rPr>
              <a:t>solid formed by replacement of liquid in a gel with a gas so that the resulting solid is </a:t>
            </a:r>
            <a:r>
              <a:rPr lang="en-US" u="sng" dirty="0">
                <a:solidFill>
                  <a:srgbClr val="FF0000"/>
                </a:solidFill>
                <a:latin typeface="Calibri" panose="020F0502020204030204" pitchFamily="34" charset="0"/>
                <a:cs typeface="Calibri" panose="020F0502020204030204" pitchFamily="34" charset="0"/>
              </a:rPr>
              <a:t>the same size as the original</a:t>
            </a:r>
            <a:r>
              <a:rPr lang="en-US" dirty="0" smtClean="0">
                <a:latin typeface="Calibri" panose="020F0502020204030204" pitchFamily="34" charset="0"/>
                <a:cs typeface="Calibri" panose="020F0502020204030204" pitchFamily="34" charset="0"/>
              </a:rPr>
              <a:t>.</a:t>
            </a:r>
            <a:endParaRPr lang="en-US" dirty="0">
              <a:solidFill>
                <a:srgbClr val="00B0F0"/>
              </a:solidFill>
              <a:latin typeface="Calibri" panose="020F0502020204030204" pitchFamily="34" charset="0"/>
              <a:cs typeface="Calibri" panose="020F0502020204030204" pitchFamily="34" charset="0"/>
            </a:endParaRPr>
          </a:p>
          <a:p>
            <a:r>
              <a:rPr lang="en-US" dirty="0">
                <a:solidFill>
                  <a:srgbClr val="00B0F0"/>
                </a:solidFill>
                <a:latin typeface="Georgia" panose="02040502050405020303" pitchFamily="18" charset="0"/>
                <a:cs typeface="Calibri" panose="020F0502020204030204" pitchFamily="34" charset="0"/>
              </a:rPr>
              <a:t>Light, highly porous</a:t>
            </a:r>
            <a:r>
              <a:rPr lang="en-US" dirty="0">
                <a:latin typeface="Georgia" panose="02040502050405020303" pitchFamily="18" charset="0"/>
                <a:cs typeface="Calibri" panose="020F0502020204030204" pitchFamily="34" charset="0"/>
              </a:rPr>
              <a:t>: low weight, low density, 95-99% are air in volume</a:t>
            </a:r>
          </a:p>
          <a:p>
            <a:r>
              <a:rPr lang="en-US" dirty="0">
                <a:solidFill>
                  <a:srgbClr val="FF0000"/>
                </a:solidFill>
                <a:latin typeface="Georgia" panose="02040502050405020303" pitchFamily="18" charset="0"/>
                <a:cs typeface="Calibri" panose="020F0502020204030204" pitchFamily="34" charset="0"/>
              </a:rPr>
              <a:t>The same size as the original</a:t>
            </a:r>
            <a:r>
              <a:rPr lang="en-US" dirty="0">
                <a:latin typeface="Georgia" panose="02040502050405020303" pitchFamily="18" charset="0"/>
                <a:cs typeface="Calibri" panose="020F0502020204030204" pitchFamily="34" charset="0"/>
              </a:rPr>
              <a:t>: drying process doesn't destroy the structure</a:t>
            </a:r>
          </a:p>
          <a:p>
            <a:endParaRPr lang="fi-FI"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837" y="3759665"/>
            <a:ext cx="3528729" cy="2484964"/>
          </a:xfrm>
          <a:prstGeom prst="rect">
            <a:avLst/>
          </a:prstGeom>
        </p:spPr>
      </p:pic>
      <p:sp>
        <p:nvSpPr>
          <p:cNvPr id="5" name="Rectangle 4"/>
          <p:cNvSpPr/>
          <p:nvPr/>
        </p:nvSpPr>
        <p:spPr>
          <a:xfrm>
            <a:off x="7626612" y="6396335"/>
            <a:ext cx="8890370" cy="461665"/>
          </a:xfrm>
          <a:prstGeom prst="rect">
            <a:avLst/>
          </a:prstGeom>
        </p:spPr>
        <p:txBody>
          <a:bodyPr wrap="square">
            <a:spAutoFit/>
          </a:bodyPr>
          <a:lstStyle/>
          <a:p>
            <a:r>
              <a:rPr lang="en-US" sz="1200" dirty="0">
                <a:latin typeface="Georgia" panose="02040502050405020303" pitchFamily="18" charset="0"/>
              </a:rPr>
              <a:t>By Courtesy NASA/JPL-Caltech - NASA Stardust Website, Public Domain, https://commons.wikimedia.org/w/index.php?curid=35155</a:t>
            </a:r>
          </a:p>
        </p:txBody>
      </p:sp>
      <p:grpSp>
        <p:nvGrpSpPr>
          <p:cNvPr id="6" name="Group 5"/>
          <p:cNvGrpSpPr/>
          <p:nvPr/>
        </p:nvGrpSpPr>
        <p:grpSpPr>
          <a:xfrm>
            <a:off x="2589212" y="4022411"/>
            <a:ext cx="8219924" cy="2077411"/>
            <a:chOff x="469295" y="729444"/>
            <a:chExt cx="8219924" cy="2077411"/>
          </a:xfrm>
        </p:grpSpPr>
        <p:sp>
          <p:nvSpPr>
            <p:cNvPr id="7" name="Freeform 6"/>
            <p:cNvSpPr/>
            <p:nvPr/>
          </p:nvSpPr>
          <p:spPr>
            <a:xfrm>
              <a:off x="469295" y="1522518"/>
              <a:ext cx="1003524" cy="440201"/>
            </a:xfrm>
            <a:custGeom>
              <a:avLst/>
              <a:gdLst>
                <a:gd name="connsiteX0" fmla="*/ 0 w 1090596"/>
                <a:gd name="connsiteY0" fmla="*/ 49895 h 498949"/>
                <a:gd name="connsiteX1" fmla="*/ 49895 w 1090596"/>
                <a:gd name="connsiteY1" fmla="*/ 0 h 498949"/>
                <a:gd name="connsiteX2" fmla="*/ 1040701 w 1090596"/>
                <a:gd name="connsiteY2" fmla="*/ 0 h 498949"/>
                <a:gd name="connsiteX3" fmla="*/ 1090596 w 1090596"/>
                <a:gd name="connsiteY3" fmla="*/ 49895 h 498949"/>
                <a:gd name="connsiteX4" fmla="*/ 1090596 w 1090596"/>
                <a:gd name="connsiteY4" fmla="*/ 449054 h 498949"/>
                <a:gd name="connsiteX5" fmla="*/ 1040701 w 1090596"/>
                <a:gd name="connsiteY5" fmla="*/ 498949 h 498949"/>
                <a:gd name="connsiteX6" fmla="*/ 49895 w 1090596"/>
                <a:gd name="connsiteY6" fmla="*/ 498949 h 498949"/>
                <a:gd name="connsiteX7" fmla="*/ 0 w 1090596"/>
                <a:gd name="connsiteY7" fmla="*/ 449054 h 498949"/>
                <a:gd name="connsiteX8" fmla="*/ 0 w 1090596"/>
                <a:gd name="connsiteY8" fmla="*/ 49895 h 49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596" h="498949">
                  <a:moveTo>
                    <a:pt x="0" y="49895"/>
                  </a:moveTo>
                  <a:cubicBezTo>
                    <a:pt x="0" y="22339"/>
                    <a:pt x="22339" y="0"/>
                    <a:pt x="49895" y="0"/>
                  </a:cubicBezTo>
                  <a:lnTo>
                    <a:pt x="1040701" y="0"/>
                  </a:lnTo>
                  <a:cubicBezTo>
                    <a:pt x="1068257" y="0"/>
                    <a:pt x="1090596" y="22339"/>
                    <a:pt x="1090596" y="49895"/>
                  </a:cubicBezTo>
                  <a:lnTo>
                    <a:pt x="1090596" y="449054"/>
                  </a:lnTo>
                  <a:cubicBezTo>
                    <a:pt x="1090596" y="476610"/>
                    <a:pt x="1068257" y="498949"/>
                    <a:pt x="1040701" y="498949"/>
                  </a:cubicBezTo>
                  <a:lnTo>
                    <a:pt x="49895" y="498949"/>
                  </a:lnTo>
                  <a:cubicBezTo>
                    <a:pt x="22339" y="498949"/>
                    <a:pt x="0" y="476610"/>
                    <a:pt x="0" y="449054"/>
                  </a:cubicBezTo>
                  <a:lnTo>
                    <a:pt x="0" y="49895"/>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60335" tIns="60335" rIns="60335" bIns="60335" numCol="1" spcCol="1270" anchor="ctr" anchorCtr="0">
              <a:noAutofit/>
            </a:bodyPr>
            <a:lstStyle/>
            <a:p>
              <a:pPr algn="ctr" defTabSz="533387">
                <a:lnSpc>
                  <a:spcPct val="90000"/>
                </a:lnSpc>
                <a:spcBef>
                  <a:spcPct val="0"/>
                </a:spcBef>
                <a:spcAft>
                  <a:spcPct val="35000"/>
                </a:spcAft>
              </a:pPr>
              <a:r>
                <a:rPr lang="en-US" sz="1400" dirty="0">
                  <a:latin typeface="Georgia" panose="02040502050405020303" pitchFamily="18" charset="0"/>
                </a:rPr>
                <a:t>Solution precursors</a:t>
              </a:r>
            </a:p>
          </p:txBody>
        </p:sp>
        <p:sp>
          <p:nvSpPr>
            <p:cNvPr id="8" name="Freeform 7"/>
            <p:cNvSpPr/>
            <p:nvPr/>
          </p:nvSpPr>
          <p:spPr>
            <a:xfrm>
              <a:off x="1593548" y="1558934"/>
              <a:ext cx="659958" cy="353738"/>
            </a:xfrm>
            <a:custGeom>
              <a:avLst/>
              <a:gdLst>
                <a:gd name="connsiteX0" fmla="*/ 0 w 721449"/>
                <a:gd name="connsiteY0" fmla="*/ 84592 h 422962"/>
                <a:gd name="connsiteX1" fmla="*/ 509968 w 721449"/>
                <a:gd name="connsiteY1" fmla="*/ 84592 h 422962"/>
                <a:gd name="connsiteX2" fmla="*/ 509968 w 721449"/>
                <a:gd name="connsiteY2" fmla="*/ 0 h 422962"/>
                <a:gd name="connsiteX3" fmla="*/ 721449 w 721449"/>
                <a:gd name="connsiteY3" fmla="*/ 211481 h 422962"/>
                <a:gd name="connsiteX4" fmla="*/ 509968 w 721449"/>
                <a:gd name="connsiteY4" fmla="*/ 422962 h 422962"/>
                <a:gd name="connsiteX5" fmla="*/ 509968 w 721449"/>
                <a:gd name="connsiteY5" fmla="*/ 338370 h 422962"/>
                <a:gd name="connsiteX6" fmla="*/ 0 w 721449"/>
                <a:gd name="connsiteY6" fmla="*/ 338370 h 422962"/>
                <a:gd name="connsiteX7" fmla="*/ 0 w 721449"/>
                <a:gd name="connsiteY7" fmla="*/ 84592 h 42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449" h="422962">
                  <a:moveTo>
                    <a:pt x="0" y="84592"/>
                  </a:moveTo>
                  <a:lnTo>
                    <a:pt x="509968" y="84592"/>
                  </a:lnTo>
                  <a:lnTo>
                    <a:pt x="509968" y="0"/>
                  </a:lnTo>
                  <a:lnTo>
                    <a:pt x="721449" y="211481"/>
                  </a:lnTo>
                  <a:lnTo>
                    <a:pt x="509968" y="422962"/>
                  </a:lnTo>
                  <a:lnTo>
                    <a:pt x="509968" y="338370"/>
                  </a:lnTo>
                  <a:lnTo>
                    <a:pt x="0" y="338370"/>
                  </a:lnTo>
                  <a:lnTo>
                    <a:pt x="0" y="8459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84592" rIns="126889" bIns="84592" numCol="1" spcCol="1270" anchor="ctr" anchorCtr="0">
              <a:noAutofit/>
            </a:bodyPr>
            <a:lstStyle/>
            <a:p>
              <a:pPr algn="ctr" defTabSz="844530">
                <a:lnSpc>
                  <a:spcPct val="90000"/>
                </a:lnSpc>
                <a:spcBef>
                  <a:spcPct val="0"/>
                </a:spcBef>
                <a:spcAft>
                  <a:spcPct val="35000"/>
                </a:spcAft>
              </a:pPr>
              <a:endParaRPr lang="en-US" sz="1900">
                <a:latin typeface="Georgia" panose="02040502050405020303" pitchFamily="18" charset="0"/>
              </a:endParaRPr>
            </a:p>
          </p:txBody>
        </p:sp>
        <p:sp>
          <p:nvSpPr>
            <p:cNvPr id="9" name="Freeform 8"/>
            <p:cNvSpPr/>
            <p:nvPr/>
          </p:nvSpPr>
          <p:spPr>
            <a:xfrm>
              <a:off x="2374235" y="1526982"/>
              <a:ext cx="644200" cy="435737"/>
            </a:xfrm>
            <a:custGeom>
              <a:avLst/>
              <a:gdLst>
                <a:gd name="connsiteX0" fmla="*/ 0 w 617867"/>
                <a:gd name="connsiteY0" fmla="*/ 51147 h 511474"/>
                <a:gd name="connsiteX1" fmla="*/ 51147 w 617867"/>
                <a:gd name="connsiteY1" fmla="*/ 0 h 511474"/>
                <a:gd name="connsiteX2" fmla="*/ 566720 w 617867"/>
                <a:gd name="connsiteY2" fmla="*/ 0 h 511474"/>
                <a:gd name="connsiteX3" fmla="*/ 617867 w 617867"/>
                <a:gd name="connsiteY3" fmla="*/ 51147 h 511474"/>
                <a:gd name="connsiteX4" fmla="*/ 617867 w 617867"/>
                <a:gd name="connsiteY4" fmla="*/ 460327 h 511474"/>
                <a:gd name="connsiteX5" fmla="*/ 566720 w 617867"/>
                <a:gd name="connsiteY5" fmla="*/ 511474 h 511474"/>
                <a:gd name="connsiteX6" fmla="*/ 51147 w 617867"/>
                <a:gd name="connsiteY6" fmla="*/ 511474 h 511474"/>
                <a:gd name="connsiteX7" fmla="*/ 0 w 617867"/>
                <a:gd name="connsiteY7" fmla="*/ 460327 h 511474"/>
                <a:gd name="connsiteX8" fmla="*/ 0 w 617867"/>
                <a:gd name="connsiteY8" fmla="*/ 51147 h 5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867" h="511474">
                  <a:moveTo>
                    <a:pt x="0" y="51147"/>
                  </a:moveTo>
                  <a:cubicBezTo>
                    <a:pt x="0" y="22899"/>
                    <a:pt x="22899" y="0"/>
                    <a:pt x="51147" y="0"/>
                  </a:cubicBezTo>
                  <a:lnTo>
                    <a:pt x="566720" y="0"/>
                  </a:lnTo>
                  <a:cubicBezTo>
                    <a:pt x="594968" y="0"/>
                    <a:pt x="617867" y="22899"/>
                    <a:pt x="617867" y="51147"/>
                  </a:cubicBezTo>
                  <a:lnTo>
                    <a:pt x="617867" y="460327"/>
                  </a:lnTo>
                  <a:cubicBezTo>
                    <a:pt x="617867" y="488575"/>
                    <a:pt x="594968" y="511474"/>
                    <a:pt x="566720" y="511474"/>
                  </a:cubicBezTo>
                  <a:lnTo>
                    <a:pt x="51147" y="511474"/>
                  </a:lnTo>
                  <a:cubicBezTo>
                    <a:pt x="22899" y="511474"/>
                    <a:pt x="0" y="488575"/>
                    <a:pt x="0" y="460327"/>
                  </a:cubicBezTo>
                  <a:lnTo>
                    <a:pt x="0" y="51147"/>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60701" tIns="60701" rIns="60701" bIns="60701" numCol="1" spcCol="1270" anchor="ctr" anchorCtr="0">
              <a:noAutofit/>
            </a:bodyPr>
            <a:lstStyle/>
            <a:p>
              <a:pPr algn="ctr" defTabSz="533387">
                <a:lnSpc>
                  <a:spcPct val="90000"/>
                </a:lnSpc>
                <a:spcBef>
                  <a:spcPct val="0"/>
                </a:spcBef>
                <a:spcAft>
                  <a:spcPct val="35000"/>
                </a:spcAft>
              </a:pPr>
              <a:r>
                <a:rPr lang="en-US" sz="1600" dirty="0">
                  <a:latin typeface="Georgia" panose="02040502050405020303" pitchFamily="18" charset="0"/>
                </a:rPr>
                <a:t>Sol</a:t>
              </a:r>
            </a:p>
          </p:txBody>
        </p:sp>
        <p:sp>
          <p:nvSpPr>
            <p:cNvPr id="10" name="Freeform 9"/>
            <p:cNvSpPr/>
            <p:nvPr/>
          </p:nvSpPr>
          <p:spPr>
            <a:xfrm>
              <a:off x="3919851" y="1522518"/>
              <a:ext cx="589777" cy="440201"/>
            </a:xfrm>
            <a:custGeom>
              <a:avLst/>
              <a:gdLst>
                <a:gd name="connsiteX0" fmla="*/ 0 w 510608"/>
                <a:gd name="connsiteY0" fmla="*/ 43283 h 432834"/>
                <a:gd name="connsiteX1" fmla="*/ 43283 w 510608"/>
                <a:gd name="connsiteY1" fmla="*/ 0 h 432834"/>
                <a:gd name="connsiteX2" fmla="*/ 467325 w 510608"/>
                <a:gd name="connsiteY2" fmla="*/ 0 h 432834"/>
                <a:gd name="connsiteX3" fmla="*/ 510608 w 510608"/>
                <a:gd name="connsiteY3" fmla="*/ 43283 h 432834"/>
                <a:gd name="connsiteX4" fmla="*/ 510608 w 510608"/>
                <a:gd name="connsiteY4" fmla="*/ 389551 h 432834"/>
                <a:gd name="connsiteX5" fmla="*/ 467325 w 510608"/>
                <a:gd name="connsiteY5" fmla="*/ 432834 h 432834"/>
                <a:gd name="connsiteX6" fmla="*/ 43283 w 510608"/>
                <a:gd name="connsiteY6" fmla="*/ 432834 h 432834"/>
                <a:gd name="connsiteX7" fmla="*/ 0 w 510608"/>
                <a:gd name="connsiteY7" fmla="*/ 389551 h 432834"/>
                <a:gd name="connsiteX8" fmla="*/ 0 w 510608"/>
                <a:gd name="connsiteY8" fmla="*/ 43283 h 43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608" h="432834">
                  <a:moveTo>
                    <a:pt x="0" y="43283"/>
                  </a:moveTo>
                  <a:cubicBezTo>
                    <a:pt x="0" y="19378"/>
                    <a:pt x="19378" y="0"/>
                    <a:pt x="43283" y="0"/>
                  </a:cubicBezTo>
                  <a:lnTo>
                    <a:pt x="467325" y="0"/>
                  </a:lnTo>
                  <a:cubicBezTo>
                    <a:pt x="491230" y="0"/>
                    <a:pt x="510608" y="19378"/>
                    <a:pt x="510608" y="43283"/>
                  </a:cubicBezTo>
                  <a:lnTo>
                    <a:pt x="510608" y="389551"/>
                  </a:lnTo>
                  <a:cubicBezTo>
                    <a:pt x="510608" y="413456"/>
                    <a:pt x="491230" y="432834"/>
                    <a:pt x="467325" y="432834"/>
                  </a:cubicBezTo>
                  <a:lnTo>
                    <a:pt x="43283" y="432834"/>
                  </a:lnTo>
                  <a:cubicBezTo>
                    <a:pt x="19378" y="432834"/>
                    <a:pt x="0" y="413456"/>
                    <a:pt x="0" y="389551"/>
                  </a:cubicBezTo>
                  <a:lnTo>
                    <a:pt x="0" y="43283"/>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58397" tIns="58397" rIns="58397" bIns="58397" numCol="1" spcCol="1270" anchor="ctr" anchorCtr="0">
              <a:noAutofit/>
            </a:bodyPr>
            <a:lstStyle/>
            <a:p>
              <a:pPr algn="ctr" defTabSz="533387">
                <a:lnSpc>
                  <a:spcPct val="90000"/>
                </a:lnSpc>
                <a:spcBef>
                  <a:spcPct val="0"/>
                </a:spcBef>
                <a:spcAft>
                  <a:spcPct val="35000"/>
                </a:spcAft>
              </a:pPr>
              <a:r>
                <a:rPr lang="en-US" sz="1600" dirty="0">
                  <a:latin typeface="Georgia" panose="02040502050405020303" pitchFamily="18" charset="0"/>
                </a:rPr>
                <a:t>Gel</a:t>
              </a:r>
            </a:p>
          </p:txBody>
        </p:sp>
        <p:sp>
          <p:nvSpPr>
            <p:cNvPr id="11" name="Freeform 10"/>
            <p:cNvSpPr/>
            <p:nvPr/>
          </p:nvSpPr>
          <p:spPr>
            <a:xfrm>
              <a:off x="5406207" y="1522518"/>
              <a:ext cx="761481" cy="440201"/>
            </a:xfrm>
            <a:custGeom>
              <a:avLst/>
              <a:gdLst>
                <a:gd name="connsiteX0" fmla="*/ 0 w 1006720"/>
                <a:gd name="connsiteY0" fmla="*/ 62489 h 624886"/>
                <a:gd name="connsiteX1" fmla="*/ 62489 w 1006720"/>
                <a:gd name="connsiteY1" fmla="*/ 0 h 624886"/>
                <a:gd name="connsiteX2" fmla="*/ 944231 w 1006720"/>
                <a:gd name="connsiteY2" fmla="*/ 0 h 624886"/>
                <a:gd name="connsiteX3" fmla="*/ 1006720 w 1006720"/>
                <a:gd name="connsiteY3" fmla="*/ 62489 h 624886"/>
                <a:gd name="connsiteX4" fmla="*/ 1006720 w 1006720"/>
                <a:gd name="connsiteY4" fmla="*/ 562397 h 624886"/>
                <a:gd name="connsiteX5" fmla="*/ 944231 w 1006720"/>
                <a:gd name="connsiteY5" fmla="*/ 624886 h 624886"/>
                <a:gd name="connsiteX6" fmla="*/ 62489 w 1006720"/>
                <a:gd name="connsiteY6" fmla="*/ 624886 h 624886"/>
                <a:gd name="connsiteX7" fmla="*/ 0 w 1006720"/>
                <a:gd name="connsiteY7" fmla="*/ 562397 h 624886"/>
                <a:gd name="connsiteX8" fmla="*/ 0 w 1006720"/>
                <a:gd name="connsiteY8" fmla="*/ 62489 h 62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720" h="624886">
                  <a:moveTo>
                    <a:pt x="0" y="62489"/>
                  </a:moveTo>
                  <a:cubicBezTo>
                    <a:pt x="0" y="27977"/>
                    <a:pt x="27977" y="0"/>
                    <a:pt x="62489" y="0"/>
                  </a:cubicBezTo>
                  <a:lnTo>
                    <a:pt x="944231" y="0"/>
                  </a:lnTo>
                  <a:cubicBezTo>
                    <a:pt x="978743" y="0"/>
                    <a:pt x="1006720" y="27977"/>
                    <a:pt x="1006720" y="62489"/>
                  </a:cubicBezTo>
                  <a:lnTo>
                    <a:pt x="1006720" y="562397"/>
                  </a:lnTo>
                  <a:cubicBezTo>
                    <a:pt x="1006720" y="596909"/>
                    <a:pt x="978743" y="624886"/>
                    <a:pt x="944231" y="624886"/>
                  </a:cubicBezTo>
                  <a:lnTo>
                    <a:pt x="62489" y="624886"/>
                  </a:lnTo>
                  <a:cubicBezTo>
                    <a:pt x="27977" y="624886"/>
                    <a:pt x="0" y="596909"/>
                    <a:pt x="0" y="562397"/>
                  </a:cubicBezTo>
                  <a:lnTo>
                    <a:pt x="0" y="62489"/>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64023" tIns="64023" rIns="64023" bIns="64023" numCol="1" spcCol="1270" anchor="ctr" anchorCtr="0">
              <a:noAutofit/>
            </a:bodyPr>
            <a:lstStyle/>
            <a:p>
              <a:pPr algn="ctr" defTabSz="533387">
                <a:lnSpc>
                  <a:spcPct val="90000"/>
                </a:lnSpc>
                <a:spcBef>
                  <a:spcPct val="0"/>
                </a:spcBef>
                <a:spcAft>
                  <a:spcPct val="35000"/>
                </a:spcAft>
              </a:pPr>
              <a:r>
                <a:rPr lang="en-US" sz="1400" dirty="0">
                  <a:latin typeface="Georgia" panose="02040502050405020303" pitchFamily="18" charset="0"/>
                </a:rPr>
                <a:t>Drying process</a:t>
              </a:r>
            </a:p>
          </p:txBody>
        </p:sp>
        <p:sp>
          <p:nvSpPr>
            <p:cNvPr id="12" name="Freeform 11"/>
            <p:cNvSpPr/>
            <p:nvPr/>
          </p:nvSpPr>
          <p:spPr>
            <a:xfrm>
              <a:off x="7951967" y="1522518"/>
              <a:ext cx="737250" cy="440201"/>
            </a:xfrm>
            <a:custGeom>
              <a:avLst/>
              <a:gdLst>
                <a:gd name="connsiteX0" fmla="*/ 0 w 763345"/>
                <a:gd name="connsiteY0" fmla="*/ 54636 h 546359"/>
                <a:gd name="connsiteX1" fmla="*/ 54636 w 763345"/>
                <a:gd name="connsiteY1" fmla="*/ 0 h 546359"/>
                <a:gd name="connsiteX2" fmla="*/ 708709 w 763345"/>
                <a:gd name="connsiteY2" fmla="*/ 0 h 546359"/>
                <a:gd name="connsiteX3" fmla="*/ 763345 w 763345"/>
                <a:gd name="connsiteY3" fmla="*/ 54636 h 546359"/>
                <a:gd name="connsiteX4" fmla="*/ 763345 w 763345"/>
                <a:gd name="connsiteY4" fmla="*/ 491723 h 546359"/>
                <a:gd name="connsiteX5" fmla="*/ 708709 w 763345"/>
                <a:gd name="connsiteY5" fmla="*/ 546359 h 546359"/>
                <a:gd name="connsiteX6" fmla="*/ 54636 w 763345"/>
                <a:gd name="connsiteY6" fmla="*/ 546359 h 546359"/>
                <a:gd name="connsiteX7" fmla="*/ 0 w 763345"/>
                <a:gd name="connsiteY7" fmla="*/ 491723 h 546359"/>
                <a:gd name="connsiteX8" fmla="*/ 0 w 763345"/>
                <a:gd name="connsiteY8" fmla="*/ 54636 h 54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345" h="546359">
                  <a:moveTo>
                    <a:pt x="0" y="54636"/>
                  </a:moveTo>
                  <a:cubicBezTo>
                    <a:pt x="0" y="24461"/>
                    <a:pt x="24461" y="0"/>
                    <a:pt x="54636" y="0"/>
                  </a:cubicBezTo>
                  <a:lnTo>
                    <a:pt x="708709" y="0"/>
                  </a:lnTo>
                  <a:cubicBezTo>
                    <a:pt x="738884" y="0"/>
                    <a:pt x="763345" y="24461"/>
                    <a:pt x="763345" y="54636"/>
                  </a:cubicBezTo>
                  <a:lnTo>
                    <a:pt x="763345" y="491723"/>
                  </a:lnTo>
                  <a:cubicBezTo>
                    <a:pt x="763345" y="521898"/>
                    <a:pt x="738884" y="546359"/>
                    <a:pt x="708709" y="546359"/>
                  </a:cubicBezTo>
                  <a:lnTo>
                    <a:pt x="54636" y="546359"/>
                  </a:lnTo>
                  <a:cubicBezTo>
                    <a:pt x="24461" y="546359"/>
                    <a:pt x="0" y="521898"/>
                    <a:pt x="0" y="491723"/>
                  </a:cubicBezTo>
                  <a:lnTo>
                    <a:pt x="0" y="54636"/>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61723" tIns="61723" rIns="61723" bIns="61723" numCol="1" spcCol="1270" anchor="ctr" anchorCtr="0">
              <a:noAutofit/>
            </a:bodyPr>
            <a:lstStyle/>
            <a:p>
              <a:pPr algn="ctr" defTabSz="533387">
                <a:lnSpc>
                  <a:spcPct val="90000"/>
                </a:lnSpc>
                <a:spcBef>
                  <a:spcPct val="0"/>
                </a:spcBef>
                <a:spcAft>
                  <a:spcPct val="35000"/>
                </a:spcAft>
              </a:pPr>
              <a:r>
                <a:rPr lang="en-US" sz="1400" dirty="0">
                  <a:latin typeface="Georgia" panose="02040502050405020303" pitchFamily="18" charset="0"/>
                </a:rPr>
                <a:t>Aerogel</a:t>
              </a:r>
            </a:p>
          </p:txBody>
        </p:sp>
        <p:sp>
          <p:nvSpPr>
            <p:cNvPr id="13" name="Freeform 12"/>
            <p:cNvSpPr/>
            <p:nvPr/>
          </p:nvSpPr>
          <p:spPr>
            <a:xfrm>
              <a:off x="7951969" y="729444"/>
              <a:ext cx="737250" cy="366113"/>
            </a:xfrm>
            <a:custGeom>
              <a:avLst/>
              <a:gdLst>
                <a:gd name="connsiteX0" fmla="*/ 0 w 764983"/>
                <a:gd name="connsiteY0" fmla="*/ 38843 h 388433"/>
                <a:gd name="connsiteX1" fmla="*/ 38843 w 764983"/>
                <a:gd name="connsiteY1" fmla="*/ 0 h 388433"/>
                <a:gd name="connsiteX2" fmla="*/ 726140 w 764983"/>
                <a:gd name="connsiteY2" fmla="*/ 0 h 388433"/>
                <a:gd name="connsiteX3" fmla="*/ 764983 w 764983"/>
                <a:gd name="connsiteY3" fmla="*/ 38843 h 388433"/>
                <a:gd name="connsiteX4" fmla="*/ 764983 w 764983"/>
                <a:gd name="connsiteY4" fmla="*/ 349590 h 388433"/>
                <a:gd name="connsiteX5" fmla="*/ 726140 w 764983"/>
                <a:gd name="connsiteY5" fmla="*/ 388433 h 388433"/>
                <a:gd name="connsiteX6" fmla="*/ 38843 w 764983"/>
                <a:gd name="connsiteY6" fmla="*/ 388433 h 388433"/>
                <a:gd name="connsiteX7" fmla="*/ 0 w 764983"/>
                <a:gd name="connsiteY7" fmla="*/ 349590 h 388433"/>
                <a:gd name="connsiteX8" fmla="*/ 0 w 764983"/>
                <a:gd name="connsiteY8" fmla="*/ 38843 h 38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3" h="388433">
                  <a:moveTo>
                    <a:pt x="0" y="38843"/>
                  </a:moveTo>
                  <a:cubicBezTo>
                    <a:pt x="0" y="17391"/>
                    <a:pt x="17391" y="0"/>
                    <a:pt x="38843" y="0"/>
                  </a:cubicBezTo>
                  <a:lnTo>
                    <a:pt x="726140" y="0"/>
                  </a:lnTo>
                  <a:cubicBezTo>
                    <a:pt x="747592" y="0"/>
                    <a:pt x="764983" y="17391"/>
                    <a:pt x="764983" y="38843"/>
                  </a:cubicBezTo>
                  <a:lnTo>
                    <a:pt x="764983" y="349590"/>
                  </a:lnTo>
                  <a:cubicBezTo>
                    <a:pt x="764983" y="371042"/>
                    <a:pt x="747592" y="388433"/>
                    <a:pt x="726140" y="388433"/>
                  </a:cubicBezTo>
                  <a:lnTo>
                    <a:pt x="38843" y="388433"/>
                  </a:lnTo>
                  <a:cubicBezTo>
                    <a:pt x="17391" y="388433"/>
                    <a:pt x="0" y="371042"/>
                    <a:pt x="0" y="349590"/>
                  </a:cubicBezTo>
                  <a:lnTo>
                    <a:pt x="0" y="38843"/>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57097" tIns="57097" rIns="57097" bIns="57097" numCol="1" spcCol="1270" anchor="ctr" anchorCtr="0">
              <a:noAutofit/>
            </a:bodyPr>
            <a:lstStyle/>
            <a:p>
              <a:pPr algn="ctr" defTabSz="533387">
                <a:lnSpc>
                  <a:spcPct val="90000"/>
                </a:lnSpc>
                <a:spcBef>
                  <a:spcPct val="0"/>
                </a:spcBef>
                <a:spcAft>
                  <a:spcPct val="35000"/>
                </a:spcAft>
              </a:pPr>
              <a:r>
                <a:rPr lang="en-US" sz="1400" dirty="0" err="1">
                  <a:latin typeface="Georgia" panose="02040502050405020303" pitchFamily="18" charset="0"/>
                </a:rPr>
                <a:t>Xerogel</a:t>
              </a:r>
              <a:endParaRPr lang="en-US" sz="1400" dirty="0">
                <a:latin typeface="Georgia" panose="02040502050405020303" pitchFamily="18" charset="0"/>
              </a:endParaRPr>
            </a:p>
          </p:txBody>
        </p:sp>
        <p:sp>
          <p:nvSpPr>
            <p:cNvPr id="14" name="Freeform 13"/>
            <p:cNvSpPr/>
            <p:nvPr/>
          </p:nvSpPr>
          <p:spPr>
            <a:xfrm>
              <a:off x="7951967" y="2389680"/>
              <a:ext cx="737250" cy="417175"/>
            </a:xfrm>
            <a:custGeom>
              <a:avLst/>
              <a:gdLst>
                <a:gd name="connsiteX0" fmla="*/ 0 w 848654"/>
                <a:gd name="connsiteY0" fmla="*/ 44142 h 441419"/>
                <a:gd name="connsiteX1" fmla="*/ 44142 w 848654"/>
                <a:gd name="connsiteY1" fmla="*/ 0 h 441419"/>
                <a:gd name="connsiteX2" fmla="*/ 804512 w 848654"/>
                <a:gd name="connsiteY2" fmla="*/ 0 h 441419"/>
                <a:gd name="connsiteX3" fmla="*/ 848654 w 848654"/>
                <a:gd name="connsiteY3" fmla="*/ 44142 h 441419"/>
                <a:gd name="connsiteX4" fmla="*/ 848654 w 848654"/>
                <a:gd name="connsiteY4" fmla="*/ 397277 h 441419"/>
                <a:gd name="connsiteX5" fmla="*/ 804512 w 848654"/>
                <a:gd name="connsiteY5" fmla="*/ 441419 h 441419"/>
                <a:gd name="connsiteX6" fmla="*/ 44142 w 848654"/>
                <a:gd name="connsiteY6" fmla="*/ 441419 h 441419"/>
                <a:gd name="connsiteX7" fmla="*/ 0 w 848654"/>
                <a:gd name="connsiteY7" fmla="*/ 397277 h 441419"/>
                <a:gd name="connsiteX8" fmla="*/ 0 w 848654"/>
                <a:gd name="connsiteY8" fmla="*/ 44142 h 44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654" h="441419">
                  <a:moveTo>
                    <a:pt x="0" y="44142"/>
                  </a:moveTo>
                  <a:cubicBezTo>
                    <a:pt x="0" y="19763"/>
                    <a:pt x="19763" y="0"/>
                    <a:pt x="44142" y="0"/>
                  </a:cubicBezTo>
                  <a:lnTo>
                    <a:pt x="804512" y="0"/>
                  </a:lnTo>
                  <a:cubicBezTo>
                    <a:pt x="828891" y="0"/>
                    <a:pt x="848654" y="19763"/>
                    <a:pt x="848654" y="44142"/>
                  </a:cubicBezTo>
                  <a:lnTo>
                    <a:pt x="848654" y="397277"/>
                  </a:lnTo>
                  <a:cubicBezTo>
                    <a:pt x="848654" y="421656"/>
                    <a:pt x="828891" y="441419"/>
                    <a:pt x="804512" y="441419"/>
                  </a:cubicBezTo>
                  <a:lnTo>
                    <a:pt x="44142" y="441419"/>
                  </a:lnTo>
                  <a:cubicBezTo>
                    <a:pt x="19763" y="441419"/>
                    <a:pt x="0" y="421656"/>
                    <a:pt x="0" y="397277"/>
                  </a:cubicBezTo>
                  <a:lnTo>
                    <a:pt x="0" y="44142"/>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58649" tIns="58649" rIns="58649" bIns="58649" numCol="1" spcCol="1270" anchor="ctr" anchorCtr="0">
              <a:noAutofit/>
            </a:bodyPr>
            <a:lstStyle/>
            <a:p>
              <a:pPr algn="ctr" defTabSz="533387">
                <a:lnSpc>
                  <a:spcPct val="90000"/>
                </a:lnSpc>
                <a:spcBef>
                  <a:spcPct val="0"/>
                </a:spcBef>
                <a:spcAft>
                  <a:spcPct val="35000"/>
                </a:spcAft>
              </a:pPr>
              <a:r>
                <a:rPr lang="en-US" sz="1400" dirty="0" err="1">
                  <a:latin typeface="Georgia" panose="02040502050405020303" pitchFamily="18" charset="0"/>
                </a:rPr>
                <a:t>Cryogel</a:t>
              </a:r>
              <a:endParaRPr lang="en-US" sz="1400" dirty="0">
                <a:latin typeface="Georgia" panose="02040502050405020303" pitchFamily="18" charset="0"/>
              </a:endParaRPr>
            </a:p>
          </p:txBody>
        </p:sp>
        <p:sp>
          <p:nvSpPr>
            <p:cNvPr id="15" name="Freeform 14"/>
            <p:cNvSpPr/>
            <p:nvPr/>
          </p:nvSpPr>
          <p:spPr>
            <a:xfrm>
              <a:off x="3139164" y="1578594"/>
              <a:ext cx="659958" cy="353738"/>
            </a:xfrm>
            <a:custGeom>
              <a:avLst/>
              <a:gdLst>
                <a:gd name="connsiteX0" fmla="*/ 0 w 721449"/>
                <a:gd name="connsiteY0" fmla="*/ 84592 h 422962"/>
                <a:gd name="connsiteX1" fmla="*/ 509968 w 721449"/>
                <a:gd name="connsiteY1" fmla="*/ 84592 h 422962"/>
                <a:gd name="connsiteX2" fmla="*/ 509968 w 721449"/>
                <a:gd name="connsiteY2" fmla="*/ 0 h 422962"/>
                <a:gd name="connsiteX3" fmla="*/ 721449 w 721449"/>
                <a:gd name="connsiteY3" fmla="*/ 211481 h 422962"/>
                <a:gd name="connsiteX4" fmla="*/ 509968 w 721449"/>
                <a:gd name="connsiteY4" fmla="*/ 422962 h 422962"/>
                <a:gd name="connsiteX5" fmla="*/ 509968 w 721449"/>
                <a:gd name="connsiteY5" fmla="*/ 338370 h 422962"/>
                <a:gd name="connsiteX6" fmla="*/ 0 w 721449"/>
                <a:gd name="connsiteY6" fmla="*/ 338370 h 422962"/>
                <a:gd name="connsiteX7" fmla="*/ 0 w 721449"/>
                <a:gd name="connsiteY7" fmla="*/ 84592 h 42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449" h="422962">
                  <a:moveTo>
                    <a:pt x="0" y="84592"/>
                  </a:moveTo>
                  <a:lnTo>
                    <a:pt x="509968" y="84592"/>
                  </a:lnTo>
                  <a:lnTo>
                    <a:pt x="509968" y="0"/>
                  </a:lnTo>
                  <a:lnTo>
                    <a:pt x="721449" y="211481"/>
                  </a:lnTo>
                  <a:lnTo>
                    <a:pt x="509968" y="422962"/>
                  </a:lnTo>
                  <a:lnTo>
                    <a:pt x="509968" y="338370"/>
                  </a:lnTo>
                  <a:lnTo>
                    <a:pt x="0" y="338370"/>
                  </a:lnTo>
                  <a:lnTo>
                    <a:pt x="0" y="8459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84592" rIns="126889" bIns="84592" numCol="1" spcCol="1270" anchor="ctr" anchorCtr="0">
              <a:noAutofit/>
            </a:bodyPr>
            <a:lstStyle/>
            <a:p>
              <a:pPr algn="ctr" defTabSz="844530">
                <a:lnSpc>
                  <a:spcPct val="90000"/>
                </a:lnSpc>
                <a:spcBef>
                  <a:spcPct val="0"/>
                </a:spcBef>
                <a:spcAft>
                  <a:spcPct val="35000"/>
                </a:spcAft>
              </a:pPr>
              <a:endParaRPr lang="en-US" sz="1900">
                <a:latin typeface="Georgia" panose="02040502050405020303" pitchFamily="18" charset="0"/>
              </a:endParaRPr>
            </a:p>
          </p:txBody>
        </p:sp>
        <p:sp>
          <p:nvSpPr>
            <p:cNvPr id="16" name="Freeform 15"/>
            <p:cNvSpPr/>
            <p:nvPr/>
          </p:nvSpPr>
          <p:spPr>
            <a:xfrm>
              <a:off x="4630358" y="1578594"/>
              <a:ext cx="659958" cy="353738"/>
            </a:xfrm>
            <a:custGeom>
              <a:avLst/>
              <a:gdLst>
                <a:gd name="connsiteX0" fmla="*/ 0 w 721449"/>
                <a:gd name="connsiteY0" fmla="*/ 84592 h 422962"/>
                <a:gd name="connsiteX1" fmla="*/ 509968 w 721449"/>
                <a:gd name="connsiteY1" fmla="*/ 84592 h 422962"/>
                <a:gd name="connsiteX2" fmla="*/ 509968 w 721449"/>
                <a:gd name="connsiteY2" fmla="*/ 0 h 422962"/>
                <a:gd name="connsiteX3" fmla="*/ 721449 w 721449"/>
                <a:gd name="connsiteY3" fmla="*/ 211481 h 422962"/>
                <a:gd name="connsiteX4" fmla="*/ 509968 w 721449"/>
                <a:gd name="connsiteY4" fmla="*/ 422962 h 422962"/>
                <a:gd name="connsiteX5" fmla="*/ 509968 w 721449"/>
                <a:gd name="connsiteY5" fmla="*/ 338370 h 422962"/>
                <a:gd name="connsiteX6" fmla="*/ 0 w 721449"/>
                <a:gd name="connsiteY6" fmla="*/ 338370 h 422962"/>
                <a:gd name="connsiteX7" fmla="*/ 0 w 721449"/>
                <a:gd name="connsiteY7" fmla="*/ 84592 h 42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449" h="422962">
                  <a:moveTo>
                    <a:pt x="0" y="84592"/>
                  </a:moveTo>
                  <a:lnTo>
                    <a:pt x="509968" y="84592"/>
                  </a:lnTo>
                  <a:lnTo>
                    <a:pt x="509968" y="0"/>
                  </a:lnTo>
                  <a:lnTo>
                    <a:pt x="721449" y="211481"/>
                  </a:lnTo>
                  <a:lnTo>
                    <a:pt x="509968" y="422962"/>
                  </a:lnTo>
                  <a:lnTo>
                    <a:pt x="509968" y="338370"/>
                  </a:lnTo>
                  <a:lnTo>
                    <a:pt x="0" y="338370"/>
                  </a:lnTo>
                  <a:lnTo>
                    <a:pt x="0" y="8459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84592" rIns="126889" bIns="84592" numCol="1" spcCol="1270" anchor="ctr" anchorCtr="0">
              <a:noAutofit/>
            </a:bodyPr>
            <a:lstStyle/>
            <a:p>
              <a:pPr algn="ctr" defTabSz="844530">
                <a:lnSpc>
                  <a:spcPct val="90000"/>
                </a:lnSpc>
                <a:spcBef>
                  <a:spcPct val="0"/>
                </a:spcBef>
                <a:spcAft>
                  <a:spcPct val="35000"/>
                </a:spcAft>
              </a:pPr>
              <a:endParaRPr lang="en-US" sz="1900">
                <a:latin typeface="Georgia" panose="02040502050405020303" pitchFamily="18" charset="0"/>
              </a:endParaRPr>
            </a:p>
          </p:txBody>
        </p:sp>
        <p:cxnSp>
          <p:nvCxnSpPr>
            <p:cNvPr id="17" name="Straight Arrow Connector 16"/>
            <p:cNvCxnSpPr/>
            <p:nvPr/>
          </p:nvCxnSpPr>
          <p:spPr>
            <a:xfrm>
              <a:off x="6308670" y="1729359"/>
              <a:ext cx="1643298" cy="26104"/>
            </a:xfrm>
            <a:prstGeom prst="straightConnector1">
              <a:avLst/>
            </a:prstGeom>
            <a:ln w="57150">
              <a:solidFill>
                <a:srgbClr val="AAC9B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08670" y="1962719"/>
              <a:ext cx="1638460" cy="635548"/>
            </a:xfrm>
            <a:prstGeom prst="straightConnector1">
              <a:avLst/>
            </a:prstGeom>
            <a:ln w="57150">
              <a:solidFill>
                <a:srgbClr val="AAC9B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283579" y="912500"/>
              <a:ext cx="1663551" cy="601415"/>
            </a:xfrm>
            <a:prstGeom prst="straightConnector1">
              <a:avLst/>
            </a:prstGeom>
            <a:ln w="57150">
              <a:solidFill>
                <a:srgbClr val="AAC9B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55289" y="1363150"/>
              <a:ext cx="830685" cy="215444"/>
            </a:xfrm>
            <a:prstGeom prst="rect">
              <a:avLst/>
            </a:prstGeom>
            <a:noFill/>
          </p:spPr>
          <p:txBody>
            <a:bodyPr wrap="square" rtlCol="0">
              <a:spAutoFit/>
            </a:bodyPr>
            <a:lstStyle/>
            <a:p>
              <a:r>
                <a:rPr lang="en-US" sz="800" dirty="0" smtClean="0">
                  <a:latin typeface="Georgia" panose="02040502050405020303" pitchFamily="18" charset="0"/>
                </a:rPr>
                <a:t>Sol formation</a:t>
              </a:r>
              <a:endParaRPr lang="en-US" sz="800" dirty="0">
                <a:latin typeface="Georgia" panose="02040502050405020303" pitchFamily="18" charset="0"/>
              </a:endParaRPr>
            </a:p>
          </p:txBody>
        </p:sp>
        <p:sp>
          <p:nvSpPr>
            <p:cNvPr id="21" name="Rectangle 20"/>
            <p:cNvSpPr/>
            <p:nvPr/>
          </p:nvSpPr>
          <p:spPr>
            <a:xfrm>
              <a:off x="3106696" y="1401702"/>
              <a:ext cx="585577" cy="215444"/>
            </a:xfrm>
            <a:prstGeom prst="rect">
              <a:avLst/>
            </a:prstGeom>
          </p:spPr>
          <p:txBody>
            <a:bodyPr wrap="square">
              <a:spAutoFit/>
            </a:bodyPr>
            <a:lstStyle/>
            <a:p>
              <a:pPr lvl="0"/>
              <a:r>
                <a:rPr lang="en-US" sz="800" dirty="0">
                  <a:solidFill>
                    <a:prstClr val="black"/>
                  </a:solidFill>
                  <a:latin typeface="Georgia" panose="02040502050405020303" pitchFamily="18" charset="0"/>
                </a:rPr>
                <a:t>Gelation</a:t>
              </a:r>
            </a:p>
          </p:txBody>
        </p:sp>
        <p:sp>
          <p:nvSpPr>
            <p:cNvPr id="22" name="Rectangle 21"/>
            <p:cNvSpPr/>
            <p:nvPr/>
          </p:nvSpPr>
          <p:spPr>
            <a:xfrm rot="20162829">
              <a:off x="6202632" y="1002273"/>
              <a:ext cx="1558271" cy="215444"/>
            </a:xfrm>
            <a:prstGeom prst="rect">
              <a:avLst/>
            </a:prstGeom>
          </p:spPr>
          <p:txBody>
            <a:bodyPr wrap="square">
              <a:spAutoFit/>
            </a:bodyPr>
            <a:lstStyle/>
            <a:p>
              <a:pPr lvl="0"/>
              <a:r>
                <a:rPr lang="en-US" sz="800" dirty="0">
                  <a:solidFill>
                    <a:prstClr val="black"/>
                  </a:solidFill>
                  <a:latin typeface="Georgia" panose="02040502050405020303" pitchFamily="18" charset="0"/>
                </a:rPr>
                <a:t>Thermal or vacuum drying</a:t>
              </a:r>
            </a:p>
          </p:txBody>
        </p:sp>
        <p:sp>
          <p:nvSpPr>
            <p:cNvPr id="23" name="Rectangle 22"/>
            <p:cNvSpPr/>
            <p:nvPr/>
          </p:nvSpPr>
          <p:spPr>
            <a:xfrm>
              <a:off x="6289070" y="1513915"/>
              <a:ext cx="1435319" cy="215444"/>
            </a:xfrm>
            <a:prstGeom prst="rect">
              <a:avLst/>
            </a:prstGeom>
          </p:spPr>
          <p:txBody>
            <a:bodyPr wrap="none">
              <a:spAutoFit/>
            </a:bodyPr>
            <a:lstStyle/>
            <a:p>
              <a:pPr lvl="0"/>
              <a:r>
                <a:rPr lang="en-US" sz="800" b="1" dirty="0">
                  <a:solidFill>
                    <a:srgbClr val="FF5050"/>
                  </a:solidFill>
                  <a:latin typeface="Georgia" panose="02040502050405020303" pitchFamily="18" charset="0"/>
                </a:rPr>
                <a:t>Supercritical drying</a:t>
              </a:r>
            </a:p>
          </p:txBody>
        </p:sp>
        <p:sp>
          <p:nvSpPr>
            <p:cNvPr id="24" name="Rectangle 23"/>
            <p:cNvSpPr/>
            <p:nvPr/>
          </p:nvSpPr>
          <p:spPr>
            <a:xfrm rot="1227096">
              <a:off x="6311279" y="1916347"/>
              <a:ext cx="926145" cy="215444"/>
            </a:xfrm>
            <a:prstGeom prst="rect">
              <a:avLst/>
            </a:prstGeom>
          </p:spPr>
          <p:txBody>
            <a:bodyPr wrap="none">
              <a:spAutoFit/>
            </a:bodyPr>
            <a:lstStyle/>
            <a:p>
              <a:pPr lvl="0"/>
              <a:r>
                <a:rPr lang="en-US" sz="800" dirty="0">
                  <a:solidFill>
                    <a:prstClr val="black"/>
                  </a:solidFill>
                  <a:latin typeface="Georgia" panose="02040502050405020303" pitchFamily="18" charset="0"/>
                </a:rPr>
                <a:t>Freeze drying</a:t>
              </a:r>
            </a:p>
          </p:txBody>
        </p:sp>
        <p:sp>
          <p:nvSpPr>
            <p:cNvPr id="25" name="Rectangle 24"/>
            <p:cNvSpPr/>
            <p:nvPr/>
          </p:nvSpPr>
          <p:spPr>
            <a:xfrm>
              <a:off x="4594815" y="1401702"/>
              <a:ext cx="583814" cy="215444"/>
            </a:xfrm>
            <a:prstGeom prst="rect">
              <a:avLst/>
            </a:prstGeom>
          </p:spPr>
          <p:txBody>
            <a:bodyPr wrap="none">
              <a:spAutoFit/>
            </a:bodyPr>
            <a:lstStyle/>
            <a:p>
              <a:pPr lvl="0"/>
              <a:r>
                <a:rPr lang="en-US" sz="800" dirty="0" smtClean="0">
                  <a:solidFill>
                    <a:prstClr val="black"/>
                  </a:solidFill>
                  <a:latin typeface="Georgia" panose="02040502050405020303" pitchFamily="18" charset="0"/>
                </a:rPr>
                <a:t>Washing</a:t>
              </a:r>
              <a:endParaRPr lang="en-US" sz="800" dirty="0">
                <a:solidFill>
                  <a:prstClr val="black"/>
                </a:solidFill>
                <a:latin typeface="Georgia" panose="02040502050405020303" pitchFamily="18" charset="0"/>
              </a:endParaRPr>
            </a:p>
          </p:txBody>
        </p:sp>
      </p:grpSp>
      <p:sp>
        <p:nvSpPr>
          <p:cNvPr id="26" name="Slide Number Placeholder 25"/>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391065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Biomedical and environmental application of </a:t>
            </a:r>
            <a:r>
              <a:rPr lang="en-US" dirty="0" err="1" smtClean="0"/>
              <a:t>nanoporous</a:t>
            </a:r>
            <a:r>
              <a:rPr lang="en-US" dirty="0" smtClean="0"/>
              <a:t> materials</a:t>
            </a:r>
            <a:endParaRPr lang="fi-FI" dirty="0"/>
          </a:p>
        </p:txBody>
      </p:sp>
      <p:sp>
        <p:nvSpPr>
          <p:cNvPr id="3" name="Content Placeholder 2"/>
          <p:cNvSpPr>
            <a:spLocks noGrp="1"/>
          </p:cNvSpPr>
          <p:nvPr>
            <p:ph idx="1"/>
          </p:nvPr>
        </p:nvSpPr>
        <p:spPr/>
        <p:txBody>
          <a:bodyPr/>
          <a:lstStyle/>
          <a:p>
            <a:r>
              <a:rPr lang="fi-FI" dirty="0" err="1"/>
              <a:t>Carries</a:t>
            </a:r>
            <a:r>
              <a:rPr lang="fi-FI" dirty="0"/>
              <a:t> </a:t>
            </a:r>
            <a:r>
              <a:rPr lang="fi-FI" dirty="0" smtClean="0"/>
              <a:t>for </a:t>
            </a:r>
            <a:r>
              <a:rPr lang="fi-FI" dirty="0" err="1"/>
              <a:t>p</a:t>
            </a:r>
            <a:r>
              <a:rPr lang="fi-FI" dirty="0" err="1" smtClean="0"/>
              <a:t>oorly</a:t>
            </a:r>
            <a:r>
              <a:rPr lang="fi-FI" dirty="0" smtClean="0"/>
              <a:t> </a:t>
            </a:r>
            <a:r>
              <a:rPr lang="fi-FI" dirty="0" err="1"/>
              <a:t>water</a:t>
            </a:r>
            <a:r>
              <a:rPr lang="fi-FI" dirty="0"/>
              <a:t> </a:t>
            </a:r>
            <a:r>
              <a:rPr lang="fi-FI" dirty="0" err="1"/>
              <a:t>soluble</a:t>
            </a:r>
            <a:r>
              <a:rPr lang="fi-FI" dirty="0"/>
              <a:t> </a:t>
            </a:r>
            <a:r>
              <a:rPr lang="fi-FI" dirty="0" err="1" smtClean="0"/>
              <a:t>drugs</a:t>
            </a:r>
            <a:r>
              <a:rPr lang="fi-FI" dirty="0" smtClean="0"/>
              <a:t>, </a:t>
            </a:r>
            <a:r>
              <a:rPr lang="fi-FI" dirty="0" err="1"/>
              <a:t>c</a:t>
            </a:r>
            <a:r>
              <a:rPr lang="fi-FI" dirty="0" err="1" smtClean="0"/>
              <a:t>ytotoxic</a:t>
            </a:r>
            <a:r>
              <a:rPr lang="fi-FI" dirty="0" smtClean="0"/>
              <a:t> </a:t>
            </a:r>
            <a:r>
              <a:rPr lang="fi-FI" dirty="0" err="1" smtClean="0"/>
              <a:t>drugs</a:t>
            </a:r>
            <a:r>
              <a:rPr lang="fi-FI" dirty="0" smtClean="0"/>
              <a:t>, </a:t>
            </a:r>
            <a:r>
              <a:rPr lang="fi-FI" dirty="0" err="1"/>
              <a:t>polypeptide-based</a:t>
            </a:r>
            <a:r>
              <a:rPr lang="fi-FI" dirty="0"/>
              <a:t> </a:t>
            </a:r>
            <a:r>
              <a:rPr lang="fi-FI" dirty="0" err="1" smtClean="0"/>
              <a:t>drugs</a:t>
            </a:r>
            <a:r>
              <a:rPr lang="fi-FI" dirty="0" smtClean="0"/>
              <a:t> -&gt; </a:t>
            </a:r>
            <a:r>
              <a:rPr lang="fi-FI" dirty="0" err="1" smtClean="0"/>
              <a:t>another</a:t>
            </a:r>
            <a:r>
              <a:rPr lang="fi-FI" dirty="0" smtClean="0"/>
              <a:t> twist, </a:t>
            </a:r>
            <a:r>
              <a:rPr lang="fi-FI" dirty="0" err="1" smtClean="0"/>
              <a:t>see</a:t>
            </a:r>
            <a:r>
              <a:rPr lang="fi-FI" dirty="0" smtClean="0"/>
              <a:t> </a:t>
            </a:r>
            <a:r>
              <a:rPr lang="fi-FI" dirty="0" err="1" smtClean="0"/>
              <a:t>FreshPack</a:t>
            </a:r>
            <a:r>
              <a:rPr lang="fi-FI" dirty="0" smtClean="0"/>
              <a:t> </a:t>
            </a:r>
            <a:r>
              <a:rPr lang="fi-FI" dirty="0" err="1" smtClean="0"/>
              <a:t>innovation</a:t>
            </a:r>
            <a:r>
              <a:rPr lang="fi-FI" dirty="0" smtClean="0"/>
              <a:t> (University of Helsinki)</a:t>
            </a:r>
            <a:endParaRPr lang="fi-FI" dirty="0"/>
          </a:p>
          <a:p>
            <a:r>
              <a:rPr lang="fi-FI" dirty="0" err="1"/>
              <a:t>Synthetic</a:t>
            </a:r>
            <a:r>
              <a:rPr lang="fi-FI" dirty="0"/>
              <a:t> </a:t>
            </a:r>
            <a:r>
              <a:rPr lang="fi-FI" dirty="0" err="1"/>
              <a:t>bones</a:t>
            </a:r>
            <a:r>
              <a:rPr lang="fi-FI" dirty="0"/>
              <a:t> </a:t>
            </a:r>
            <a:r>
              <a:rPr lang="fi-FI" dirty="0" err="1"/>
              <a:t>grafts</a:t>
            </a:r>
            <a:r>
              <a:rPr lang="fi-FI" dirty="0"/>
              <a:t> for </a:t>
            </a:r>
            <a:r>
              <a:rPr lang="fi-FI" dirty="0" err="1"/>
              <a:t>regenerative</a:t>
            </a:r>
            <a:r>
              <a:rPr lang="fi-FI" dirty="0"/>
              <a:t> </a:t>
            </a:r>
            <a:r>
              <a:rPr lang="fi-FI" dirty="0" err="1"/>
              <a:t>medicine</a:t>
            </a:r>
            <a:endParaRPr lang="fi-FI" dirty="0"/>
          </a:p>
          <a:p>
            <a:r>
              <a:rPr lang="fi-FI" dirty="0" err="1"/>
              <a:t>Dressings</a:t>
            </a:r>
            <a:r>
              <a:rPr lang="fi-FI" dirty="0"/>
              <a:t> for </a:t>
            </a:r>
            <a:r>
              <a:rPr lang="fi-FI" dirty="0" err="1"/>
              <a:t>wound</a:t>
            </a:r>
            <a:r>
              <a:rPr lang="fi-FI" dirty="0"/>
              <a:t> </a:t>
            </a:r>
            <a:r>
              <a:rPr lang="fi-FI" dirty="0" err="1"/>
              <a:t>healing</a:t>
            </a:r>
            <a:endParaRPr lang="fi-FI" dirty="0"/>
          </a:p>
          <a:p>
            <a:r>
              <a:rPr lang="en-US" dirty="0"/>
              <a:t>Absorbents, adsorbents, sensors and </a:t>
            </a:r>
            <a:r>
              <a:rPr lang="en-US" dirty="0" smtClean="0"/>
              <a:t>catalysts</a:t>
            </a:r>
            <a:endParaRPr lang="en-US" dirty="0"/>
          </a:p>
          <a:p>
            <a:r>
              <a:rPr lang="en-US" dirty="0" smtClean="0"/>
              <a:t>Sound and thermal insulators</a:t>
            </a:r>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4098" name="Picture 2" descr="Fruit and vegetab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2104" y="4125487"/>
            <a:ext cx="4354883" cy="25477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strac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54" y="4541837"/>
            <a:ext cx="4762500" cy="197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205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Thermally super-insulating </a:t>
            </a:r>
            <a:r>
              <a:rPr lang="en-US" dirty="0" err="1" smtClean="0"/>
              <a:t>bioaerogels</a:t>
            </a:r>
            <a:endParaRPr lang="fi-FI" dirty="0"/>
          </a:p>
        </p:txBody>
      </p:sp>
      <p:sp>
        <p:nvSpPr>
          <p:cNvPr id="4" name="Text Placeholder 2"/>
          <p:cNvSpPr txBox="1">
            <a:spLocks/>
          </p:cNvSpPr>
          <p:nvPr/>
        </p:nvSpPr>
        <p:spPr>
          <a:xfrm>
            <a:off x="2675479" y="2238517"/>
            <a:ext cx="4150123" cy="336358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mtClean="0">
                <a:latin typeface="Calibri" panose="020F0502020204030204" pitchFamily="34" charset="0"/>
                <a:cs typeface="Calibri" panose="020F0502020204030204" pitchFamily="34" charset="0"/>
              </a:rPr>
              <a:t>Preparation</a:t>
            </a:r>
          </a:p>
          <a:p>
            <a:pPr lvl="1"/>
            <a:r>
              <a:rPr lang="en-US" sz="2000" smtClean="0">
                <a:latin typeface="Calibri" panose="020F0502020204030204" pitchFamily="34" charset="0"/>
                <a:cs typeface="Calibri" panose="020F0502020204030204" pitchFamily="34" charset="0"/>
              </a:rPr>
              <a:t>Dissolution</a:t>
            </a:r>
          </a:p>
          <a:p>
            <a:pPr lvl="2"/>
            <a:r>
              <a:rPr lang="en-US" sz="1500" smtClean="0">
                <a:latin typeface="Calibri" panose="020F0502020204030204" pitchFamily="34" charset="0"/>
                <a:cs typeface="Calibri" panose="020F0502020204030204" pitchFamily="34" charset="0"/>
              </a:rPr>
              <a:t>Ca</a:t>
            </a:r>
            <a:r>
              <a:rPr lang="en-US" sz="1500" baseline="30000" smtClean="0">
                <a:latin typeface="Calibri" panose="020F0502020204030204" pitchFamily="34" charset="0"/>
                <a:cs typeface="Calibri" panose="020F0502020204030204" pitchFamily="34" charset="0"/>
              </a:rPr>
              <a:t>2+</a:t>
            </a:r>
            <a:r>
              <a:rPr lang="en-US" sz="1500" smtClean="0">
                <a:latin typeface="Calibri" panose="020F0502020204030204" pitchFamily="34" charset="0"/>
                <a:cs typeface="Calibri" panose="020F0502020204030204" pitchFamily="34" charset="0"/>
              </a:rPr>
              <a:t> could be added for ionic gelation</a:t>
            </a:r>
          </a:p>
          <a:p>
            <a:pPr lvl="1"/>
            <a:r>
              <a:rPr lang="en-US" sz="2000" smtClean="0">
                <a:latin typeface="Calibri" panose="020F0502020204030204" pitchFamily="34" charset="0"/>
                <a:cs typeface="Calibri" panose="020F0502020204030204" pitchFamily="34" charset="0"/>
              </a:rPr>
              <a:t>Gelation</a:t>
            </a:r>
          </a:p>
          <a:p>
            <a:pPr lvl="2"/>
            <a:r>
              <a:rPr lang="en-US" sz="1500" smtClean="0">
                <a:latin typeface="Calibri" panose="020F0502020204030204" pitchFamily="34" charset="0"/>
                <a:cs typeface="Calibri" panose="020F0502020204030204" pitchFamily="34" charset="0"/>
              </a:rPr>
              <a:t>Solution</a:t>
            </a:r>
          </a:p>
          <a:p>
            <a:pPr lvl="2"/>
            <a:r>
              <a:rPr lang="en-US" sz="1500" smtClean="0">
                <a:latin typeface="Calibri" panose="020F0502020204030204" pitchFamily="34" charset="0"/>
                <a:cs typeface="Calibri" panose="020F0502020204030204" pitchFamily="34" charset="0"/>
              </a:rPr>
              <a:t>Gel</a:t>
            </a:r>
          </a:p>
          <a:p>
            <a:pPr lvl="1"/>
            <a:r>
              <a:rPr lang="en-US" sz="2000" smtClean="0">
                <a:latin typeface="Calibri" panose="020F0502020204030204" pitchFamily="34" charset="0"/>
                <a:cs typeface="Calibri" panose="020F0502020204030204" pitchFamily="34" charset="0"/>
              </a:rPr>
              <a:t>Solvent exchange</a:t>
            </a:r>
          </a:p>
          <a:p>
            <a:pPr lvl="2"/>
            <a:r>
              <a:rPr lang="en-US" sz="1500" smtClean="0">
                <a:latin typeface="Calibri" panose="020F0502020204030204" pitchFamily="34" charset="0"/>
                <a:cs typeface="Calibri" panose="020F0502020204030204" pitchFamily="34" charset="0"/>
              </a:rPr>
              <a:t>Solution (a): washed with ethanol </a:t>
            </a:r>
          </a:p>
          <a:p>
            <a:pPr lvl="2"/>
            <a:r>
              <a:rPr lang="en-US" sz="1500" smtClean="0">
                <a:latin typeface="Calibri" panose="020F0502020204030204" pitchFamily="34" charset="0"/>
                <a:cs typeface="Calibri" panose="020F0502020204030204" pitchFamily="34" charset="0"/>
              </a:rPr>
              <a:t>Gel (b): immersion precipitation</a:t>
            </a:r>
          </a:p>
          <a:p>
            <a:pPr lvl="2"/>
            <a:r>
              <a:rPr lang="en-US" sz="1500" smtClean="0">
                <a:latin typeface="Calibri" panose="020F0502020204030204" pitchFamily="34" charset="0"/>
                <a:cs typeface="Calibri" panose="020F0502020204030204" pitchFamily="34" charset="0"/>
              </a:rPr>
              <a:t>Both resulting in 3D pectin “alcogel”</a:t>
            </a:r>
          </a:p>
          <a:p>
            <a:pPr lvl="1"/>
            <a:r>
              <a:rPr lang="en-US" sz="2000" smtClean="0">
                <a:latin typeface="Calibri" panose="020F0502020204030204" pitchFamily="34" charset="0"/>
                <a:cs typeface="Calibri" panose="020F0502020204030204" pitchFamily="34" charset="0"/>
              </a:rPr>
              <a:t>Supercritical CO</a:t>
            </a:r>
            <a:r>
              <a:rPr lang="en-US" sz="2000" baseline="-25000" smtClean="0">
                <a:latin typeface="Calibri" panose="020F0502020204030204" pitchFamily="34" charset="0"/>
                <a:cs typeface="Calibri" panose="020F0502020204030204" pitchFamily="34" charset="0"/>
              </a:rPr>
              <a:t>2</a:t>
            </a:r>
            <a:r>
              <a:rPr lang="en-US" sz="2000" smtClean="0">
                <a:latin typeface="Calibri" panose="020F0502020204030204" pitchFamily="34" charset="0"/>
                <a:cs typeface="Calibri" panose="020F0502020204030204" pitchFamily="34" charset="0"/>
              </a:rPr>
              <a:t> drying</a:t>
            </a:r>
            <a:endParaRPr lang="en-US" sz="2000" dirty="0">
              <a:latin typeface="Calibri" panose="020F0502020204030204" pitchFamily="34" charset="0"/>
              <a:cs typeface="Calibri" panose="020F0502020204030204" pitchFamily="34" charset="0"/>
            </a:endParaRPr>
          </a:p>
        </p:txBody>
      </p:sp>
      <p:grpSp>
        <p:nvGrpSpPr>
          <p:cNvPr id="5" name="Group 4"/>
          <p:cNvGrpSpPr/>
          <p:nvPr/>
        </p:nvGrpSpPr>
        <p:grpSpPr>
          <a:xfrm>
            <a:off x="7028901" y="2238517"/>
            <a:ext cx="3939064" cy="1804511"/>
            <a:chOff x="4633141" y="920419"/>
            <a:chExt cx="3939064" cy="1804511"/>
          </a:xfrm>
        </p:grpSpPr>
        <p:pic>
          <p:nvPicPr>
            <p:cNvPr id="6" name="Picture 5"/>
            <p:cNvPicPr>
              <a:picLocks noChangeAspect="1"/>
            </p:cNvPicPr>
            <p:nvPr/>
          </p:nvPicPr>
          <p:blipFill>
            <a:blip r:embed="rId2"/>
            <a:stretch>
              <a:fillRect/>
            </a:stretch>
          </p:blipFill>
          <p:spPr>
            <a:xfrm>
              <a:off x="4633141" y="920419"/>
              <a:ext cx="3939064" cy="1804511"/>
            </a:xfrm>
            <a:prstGeom prst="rect">
              <a:avLst/>
            </a:prstGeom>
          </p:spPr>
        </p:pic>
        <p:sp>
          <p:nvSpPr>
            <p:cNvPr id="7" name="TextBox 6"/>
            <p:cNvSpPr txBox="1"/>
            <p:nvPr/>
          </p:nvSpPr>
          <p:spPr>
            <a:xfrm>
              <a:off x="4633141" y="920419"/>
              <a:ext cx="307348" cy="276999"/>
            </a:xfrm>
            <a:prstGeom prst="rect">
              <a:avLst/>
            </a:prstGeom>
            <a:noFill/>
          </p:spPr>
          <p:txBody>
            <a:bodyPr wrap="square" rtlCol="0">
              <a:spAutoFit/>
            </a:bodyPr>
            <a:lstStyle/>
            <a:p>
              <a:r>
                <a:rPr lang="en-US" sz="1200" dirty="0" smtClean="0">
                  <a:solidFill>
                    <a:schemeClr val="bg1"/>
                  </a:solidFill>
                  <a:latin typeface="Calibri" panose="020F0502020204030204" pitchFamily="34" charset="0"/>
                  <a:cs typeface="Calibri" panose="020F0502020204030204" pitchFamily="34" charset="0"/>
                </a:rPr>
                <a:t>a)</a:t>
              </a:r>
              <a:endParaRPr lang="en-US" sz="1200" dirty="0">
                <a:solidFill>
                  <a:schemeClr val="bg1"/>
                </a:solidFill>
                <a:latin typeface="Calibri" panose="020F0502020204030204" pitchFamily="34" charset="0"/>
                <a:cs typeface="Calibri" panose="020F0502020204030204" pitchFamily="34" charset="0"/>
              </a:endParaRPr>
            </a:p>
          </p:txBody>
        </p:sp>
      </p:grpSp>
      <p:grpSp>
        <p:nvGrpSpPr>
          <p:cNvPr id="8" name="Group 7"/>
          <p:cNvGrpSpPr/>
          <p:nvPr/>
        </p:nvGrpSpPr>
        <p:grpSpPr>
          <a:xfrm>
            <a:off x="7002503" y="4062699"/>
            <a:ext cx="3991860" cy="1689887"/>
            <a:chOff x="4614363" y="2744601"/>
            <a:chExt cx="3991860" cy="1689887"/>
          </a:xfrm>
        </p:grpSpPr>
        <p:grpSp>
          <p:nvGrpSpPr>
            <p:cNvPr id="9" name="Group 8"/>
            <p:cNvGrpSpPr/>
            <p:nvPr/>
          </p:nvGrpSpPr>
          <p:grpSpPr>
            <a:xfrm>
              <a:off x="4614363" y="2744601"/>
              <a:ext cx="3965462" cy="1488169"/>
              <a:chOff x="4606743" y="3158984"/>
              <a:chExt cx="3965462" cy="1488169"/>
            </a:xfrm>
          </p:grpSpPr>
          <p:pic>
            <p:nvPicPr>
              <p:cNvPr id="11" name="Picture 10"/>
              <p:cNvPicPr>
                <a:picLocks noChangeAspect="1"/>
              </p:cNvPicPr>
              <p:nvPr/>
            </p:nvPicPr>
            <p:blipFill>
              <a:blip r:embed="rId3"/>
              <a:stretch>
                <a:fillRect/>
              </a:stretch>
            </p:blipFill>
            <p:spPr>
              <a:xfrm>
                <a:off x="4633141" y="3229897"/>
                <a:ext cx="3939064" cy="1417256"/>
              </a:xfrm>
              <a:prstGeom prst="rect">
                <a:avLst/>
              </a:prstGeom>
            </p:spPr>
          </p:pic>
          <p:sp>
            <p:nvSpPr>
              <p:cNvPr id="12" name="Rectangle 11"/>
              <p:cNvSpPr/>
              <p:nvPr/>
            </p:nvSpPr>
            <p:spPr>
              <a:xfrm>
                <a:off x="4606743" y="3158984"/>
                <a:ext cx="333746" cy="307777"/>
              </a:xfrm>
              <a:prstGeom prst="rect">
                <a:avLst/>
              </a:prstGeom>
            </p:spPr>
            <p:txBody>
              <a:bodyPr wrap="none">
                <a:spAutoFit/>
              </a:bodyPr>
              <a:lstStyle/>
              <a:p>
                <a:r>
                  <a:rPr lang="en-US" sz="1400" dirty="0" smtClean="0">
                    <a:latin typeface="Calibri" panose="020F0502020204030204" pitchFamily="34" charset="0"/>
                    <a:cs typeface="Calibri" panose="020F0502020204030204" pitchFamily="34" charset="0"/>
                  </a:rPr>
                  <a:t>b)</a:t>
                </a:r>
                <a:endParaRPr lang="en-US" sz="1400" dirty="0">
                  <a:latin typeface="Calibri" panose="020F0502020204030204" pitchFamily="34" charset="0"/>
                  <a:cs typeface="Calibri" panose="020F0502020204030204" pitchFamily="34" charset="0"/>
                </a:endParaRPr>
              </a:p>
            </p:txBody>
          </p:sp>
        </p:grpSp>
        <p:sp>
          <p:nvSpPr>
            <p:cNvPr id="10" name="TextBox 9"/>
            <p:cNvSpPr txBox="1"/>
            <p:nvPr/>
          </p:nvSpPr>
          <p:spPr>
            <a:xfrm>
              <a:off x="4722125" y="4172878"/>
              <a:ext cx="3884098"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3 </a:t>
              </a:r>
              <a:r>
                <a:rPr lang="en-US" sz="1100" dirty="0" err="1">
                  <a:latin typeface="Calibri" panose="020F0502020204030204" pitchFamily="34" charset="0"/>
                  <a:cs typeface="Calibri" panose="020F0502020204030204" pitchFamily="34" charset="0"/>
                </a:rPr>
                <a:t>wt</a:t>
              </a:r>
              <a:r>
                <a:rPr lang="en-US" sz="1100" dirty="0">
                  <a:latin typeface="Calibri" panose="020F0502020204030204" pitchFamily="34" charset="0"/>
                  <a:cs typeface="Calibri" panose="020F0502020204030204" pitchFamily="34" charset="0"/>
                </a:rPr>
                <a:t>% </a:t>
              </a:r>
              <a:r>
                <a:rPr lang="en-US" sz="1100" dirty="0" smtClean="0">
                  <a:latin typeface="Calibri" panose="020F0502020204030204" pitchFamily="34" charset="0"/>
                  <a:cs typeface="Calibri" panose="020F0502020204030204" pitchFamily="34" charset="0"/>
                </a:rPr>
                <a:t>P35 gel, pH </a:t>
              </a:r>
              <a:r>
                <a:rPr lang="en-US" sz="1100" dirty="0">
                  <a:latin typeface="Calibri" panose="020F0502020204030204" pitchFamily="34" charset="0"/>
                  <a:cs typeface="Calibri" panose="020F0502020204030204" pitchFamily="34" charset="0"/>
                </a:rPr>
                <a:t>1.5 (no calcium added)</a:t>
              </a:r>
            </a:p>
          </p:txBody>
        </p:sp>
      </p:grpSp>
      <p:sp>
        <p:nvSpPr>
          <p:cNvPr id="13" name="Rectangle 12"/>
          <p:cNvSpPr/>
          <p:nvPr/>
        </p:nvSpPr>
        <p:spPr>
          <a:xfrm>
            <a:off x="7022625" y="5818424"/>
            <a:ext cx="4332642" cy="461665"/>
          </a:xfrm>
          <a:prstGeom prst="rect">
            <a:avLst/>
          </a:prstGeom>
        </p:spPr>
        <p:txBody>
          <a:bodyPr wrap="square">
            <a:spAutoFit/>
          </a:bodyPr>
          <a:lstStyle/>
          <a:p>
            <a:r>
              <a:rPr lang="en-GB" sz="800" dirty="0" smtClean="0">
                <a:latin typeface="Calibri" panose="020F0502020204030204" pitchFamily="34" charset="0"/>
                <a:cs typeface="Calibri" panose="020F0502020204030204" pitchFamily="34" charset="0"/>
              </a:rPr>
              <a:t>Supplementary materials for </a:t>
            </a:r>
            <a:r>
              <a:rPr lang="en-GB" sz="800" dirty="0" err="1" smtClean="0">
                <a:latin typeface="Calibri" panose="020F0502020204030204" pitchFamily="34" charset="0"/>
                <a:cs typeface="Calibri" panose="020F0502020204030204" pitchFamily="34" charset="0"/>
              </a:rPr>
              <a:t>Groult</a:t>
            </a:r>
            <a:r>
              <a:rPr lang="en-GB" sz="800" dirty="0">
                <a:latin typeface="Calibri" panose="020F0502020204030204" pitchFamily="34" charset="0"/>
                <a:cs typeface="Calibri" panose="020F0502020204030204" pitchFamily="34" charset="0"/>
              </a:rPr>
              <a:t>, S. and Budtova, T. (2018) ‘Thermal conductivity/structure correlations in thermal super-insulating pectin aerogels’, </a:t>
            </a:r>
            <a:r>
              <a:rPr lang="en-GB" sz="800" i="1" dirty="0">
                <a:latin typeface="Calibri" panose="020F0502020204030204" pitchFamily="34" charset="0"/>
                <a:cs typeface="Calibri" panose="020F0502020204030204" pitchFamily="34" charset="0"/>
              </a:rPr>
              <a:t>Carbohydrate Polymers</a:t>
            </a:r>
            <a:r>
              <a:rPr lang="en-GB" sz="800" dirty="0">
                <a:latin typeface="Calibri" panose="020F0502020204030204" pitchFamily="34" charset="0"/>
                <a:cs typeface="Calibri" panose="020F0502020204030204" pitchFamily="34" charset="0"/>
              </a:rPr>
              <a:t>. Elsevier Ltd, 196, pp. 73–81. </a:t>
            </a:r>
            <a:r>
              <a:rPr lang="en-GB" sz="800" dirty="0" err="1">
                <a:latin typeface="Calibri" panose="020F0502020204030204" pitchFamily="34" charset="0"/>
                <a:cs typeface="Calibri" panose="020F0502020204030204" pitchFamily="34" charset="0"/>
              </a:rPr>
              <a:t>doi</a:t>
            </a:r>
            <a:r>
              <a:rPr lang="en-GB" sz="800" dirty="0">
                <a:latin typeface="Calibri" panose="020F0502020204030204" pitchFamily="34" charset="0"/>
                <a:cs typeface="Calibri" panose="020F0502020204030204" pitchFamily="34" charset="0"/>
              </a:rPr>
              <a:t>: 10.1016/j.carbpol.2018.05.026</a:t>
            </a:r>
            <a:r>
              <a:rPr lang="en-GB" sz="800" dirty="0" smtClean="0">
                <a:latin typeface="Calibri" panose="020F0502020204030204" pitchFamily="34" charset="0"/>
                <a:cs typeface="Calibri" panose="020F0502020204030204" pitchFamily="34" charset="0"/>
              </a:rPr>
              <a:t>.</a:t>
            </a:r>
            <a:endParaRPr lang="en-US" sz="800"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4288629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Thermally super-insulating </a:t>
            </a:r>
            <a:r>
              <a:rPr lang="en-US" dirty="0" err="1"/>
              <a:t>bioaerogels</a:t>
            </a:r>
            <a:endParaRPr lang="fi-FI" dirty="0"/>
          </a:p>
        </p:txBody>
      </p:sp>
      <p:sp>
        <p:nvSpPr>
          <p:cNvPr id="15" name="Text Placeholder 2"/>
          <p:cNvSpPr txBox="1">
            <a:spLocks/>
          </p:cNvSpPr>
          <p:nvPr/>
        </p:nvSpPr>
        <p:spPr>
          <a:xfrm>
            <a:off x="2937539" y="2076504"/>
            <a:ext cx="4674768" cy="1953029"/>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smtClean="0">
                <a:latin typeface="Calibri" panose="020F0502020204030204" pitchFamily="34" charset="0"/>
                <a:cs typeface="Calibri" panose="020F0502020204030204" pitchFamily="34" charset="0"/>
              </a:rPr>
              <a:t>   2wt% pectin, at 3 pH without Ca</a:t>
            </a:r>
            <a:r>
              <a:rPr lang="en-US" sz="2000" baseline="30000" smtClean="0">
                <a:latin typeface="Calibri" panose="020F0502020204030204" pitchFamily="34" charset="0"/>
                <a:cs typeface="Calibri" panose="020F0502020204030204" pitchFamily="34" charset="0"/>
              </a:rPr>
              <a:t>2+</a:t>
            </a:r>
            <a:endParaRPr lang="en-US" sz="2000" smtClean="0">
              <a:latin typeface="Calibri" panose="020F0502020204030204" pitchFamily="34" charset="0"/>
              <a:cs typeface="Calibri" panose="020F0502020204030204" pitchFamily="34" charset="0"/>
            </a:endParaRPr>
          </a:p>
          <a:p>
            <a:r>
              <a:rPr lang="en-US" sz="2000" smtClean="0">
                <a:latin typeface="Calibri" panose="020F0502020204030204" pitchFamily="34" charset="0"/>
                <a:cs typeface="Calibri" panose="020F0502020204030204" pitchFamily="34" charset="0"/>
              </a:rPr>
              <a:t>Thermal Super-insulating: </a:t>
            </a:r>
            <a:r>
              <a:rPr lang="en-US" sz="1800" smtClean="0">
                <a:latin typeface="Calibri" panose="020F0502020204030204" pitchFamily="34" charset="0"/>
                <a:cs typeface="Calibri" panose="020F0502020204030204" pitchFamily="34" charset="0"/>
              </a:rPr>
              <a:t>0,01465 W/(mK)</a:t>
            </a:r>
          </a:p>
          <a:p>
            <a:r>
              <a:rPr lang="en-US" sz="2000" smtClean="0">
                <a:latin typeface="Calibri" panose="020F0502020204030204" pitchFamily="34" charset="0"/>
                <a:cs typeface="Calibri" panose="020F0502020204030204" pitchFamily="34" charset="0"/>
              </a:rPr>
              <a:t>Density: </a:t>
            </a:r>
            <a:r>
              <a:rPr lang="en-US" sz="1800" smtClean="0">
                <a:latin typeface="Calibri" panose="020F0502020204030204" pitchFamily="34" charset="0"/>
                <a:cs typeface="Calibri" panose="020F0502020204030204" pitchFamily="34" charset="0"/>
              </a:rPr>
              <a:t>103 (kg/m</a:t>
            </a:r>
            <a:r>
              <a:rPr lang="en-US" sz="1800" baseline="30000" smtClean="0">
                <a:latin typeface="Calibri" panose="020F0502020204030204" pitchFamily="34" charset="0"/>
                <a:cs typeface="Calibri" panose="020F0502020204030204" pitchFamily="34" charset="0"/>
              </a:rPr>
              <a:t>3</a:t>
            </a:r>
            <a:r>
              <a:rPr lang="en-US" sz="1800" smtClean="0">
                <a:latin typeface="Calibri" panose="020F0502020204030204" pitchFamily="34" charset="0"/>
                <a:cs typeface="Calibri" panose="020F0502020204030204" pitchFamily="34" charset="0"/>
              </a:rPr>
              <a:t>) 	</a:t>
            </a:r>
          </a:p>
          <a:p>
            <a:r>
              <a:rPr lang="en-US" sz="2000" smtClean="0">
                <a:latin typeface="Calibri" panose="020F0502020204030204" pitchFamily="34" charset="0"/>
                <a:cs typeface="Calibri" panose="020F0502020204030204" pitchFamily="34" charset="0"/>
              </a:rPr>
              <a:t>Specific surface area: </a:t>
            </a:r>
            <a:r>
              <a:rPr lang="en-US" sz="1600" smtClean="0">
                <a:latin typeface="Calibri" panose="020F0502020204030204" pitchFamily="34" charset="0"/>
                <a:cs typeface="Calibri" panose="020F0502020204030204" pitchFamily="34" charset="0"/>
              </a:rPr>
              <a:t>541 ± 24 (m²/g) </a:t>
            </a:r>
            <a:endParaRPr lang="en-US" sz="1800" smtClean="0">
              <a:latin typeface="Calibri" panose="020F0502020204030204" pitchFamily="34" charset="0"/>
              <a:cs typeface="Calibri" panose="020F0502020204030204" pitchFamily="34" charset="0"/>
            </a:endParaRPr>
          </a:p>
          <a:p>
            <a:r>
              <a:rPr lang="en-US" sz="2000" smtClean="0">
                <a:latin typeface="Calibri" panose="020F0502020204030204" pitchFamily="34" charset="0"/>
                <a:cs typeface="Calibri" panose="020F0502020204030204" pitchFamily="34" charset="0"/>
              </a:rPr>
              <a:t>Porosity: </a:t>
            </a:r>
            <a:r>
              <a:rPr lang="en-US" sz="1800" smtClean="0">
                <a:latin typeface="Calibri" panose="020F0502020204030204" pitchFamily="34" charset="0"/>
                <a:cs typeface="Calibri" panose="020F0502020204030204" pitchFamily="34" charset="0"/>
              </a:rPr>
              <a:t>93.1 %</a:t>
            </a:r>
            <a:endParaRPr lang="en-US" sz="1800" dirty="0">
              <a:latin typeface="Calibri" panose="020F0502020204030204" pitchFamily="34" charset="0"/>
              <a:cs typeface="Calibri" panose="020F0502020204030204" pitchFamily="34" charset="0"/>
            </a:endParaRPr>
          </a:p>
        </p:txBody>
      </p:sp>
      <p:pic>
        <p:nvPicPr>
          <p:cNvPr id="16" name="Picture 2" descr="https://ars.els-cdn.com/content/image/1-s2.0-S0144861718305484-gr1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238" y="2137028"/>
            <a:ext cx="2743200" cy="2717597"/>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9161834" y="4280994"/>
            <a:ext cx="236220" cy="2514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824724" y="2005357"/>
            <a:ext cx="8911454" cy="3389454"/>
            <a:chOff x="368490" y="891540"/>
            <a:chExt cx="8911454" cy="3389454"/>
          </a:xfrm>
        </p:grpSpPr>
        <p:cxnSp>
          <p:nvCxnSpPr>
            <p:cNvPr id="19" name="Straight Connector 18"/>
            <p:cNvCxnSpPr>
              <a:stCxn id="17" idx="0"/>
            </p:cNvCxnSpPr>
            <p:nvPr/>
          </p:nvCxnSpPr>
          <p:spPr>
            <a:xfrm flipH="1" flipV="1">
              <a:off x="7612307" y="2157760"/>
              <a:ext cx="1667637" cy="2123234"/>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853366" y="2915716"/>
              <a:ext cx="1970345" cy="502923"/>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68490" y="891540"/>
              <a:ext cx="4838441" cy="2024176"/>
            </a:xfrm>
            <a:prstGeom prst="roundRect">
              <a:avLst/>
            </a:pr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179991" y="4655397"/>
            <a:ext cx="4189863" cy="791220"/>
            <a:chOff x="368489" y="3541580"/>
            <a:chExt cx="4189863" cy="791220"/>
          </a:xfrm>
        </p:grpSpPr>
        <p:sp>
          <p:nvSpPr>
            <p:cNvPr id="23" name="Rectangle 22"/>
            <p:cNvSpPr/>
            <p:nvPr/>
          </p:nvSpPr>
          <p:spPr>
            <a:xfrm>
              <a:off x="481305" y="3541580"/>
              <a:ext cx="3961558" cy="707886"/>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Potential application in building and automotive and aerospace industry</a:t>
              </a:r>
            </a:p>
          </p:txBody>
        </p:sp>
        <p:sp>
          <p:nvSpPr>
            <p:cNvPr id="24" name="Rounded Rectangle 23"/>
            <p:cNvSpPr/>
            <p:nvPr/>
          </p:nvSpPr>
          <p:spPr>
            <a:xfrm>
              <a:off x="368489" y="3541580"/>
              <a:ext cx="4189863" cy="791220"/>
            </a:xfrm>
            <a:prstGeom prst="roundRect">
              <a:avLst/>
            </a:pr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Down Arrow 24"/>
          <p:cNvSpPr/>
          <p:nvPr/>
        </p:nvSpPr>
        <p:spPr>
          <a:xfrm>
            <a:off x="4986983" y="4089879"/>
            <a:ext cx="573206" cy="547907"/>
          </a:xfrm>
          <a:prstGeom prst="downArrow">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329142" y="5745932"/>
            <a:ext cx="4633931" cy="307777"/>
          </a:xfrm>
          <a:prstGeom prst="rect">
            <a:avLst/>
          </a:prstGeom>
        </p:spPr>
        <p:txBody>
          <a:bodyPr wrap="square">
            <a:spAutoFit/>
          </a:bodyPr>
          <a:lstStyle/>
          <a:p>
            <a:r>
              <a:rPr lang="en-GB" sz="700" dirty="0" err="1">
                <a:latin typeface="Calibri" panose="020F0502020204030204" pitchFamily="34" charset="0"/>
                <a:cs typeface="Calibri" panose="020F0502020204030204" pitchFamily="34" charset="0"/>
              </a:rPr>
              <a:t>Groult</a:t>
            </a:r>
            <a:r>
              <a:rPr lang="en-GB" sz="700" dirty="0">
                <a:latin typeface="Calibri" panose="020F0502020204030204" pitchFamily="34" charset="0"/>
                <a:cs typeface="Calibri" panose="020F0502020204030204" pitchFamily="34" charset="0"/>
              </a:rPr>
              <a:t>, S. and Budtova, T. (2018) ‘Thermal conductivity/structure correlations in thermal super-insulating pectin aerogels’, </a:t>
            </a:r>
            <a:r>
              <a:rPr lang="en-GB" sz="700" i="1" dirty="0">
                <a:latin typeface="Calibri" panose="020F0502020204030204" pitchFamily="34" charset="0"/>
                <a:cs typeface="Calibri" panose="020F0502020204030204" pitchFamily="34" charset="0"/>
              </a:rPr>
              <a:t>Carbohydrate Polymers</a:t>
            </a:r>
            <a:r>
              <a:rPr lang="en-GB" sz="700" dirty="0">
                <a:latin typeface="Calibri" panose="020F0502020204030204" pitchFamily="34" charset="0"/>
                <a:cs typeface="Calibri" panose="020F0502020204030204" pitchFamily="34" charset="0"/>
              </a:rPr>
              <a:t>. Elsevier Ltd, 196, pp. 73–81. </a:t>
            </a:r>
            <a:r>
              <a:rPr lang="en-GB" sz="700" dirty="0" err="1">
                <a:latin typeface="Calibri" panose="020F0502020204030204" pitchFamily="34" charset="0"/>
                <a:cs typeface="Calibri" panose="020F0502020204030204" pitchFamily="34" charset="0"/>
              </a:rPr>
              <a:t>doi</a:t>
            </a:r>
            <a:r>
              <a:rPr lang="en-GB" sz="700" dirty="0">
                <a:latin typeface="Calibri" panose="020F0502020204030204" pitchFamily="34" charset="0"/>
                <a:cs typeface="Calibri" panose="020F0502020204030204" pitchFamily="34" charset="0"/>
              </a:rPr>
              <a:t>: 10.1016/j.carbpol.2018.05.026.</a:t>
            </a:r>
            <a:endParaRPr lang="en-US" sz="700"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22444203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B46936-0C0A-47E6-AF14-F596B1133206}" type="slidenum">
              <a:rPr lang="en-US" smtClean="0"/>
              <a:pPr/>
              <a:t>34</a:t>
            </a:fld>
            <a:endParaRPr lang="en-US"/>
          </a:p>
        </p:txBody>
      </p:sp>
      <p:sp>
        <p:nvSpPr>
          <p:cNvPr id="5" name="Rectangle 4"/>
          <p:cNvSpPr>
            <a:spLocks noGrp="1" noChangeArrowheads="1"/>
          </p:cNvSpPr>
          <p:nvPr>
            <p:ph type="title"/>
          </p:nvPr>
        </p:nvSpPr>
        <p:spPr>
          <a:xfrm>
            <a:off x="2590800" y="304801"/>
            <a:ext cx="7543800" cy="1431925"/>
          </a:xfrm>
        </p:spPr>
        <p:txBody>
          <a:bodyPr/>
          <a:lstStyle/>
          <a:p>
            <a:pPr eaLnBrk="1" hangingPunct="1"/>
            <a:r>
              <a:rPr lang="en-US" sz="4000" dirty="0">
                <a:latin typeface="Calibri" panose="020F0502020204030204" pitchFamily="34" charset="0"/>
                <a:cs typeface="Tahoma" pitchFamily="34" charset="0"/>
              </a:rPr>
              <a:t>Reflection point </a:t>
            </a:r>
            <a:r>
              <a:rPr lang="en-US" sz="4000" dirty="0" smtClean="0">
                <a:latin typeface="Calibri" panose="020F0502020204030204" pitchFamily="34" charset="0"/>
                <a:cs typeface="Tahoma" pitchFamily="34" charset="0"/>
              </a:rPr>
              <a:t>#2: </a:t>
            </a:r>
            <a:r>
              <a:rPr lang="en-US" sz="4000" dirty="0">
                <a:latin typeface="Calibri" panose="020F0502020204030204" pitchFamily="34" charset="0"/>
                <a:cs typeface="Tahoma" pitchFamily="34" charset="0"/>
              </a:rPr>
              <a:t>Discuss with your </a:t>
            </a:r>
            <a:r>
              <a:rPr lang="en-US" sz="4000" dirty="0" err="1">
                <a:latin typeface="Calibri" panose="020F0502020204030204" pitchFamily="34" charset="0"/>
                <a:cs typeface="Tahoma" pitchFamily="34" charset="0"/>
              </a:rPr>
              <a:t>neighbour</a:t>
            </a:r>
            <a:endParaRPr lang="en-US" sz="4000" dirty="0">
              <a:latin typeface="Calibri" panose="020F0502020204030204" pitchFamily="34" charset="0"/>
              <a:cs typeface="Tahoma" pitchFamily="34" charset="0"/>
            </a:endParaRPr>
          </a:p>
        </p:txBody>
      </p:sp>
      <p:sp>
        <p:nvSpPr>
          <p:cNvPr id="6" name="Rectangle 7"/>
          <p:cNvSpPr txBox="1">
            <a:spLocks noChangeArrowheads="1"/>
          </p:cNvSpPr>
          <p:nvPr/>
        </p:nvSpPr>
        <p:spPr bwMode="auto">
          <a:xfrm>
            <a:off x="2099556" y="2312876"/>
            <a:ext cx="8352928" cy="54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Times New Roman" pitchFamily="18" charset="0"/>
                <a:ea typeface="MS PGothic" pitchFamily="34" charset="-128"/>
              </a:defRPr>
            </a:lvl1pPr>
            <a:lvl2pPr marL="800100" indent="-34290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6pPr>
            <a:lvl7pPr marL="29718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7pPr>
            <a:lvl8pPr marL="34290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8pPr>
            <a:lvl9pPr marL="3886200" indent="-228600" algn="ctr" eaLnBrk="0" fontAlgn="base" hangingPunct="0">
              <a:lnSpc>
                <a:spcPct val="90000"/>
              </a:lnSpc>
              <a:spcBef>
                <a:spcPct val="20000"/>
              </a:spcBef>
              <a:spcAft>
                <a:spcPct val="0"/>
              </a:spcAft>
              <a:buClr>
                <a:schemeClr val="hlink"/>
              </a:buClr>
              <a:buSzPct val="70000"/>
              <a:buFont typeface="Wingdings" pitchFamily="2" charset="2"/>
              <a:defRPr sz="2000">
                <a:solidFill>
                  <a:schemeClr val="tx1"/>
                </a:solidFill>
                <a:latin typeface="Times New Roman" pitchFamily="18" charset="0"/>
                <a:ea typeface="MS PGothic" pitchFamily="34" charset="-128"/>
              </a:defRPr>
            </a:lvl9pPr>
          </a:lstStyle>
          <a:p>
            <a:pPr marL="914400" lvl="1" indent="-457200" eaLnBrk="1" hangingPunct="1">
              <a:buFont typeface="Arial" panose="020B0604020202020204" pitchFamily="34" charset="0"/>
              <a:buChar char="•"/>
            </a:pPr>
            <a:r>
              <a:rPr lang="en-US" sz="2800" dirty="0" smtClean="0"/>
              <a:t>How does material “being at the nanoscale” make a difference for</a:t>
            </a:r>
          </a:p>
          <a:p>
            <a:pPr marL="1771650" lvl="3" indent="-514350" eaLnBrk="1" hangingPunct="1">
              <a:buAutoNum type="alphaLcParenR"/>
            </a:pPr>
            <a:r>
              <a:rPr lang="en-US" sz="2800" dirty="0" smtClean="0"/>
              <a:t>Optical films </a:t>
            </a:r>
          </a:p>
          <a:p>
            <a:pPr marL="1771650" lvl="3" indent="-514350" eaLnBrk="1" hangingPunct="1">
              <a:buAutoNum type="alphaLcParenR"/>
            </a:pPr>
            <a:r>
              <a:rPr lang="en-US" sz="2800" dirty="0" smtClean="0"/>
              <a:t>Super-tough materials</a:t>
            </a:r>
          </a:p>
          <a:p>
            <a:pPr marL="1771650" lvl="3" indent="-514350" eaLnBrk="1" hangingPunct="1">
              <a:buAutoNum type="alphaLcParenR"/>
            </a:pPr>
            <a:r>
              <a:rPr lang="en-US" sz="2800" dirty="0" smtClean="0"/>
              <a:t>Controlled-release applications</a:t>
            </a:r>
          </a:p>
          <a:p>
            <a:pPr marL="1771650" lvl="3" indent="-514350" eaLnBrk="1" hangingPunct="1">
              <a:buAutoNum type="alphaLcParenR"/>
            </a:pPr>
            <a:r>
              <a:rPr lang="en-US" sz="2800" dirty="0" smtClean="0"/>
              <a:t>Thermally super-insulating materials?</a:t>
            </a:r>
          </a:p>
          <a:p>
            <a:pPr marL="971550" lvl="1" indent="-514350" eaLnBrk="1" hangingPunct="1">
              <a:buFont typeface="Arial" panose="020B0604020202020204" pitchFamily="34" charset="0"/>
              <a:buChar char="•"/>
            </a:pPr>
            <a:r>
              <a:rPr lang="en-US" sz="2800" dirty="0" smtClean="0"/>
              <a:t>What type of future applications can you envision for these materials?</a:t>
            </a:r>
          </a:p>
          <a:p>
            <a:pPr marL="1771650" lvl="3" indent="-514350" eaLnBrk="1" hangingPunct="1">
              <a:buAutoNum type="alphaLcParenR"/>
            </a:pPr>
            <a:endParaRPr lang="en-US" sz="2800" dirty="0"/>
          </a:p>
        </p:txBody>
      </p:sp>
    </p:spTree>
    <p:extLst>
      <p:ext uri="{BB962C8B-B14F-4D97-AF65-F5344CB8AC3E}">
        <p14:creationId xmlns:p14="http://schemas.microsoft.com/office/powerpoint/2010/main" val="2167205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Warm-up: Welcome to nanoscale!</a:t>
            </a:r>
            <a:endParaRPr lang="fi-FI" dirty="0"/>
          </a:p>
        </p:txBody>
      </p:sp>
      <p:sp>
        <p:nvSpPr>
          <p:cNvPr id="3" name="Content Placeholder 2"/>
          <p:cNvSpPr>
            <a:spLocks noGrp="1"/>
          </p:cNvSpPr>
          <p:nvPr>
            <p:ph idx="1"/>
          </p:nvPr>
        </p:nvSpPr>
        <p:spPr/>
        <p:txBody>
          <a:bodyPr>
            <a:normAutofit fontScale="92500" lnSpcReduction="20000"/>
          </a:bodyPr>
          <a:lstStyle/>
          <a:p>
            <a:pPr marL="914400" lvl="1" indent="-457200">
              <a:buFont typeface="Arial" panose="020B0604020202020204" pitchFamily="34" charset="0"/>
              <a:buChar char="•"/>
            </a:pPr>
            <a:r>
              <a:rPr lang="en-US" sz="2800" dirty="0"/>
              <a:t>Approximate what is an average diameter of a </a:t>
            </a:r>
          </a:p>
          <a:p>
            <a:pPr marL="1771650" lvl="3" indent="-514350">
              <a:buAutoNum type="alphaLcParenR"/>
            </a:pPr>
            <a:r>
              <a:rPr lang="en-US" sz="2800" dirty="0"/>
              <a:t>human hair? </a:t>
            </a:r>
          </a:p>
          <a:p>
            <a:pPr marL="1771650" lvl="3" indent="-514350">
              <a:buAutoNum type="alphaLcParenR"/>
            </a:pPr>
            <a:r>
              <a:rPr lang="en-US" sz="2800" dirty="0"/>
              <a:t>red blood cell?</a:t>
            </a:r>
          </a:p>
          <a:p>
            <a:pPr marL="1771650" lvl="3" indent="-514350">
              <a:buAutoNum type="alphaLcParenR"/>
            </a:pPr>
            <a:r>
              <a:rPr lang="en-US" sz="2800" dirty="0"/>
              <a:t>Water molecule?</a:t>
            </a:r>
          </a:p>
          <a:p>
            <a:pPr marL="971550" lvl="1" indent="-514350">
              <a:buFont typeface="Arial" panose="020B0604020202020204" pitchFamily="34" charset="0"/>
              <a:buChar char="•"/>
            </a:pPr>
            <a:r>
              <a:rPr lang="en-US" sz="2800" dirty="0"/>
              <a:t>Define “X” and “Y” in the following sentence: Nanoscience concerns object of dimensions ranging from approximately X to Y.</a:t>
            </a:r>
          </a:p>
          <a:p>
            <a:pPr marL="971550" lvl="1" indent="-514350">
              <a:buFont typeface="Arial" panose="020B0604020202020204" pitchFamily="34" charset="0"/>
              <a:buChar char="•"/>
            </a:pPr>
            <a:r>
              <a:rPr lang="en-US" sz="2800" dirty="0"/>
              <a:t>What physical attributes make a material behave differently at nanoscale than at bulk?</a:t>
            </a:r>
          </a:p>
          <a:p>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048683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Welcome to nanoscale!</a:t>
            </a:r>
            <a:endParaRPr lang="fi-FI" dirty="0"/>
          </a:p>
        </p:txBody>
      </p:sp>
      <p:sp>
        <p:nvSpPr>
          <p:cNvPr id="3" name="Content Placeholder 2"/>
          <p:cNvSpPr>
            <a:spLocks noGrp="1"/>
          </p:cNvSpPr>
          <p:nvPr>
            <p:ph idx="1"/>
          </p:nvPr>
        </p:nvSpPr>
        <p:spPr/>
        <p:txBody>
          <a:bodyPr>
            <a:normAutofit fontScale="85000" lnSpcReduction="10000"/>
          </a:bodyPr>
          <a:lstStyle/>
          <a:p>
            <a:pPr marL="914400" lvl="1" indent="-457200">
              <a:buFont typeface="Arial" panose="020B0604020202020204" pitchFamily="34" charset="0"/>
              <a:buChar char="•"/>
            </a:pPr>
            <a:r>
              <a:rPr lang="en-US" sz="2800" dirty="0"/>
              <a:t>Approximate what is an average diameter of a </a:t>
            </a:r>
          </a:p>
          <a:p>
            <a:pPr marL="1771650" lvl="3" indent="-514350">
              <a:buAutoNum type="alphaLcParenR"/>
            </a:pPr>
            <a:r>
              <a:rPr lang="en-US" sz="2800" dirty="0"/>
              <a:t>human hair? 80 0000 nm</a:t>
            </a:r>
          </a:p>
          <a:p>
            <a:pPr marL="1771650" lvl="3" indent="-514350">
              <a:buAutoNum type="alphaLcParenR"/>
            </a:pPr>
            <a:r>
              <a:rPr lang="en-US" sz="2800" dirty="0"/>
              <a:t>red blood cell? 7 000 nm</a:t>
            </a:r>
          </a:p>
          <a:p>
            <a:pPr marL="1771650" lvl="3" indent="-514350">
              <a:buAutoNum type="alphaLcParenR"/>
            </a:pPr>
            <a:r>
              <a:rPr lang="en-US" sz="2800" dirty="0"/>
              <a:t>Water molecule? 0.3 nm</a:t>
            </a:r>
          </a:p>
          <a:p>
            <a:pPr marL="971550" lvl="1" indent="-514350">
              <a:buFont typeface="Arial" panose="020B0604020202020204" pitchFamily="34" charset="0"/>
              <a:buChar char="•"/>
            </a:pPr>
            <a:r>
              <a:rPr lang="en-US" sz="2800" dirty="0"/>
              <a:t>Define “X” and “Y” in the following sentence: Nanoscience concerns object of dimensions ranging from approximately 0.2 nm to 100 nm.</a:t>
            </a:r>
          </a:p>
          <a:p>
            <a:pPr marL="971550" lvl="1" indent="-514350">
              <a:buFont typeface="Arial" panose="020B0604020202020204" pitchFamily="34" charset="0"/>
              <a:buChar char="•"/>
            </a:pPr>
            <a:r>
              <a:rPr lang="en-US" sz="2800" dirty="0"/>
              <a:t>What physical attributes make a material behave different: large surface area and quantum effects</a:t>
            </a:r>
          </a:p>
          <a:p>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47425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important to talk about the length scales?</a:t>
            </a:r>
            <a:endParaRPr lang="fi-FI" dirty="0"/>
          </a:p>
        </p:txBody>
      </p:sp>
      <p:pic>
        <p:nvPicPr>
          <p:cNvPr id="4" name="Picture 3"/>
          <p:cNvPicPr>
            <a:picLocks noChangeAspect="1"/>
          </p:cNvPicPr>
          <p:nvPr/>
        </p:nvPicPr>
        <p:blipFill>
          <a:blip r:embed="rId2"/>
          <a:stretch>
            <a:fillRect/>
          </a:stretch>
        </p:blipFill>
        <p:spPr>
          <a:xfrm>
            <a:off x="4491521" y="1007954"/>
            <a:ext cx="4696272" cy="6721819"/>
          </a:xfrm>
          <a:prstGeom prst="rect">
            <a:avLst/>
          </a:prstGeom>
          <a:scene3d>
            <a:camera prst="orthographicFront">
              <a:rot lat="0" lon="0" rev="16200000"/>
            </a:camera>
            <a:lightRig rig="threePt" dir="t"/>
          </a:scene3d>
        </p:spPr>
      </p:pic>
      <p:sp>
        <p:nvSpPr>
          <p:cNvPr id="3" name="Slide Number Placeholder 2"/>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154703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important to talk about the length scales?</a:t>
            </a:r>
            <a:endParaRPr lang="fi-FI" dirty="0"/>
          </a:p>
        </p:txBody>
      </p:sp>
      <p:pic>
        <p:nvPicPr>
          <p:cNvPr id="5" name="Picture 4"/>
          <p:cNvPicPr>
            <a:picLocks noChangeAspect="1"/>
          </p:cNvPicPr>
          <p:nvPr/>
        </p:nvPicPr>
        <p:blipFill>
          <a:blip r:embed="rId2"/>
          <a:stretch>
            <a:fillRect/>
          </a:stretch>
        </p:blipFill>
        <p:spPr>
          <a:xfrm>
            <a:off x="4150046" y="1993704"/>
            <a:ext cx="4892936" cy="4671174"/>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4061482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important to talk about the length scales?</a:t>
            </a:r>
            <a:endParaRPr lang="fi-FI" dirty="0"/>
          </a:p>
        </p:txBody>
      </p:sp>
      <p:sp>
        <p:nvSpPr>
          <p:cNvPr id="4" name="Rectangle 3"/>
          <p:cNvSpPr/>
          <p:nvPr/>
        </p:nvSpPr>
        <p:spPr>
          <a:xfrm>
            <a:off x="3138911" y="2042043"/>
            <a:ext cx="7920880" cy="3539430"/>
          </a:xfrm>
          <a:prstGeom prst="rect">
            <a:avLst/>
          </a:prstGeom>
        </p:spPr>
        <p:txBody>
          <a:bodyPr wrap="square">
            <a:spAutoFit/>
          </a:bodyPr>
          <a:lstStyle/>
          <a:p>
            <a:pPr marL="342900" lvl="0" indent="-342900" algn="l" defTabSz="457200" fontAlgn="auto">
              <a:lnSpc>
                <a:spcPct val="100000"/>
              </a:lnSpc>
              <a:spcAft>
                <a:spcPts val="0"/>
              </a:spcAft>
              <a:buClrTx/>
              <a:buSzTx/>
              <a:buFont typeface="Arial"/>
              <a:buChar char="•"/>
            </a:pPr>
            <a:r>
              <a:rPr lang="en-US" sz="3200" dirty="0">
                <a:latin typeface="Calibri"/>
                <a:ea typeface="+mn-ea"/>
              </a:rPr>
              <a:t>Creating successful applications in…</a:t>
            </a:r>
          </a:p>
          <a:p>
            <a:pPr marL="1257300" lvl="2" indent="-342900" algn="l" defTabSz="457200" fontAlgn="auto">
              <a:lnSpc>
                <a:spcPct val="100000"/>
              </a:lnSpc>
              <a:spcAft>
                <a:spcPts val="0"/>
              </a:spcAft>
              <a:buClrTx/>
              <a:buSzTx/>
              <a:buFont typeface="Arial"/>
              <a:buChar char="•"/>
            </a:pPr>
            <a:r>
              <a:rPr lang="en-US" sz="3200" dirty="0" err="1">
                <a:latin typeface="Calibri"/>
                <a:ea typeface="+mn-ea"/>
              </a:rPr>
              <a:t>Templated</a:t>
            </a:r>
            <a:r>
              <a:rPr lang="en-US" sz="3200" dirty="0">
                <a:latin typeface="Calibri"/>
                <a:ea typeface="+mn-ea"/>
              </a:rPr>
              <a:t> self-assembly</a:t>
            </a:r>
          </a:p>
          <a:p>
            <a:pPr marL="1257300" lvl="2" indent="-342900" algn="l" defTabSz="457200" fontAlgn="auto">
              <a:lnSpc>
                <a:spcPct val="100000"/>
              </a:lnSpc>
              <a:spcAft>
                <a:spcPts val="0"/>
              </a:spcAft>
              <a:buClrTx/>
              <a:buSzTx/>
              <a:buFont typeface="Arial"/>
              <a:buChar char="•"/>
            </a:pPr>
            <a:r>
              <a:rPr lang="en-US" sz="3200" dirty="0">
                <a:latin typeface="Calibri"/>
                <a:ea typeface="+mn-ea"/>
              </a:rPr>
              <a:t>Micro- and nanofabrication</a:t>
            </a:r>
          </a:p>
          <a:p>
            <a:pPr marL="1257300" lvl="2" indent="-342900" algn="l" defTabSz="457200" fontAlgn="auto">
              <a:lnSpc>
                <a:spcPct val="100000"/>
              </a:lnSpc>
              <a:spcAft>
                <a:spcPts val="0"/>
              </a:spcAft>
              <a:buClrTx/>
              <a:buSzTx/>
              <a:buFont typeface="Arial"/>
              <a:buChar char="•"/>
            </a:pPr>
            <a:r>
              <a:rPr lang="en-US" sz="3200" dirty="0">
                <a:latin typeface="Calibri"/>
                <a:ea typeface="+mn-ea"/>
              </a:rPr>
              <a:t>Separation membranes</a:t>
            </a:r>
          </a:p>
          <a:p>
            <a:pPr lvl="0" algn="l" defTabSz="457200" fontAlgn="auto">
              <a:lnSpc>
                <a:spcPct val="100000"/>
              </a:lnSpc>
              <a:spcAft>
                <a:spcPts val="0"/>
              </a:spcAft>
              <a:buClrTx/>
              <a:buSzTx/>
            </a:pPr>
            <a:endParaRPr lang="en-US" sz="3200" dirty="0">
              <a:latin typeface="Calibri"/>
              <a:ea typeface="+mn-ea"/>
            </a:endParaRPr>
          </a:p>
          <a:p>
            <a:pPr marL="342900" lvl="0" indent="-342900" algn="l" defTabSz="457200" fontAlgn="auto">
              <a:lnSpc>
                <a:spcPct val="100000"/>
              </a:lnSpc>
              <a:spcAft>
                <a:spcPts val="0"/>
              </a:spcAft>
              <a:buClrTx/>
              <a:buSzTx/>
              <a:buFont typeface="Arial"/>
              <a:buChar char="•"/>
            </a:pPr>
            <a:endParaRPr lang="en-US" sz="3200" dirty="0">
              <a:latin typeface="Calibri"/>
              <a:ea typeface="+mn-ea"/>
            </a:endParaRPr>
          </a:p>
          <a:p>
            <a:pPr lvl="0" algn="l" defTabSz="457200" fontAlgn="auto">
              <a:lnSpc>
                <a:spcPct val="100000"/>
              </a:lnSpc>
              <a:spcAft>
                <a:spcPts val="0"/>
              </a:spcAft>
              <a:buClrTx/>
              <a:buSzTx/>
            </a:pPr>
            <a:r>
              <a:rPr lang="en-US" sz="3200" dirty="0">
                <a:latin typeface="Calibri"/>
                <a:ea typeface="+mn-ea"/>
              </a:rPr>
              <a:t>…requires understanding of the length scales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146" y="3347357"/>
            <a:ext cx="4294410" cy="12843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Kuva 1" descr="fig_summary.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9191" y="3969390"/>
            <a:ext cx="2916324" cy="2410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1139" y="4451646"/>
            <a:ext cx="3780420" cy="1975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377008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xit" presetSubtype="0" fill="hold" nodeType="withEffect">
                                  <p:stCondLst>
                                    <p:cond delay="0"/>
                                  </p:stCondLst>
                                  <p:childTnLst>
                                    <p:animEffect transition="out" filter="fade">
                                      <p:cBhvr>
                                        <p:cTn id="25" dur="500"/>
                                        <p:tgtEl>
                                          <p:spTgt spid="4">
                                            <p:txEl>
                                              <p:pRg st="6" end="6"/>
                                            </p:txEl>
                                          </p:spTgt>
                                        </p:tgtEl>
                                      </p:cBhvr>
                                    </p:animEffect>
                                    <p:set>
                                      <p:cBhvr>
                                        <p:cTn id="26" dur="1" fill="hold">
                                          <p:stCondLst>
                                            <p:cond delay="499"/>
                                          </p:stCondLst>
                                        </p:cTn>
                                        <p:tgtEl>
                                          <p:spTgt spid="4">
                                            <p:txEl>
                                              <p:pRg st="6" end="6"/>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ppt_x"/>
                                          </p:val>
                                        </p:tav>
                                      </p:tavLst>
                                    </p:anim>
                                    <p:anim calcmode="lin" valueType="num">
                                      <p:cBhvr additive="base">
                                        <p:cTn id="52" dur="500"/>
                                        <p:tgtEl>
                                          <p:spTgt spid="8"/>
                                        </p:tgtEl>
                                        <p:attrNameLst>
                                          <p:attrName>ppt_y</p:attrName>
                                        </p:attrNameLst>
                                      </p:cBhvr>
                                      <p:tavLst>
                                        <p:tav tm="0">
                                          <p:val>
                                            <p:strVal val="ppt_y"/>
                                          </p:val>
                                        </p:tav>
                                        <p:tav tm="100000">
                                          <p:val>
                                            <p:strVal val="1+ppt_h/2"/>
                                          </p:val>
                                        </p:tav>
                                      </p:tavLst>
                                    </p:anim>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a:t>
            </a:r>
            <a:r>
              <a:rPr lang="en-US" dirty="0" err="1" smtClean="0"/>
              <a:t>nano</a:t>
            </a:r>
            <a:r>
              <a:rPr lang="en-US" dirty="0" smtClean="0"/>
              <a:t> special – hard matter vs. soft matter comparison</a:t>
            </a:r>
            <a:endParaRPr lang="fi-FI" dirty="0"/>
          </a:p>
        </p:txBody>
      </p:sp>
      <p:sp>
        <p:nvSpPr>
          <p:cNvPr id="3" name="Content Placeholder 2"/>
          <p:cNvSpPr>
            <a:spLocks noGrp="1"/>
          </p:cNvSpPr>
          <p:nvPr>
            <p:ph idx="1"/>
          </p:nvPr>
        </p:nvSpPr>
        <p:spPr/>
        <p:txBody>
          <a:bodyPr>
            <a:normAutofit fontScale="92500" lnSpcReduction="10000"/>
          </a:bodyPr>
          <a:lstStyle/>
          <a:p>
            <a:r>
              <a:rPr lang="en-US" dirty="0" smtClean="0"/>
              <a:t>“Hard” atomistic materials: </a:t>
            </a:r>
          </a:p>
          <a:p>
            <a:pPr lvl="2"/>
            <a:r>
              <a:rPr lang="en-US" dirty="0" smtClean="0"/>
              <a:t>Difference 1: most of the atoms on the surface of the material</a:t>
            </a:r>
          </a:p>
          <a:p>
            <a:pPr lvl="3"/>
            <a:r>
              <a:rPr lang="en-US" dirty="0" smtClean="0"/>
              <a:t>Depression of the melting point</a:t>
            </a:r>
          </a:p>
          <a:p>
            <a:pPr lvl="3"/>
            <a:r>
              <a:rPr lang="en-US" dirty="0" smtClean="0"/>
              <a:t>Large specific surface area -&gt; important for applications, such as catalytic materials</a:t>
            </a:r>
          </a:p>
          <a:p>
            <a:pPr lvl="2"/>
            <a:r>
              <a:rPr lang="en-US" dirty="0" smtClean="0"/>
              <a:t>Difference 2: propagation of waves/energy is limited by the small scale</a:t>
            </a:r>
          </a:p>
          <a:p>
            <a:pPr lvl="3"/>
            <a:r>
              <a:rPr lang="en-US" dirty="0" smtClean="0"/>
              <a:t>Quantum phenomena become relevant -&gt; classical physics needs to be replaced by quantum physics  -&gt; important for applications, such as </a:t>
            </a:r>
            <a:r>
              <a:rPr lang="en-US" dirty="0" err="1" smtClean="0"/>
              <a:t>plamonics</a:t>
            </a:r>
            <a:endParaRPr lang="en-US" dirty="0" smtClean="0"/>
          </a:p>
          <a:p>
            <a:r>
              <a:rPr lang="en-US" dirty="0" smtClean="0"/>
              <a:t>Soft materials:</a:t>
            </a:r>
          </a:p>
          <a:p>
            <a:pPr lvl="2"/>
            <a:r>
              <a:rPr lang="en-US" dirty="0" smtClean="0"/>
              <a:t>Difference 1: Relatively large interfacial/surface areas</a:t>
            </a:r>
          </a:p>
          <a:p>
            <a:pPr lvl="3"/>
            <a:r>
              <a:rPr lang="en-US" dirty="0" smtClean="0"/>
              <a:t>Mobility and malleability of the building blocks very different at the surfaces than in the bulk</a:t>
            </a:r>
          </a:p>
          <a:p>
            <a:pPr lvl="2"/>
            <a:r>
              <a:rPr lang="en-US" dirty="0" smtClean="0"/>
              <a:t>Difference 2: propagation of waves/energy limited by frequent interfaces (reduced length of the “free mean path”</a:t>
            </a:r>
          </a:p>
          <a:p>
            <a:pPr lvl="3"/>
            <a:r>
              <a:rPr lang="en-US" dirty="0" smtClean="0"/>
              <a:t>Important in applications such as optical light management films and in insulating materials</a:t>
            </a:r>
          </a:p>
          <a:p>
            <a:pPr lvl="3"/>
            <a:endParaRPr lang="en-US" dirty="0" smtClean="0"/>
          </a:p>
          <a:p>
            <a:pPr lvl="3"/>
            <a:endParaRPr lang="fi-FI"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1196094" y="4528225"/>
            <a:ext cx="1778947" cy="1988361"/>
          </a:xfrm>
          <a:prstGeom prst="rect">
            <a:avLst/>
          </a:prstGeom>
        </p:spPr>
      </p:pic>
      <p:pic>
        <p:nvPicPr>
          <p:cNvPr id="6" name="Picture 5"/>
          <p:cNvPicPr>
            <a:picLocks noChangeAspect="1"/>
          </p:cNvPicPr>
          <p:nvPr/>
        </p:nvPicPr>
        <p:blipFill>
          <a:blip r:embed="rId3"/>
          <a:stretch>
            <a:fillRect/>
          </a:stretch>
        </p:blipFill>
        <p:spPr>
          <a:xfrm>
            <a:off x="6892263" y="3982571"/>
            <a:ext cx="2657789" cy="15365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9838" y="3982571"/>
            <a:ext cx="2181979" cy="1536570"/>
          </a:xfrm>
          <a:prstGeom prst="rect">
            <a:avLst/>
          </a:prstGeom>
        </p:spPr>
      </p:pic>
    </p:spTree>
    <p:extLst>
      <p:ext uri="{BB962C8B-B14F-4D97-AF65-F5344CB8AC3E}">
        <p14:creationId xmlns:p14="http://schemas.microsoft.com/office/powerpoint/2010/main" val="40406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1"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1000"/>
                                        <p:tgtEl>
                                          <p:spTgt spid="3">
                                            <p:txEl>
                                              <p:pRg st="10" end="10"/>
                                            </p:txEl>
                                          </p:spTgt>
                                        </p:tgtEl>
                                      </p:cBhvr>
                                    </p:animEffect>
                                    <p:anim calcmode="lin" valueType="num">
                                      <p:cBhvr>
                                        <p:cTn id="6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p:cTn id="79" dur="500" fill="hold"/>
                                        <p:tgtEl>
                                          <p:spTgt spid="7"/>
                                        </p:tgtEl>
                                        <p:attrNameLst>
                                          <p:attrName>ppt_w</p:attrName>
                                        </p:attrNameLst>
                                      </p:cBhvr>
                                      <p:tavLst>
                                        <p:tav tm="0">
                                          <p:val>
                                            <p:fltVal val="0"/>
                                          </p:val>
                                        </p:tav>
                                        <p:tav tm="100000">
                                          <p:val>
                                            <p:strVal val="#ppt_w"/>
                                          </p:val>
                                        </p:tav>
                                      </p:tavLst>
                                    </p:anim>
                                    <p:anim calcmode="lin" valueType="num">
                                      <p:cBhvr>
                                        <p:cTn id="80" dur="500" fill="hold"/>
                                        <p:tgtEl>
                                          <p:spTgt spid="7"/>
                                        </p:tgtEl>
                                        <p:attrNameLst>
                                          <p:attrName>ppt_h</p:attrName>
                                        </p:attrNameLst>
                                      </p:cBhvr>
                                      <p:tavLst>
                                        <p:tav tm="0">
                                          <p:val>
                                            <p:fltVal val="0"/>
                                          </p:val>
                                        </p:tav>
                                        <p:tav tm="100000">
                                          <p:val>
                                            <p:strVal val="#ppt_h"/>
                                          </p:val>
                                        </p:tav>
                                      </p:tavLst>
                                    </p:anim>
                                    <p:animEffect transition="in" filter="fade">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26512</TotalTime>
  <Words>1849</Words>
  <Application>Microsoft Office PowerPoint</Application>
  <PresentationFormat>Widescreen</PresentationFormat>
  <Paragraphs>211</Paragraphs>
  <Slides>34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ＭＳ Ｐゴシック</vt:lpstr>
      <vt:lpstr>ＭＳ Ｐゴシック</vt:lpstr>
      <vt:lpstr>Arial</vt:lpstr>
      <vt:lpstr>Calibri</vt:lpstr>
      <vt:lpstr>Century Gothic</vt:lpstr>
      <vt:lpstr>Georgia</vt:lpstr>
      <vt:lpstr>Tahoma</vt:lpstr>
      <vt:lpstr>Times New Roman</vt:lpstr>
      <vt:lpstr>Wingdings 3</vt:lpstr>
      <vt:lpstr>Wisp</vt:lpstr>
      <vt:lpstr>Functionality through nanoscale</vt:lpstr>
      <vt:lpstr>“Functional” – sometimes replaced by smart</vt:lpstr>
      <vt:lpstr>Welcome to nanoscale!</vt:lpstr>
      <vt:lpstr>Warm-up: Welcome to nanoscale!</vt:lpstr>
      <vt:lpstr>Warm-up: Welcome to nanoscale!</vt:lpstr>
      <vt:lpstr>Why is it important to talk about the length scales?</vt:lpstr>
      <vt:lpstr>Why is it important to talk about the length scales?</vt:lpstr>
      <vt:lpstr>Why is it important to talk about the length scales?</vt:lpstr>
      <vt:lpstr>What makes nano special – hard matter vs. soft matter comparison</vt:lpstr>
      <vt:lpstr>Welcome to nanoscale!</vt:lpstr>
      <vt:lpstr>Nanofabrication methods: Top down vs. bottom up</vt:lpstr>
      <vt:lpstr>Bottom-up: Chemical synthesis</vt:lpstr>
      <vt:lpstr>Bottom-up: Positional assembly</vt:lpstr>
      <vt:lpstr>Bottom-up: Self-assembly</vt:lpstr>
      <vt:lpstr>Block-copolymers – self-assembly route to the structures of 10 to 100 nm</vt:lpstr>
      <vt:lpstr>Enthalpy vs. entropy in block copolymer self-assembly</vt:lpstr>
      <vt:lpstr>How to tune the forming nanostructures?</vt:lpstr>
      <vt:lpstr>Reflection point #1: Discuss with your neighbour</vt:lpstr>
      <vt:lpstr>Functionality through nanoscale</vt:lpstr>
      <vt:lpstr>Increase of mobility at polymer-air interface – effects on mechanical properties</vt:lpstr>
      <vt:lpstr>Layered structures can reach mechanical performance beyond individual materials</vt:lpstr>
      <vt:lpstr>Functionality through nanoscale</vt:lpstr>
      <vt:lpstr>Fundamentals of optical properties in non-absorbing media</vt:lpstr>
      <vt:lpstr>Bulk materials consisting of nanoscale elements can have very different optical properties</vt:lpstr>
      <vt:lpstr>Nanoscale materials can have a complex impact to the final optical properties </vt:lpstr>
      <vt:lpstr>These light-management layers can significantly increase the power conversion efficiency of photovoltaics</vt:lpstr>
      <vt:lpstr>Nanoscale materials at the interface can serve in antireflection</vt:lpstr>
      <vt:lpstr>Functionality through nanoscale</vt:lpstr>
      <vt:lpstr>Applicability of porous materials</vt:lpstr>
      <vt:lpstr>General properties of aerogels</vt:lpstr>
      <vt:lpstr>Biomedical and environmental application of nanoporous materials</vt:lpstr>
      <vt:lpstr>Example: Thermally super-insulating bioaerogels</vt:lpstr>
      <vt:lpstr>Example: Thermally super-insulating bioaerogels</vt:lpstr>
      <vt:lpstr>Reflection point #2: Discuss with your neighbour</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Functionality through nanoscale</dc:title>
  <dc:creator>Vapaavuori Jaana</dc:creator>
  <cp:lastModifiedBy>Vapaavuori Jaana</cp:lastModifiedBy>
  <cp:revision>71</cp:revision>
  <dcterms:created xsi:type="dcterms:W3CDTF">2020-08-03T08:45:17Z</dcterms:created>
  <dcterms:modified xsi:type="dcterms:W3CDTF">2020-10-16T08:05:54Z</dcterms:modified>
</cp:coreProperties>
</file>