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7" r:id="rId4"/>
    <p:sldId id="263" r:id="rId5"/>
    <p:sldId id="262" r:id="rId6"/>
    <p:sldId id="264" r:id="rId7"/>
    <p:sldId id="257" r:id="rId8"/>
    <p:sldId id="268" r:id="rId9"/>
    <p:sldId id="258" r:id="rId10"/>
    <p:sldId id="265" r:id="rId11"/>
    <p:sldId id="278" r:id="rId12"/>
    <p:sldId id="260" r:id="rId13"/>
    <p:sldId id="261" r:id="rId14"/>
    <p:sldId id="267" r:id="rId15"/>
    <p:sldId id="272" r:id="rId16"/>
    <p:sldId id="275" r:id="rId17"/>
    <p:sldId id="273" r:id="rId18"/>
    <p:sldId id="274" r:id="rId19"/>
  </p:sldIdLst>
  <p:sldSz cx="12192000" cy="6858000"/>
  <p:notesSz cx="6742113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ADA7"/>
    <a:srgbClr val="620708"/>
    <a:srgbClr val="1C1412"/>
    <a:srgbClr val="FFFFFF"/>
    <a:srgbClr val="F2E7B0"/>
    <a:srgbClr val="DABC26"/>
    <a:srgbClr val="A91213"/>
    <a:srgbClr val="E6E6E6"/>
    <a:srgbClr val="03BB51"/>
    <a:srgbClr val="F9E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2" autoAdjust="0"/>
    <p:restoredTop sz="94660"/>
  </p:normalViewPr>
  <p:slideViewPr>
    <p:cSldViewPr snapToGrid="0">
      <p:cViewPr>
        <p:scale>
          <a:sx n="78" d="100"/>
          <a:sy n="78" d="100"/>
        </p:scale>
        <p:origin x="-46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DABDC2-5BFF-4AD1-BAE7-29D2251F24C8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1BC4F8-99CD-478F-A0AD-9822A2652891}">
      <dgm:prSet custT="1"/>
      <dgm:spPr/>
      <dgm:t>
        <a:bodyPr/>
        <a:lstStyle/>
        <a:p>
          <a:r>
            <a:rPr lang="es-ES_tradnl" sz="1900" dirty="0">
              <a:latin typeface="Bahnschrift" panose="020B0502040204020203" pitchFamily="34" charset="0"/>
            </a:rPr>
            <a:t>Ordenad las siguientes profesiones según </a:t>
          </a:r>
          <a:r>
            <a:rPr lang="es-ES_tradnl" sz="1900" b="1" u="none" dirty="0">
              <a:ln>
                <a:noFill/>
              </a:ln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lo útiles que sean a la sociedad</a:t>
          </a:r>
          <a:r>
            <a:rPr lang="es-ES_tradnl" sz="1900" u="none" dirty="0">
              <a:latin typeface="Bahnschrift" panose="020B0502040204020203" pitchFamily="34" charset="0"/>
            </a:rPr>
            <a:t>*.</a:t>
          </a:r>
          <a:endParaRPr lang="en-US" sz="1900" u="none" dirty="0">
            <a:latin typeface="Bahnschrift" panose="020B0502040204020203" pitchFamily="34" charset="0"/>
          </a:endParaRPr>
        </a:p>
      </dgm:t>
    </dgm:pt>
    <dgm:pt modelId="{277536CD-5D3B-489A-BE7B-7FB881248879}" type="parTrans" cxnId="{BB84573F-953F-4355-9B1E-8779F6AC5BD9}">
      <dgm:prSet/>
      <dgm:spPr/>
      <dgm:t>
        <a:bodyPr/>
        <a:lstStyle/>
        <a:p>
          <a:endParaRPr lang="en-US"/>
        </a:p>
      </dgm:t>
    </dgm:pt>
    <dgm:pt modelId="{E62799B8-AC53-4F2A-8BD2-D4E6A2FD0524}" type="sibTrans" cxnId="{BB84573F-953F-4355-9B1E-8779F6AC5BD9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66CC1070-299F-4CA7-8AD9-B355AF7EFA8A}">
      <dgm:prSet custT="1"/>
      <dgm:spPr/>
      <dgm:t>
        <a:bodyPr/>
        <a:lstStyle/>
        <a:p>
          <a:r>
            <a:rPr lang="es-ES_tradnl" sz="1900" dirty="0">
              <a:latin typeface="Bahnschrift" panose="020B0502040204020203" pitchFamily="34" charset="0"/>
            </a:rPr>
            <a:t>Fijaos en las ocho primeras profesiones de vuestra lista. ¿Qué </a:t>
          </a:r>
          <a:r>
            <a:rPr lang="es-ES_tradnl" sz="1900" b="1" i="0" u="none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necesitan</a:t>
          </a:r>
          <a:r>
            <a:rPr lang="es-ES_tradnl" sz="1900" dirty="0">
              <a:latin typeface="Bahnschrift" panose="020B0502040204020203" pitchFamily="34" charset="0"/>
            </a:rPr>
            <a:t> estas perso-nas para hacer bien su trabajo? Usad la estructura </a:t>
          </a:r>
          <a:r>
            <a:rPr lang="es-ES_tradnl" sz="1900" dirty="0">
              <a:solidFill>
                <a:schemeClr val="lt1"/>
              </a:solidFill>
              <a:latin typeface="Bahnschrift" panose="020B0502040204020203" pitchFamily="34" charset="0"/>
            </a:rPr>
            <a:t>de </a:t>
          </a:r>
          <a:r>
            <a:rPr lang="es-ES_tradnl" sz="1900" b="1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“(sustantivo) que” + subjuntivo</a:t>
          </a:r>
          <a:r>
            <a:rPr lang="es-ES_tradnl" sz="1900" dirty="0">
              <a:latin typeface="Bahnschrift" panose="020B0502040204020203" pitchFamily="34" charset="0"/>
            </a:rPr>
            <a:t>. Por ejemplo: “La lobista </a:t>
          </a:r>
          <a:r>
            <a:rPr lang="es-ES_tradnl" sz="1900" i="0" u="none" dirty="0">
              <a:latin typeface="Bahnschrift" panose="020B0502040204020203" pitchFamily="34" charset="0"/>
            </a:rPr>
            <a:t>necesita</a:t>
          </a:r>
          <a:r>
            <a:rPr lang="es-ES_tradnl" sz="1900" i="1" u="none" dirty="0">
              <a:latin typeface="Bahnschrift" panose="020B0502040204020203" pitchFamily="34" charset="0"/>
            </a:rPr>
            <a:t> políticos que la escuchen”</a:t>
          </a:r>
          <a:r>
            <a:rPr lang="es-ES_tradnl" sz="1900" u="none" dirty="0">
              <a:latin typeface="Bahnschrift" panose="020B0502040204020203" pitchFamily="34" charset="0"/>
            </a:rPr>
            <a:t>.</a:t>
          </a:r>
          <a:endParaRPr lang="en-US" sz="1900" u="none" dirty="0">
            <a:latin typeface="Bahnschrift" panose="020B0502040204020203" pitchFamily="34" charset="0"/>
          </a:endParaRPr>
        </a:p>
      </dgm:t>
    </dgm:pt>
    <dgm:pt modelId="{3D8515A7-F801-4A2E-A3DA-3D1305A57D8E}" type="parTrans" cxnId="{39925A99-4CBB-4F06-9BE2-74FF64E29EA2}">
      <dgm:prSet/>
      <dgm:spPr/>
      <dgm:t>
        <a:bodyPr/>
        <a:lstStyle/>
        <a:p>
          <a:endParaRPr lang="en-US"/>
        </a:p>
      </dgm:t>
    </dgm:pt>
    <dgm:pt modelId="{2C0D8FC8-795A-4E57-8C8D-56AE5C143832}" type="sibTrans" cxnId="{39925A99-4CBB-4F06-9BE2-74FF64E29EA2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C059E176-BDF2-4C60-9022-3AE05FFC3A89}">
      <dgm:prSet custT="1"/>
      <dgm:spPr/>
      <dgm:t>
        <a:bodyPr/>
        <a:lstStyle/>
        <a:p>
          <a:r>
            <a:rPr lang="es-ES_tradnl" sz="1900" dirty="0">
              <a:latin typeface="Bahnschrift" panose="020B0502040204020203" pitchFamily="34" charset="0"/>
            </a:rPr>
            <a:t>Fijaos ahora en las cuatro últimas. ¿</a:t>
          </a:r>
          <a:r>
            <a:rPr lang="es-ES_tradnl" sz="1900" b="1" dirty="0">
              <a:gradFill>
                <a:gsLst>
                  <a:gs pos="0">
                    <a:srgbClr val="EBDA87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Por qué</a:t>
          </a:r>
          <a:r>
            <a:rPr lang="es-ES_tradnl" sz="1900" dirty="0">
              <a:latin typeface="Bahnschrift" panose="020B0502040204020203" pitchFamily="34" charset="0"/>
            </a:rPr>
            <a:t> son tan poco útiles? </a:t>
          </a:r>
          <a:r>
            <a:rPr lang="es-ES_tradnl" sz="19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Si la mina fuera de oro, </a:t>
          </a:r>
          <a:r>
            <a:rPr lang="es-ES_tradnl" sz="1900" dirty="0">
              <a:latin typeface="Bahnschrift" panose="020B0502040204020203" pitchFamily="34" charset="0"/>
            </a:rPr>
            <a:t>¿</a:t>
          </a:r>
          <a:r>
            <a:rPr lang="es-ES_tradnl" sz="19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el minero sería menos útil a la sociedad? </a:t>
          </a:r>
          <a:r>
            <a:rPr lang="es-ES_tradnl" sz="1900" dirty="0">
              <a:latin typeface="Bahnschrift" panose="020B0502040204020203" pitchFamily="34" charset="0"/>
            </a:rPr>
            <a:t>¿Por qué?</a:t>
          </a:r>
          <a:endParaRPr lang="en-US" sz="1900" dirty="0">
            <a:latin typeface="Bahnschrift" panose="020B0502040204020203" pitchFamily="34" charset="0"/>
          </a:endParaRPr>
        </a:p>
      </dgm:t>
    </dgm:pt>
    <dgm:pt modelId="{85577BE4-A147-4A55-A7D5-A69E153A2CE7}" type="parTrans" cxnId="{44CF0EBA-9560-4AB6-9F7D-26DFCE7FF575}">
      <dgm:prSet/>
      <dgm:spPr/>
      <dgm:t>
        <a:bodyPr/>
        <a:lstStyle/>
        <a:p>
          <a:endParaRPr lang="en-US"/>
        </a:p>
      </dgm:t>
    </dgm:pt>
    <dgm:pt modelId="{7267B987-24AF-41D2-B93C-EB7B7C16EE85}" type="sibTrans" cxnId="{44CF0EBA-9560-4AB6-9F7D-26DFCE7FF575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10E2F2E5-D374-47B4-A1D6-0AE0EC50F493}" type="pres">
      <dgm:prSet presAssocID="{C0DABDC2-5BFF-4AD1-BAE7-29D2251F24C8}" presName="Name0" presStyleCnt="0">
        <dgm:presLayoutVars>
          <dgm:animLvl val="lvl"/>
          <dgm:resizeHandles val="exact"/>
        </dgm:presLayoutVars>
      </dgm:prSet>
      <dgm:spPr/>
    </dgm:pt>
    <dgm:pt modelId="{DF7E2AD0-53E8-40C0-ADB2-F95B2F14E72A}" type="pres">
      <dgm:prSet presAssocID="{011BC4F8-99CD-478F-A0AD-9822A2652891}" presName="compositeNode" presStyleCnt="0">
        <dgm:presLayoutVars>
          <dgm:bulletEnabled val="1"/>
        </dgm:presLayoutVars>
      </dgm:prSet>
      <dgm:spPr/>
    </dgm:pt>
    <dgm:pt modelId="{56F19C20-24D9-4237-BAD8-8DC472F8FDA8}" type="pres">
      <dgm:prSet presAssocID="{011BC4F8-99CD-478F-A0AD-9822A2652891}" presName="bgRect" presStyleLbl="alignNode1" presStyleIdx="0" presStyleCnt="3" custScaleX="95604" custScaleY="123942" custLinFactNeighborX="-6831" custLinFactNeighborY="335"/>
      <dgm:spPr/>
    </dgm:pt>
    <dgm:pt modelId="{C03DD068-9DCA-48A1-A718-50B96E68000F}" type="pres">
      <dgm:prSet presAssocID="{E62799B8-AC53-4F2A-8BD2-D4E6A2FD0524}" presName="sibTransNodeRect" presStyleLbl="alignNode1" presStyleIdx="0" presStyleCnt="3" custLinFactNeighborX="-85" custLinFactNeighborY="-5935">
        <dgm:presLayoutVars>
          <dgm:chMax val="0"/>
          <dgm:bulletEnabled val="1"/>
        </dgm:presLayoutVars>
      </dgm:prSet>
      <dgm:spPr/>
    </dgm:pt>
    <dgm:pt modelId="{2DE27F6A-B4D6-4232-AD64-E56520760ADB}" type="pres">
      <dgm:prSet presAssocID="{011BC4F8-99CD-478F-A0AD-9822A2652891}" presName="nodeRect" presStyleLbl="alignNode1" presStyleIdx="0" presStyleCnt="3">
        <dgm:presLayoutVars>
          <dgm:bulletEnabled val="1"/>
        </dgm:presLayoutVars>
      </dgm:prSet>
      <dgm:spPr/>
    </dgm:pt>
    <dgm:pt modelId="{39D6005E-C06B-40B7-8701-B2B2355BFACE}" type="pres">
      <dgm:prSet presAssocID="{E62799B8-AC53-4F2A-8BD2-D4E6A2FD0524}" presName="sibTrans" presStyleCnt="0"/>
      <dgm:spPr/>
    </dgm:pt>
    <dgm:pt modelId="{CB3F3A5E-ED69-4282-A6DB-89557E09E1DB}" type="pres">
      <dgm:prSet presAssocID="{66CC1070-299F-4CA7-8AD9-B355AF7EFA8A}" presName="compositeNode" presStyleCnt="0">
        <dgm:presLayoutVars>
          <dgm:bulletEnabled val="1"/>
        </dgm:presLayoutVars>
      </dgm:prSet>
      <dgm:spPr/>
    </dgm:pt>
    <dgm:pt modelId="{50751174-7506-4C72-8F7E-22DDC7615387}" type="pres">
      <dgm:prSet presAssocID="{66CC1070-299F-4CA7-8AD9-B355AF7EFA8A}" presName="bgRect" presStyleLbl="alignNode1" presStyleIdx="1" presStyleCnt="3" custScaleX="246929" custScaleY="124513" custLinFactNeighborX="-2604" custLinFactNeighborY="2"/>
      <dgm:spPr/>
    </dgm:pt>
    <dgm:pt modelId="{9B172856-136D-41BE-8A89-4A3DEBA5F6FC}" type="pres">
      <dgm:prSet presAssocID="{2C0D8FC8-795A-4E57-8C8D-56AE5C143832}" presName="sibTransNodeRect" presStyleLbl="alignNode1" presStyleIdx="1" presStyleCnt="3" custScaleX="228477" custLinFactNeighborX="-6012" custLinFactNeighborY="-5396">
        <dgm:presLayoutVars>
          <dgm:chMax val="0"/>
          <dgm:bulletEnabled val="1"/>
        </dgm:presLayoutVars>
      </dgm:prSet>
      <dgm:spPr/>
    </dgm:pt>
    <dgm:pt modelId="{28044C74-4CFF-4FCE-973F-D4470D6F21D5}" type="pres">
      <dgm:prSet presAssocID="{66CC1070-299F-4CA7-8AD9-B355AF7EFA8A}" presName="nodeRect" presStyleLbl="alignNode1" presStyleIdx="1" presStyleCnt="3">
        <dgm:presLayoutVars>
          <dgm:bulletEnabled val="1"/>
        </dgm:presLayoutVars>
      </dgm:prSet>
      <dgm:spPr/>
    </dgm:pt>
    <dgm:pt modelId="{79BFA494-9724-48B4-A053-D32B4AC503E2}" type="pres">
      <dgm:prSet presAssocID="{2C0D8FC8-795A-4E57-8C8D-56AE5C143832}" presName="sibTrans" presStyleCnt="0"/>
      <dgm:spPr/>
    </dgm:pt>
    <dgm:pt modelId="{1B0FFF1E-FCB5-45B8-B09B-BB0FFFC80286}" type="pres">
      <dgm:prSet presAssocID="{C059E176-BDF2-4C60-9022-3AE05FFC3A89}" presName="compositeNode" presStyleCnt="0">
        <dgm:presLayoutVars>
          <dgm:bulletEnabled val="1"/>
        </dgm:presLayoutVars>
      </dgm:prSet>
      <dgm:spPr/>
    </dgm:pt>
    <dgm:pt modelId="{E7D780B2-D3C6-49B0-9553-79FFED2A22D5}" type="pres">
      <dgm:prSet presAssocID="{C059E176-BDF2-4C60-9022-3AE05FFC3A89}" presName="bgRect" presStyleLbl="alignNode1" presStyleIdx="2" presStyleCnt="3" custScaleX="157358" custScaleY="126104" custLinFactNeighborX="129"/>
      <dgm:spPr/>
    </dgm:pt>
    <dgm:pt modelId="{DC586BA3-5ED8-47AF-BF33-A24D9FB1E9F8}" type="pres">
      <dgm:prSet presAssocID="{7267B987-24AF-41D2-B93C-EB7B7C16EE85}" presName="sibTransNodeRect" presStyleLbl="alignNode1" presStyleIdx="2" presStyleCnt="3" custScaleX="147582" custLinFactNeighborX="-4810" custLinFactNeighborY="-6133">
        <dgm:presLayoutVars>
          <dgm:chMax val="0"/>
          <dgm:bulletEnabled val="1"/>
        </dgm:presLayoutVars>
      </dgm:prSet>
      <dgm:spPr/>
    </dgm:pt>
    <dgm:pt modelId="{CAC86392-ACE5-4E80-81A9-15E0A5141564}" type="pres">
      <dgm:prSet presAssocID="{C059E176-BDF2-4C60-9022-3AE05FFC3A89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27113A1D-F44C-430B-AC05-4C964096E1DF}" type="presOf" srcId="{E62799B8-AC53-4F2A-8BD2-D4E6A2FD0524}" destId="{C03DD068-9DCA-48A1-A718-50B96E68000F}" srcOrd="0" destOrd="0" presId="urn:microsoft.com/office/officeart/2016/7/layout/LinearBlockProcessNumbered"/>
    <dgm:cxn modelId="{02DC0126-3108-4DBF-A579-428E7E3DA421}" type="presOf" srcId="{C0DABDC2-5BFF-4AD1-BAE7-29D2251F24C8}" destId="{10E2F2E5-D374-47B4-A1D6-0AE0EC50F493}" srcOrd="0" destOrd="0" presId="urn:microsoft.com/office/officeart/2016/7/layout/LinearBlockProcessNumbered"/>
    <dgm:cxn modelId="{AB324339-73C5-48C0-837D-CC5B352D14C7}" type="presOf" srcId="{011BC4F8-99CD-478F-A0AD-9822A2652891}" destId="{56F19C20-24D9-4237-BAD8-8DC472F8FDA8}" srcOrd="0" destOrd="0" presId="urn:microsoft.com/office/officeart/2016/7/layout/LinearBlockProcessNumbered"/>
    <dgm:cxn modelId="{BB84573F-953F-4355-9B1E-8779F6AC5BD9}" srcId="{C0DABDC2-5BFF-4AD1-BAE7-29D2251F24C8}" destId="{011BC4F8-99CD-478F-A0AD-9822A2652891}" srcOrd="0" destOrd="0" parTransId="{277536CD-5D3B-489A-BE7B-7FB881248879}" sibTransId="{E62799B8-AC53-4F2A-8BD2-D4E6A2FD0524}"/>
    <dgm:cxn modelId="{EE819C65-0E01-48F1-A0F1-B101CB3D4A41}" type="presOf" srcId="{66CC1070-299F-4CA7-8AD9-B355AF7EFA8A}" destId="{28044C74-4CFF-4FCE-973F-D4470D6F21D5}" srcOrd="1" destOrd="0" presId="urn:microsoft.com/office/officeart/2016/7/layout/LinearBlockProcessNumbered"/>
    <dgm:cxn modelId="{FABD9D6D-B240-4B81-A750-AC622759165D}" type="presOf" srcId="{66CC1070-299F-4CA7-8AD9-B355AF7EFA8A}" destId="{50751174-7506-4C72-8F7E-22DDC7615387}" srcOrd="0" destOrd="0" presId="urn:microsoft.com/office/officeart/2016/7/layout/LinearBlockProcessNumbered"/>
    <dgm:cxn modelId="{3A56974E-5321-421E-AB14-F52989C77784}" type="presOf" srcId="{C059E176-BDF2-4C60-9022-3AE05FFC3A89}" destId="{E7D780B2-D3C6-49B0-9553-79FFED2A22D5}" srcOrd="0" destOrd="0" presId="urn:microsoft.com/office/officeart/2016/7/layout/LinearBlockProcessNumbered"/>
    <dgm:cxn modelId="{8A99865A-063E-48A1-B361-E50072B68F08}" type="presOf" srcId="{C059E176-BDF2-4C60-9022-3AE05FFC3A89}" destId="{CAC86392-ACE5-4E80-81A9-15E0A5141564}" srcOrd="1" destOrd="0" presId="urn:microsoft.com/office/officeart/2016/7/layout/LinearBlockProcessNumbered"/>
    <dgm:cxn modelId="{39925A99-4CBB-4F06-9BE2-74FF64E29EA2}" srcId="{C0DABDC2-5BFF-4AD1-BAE7-29D2251F24C8}" destId="{66CC1070-299F-4CA7-8AD9-B355AF7EFA8A}" srcOrd="1" destOrd="0" parTransId="{3D8515A7-F801-4A2E-A3DA-3D1305A57D8E}" sibTransId="{2C0D8FC8-795A-4E57-8C8D-56AE5C143832}"/>
    <dgm:cxn modelId="{D35D3FA5-70A9-4C7B-A896-00D373880B62}" type="presOf" srcId="{7267B987-24AF-41D2-B93C-EB7B7C16EE85}" destId="{DC586BA3-5ED8-47AF-BF33-A24D9FB1E9F8}" srcOrd="0" destOrd="0" presId="urn:microsoft.com/office/officeart/2016/7/layout/LinearBlockProcessNumbered"/>
    <dgm:cxn modelId="{44CF0EBA-9560-4AB6-9F7D-26DFCE7FF575}" srcId="{C0DABDC2-5BFF-4AD1-BAE7-29D2251F24C8}" destId="{C059E176-BDF2-4C60-9022-3AE05FFC3A89}" srcOrd="2" destOrd="0" parTransId="{85577BE4-A147-4A55-A7D5-A69E153A2CE7}" sibTransId="{7267B987-24AF-41D2-B93C-EB7B7C16EE85}"/>
    <dgm:cxn modelId="{8A022CBE-C382-496E-B57D-5721AF9FB10F}" type="presOf" srcId="{011BC4F8-99CD-478F-A0AD-9822A2652891}" destId="{2DE27F6A-B4D6-4232-AD64-E56520760ADB}" srcOrd="1" destOrd="0" presId="urn:microsoft.com/office/officeart/2016/7/layout/LinearBlockProcessNumbered"/>
    <dgm:cxn modelId="{6D4690F0-2B78-45E1-B9B6-095843F5DDAC}" type="presOf" srcId="{2C0D8FC8-795A-4E57-8C8D-56AE5C143832}" destId="{9B172856-136D-41BE-8A89-4A3DEBA5F6FC}" srcOrd="0" destOrd="0" presId="urn:microsoft.com/office/officeart/2016/7/layout/LinearBlockProcessNumbered"/>
    <dgm:cxn modelId="{D56022B7-8924-470F-A8AA-9E9218B9D61E}" type="presParOf" srcId="{10E2F2E5-D374-47B4-A1D6-0AE0EC50F493}" destId="{DF7E2AD0-53E8-40C0-ADB2-F95B2F14E72A}" srcOrd="0" destOrd="0" presId="urn:microsoft.com/office/officeart/2016/7/layout/LinearBlockProcessNumbered"/>
    <dgm:cxn modelId="{F23B2D22-C547-4F07-ACF2-C26848A1A716}" type="presParOf" srcId="{DF7E2AD0-53E8-40C0-ADB2-F95B2F14E72A}" destId="{56F19C20-24D9-4237-BAD8-8DC472F8FDA8}" srcOrd="0" destOrd="0" presId="urn:microsoft.com/office/officeart/2016/7/layout/LinearBlockProcessNumbered"/>
    <dgm:cxn modelId="{9676F9BA-CAD7-478C-86AF-2886860E7C71}" type="presParOf" srcId="{DF7E2AD0-53E8-40C0-ADB2-F95B2F14E72A}" destId="{C03DD068-9DCA-48A1-A718-50B96E68000F}" srcOrd="1" destOrd="0" presId="urn:microsoft.com/office/officeart/2016/7/layout/LinearBlockProcessNumbered"/>
    <dgm:cxn modelId="{BB5472E1-5994-4879-9155-9F9A0237AF38}" type="presParOf" srcId="{DF7E2AD0-53E8-40C0-ADB2-F95B2F14E72A}" destId="{2DE27F6A-B4D6-4232-AD64-E56520760ADB}" srcOrd="2" destOrd="0" presId="urn:microsoft.com/office/officeart/2016/7/layout/LinearBlockProcessNumbered"/>
    <dgm:cxn modelId="{E0E91593-D2C2-401E-8DFA-30D80D19B3A7}" type="presParOf" srcId="{10E2F2E5-D374-47B4-A1D6-0AE0EC50F493}" destId="{39D6005E-C06B-40B7-8701-B2B2355BFACE}" srcOrd="1" destOrd="0" presId="urn:microsoft.com/office/officeart/2016/7/layout/LinearBlockProcessNumbered"/>
    <dgm:cxn modelId="{1D4AAE51-EAE7-4E0E-AA0A-83B003B6FB19}" type="presParOf" srcId="{10E2F2E5-D374-47B4-A1D6-0AE0EC50F493}" destId="{CB3F3A5E-ED69-4282-A6DB-89557E09E1DB}" srcOrd="2" destOrd="0" presId="urn:microsoft.com/office/officeart/2016/7/layout/LinearBlockProcessNumbered"/>
    <dgm:cxn modelId="{A75D55E9-87E0-4FA9-8A70-6852AC4B160E}" type="presParOf" srcId="{CB3F3A5E-ED69-4282-A6DB-89557E09E1DB}" destId="{50751174-7506-4C72-8F7E-22DDC7615387}" srcOrd="0" destOrd="0" presId="urn:microsoft.com/office/officeart/2016/7/layout/LinearBlockProcessNumbered"/>
    <dgm:cxn modelId="{9A97A770-BC61-4BE8-B5D5-1DE3F6053826}" type="presParOf" srcId="{CB3F3A5E-ED69-4282-A6DB-89557E09E1DB}" destId="{9B172856-136D-41BE-8A89-4A3DEBA5F6FC}" srcOrd="1" destOrd="0" presId="urn:microsoft.com/office/officeart/2016/7/layout/LinearBlockProcessNumbered"/>
    <dgm:cxn modelId="{0CD0E911-3ED1-4BB2-9A69-7A1212C0764E}" type="presParOf" srcId="{CB3F3A5E-ED69-4282-A6DB-89557E09E1DB}" destId="{28044C74-4CFF-4FCE-973F-D4470D6F21D5}" srcOrd="2" destOrd="0" presId="urn:microsoft.com/office/officeart/2016/7/layout/LinearBlockProcessNumbered"/>
    <dgm:cxn modelId="{527B68E3-4D8F-46DD-952D-E66F2DFCAB25}" type="presParOf" srcId="{10E2F2E5-D374-47B4-A1D6-0AE0EC50F493}" destId="{79BFA494-9724-48B4-A053-D32B4AC503E2}" srcOrd="3" destOrd="0" presId="urn:microsoft.com/office/officeart/2016/7/layout/LinearBlockProcessNumbered"/>
    <dgm:cxn modelId="{E102954A-68EE-4D21-AB46-1AF7D4C9FC12}" type="presParOf" srcId="{10E2F2E5-D374-47B4-A1D6-0AE0EC50F493}" destId="{1B0FFF1E-FCB5-45B8-B09B-BB0FFFC80286}" srcOrd="4" destOrd="0" presId="urn:microsoft.com/office/officeart/2016/7/layout/LinearBlockProcessNumbered"/>
    <dgm:cxn modelId="{82AA3ECB-70A6-4A33-9FBB-676142ED38A7}" type="presParOf" srcId="{1B0FFF1E-FCB5-45B8-B09B-BB0FFFC80286}" destId="{E7D780B2-D3C6-49B0-9553-79FFED2A22D5}" srcOrd="0" destOrd="0" presId="urn:microsoft.com/office/officeart/2016/7/layout/LinearBlockProcessNumbered"/>
    <dgm:cxn modelId="{80F822A4-A385-46BA-9481-E0854010237B}" type="presParOf" srcId="{1B0FFF1E-FCB5-45B8-B09B-BB0FFFC80286}" destId="{DC586BA3-5ED8-47AF-BF33-A24D9FB1E9F8}" srcOrd="1" destOrd="0" presId="urn:microsoft.com/office/officeart/2016/7/layout/LinearBlockProcessNumbered"/>
    <dgm:cxn modelId="{CEB7FD26-8505-45BF-85B3-F693F8B49E8D}" type="presParOf" srcId="{1B0FFF1E-FCB5-45B8-B09B-BB0FFFC80286}" destId="{CAC86392-ACE5-4E80-81A9-15E0A514156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DABDC2-5BFF-4AD1-BAE7-29D2251F24C8}" type="doc">
      <dgm:prSet loTypeId="urn:microsoft.com/office/officeart/2016/7/layout/LinearBlockProcessNumbered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1BC4F8-99CD-478F-A0AD-9822A2652891}">
      <dgm:prSet custT="1"/>
      <dgm:spPr/>
      <dgm:t>
        <a:bodyPr/>
        <a:lstStyle/>
        <a:p>
          <a:r>
            <a:rPr lang="es-ES_tradnl" sz="1900" dirty="0">
              <a:latin typeface="Bahnschrift" panose="020B0502040204020203" pitchFamily="34" charset="0"/>
            </a:rPr>
            <a:t>Ordenad ahora a estas personas según cuánto dinero creéis que ganan*. ¿Coinciden la utilidad y los ingresos? ¿</a:t>
          </a:r>
          <a:r>
            <a:rPr lang="es-ES_tradnl" sz="1900" b="1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Por qué</a:t>
          </a:r>
          <a:r>
            <a:rPr lang="es-ES_tradnl" sz="1900" dirty="0">
              <a:latin typeface="Bahnschrift" panose="020B0502040204020203" pitchFamily="34" charset="0"/>
            </a:rPr>
            <a:t>? Usad el subjuntivo donde sea posible.</a:t>
          </a:r>
          <a:endParaRPr lang="en-US" sz="1900" dirty="0">
            <a:latin typeface="Bahnschrift" panose="020B0502040204020203" pitchFamily="34" charset="0"/>
          </a:endParaRPr>
        </a:p>
      </dgm:t>
    </dgm:pt>
    <dgm:pt modelId="{277536CD-5D3B-489A-BE7B-7FB881248879}" type="parTrans" cxnId="{BB84573F-953F-4355-9B1E-8779F6AC5BD9}">
      <dgm:prSet/>
      <dgm:spPr/>
      <dgm:t>
        <a:bodyPr/>
        <a:lstStyle/>
        <a:p>
          <a:endParaRPr lang="en-US"/>
        </a:p>
      </dgm:t>
    </dgm:pt>
    <dgm:pt modelId="{E62799B8-AC53-4F2A-8BD2-D4E6A2FD0524}" type="sibTrans" cxnId="{BB84573F-953F-4355-9B1E-8779F6AC5BD9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66CC1070-299F-4CA7-8AD9-B355AF7EFA8A}">
      <dgm:prSet custT="1"/>
      <dgm:spPr/>
      <dgm:t>
        <a:bodyPr/>
        <a:lstStyle/>
        <a:p>
          <a:pPr>
            <a:buNone/>
          </a:pPr>
          <a:r>
            <a:rPr lang="es-ES_tradnl" sz="19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¿Quién gana más: el basurero o el cuidador de guardería? </a:t>
          </a:r>
          <a:r>
            <a:rPr lang="es-ES_tradnl" sz="1900" b="1" cap="none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effectLst/>
              <a:latin typeface="Bahnschrift" panose="020B0502040204020203" pitchFamily="34" charset="0"/>
            </a:rPr>
            <a:t>¿Por qué? </a:t>
          </a:r>
          <a:r>
            <a:rPr lang="es-ES_tradnl" sz="19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¿Quién gana más: el cuidador de guardería o la aparadora? </a:t>
          </a:r>
          <a:r>
            <a:rPr lang="es-ES_tradnl" sz="1900" b="1" cap="none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effectLst/>
              <a:latin typeface="Bahnschrift" panose="020B0502040204020203" pitchFamily="34" charset="0"/>
            </a:rPr>
            <a:t>¿Por qué? </a:t>
          </a:r>
          <a:r>
            <a:rPr lang="es-ES_tradnl" sz="19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¿Cómo afectaría a los ingre-</a:t>
          </a:r>
          <a:r>
            <a:rPr lang="es-ES_tradnl" sz="1900" cap="none" dirty="0" err="1">
              <a:solidFill>
                <a:schemeClr val="bg1"/>
              </a:solidFill>
              <a:effectLst/>
              <a:latin typeface="Bahnschrift" panose="020B0502040204020203" pitchFamily="34" charset="0"/>
            </a:rPr>
            <a:t>sos</a:t>
          </a:r>
          <a:r>
            <a:rPr lang="es-ES_tradnl" sz="19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 de la temporera el hecho de ser inmigrante sin papeles?</a:t>
          </a:r>
          <a:endParaRPr lang="en-US" sz="1900" dirty="0">
            <a:effectLst/>
            <a:latin typeface="Bahnschrift" panose="020B0502040204020203" pitchFamily="34" charset="0"/>
          </a:endParaRPr>
        </a:p>
      </dgm:t>
    </dgm:pt>
    <dgm:pt modelId="{3D8515A7-F801-4A2E-A3DA-3D1305A57D8E}" type="parTrans" cxnId="{39925A99-4CBB-4F06-9BE2-74FF64E29EA2}">
      <dgm:prSet/>
      <dgm:spPr/>
      <dgm:t>
        <a:bodyPr/>
        <a:lstStyle/>
        <a:p>
          <a:endParaRPr lang="en-US"/>
        </a:p>
      </dgm:t>
    </dgm:pt>
    <dgm:pt modelId="{2C0D8FC8-795A-4E57-8C8D-56AE5C143832}" type="sibTrans" cxnId="{39925A99-4CBB-4F06-9BE2-74FF64E29EA2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C059E176-BDF2-4C60-9022-3AE05FFC3A89}">
      <dgm:prSet custT="1"/>
      <dgm:spPr/>
      <dgm:t>
        <a:bodyPr/>
        <a:lstStyle/>
        <a:p>
          <a:r>
            <a:rPr lang="es-ES_tradnl" sz="1900" dirty="0">
              <a:latin typeface="Bahnschrift" panose="020B0502040204020203" pitchFamily="34" charset="0"/>
            </a:rPr>
            <a:t>¿</a:t>
          </a:r>
          <a:r>
            <a:rPr lang="es-ES_tradnl" sz="1900" b="0" dirty="0">
              <a:solidFill>
                <a:schemeClr val="bg1"/>
              </a:solidFill>
              <a:latin typeface="Bahnschrift" panose="020B0502040204020203" pitchFamily="34" charset="0"/>
            </a:rPr>
            <a:t>Qué debe pasar</a:t>
          </a:r>
          <a:r>
            <a:rPr lang="es-ES_tradnl" sz="1900" b="1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 </a:t>
          </a:r>
          <a:r>
            <a:rPr lang="es-ES_tradnl" sz="1900" dirty="0">
              <a:latin typeface="Bahnschrift" panose="020B0502040204020203" pitchFamily="34" charset="0"/>
            </a:rPr>
            <a:t>para que las cuatro personas más pobres ganen más dinero? Usad la estructura de </a:t>
          </a:r>
          <a:r>
            <a:rPr lang="es-ES_tradnl" sz="1900" b="1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“futuro + cuando” + subjuntivo”</a:t>
          </a:r>
          <a:r>
            <a:rPr lang="es-ES_tradnl" sz="1900" dirty="0">
              <a:latin typeface="Bahnschrift" panose="020B0502040204020203" pitchFamily="34" charset="0"/>
            </a:rPr>
            <a:t>. Por ejemplo: “</a:t>
          </a:r>
          <a:r>
            <a:rPr lang="es-ES_tradnl" sz="1900" i="1" u="none" dirty="0">
              <a:latin typeface="Bahnschrift" panose="020B0502040204020203" pitchFamily="34" charset="0"/>
            </a:rPr>
            <a:t>Cobrará</a:t>
          </a:r>
          <a:r>
            <a:rPr lang="es-ES_tradnl" sz="1900" dirty="0">
              <a:latin typeface="Bahnschrift" panose="020B0502040204020203" pitchFamily="34" charset="0"/>
            </a:rPr>
            <a:t> más </a:t>
          </a:r>
          <a:r>
            <a:rPr lang="es-ES_tradnl" sz="1900" i="1" u="none" dirty="0">
              <a:latin typeface="Bahnschrift" panose="020B0502040204020203" pitchFamily="34" charset="0"/>
            </a:rPr>
            <a:t>cuando pida </a:t>
          </a:r>
          <a:r>
            <a:rPr lang="es-ES_tradnl" sz="1900" dirty="0">
              <a:latin typeface="Bahnschrift" panose="020B0502040204020203" pitchFamily="34" charset="0"/>
            </a:rPr>
            <a:t>un aumento”. </a:t>
          </a:r>
          <a:endParaRPr lang="en-US" sz="1900" dirty="0">
            <a:latin typeface="Bahnschrift" panose="020B0502040204020203" pitchFamily="34" charset="0"/>
          </a:endParaRPr>
        </a:p>
      </dgm:t>
    </dgm:pt>
    <dgm:pt modelId="{85577BE4-A147-4A55-A7D5-A69E153A2CE7}" type="parTrans" cxnId="{44CF0EBA-9560-4AB6-9F7D-26DFCE7FF575}">
      <dgm:prSet/>
      <dgm:spPr/>
      <dgm:t>
        <a:bodyPr/>
        <a:lstStyle/>
        <a:p>
          <a:endParaRPr lang="en-US"/>
        </a:p>
      </dgm:t>
    </dgm:pt>
    <dgm:pt modelId="{7267B987-24AF-41D2-B93C-EB7B7C16EE85}" type="sibTrans" cxnId="{44CF0EBA-9560-4AB6-9F7D-26DFCE7FF575}">
      <dgm:prSet phldrT="03" phldr="0"/>
      <dgm:spPr/>
      <dgm:t>
        <a:bodyPr/>
        <a:lstStyle/>
        <a:p>
          <a:r>
            <a:rPr lang="en-US"/>
            <a:t>03</a:t>
          </a:r>
          <a:endParaRPr lang="en-US" dirty="0"/>
        </a:p>
      </dgm:t>
    </dgm:pt>
    <dgm:pt modelId="{10E2F2E5-D374-47B4-A1D6-0AE0EC50F493}" type="pres">
      <dgm:prSet presAssocID="{C0DABDC2-5BFF-4AD1-BAE7-29D2251F24C8}" presName="Name0" presStyleCnt="0">
        <dgm:presLayoutVars>
          <dgm:animLvl val="lvl"/>
          <dgm:resizeHandles val="exact"/>
        </dgm:presLayoutVars>
      </dgm:prSet>
      <dgm:spPr/>
    </dgm:pt>
    <dgm:pt modelId="{DF7E2AD0-53E8-40C0-ADB2-F95B2F14E72A}" type="pres">
      <dgm:prSet presAssocID="{011BC4F8-99CD-478F-A0AD-9822A2652891}" presName="compositeNode" presStyleCnt="0">
        <dgm:presLayoutVars>
          <dgm:bulletEnabled val="1"/>
        </dgm:presLayoutVars>
      </dgm:prSet>
      <dgm:spPr/>
    </dgm:pt>
    <dgm:pt modelId="{56F19C20-24D9-4237-BAD8-8DC472F8FDA8}" type="pres">
      <dgm:prSet presAssocID="{011BC4F8-99CD-478F-A0AD-9822A2652891}" presName="bgRect" presStyleLbl="alignNode1" presStyleIdx="0" presStyleCnt="3" custScaleX="170284" custScaleY="160118" custLinFactNeighborX="-251" custLinFactNeighborY="4934"/>
      <dgm:spPr/>
    </dgm:pt>
    <dgm:pt modelId="{C03DD068-9DCA-48A1-A718-50B96E68000F}" type="pres">
      <dgm:prSet presAssocID="{E62799B8-AC53-4F2A-8BD2-D4E6A2FD0524}" presName="sibTransNodeRect" presStyleLbl="alignNode1" presStyleIdx="0" presStyleCnt="3" custScaleX="108250" custLinFactNeighborX="-43863" custLinFactNeighborY="-38027">
        <dgm:presLayoutVars>
          <dgm:chMax val="0"/>
          <dgm:bulletEnabled val="1"/>
        </dgm:presLayoutVars>
      </dgm:prSet>
      <dgm:spPr/>
    </dgm:pt>
    <dgm:pt modelId="{2DE27F6A-B4D6-4232-AD64-E56520760ADB}" type="pres">
      <dgm:prSet presAssocID="{011BC4F8-99CD-478F-A0AD-9822A2652891}" presName="nodeRect" presStyleLbl="alignNode1" presStyleIdx="0" presStyleCnt="3">
        <dgm:presLayoutVars>
          <dgm:bulletEnabled val="1"/>
        </dgm:presLayoutVars>
      </dgm:prSet>
      <dgm:spPr/>
    </dgm:pt>
    <dgm:pt modelId="{39D6005E-C06B-40B7-8701-B2B2355BFACE}" type="pres">
      <dgm:prSet presAssocID="{E62799B8-AC53-4F2A-8BD2-D4E6A2FD0524}" presName="sibTrans" presStyleCnt="0"/>
      <dgm:spPr/>
    </dgm:pt>
    <dgm:pt modelId="{CB3F3A5E-ED69-4282-A6DB-89557E09E1DB}" type="pres">
      <dgm:prSet presAssocID="{66CC1070-299F-4CA7-8AD9-B355AF7EFA8A}" presName="compositeNode" presStyleCnt="0">
        <dgm:presLayoutVars>
          <dgm:bulletEnabled val="1"/>
        </dgm:presLayoutVars>
      </dgm:prSet>
      <dgm:spPr/>
    </dgm:pt>
    <dgm:pt modelId="{50751174-7506-4C72-8F7E-22DDC7615387}" type="pres">
      <dgm:prSet presAssocID="{66CC1070-299F-4CA7-8AD9-B355AF7EFA8A}" presName="bgRect" presStyleLbl="alignNode1" presStyleIdx="1" presStyleCnt="3" custScaleX="219014" custScaleY="160315" custLinFactNeighborX="-5651" custLinFactNeighborY="1678"/>
      <dgm:spPr/>
    </dgm:pt>
    <dgm:pt modelId="{9B172856-136D-41BE-8A89-4A3DEBA5F6FC}" type="pres">
      <dgm:prSet presAssocID="{2C0D8FC8-795A-4E57-8C8D-56AE5C143832}" presName="sibTransNodeRect" presStyleLbl="alignNode1" presStyleIdx="1" presStyleCnt="3" custScaleX="228477" custLinFactNeighborX="12011" custLinFactNeighborY="-46656">
        <dgm:presLayoutVars>
          <dgm:chMax val="0"/>
          <dgm:bulletEnabled val="1"/>
        </dgm:presLayoutVars>
      </dgm:prSet>
      <dgm:spPr/>
    </dgm:pt>
    <dgm:pt modelId="{28044C74-4CFF-4FCE-973F-D4470D6F21D5}" type="pres">
      <dgm:prSet presAssocID="{66CC1070-299F-4CA7-8AD9-B355AF7EFA8A}" presName="nodeRect" presStyleLbl="alignNode1" presStyleIdx="1" presStyleCnt="3">
        <dgm:presLayoutVars>
          <dgm:bulletEnabled val="1"/>
        </dgm:presLayoutVars>
      </dgm:prSet>
      <dgm:spPr/>
    </dgm:pt>
    <dgm:pt modelId="{79BFA494-9724-48B4-A053-D32B4AC503E2}" type="pres">
      <dgm:prSet presAssocID="{2C0D8FC8-795A-4E57-8C8D-56AE5C143832}" presName="sibTrans" presStyleCnt="0"/>
      <dgm:spPr/>
    </dgm:pt>
    <dgm:pt modelId="{1B0FFF1E-FCB5-45B8-B09B-BB0FFFC80286}" type="pres">
      <dgm:prSet presAssocID="{C059E176-BDF2-4C60-9022-3AE05FFC3A89}" presName="compositeNode" presStyleCnt="0">
        <dgm:presLayoutVars>
          <dgm:bulletEnabled val="1"/>
        </dgm:presLayoutVars>
      </dgm:prSet>
      <dgm:spPr/>
    </dgm:pt>
    <dgm:pt modelId="{E7D780B2-D3C6-49B0-9553-79FFED2A22D5}" type="pres">
      <dgm:prSet presAssocID="{C059E176-BDF2-4C60-9022-3AE05FFC3A89}" presName="bgRect" presStyleLbl="alignNode1" presStyleIdx="2" presStyleCnt="3" custScaleX="189130" custScaleY="159160" custLinFactNeighborX="-11481" custLinFactNeighborY="3448"/>
      <dgm:spPr/>
    </dgm:pt>
    <dgm:pt modelId="{DC586BA3-5ED8-47AF-BF33-A24D9FB1E9F8}" type="pres">
      <dgm:prSet presAssocID="{7267B987-24AF-41D2-B93C-EB7B7C16EE85}" presName="sibTransNodeRect" presStyleLbl="alignNode1" presStyleIdx="2" presStyleCnt="3" custScaleX="147582" custLinFactNeighborX="-19737" custLinFactNeighborY="-46611">
        <dgm:presLayoutVars>
          <dgm:chMax val="0"/>
          <dgm:bulletEnabled val="1"/>
        </dgm:presLayoutVars>
      </dgm:prSet>
      <dgm:spPr/>
    </dgm:pt>
    <dgm:pt modelId="{CAC86392-ACE5-4E80-81A9-15E0A5141564}" type="pres">
      <dgm:prSet presAssocID="{C059E176-BDF2-4C60-9022-3AE05FFC3A89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27113A1D-F44C-430B-AC05-4C964096E1DF}" type="presOf" srcId="{E62799B8-AC53-4F2A-8BD2-D4E6A2FD0524}" destId="{C03DD068-9DCA-48A1-A718-50B96E68000F}" srcOrd="0" destOrd="0" presId="urn:microsoft.com/office/officeart/2016/7/layout/LinearBlockProcessNumbered"/>
    <dgm:cxn modelId="{02DC0126-3108-4DBF-A579-428E7E3DA421}" type="presOf" srcId="{C0DABDC2-5BFF-4AD1-BAE7-29D2251F24C8}" destId="{10E2F2E5-D374-47B4-A1D6-0AE0EC50F493}" srcOrd="0" destOrd="0" presId="urn:microsoft.com/office/officeart/2016/7/layout/LinearBlockProcessNumbered"/>
    <dgm:cxn modelId="{AB324339-73C5-48C0-837D-CC5B352D14C7}" type="presOf" srcId="{011BC4F8-99CD-478F-A0AD-9822A2652891}" destId="{56F19C20-24D9-4237-BAD8-8DC472F8FDA8}" srcOrd="0" destOrd="0" presId="urn:microsoft.com/office/officeart/2016/7/layout/LinearBlockProcessNumbered"/>
    <dgm:cxn modelId="{BB84573F-953F-4355-9B1E-8779F6AC5BD9}" srcId="{C0DABDC2-5BFF-4AD1-BAE7-29D2251F24C8}" destId="{011BC4F8-99CD-478F-A0AD-9822A2652891}" srcOrd="0" destOrd="0" parTransId="{277536CD-5D3B-489A-BE7B-7FB881248879}" sibTransId="{E62799B8-AC53-4F2A-8BD2-D4E6A2FD0524}"/>
    <dgm:cxn modelId="{EE819C65-0E01-48F1-A0F1-B101CB3D4A41}" type="presOf" srcId="{66CC1070-299F-4CA7-8AD9-B355AF7EFA8A}" destId="{28044C74-4CFF-4FCE-973F-D4470D6F21D5}" srcOrd="1" destOrd="0" presId="urn:microsoft.com/office/officeart/2016/7/layout/LinearBlockProcessNumbered"/>
    <dgm:cxn modelId="{FABD9D6D-B240-4B81-A750-AC622759165D}" type="presOf" srcId="{66CC1070-299F-4CA7-8AD9-B355AF7EFA8A}" destId="{50751174-7506-4C72-8F7E-22DDC7615387}" srcOrd="0" destOrd="0" presId="urn:microsoft.com/office/officeart/2016/7/layout/LinearBlockProcessNumbered"/>
    <dgm:cxn modelId="{3A56974E-5321-421E-AB14-F52989C77784}" type="presOf" srcId="{C059E176-BDF2-4C60-9022-3AE05FFC3A89}" destId="{E7D780B2-D3C6-49B0-9553-79FFED2A22D5}" srcOrd="0" destOrd="0" presId="urn:microsoft.com/office/officeart/2016/7/layout/LinearBlockProcessNumbered"/>
    <dgm:cxn modelId="{8A99865A-063E-48A1-B361-E50072B68F08}" type="presOf" srcId="{C059E176-BDF2-4C60-9022-3AE05FFC3A89}" destId="{CAC86392-ACE5-4E80-81A9-15E0A5141564}" srcOrd="1" destOrd="0" presId="urn:microsoft.com/office/officeart/2016/7/layout/LinearBlockProcessNumbered"/>
    <dgm:cxn modelId="{39925A99-4CBB-4F06-9BE2-74FF64E29EA2}" srcId="{C0DABDC2-5BFF-4AD1-BAE7-29D2251F24C8}" destId="{66CC1070-299F-4CA7-8AD9-B355AF7EFA8A}" srcOrd="1" destOrd="0" parTransId="{3D8515A7-F801-4A2E-A3DA-3D1305A57D8E}" sibTransId="{2C0D8FC8-795A-4E57-8C8D-56AE5C143832}"/>
    <dgm:cxn modelId="{D35D3FA5-70A9-4C7B-A896-00D373880B62}" type="presOf" srcId="{7267B987-24AF-41D2-B93C-EB7B7C16EE85}" destId="{DC586BA3-5ED8-47AF-BF33-A24D9FB1E9F8}" srcOrd="0" destOrd="0" presId="urn:microsoft.com/office/officeart/2016/7/layout/LinearBlockProcessNumbered"/>
    <dgm:cxn modelId="{44CF0EBA-9560-4AB6-9F7D-26DFCE7FF575}" srcId="{C0DABDC2-5BFF-4AD1-BAE7-29D2251F24C8}" destId="{C059E176-BDF2-4C60-9022-3AE05FFC3A89}" srcOrd="2" destOrd="0" parTransId="{85577BE4-A147-4A55-A7D5-A69E153A2CE7}" sibTransId="{7267B987-24AF-41D2-B93C-EB7B7C16EE85}"/>
    <dgm:cxn modelId="{8A022CBE-C382-496E-B57D-5721AF9FB10F}" type="presOf" srcId="{011BC4F8-99CD-478F-A0AD-9822A2652891}" destId="{2DE27F6A-B4D6-4232-AD64-E56520760ADB}" srcOrd="1" destOrd="0" presId="urn:microsoft.com/office/officeart/2016/7/layout/LinearBlockProcessNumbered"/>
    <dgm:cxn modelId="{6D4690F0-2B78-45E1-B9B6-095843F5DDAC}" type="presOf" srcId="{2C0D8FC8-795A-4E57-8C8D-56AE5C143832}" destId="{9B172856-136D-41BE-8A89-4A3DEBA5F6FC}" srcOrd="0" destOrd="0" presId="urn:microsoft.com/office/officeart/2016/7/layout/LinearBlockProcessNumbered"/>
    <dgm:cxn modelId="{D56022B7-8924-470F-A8AA-9E9218B9D61E}" type="presParOf" srcId="{10E2F2E5-D374-47B4-A1D6-0AE0EC50F493}" destId="{DF7E2AD0-53E8-40C0-ADB2-F95B2F14E72A}" srcOrd="0" destOrd="0" presId="urn:microsoft.com/office/officeart/2016/7/layout/LinearBlockProcessNumbered"/>
    <dgm:cxn modelId="{F23B2D22-C547-4F07-ACF2-C26848A1A716}" type="presParOf" srcId="{DF7E2AD0-53E8-40C0-ADB2-F95B2F14E72A}" destId="{56F19C20-24D9-4237-BAD8-8DC472F8FDA8}" srcOrd="0" destOrd="0" presId="urn:microsoft.com/office/officeart/2016/7/layout/LinearBlockProcessNumbered"/>
    <dgm:cxn modelId="{9676F9BA-CAD7-478C-86AF-2886860E7C71}" type="presParOf" srcId="{DF7E2AD0-53E8-40C0-ADB2-F95B2F14E72A}" destId="{C03DD068-9DCA-48A1-A718-50B96E68000F}" srcOrd="1" destOrd="0" presId="urn:microsoft.com/office/officeart/2016/7/layout/LinearBlockProcessNumbered"/>
    <dgm:cxn modelId="{BB5472E1-5994-4879-9155-9F9A0237AF38}" type="presParOf" srcId="{DF7E2AD0-53E8-40C0-ADB2-F95B2F14E72A}" destId="{2DE27F6A-B4D6-4232-AD64-E56520760ADB}" srcOrd="2" destOrd="0" presId="urn:microsoft.com/office/officeart/2016/7/layout/LinearBlockProcessNumbered"/>
    <dgm:cxn modelId="{E0E91593-D2C2-401E-8DFA-30D80D19B3A7}" type="presParOf" srcId="{10E2F2E5-D374-47B4-A1D6-0AE0EC50F493}" destId="{39D6005E-C06B-40B7-8701-B2B2355BFACE}" srcOrd="1" destOrd="0" presId="urn:microsoft.com/office/officeart/2016/7/layout/LinearBlockProcessNumbered"/>
    <dgm:cxn modelId="{1D4AAE51-EAE7-4E0E-AA0A-83B003B6FB19}" type="presParOf" srcId="{10E2F2E5-D374-47B4-A1D6-0AE0EC50F493}" destId="{CB3F3A5E-ED69-4282-A6DB-89557E09E1DB}" srcOrd="2" destOrd="0" presId="urn:microsoft.com/office/officeart/2016/7/layout/LinearBlockProcessNumbered"/>
    <dgm:cxn modelId="{A75D55E9-87E0-4FA9-8A70-6852AC4B160E}" type="presParOf" srcId="{CB3F3A5E-ED69-4282-A6DB-89557E09E1DB}" destId="{50751174-7506-4C72-8F7E-22DDC7615387}" srcOrd="0" destOrd="0" presId="urn:microsoft.com/office/officeart/2016/7/layout/LinearBlockProcessNumbered"/>
    <dgm:cxn modelId="{9A97A770-BC61-4BE8-B5D5-1DE3F6053826}" type="presParOf" srcId="{CB3F3A5E-ED69-4282-A6DB-89557E09E1DB}" destId="{9B172856-136D-41BE-8A89-4A3DEBA5F6FC}" srcOrd="1" destOrd="0" presId="urn:microsoft.com/office/officeart/2016/7/layout/LinearBlockProcessNumbered"/>
    <dgm:cxn modelId="{0CD0E911-3ED1-4BB2-9A69-7A1212C0764E}" type="presParOf" srcId="{CB3F3A5E-ED69-4282-A6DB-89557E09E1DB}" destId="{28044C74-4CFF-4FCE-973F-D4470D6F21D5}" srcOrd="2" destOrd="0" presId="urn:microsoft.com/office/officeart/2016/7/layout/LinearBlockProcessNumbered"/>
    <dgm:cxn modelId="{527B68E3-4D8F-46DD-952D-E66F2DFCAB25}" type="presParOf" srcId="{10E2F2E5-D374-47B4-A1D6-0AE0EC50F493}" destId="{79BFA494-9724-48B4-A053-D32B4AC503E2}" srcOrd="3" destOrd="0" presId="urn:microsoft.com/office/officeart/2016/7/layout/LinearBlockProcessNumbered"/>
    <dgm:cxn modelId="{E102954A-68EE-4D21-AB46-1AF7D4C9FC12}" type="presParOf" srcId="{10E2F2E5-D374-47B4-A1D6-0AE0EC50F493}" destId="{1B0FFF1E-FCB5-45B8-B09B-BB0FFFC80286}" srcOrd="4" destOrd="0" presId="urn:microsoft.com/office/officeart/2016/7/layout/LinearBlockProcessNumbered"/>
    <dgm:cxn modelId="{82AA3ECB-70A6-4A33-9FBB-676142ED38A7}" type="presParOf" srcId="{1B0FFF1E-FCB5-45B8-B09B-BB0FFFC80286}" destId="{E7D780B2-D3C6-49B0-9553-79FFED2A22D5}" srcOrd="0" destOrd="0" presId="urn:microsoft.com/office/officeart/2016/7/layout/LinearBlockProcessNumbered"/>
    <dgm:cxn modelId="{80F822A4-A385-46BA-9481-E0854010237B}" type="presParOf" srcId="{1B0FFF1E-FCB5-45B8-B09B-BB0FFFC80286}" destId="{DC586BA3-5ED8-47AF-BF33-A24D9FB1E9F8}" srcOrd="1" destOrd="0" presId="urn:microsoft.com/office/officeart/2016/7/layout/LinearBlockProcessNumbered"/>
    <dgm:cxn modelId="{CEB7FD26-8505-45BF-85B3-F693F8B49E8D}" type="presParOf" srcId="{1B0FFF1E-FCB5-45B8-B09B-BB0FFFC80286}" destId="{CAC86392-ACE5-4E80-81A9-15E0A514156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19C20-24D9-4237-BAD8-8DC472F8FDA8}">
      <dsp:nvSpPr>
        <dsp:cNvPr id="0" name=""/>
        <dsp:cNvSpPr/>
      </dsp:nvSpPr>
      <dsp:spPr>
        <a:xfrm>
          <a:off x="0" y="261669"/>
          <a:ext cx="2019617" cy="3141903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6" tIns="0" rIns="208666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 dirty="0">
              <a:latin typeface="Bahnschrift" panose="020B0502040204020203" pitchFamily="34" charset="0"/>
            </a:rPr>
            <a:t>Ordenad las siguientes profesiones según </a:t>
          </a:r>
          <a:r>
            <a:rPr lang="es-ES_tradnl" sz="1900" b="1" u="none" kern="1200" dirty="0">
              <a:ln>
                <a:noFill/>
              </a:ln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lo útiles que sean a la sociedad</a:t>
          </a:r>
          <a:r>
            <a:rPr lang="es-ES_tradnl" sz="1900" u="none" kern="1200" dirty="0">
              <a:latin typeface="Bahnschrift" panose="020B0502040204020203" pitchFamily="34" charset="0"/>
            </a:rPr>
            <a:t>*.</a:t>
          </a:r>
          <a:endParaRPr lang="en-US" sz="1900" u="none" kern="1200" dirty="0">
            <a:latin typeface="Bahnschrift" panose="020B0502040204020203" pitchFamily="34" charset="0"/>
          </a:endParaRPr>
        </a:p>
      </dsp:txBody>
      <dsp:txXfrm>
        <a:off x="0" y="1518430"/>
        <a:ext cx="2019617" cy="1885141"/>
      </dsp:txXfrm>
    </dsp:sp>
    <dsp:sp modelId="{C03DD068-9DCA-48A1-A718-50B96E68000F}">
      <dsp:nvSpPr>
        <dsp:cNvPr id="0" name=""/>
        <dsp:cNvSpPr/>
      </dsp:nvSpPr>
      <dsp:spPr>
        <a:xfrm>
          <a:off x="4" y="496459"/>
          <a:ext cx="2112482" cy="10139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6" tIns="165100" rIns="208666" bIns="16510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01</a:t>
          </a:r>
          <a:endParaRPr lang="en-US" sz="4900" kern="1200" dirty="0"/>
        </a:p>
      </dsp:txBody>
      <dsp:txXfrm>
        <a:off x="4" y="496459"/>
        <a:ext cx="2112482" cy="1013991"/>
      </dsp:txXfrm>
    </dsp:sp>
    <dsp:sp modelId="{50751174-7506-4C72-8F7E-22DDC7615387}">
      <dsp:nvSpPr>
        <dsp:cNvPr id="0" name=""/>
        <dsp:cNvSpPr/>
      </dsp:nvSpPr>
      <dsp:spPr>
        <a:xfrm>
          <a:off x="2228271" y="253227"/>
          <a:ext cx="5216331" cy="3156378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6" tIns="0" rIns="208666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 dirty="0">
              <a:latin typeface="Bahnschrift" panose="020B0502040204020203" pitchFamily="34" charset="0"/>
            </a:rPr>
            <a:t>Fijaos en las ocho primeras profesiones de vuestra lista. ¿Qué </a:t>
          </a:r>
          <a:r>
            <a:rPr lang="es-ES_tradnl" sz="1900" b="1" i="0" u="none" kern="1200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necesitan</a:t>
          </a:r>
          <a:r>
            <a:rPr lang="es-ES_tradnl" sz="1900" kern="1200" dirty="0">
              <a:latin typeface="Bahnschrift" panose="020B0502040204020203" pitchFamily="34" charset="0"/>
            </a:rPr>
            <a:t> estas perso-nas para hacer bien su trabajo? Usad la estructura </a:t>
          </a:r>
          <a:r>
            <a:rPr lang="es-ES_tradnl" sz="1900" kern="1200" dirty="0">
              <a:solidFill>
                <a:schemeClr val="lt1"/>
              </a:solidFill>
              <a:latin typeface="Bahnschrift" panose="020B0502040204020203" pitchFamily="34" charset="0"/>
            </a:rPr>
            <a:t>de </a:t>
          </a:r>
          <a:r>
            <a:rPr lang="es-ES_tradnl" sz="1900" b="1" kern="1200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“(sustantivo) que” + subjuntivo</a:t>
          </a:r>
          <a:r>
            <a:rPr lang="es-ES_tradnl" sz="1900" kern="1200" dirty="0">
              <a:latin typeface="Bahnschrift" panose="020B0502040204020203" pitchFamily="34" charset="0"/>
            </a:rPr>
            <a:t>. Por ejemplo: “La lobista </a:t>
          </a:r>
          <a:r>
            <a:rPr lang="es-ES_tradnl" sz="1900" i="0" u="none" kern="1200" dirty="0">
              <a:latin typeface="Bahnschrift" panose="020B0502040204020203" pitchFamily="34" charset="0"/>
            </a:rPr>
            <a:t>necesita</a:t>
          </a:r>
          <a:r>
            <a:rPr lang="es-ES_tradnl" sz="1900" i="1" u="none" kern="1200" dirty="0">
              <a:latin typeface="Bahnschrift" panose="020B0502040204020203" pitchFamily="34" charset="0"/>
            </a:rPr>
            <a:t> políticos que la escuchen”</a:t>
          </a:r>
          <a:r>
            <a:rPr lang="es-ES_tradnl" sz="1900" u="none" kern="1200" dirty="0">
              <a:latin typeface="Bahnschrift" panose="020B0502040204020203" pitchFamily="34" charset="0"/>
            </a:rPr>
            <a:t>.</a:t>
          </a:r>
          <a:endParaRPr lang="en-US" sz="1900" u="none" kern="1200" dirty="0">
            <a:latin typeface="Bahnschrift" panose="020B0502040204020203" pitchFamily="34" charset="0"/>
          </a:endParaRPr>
        </a:p>
      </dsp:txBody>
      <dsp:txXfrm>
        <a:off x="2228271" y="1515779"/>
        <a:ext cx="5216331" cy="1893826"/>
      </dsp:txXfrm>
    </dsp:sp>
    <dsp:sp modelId="{9B172856-136D-41BE-8A89-4A3DEBA5F6FC}">
      <dsp:nvSpPr>
        <dsp:cNvPr id="0" name=""/>
        <dsp:cNvSpPr/>
      </dsp:nvSpPr>
      <dsp:spPr>
        <a:xfrm>
          <a:off x="2351176" y="509161"/>
          <a:ext cx="4826536" cy="10139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6" tIns="165100" rIns="208666" bIns="16510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02</a:t>
          </a:r>
          <a:endParaRPr lang="en-US" sz="4900" kern="1200" dirty="0"/>
        </a:p>
      </dsp:txBody>
      <dsp:txXfrm>
        <a:off x="2351176" y="509161"/>
        <a:ext cx="4826536" cy="1013991"/>
      </dsp:txXfrm>
    </dsp:sp>
    <dsp:sp modelId="{E7D780B2-D3C6-49B0-9553-79FFED2A22D5}">
      <dsp:nvSpPr>
        <dsp:cNvPr id="0" name=""/>
        <dsp:cNvSpPr/>
      </dsp:nvSpPr>
      <dsp:spPr>
        <a:xfrm>
          <a:off x="7670411" y="253177"/>
          <a:ext cx="3324159" cy="3196709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6" tIns="0" rIns="208666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 dirty="0">
              <a:latin typeface="Bahnschrift" panose="020B0502040204020203" pitchFamily="34" charset="0"/>
            </a:rPr>
            <a:t>Fijaos ahora en las cuatro últimas. ¿</a:t>
          </a:r>
          <a:r>
            <a:rPr lang="es-ES_tradnl" sz="1900" b="1" kern="1200" dirty="0">
              <a:gradFill>
                <a:gsLst>
                  <a:gs pos="0">
                    <a:srgbClr val="EBDA87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Por qué</a:t>
          </a:r>
          <a:r>
            <a:rPr lang="es-ES_tradnl" sz="1900" kern="1200" dirty="0">
              <a:latin typeface="Bahnschrift" panose="020B0502040204020203" pitchFamily="34" charset="0"/>
            </a:rPr>
            <a:t> son tan poco útiles? </a:t>
          </a:r>
          <a:r>
            <a:rPr lang="es-ES_tradnl" sz="1900" kern="12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Si la mina fuera de oro, </a:t>
          </a:r>
          <a:r>
            <a:rPr lang="es-ES_tradnl" sz="1900" kern="1200" dirty="0">
              <a:latin typeface="Bahnschrift" panose="020B0502040204020203" pitchFamily="34" charset="0"/>
            </a:rPr>
            <a:t>¿</a:t>
          </a:r>
          <a:r>
            <a:rPr lang="es-ES_tradnl" sz="1900" kern="12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el minero sería menos útil a la sociedad? </a:t>
          </a:r>
          <a:r>
            <a:rPr lang="es-ES_tradnl" sz="1900" kern="1200" dirty="0">
              <a:latin typeface="Bahnschrift" panose="020B0502040204020203" pitchFamily="34" charset="0"/>
            </a:rPr>
            <a:t>¿Por qué?</a:t>
          </a:r>
          <a:endParaRPr lang="en-US" sz="1900" kern="1200" dirty="0">
            <a:latin typeface="Bahnschrift" panose="020B0502040204020203" pitchFamily="34" charset="0"/>
          </a:endParaRPr>
        </a:p>
      </dsp:txBody>
      <dsp:txXfrm>
        <a:off x="7670411" y="1531861"/>
        <a:ext cx="3324159" cy="1918025"/>
      </dsp:txXfrm>
    </dsp:sp>
    <dsp:sp modelId="{DC586BA3-5ED8-47AF-BF33-A24D9FB1E9F8}">
      <dsp:nvSpPr>
        <dsp:cNvPr id="0" name=""/>
        <dsp:cNvSpPr/>
      </dsp:nvSpPr>
      <dsp:spPr>
        <a:xfrm>
          <a:off x="7670258" y="521854"/>
          <a:ext cx="3117643" cy="1013991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8666" tIns="165100" rIns="208666" bIns="16510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/>
            <a:t>03</a:t>
          </a:r>
          <a:endParaRPr lang="en-US" sz="4900" kern="1200" dirty="0"/>
        </a:p>
      </dsp:txBody>
      <dsp:txXfrm>
        <a:off x="7670258" y="521854"/>
        <a:ext cx="3117643" cy="1013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19C20-24D9-4237-BAD8-8DC472F8FDA8}">
      <dsp:nvSpPr>
        <dsp:cNvPr id="0" name=""/>
        <dsp:cNvSpPr/>
      </dsp:nvSpPr>
      <dsp:spPr>
        <a:xfrm>
          <a:off x="0" y="-30035"/>
          <a:ext cx="3197402" cy="3607819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74" tIns="0" rIns="185474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 dirty="0">
              <a:latin typeface="Bahnschrift" panose="020B0502040204020203" pitchFamily="34" charset="0"/>
            </a:rPr>
            <a:t>Ordenad ahora a estas personas según cuánto dinero creéis que ganan*. ¿Coinciden la utilidad y los ingresos? ¿</a:t>
          </a:r>
          <a:r>
            <a:rPr lang="es-ES_tradnl" sz="1900" b="1" kern="1200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Por qué</a:t>
          </a:r>
          <a:r>
            <a:rPr lang="es-ES_tradnl" sz="1900" kern="1200" dirty="0">
              <a:latin typeface="Bahnschrift" panose="020B0502040204020203" pitchFamily="34" charset="0"/>
            </a:rPr>
            <a:t>? Usad el subjuntivo donde sea posible.</a:t>
          </a:r>
          <a:endParaRPr lang="en-US" sz="1900" kern="1200" dirty="0">
            <a:latin typeface="Bahnschrift" panose="020B0502040204020203" pitchFamily="34" charset="0"/>
          </a:endParaRPr>
        </a:p>
      </dsp:txBody>
      <dsp:txXfrm>
        <a:off x="0" y="1413092"/>
        <a:ext cx="3197402" cy="2164691"/>
      </dsp:txXfrm>
    </dsp:sp>
    <dsp:sp modelId="{C03DD068-9DCA-48A1-A718-50B96E68000F}">
      <dsp:nvSpPr>
        <dsp:cNvPr id="0" name=""/>
        <dsp:cNvSpPr/>
      </dsp:nvSpPr>
      <dsp:spPr>
        <a:xfrm>
          <a:off x="0" y="304527"/>
          <a:ext cx="2032597" cy="90129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74" tIns="165100" rIns="185474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01</a:t>
          </a:r>
          <a:endParaRPr lang="en-US" sz="4000" kern="1200" dirty="0"/>
        </a:p>
      </dsp:txBody>
      <dsp:txXfrm>
        <a:off x="0" y="304527"/>
        <a:ext cx="2032597" cy="901290"/>
      </dsp:txXfrm>
    </dsp:sp>
    <dsp:sp modelId="{50751174-7506-4C72-8F7E-22DDC7615387}">
      <dsp:nvSpPr>
        <dsp:cNvPr id="0" name=""/>
        <dsp:cNvSpPr/>
      </dsp:nvSpPr>
      <dsp:spPr>
        <a:xfrm>
          <a:off x="3332593" y="-30035"/>
          <a:ext cx="4112399" cy="3612258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74" tIns="0" rIns="185474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¿Quién gana más: el basurero o el cuidador de guardería? </a:t>
          </a:r>
          <a:r>
            <a:rPr lang="es-ES_tradnl" sz="1900" b="1" kern="1200" cap="none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effectLst/>
              <a:latin typeface="Bahnschrift" panose="020B0502040204020203" pitchFamily="34" charset="0"/>
            </a:rPr>
            <a:t>¿Por qué? </a:t>
          </a:r>
          <a:r>
            <a:rPr lang="es-ES_tradnl" sz="1900" kern="12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¿Quién gana más: el cuidador de guardería o la aparadora? </a:t>
          </a:r>
          <a:r>
            <a:rPr lang="es-ES_tradnl" sz="1900" b="1" kern="1200" cap="none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effectLst/>
              <a:latin typeface="Bahnschrift" panose="020B0502040204020203" pitchFamily="34" charset="0"/>
            </a:rPr>
            <a:t>¿Por qué? </a:t>
          </a:r>
          <a:r>
            <a:rPr lang="es-ES_tradnl" sz="1900" kern="12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¿Cómo afectaría a los ingre-</a:t>
          </a:r>
          <a:r>
            <a:rPr lang="es-ES_tradnl" sz="1900" kern="1200" cap="none" dirty="0" err="1">
              <a:solidFill>
                <a:schemeClr val="bg1"/>
              </a:solidFill>
              <a:effectLst/>
              <a:latin typeface="Bahnschrift" panose="020B0502040204020203" pitchFamily="34" charset="0"/>
            </a:rPr>
            <a:t>sos</a:t>
          </a:r>
          <a:r>
            <a:rPr lang="es-ES_tradnl" sz="1900" kern="1200" cap="none" dirty="0">
              <a:solidFill>
                <a:schemeClr val="bg1"/>
              </a:solidFill>
              <a:effectLst/>
              <a:latin typeface="Bahnschrift" panose="020B0502040204020203" pitchFamily="34" charset="0"/>
            </a:rPr>
            <a:t> de la temporera el hecho de ser inmigrante sin papeles?</a:t>
          </a:r>
          <a:endParaRPr lang="en-US" sz="1900" kern="1200" dirty="0">
            <a:effectLst/>
            <a:latin typeface="Bahnschrift" panose="020B0502040204020203" pitchFamily="34" charset="0"/>
          </a:endParaRPr>
        </a:p>
      </dsp:txBody>
      <dsp:txXfrm>
        <a:off x="3332593" y="1414867"/>
        <a:ext cx="4112399" cy="2167355"/>
      </dsp:txXfrm>
    </dsp:sp>
    <dsp:sp modelId="{9B172856-136D-41BE-8A89-4A3DEBA5F6FC}">
      <dsp:nvSpPr>
        <dsp:cNvPr id="0" name=""/>
        <dsp:cNvSpPr/>
      </dsp:nvSpPr>
      <dsp:spPr>
        <a:xfrm>
          <a:off x="3575388" y="228974"/>
          <a:ext cx="4290085" cy="90129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74" tIns="165100" rIns="185474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02</a:t>
          </a:r>
          <a:endParaRPr lang="en-US" sz="4000" kern="1200" dirty="0"/>
        </a:p>
      </dsp:txBody>
      <dsp:txXfrm>
        <a:off x="3575388" y="228974"/>
        <a:ext cx="4290085" cy="901290"/>
      </dsp:txXfrm>
    </dsp:sp>
    <dsp:sp modelId="{E7D780B2-D3C6-49B0-9553-79FFED2A22D5}">
      <dsp:nvSpPr>
        <dsp:cNvPr id="0" name=""/>
        <dsp:cNvSpPr/>
      </dsp:nvSpPr>
      <dsp:spPr>
        <a:xfrm>
          <a:off x="7574582" y="-30035"/>
          <a:ext cx="3551271" cy="3586233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88000"/>
                <a:lumMod val="88000"/>
              </a:schemeClr>
              <a:schemeClr val="accent1">
                <a:hueOff val="0"/>
                <a:satOff val="0"/>
                <a:lumOff val="0"/>
                <a:alphaOff val="0"/>
              </a:schemeClr>
            </a:duotone>
          </a:blip>
          <a:tile tx="0" ty="0" sx="100000" sy="100000" flip="none" algn="tl"/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74" tIns="0" rIns="185474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 dirty="0">
              <a:latin typeface="Bahnschrift" panose="020B0502040204020203" pitchFamily="34" charset="0"/>
            </a:rPr>
            <a:t>¿</a:t>
          </a:r>
          <a:r>
            <a:rPr lang="es-ES_tradnl" sz="1900" b="0" kern="1200" dirty="0">
              <a:solidFill>
                <a:schemeClr val="bg1"/>
              </a:solidFill>
              <a:latin typeface="Bahnschrift" panose="020B0502040204020203" pitchFamily="34" charset="0"/>
            </a:rPr>
            <a:t>Qué debe pasar</a:t>
          </a:r>
          <a:r>
            <a:rPr lang="es-ES_tradnl" sz="1900" b="1" kern="1200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 </a:t>
          </a:r>
          <a:r>
            <a:rPr lang="es-ES_tradnl" sz="1900" kern="1200" dirty="0">
              <a:latin typeface="Bahnschrift" panose="020B0502040204020203" pitchFamily="34" charset="0"/>
            </a:rPr>
            <a:t>para que las cuatro personas más pobres ganen más dinero? Usad la estructura de </a:t>
          </a:r>
          <a:r>
            <a:rPr lang="es-ES_tradnl" sz="1900" b="1" kern="1200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rPr>
            <a:t>“futuro + cuando” + subjuntivo”</a:t>
          </a:r>
          <a:r>
            <a:rPr lang="es-ES_tradnl" sz="1900" kern="1200" dirty="0">
              <a:latin typeface="Bahnschrift" panose="020B0502040204020203" pitchFamily="34" charset="0"/>
            </a:rPr>
            <a:t>. Por ejemplo: “</a:t>
          </a:r>
          <a:r>
            <a:rPr lang="es-ES_tradnl" sz="1900" i="1" u="none" kern="1200" dirty="0">
              <a:latin typeface="Bahnschrift" panose="020B0502040204020203" pitchFamily="34" charset="0"/>
            </a:rPr>
            <a:t>Cobrará</a:t>
          </a:r>
          <a:r>
            <a:rPr lang="es-ES_tradnl" sz="1900" kern="1200" dirty="0">
              <a:latin typeface="Bahnschrift" panose="020B0502040204020203" pitchFamily="34" charset="0"/>
            </a:rPr>
            <a:t> más </a:t>
          </a:r>
          <a:r>
            <a:rPr lang="es-ES_tradnl" sz="1900" i="1" u="none" kern="1200" dirty="0">
              <a:latin typeface="Bahnschrift" panose="020B0502040204020203" pitchFamily="34" charset="0"/>
            </a:rPr>
            <a:t>cuando pida </a:t>
          </a:r>
          <a:r>
            <a:rPr lang="es-ES_tradnl" sz="1900" kern="1200" dirty="0">
              <a:latin typeface="Bahnschrift" panose="020B0502040204020203" pitchFamily="34" charset="0"/>
            </a:rPr>
            <a:t>un aumento”. </a:t>
          </a:r>
          <a:endParaRPr lang="en-US" sz="1900" kern="1200" dirty="0">
            <a:latin typeface="Bahnschrift" panose="020B0502040204020203" pitchFamily="34" charset="0"/>
          </a:endParaRPr>
        </a:p>
      </dsp:txBody>
      <dsp:txXfrm>
        <a:off x="7574582" y="1404457"/>
        <a:ext cx="3551271" cy="2151740"/>
      </dsp:txXfrm>
    </dsp:sp>
    <dsp:sp modelId="{DC586BA3-5ED8-47AF-BF33-A24D9FB1E9F8}">
      <dsp:nvSpPr>
        <dsp:cNvPr id="0" name=""/>
        <dsp:cNvSpPr/>
      </dsp:nvSpPr>
      <dsp:spPr>
        <a:xfrm>
          <a:off x="7809631" y="216367"/>
          <a:ext cx="2771129" cy="901290"/>
        </a:xfrm>
        <a:prstGeom prst="rect">
          <a:avLst/>
        </a:prstGeom>
        <a:noFill/>
        <a:ln w="9525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5474" tIns="165100" rIns="185474" bIns="1651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03</a:t>
          </a:r>
          <a:endParaRPr lang="en-US" sz="4000" kern="1200" dirty="0"/>
        </a:p>
      </dsp:txBody>
      <dsp:txXfrm>
        <a:off x="7809631" y="216367"/>
        <a:ext cx="2771129" cy="901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5071869" y="377641"/>
            <a:ext cx="5781351" cy="3038080"/>
          </a:xfrm>
        </p:spPr>
        <p:txBody>
          <a:bodyPr>
            <a:normAutofit/>
          </a:bodyPr>
          <a:lstStyle/>
          <a:p>
            <a:pPr algn="l"/>
            <a:r>
              <a:rPr lang="es-ES_tradnl" dirty="0"/>
              <a:t>Las PROFESIONES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347105" y="3572111"/>
            <a:ext cx="5485192" cy="621792"/>
          </a:xfrm>
        </p:spPr>
        <p:txBody>
          <a:bodyPr>
            <a:normAutofit/>
          </a:bodyPr>
          <a:lstStyle/>
          <a:p>
            <a:pPr algn="l"/>
            <a:r>
              <a:rPr lang="es-ES_tradnl" dirty="0"/>
              <a:t>Y el valor del trabajo</a:t>
            </a:r>
          </a:p>
        </p:txBody>
      </p:sp>
      <p:pic>
        <p:nvPicPr>
          <p:cNvPr id="13314" name="Picture 2" descr="Resultado de imagen de working han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704" r="22846" b="-2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37E3D-713E-4456-8642-24B7EF55D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3944" y="1270000"/>
            <a:ext cx="1304889" cy="215899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4151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7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5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914450" y="727502"/>
            <a:ext cx="5683314" cy="27064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6000" dirty="0"/>
              <a:t>basurero</a:t>
            </a:r>
          </a:p>
        </p:txBody>
      </p:sp>
      <p:sp>
        <p:nvSpPr>
          <p:cNvPr id="147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14E3AD1-8543-4CB5-B93A-4A9A042415AD}"/>
              </a:ext>
            </a:extLst>
          </p:cNvPr>
          <p:cNvSpPr txBox="1">
            <a:spLocks/>
          </p:cNvSpPr>
          <p:nvPr/>
        </p:nvSpPr>
        <p:spPr>
          <a:xfrm rot="21420000">
            <a:off x="4948493" y="3652926"/>
            <a:ext cx="5797828" cy="646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roskienkerääjä</a:t>
            </a:r>
          </a:p>
        </p:txBody>
      </p:sp>
      <p:pic>
        <p:nvPicPr>
          <p:cNvPr id="12298" name="Picture 10" descr="How Telematics Benefits Public Fleets | Verizon Connect">
            <a:extLst>
              <a:ext uri="{FF2B5EF4-FFF2-40B4-BE49-F238E27FC236}">
                <a16:creationId xmlns:a16="http://schemas.microsoft.com/office/drawing/2014/main" id="{4F1630A4-F59A-4F10-BA9F-6188F283D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/>
          <a:stretch/>
        </p:blipFill>
        <p:spPr bwMode="auto">
          <a:xfrm>
            <a:off x="4236" y="680517"/>
            <a:ext cx="4712423" cy="4069634"/>
          </a:xfrm>
          <a:prstGeom prst="rect">
            <a:avLst/>
          </a:prstGeom>
          <a:noFill/>
          <a:scene3d>
            <a:camera prst="perspectiveContrastingRightFacing">
              <a:rot lat="21540000" lon="20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ow Telematics Benefits Public Fleets | Verizon Connect">
            <a:extLst>
              <a:ext uri="{FF2B5EF4-FFF2-40B4-BE49-F238E27FC236}">
                <a16:creationId xmlns:a16="http://schemas.microsoft.com/office/drawing/2014/main" id="{BA377B78-8C35-4990-88B3-184A5B783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4" r="14129" b="86456"/>
          <a:stretch/>
        </p:blipFill>
        <p:spPr bwMode="auto">
          <a:xfrm>
            <a:off x="3320517" y="329710"/>
            <a:ext cx="762386" cy="544893"/>
          </a:xfrm>
          <a:prstGeom prst="rect">
            <a:avLst/>
          </a:prstGeom>
          <a:noFill/>
          <a:scene3d>
            <a:camera prst="perspectiveContrastingRightFacing">
              <a:rot lat="21540000" lon="20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E828A3DB-DF15-4296-958C-E77021DEC3A1}"/>
              </a:ext>
            </a:extLst>
          </p:cNvPr>
          <p:cNvSpPr/>
          <p:nvPr/>
        </p:nvSpPr>
        <p:spPr>
          <a:xfrm rot="16200000">
            <a:off x="1886367" y="-1628877"/>
            <a:ext cx="671892" cy="4428200"/>
          </a:xfrm>
          <a:prstGeom prst="trapezoid">
            <a:avLst>
              <a:gd name="adj" fmla="val 35243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2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7301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9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5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7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113834" y="-164043"/>
            <a:ext cx="6590383" cy="30361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5000" dirty="0"/>
              <a:t>Gerente de una empresa importadora de juguetes</a:t>
            </a:r>
          </a:p>
        </p:txBody>
      </p:sp>
      <p:sp>
        <p:nvSpPr>
          <p:cNvPr id="149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66C5B2B-0109-4789-A4FC-B1A71C0F41FD}"/>
              </a:ext>
            </a:extLst>
          </p:cNvPr>
          <p:cNvSpPr txBox="1">
            <a:spLocks/>
          </p:cNvSpPr>
          <p:nvPr/>
        </p:nvSpPr>
        <p:spPr>
          <a:xfrm rot="21420000">
            <a:off x="4197779" y="3216114"/>
            <a:ext cx="6555941" cy="1143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Leluja Maahantuovan yrityksen toimitusjohtaja</a:t>
            </a:r>
          </a:p>
        </p:txBody>
      </p:sp>
      <p:pic>
        <p:nvPicPr>
          <p:cNvPr id="1026" name="Picture 2" descr="Your Dress Code Provides a Useful Guide for Employees">
            <a:extLst>
              <a:ext uri="{FF2B5EF4-FFF2-40B4-BE49-F238E27FC236}">
                <a16:creationId xmlns:a16="http://schemas.microsoft.com/office/drawing/2014/main" id="{0D066AA7-D946-476A-9547-5C5D1EA3D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497"/>
                    </a14:imgEffect>
                    <a14:imgEffect>
                      <a14:saturation sat="106000"/>
                    </a14:imgEffect>
                    <a14:imgEffect>
                      <a14:brightnessContrast bright="-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37" r="28682" b="12974"/>
          <a:stretch/>
        </p:blipFill>
        <p:spPr bwMode="auto">
          <a:xfrm>
            <a:off x="1" y="624220"/>
            <a:ext cx="4119290" cy="4140233"/>
          </a:xfrm>
          <a:prstGeom prst="rect">
            <a:avLst/>
          </a:prstGeom>
          <a:noFill/>
          <a:scene3d>
            <a:camera prst="perspectiveContrastingRightFacing">
              <a:rot lat="21594000" lon="204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rapezoid 17">
            <a:extLst>
              <a:ext uri="{FF2B5EF4-FFF2-40B4-BE49-F238E27FC236}">
                <a16:creationId xmlns:a16="http://schemas.microsoft.com/office/drawing/2014/main" id="{EE543802-2A3A-4366-AD4F-DEBC436C8C5B}"/>
              </a:ext>
            </a:extLst>
          </p:cNvPr>
          <p:cNvSpPr/>
          <p:nvPr/>
        </p:nvSpPr>
        <p:spPr>
          <a:xfrm rot="16200000">
            <a:off x="1624552" y="-1367061"/>
            <a:ext cx="671892" cy="3904567"/>
          </a:xfrm>
          <a:prstGeom prst="trapezoid">
            <a:avLst>
              <a:gd name="adj" fmla="val 30495"/>
            </a:avLst>
          </a:prstGeom>
          <a:gradFill flip="none" rotWithShape="1">
            <a:gsLst>
              <a:gs pos="36000">
                <a:srgbClr val="B9ADA7"/>
              </a:gs>
              <a:gs pos="32000">
                <a:srgbClr val="B9ADA7">
                  <a:alpha val="90000"/>
                </a:srgbClr>
              </a:gs>
              <a:gs pos="0">
                <a:srgbClr val="B9ADA7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56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985040" y="727508"/>
            <a:ext cx="5683314" cy="26954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6000" dirty="0"/>
              <a:t>policía antidisturbios</a:t>
            </a:r>
          </a:p>
        </p:txBody>
      </p:sp>
      <p:pic>
        <p:nvPicPr>
          <p:cNvPr id="4098" name="Picture 2" descr="http://3.bp.blogspot.com/-Hna-Ve8UGb8/UGXs6u_nrwI/AAAAAAAAFKs/pMRlFS_J1GE/s1600/DSC_0358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836" t="-94" r="3659" b="93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F15AF57-50D3-4303-8CE8-D3A101497CE1}"/>
              </a:ext>
            </a:extLst>
          </p:cNvPr>
          <p:cNvSpPr txBox="1">
            <a:spLocks/>
          </p:cNvSpPr>
          <p:nvPr/>
        </p:nvSpPr>
        <p:spPr>
          <a:xfrm rot="21420000">
            <a:off x="4948493" y="3652926"/>
            <a:ext cx="5797828" cy="646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mellakkapoliisi</a:t>
            </a:r>
          </a:p>
        </p:txBody>
      </p:sp>
    </p:spTree>
    <p:extLst>
      <p:ext uri="{BB962C8B-B14F-4D97-AF65-F5344CB8AC3E}">
        <p14:creationId xmlns:p14="http://schemas.microsoft.com/office/powerpoint/2010/main" val="2622558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980679" y="601805"/>
            <a:ext cx="5604535" cy="25267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6000" dirty="0"/>
              <a:t>presentadora de </a:t>
            </a:r>
            <a:r>
              <a:rPr lang="es-ES_tradnl" sz="6000" i="1" dirty="0"/>
              <a:t>realities</a:t>
            </a:r>
          </a:p>
        </p:txBody>
      </p:sp>
      <p:pic>
        <p:nvPicPr>
          <p:cNvPr id="5122" name="Picture 2" descr="Resultado de imagen de presentadora concurso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629" r="10381" b="2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31B2840-EFEA-4298-B63F-1C46FF827B8C}"/>
              </a:ext>
            </a:extLst>
          </p:cNvPr>
          <p:cNvSpPr txBox="1">
            <a:spLocks/>
          </p:cNvSpPr>
          <p:nvPr/>
        </p:nvSpPr>
        <p:spPr>
          <a:xfrm rot="21420000">
            <a:off x="4948493" y="3652926"/>
            <a:ext cx="5797828" cy="646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Tositelevisio-ohjelmien ankkuri</a:t>
            </a:r>
          </a:p>
        </p:txBody>
      </p:sp>
    </p:spTree>
    <p:extLst>
      <p:ext uri="{BB962C8B-B14F-4D97-AF65-F5344CB8AC3E}">
        <p14:creationId xmlns:p14="http://schemas.microsoft.com/office/powerpoint/2010/main" val="4098273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974331" y="824016"/>
            <a:ext cx="5683314" cy="2286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6000" dirty="0"/>
              <a:t>cuidador de guardería</a:t>
            </a:r>
          </a:p>
        </p:txBody>
      </p:sp>
      <p:pic>
        <p:nvPicPr>
          <p:cNvPr id="10242" name="Picture 2" descr="Resultado de imagen de childcare center man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275" t="26" r="30709" b="-25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D91D9F6-95AE-4FBE-B47E-3AEE4958CA61}"/>
              </a:ext>
            </a:extLst>
          </p:cNvPr>
          <p:cNvSpPr txBox="1">
            <a:spLocks/>
          </p:cNvSpPr>
          <p:nvPr/>
        </p:nvSpPr>
        <p:spPr>
          <a:xfrm rot="21420000">
            <a:off x="4948493" y="3652926"/>
            <a:ext cx="5797828" cy="646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Päiväkodin lastenhoitaja</a:t>
            </a:r>
          </a:p>
        </p:txBody>
      </p:sp>
    </p:spTree>
    <p:extLst>
      <p:ext uri="{BB962C8B-B14F-4D97-AF65-F5344CB8AC3E}">
        <p14:creationId xmlns:p14="http://schemas.microsoft.com/office/powerpoint/2010/main" val="9888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52FF6-510D-4814-B933-17640F4C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558964"/>
            <a:ext cx="11168741" cy="1151965"/>
          </a:xfrm>
          <a:gradFill>
            <a:gsLst>
              <a:gs pos="39000">
                <a:schemeClr val="accent1">
                  <a:lumMod val="45000"/>
                  <a:lumOff val="55000"/>
                  <a:alpha val="0"/>
                </a:schemeClr>
              </a:gs>
              <a:gs pos="60000">
                <a:srgbClr val="C62A2B"/>
              </a:gs>
              <a:gs pos="93000">
                <a:srgbClr val="620708"/>
              </a:gs>
              <a:gs pos="80000">
                <a:srgbClr val="B60E0F"/>
              </a:gs>
            </a:gsLst>
            <a:lin ang="0" scaled="1"/>
          </a:gradFill>
        </p:spPr>
        <p:txBody>
          <a:bodyPr>
            <a:normAutofit/>
          </a:bodyPr>
          <a:lstStyle/>
          <a:p>
            <a:r>
              <a:rPr lang="es-ES_tradnl" dirty="0"/>
              <a:t>Perspectivas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AC599A-E11D-4F14-9E3C-B8C81AFDCA8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73076693"/>
              </p:ext>
            </p:extLst>
          </p:nvPr>
        </p:nvGraphicFramePr>
        <p:xfrm>
          <a:off x="267081" y="1902314"/>
          <a:ext cx="11343673" cy="3552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ubtitle 2">
            <a:extLst>
              <a:ext uri="{FF2B5EF4-FFF2-40B4-BE49-F238E27FC236}">
                <a16:creationId xmlns:a16="http://schemas.microsoft.com/office/drawing/2014/main" id="{A8DE7CD8-03A2-4816-94B3-6D1BD92EADBD}"/>
              </a:ext>
            </a:extLst>
          </p:cNvPr>
          <p:cNvSpPr txBox="1">
            <a:spLocks/>
          </p:cNvSpPr>
          <p:nvPr/>
        </p:nvSpPr>
        <p:spPr>
          <a:xfrm>
            <a:off x="511629" y="5778439"/>
            <a:ext cx="10822679" cy="5205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* Ordénalas de mayores a menores ingresos. Todas trabajan en el mismo país.</a:t>
            </a:r>
            <a:endParaRPr lang="es-ES_tradnl" sz="1900" cap="none" dirty="0"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87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1D7BE49D-A34B-4F25-BC8C-CE9E2B37F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DFDEE3-F2F4-48C9-8222-CA273412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B5FB9F9-CCF5-4072-83C3-3B45E1409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D496E-7E70-465B-A2BC-A060A8C3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64" y="522001"/>
            <a:ext cx="4957275" cy="1141638"/>
          </a:xfrm>
        </p:spPr>
        <p:txBody>
          <a:bodyPr>
            <a:normAutofit/>
          </a:bodyPr>
          <a:lstStyle/>
          <a:p>
            <a:r>
              <a:rPr lang="es-ES_tradnl" sz="5000" dirty="0">
                <a:solidFill>
                  <a:schemeClr val="bg1"/>
                </a:solidFill>
              </a:rPr>
              <a:t>Grupos sociales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909AB-5E61-482B-A9AD-E4553499F6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5260" y="1857174"/>
            <a:ext cx="5545988" cy="2936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Fíjate en las profesiones </a:t>
            </a:r>
            <a:r>
              <a:rPr lang="es-ES_tradnl" sz="1900" b="1" cap="none" dirty="0">
                <a:gradFill>
                  <a:gsLst>
                    <a:gs pos="0">
                      <a:srgbClr val="F2E7B0"/>
                    </a:gs>
                    <a:gs pos="100000">
                      <a:srgbClr val="DABC26"/>
                    </a:gs>
                  </a:gsLst>
                  <a:lin ang="5400000" scaled="1"/>
                </a:gradFill>
                <a:latin typeface="Bahnschrift" panose="020B0502040204020203" pitchFamily="34" charset="0"/>
              </a:rPr>
              <a:t>peor</a:t>
            </a: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 pagadas. ¿quiénes suelen trabajar en ellas? </a:t>
            </a:r>
          </a:p>
          <a:p>
            <a:pPr>
              <a:buClr>
                <a:schemeClr val="bg1"/>
              </a:buClr>
            </a:pP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¿Son mujeres u hombres?</a:t>
            </a:r>
          </a:p>
          <a:p>
            <a:pPr>
              <a:buClr>
                <a:schemeClr val="bg1"/>
              </a:buClr>
            </a:pP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¿Tienen hijos?</a:t>
            </a:r>
          </a:p>
          <a:p>
            <a:pPr>
              <a:buClr>
                <a:schemeClr val="bg1"/>
              </a:buClr>
            </a:pP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¿Cuál es su nivel de estudios?</a:t>
            </a:r>
          </a:p>
          <a:p>
            <a:pPr>
              <a:buClr>
                <a:schemeClr val="bg1"/>
              </a:buClr>
            </a:pP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¿Vienen de familias acomodadas?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60EAEDC-78D7-4A5C-84B2-A503713E71D6}"/>
              </a:ext>
            </a:extLst>
          </p:cNvPr>
          <p:cNvSpPr txBox="1">
            <a:spLocks/>
          </p:cNvSpPr>
          <p:nvPr/>
        </p:nvSpPr>
        <p:spPr>
          <a:xfrm>
            <a:off x="315259" y="4677456"/>
            <a:ext cx="5635687" cy="14664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¿El hecho de que alguien “elija” una profesión peor pagada justifica que el salario sea muy bajo? ¿</a:t>
            </a:r>
            <a:r>
              <a:rPr lang="es-ES_tradnl" sz="1900" b="1" cap="none" dirty="0">
                <a:gradFill>
                  <a:gsLst>
                    <a:gs pos="0">
                      <a:srgbClr val="F2E7B0"/>
                    </a:gs>
                    <a:gs pos="100000">
                      <a:srgbClr val="DABC26"/>
                    </a:gs>
                  </a:gsLst>
                  <a:lin ang="5400000" scaled="1"/>
                </a:gradFill>
                <a:latin typeface="Bahnschrift" panose="020B0502040204020203" pitchFamily="34" charset="0"/>
              </a:rPr>
              <a:t>Por qué</a:t>
            </a: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?</a:t>
            </a:r>
          </a:p>
        </p:txBody>
      </p:sp>
      <p:pic>
        <p:nvPicPr>
          <p:cNvPr id="6" name="Picture 5" descr="A person in a red dress&#10;&#10;Description automatically generated with low confidence">
            <a:extLst>
              <a:ext uri="{FF2B5EF4-FFF2-40B4-BE49-F238E27FC236}">
                <a16:creationId xmlns:a16="http://schemas.microsoft.com/office/drawing/2014/main" id="{4EDEA296-823B-4A90-9099-5315F49FC9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colorTemperature colorTemp="10834"/>
                    </a14:imgEffect>
                    <a14:imgEffect>
                      <a14:saturation sat="71000"/>
                    </a14:imgEffect>
                    <a14:imgEffect>
                      <a14:brightnessContrast bright="-12000" contrast="25000"/>
                    </a14:imgEffect>
                  </a14:imgLayer>
                </a14:imgProps>
              </a:ext>
            </a:extLst>
          </a:blip>
          <a:srcRect r="11966"/>
          <a:stretch/>
        </p:blipFill>
        <p:spPr>
          <a:xfrm>
            <a:off x="6290155" y="245656"/>
            <a:ext cx="5241227" cy="595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3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CC7827FB-B370-4007-83D5-E83AD3D2C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6" name="Picture 18" descr="Clock Transparent Background | PNG Mart">
            <a:extLst>
              <a:ext uri="{FF2B5EF4-FFF2-40B4-BE49-F238E27FC236}">
                <a16:creationId xmlns:a16="http://schemas.microsoft.com/office/drawing/2014/main" id="{D41C8DE1-4CA2-4841-969D-0D0757239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6" b="26264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6A844D-B790-49D0-988E-D384ABA7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9913212" cy="1151965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F2E7B0"/>
                    </a:gs>
                    <a:gs pos="100000">
                      <a:srgbClr val="DABC26"/>
                    </a:gs>
                  </a:gsLst>
                  <a:lin ang="5400000" scaled="1"/>
                </a:gradFill>
              </a:rPr>
              <a:t>La H.T.E.</a:t>
            </a:r>
            <a:endParaRPr lang="es-ES_tradnl" dirty="0">
              <a:ln>
                <a:solidFill>
                  <a:schemeClr val="bg1"/>
                </a:solidFill>
              </a:ln>
              <a:gradFill>
                <a:gsLst>
                  <a:gs pos="0">
                    <a:srgbClr val="F2E7B0"/>
                  </a:gs>
                  <a:gs pos="100000">
                    <a:srgbClr val="DABC26"/>
                  </a:gs>
                </a:gsLst>
                <a:lin ang="5400000" scaled="1"/>
              </a:gradFill>
            </a:endParaRPr>
          </a:p>
        </p:txBody>
      </p:sp>
      <p:sp>
        <p:nvSpPr>
          <p:cNvPr id="89" name="5-Point Star 12">
            <a:extLst>
              <a:ext uri="{FF2B5EF4-FFF2-40B4-BE49-F238E27FC236}">
                <a16:creationId xmlns:a16="http://schemas.microsoft.com/office/drawing/2014/main" id="{51E038FF-4E72-4714-B9E9-B0AC148C7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2476" y="261324"/>
            <a:ext cx="937731" cy="868975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DF23C-989A-4758-B044-02B2CD085F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924494"/>
            <a:ext cx="7490636" cy="4572000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dirty="0">
                <a:ln>
                  <a:solidFill>
                    <a:schemeClr val="bg1"/>
                  </a:solidFill>
                </a:ln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Si nuestros salarios representan el tiempo que pasamos trabajando, ¿Podemos imaginar un mundo donde se pague en horas de trabajo?</a:t>
            </a:r>
            <a:r>
              <a:rPr lang="es-ES_tradnl" b="1" dirty="0"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 ↓</a:t>
            </a:r>
          </a:p>
          <a:p>
            <a:r>
              <a:rPr lang="es-ES_tradnl" cap="none" dirty="0"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El salario más habitual en Finlandia es de unos 3.822 € brutos al mes</a:t>
            </a:r>
            <a:r>
              <a:rPr lang="es-ES_tradnl" cap="none" dirty="0">
                <a:gradFill>
                  <a:gsLst>
                    <a:gs pos="0">
                      <a:srgbClr val="F2E7B0"/>
                    </a:gs>
                    <a:gs pos="100000">
                      <a:srgbClr val="DABC26"/>
                    </a:gs>
                  </a:gsLst>
                  <a:lin ang="5400000" scaled="1"/>
                </a:gradFill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*</a:t>
            </a:r>
            <a:r>
              <a:rPr lang="es-ES_tradnl" cap="none" dirty="0"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. Cada hora de trabajo de ese empleado mediano sería una “</a:t>
            </a:r>
            <a:r>
              <a:rPr lang="es-ES_tradnl" b="1" cap="none" dirty="0">
                <a:gradFill>
                  <a:gsLst>
                    <a:gs pos="0">
                      <a:srgbClr val="F2E7B0"/>
                    </a:gs>
                    <a:gs pos="100000">
                      <a:srgbClr val="DABC26"/>
                    </a:gs>
                  </a:gsLst>
                  <a:lin ang="5400000" scaled="1"/>
                </a:gradFill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hora de trabajo estándar</a:t>
            </a:r>
            <a:r>
              <a:rPr lang="es-ES_tradnl" cap="none" dirty="0"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” o HTE.</a:t>
            </a:r>
          </a:p>
          <a:p>
            <a:r>
              <a:rPr lang="es-ES_tradnl" cap="none" dirty="0"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Cada persona vería en su contrato cuántas horas debe trabajar realmente para completar una HTE. algunos solo necesitarían unos segundos; otros, varias horas.</a:t>
            </a:r>
          </a:p>
          <a:p>
            <a:r>
              <a:rPr lang="es-ES_tradnl" cap="none" dirty="0"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Los precios estarían expresados en HTE. Si algo cuesta una HTE, sabríamos cuánto </a:t>
            </a:r>
            <a:r>
              <a:rPr lang="es-ES_tradnl" b="1" cap="none" dirty="0">
                <a:gradFill>
                  <a:gsLst>
                    <a:gs pos="0">
                      <a:srgbClr val="F2E7B0"/>
                    </a:gs>
                    <a:gs pos="100000">
                      <a:srgbClr val="DABC26"/>
                    </a:gs>
                  </a:gsLst>
                  <a:lin ang="5400000" scaled="1"/>
                </a:gradFill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tiempo de vida </a:t>
            </a:r>
            <a:r>
              <a:rPr lang="es-ES_tradnl" cap="none" dirty="0"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rPr>
              <a:t>nos cuesta comprarlo.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2E4FBE-15C4-4109-8C55-CDD01E473ECB}"/>
              </a:ext>
            </a:extLst>
          </p:cNvPr>
          <p:cNvGrpSpPr/>
          <p:nvPr/>
        </p:nvGrpSpPr>
        <p:grpSpPr>
          <a:xfrm>
            <a:off x="8461750" y="1924494"/>
            <a:ext cx="3218455" cy="4571999"/>
            <a:chOff x="7248275" y="260038"/>
            <a:chExt cx="3348421" cy="3881689"/>
          </a:xfrm>
          <a:solidFill>
            <a:srgbClr val="B60E0F">
              <a:alpha val="90000"/>
            </a:srgb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E22C94-BF6D-453A-BCEC-4795AAC57EF8}"/>
                </a:ext>
              </a:extLst>
            </p:cNvPr>
            <p:cNvSpPr/>
            <p:nvPr/>
          </p:nvSpPr>
          <p:spPr>
            <a:xfrm>
              <a:off x="7248275" y="260038"/>
              <a:ext cx="3348421" cy="388168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spcAft>
                  <a:spcPts val="600"/>
                </a:spcAft>
              </a:pPr>
              <a:endParaRPr lang="es-ES_tradnl" sz="1900" cap="all" dirty="0"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endParaRPr>
            </a:p>
            <a:p>
              <a:pPr algn="ctr">
                <a:lnSpc>
                  <a:spcPct val="200000"/>
                </a:lnSpc>
                <a:spcAft>
                  <a:spcPts val="600"/>
                </a:spcAft>
              </a:pPr>
              <a:r>
                <a:rPr lang="es-ES_tradnl" sz="2100" b="1" cap="all" dirty="0">
                  <a:effectLst>
                    <a:glow rad="127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80000"/>
                      </a:prstClr>
                    </a:outerShdw>
                  </a:effectLst>
                  <a:latin typeface="Bahnschrift" panose="020B0502040204020203" pitchFamily="34" charset="0"/>
                </a:rPr>
                <a:t>Preguntas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2D15B9-E75C-4637-9AA2-FDE7B03F7374}"/>
                </a:ext>
              </a:extLst>
            </p:cNvPr>
            <p:cNvSpPr txBox="1"/>
            <p:nvPr/>
          </p:nvSpPr>
          <p:spPr>
            <a:xfrm>
              <a:off x="7418991" y="1360551"/>
              <a:ext cx="2996673" cy="278117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8705" tIns="0" rIns="178705" bIns="330200" numCol="1" spcCol="1270" anchor="t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ES_tradnl" sz="2000" kern="1200" dirty="0">
                  <a:effectLst>
                    <a:glow rad="127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80000"/>
                      </a:prstClr>
                    </a:outerShdw>
                  </a:effectLst>
                  <a:latin typeface="Bahnschrift" panose="020B0502040204020203" pitchFamily="34" charset="0"/>
                </a:rPr>
                <a:t>¿Crees que, si no midiéramos el trabajo en dinero, tendríamos una actitud distinta hacia</a:t>
              </a:r>
              <a:r>
                <a:rPr lang="es-ES_tradnl" sz="2000" dirty="0">
                  <a:effectLst>
                    <a:glow rad="127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80000"/>
                      </a:prstClr>
                    </a:outerShdw>
                  </a:effectLst>
                  <a:latin typeface="Bahnschrift" panose="020B0502040204020203" pitchFamily="34" charset="0"/>
                </a:rPr>
                <a:t> el trabajo, el consumo o las desigualdades?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_tradnl" sz="2000" cap="all" dirty="0">
                <a:effectLst>
                  <a:glow rad="127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  <a:latin typeface="Bahnschrift" panose="020B0502040204020203" pitchFamily="34" charset="0"/>
              </a:endParaRP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s-ES_tradnl" sz="2000" dirty="0">
                  <a:effectLst>
                    <a:glow rad="12700">
                      <a:schemeClr val="bg1"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80000"/>
                      </a:prstClr>
                    </a:outerShdw>
                  </a:effectLst>
                  <a:latin typeface="Bahnschrift" panose="020B0502040204020203" pitchFamily="34" charset="0"/>
                </a:rPr>
                <a:t>¿Por qué?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40167B-4F30-79CB-92A6-94353950B81F}"/>
              </a:ext>
            </a:extLst>
          </p:cNvPr>
          <p:cNvSpPr txBox="1"/>
          <p:nvPr/>
        </p:nvSpPr>
        <p:spPr>
          <a:xfrm>
            <a:off x="10580058" y="5595119"/>
            <a:ext cx="1492957" cy="1154162"/>
          </a:xfrm>
          <a:prstGeom prst="rect">
            <a:avLst/>
          </a:prstGeom>
          <a:gradFill>
            <a:gsLst>
              <a:gs pos="0">
                <a:srgbClr val="F2E7B0">
                  <a:alpha val="90000"/>
                </a:srgbClr>
              </a:gs>
              <a:gs pos="100000">
                <a:srgbClr val="DABC26"/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*</a:t>
            </a:r>
          </a:p>
          <a:p>
            <a:r>
              <a:rPr lang="en-US" sz="700" dirty="0">
                <a:solidFill>
                  <a:schemeClr val="bg1"/>
                </a:solidFill>
              </a:rPr>
              <a:t>https://www.stat.fi/tup/kokeelliset-tilastot/tulorekisterin_palkat_ja_palkkiot/2023-08-04/index.html#:~:text=Tilastokeskuksen%20kokeellisen%20Tulorekisterin%20palkat%20ja,5%20642%20euroa%20tai%20enemm%C3%A4n.</a:t>
            </a:r>
          </a:p>
        </p:txBody>
      </p:sp>
    </p:spTree>
    <p:extLst>
      <p:ext uri="{BB962C8B-B14F-4D97-AF65-F5344CB8AC3E}">
        <p14:creationId xmlns:p14="http://schemas.microsoft.com/office/powerpoint/2010/main" val="1854154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N TIME Review | Collider">
            <a:extLst>
              <a:ext uri="{FF2B5EF4-FFF2-40B4-BE49-F238E27FC236}">
                <a16:creationId xmlns:a16="http://schemas.microsoft.com/office/drawing/2014/main" id="{78B829B2-45B3-4A60-9F2A-2EA033D8C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58" r="45327" b="-60"/>
          <a:stretch/>
        </p:blipFill>
        <p:spPr bwMode="auto">
          <a:xfrm rot="21420000">
            <a:off x="-173978" y="-188282"/>
            <a:ext cx="7723315" cy="7255853"/>
          </a:xfrm>
          <a:custGeom>
            <a:avLst/>
            <a:gdLst/>
            <a:ahLst/>
            <a:cxnLst/>
            <a:rect l="l" t="t" r="r" b="b"/>
            <a:pathLst>
              <a:path w="7723315" h="7255853">
                <a:moveTo>
                  <a:pt x="359050" y="0"/>
                </a:moveTo>
                <a:lnTo>
                  <a:pt x="7723315" y="385944"/>
                </a:lnTo>
                <a:lnTo>
                  <a:pt x="7723315" y="7255853"/>
                </a:lnTo>
                <a:lnTo>
                  <a:pt x="0" y="68510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 rincón de los sueños: Mi rincón de cine (17) : In time">
            <a:extLst>
              <a:ext uri="{FF2B5EF4-FFF2-40B4-BE49-F238E27FC236}">
                <a16:creationId xmlns:a16="http://schemas.microsoft.com/office/drawing/2014/main" id="{E7CAF8FE-0629-4186-895A-8E571B3B4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"/>
          <a:stretch/>
        </p:blipFill>
        <p:spPr bwMode="auto">
          <a:xfrm rot="21420000">
            <a:off x="7668831" y="-127832"/>
            <a:ext cx="4699223" cy="7097366"/>
          </a:xfrm>
          <a:custGeom>
            <a:avLst/>
            <a:gdLst/>
            <a:ahLst/>
            <a:cxnLst/>
            <a:rect l="l" t="t" r="r" b="b"/>
            <a:pathLst>
              <a:path w="4699223" h="7097366">
                <a:moveTo>
                  <a:pt x="0" y="0"/>
                </a:moveTo>
                <a:lnTo>
                  <a:pt x="4699223" y="246275"/>
                </a:lnTo>
                <a:lnTo>
                  <a:pt x="4340173" y="7097366"/>
                </a:lnTo>
                <a:lnTo>
                  <a:pt x="0" y="68699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Freeform 20">
            <a:extLst>
              <a:ext uri="{FF2B5EF4-FFF2-40B4-BE49-F238E27FC236}">
                <a16:creationId xmlns:a16="http://schemas.microsoft.com/office/drawing/2014/main" id="{551C7DFC-95C0-4ADB-BFFA-FA896873C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7549124" y="-8034"/>
            <a:ext cx="126924" cy="6876560"/>
          </a:xfrm>
          <a:custGeom>
            <a:avLst/>
            <a:gdLst>
              <a:gd name="connsiteX0" fmla="*/ 0 w 126924"/>
              <a:gd name="connsiteY0" fmla="*/ 0 h 6876560"/>
              <a:gd name="connsiteX1" fmla="*/ 126924 w 126924"/>
              <a:gd name="connsiteY1" fmla="*/ 6652 h 6876560"/>
              <a:gd name="connsiteX2" fmla="*/ 126924 w 126924"/>
              <a:gd name="connsiteY2" fmla="*/ 6876560 h 6876560"/>
              <a:gd name="connsiteX3" fmla="*/ 0 w 126924"/>
              <a:gd name="connsiteY3" fmla="*/ 6869908 h 687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24" h="6876560">
                <a:moveTo>
                  <a:pt x="0" y="0"/>
                </a:moveTo>
                <a:lnTo>
                  <a:pt x="126924" y="6652"/>
                </a:lnTo>
                <a:lnTo>
                  <a:pt x="126924" y="6876560"/>
                </a:lnTo>
                <a:lnTo>
                  <a:pt x="0" y="68699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3" name="Freeform 25">
            <a:extLst>
              <a:ext uri="{FF2B5EF4-FFF2-40B4-BE49-F238E27FC236}">
                <a16:creationId xmlns:a16="http://schemas.microsoft.com/office/drawing/2014/main" id="{1DAB7BA1-0242-45E1-96E0-5D8AE7775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52826" y="604374"/>
            <a:ext cx="7691205" cy="5638800"/>
          </a:xfrm>
          <a:custGeom>
            <a:avLst/>
            <a:gdLst>
              <a:gd name="connsiteX0" fmla="*/ 7691205 w 7691205"/>
              <a:gd name="connsiteY0" fmla="*/ 0 h 5638800"/>
              <a:gd name="connsiteX1" fmla="*/ 7691205 w 7691205"/>
              <a:gd name="connsiteY1" fmla="*/ 5638800 h 5638800"/>
              <a:gd name="connsiteX2" fmla="*/ 0 w 7691205"/>
              <a:gd name="connsiteY2" fmla="*/ 5638800 h 5638800"/>
              <a:gd name="connsiteX3" fmla="*/ 295517 w 7691205"/>
              <a:gd name="connsiteY3" fmla="*/ 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1205" h="5638800">
                <a:moveTo>
                  <a:pt x="7691205" y="0"/>
                </a:moveTo>
                <a:lnTo>
                  <a:pt x="7691205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829698-CE23-4617-BA7B-AAE2D855E495}"/>
              </a:ext>
            </a:extLst>
          </p:cNvPr>
          <p:cNvSpPr txBox="1">
            <a:spLocks/>
          </p:cNvSpPr>
          <p:nvPr/>
        </p:nvSpPr>
        <p:spPr>
          <a:xfrm rot="21420000">
            <a:off x="61727" y="859915"/>
            <a:ext cx="6449873" cy="112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s-ES_tradnl" dirty="0">
                <a:solidFill>
                  <a:schemeClr val="bg1"/>
                </a:solidFill>
              </a:rPr>
              <a:t> El tiempo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336D3-B723-4217-B1C3-9B80662106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286873" y="1507010"/>
            <a:ext cx="7091781" cy="27750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s-ES_tradnl" sz="1800" dirty="0">
                <a:solidFill>
                  <a:schemeClr val="bg1"/>
                </a:solidFill>
                <a:latin typeface="Bahnschrift" panose="020B0502040204020203" pitchFamily="34" charset="0"/>
              </a:rPr>
              <a:t>En la película </a:t>
            </a:r>
            <a:r>
              <a:rPr lang="es-ES_tradnl" sz="1800" i="1" dirty="0">
                <a:solidFill>
                  <a:schemeClr val="bg1"/>
                </a:solidFill>
                <a:latin typeface="Bahnschrift" panose="020B0502040204020203" pitchFamily="34" charset="0"/>
              </a:rPr>
              <a:t>In time </a:t>
            </a:r>
            <a:r>
              <a:rPr lang="es-ES_tradnl" sz="1800" dirty="0">
                <a:solidFill>
                  <a:schemeClr val="bg1"/>
                </a:solidFill>
                <a:latin typeface="Bahnschrift" panose="020B0502040204020203" pitchFamily="34" charset="0"/>
              </a:rPr>
              <a:t>(2011), todo se paga con tiempo de vida. La gente tiene en el antebrazo un “reloj” que se Recarga al final de la jornada laboral y que sirve para pagar los gastos. Hay quienes viven eternamente, sin envejecer, pero el coste de la vida sube continuamente y mucha gente muere rápido… al quedarse sin tiempo.</a:t>
            </a:r>
          </a:p>
        </p:txBody>
      </p:sp>
      <p:pic>
        <p:nvPicPr>
          <p:cNvPr id="2050" name="Picture 2" descr="In Time | Netflix">
            <a:extLst>
              <a:ext uri="{FF2B5EF4-FFF2-40B4-BE49-F238E27FC236}">
                <a16:creationId xmlns:a16="http://schemas.microsoft.com/office/drawing/2014/main" id="{4712E621-955B-4FF6-BBD1-7C4B4D4B5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" b="1371"/>
          <a:stretch/>
        </p:blipFill>
        <p:spPr bwMode="auto">
          <a:xfrm>
            <a:off x="2504000" y="4152079"/>
            <a:ext cx="4776729" cy="255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n Time | Netflix">
            <a:extLst>
              <a:ext uri="{FF2B5EF4-FFF2-40B4-BE49-F238E27FC236}">
                <a16:creationId xmlns:a16="http://schemas.microsoft.com/office/drawing/2014/main" id="{ABFB4EAE-2E6F-4CFA-8292-1CB1C75B9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" r="54368" b="1371"/>
          <a:stretch/>
        </p:blipFill>
        <p:spPr bwMode="auto">
          <a:xfrm flipH="1">
            <a:off x="372878" y="4152382"/>
            <a:ext cx="2179746" cy="25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CA1655-2420-469A-8E7D-DF44B09FD6EE}"/>
              </a:ext>
            </a:extLst>
          </p:cNvPr>
          <p:cNvSpPr txBox="1"/>
          <p:nvPr/>
        </p:nvSpPr>
        <p:spPr>
          <a:xfrm>
            <a:off x="372878" y="4152079"/>
            <a:ext cx="6907849" cy="255213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8705" tIns="0" rIns="178705" bIns="330200" numCol="1" spcCol="1270" anchor="t" anchorCtr="0">
            <a:noAutofit/>
          </a:bodyPr>
          <a:lstStyle/>
          <a:p>
            <a:pPr lvl="0" algn="l" defTabSz="800100">
              <a:spcBef>
                <a:spcPts val="600"/>
              </a:spcBef>
              <a:spcAft>
                <a:spcPts val="200"/>
              </a:spcAft>
            </a:pPr>
            <a:endParaRPr lang="es-ES_tradnl" sz="100" kern="1200" cap="all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FFFF"/>
                  </a:gs>
                  <a:gs pos="71000">
                    <a:srgbClr val="F9E1BF"/>
                  </a:gs>
                  <a:gs pos="47000">
                    <a:srgbClr val="FBFDEF"/>
                  </a:gs>
                  <a:gs pos="100000">
                    <a:srgbClr val="03BB51"/>
                  </a:gs>
                </a:gsLst>
                <a:lin ang="18900000" scaled="1"/>
                <a:tileRect/>
              </a:gradFill>
              <a:effectLst>
                <a:outerShdw blurRad="50800" dist="38100" dir="16200000" rotWithShape="0">
                  <a:prstClr val="black">
                    <a:alpha val="80000"/>
                  </a:prstClr>
                </a:outerShdw>
              </a:effectLst>
              <a:latin typeface="+mj-lt"/>
            </a:endParaRPr>
          </a:p>
          <a:p>
            <a:pPr lvl="0" algn="l" defTabSz="800100">
              <a:spcBef>
                <a:spcPts val="600"/>
              </a:spcBef>
              <a:spcAft>
                <a:spcPts val="200"/>
              </a:spcAft>
            </a:pPr>
            <a:r>
              <a:rPr lang="es-ES_tradnl" sz="2400" kern="1200" cap="all" dirty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FFFF"/>
                    </a:gs>
                    <a:gs pos="71000">
                      <a:srgbClr val="F9E1BF"/>
                    </a:gs>
                    <a:gs pos="47000">
                      <a:srgbClr val="FBFDEF"/>
                    </a:gs>
                    <a:gs pos="100000">
                      <a:srgbClr val="03BB51"/>
                    </a:gs>
                  </a:gsLst>
                  <a:lin ang="18900000" scaled="1"/>
                  <a:tileRect/>
                </a:gradFill>
                <a:effectLst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  <a:latin typeface="+mj-lt"/>
              </a:rPr>
              <a:t>Preguntas</a:t>
            </a:r>
          </a:p>
          <a:p>
            <a:pPr marL="285750" lvl="0" indent="-285750" algn="l" defTabSz="8001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_tradnl" kern="1200" cap="all" dirty="0">
                <a:gradFill flip="none" rotWithShape="1">
                  <a:gsLst>
                    <a:gs pos="0">
                      <a:srgbClr val="FFFFFF"/>
                    </a:gs>
                    <a:gs pos="71000">
                      <a:srgbClr val="F9E1BF"/>
                    </a:gs>
                    <a:gs pos="47000">
                      <a:srgbClr val="FBFDEF"/>
                    </a:gs>
                    <a:gs pos="100000">
                      <a:srgbClr val="03BB51"/>
                    </a:gs>
                  </a:gsLst>
                  <a:lin ang="18900000" scaled="1"/>
                  <a:tileRect/>
                </a:gradFill>
                <a:latin typeface="Bahnschrift" panose="020B0502040204020203" pitchFamily="34" charset="0"/>
              </a:rPr>
              <a:t>¿Qué supondría para nuestra vida diaria y nuestra seguridad</a:t>
            </a:r>
            <a:r>
              <a:rPr lang="es-ES_tradnl" cap="all" dirty="0">
                <a:gradFill flip="none" rotWithShape="1">
                  <a:gsLst>
                    <a:gs pos="0">
                      <a:srgbClr val="FFFFFF"/>
                    </a:gs>
                    <a:gs pos="71000">
                      <a:srgbClr val="F9E1BF"/>
                    </a:gs>
                    <a:gs pos="47000">
                      <a:srgbClr val="FBFDEF"/>
                    </a:gs>
                    <a:gs pos="100000">
                      <a:srgbClr val="03BB51"/>
                    </a:gs>
                  </a:gsLst>
                  <a:lin ang="18900000" scaled="1"/>
                  <a:tileRect/>
                </a:gradFill>
                <a:latin typeface="Bahnschrift" panose="020B0502040204020203" pitchFamily="34" charset="0"/>
              </a:rPr>
              <a:t> llevar siempre </a:t>
            </a:r>
            <a:r>
              <a:rPr lang="es-ES_tradnl" i="1" cap="all" dirty="0">
                <a:gradFill flip="none" rotWithShape="1">
                  <a:gsLst>
                    <a:gs pos="0">
                      <a:srgbClr val="FFFFFF"/>
                    </a:gs>
                    <a:gs pos="71000">
                      <a:srgbClr val="F9E1BF"/>
                    </a:gs>
                    <a:gs pos="47000">
                      <a:srgbClr val="FBFDEF"/>
                    </a:gs>
                    <a:gs pos="100000">
                      <a:srgbClr val="03BB51"/>
                    </a:gs>
                  </a:gsLst>
                  <a:lin ang="18900000" scaled="1"/>
                  <a:tileRect/>
                </a:gradFill>
                <a:latin typeface="Bahnschrift" panose="020B0502040204020203" pitchFamily="34" charset="0"/>
              </a:rPr>
              <a:t>todo</a:t>
            </a:r>
            <a:r>
              <a:rPr lang="es-ES_tradnl" cap="all" dirty="0">
                <a:gradFill flip="none" rotWithShape="1">
                  <a:gsLst>
                    <a:gs pos="0">
                      <a:srgbClr val="FFFFFF"/>
                    </a:gs>
                    <a:gs pos="71000">
                      <a:srgbClr val="F9E1BF"/>
                    </a:gs>
                    <a:gs pos="47000">
                      <a:srgbClr val="FBFDEF"/>
                    </a:gs>
                    <a:gs pos="100000">
                      <a:srgbClr val="03BB51"/>
                    </a:gs>
                  </a:gsLst>
                  <a:lin ang="18900000" scaled="1"/>
                  <a:tileRect/>
                </a:gradFill>
                <a:latin typeface="Bahnschrift" panose="020B0502040204020203" pitchFamily="34" charset="0"/>
              </a:rPr>
              <a:t> el dinero encima?</a:t>
            </a:r>
          </a:p>
          <a:p>
            <a:pPr marL="285750" lvl="0" indent="-285750" defTabSz="8001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_tradnl" cap="all" dirty="0">
                <a:gradFill flip="none" rotWithShape="1">
                  <a:gsLst>
                    <a:gs pos="0">
                      <a:srgbClr val="FFFFFF"/>
                    </a:gs>
                    <a:gs pos="71000">
                      <a:srgbClr val="F9E1BF"/>
                    </a:gs>
                    <a:gs pos="47000">
                      <a:srgbClr val="FBFDEF"/>
                    </a:gs>
                    <a:gs pos="100000">
                      <a:srgbClr val="03BB51"/>
                    </a:gs>
                  </a:gsLst>
                  <a:lin ang="18900000" scaled="1"/>
                  <a:tileRect/>
                </a:gradFill>
                <a:latin typeface="Bahnschrift" panose="020B0502040204020203" pitchFamily="34" charset="0"/>
              </a:rPr>
              <a:t>¿Por qué crees que sube tanto el coste de la vida en ese mundo? ¿Ves algún parecido con la realidad? ¿Cuál?</a:t>
            </a:r>
          </a:p>
          <a:p>
            <a:pPr marL="285750" lvl="0" indent="-285750" defTabSz="8001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_tradnl" cap="all" dirty="0">
                <a:gradFill flip="none" rotWithShape="1">
                  <a:gsLst>
                    <a:gs pos="0">
                      <a:srgbClr val="FFFFFF"/>
                    </a:gs>
                    <a:gs pos="71000">
                      <a:srgbClr val="F9E1BF"/>
                    </a:gs>
                    <a:gs pos="47000">
                      <a:srgbClr val="FBFDEF"/>
                    </a:gs>
                    <a:gs pos="100000">
                      <a:srgbClr val="03BB51"/>
                    </a:gs>
                  </a:gsLst>
                  <a:lin ang="18900000" scaled="1"/>
                  <a:tileRect/>
                </a:gradFill>
                <a:latin typeface="Bahnschrift" panose="020B0502040204020203" pitchFamily="34" charset="0"/>
              </a:rPr>
              <a:t>¿Crees posible reducir la jornada laboral hoy día?</a:t>
            </a:r>
          </a:p>
        </p:txBody>
      </p:sp>
    </p:spTree>
    <p:extLst>
      <p:ext uri="{BB962C8B-B14F-4D97-AF65-F5344CB8AC3E}">
        <p14:creationId xmlns:p14="http://schemas.microsoft.com/office/powerpoint/2010/main" val="2546462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52FF6-510D-4814-B933-17640F4C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718453"/>
            <a:ext cx="11168741" cy="1151965"/>
          </a:xfrm>
          <a:gradFill flip="none" rotWithShape="1">
            <a:gsLst>
              <a:gs pos="39000">
                <a:schemeClr val="accent1">
                  <a:lumMod val="45000"/>
                  <a:lumOff val="55000"/>
                  <a:alpha val="0"/>
                </a:schemeClr>
              </a:gs>
              <a:gs pos="60000">
                <a:srgbClr val="C62A2B"/>
              </a:gs>
              <a:gs pos="93000">
                <a:srgbClr val="620708"/>
              </a:gs>
              <a:gs pos="80000">
                <a:srgbClr val="B60E0F"/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_tradnl" dirty="0"/>
              <a:t>Prioridades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AC599A-E11D-4F14-9E3C-B8C81AFDCA8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79746522"/>
              </p:ext>
            </p:extLst>
          </p:nvPr>
        </p:nvGraphicFramePr>
        <p:xfrm>
          <a:off x="511630" y="1893152"/>
          <a:ext cx="10994571" cy="3703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ubtitle 2">
            <a:extLst>
              <a:ext uri="{FF2B5EF4-FFF2-40B4-BE49-F238E27FC236}">
                <a16:creationId xmlns:a16="http://schemas.microsoft.com/office/drawing/2014/main" id="{89A7BE29-56F4-4272-B394-714BC67E15FF}"/>
              </a:ext>
            </a:extLst>
          </p:cNvPr>
          <p:cNvSpPr txBox="1">
            <a:spLocks/>
          </p:cNvSpPr>
          <p:nvPr/>
        </p:nvSpPr>
        <p:spPr>
          <a:xfrm>
            <a:off x="511629" y="5773479"/>
            <a:ext cx="9929543" cy="606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s-ES_tradnl" sz="1900" cap="small" dirty="0">
                <a:solidFill>
                  <a:schemeClr val="bg1"/>
                </a:solidFill>
                <a:latin typeface="Bahnschrift" panose="020B0502040204020203" pitchFamily="34" charset="0"/>
              </a:rPr>
              <a:t>* </a:t>
            </a: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Fijaos en qué ofrecen a la sociedad, </a:t>
            </a:r>
            <a:r>
              <a:rPr lang="es-ES_tradnl" sz="1900" b="1" cap="none" dirty="0">
                <a:gradFill>
                  <a:gsLst>
                    <a:gs pos="0">
                      <a:srgbClr val="F2E7B0"/>
                    </a:gs>
                    <a:gs pos="100000">
                      <a:srgbClr val="DABC26"/>
                    </a:gs>
                  </a:gsLst>
                  <a:lin ang="5400000" scaled="1"/>
                </a:gradFill>
                <a:latin typeface="Bahnschrift" panose="020B0502040204020203" pitchFamily="34" charset="0"/>
              </a:rPr>
              <a:t>NO</a:t>
            </a:r>
            <a:r>
              <a:rPr lang="es-ES_tradnl" sz="1900" cap="none" dirty="0">
                <a:solidFill>
                  <a:schemeClr val="bg1"/>
                </a:solidFill>
                <a:latin typeface="Bahnschrift" panose="020B0502040204020203" pitchFamily="34" charset="0"/>
              </a:rPr>
              <a:t> en cuánto empleo genera su actividad</a:t>
            </a:r>
          </a:p>
        </p:txBody>
      </p:sp>
    </p:spTree>
    <p:extLst>
      <p:ext uri="{BB962C8B-B14F-4D97-AF65-F5344CB8AC3E}">
        <p14:creationId xmlns:p14="http://schemas.microsoft.com/office/powerpoint/2010/main" val="138563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9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4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5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6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97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952639" y="390350"/>
            <a:ext cx="5683314" cy="30390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5600" dirty="0"/>
              <a:t>temporera agrícola</a:t>
            </a:r>
          </a:p>
        </p:txBody>
      </p:sp>
      <p:pic>
        <p:nvPicPr>
          <p:cNvPr id="2050" name="Picture 2" descr="Las 7.000 temporeras atrapadas en Huelva regresarán a Marruecos antes de  final de semana">
            <a:extLst>
              <a:ext uri="{FF2B5EF4-FFF2-40B4-BE49-F238E27FC236}">
                <a16:creationId xmlns:a16="http://schemas.microsoft.com/office/drawing/2014/main" id="{54E9D2E8-EEA4-4862-9440-427F038B5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0" r="10958" b="-1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02EB236-F229-4701-9788-677C2EBB6F96}"/>
              </a:ext>
            </a:extLst>
          </p:cNvPr>
          <p:cNvSpPr txBox="1">
            <a:spLocks/>
          </p:cNvSpPr>
          <p:nvPr/>
        </p:nvSpPr>
        <p:spPr>
          <a:xfrm rot="21420000">
            <a:off x="4949600" y="3695197"/>
            <a:ext cx="5797828" cy="6044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Maatalouden kausityöntekijä</a:t>
            </a:r>
          </a:p>
        </p:txBody>
      </p:sp>
    </p:spTree>
    <p:extLst>
      <p:ext uri="{BB962C8B-B14F-4D97-AF65-F5344CB8AC3E}">
        <p14:creationId xmlns:p14="http://schemas.microsoft.com/office/powerpoint/2010/main" val="4259682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82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85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7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93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923840" y="265991"/>
            <a:ext cx="5683314" cy="3065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6000" dirty="0"/>
              <a:t>minero en una mina de aluminio</a:t>
            </a:r>
          </a:p>
        </p:txBody>
      </p:sp>
      <p:pic>
        <p:nvPicPr>
          <p:cNvPr id="7170" name="Picture 2" descr="Resultado de imagen de mineros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804" t="-31" r="22461" b="31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8B455A-7204-4343-B8E4-91D9F83799BA}"/>
              </a:ext>
            </a:extLst>
          </p:cNvPr>
          <p:cNvSpPr txBox="1">
            <a:spLocks/>
          </p:cNvSpPr>
          <p:nvPr/>
        </p:nvSpPr>
        <p:spPr>
          <a:xfrm rot="21420000">
            <a:off x="4948493" y="3652926"/>
            <a:ext cx="5797828" cy="646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Alumiinikaivostyöläinen</a:t>
            </a:r>
          </a:p>
        </p:txBody>
      </p:sp>
    </p:spTree>
    <p:extLst>
      <p:ext uri="{BB962C8B-B14F-4D97-AF65-F5344CB8AC3E}">
        <p14:creationId xmlns:p14="http://schemas.microsoft.com/office/powerpoint/2010/main" val="3057276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984535" y="379265"/>
            <a:ext cx="5833968" cy="268015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s-ES_tradnl" sz="6000" dirty="0"/>
              <a:t>propietario de pisos turísticos en la capital</a:t>
            </a:r>
          </a:p>
        </p:txBody>
      </p:sp>
      <p:pic>
        <p:nvPicPr>
          <p:cNvPr id="6146" name="Picture 2" descr="Resultado de imagen de amenager sous un escalier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862" r="10687" b="-2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7B22ED8-E04C-40D3-BE3F-931852250E34}"/>
              </a:ext>
            </a:extLst>
          </p:cNvPr>
          <p:cNvSpPr txBox="1">
            <a:spLocks/>
          </p:cNvSpPr>
          <p:nvPr/>
        </p:nvSpPr>
        <p:spPr>
          <a:xfrm rot="21420000">
            <a:off x="4941147" y="3372433"/>
            <a:ext cx="5949294" cy="9234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Matkailuasuntojen omistaja pääkaupunkiseudulla</a:t>
            </a:r>
          </a:p>
        </p:txBody>
      </p:sp>
    </p:spTree>
    <p:extLst>
      <p:ext uri="{BB962C8B-B14F-4D97-AF65-F5344CB8AC3E}">
        <p14:creationId xmlns:p14="http://schemas.microsoft.com/office/powerpoint/2010/main" val="219401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5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3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979376" y="856740"/>
            <a:ext cx="5480025" cy="2473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6000" dirty="0"/>
              <a:t>enfermera</a:t>
            </a:r>
          </a:p>
        </p:txBody>
      </p:sp>
      <p:pic>
        <p:nvPicPr>
          <p:cNvPr id="8196" name="Picture 4" descr="Resultado de imagen de curso de auxiliar de enfermeria en funcad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3246" r="5993" b="-2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E58569-B4AA-42C9-8382-C8564ED02E01}"/>
              </a:ext>
            </a:extLst>
          </p:cNvPr>
          <p:cNvSpPr txBox="1">
            <a:spLocks/>
          </p:cNvSpPr>
          <p:nvPr/>
        </p:nvSpPr>
        <p:spPr>
          <a:xfrm rot="21420000">
            <a:off x="4948493" y="3652926"/>
            <a:ext cx="5797828" cy="646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Sairaanhoitaja</a:t>
            </a:r>
          </a:p>
        </p:txBody>
      </p:sp>
    </p:spTree>
    <p:extLst>
      <p:ext uri="{BB962C8B-B14F-4D97-AF65-F5344CB8AC3E}">
        <p14:creationId xmlns:p14="http://schemas.microsoft.com/office/powerpoint/2010/main" val="235971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997193" y="914764"/>
            <a:ext cx="5632735" cy="25035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6000" dirty="0"/>
              <a:t>Asesor financiero</a:t>
            </a:r>
          </a:p>
        </p:txBody>
      </p:sp>
      <p:pic>
        <p:nvPicPr>
          <p:cNvPr id="1026" name="Picture 2" descr="https://www.raconteur.net/wp-content/uploads/2017/12/stock-broker-1280x72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450" r="10329" b="2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01ADD16-C6B5-4EEC-BBB7-B94AA6A404EA}"/>
              </a:ext>
            </a:extLst>
          </p:cNvPr>
          <p:cNvSpPr txBox="1">
            <a:spLocks/>
          </p:cNvSpPr>
          <p:nvPr/>
        </p:nvSpPr>
        <p:spPr>
          <a:xfrm rot="21420000">
            <a:off x="4948493" y="3652926"/>
            <a:ext cx="5797828" cy="646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Rahoitusneuvoja</a:t>
            </a:r>
          </a:p>
        </p:txBody>
      </p:sp>
    </p:spTree>
    <p:extLst>
      <p:ext uri="{BB962C8B-B14F-4D97-AF65-F5344CB8AC3E}">
        <p14:creationId xmlns:p14="http://schemas.microsoft.com/office/powerpoint/2010/main" val="2772007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391975" y="405031"/>
            <a:ext cx="6238822" cy="28274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6000" dirty="0"/>
              <a:t>Aparadora de calzado desde casa</a:t>
            </a:r>
          </a:p>
        </p:txBody>
      </p:sp>
      <p:sp>
        <p:nvSpPr>
          <p:cNvPr id="83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7916E96-D6B7-4011-8147-5D6F7F830885}"/>
              </a:ext>
            </a:extLst>
          </p:cNvPr>
          <p:cNvSpPr txBox="1">
            <a:spLocks/>
          </p:cNvSpPr>
          <p:nvPr/>
        </p:nvSpPr>
        <p:spPr>
          <a:xfrm rot="21420000">
            <a:off x="4936384" y="3253991"/>
            <a:ext cx="5797828" cy="1109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Kotona työskentelevä jalkineiden valmistuksen käsityöläinen</a:t>
            </a:r>
          </a:p>
        </p:txBody>
      </p:sp>
      <p:pic>
        <p:nvPicPr>
          <p:cNvPr id="14338" name="Picture 2" descr="Libros: Las zapateras prodigiosas de Elche: así son las mujeres invisibles  que fabrican tu calzado">
            <a:extLst>
              <a:ext uri="{FF2B5EF4-FFF2-40B4-BE49-F238E27FC236}">
                <a16:creationId xmlns:a16="http://schemas.microsoft.com/office/drawing/2014/main" id="{6C3DDC40-835F-4DFC-BA47-C6CA31A08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r="24675"/>
          <a:stretch/>
        </p:blipFill>
        <p:spPr bwMode="auto">
          <a:xfrm>
            <a:off x="6428" y="815753"/>
            <a:ext cx="5089794" cy="3912363"/>
          </a:xfrm>
          <a:prstGeom prst="rect">
            <a:avLst/>
          </a:prstGeom>
          <a:noFill/>
          <a:scene3d>
            <a:camera prst="perspectiveContrastingLeftFacing" fov="2700000">
              <a:rot lat="21540000" lon="20400000" rev="12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ibros: Las zapateras prodigiosas de Elche: así son las mujeres invisibles  que fabrican tu calzado">
            <a:extLst>
              <a:ext uri="{FF2B5EF4-FFF2-40B4-BE49-F238E27FC236}">
                <a16:creationId xmlns:a16="http://schemas.microsoft.com/office/drawing/2014/main" id="{EEE01832-0AD9-4657-BA84-CF0209330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-342" r="26376" b="86706"/>
          <a:stretch/>
        </p:blipFill>
        <p:spPr bwMode="auto">
          <a:xfrm flipV="1">
            <a:off x="0" y="456875"/>
            <a:ext cx="4794668" cy="51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rapezoid 12">
            <a:extLst>
              <a:ext uri="{FF2B5EF4-FFF2-40B4-BE49-F238E27FC236}">
                <a16:creationId xmlns:a16="http://schemas.microsoft.com/office/drawing/2014/main" id="{7E9FAB14-8CD2-44CE-984D-A31504383875}"/>
              </a:ext>
            </a:extLst>
          </p:cNvPr>
          <p:cNvSpPr/>
          <p:nvPr/>
        </p:nvSpPr>
        <p:spPr>
          <a:xfrm rot="16200000">
            <a:off x="1902492" y="-1696090"/>
            <a:ext cx="989686" cy="4794671"/>
          </a:xfrm>
          <a:prstGeom prst="trapezoid">
            <a:avLst>
              <a:gd name="adj" fmla="val 24111"/>
            </a:avLst>
          </a:prstGeom>
          <a:gradFill flip="none" rotWithShape="1">
            <a:gsLst>
              <a:gs pos="32000">
                <a:srgbClr val="1C1412">
                  <a:alpha val="0"/>
                </a:srgbClr>
              </a:gs>
              <a:gs pos="68000">
                <a:srgbClr val="1C1412"/>
              </a:gs>
            </a:gsLst>
            <a:lin ang="215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4969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C886762-16F0-4868-B83A-261746214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3" name="Freeform 11">
            <a:extLst>
              <a:ext uri="{FF2B5EF4-FFF2-40B4-BE49-F238E27FC236}">
                <a16:creationId xmlns:a16="http://schemas.microsoft.com/office/drawing/2014/main" id="{D2B54B4E-3454-4B76-B85A-8512B7729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13">
            <a:extLst>
              <a:ext uri="{FF2B5EF4-FFF2-40B4-BE49-F238E27FC236}">
                <a16:creationId xmlns:a16="http://schemas.microsoft.com/office/drawing/2014/main" id="{7EFFE965-5586-4889-A74D-3A6080D0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5">
            <a:extLst>
              <a:ext uri="{FF2B5EF4-FFF2-40B4-BE49-F238E27FC236}">
                <a16:creationId xmlns:a16="http://schemas.microsoft.com/office/drawing/2014/main" id="{5BC4125D-18D9-4A65-82B6-C24FE943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Freeform 14">
            <a:extLst>
              <a:ext uri="{FF2B5EF4-FFF2-40B4-BE49-F238E27FC236}">
                <a16:creationId xmlns:a16="http://schemas.microsoft.com/office/drawing/2014/main" id="{A86DE327-0F45-4F54-BB6C-68A093CE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81" name="5-Point Star 24">
            <a:extLst>
              <a:ext uri="{FF2B5EF4-FFF2-40B4-BE49-F238E27FC236}">
                <a16:creationId xmlns:a16="http://schemas.microsoft.com/office/drawing/2014/main" id="{795857C2-E6E7-405A-B5A3-4DE3B50A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420000">
            <a:off x="4714763" y="398040"/>
            <a:ext cx="5860909" cy="2860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s-ES_tradnl" sz="6000" dirty="0"/>
              <a:t>lobista de la industria farmacéutica</a:t>
            </a:r>
          </a:p>
        </p:txBody>
      </p:sp>
      <p:pic>
        <p:nvPicPr>
          <p:cNvPr id="2050" name="Picture 2" descr="Resultado de imagen de lobbyist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592" r="4340" b="-1"/>
          <a:stretch/>
        </p:blipFill>
        <p:spPr bwMode="auto">
          <a:xfrm rot="21420000">
            <a:off x="-118586" y="237518"/>
            <a:ext cx="4633277" cy="4518254"/>
          </a:xfrm>
          <a:custGeom>
            <a:avLst/>
            <a:gdLst/>
            <a:ahLst/>
            <a:cxnLst/>
            <a:rect l="l" t="t" r="r" b="b"/>
            <a:pathLst>
              <a:path w="4633277" h="4410442">
                <a:moveTo>
                  <a:pt x="4633277" y="0"/>
                </a:moveTo>
                <a:lnTo>
                  <a:pt x="4633277" y="4410442"/>
                </a:lnTo>
                <a:lnTo>
                  <a:pt x="0" y="4410442"/>
                </a:lnTo>
                <a:lnTo>
                  <a:pt x="23114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25">
            <a:extLst>
              <a:ext uri="{FF2B5EF4-FFF2-40B4-BE49-F238E27FC236}">
                <a16:creationId xmlns:a16="http://schemas.microsoft.com/office/drawing/2014/main" id="{07280DB5-560C-4CF6-A5D0-61550AAA6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82D4506-4A13-4B68-BA3A-49484FC5F7CA}"/>
              </a:ext>
            </a:extLst>
          </p:cNvPr>
          <p:cNvSpPr txBox="1">
            <a:spLocks/>
          </p:cNvSpPr>
          <p:nvPr/>
        </p:nvSpPr>
        <p:spPr>
          <a:xfrm rot="21420000">
            <a:off x="4948493" y="3652926"/>
            <a:ext cx="5797828" cy="646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2800" dirty="0">
                <a:solidFill>
                  <a:schemeClr val="bg1">
                    <a:lumMod val="50000"/>
                  </a:schemeClr>
                </a:solidFill>
              </a:rPr>
              <a:t>Lääketeollisuuden edunvalvoja</a:t>
            </a:r>
          </a:p>
        </p:txBody>
      </p:sp>
    </p:spTree>
    <p:extLst>
      <p:ext uri="{BB962C8B-B14F-4D97-AF65-F5344CB8AC3E}">
        <p14:creationId xmlns:p14="http://schemas.microsoft.com/office/powerpoint/2010/main" val="35319762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716</Words>
  <Application>Microsoft Office PowerPoint</Application>
  <PresentationFormat>Widescreen</PresentationFormat>
  <Paragraphs>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Bahnschrift</vt:lpstr>
      <vt:lpstr>Impact</vt:lpstr>
      <vt:lpstr>Main Event</vt:lpstr>
      <vt:lpstr>Las PROFESIONES</vt:lpstr>
      <vt:lpstr>Prioridades</vt:lpstr>
      <vt:lpstr>temporera agrícola</vt:lpstr>
      <vt:lpstr>minero en una mina de aluminio</vt:lpstr>
      <vt:lpstr>propietario de pisos turísticos en la capital</vt:lpstr>
      <vt:lpstr>enfermera</vt:lpstr>
      <vt:lpstr>Asesor financiero</vt:lpstr>
      <vt:lpstr>Aparadora de calzado desde casa</vt:lpstr>
      <vt:lpstr>lobista de la industria farmacéutica</vt:lpstr>
      <vt:lpstr>basurero</vt:lpstr>
      <vt:lpstr>Gerente de una empresa importadora de juguetes</vt:lpstr>
      <vt:lpstr>policía antidisturbios</vt:lpstr>
      <vt:lpstr>presentadora de realities</vt:lpstr>
      <vt:lpstr>cuidador de guardería</vt:lpstr>
      <vt:lpstr>Perspectivas</vt:lpstr>
      <vt:lpstr>Grupos sociales</vt:lpstr>
      <vt:lpstr>La H.T.E.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PROFESIONES</dc:title>
  <dc:creator>Gonzalez Garcia Javier</dc:creator>
  <cp:lastModifiedBy>Gonzalez Garcia Javier</cp:lastModifiedBy>
  <cp:revision>53</cp:revision>
  <dcterms:created xsi:type="dcterms:W3CDTF">2020-10-21T11:20:44Z</dcterms:created>
  <dcterms:modified xsi:type="dcterms:W3CDTF">2023-09-26T05:49:35Z</dcterms:modified>
</cp:coreProperties>
</file>