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9" r:id="rId4"/>
    <p:sldId id="260" r:id="rId5"/>
    <p:sldId id="261" r:id="rId6"/>
    <p:sldId id="262" r:id="rId7"/>
    <p:sldId id="263" r:id="rId8"/>
    <p:sldId id="264" r:id="rId9"/>
    <p:sldId id="258" r:id="rId1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onzalez Garcia Javier" initials="GGJ" lastIdx="2" clrIdx="0">
    <p:extLst>
      <p:ext uri="{19B8F6BF-5375-455C-9EA6-DF929625EA0E}">
        <p15:presenceInfo xmlns:p15="http://schemas.microsoft.com/office/powerpoint/2012/main" userId="S::javier.gonzalezgarcia@aalto.fi::5962bc6e-4c58-40fe-b90d-8b38eef7a5b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65359"/>
    <a:srgbClr val="ED8428"/>
    <a:srgbClr val="DBDEE1"/>
    <a:srgbClr val="CBCFD3"/>
    <a:srgbClr val="969FA7"/>
    <a:srgbClr val="151719"/>
    <a:srgbClr val="262B2E"/>
    <a:srgbClr val="918D8C"/>
    <a:srgbClr val="C5CACD"/>
    <a:srgbClr val="505C6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99" d="100"/>
          <a:sy n="99" d="100"/>
        </p:scale>
        <p:origin x="67" y="1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61BEF0D-F0BB-DE4B-95CE-6DB70DBA9567}" type="datetimeFigureOut">
              <a:rPr lang="en-US" dirty="0"/>
              <a:pPr/>
              <a:t>9/26/2023</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1BEF0D-F0BB-DE4B-95CE-6DB70DBA9567}" type="datetimeFigureOut">
              <a:rPr lang="en-US" dirty="0"/>
              <a:pPr/>
              <a:t>9/26/2023</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9/26/2023</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9/26/2023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9/26/2023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9/26/2023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9/26/2023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9/26/2023</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9/26/2023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dirty="0"/>
              <a:pPr/>
              <a:t>9/26/2023</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4.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8" Type="http://schemas.microsoft.com/office/2007/relationships/hdphoto" Target="../media/hdphoto6.wdp"/><Relationship Id="rId3" Type="http://schemas.microsoft.com/office/2007/relationships/hdphoto" Target="../media/hdphoto4.wdp"/><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microsoft.com/office/2007/relationships/hdphoto" Target="../media/hdphoto7.wdp"/><Relationship Id="rId7" Type="http://schemas.microsoft.com/office/2007/relationships/hdphoto" Target="../media/hdphoto9.wdp"/><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2.png"/><Relationship Id="rId5" Type="http://schemas.microsoft.com/office/2007/relationships/hdphoto" Target="../media/hdphoto8.wdp"/><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microsoft.com/office/2007/relationships/hdphoto" Target="../media/hdphoto10.wdp"/><Relationship Id="rId7"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2.xml"/><Relationship Id="rId6" Type="http://schemas.microsoft.com/office/2007/relationships/hdphoto" Target="../media/hdphoto11.wdp"/><Relationship Id="rId5" Type="http://schemas.openxmlformats.org/officeDocument/2006/relationships/image" Target="../media/image15.png"/><Relationship Id="rId4" Type="http://schemas.openxmlformats.org/officeDocument/2006/relationships/image" Target="../media/image14.png"/><Relationship Id="rId9" Type="http://schemas.microsoft.com/office/2007/relationships/hdphoto" Target="../media/hdphoto12.wdp"/></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6" Type="http://schemas.microsoft.com/office/2007/relationships/hdphoto" Target="../media/hdphoto13.wdp"/><Relationship Id="rId5" Type="http://schemas.openxmlformats.org/officeDocument/2006/relationships/image" Target="../media/image21.png"/><Relationship Id="rId4" Type="http://schemas.openxmlformats.org/officeDocument/2006/relationships/image" Target="../media/image20.jpe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7" Type="http://schemas.microsoft.com/office/2007/relationships/hdphoto" Target="../media/hdphoto15.wdp"/><Relationship Id="rId2" Type="http://schemas.openxmlformats.org/officeDocument/2006/relationships/image" Target="../media/image22.jp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microsoft.com/office/2007/relationships/hdphoto" Target="../media/hdphoto14.wdp"/></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xml"/><Relationship Id="rId5" Type="http://schemas.microsoft.com/office/2007/relationships/hdphoto" Target="../media/hdphoto16.wdp"/><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1" y="767883"/>
            <a:ext cx="11254508" cy="1712081"/>
          </a:xfrm>
          <a:gradFill flip="none" rotWithShape="1">
            <a:gsLst>
              <a:gs pos="66000">
                <a:srgbClr val="C6CBCF"/>
              </a:gs>
              <a:gs pos="49000">
                <a:srgbClr val="DBDEE1"/>
              </a:gs>
              <a:gs pos="80000">
                <a:srgbClr val="969FA7"/>
              </a:gs>
              <a:gs pos="93000">
                <a:srgbClr val="465359"/>
              </a:gs>
            </a:gsLst>
            <a:lin ang="0" scaled="1"/>
            <a:tileRect/>
          </a:gradFill>
          <a:ln w="15875">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a:normAutofit/>
          </a:bodyPr>
          <a:lstStyle/>
          <a:p>
            <a:r>
              <a:rPr lang="es-ES" sz="4000" dirty="0">
                <a:solidFill>
                  <a:srgbClr val="ED8428"/>
                </a:solidFill>
              </a:rPr>
              <a:t>Los timos</a:t>
            </a:r>
          </a:p>
        </p:txBody>
      </p:sp>
      <p:sp>
        <p:nvSpPr>
          <p:cNvPr id="3" name="Subtitle 2"/>
          <p:cNvSpPr>
            <a:spLocks noGrp="1"/>
          </p:cNvSpPr>
          <p:nvPr>
            <p:ph type="subTitle" idx="1"/>
          </p:nvPr>
        </p:nvSpPr>
        <p:spPr>
          <a:xfrm>
            <a:off x="457201" y="2558716"/>
            <a:ext cx="11254508" cy="441826"/>
          </a:xfrm>
          <a:gradFill flip="none" rotWithShape="1">
            <a:gsLst>
              <a:gs pos="66000">
                <a:srgbClr val="C6CBCF"/>
              </a:gs>
              <a:gs pos="49000">
                <a:srgbClr val="DBDEE1"/>
              </a:gs>
              <a:gs pos="80000">
                <a:srgbClr val="969FA7"/>
              </a:gs>
              <a:gs pos="93000">
                <a:srgbClr val="465359"/>
              </a:gs>
            </a:gsLst>
            <a:lin ang="0" scaled="1"/>
            <a:tileRect/>
          </a:gradFill>
          <a:ln w="15875">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a:normAutofit/>
          </a:bodyPr>
          <a:lstStyle/>
          <a:p>
            <a:r>
              <a:rPr lang="es-ES" sz="2200" cap="small" dirty="0">
                <a:solidFill>
                  <a:srgbClr val="465359"/>
                </a:solidFill>
              </a:rPr>
              <a:t>Situaciones entre aprovechados y primos</a:t>
            </a:r>
          </a:p>
        </p:txBody>
      </p:sp>
      <p:pic>
        <p:nvPicPr>
          <p:cNvPr id="4" name="Picture 3" descr="https://www.protectimus.com/blog/wp-content/uploads/2015/11/phishing1.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6" t="49665" r="261" b="10069"/>
          <a:stretch/>
        </p:blipFill>
        <p:spPr bwMode="auto">
          <a:xfrm>
            <a:off x="581191" y="3239589"/>
            <a:ext cx="10965541" cy="2998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11079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Puerta del Sol – Wikipedia">
            <a:extLst>
              <a:ext uri="{FF2B5EF4-FFF2-40B4-BE49-F238E27FC236}">
                <a16:creationId xmlns:a16="http://schemas.microsoft.com/office/drawing/2014/main" id="{21685693-43F3-4374-B2D2-824383D5CC41}"/>
              </a:ext>
            </a:extLst>
          </p:cNvPr>
          <p:cNvPicPr>
            <a:picLocks noChangeAspect="1" noChangeArrowheads="1"/>
          </p:cNvPicPr>
          <p:nvPr/>
        </p:nvPicPr>
        <p:blipFill rotWithShape="1">
          <a:blip r:embed="rId2">
            <a:lum bright="70000" contrast="-70000"/>
            <a:extLst>
              <a:ext uri="{28A0092B-C50C-407E-A947-70E740481C1C}">
                <a14:useLocalDpi xmlns:a14="http://schemas.microsoft.com/office/drawing/2010/main" val="0"/>
              </a:ext>
            </a:extLst>
          </a:blip>
          <a:srcRect t="30386" b="9303"/>
          <a:stretch/>
        </p:blipFill>
        <p:spPr bwMode="auto">
          <a:xfrm>
            <a:off x="0" y="1935397"/>
            <a:ext cx="12192000" cy="492260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1355C008-2FDD-488B-8500-1729754AD6C2}"/>
              </a:ext>
            </a:extLst>
          </p:cNvPr>
          <p:cNvSpPr/>
          <p:nvPr/>
        </p:nvSpPr>
        <p:spPr>
          <a:xfrm>
            <a:off x="7208" y="1917142"/>
            <a:ext cx="12192000" cy="4302905"/>
          </a:xfrm>
          <a:prstGeom prst="rect">
            <a:avLst/>
          </a:prstGeom>
          <a:gradFill flip="none" rotWithShape="1">
            <a:gsLst>
              <a:gs pos="17000">
                <a:schemeClr val="bg1"/>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 name="Title 1"/>
          <p:cNvSpPr>
            <a:spLocks noGrp="1"/>
          </p:cNvSpPr>
          <p:nvPr>
            <p:ph type="title"/>
          </p:nvPr>
        </p:nvSpPr>
        <p:spPr>
          <a:xfrm>
            <a:off x="581192" y="733645"/>
            <a:ext cx="11029616" cy="971677"/>
          </a:xfrm>
          <a:noFill/>
          <a:ln>
            <a:noFill/>
          </a:ln>
        </p:spPr>
        <p:txBody>
          <a:bodyPr/>
          <a:lstStyle/>
          <a:p>
            <a:r>
              <a:rPr lang="es-ES" dirty="0">
                <a:gradFill>
                  <a:gsLst>
                    <a:gs pos="100000">
                      <a:srgbClr val="ED8428"/>
                    </a:gs>
                    <a:gs pos="44000">
                      <a:srgbClr val="F8CFAB"/>
                    </a:gs>
                    <a:gs pos="0">
                      <a:schemeClr val="bg1"/>
                    </a:gs>
                  </a:gsLst>
                  <a:lin ang="5400000" scaled="1"/>
                </a:gradFill>
              </a:rPr>
              <a:t>El trile</a:t>
            </a:r>
          </a:p>
        </p:txBody>
      </p:sp>
      <p:sp>
        <p:nvSpPr>
          <p:cNvPr id="3" name="Content Placeholder 2"/>
          <p:cNvSpPr>
            <a:spLocks noGrp="1"/>
          </p:cNvSpPr>
          <p:nvPr>
            <p:ph idx="1"/>
          </p:nvPr>
        </p:nvSpPr>
        <p:spPr>
          <a:xfrm>
            <a:off x="581192" y="2006600"/>
            <a:ext cx="5286947" cy="2925007"/>
          </a:xfrm>
        </p:spPr>
        <p:txBody>
          <a:bodyPr>
            <a:normAutofit lnSpcReduction="10000"/>
          </a:bodyPr>
          <a:lstStyle/>
          <a:p>
            <a:pPr marL="0" indent="0" algn="just">
              <a:buNone/>
            </a:pPr>
            <a:r>
              <a:rPr lang="es-ES" dirty="0"/>
              <a:t>El timador se pone en plena calle con una pequeña mesa que tiene tres vasos o cáscaras de nuez y una bolita. Normalmente anima a la gente que pasa a ganar dinero apostando si adivina bajo qué vaso se esconde la bolita, y hay además uno o varios falsos jugadores que parecen ganar dinero fácilmente. Cuando entra alguien en el juego, se le deja ganar al principio para que se confíe y apueste una cantidad grande. Entonces la víctima suele perder, pero incluso si gana los tima-dores huyen sin pagar con la excusa de que se acerca la policía. </a:t>
            </a:r>
          </a:p>
        </p:txBody>
      </p:sp>
      <p:pic>
        <p:nvPicPr>
          <p:cNvPr id="1034" name="Picture 10" descr="Table PNG Images Transparent Background | PNG Play">
            <a:extLst>
              <a:ext uri="{FF2B5EF4-FFF2-40B4-BE49-F238E27FC236}">
                <a16:creationId xmlns:a16="http://schemas.microsoft.com/office/drawing/2014/main" id="{99935F14-5DE9-4E3C-9C1B-6F1C47D539D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40000"/>
                    </a14:imgEffect>
                  </a14:imgLayer>
                </a14:imgProps>
              </a:ext>
              <a:ext uri="{28A0092B-C50C-407E-A947-70E740481C1C}">
                <a14:useLocalDpi xmlns:a14="http://schemas.microsoft.com/office/drawing/2010/main" val="0"/>
              </a:ext>
            </a:extLst>
          </a:blip>
          <a:srcRect b="26567"/>
          <a:stretch/>
        </p:blipFill>
        <p:spPr bwMode="auto">
          <a:xfrm>
            <a:off x="6323863" y="4004188"/>
            <a:ext cx="5286948" cy="2853812"/>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D5DEB986-F26C-48E0-B718-C774858C5104}"/>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0000"/>
                    </a14:imgEffect>
                  </a14:imgLayer>
                </a14:imgProps>
              </a:ext>
            </a:extLst>
          </a:blip>
          <a:stretch>
            <a:fillRect/>
          </a:stretch>
        </p:blipFill>
        <p:spPr>
          <a:xfrm>
            <a:off x="7701778" y="3705518"/>
            <a:ext cx="2262611" cy="597340"/>
          </a:xfrm>
          <a:prstGeom prst="rect">
            <a:avLst/>
          </a:prstGeom>
          <a:effectLst>
            <a:outerShdw blurRad="152400" dir="5400000" sx="90000" sy="-19000" rotWithShape="0">
              <a:prstClr val="black">
                <a:alpha val="95000"/>
              </a:prstClr>
            </a:outerShdw>
          </a:effectLst>
        </p:spPr>
      </p:pic>
      <p:pic>
        <p:nvPicPr>
          <p:cNvPr id="13" name="Picture 12">
            <a:extLst>
              <a:ext uri="{FF2B5EF4-FFF2-40B4-BE49-F238E27FC236}">
                <a16:creationId xmlns:a16="http://schemas.microsoft.com/office/drawing/2014/main" id="{129D6309-2A17-4319-B373-D8A2F97C6931}"/>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30000"/>
                    </a14:imgEffect>
                  </a14:imgLayer>
                </a14:imgProps>
              </a:ext>
            </a:extLst>
          </a:blip>
          <a:srcRect l="51094"/>
          <a:stretch/>
        </p:blipFill>
        <p:spPr>
          <a:xfrm rot="19014783">
            <a:off x="9082019" y="1315985"/>
            <a:ext cx="1858309" cy="2094671"/>
          </a:xfrm>
          <a:prstGeom prst="rect">
            <a:avLst/>
          </a:prstGeom>
          <a:effectLst>
            <a:outerShdw blurRad="152400" dist="1219200" dir="5400000" sx="40000" sy="40000" rotWithShape="0">
              <a:prstClr val="black">
                <a:alpha val="45000"/>
              </a:prstClr>
            </a:outerShdw>
          </a:effectLst>
        </p:spPr>
      </p:pic>
      <p:pic>
        <p:nvPicPr>
          <p:cNvPr id="6" name="Picture 5">
            <a:extLst>
              <a:ext uri="{FF2B5EF4-FFF2-40B4-BE49-F238E27FC236}">
                <a16:creationId xmlns:a16="http://schemas.microsoft.com/office/drawing/2014/main" id="{4BA2B1A9-BE1C-492F-BB27-62BB7FC960CF}"/>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30000"/>
                    </a14:imgEffect>
                  </a14:imgLayer>
                </a14:imgProps>
              </a:ext>
            </a:extLst>
          </a:blip>
          <a:srcRect r="49932"/>
          <a:stretch/>
        </p:blipFill>
        <p:spPr>
          <a:xfrm rot="1225793">
            <a:off x="6408961" y="2183298"/>
            <a:ext cx="1902438" cy="2094671"/>
          </a:xfrm>
          <a:prstGeom prst="rect">
            <a:avLst/>
          </a:prstGeom>
          <a:effectLst>
            <a:outerShdw blurRad="152400" dist="457200" dir="2400000" sx="36000" sy="36000" rotWithShape="0">
              <a:prstClr val="black">
                <a:alpha val="45000"/>
              </a:prstClr>
            </a:outerShdw>
          </a:effectLst>
        </p:spPr>
      </p:pic>
    </p:spTree>
    <p:extLst>
      <p:ext uri="{BB962C8B-B14F-4D97-AF65-F5344CB8AC3E}">
        <p14:creationId xmlns:p14="http://schemas.microsoft.com/office/powerpoint/2010/main" val="16567806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etenidas cuatro personas por estafar hasta 17.000 euros con el timo de la  estampita en Zaragoza - Aragón Digital">
            <a:extLst>
              <a:ext uri="{FF2B5EF4-FFF2-40B4-BE49-F238E27FC236}">
                <a16:creationId xmlns:a16="http://schemas.microsoft.com/office/drawing/2014/main" id="{B25A68DA-5E4A-45AE-A85D-B875273CCD96}"/>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40000"/>
                    </a14:imgEffect>
                  </a14:imgLayer>
                </a14:imgProps>
              </a:ext>
              <a:ext uri="{28A0092B-C50C-407E-A947-70E740481C1C}">
                <a14:useLocalDpi xmlns:a14="http://schemas.microsoft.com/office/drawing/2010/main" val="0"/>
              </a:ext>
            </a:extLst>
          </a:blip>
          <a:srcRect b="11900"/>
          <a:stretch/>
        </p:blipFill>
        <p:spPr bwMode="auto">
          <a:xfrm>
            <a:off x="5618481" y="2207117"/>
            <a:ext cx="5902959" cy="3900380"/>
          </a:xfrm>
          <a:prstGeom prst="rect">
            <a:avLst/>
          </a:prstGeom>
          <a:noFill/>
          <a:ln>
            <a:solidFill>
              <a:schemeClr val="accent1">
                <a:shade val="50000"/>
              </a:schemeClr>
            </a:solidFill>
          </a:ln>
          <a:effectLst>
            <a:outerShdw blurRad="50800" dist="38100" dir="2700000" algn="tl" rotWithShape="0">
              <a:prstClr val="black">
                <a:alpha val="40000"/>
              </a:prstClr>
            </a:outerShdw>
          </a:effectLst>
          <a:scene3d>
            <a:camera prst="perspectiveContrastingLeftFacing" fov="3600000">
              <a:rot lat="21594000" lon="1800000" rev="21386789"/>
            </a:camera>
            <a:lightRig rig="threePt" dir="t"/>
          </a:scene3d>
          <a:extLst>
            <a:ext uri="{909E8E84-426E-40DD-AFC4-6F175D3DCCD1}">
              <a14:hiddenFill xmlns:a14="http://schemas.microsoft.com/office/drawing/2010/main">
                <a:solidFill>
                  <a:srgbClr val="FFFFFF"/>
                </a:solidFill>
              </a14:hiddenFill>
            </a:ext>
          </a:extLst>
        </p:spPr>
      </p:pic>
      <p:pic>
        <p:nvPicPr>
          <p:cNvPr id="11" name="Picture 6" descr="Sobre Cromos Liga 2017-2018. Merchandising: GAME.es">
            <a:extLst>
              <a:ext uri="{FF2B5EF4-FFF2-40B4-BE49-F238E27FC236}">
                <a16:creationId xmlns:a16="http://schemas.microsoft.com/office/drawing/2014/main" id="{0BA40E03-AADE-4DDD-A6A8-1AD6458EE5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950338">
            <a:off x="7141210" y="278377"/>
            <a:ext cx="2857500" cy="28575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noFill/>
        </p:spPr>
        <p:txBody>
          <a:bodyPr/>
          <a:lstStyle/>
          <a:p>
            <a:r>
              <a:rPr lang="es-ES" dirty="0">
                <a:gradFill>
                  <a:gsLst>
                    <a:gs pos="100000">
                      <a:srgbClr val="ED8428"/>
                    </a:gs>
                    <a:gs pos="44000">
                      <a:srgbClr val="F8CFAB"/>
                    </a:gs>
                    <a:gs pos="0">
                      <a:schemeClr val="bg1"/>
                    </a:gs>
                  </a:gsLst>
                  <a:lin ang="5400000" scaled="1"/>
                </a:gradFill>
              </a:rPr>
              <a:t>La estampita</a:t>
            </a:r>
          </a:p>
        </p:txBody>
      </p:sp>
      <p:pic>
        <p:nvPicPr>
          <p:cNvPr id="3078" name="Picture 6" descr="Sobre Cromos Liga 2017-2018. Merchandising: GAME.es">
            <a:extLst>
              <a:ext uri="{FF2B5EF4-FFF2-40B4-BE49-F238E27FC236}">
                <a16:creationId xmlns:a16="http://schemas.microsoft.com/office/drawing/2014/main" id="{60132F66-0F6A-45A2-8CCA-9D13A344AA3C}"/>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40000"/>
                    </a14:imgEffect>
                    <a14:imgEffect>
                      <a14:brightnessContrast bright="-10000"/>
                    </a14:imgEffect>
                  </a14:imgLayer>
                </a14:imgProps>
              </a:ext>
              <a:ext uri="{28A0092B-C50C-407E-A947-70E740481C1C}">
                <a14:useLocalDpi xmlns:a14="http://schemas.microsoft.com/office/drawing/2010/main" val="0"/>
              </a:ext>
            </a:extLst>
          </a:blip>
          <a:srcRect/>
          <a:stretch>
            <a:fillRect/>
          </a:stretch>
        </p:blipFill>
        <p:spPr bwMode="auto">
          <a:xfrm rot="4322084">
            <a:off x="8529367" y="-188007"/>
            <a:ext cx="3054937" cy="305493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B43BC70-183A-4D31-B4A9-051ADAC1CC1F}"/>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40000"/>
                    </a14:imgEffect>
                    <a14:imgEffect>
                      <a14:brightnessContrast bright="5000"/>
                    </a14:imgEffect>
                  </a14:imgLayer>
                </a14:imgProps>
              </a:ext>
            </a:extLst>
          </a:blip>
          <a:stretch>
            <a:fillRect/>
          </a:stretch>
        </p:blipFill>
        <p:spPr>
          <a:xfrm rot="1685525">
            <a:off x="6474369" y="94965"/>
            <a:ext cx="2723499" cy="3444568"/>
          </a:xfrm>
          <a:prstGeom prst="rect">
            <a:avLst/>
          </a:prstGeom>
          <a:effectLst>
            <a:outerShdw blurRad="50800" dist="38100" dir="2700000" algn="tl" rotWithShape="0">
              <a:prstClr val="black">
                <a:alpha val="40000"/>
              </a:prstClr>
            </a:outerShdw>
          </a:effectLst>
        </p:spPr>
      </p:pic>
      <p:sp>
        <p:nvSpPr>
          <p:cNvPr id="3" name="Content Placeholder 2"/>
          <p:cNvSpPr>
            <a:spLocks noGrp="1"/>
          </p:cNvSpPr>
          <p:nvPr>
            <p:ph idx="1"/>
          </p:nvPr>
        </p:nvSpPr>
        <p:spPr>
          <a:xfrm>
            <a:off x="581192" y="2296952"/>
            <a:ext cx="5403047" cy="3570063"/>
          </a:xfrm>
          <a:noFill/>
        </p:spPr>
        <p:txBody>
          <a:bodyPr>
            <a:normAutofit lnSpcReduction="10000"/>
          </a:bodyPr>
          <a:lstStyle/>
          <a:p>
            <a:pPr marL="0" indent="0" algn="just">
              <a:buNone/>
            </a:pPr>
            <a:r>
              <a:rPr lang="es-ES" dirty="0"/>
              <a:t>Una persona se acerca a la víctima fingiendo ser tonta y le enseña una bolsa que parece estar llena de billetes, aunque sólo se ven unos pocos sobresaliendo. El tima-dor no le da importancia a la bolsa y dice que tiene </a:t>
            </a:r>
            <a:r>
              <a:rPr lang="es-ES" i="1" dirty="0"/>
              <a:t>es-</a:t>
            </a:r>
            <a:r>
              <a:rPr lang="es-ES" i="1" dirty="0" err="1"/>
              <a:t>tampitas</a:t>
            </a:r>
            <a:r>
              <a:rPr lang="es-ES" dirty="0"/>
              <a:t> o </a:t>
            </a:r>
            <a:r>
              <a:rPr lang="es-ES" i="1" dirty="0"/>
              <a:t>cromos</a:t>
            </a:r>
            <a:r>
              <a:rPr lang="es-ES" dirty="0"/>
              <a:t>. Entonces un cómplice finge pasar por ahí y anima a la víctima a “engañar” al tonto </a:t>
            </a:r>
            <a:r>
              <a:rPr lang="es-ES" dirty="0" err="1"/>
              <a:t>comprándo</a:t>
            </a:r>
            <a:r>
              <a:rPr lang="es-ES" dirty="0"/>
              <a:t>-le la bolsa de billetes por menos dinero (“Yo </a:t>
            </a:r>
            <a:r>
              <a:rPr lang="es-ES" dirty="0" err="1"/>
              <a:t>aprove-charía</a:t>
            </a:r>
            <a:r>
              <a:rPr lang="es-ES" dirty="0"/>
              <a:t> esta oportunidad, pero no llevo dinero encima”). Cuando se lleva a cabo la venta, los timadores desa-parecen y la víctima se da cuenta de que en la bolsa sólo hay recortes de periódico. Este es una clase especial de timo porque se basa en la maldad de la víctima más que en su ingenuidad.</a:t>
            </a:r>
          </a:p>
        </p:txBody>
      </p:sp>
    </p:spTree>
    <p:extLst>
      <p:ext uri="{BB962C8B-B14F-4D97-AF65-F5344CB8AC3E}">
        <p14:creationId xmlns:p14="http://schemas.microsoft.com/office/powerpoint/2010/main" val="13673712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365F6C3-E6B3-4783-A407-5868C60D8D0F}"/>
              </a:ext>
            </a:extLst>
          </p:cNvPr>
          <p:cNvPicPr>
            <a:picLocks noChangeAspect="1"/>
          </p:cNvPicPr>
          <p:nvPr/>
        </p:nvPicPr>
        <p:blipFill rotWithShape="1">
          <a:blip r:embed="rId2">
            <a:duotone>
              <a:schemeClr val="accent2">
                <a:shade val="45000"/>
                <a:satMod val="135000"/>
              </a:schemeClr>
              <a:prstClr val="white"/>
            </a:duotone>
            <a:alphaModFix amt="42000"/>
            <a:extLst>
              <a:ext uri="{BEBA8EAE-BF5A-486C-A8C5-ECC9F3942E4B}">
                <a14:imgProps xmlns:a14="http://schemas.microsoft.com/office/drawing/2010/main">
                  <a14:imgLayer r:embed="rId3">
                    <a14:imgEffect>
                      <a14:colorTemperature colorTemp="7184"/>
                    </a14:imgEffect>
                    <a14:imgEffect>
                      <a14:saturation sat="242000"/>
                    </a14:imgEffect>
                    <a14:imgEffect>
                      <a14:brightnessContrast bright="-18000" contrast="68000"/>
                    </a14:imgEffect>
                  </a14:imgLayer>
                </a14:imgProps>
              </a:ext>
            </a:extLst>
          </a:blip>
          <a:srcRect r="18163"/>
          <a:stretch/>
        </p:blipFill>
        <p:spPr>
          <a:xfrm flipV="1">
            <a:off x="543953" y="2049235"/>
            <a:ext cx="5806049" cy="1044736"/>
          </a:xfrm>
          <a:prstGeom prst="rect">
            <a:avLst/>
          </a:prstGeom>
        </p:spPr>
      </p:pic>
      <p:sp>
        <p:nvSpPr>
          <p:cNvPr id="2" name="Title 1"/>
          <p:cNvSpPr>
            <a:spLocks noGrp="1"/>
          </p:cNvSpPr>
          <p:nvPr>
            <p:ph type="title"/>
          </p:nvPr>
        </p:nvSpPr>
        <p:spPr/>
        <p:txBody>
          <a:bodyPr/>
          <a:lstStyle/>
          <a:p>
            <a:r>
              <a:rPr lang="es-ES" dirty="0">
                <a:gradFill>
                  <a:gsLst>
                    <a:gs pos="100000">
                      <a:srgbClr val="ED8428"/>
                    </a:gs>
                    <a:gs pos="44000">
                      <a:srgbClr val="F8CFAB"/>
                    </a:gs>
                    <a:gs pos="0">
                      <a:schemeClr val="bg1"/>
                    </a:gs>
                  </a:gsLst>
                  <a:lin ang="5400000" scaled="1"/>
                </a:gradFill>
              </a:rPr>
              <a:t>El desahuciado</a:t>
            </a:r>
          </a:p>
        </p:txBody>
      </p:sp>
      <p:sp>
        <p:nvSpPr>
          <p:cNvPr id="3" name="Content Placeholder 2"/>
          <p:cNvSpPr>
            <a:spLocks noGrp="1"/>
          </p:cNvSpPr>
          <p:nvPr>
            <p:ph idx="1"/>
          </p:nvPr>
        </p:nvSpPr>
        <p:spPr>
          <a:xfrm>
            <a:off x="721360" y="2937081"/>
            <a:ext cx="5120640" cy="3016180"/>
          </a:xfrm>
        </p:spPr>
        <p:txBody>
          <a:bodyPr>
            <a:normAutofit/>
          </a:bodyPr>
          <a:lstStyle/>
          <a:p>
            <a:pPr marL="0" indent="0" algn="just">
              <a:buNone/>
            </a:pPr>
            <a:r>
              <a:rPr lang="es-ES" dirty="0"/>
              <a:t>El timador va a casa de la víctima, un desconocido, fingiendo tener muchos problemas económicos o familiares. Si es mujer dirá que la han abandonado, que tiene muchos hijos, etc. Lo importante es emo-</a:t>
            </a:r>
            <a:r>
              <a:rPr lang="es-ES" dirty="0" err="1"/>
              <a:t>cionar</a:t>
            </a:r>
            <a:r>
              <a:rPr lang="es-ES" dirty="0"/>
              <a:t> a la víctima. El timador le explica que para salir adelante está vendiendo sus objetos más precia-dos y le ofrece un reloj de una marca muy cara, un collar, un anillo, etc. a precio de ganga. Cuando la </a:t>
            </a:r>
            <a:r>
              <a:rPr lang="es-ES" dirty="0" err="1"/>
              <a:t>víc</a:t>
            </a:r>
            <a:r>
              <a:rPr lang="es-ES" dirty="0"/>
              <a:t>-tima examina tranquilamente el objeto que acaba de comprar, se da cuenta de que es una baratija.</a:t>
            </a:r>
          </a:p>
        </p:txBody>
      </p:sp>
      <p:pic>
        <p:nvPicPr>
          <p:cNvPr id="4" name="Picture 2" descr="Fake smiles, Fake tears--have we learnt to fake with progress? | Live A  Great Life Guide &amp;amp; Coaching with Dr Prem &amp;amp; Team | Carve Your Life">
            <a:extLst>
              <a:ext uri="{FF2B5EF4-FFF2-40B4-BE49-F238E27FC236}">
                <a16:creationId xmlns:a16="http://schemas.microsoft.com/office/drawing/2014/main" id="{FD7995F9-4C3B-4E5B-BC17-1A077562D4B9}"/>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40000"/>
                    </a14:imgEffect>
                  </a14:imgLayer>
                </a14:imgProps>
              </a:ext>
              <a:ext uri="{28A0092B-C50C-407E-A947-70E740481C1C}">
                <a14:useLocalDpi xmlns:a14="http://schemas.microsoft.com/office/drawing/2010/main" val="0"/>
              </a:ext>
            </a:extLst>
          </a:blip>
          <a:srcRect l="3095" t="92" r="1510" b="-92"/>
          <a:stretch/>
        </p:blipFill>
        <p:spPr bwMode="auto">
          <a:xfrm>
            <a:off x="6350002" y="3089803"/>
            <a:ext cx="5260806" cy="2863458"/>
          </a:xfrm>
          <a:prstGeom prst="rect">
            <a:avLst/>
          </a:prstGeom>
          <a:solidFill>
            <a:schemeClr val="bg1"/>
          </a:solidFill>
          <a:ln>
            <a:solidFill>
              <a:schemeClr val="accent1">
                <a:shade val="50000"/>
              </a:schemeClr>
            </a:solidFill>
          </a:ln>
        </p:spPr>
      </p:pic>
      <p:pic>
        <p:nvPicPr>
          <p:cNvPr id="9" name="Picture 8">
            <a:extLst>
              <a:ext uri="{FF2B5EF4-FFF2-40B4-BE49-F238E27FC236}">
                <a16:creationId xmlns:a16="http://schemas.microsoft.com/office/drawing/2014/main" id="{BCE468B4-406C-4DC1-B6FC-895B9F98B7EE}"/>
              </a:ext>
            </a:extLst>
          </p:cNvPr>
          <p:cNvPicPr>
            <a:picLocks noChangeAspect="1"/>
          </p:cNvPicPr>
          <p:nvPr/>
        </p:nvPicPr>
        <p:blipFill rotWithShape="1">
          <a:blip r:embed="rId2">
            <a:duotone>
              <a:schemeClr val="accent2">
                <a:shade val="45000"/>
                <a:satMod val="135000"/>
              </a:schemeClr>
              <a:prstClr val="white"/>
            </a:duotone>
            <a:alphaModFix amt="42000"/>
            <a:extLst>
              <a:ext uri="{BEBA8EAE-BF5A-486C-A8C5-ECC9F3942E4B}">
                <a14:imgProps xmlns:a14="http://schemas.microsoft.com/office/drawing/2010/main">
                  <a14:imgLayer r:embed="rId3">
                    <a14:imgEffect>
                      <a14:colorTemperature colorTemp="7184"/>
                    </a14:imgEffect>
                    <a14:imgEffect>
                      <a14:saturation sat="242000"/>
                    </a14:imgEffect>
                    <a14:imgEffect>
                      <a14:brightnessContrast bright="-18000" contrast="68000"/>
                    </a14:imgEffect>
                  </a14:imgLayer>
                </a14:imgProps>
              </a:ext>
            </a:extLst>
          </a:blip>
          <a:srcRect r="22284"/>
          <a:stretch/>
        </p:blipFill>
        <p:spPr>
          <a:xfrm rot="10800000" flipV="1">
            <a:off x="6350002" y="1932058"/>
            <a:ext cx="4876798" cy="1074020"/>
          </a:xfrm>
          <a:prstGeom prst="rect">
            <a:avLst/>
          </a:prstGeom>
        </p:spPr>
      </p:pic>
      <p:pic>
        <p:nvPicPr>
          <p:cNvPr id="6" name="Picture 5">
            <a:extLst>
              <a:ext uri="{FF2B5EF4-FFF2-40B4-BE49-F238E27FC236}">
                <a16:creationId xmlns:a16="http://schemas.microsoft.com/office/drawing/2014/main" id="{78095D48-849B-46FD-98C9-6FC032162B81}"/>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Lst>
          </a:blip>
          <a:stretch>
            <a:fillRect/>
          </a:stretch>
        </p:blipFill>
        <p:spPr>
          <a:xfrm rot="21127800">
            <a:off x="9020867" y="742417"/>
            <a:ext cx="2585068" cy="1994472"/>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13180004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6CCA69F-DBDC-4A64-8810-964D783A1B5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0000"/>
                    </a14:imgEffect>
                  </a14:imgLayer>
                </a14:imgProps>
              </a:ext>
            </a:extLst>
          </a:blip>
          <a:stretch>
            <a:fillRect/>
          </a:stretch>
        </p:blipFill>
        <p:spPr>
          <a:xfrm rot="446685">
            <a:off x="6204076" y="231792"/>
            <a:ext cx="5860479" cy="4374888"/>
          </a:xfrm>
          <a:prstGeom prst="rect">
            <a:avLst/>
          </a:prstGeom>
          <a:effectLst>
            <a:outerShdw blurRad="76200" dist="12700" dir="8100000" sy="-23000" kx="800400" algn="br" rotWithShape="0">
              <a:prstClr val="black">
                <a:alpha val="20000"/>
              </a:prstClr>
            </a:outerShdw>
          </a:effectLst>
        </p:spPr>
      </p:pic>
      <p:sp>
        <p:nvSpPr>
          <p:cNvPr id="2" name="Title 1"/>
          <p:cNvSpPr>
            <a:spLocks noGrp="1"/>
          </p:cNvSpPr>
          <p:nvPr>
            <p:ph type="title"/>
          </p:nvPr>
        </p:nvSpPr>
        <p:spPr>
          <a:noFill/>
        </p:spPr>
        <p:txBody>
          <a:bodyPr/>
          <a:lstStyle/>
          <a:p>
            <a:r>
              <a:rPr lang="es-ES" dirty="0">
                <a:gradFill>
                  <a:gsLst>
                    <a:gs pos="100000">
                      <a:srgbClr val="ED8428"/>
                    </a:gs>
                    <a:gs pos="44000">
                      <a:srgbClr val="F8CFAB"/>
                    </a:gs>
                    <a:gs pos="0">
                      <a:schemeClr val="bg1"/>
                    </a:gs>
                  </a:gsLst>
                  <a:lin ang="5400000" scaled="1"/>
                </a:gradFill>
              </a:rPr>
              <a:t>El piedrasónic</a:t>
            </a:r>
          </a:p>
        </p:txBody>
      </p:sp>
      <p:pic>
        <p:nvPicPr>
          <p:cNvPr id="9" name="Picture 8">
            <a:extLst>
              <a:ext uri="{FF2B5EF4-FFF2-40B4-BE49-F238E27FC236}">
                <a16:creationId xmlns:a16="http://schemas.microsoft.com/office/drawing/2014/main" id="{1BEA3230-753F-4CB2-B2E1-523A3FD5C117}"/>
              </a:ext>
            </a:extLst>
          </p:cNvPr>
          <p:cNvPicPr>
            <a:picLocks noChangeAspect="1"/>
          </p:cNvPicPr>
          <p:nvPr/>
        </p:nvPicPr>
        <p:blipFill>
          <a:blip r:embed="rId4"/>
          <a:stretch>
            <a:fillRect/>
          </a:stretch>
        </p:blipFill>
        <p:spPr>
          <a:xfrm>
            <a:off x="6096000" y="3528796"/>
            <a:ext cx="3705742" cy="3010320"/>
          </a:xfrm>
          <a:prstGeom prst="rect">
            <a:avLst/>
          </a:prstGeom>
          <a:effectLst>
            <a:outerShdw blurRad="76200" dir="13500000" sy="23000" kx="1200000" algn="br" rotWithShape="0">
              <a:prstClr val="black">
                <a:alpha val="20000"/>
              </a:prstClr>
            </a:outerShdw>
          </a:effectLst>
        </p:spPr>
      </p:pic>
      <p:pic>
        <p:nvPicPr>
          <p:cNvPr id="5" name="Picture 4">
            <a:extLst>
              <a:ext uri="{FF2B5EF4-FFF2-40B4-BE49-F238E27FC236}">
                <a16:creationId xmlns:a16="http://schemas.microsoft.com/office/drawing/2014/main" id="{90582331-CFB1-433D-A86D-9A5876BF3FB7}"/>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9044608" y="4523911"/>
            <a:ext cx="2770318" cy="2082326"/>
          </a:xfrm>
          <a:prstGeom prst="rect">
            <a:avLst/>
          </a:prstGeom>
          <a:effectLst>
            <a:outerShdw blurRad="76200" dir="13500000" sy="23000" kx="1200000" algn="br" rotWithShape="0">
              <a:prstClr val="black">
                <a:alpha val="20000"/>
              </a:prstClr>
            </a:outerShdw>
          </a:effectLst>
        </p:spPr>
      </p:pic>
      <p:pic>
        <p:nvPicPr>
          <p:cNvPr id="11" name="Picture 10">
            <a:extLst>
              <a:ext uri="{FF2B5EF4-FFF2-40B4-BE49-F238E27FC236}">
                <a16:creationId xmlns:a16="http://schemas.microsoft.com/office/drawing/2014/main" id="{D84AC9F2-8931-4739-A599-53A2CE824C2F}"/>
              </a:ext>
            </a:extLst>
          </p:cNvPr>
          <p:cNvPicPr>
            <a:picLocks noChangeAspect="1"/>
          </p:cNvPicPr>
          <p:nvPr/>
        </p:nvPicPr>
        <p:blipFill rotWithShape="1">
          <a:blip r:embed="rId7">
            <a:extLst>
              <a:ext uri="{BEBA8EAE-BF5A-486C-A8C5-ECC9F3942E4B}">
                <a14:imgProps xmlns:a14="http://schemas.microsoft.com/office/drawing/2010/main">
                  <a14:imgLayer r:embed="rId3">
                    <a14:imgEffect>
                      <a14:sharpenSoften amount="30000"/>
                    </a14:imgEffect>
                  </a14:imgLayer>
                </a14:imgProps>
              </a:ext>
            </a:extLst>
          </a:blip>
          <a:srcRect r="80846"/>
          <a:stretch/>
        </p:blipFill>
        <p:spPr>
          <a:xfrm rot="446685">
            <a:off x="6216772" y="-77484"/>
            <a:ext cx="1122496" cy="4374888"/>
          </a:xfrm>
          <a:prstGeom prst="rect">
            <a:avLst/>
          </a:prstGeom>
        </p:spPr>
      </p:pic>
      <p:sp>
        <p:nvSpPr>
          <p:cNvPr id="3" name="Content Placeholder 2"/>
          <p:cNvSpPr>
            <a:spLocks noGrp="1"/>
          </p:cNvSpPr>
          <p:nvPr>
            <p:ph idx="1"/>
          </p:nvPr>
        </p:nvSpPr>
        <p:spPr>
          <a:xfrm>
            <a:off x="554185" y="2194342"/>
            <a:ext cx="5186859" cy="2469315"/>
          </a:xfrm>
        </p:spPr>
        <p:txBody>
          <a:bodyPr/>
          <a:lstStyle/>
          <a:p>
            <a:pPr marL="0" indent="0" algn="just">
              <a:buNone/>
            </a:pPr>
            <a:r>
              <a:rPr lang="es-ES_tradnl" dirty="0">
                <a:effectLst>
                  <a:glow rad="50800">
                    <a:schemeClr val="bg1">
                      <a:alpha val="60000"/>
                    </a:schemeClr>
                  </a:glow>
                </a:effectLst>
              </a:rPr>
              <a:t>Se suele hacer en un falso puesto callejero de aparatos electrónicos. El timador enseña el aparato a la gente que pasa y lo ofrece a un precio irresistible. Sin embargo, cuando alguien decirle comprarlo, el “vendedor” le entrega un paquete muy bien embalado en lugar del producto de muestra. Cuando la víctima llega a su casa y abre la caja, descubre que dentro solo hay una piedra o similar.</a:t>
            </a:r>
          </a:p>
        </p:txBody>
      </p:sp>
      <p:pic>
        <p:nvPicPr>
          <p:cNvPr id="13" name="Picture 12">
            <a:extLst>
              <a:ext uri="{FF2B5EF4-FFF2-40B4-BE49-F238E27FC236}">
                <a16:creationId xmlns:a16="http://schemas.microsoft.com/office/drawing/2014/main" id="{11FDDA79-3E08-4910-8E65-8626151ACF4B}"/>
              </a:ext>
            </a:extLst>
          </p:cNvPr>
          <p:cNvPicPr>
            <a:picLocks noChangeAspect="1"/>
          </p:cNvPicPr>
          <p:nvPr/>
        </p:nvPicPr>
        <p:blipFill rotWithShape="1">
          <a:blip r:embed="rId8">
            <a:extLst>
              <a:ext uri="{BEBA8EAE-BF5A-486C-A8C5-ECC9F3942E4B}">
                <a14:imgProps xmlns:a14="http://schemas.microsoft.com/office/drawing/2010/main">
                  <a14:imgLayer r:embed="rId9">
                    <a14:imgEffect>
                      <a14:sharpenSoften amount="20000"/>
                    </a14:imgEffect>
                  </a14:imgLayer>
                </a14:imgProps>
              </a:ext>
            </a:extLst>
          </a:blip>
          <a:srcRect b="47354"/>
          <a:stretch/>
        </p:blipFill>
        <p:spPr>
          <a:xfrm>
            <a:off x="675861" y="4772707"/>
            <a:ext cx="7111083" cy="2082326"/>
          </a:xfrm>
          <a:prstGeom prst="rect">
            <a:avLst/>
          </a:prstGeom>
        </p:spPr>
      </p:pic>
    </p:spTree>
    <p:extLst>
      <p:ext uri="{BB962C8B-B14F-4D97-AF65-F5344CB8AC3E}">
        <p14:creationId xmlns:p14="http://schemas.microsoft.com/office/powerpoint/2010/main" val="39937108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text&#10;&#10;Description automatically generated">
            <a:extLst>
              <a:ext uri="{FF2B5EF4-FFF2-40B4-BE49-F238E27FC236}">
                <a16:creationId xmlns:a16="http://schemas.microsoft.com/office/drawing/2014/main" id="{178F9A28-D0BA-4CF8-A939-8740193654A4}"/>
              </a:ext>
            </a:extLst>
          </p:cNvPr>
          <p:cNvPicPr>
            <a:picLocks noChangeAspect="1"/>
          </p:cNvPicPr>
          <p:nvPr/>
        </p:nvPicPr>
        <p:blipFill>
          <a:blip r:embed="rId2"/>
          <a:stretch>
            <a:fillRect/>
          </a:stretch>
        </p:blipFill>
        <p:spPr>
          <a:xfrm>
            <a:off x="6982805" y="169160"/>
            <a:ext cx="4628002" cy="4334160"/>
          </a:xfrm>
          <a:prstGeom prst="rect">
            <a:avLst/>
          </a:prstGeom>
          <a:effectLst/>
        </p:spPr>
      </p:pic>
      <p:pic>
        <p:nvPicPr>
          <p:cNvPr id="7" name="Picture 6" descr="A picture containing text&#10;&#10;Description automatically generated">
            <a:extLst>
              <a:ext uri="{FF2B5EF4-FFF2-40B4-BE49-F238E27FC236}">
                <a16:creationId xmlns:a16="http://schemas.microsoft.com/office/drawing/2014/main" id="{CFBAD8E8-F92C-4428-AE44-51591ACB9086}"/>
              </a:ext>
            </a:extLst>
          </p:cNvPr>
          <p:cNvPicPr>
            <a:picLocks noChangeAspect="1"/>
          </p:cNvPicPr>
          <p:nvPr/>
        </p:nvPicPr>
        <p:blipFill>
          <a:blip r:embed="rId2"/>
          <a:stretch>
            <a:fillRect/>
          </a:stretch>
        </p:blipFill>
        <p:spPr>
          <a:xfrm>
            <a:off x="4791623" y="2464273"/>
            <a:ext cx="4628002" cy="4334160"/>
          </a:xfrm>
          <a:prstGeom prst="rect">
            <a:avLst/>
          </a:prstGeom>
          <a:effectLst>
            <a:outerShdw blurRad="76200" dir="18900000" sy="23000" kx="-1200000" algn="bl" rotWithShape="0">
              <a:prstClr val="black">
                <a:alpha val="20000"/>
              </a:prstClr>
            </a:outerShdw>
          </a:effectLst>
        </p:spPr>
      </p:pic>
      <p:sp>
        <p:nvSpPr>
          <p:cNvPr id="2" name="Title 1"/>
          <p:cNvSpPr>
            <a:spLocks noGrp="1"/>
          </p:cNvSpPr>
          <p:nvPr>
            <p:ph type="title"/>
          </p:nvPr>
        </p:nvSpPr>
        <p:spPr/>
        <p:txBody>
          <a:bodyPr/>
          <a:lstStyle/>
          <a:p>
            <a:r>
              <a:rPr lang="es-ES" dirty="0">
                <a:gradFill>
                  <a:gsLst>
                    <a:gs pos="100000">
                      <a:srgbClr val="ED8428"/>
                    </a:gs>
                    <a:gs pos="44000">
                      <a:srgbClr val="F8CFAB"/>
                    </a:gs>
                    <a:gs pos="0">
                      <a:schemeClr val="bg1"/>
                    </a:gs>
                  </a:gsLst>
                  <a:lin ang="5400000" scaled="1"/>
                </a:gradFill>
              </a:rPr>
              <a:t>El timo del cajero</a:t>
            </a:r>
          </a:p>
        </p:txBody>
      </p:sp>
      <p:sp>
        <p:nvSpPr>
          <p:cNvPr id="3" name="Content Placeholder 2"/>
          <p:cNvSpPr>
            <a:spLocks noGrp="1"/>
          </p:cNvSpPr>
          <p:nvPr>
            <p:ph idx="1"/>
          </p:nvPr>
        </p:nvSpPr>
        <p:spPr>
          <a:xfrm>
            <a:off x="581192" y="2146855"/>
            <a:ext cx="5024143" cy="3349819"/>
          </a:xfrm>
          <a:noFill/>
          <a:ln>
            <a:noFill/>
          </a:ln>
        </p:spPr>
        <p:txBody>
          <a:bodyPr>
            <a:normAutofit/>
          </a:bodyPr>
          <a:lstStyle/>
          <a:p>
            <a:pPr marL="0" indent="0" algn="just">
              <a:buNone/>
            </a:pPr>
            <a:r>
              <a:rPr lang="es-ES" dirty="0">
                <a:solidFill>
                  <a:schemeClr val="tx1"/>
                </a:solidFill>
              </a:rPr>
              <a:t>Los timadores colocan una pieza de plástico en la boca de un cajero automático, de modo que las </a:t>
            </a:r>
            <a:r>
              <a:rPr lang="es-ES" dirty="0" err="1">
                <a:solidFill>
                  <a:schemeClr val="tx1"/>
                </a:solidFill>
              </a:rPr>
              <a:t>tar</a:t>
            </a:r>
            <a:r>
              <a:rPr lang="es-ES" dirty="0">
                <a:solidFill>
                  <a:schemeClr val="tx1"/>
                </a:solidFill>
              </a:rPr>
              <a:t>-jetas queden atrapadas dentro. Cuando el cajero se traga la tarjeta de alguien, aparece el timador y se ofrece a ayudarlo. A menudo finge llamar a la oficina del banco, aunque en realidad llama a un cómplice, y uno u otro aconsejan siempre volver a teclear la clave. Como esto no funciona, la víctima se acaba yendo frustrada, pero el timador puede entonces recuperar la tarjeta y además tiene la clave que ha visto teclear.</a:t>
            </a:r>
          </a:p>
        </p:txBody>
      </p:sp>
      <p:pic>
        <p:nvPicPr>
          <p:cNvPr id="5" name="Picture 4" descr="Text, letter&#10;&#10;Description automatically generated">
            <a:extLst>
              <a:ext uri="{FF2B5EF4-FFF2-40B4-BE49-F238E27FC236}">
                <a16:creationId xmlns:a16="http://schemas.microsoft.com/office/drawing/2014/main" id="{E1043C93-0203-4558-A283-EDC6779B6B6D}"/>
              </a:ext>
            </a:extLst>
          </p:cNvPr>
          <p:cNvPicPr>
            <a:picLocks noChangeAspect="1"/>
          </p:cNvPicPr>
          <p:nvPr/>
        </p:nvPicPr>
        <p:blipFill rotWithShape="1">
          <a:blip r:embed="rId3"/>
          <a:srcRect b="34799"/>
          <a:stretch/>
        </p:blipFill>
        <p:spPr>
          <a:xfrm>
            <a:off x="5449063" y="1028052"/>
            <a:ext cx="4098043" cy="2518036"/>
          </a:xfrm>
          <a:prstGeom prst="rect">
            <a:avLst/>
          </a:prstGeom>
          <a:effectLst>
            <a:outerShdw blurRad="76200" dir="18900000" sy="23000" kx="-1200000" algn="bl" rotWithShape="0">
              <a:prstClr val="black">
                <a:alpha val="20000"/>
              </a:prstClr>
            </a:outerShdw>
          </a:effectLst>
        </p:spPr>
      </p:pic>
      <p:pic>
        <p:nvPicPr>
          <p:cNvPr id="6152" name="Picture 8" descr="Resultado de imagen de timo del cajero"/>
          <p:cNvPicPr>
            <a:picLocks noChangeAspect="1" noChangeArrowheads="1"/>
          </p:cNvPicPr>
          <p:nvPr/>
        </p:nvPicPr>
        <p:blipFill rotWithShape="1">
          <a:blip r:embed="rId4">
            <a:extLst>
              <a:ext uri="{28A0092B-C50C-407E-A947-70E740481C1C}">
                <a14:useLocalDpi xmlns:a14="http://schemas.microsoft.com/office/drawing/2010/main"/>
              </a:ext>
            </a:extLst>
          </a:blip>
          <a:srcRect r="-6544"/>
          <a:stretch/>
        </p:blipFill>
        <p:spPr bwMode="auto">
          <a:xfrm>
            <a:off x="6430392" y="2180496"/>
            <a:ext cx="5180415" cy="3239488"/>
          </a:xfrm>
          <a:prstGeom prst="rect">
            <a:avLst/>
          </a:prstGeom>
          <a:gradFill flip="none" rotWithShape="1">
            <a:gsLst>
              <a:gs pos="75000">
                <a:srgbClr val="C7CCCF"/>
              </a:gs>
              <a:gs pos="100000">
                <a:srgbClr val="465359"/>
              </a:gs>
            </a:gsLst>
            <a:lin ang="0" scaled="1"/>
            <a:tileRect/>
          </a:gradFill>
          <a:ln>
            <a:solidFill>
              <a:schemeClr val="accent1"/>
            </a:solidFill>
          </a:ln>
        </p:spPr>
      </p:pic>
      <p:pic>
        <p:nvPicPr>
          <p:cNvPr id="10" name="Picture 9" descr="Text, letter&#10;&#10;Description automatically generated">
            <a:extLst>
              <a:ext uri="{FF2B5EF4-FFF2-40B4-BE49-F238E27FC236}">
                <a16:creationId xmlns:a16="http://schemas.microsoft.com/office/drawing/2014/main" id="{3F4CA364-83B6-496C-8FF4-74281D251056}"/>
              </a:ext>
            </a:extLst>
          </p:cNvPr>
          <p:cNvPicPr>
            <a:picLocks noChangeAspect="1"/>
          </p:cNvPicPr>
          <p:nvPr/>
        </p:nvPicPr>
        <p:blipFill rotWithShape="1">
          <a:blip r:embed="rId3"/>
          <a:srcRect l="62214" t="-308" r="9876" b="83179"/>
          <a:stretch/>
        </p:blipFill>
        <p:spPr>
          <a:xfrm rot="14710573">
            <a:off x="10294794" y="1918205"/>
            <a:ext cx="1143765" cy="661493"/>
          </a:xfrm>
          <a:prstGeom prst="rect">
            <a:avLst/>
          </a:prstGeom>
          <a:effectLst>
            <a:outerShdw blurRad="76200" dir="13500000" sy="23000" kx="1200000" algn="br" rotWithShape="0">
              <a:prstClr val="black">
                <a:alpha val="40000"/>
              </a:prstClr>
            </a:outerShdw>
          </a:effectLst>
        </p:spPr>
      </p:pic>
      <p:pic>
        <p:nvPicPr>
          <p:cNvPr id="6" name="Picture 5">
            <a:extLst>
              <a:ext uri="{FF2B5EF4-FFF2-40B4-BE49-F238E27FC236}">
                <a16:creationId xmlns:a16="http://schemas.microsoft.com/office/drawing/2014/main" id="{6DC33234-1D65-4B19-89A9-C634B8CDFEFE}"/>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60000"/>
                    </a14:imgEffect>
                  </a14:imgLayer>
                </a14:imgProps>
              </a:ext>
            </a:extLst>
          </a:blip>
          <a:stretch>
            <a:fillRect/>
          </a:stretch>
        </p:blipFill>
        <p:spPr>
          <a:xfrm>
            <a:off x="4770160" y="4631266"/>
            <a:ext cx="2229579" cy="2179757"/>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25358450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yellow, road, outdoor, transport&#10;&#10;Description automatically generated">
            <a:extLst>
              <a:ext uri="{FF2B5EF4-FFF2-40B4-BE49-F238E27FC236}">
                <a16:creationId xmlns:a16="http://schemas.microsoft.com/office/drawing/2014/main" id="{BCEE55C7-6E57-4709-AA3B-217C10D5C1F7}"/>
              </a:ext>
            </a:extLst>
          </p:cNvPr>
          <p:cNvPicPr>
            <a:picLocks noChangeAspect="1"/>
          </p:cNvPicPr>
          <p:nvPr/>
        </p:nvPicPr>
        <p:blipFill rotWithShape="1">
          <a:blip r:embed="rId2"/>
          <a:srcRect l="92055" t="8276"/>
          <a:stretch/>
        </p:blipFill>
        <p:spPr>
          <a:xfrm>
            <a:off x="11585764" y="1837944"/>
            <a:ext cx="606236" cy="5020056"/>
          </a:xfrm>
          <a:prstGeom prst="rect">
            <a:avLst/>
          </a:prstGeom>
        </p:spPr>
      </p:pic>
      <p:pic>
        <p:nvPicPr>
          <p:cNvPr id="6" name="Picture 5" descr="A picture containing yellow, road, outdoor, transport&#10;&#10;Description automatically generated">
            <a:extLst>
              <a:ext uri="{FF2B5EF4-FFF2-40B4-BE49-F238E27FC236}">
                <a16:creationId xmlns:a16="http://schemas.microsoft.com/office/drawing/2014/main" id="{3D08735D-77B4-4264-B757-75C1DDD595A5}"/>
              </a:ext>
            </a:extLst>
          </p:cNvPr>
          <p:cNvPicPr>
            <a:picLocks noChangeAspect="1"/>
          </p:cNvPicPr>
          <p:nvPr/>
        </p:nvPicPr>
        <p:blipFill rotWithShape="1">
          <a:blip r:embed="rId2"/>
          <a:srcRect t="9072"/>
          <a:stretch/>
        </p:blipFill>
        <p:spPr>
          <a:xfrm>
            <a:off x="4224528" y="1837944"/>
            <a:ext cx="7361236" cy="5020056"/>
          </a:xfrm>
          <a:prstGeom prst="rect">
            <a:avLst/>
          </a:prstGeom>
        </p:spPr>
      </p:pic>
      <p:sp>
        <p:nvSpPr>
          <p:cNvPr id="2" name="Title 1"/>
          <p:cNvSpPr>
            <a:spLocks noGrp="1"/>
          </p:cNvSpPr>
          <p:nvPr>
            <p:ph type="title"/>
          </p:nvPr>
        </p:nvSpPr>
        <p:spPr/>
        <p:txBody>
          <a:bodyPr/>
          <a:lstStyle/>
          <a:p>
            <a:r>
              <a:rPr lang="es-ES" dirty="0">
                <a:gradFill>
                  <a:gsLst>
                    <a:gs pos="100000">
                      <a:srgbClr val="ED8428"/>
                    </a:gs>
                    <a:gs pos="44000">
                      <a:srgbClr val="F8CFAB"/>
                    </a:gs>
                    <a:gs pos="0">
                      <a:schemeClr val="bg1"/>
                    </a:gs>
                  </a:gsLst>
                  <a:lin ang="5400000" scaled="1"/>
                </a:gradFill>
              </a:rPr>
              <a:t>El taxímetro roto</a:t>
            </a:r>
          </a:p>
        </p:txBody>
      </p:sp>
      <p:sp>
        <p:nvSpPr>
          <p:cNvPr id="8" name="Rectangle 7">
            <a:extLst>
              <a:ext uri="{FF2B5EF4-FFF2-40B4-BE49-F238E27FC236}">
                <a16:creationId xmlns:a16="http://schemas.microsoft.com/office/drawing/2014/main" id="{0F655CC2-AAFF-4176-84EA-7A33DEC657B2}"/>
              </a:ext>
            </a:extLst>
          </p:cNvPr>
          <p:cNvSpPr/>
          <p:nvPr/>
        </p:nvSpPr>
        <p:spPr>
          <a:xfrm>
            <a:off x="4224528" y="1837944"/>
            <a:ext cx="7961939" cy="5020056"/>
          </a:xfrm>
          <a:prstGeom prst="rect">
            <a:avLst/>
          </a:prstGeom>
          <a:gradFill flip="none" rotWithShape="1">
            <a:gsLst>
              <a:gs pos="53000">
                <a:schemeClr val="bg1">
                  <a:alpha val="0"/>
                </a:schemeClr>
              </a:gs>
              <a:gs pos="74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3" name="Content Placeholder 2"/>
          <p:cNvSpPr>
            <a:spLocks noGrp="1"/>
          </p:cNvSpPr>
          <p:nvPr>
            <p:ph idx="1"/>
          </p:nvPr>
        </p:nvSpPr>
        <p:spPr>
          <a:xfrm>
            <a:off x="581194" y="2180496"/>
            <a:ext cx="4765490" cy="3834224"/>
          </a:xfrm>
        </p:spPr>
        <p:txBody>
          <a:bodyPr/>
          <a:lstStyle/>
          <a:p>
            <a:pPr marL="0" indent="0" algn="just">
              <a:buNone/>
            </a:pPr>
            <a:r>
              <a:rPr lang="es-ES" dirty="0"/>
              <a:t>Una persona se acerca a los viajeros que salen del aeropuerto y se ofrece a llevarlos en su taxi. El coche puede ser realmente un taxi o no, y tiene un taxímetro o algo parecido. Durante el trayecto el conductor finge una avería y apro-vecha la confusión para detener el aparato antes de salir a ver qué pasa. Cuando vuelve dentro, distrae a los viajeros con alguna historia sobre el funcionamiento del vehículo y “olvida” volver a activar el taxímetro, por lo que al llegar al </a:t>
            </a:r>
            <a:r>
              <a:rPr lang="es-ES" dirty="0" err="1"/>
              <a:t>des-tino</a:t>
            </a:r>
            <a:r>
              <a:rPr lang="es-ES" dirty="0"/>
              <a:t> debe cobrar una cantidad aproximada que suele ser bastante exagerada.</a:t>
            </a:r>
          </a:p>
        </p:txBody>
      </p:sp>
      <p:sp>
        <p:nvSpPr>
          <p:cNvPr id="12" name="Rectangle 11">
            <a:extLst>
              <a:ext uri="{FF2B5EF4-FFF2-40B4-BE49-F238E27FC236}">
                <a16:creationId xmlns:a16="http://schemas.microsoft.com/office/drawing/2014/main" id="{0360E35C-B007-4999-932E-0B0F58D913DC}"/>
              </a:ext>
            </a:extLst>
          </p:cNvPr>
          <p:cNvSpPr/>
          <p:nvPr/>
        </p:nvSpPr>
        <p:spPr>
          <a:xfrm rot="5400000">
            <a:off x="6918915" y="1580292"/>
            <a:ext cx="5044075" cy="5511347"/>
          </a:xfrm>
          <a:prstGeom prst="rect">
            <a:avLst/>
          </a:prstGeom>
          <a:gradFill flip="none" rotWithShape="1">
            <a:gsLst>
              <a:gs pos="64000">
                <a:schemeClr val="bg1">
                  <a:alpha val="0"/>
                </a:schemeClr>
              </a:gs>
              <a:gs pos="100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7" name="Picture 6">
            <a:extLst>
              <a:ext uri="{FF2B5EF4-FFF2-40B4-BE49-F238E27FC236}">
                <a16:creationId xmlns:a16="http://schemas.microsoft.com/office/drawing/2014/main" id="{AFDE9715-305E-43B5-A9C6-A898C914010E}"/>
              </a:ext>
            </a:extLst>
          </p:cNvPr>
          <p:cNvPicPr>
            <a:picLocks noChangeAspect="1"/>
          </p:cNvPicPr>
          <p:nvPr/>
        </p:nvPicPr>
        <p:blipFill>
          <a:blip r:embed="rId3">
            <a:extLst>
              <a:ext uri="{BEBA8EAE-BF5A-486C-A8C5-ECC9F3942E4B}">
                <a14:imgProps xmlns:a14="http://schemas.microsoft.com/office/drawing/2010/main">
                  <a14:imgLayer r:embed="rId4">
                    <a14:imgEffect>
                      <a14:saturation sat="60000"/>
                    </a14:imgEffect>
                    <a14:imgEffect>
                      <a14:brightnessContrast bright="-13000" contrast="25000"/>
                    </a14:imgEffect>
                  </a14:imgLayer>
                </a14:imgProps>
              </a:ext>
            </a:extLst>
          </a:blip>
          <a:stretch>
            <a:fillRect/>
          </a:stretch>
        </p:blipFill>
        <p:spPr>
          <a:xfrm>
            <a:off x="5618480" y="893226"/>
            <a:ext cx="6000259" cy="2140477"/>
          </a:xfrm>
          <a:prstGeom prst="rect">
            <a:avLst/>
          </a:prstGeom>
          <a:scene3d>
            <a:camera prst="perspectiveContrastingLeftFacing" fov="4200000">
              <a:rot lat="21594000" lon="1800000" rev="21386789"/>
            </a:camera>
            <a:lightRig rig="threePt" dir="t"/>
          </a:scene3d>
          <a:sp3d>
            <a:bevelT w="228600" h="38100"/>
            <a:bevelB w="228600" h="38100"/>
          </a:sp3d>
        </p:spPr>
      </p:pic>
      <p:pic>
        <p:nvPicPr>
          <p:cNvPr id="11" name="Picture 10" descr="A picture containing smoke, steam, weapon, coming&#10;&#10;Description automatically generated">
            <a:extLst>
              <a:ext uri="{FF2B5EF4-FFF2-40B4-BE49-F238E27FC236}">
                <a16:creationId xmlns:a16="http://schemas.microsoft.com/office/drawing/2014/main" id="{8A845EF2-5290-4D0A-BA07-C4F002B28BA5}"/>
              </a:ext>
            </a:extLst>
          </p:cNvPr>
          <p:cNvPicPr>
            <a:picLocks noChangeAspect="1"/>
          </p:cNvPicPr>
          <p:nvPr/>
        </p:nvPicPr>
        <p:blipFill rotWithShape="1">
          <a:blip r:embed="rId5">
            <a:alphaModFix amt="50000"/>
          </a:blip>
          <a:srcRect r="53148"/>
          <a:stretch/>
        </p:blipFill>
        <p:spPr>
          <a:xfrm>
            <a:off x="10188401" y="1589103"/>
            <a:ext cx="2003599" cy="4972345"/>
          </a:xfrm>
          <a:prstGeom prst="rect">
            <a:avLst/>
          </a:prstGeom>
        </p:spPr>
      </p:pic>
      <p:pic>
        <p:nvPicPr>
          <p:cNvPr id="5" name="Picture 4">
            <a:extLst>
              <a:ext uri="{FF2B5EF4-FFF2-40B4-BE49-F238E27FC236}">
                <a16:creationId xmlns:a16="http://schemas.microsoft.com/office/drawing/2014/main" id="{C241DC6B-6C78-4C30-9437-C24742230C1F}"/>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40000"/>
                    </a14:imgEffect>
                  </a14:imgLayer>
                </a14:imgProps>
              </a:ext>
            </a:extLst>
          </a:blip>
          <a:stretch>
            <a:fillRect/>
          </a:stretch>
        </p:blipFill>
        <p:spPr>
          <a:xfrm>
            <a:off x="6211378" y="2696594"/>
            <a:ext cx="5051789" cy="3718117"/>
          </a:xfrm>
          <a:prstGeom prst="rect">
            <a:avLst/>
          </a:prstGeom>
          <a:effectLst>
            <a:outerShdw blurRad="76200" dir="13500000" sy="23000" kx="1200000" algn="br" rotWithShape="0">
              <a:prstClr val="black">
                <a:alpha val="60000"/>
              </a:prstClr>
            </a:outerShdw>
          </a:effectLst>
        </p:spPr>
      </p:pic>
    </p:spTree>
    <p:extLst>
      <p:ext uri="{BB962C8B-B14F-4D97-AF65-F5344CB8AC3E}">
        <p14:creationId xmlns:p14="http://schemas.microsoft.com/office/powerpoint/2010/main" val="3886911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34CB581-ED05-4C00-8785-A185AE38DF20}"/>
              </a:ext>
            </a:extLst>
          </p:cNvPr>
          <p:cNvPicPr>
            <a:picLocks noChangeAspect="1"/>
          </p:cNvPicPr>
          <p:nvPr/>
        </p:nvPicPr>
        <p:blipFill rotWithShape="1">
          <a:blip r:embed="rId2">
            <a:duotone>
              <a:prstClr val="black"/>
              <a:schemeClr val="accent2">
                <a:tint val="45000"/>
                <a:satMod val="400000"/>
              </a:schemeClr>
            </a:duotone>
            <a:alphaModFix amt="50000"/>
          </a:blip>
          <a:srcRect t="20557" r="24875"/>
          <a:stretch/>
        </p:blipFill>
        <p:spPr>
          <a:xfrm rot="5400000">
            <a:off x="5694387" y="360387"/>
            <a:ext cx="6248986" cy="6746240"/>
          </a:xfrm>
          <a:prstGeom prst="rect">
            <a:avLst/>
          </a:prstGeom>
        </p:spPr>
      </p:pic>
      <p:sp>
        <p:nvSpPr>
          <p:cNvPr id="2" name="Title 1"/>
          <p:cNvSpPr>
            <a:spLocks noGrp="1"/>
          </p:cNvSpPr>
          <p:nvPr>
            <p:ph type="title"/>
          </p:nvPr>
        </p:nvSpPr>
        <p:spPr>
          <a:noFill/>
        </p:spPr>
        <p:txBody>
          <a:bodyPr/>
          <a:lstStyle/>
          <a:p>
            <a:r>
              <a:rPr lang="en-US" dirty="0">
                <a:gradFill>
                  <a:gsLst>
                    <a:gs pos="100000">
                      <a:srgbClr val="ED8428"/>
                    </a:gs>
                    <a:gs pos="44000">
                      <a:srgbClr val="F8CFAB"/>
                    </a:gs>
                    <a:gs pos="0">
                      <a:schemeClr val="bg1"/>
                    </a:gs>
                  </a:gsLst>
                  <a:lin ang="5400000" scaled="1"/>
                </a:gradFill>
              </a:rPr>
              <a:t>La firma</a:t>
            </a:r>
            <a:endParaRPr lang="fi-FI" dirty="0">
              <a:gradFill>
                <a:gsLst>
                  <a:gs pos="100000">
                    <a:srgbClr val="ED8428"/>
                  </a:gs>
                  <a:gs pos="44000">
                    <a:srgbClr val="F8CFAB"/>
                  </a:gs>
                  <a:gs pos="0">
                    <a:schemeClr val="bg1"/>
                  </a:gs>
                </a:gsLst>
                <a:lin ang="5400000" scaled="1"/>
              </a:gradFill>
            </a:endParaRPr>
          </a:p>
        </p:txBody>
      </p:sp>
      <p:sp>
        <p:nvSpPr>
          <p:cNvPr id="3" name="Content Placeholder 2"/>
          <p:cNvSpPr>
            <a:spLocks noGrp="1"/>
          </p:cNvSpPr>
          <p:nvPr>
            <p:ph idx="1"/>
          </p:nvPr>
        </p:nvSpPr>
        <p:spPr>
          <a:xfrm>
            <a:off x="581192" y="1995003"/>
            <a:ext cx="6327608" cy="1751423"/>
          </a:xfrm>
        </p:spPr>
        <p:txBody>
          <a:bodyPr>
            <a:normAutofit/>
          </a:bodyPr>
          <a:lstStyle/>
          <a:p>
            <a:pPr marL="0" indent="0" algn="just">
              <a:buNone/>
            </a:pPr>
            <a:r>
              <a:rPr lang="es-ES" dirty="0"/>
              <a:t>Unos timadores recogen firmas para una supuesta causa justa. La gente que acepta debe escribir sus datos en un papel, momento en que los timadores se coordinan para robar: mientras uno habla todo el rato de esa causa justa a la víctima para que esta tenga que dividir su atención, otro le roba la cartera.</a:t>
            </a:r>
          </a:p>
        </p:txBody>
      </p:sp>
      <p:pic>
        <p:nvPicPr>
          <p:cNvPr id="8198" name="Picture 6" descr="Resultado de imagen de young people collecting signatures"/>
          <p:cNvPicPr>
            <a:picLocks noChangeAspect="1" noChangeArrowheads="1"/>
          </p:cNvPicPr>
          <p:nvPr/>
        </p:nvPicPr>
        <p:blipFill rotWithShape="1">
          <a:blip r:embed="rId3">
            <a:extLst>
              <a:ext uri="{28A0092B-C50C-407E-A947-70E740481C1C}">
                <a14:useLocalDpi xmlns:a14="http://schemas.microsoft.com/office/drawing/2010/main"/>
              </a:ext>
            </a:extLst>
          </a:blip>
          <a:srcRect l="42" t="23522"/>
          <a:stretch/>
        </p:blipFill>
        <p:spPr bwMode="auto">
          <a:xfrm>
            <a:off x="579266" y="3850640"/>
            <a:ext cx="6329534" cy="2721650"/>
          </a:xfrm>
          <a:prstGeom prst="rect">
            <a:avLst/>
          </a:prstGeom>
          <a:no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AE67EA5-8C06-42DD-A596-68D2FDCF8C74}"/>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30000"/>
                    </a14:imgEffect>
                  </a14:imgLayer>
                </a14:imgProps>
              </a:ext>
            </a:extLst>
          </a:blip>
          <a:srcRect l="15102"/>
          <a:stretch/>
        </p:blipFill>
        <p:spPr>
          <a:xfrm flipH="1">
            <a:off x="6057648" y="341527"/>
            <a:ext cx="6134352" cy="6516473"/>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16404862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a:gradFill>
                  <a:gsLst>
                    <a:gs pos="100000">
                      <a:srgbClr val="ED8428"/>
                    </a:gs>
                    <a:gs pos="44000">
                      <a:srgbClr val="F8CFAB"/>
                    </a:gs>
                    <a:gs pos="0">
                      <a:schemeClr val="bg1"/>
                    </a:gs>
                  </a:gsLst>
                  <a:lin ang="5400000" scaled="1"/>
                </a:gradFill>
              </a:rPr>
              <a:t>El tocomocho</a:t>
            </a:r>
          </a:p>
        </p:txBody>
      </p:sp>
      <p:sp>
        <p:nvSpPr>
          <p:cNvPr id="3" name="Content Placeholder 2"/>
          <p:cNvSpPr>
            <a:spLocks noGrp="1"/>
          </p:cNvSpPr>
          <p:nvPr>
            <p:ph idx="1"/>
          </p:nvPr>
        </p:nvSpPr>
        <p:spPr>
          <a:xfrm>
            <a:off x="439838" y="2180496"/>
            <a:ext cx="5538177" cy="2961549"/>
          </a:xfrm>
        </p:spPr>
        <p:txBody>
          <a:bodyPr>
            <a:normAutofit/>
          </a:bodyPr>
          <a:lstStyle/>
          <a:p>
            <a:pPr marL="0" indent="0" algn="just">
              <a:buNone/>
            </a:pPr>
            <a:r>
              <a:rPr lang="es-ES" dirty="0"/>
              <a:t>Una persona se acerca a la víctima y le cuenta que tiene un cupón de lotería premiado, pero que no puede cobrar-lo por las prisas. El timador le dice a la víctima que está dispuesto a vendérselo a un precio por debajo de su valor y, para hacerlo más creíble, pregunta a alguien que pasa por ahí si puede comprobar el número premiado en su móvil. Esta persona es en realidad un cómplice que abre en el móvil una página web falsa o antigua. Cuando la víctima compra el cupón y va a una administración de lotería a cobrar, se entera de que lo han engañado.</a:t>
            </a:r>
          </a:p>
        </p:txBody>
      </p:sp>
      <p:pic>
        <p:nvPicPr>
          <p:cNvPr id="2050" name="Picture 2" descr="Resultado de imagen de boleto loteria"/>
          <p:cNvPicPr>
            <a:picLocks noChangeAspect="1" noChangeArrowheads="1"/>
          </p:cNvPicPr>
          <p:nvPr/>
        </p:nvPicPr>
        <p:blipFill rotWithShape="1">
          <a:blip r:embed="rId2">
            <a:extLst>
              <a:ext uri="{28A0092B-C50C-407E-A947-70E740481C1C}">
                <a14:useLocalDpi xmlns:a14="http://schemas.microsoft.com/office/drawing/2010/main"/>
              </a:ext>
            </a:extLst>
          </a:blip>
          <a:srcRect t="-1" r="309" b="2876"/>
          <a:stretch/>
        </p:blipFill>
        <p:spPr bwMode="auto">
          <a:xfrm>
            <a:off x="6213985" y="2180496"/>
            <a:ext cx="5396822" cy="2961549"/>
          </a:xfrm>
          <a:prstGeom prst="rect">
            <a:avLst/>
          </a:prstGeom>
          <a:no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xtLst>
            <a:ext uri="{909E8E84-426E-40DD-AFC4-6F175D3DCCD1}">
              <a14:hiddenFill xmlns:a14="http://schemas.microsoft.com/office/drawing/2010/main">
                <a:solidFill>
                  <a:srgbClr val="FFFFFF"/>
                </a:solidFill>
              </a14:hiddenFill>
            </a:ext>
          </a:extLst>
        </p:spPr>
      </p:pic>
      <p:pic>
        <p:nvPicPr>
          <p:cNvPr id="4" name="Picture 2" descr="Lista oficial de premios de Lotería Navidad 2020 (en PDF)">
            <a:extLst>
              <a:ext uri="{FF2B5EF4-FFF2-40B4-BE49-F238E27FC236}">
                <a16:creationId xmlns:a16="http://schemas.microsoft.com/office/drawing/2014/main" id="{CBA85D63-67EB-48F5-B2CF-626F41B2A0D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7193"/>
          <a:stretch/>
        </p:blipFill>
        <p:spPr bwMode="auto">
          <a:xfrm>
            <a:off x="1345191" y="4135119"/>
            <a:ext cx="9501617" cy="3891281"/>
          </a:xfrm>
          <a:prstGeom prst="rect">
            <a:avLst/>
          </a:prstGeom>
          <a:noFill/>
          <a:effectLst>
            <a:outerShdw blurRad="101600" dist="38100" dir="16200000" sx="101000" sy="101000" rotWithShape="0">
              <a:prstClr val="black">
                <a:alpha val="20000"/>
              </a:prstClr>
            </a:outerShdw>
          </a:effectLst>
          <a:scene3d>
            <a:camera prst="perspectiveRelaxedModerately">
              <a:rot lat="17400000" lon="0" rev="0"/>
            </a:camera>
            <a:lightRig rig="threePt" dir="t"/>
          </a:scene3d>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B7C3A73-BD45-4D74-A3B8-2B36997F9F43}"/>
              </a:ext>
            </a:extLst>
          </p:cNvPr>
          <p:cNvSpPr/>
          <p:nvPr/>
        </p:nvSpPr>
        <p:spPr>
          <a:xfrm>
            <a:off x="508000" y="5394960"/>
            <a:ext cx="11102807" cy="1463040"/>
          </a:xfrm>
          <a:prstGeom prst="rect">
            <a:avLst/>
          </a:prstGeom>
          <a:gradFill>
            <a:gsLst>
              <a:gs pos="0">
                <a:schemeClr val="bg1">
                  <a:alpha val="40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Tree>
    <p:extLst>
      <p:ext uri="{BB962C8B-B14F-4D97-AF65-F5344CB8AC3E}">
        <p14:creationId xmlns:p14="http://schemas.microsoft.com/office/powerpoint/2010/main" val="16457629"/>
      </p:ext>
    </p:extLst>
  </p:cSld>
  <p:clrMapOvr>
    <a:masterClrMapping/>
  </p:clrMapOvr>
</p:sld>
</file>

<file path=ppt/theme/theme1.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465359"/>
      </a:accent1>
      <a:accent2>
        <a:srgbClr val="ED8428"/>
      </a:accent2>
      <a:accent3>
        <a:srgbClr val="E6C46D"/>
      </a:accent3>
      <a:accent4>
        <a:srgbClr val="969FA7"/>
      </a:accent4>
      <a:accent5>
        <a:srgbClr val="A9C37C"/>
      </a:accent5>
      <a:accent6>
        <a:srgbClr val="5A8071"/>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5D8C9649-FBE1-4B5B-8258-8A170F9843AD}"/>
    </a:ext>
  </a:extLst>
</a:theme>
</file>

<file path=docProps/app.xml><?xml version="1.0" encoding="utf-8"?>
<Properties xmlns="http://schemas.openxmlformats.org/officeDocument/2006/extended-properties" xmlns:vt="http://schemas.openxmlformats.org/officeDocument/2006/docPropsVTypes">
  <Template>TM03457464[[fn=Dividend]]</Template>
  <TotalTime>498</TotalTime>
  <Words>831</Words>
  <Application>Microsoft Office PowerPoint</Application>
  <PresentationFormat>Widescreen</PresentationFormat>
  <Paragraphs>18</Paragraphs>
  <Slides>9</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9</vt:i4>
      </vt:variant>
    </vt:vector>
  </HeadingPairs>
  <TitlesOfParts>
    <vt:vector size="12" baseType="lpstr">
      <vt:lpstr>Gill Sans MT</vt:lpstr>
      <vt:lpstr>Wingdings 2</vt:lpstr>
      <vt:lpstr>Dividend</vt:lpstr>
      <vt:lpstr>Los timos</vt:lpstr>
      <vt:lpstr>El trile</vt:lpstr>
      <vt:lpstr>La estampita</vt:lpstr>
      <vt:lpstr>El desahuciado</vt:lpstr>
      <vt:lpstr>El piedrasónic</vt:lpstr>
      <vt:lpstr>El timo del cajero</vt:lpstr>
      <vt:lpstr>El taxímetro roto</vt:lpstr>
      <vt:lpstr>La firma</vt:lpstr>
      <vt:lpstr>El tocomocho</vt:lpstr>
    </vt:vector>
  </TitlesOfParts>
  <Company>Aalto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Los timos</dc:title>
  <dc:creator>Gonzalez Garcia Javier</dc:creator>
  <cp:lastModifiedBy>Gonzalez Garcia Javier</cp:lastModifiedBy>
  <cp:revision>62</cp:revision>
  <dcterms:created xsi:type="dcterms:W3CDTF">2019-04-30T11:05:11Z</dcterms:created>
  <dcterms:modified xsi:type="dcterms:W3CDTF">2023-09-26T08:36:50Z</dcterms:modified>
</cp:coreProperties>
</file>