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8" r:id="rId2"/>
    <p:sldId id="273" r:id="rId3"/>
    <p:sldId id="271" r:id="rId4"/>
    <p:sldId id="276" r:id="rId5"/>
    <p:sldId id="279" r:id="rId6"/>
    <p:sldId id="264" r:id="rId7"/>
    <p:sldId id="275" r:id="rId8"/>
    <p:sldId id="272" r:id="rId9"/>
    <p:sldId id="277" r:id="rId10"/>
    <p:sldId id="280" r:id="rId11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99"/>
    <a:srgbClr val="FFCD00"/>
    <a:srgbClr val="FFFF66"/>
    <a:srgbClr val="E6E6E6"/>
    <a:srgbClr val="005EB8"/>
    <a:srgbClr val="FFFFFF"/>
    <a:srgbClr val="EF363B"/>
    <a:srgbClr val="00965E"/>
    <a:srgbClr val="EE3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33" autoAdjust="0"/>
  </p:normalViewPr>
  <p:slideViewPr>
    <p:cSldViewPr snapToGrid="0" snapToObjects="1">
      <p:cViewPr varScale="1">
        <p:scale>
          <a:sx n="102" d="100"/>
          <a:sy n="102" d="100"/>
        </p:scale>
        <p:origin x="869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1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7520"/>
            <a:ext cx="1750409" cy="169066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2733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49089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622732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5184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18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784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467760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2864"/>
            <a:ext cx="2025396" cy="845820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456908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40577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456906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5690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37311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155976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02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1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9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6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838"/>
            <a:ext cx="1969868" cy="86273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594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55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5880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6005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56801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82932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560340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57589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57588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575888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57588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6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0" y="3186907"/>
            <a:ext cx="2955323" cy="393067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516268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Kuva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2" name="Kuva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2" name="Kuva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7520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pic>
        <p:nvPicPr>
          <p:cNvPr id="9" name="Kuva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4303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5678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504597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886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56786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2374542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9" y="1458417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886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1" y="155139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22732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22732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34675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63856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954917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eb.lib.aalto.fi/en/forms/aalto_suora_eng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Forskningstjänster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vid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Lärcentret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Kirsi Heino &amp; Eila Rämö  16.4.2021</a:t>
            </a:r>
            <a:endParaRPr lang="fi-FI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body" sz="half" idx="11"/>
          </p:nvPr>
        </p:nvSpPr>
        <p:spPr>
          <a:xfrm>
            <a:off x="292329" y="1340603"/>
            <a:ext cx="8492897" cy="3425126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br>
              <a:rPr lang="fi-FI" sz="4400" dirty="0"/>
            </a:br>
            <a:br>
              <a:rPr lang="fi-FI" sz="4800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3509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5038" y="431152"/>
            <a:ext cx="5284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Tack!</a:t>
            </a:r>
            <a:endParaRPr lang="fi-FI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6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 err="1">
                <a:solidFill>
                  <a:schemeClr val="bg2">
                    <a:lumMod val="75000"/>
                  </a:schemeClr>
                </a:solidFill>
              </a:rPr>
              <a:t>Organisationsförändring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 i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</a:rPr>
              <a:t>Lärcentret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</a:rPr>
              <a:t>år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 2017</a:t>
            </a:r>
            <a:endParaRPr lang="fi-FI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Biblioteket</a:t>
            </a:r>
            <a:r>
              <a:rPr lang="en-US" sz="2000" dirty="0"/>
              <a:t> </a:t>
            </a:r>
            <a:r>
              <a:rPr lang="en-US" sz="2000" dirty="0" err="1"/>
              <a:t>slutade</a:t>
            </a:r>
            <a:r>
              <a:rPr lang="en-US" sz="2000" dirty="0"/>
              <a:t> </a:t>
            </a:r>
            <a:r>
              <a:rPr lang="en-US" sz="2000" dirty="0" err="1"/>
              <a:t>att</a:t>
            </a:r>
            <a:r>
              <a:rPr lang="en-US" sz="2000" dirty="0"/>
              <a:t> </a:t>
            </a:r>
            <a:r>
              <a:rPr lang="en-US" sz="2000" dirty="0" err="1"/>
              <a:t>existera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organisation</a:t>
            </a:r>
            <a:r>
              <a:rPr lang="en-US" sz="2000" dirty="0"/>
              <a:t> i </a:t>
            </a:r>
            <a:r>
              <a:rPr lang="en-US" sz="2000" dirty="0" err="1"/>
              <a:t>slutet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</a:t>
            </a:r>
            <a:r>
              <a:rPr lang="en-US" sz="2000" dirty="0" err="1"/>
              <a:t>år</a:t>
            </a:r>
            <a:r>
              <a:rPr lang="en-US" sz="2000" dirty="0"/>
              <a:t> 2017.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Personalen</a:t>
            </a:r>
            <a:r>
              <a:rPr lang="en-US" sz="2000" dirty="0"/>
              <a:t> (~55 </a:t>
            </a:r>
            <a:r>
              <a:rPr lang="en-US" sz="2000" dirty="0" err="1"/>
              <a:t>personer</a:t>
            </a:r>
            <a:r>
              <a:rPr lang="en-US" sz="2000" dirty="0"/>
              <a:t>) </a:t>
            </a:r>
            <a:r>
              <a:rPr lang="en-US" sz="2000" dirty="0" err="1"/>
              <a:t>delades</a:t>
            </a:r>
            <a:r>
              <a:rPr lang="en-US" sz="2000" dirty="0"/>
              <a:t> </a:t>
            </a:r>
            <a:r>
              <a:rPr lang="en-US" sz="2000" dirty="0" err="1"/>
              <a:t>mellan</a:t>
            </a:r>
            <a:r>
              <a:rPr lang="en-US" sz="2000" dirty="0"/>
              <a:t> </a:t>
            </a:r>
            <a:r>
              <a:rPr lang="en-US" sz="2000" dirty="0" err="1"/>
              <a:t>Aaltos</a:t>
            </a:r>
            <a:r>
              <a:rPr lang="en-US" sz="2000" dirty="0"/>
              <a:t> </a:t>
            </a:r>
            <a:r>
              <a:rPr lang="en-US" sz="2000" dirty="0" err="1"/>
              <a:t>enheter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~25 </a:t>
            </a:r>
            <a:r>
              <a:rPr lang="en-US" sz="2000" dirty="0" err="1"/>
              <a:t>personer</a:t>
            </a:r>
            <a:r>
              <a:rPr lang="en-US" sz="2000" dirty="0"/>
              <a:t> till LES (</a:t>
            </a:r>
            <a:r>
              <a:rPr lang="en-US" sz="2000" dirty="0" err="1"/>
              <a:t>lärandetjänster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~25 </a:t>
            </a:r>
            <a:r>
              <a:rPr lang="en-US" sz="2000" dirty="0" err="1"/>
              <a:t>personer</a:t>
            </a:r>
            <a:r>
              <a:rPr lang="en-US" sz="2000" dirty="0"/>
              <a:t> till RES (</a:t>
            </a:r>
            <a:r>
              <a:rPr lang="en-US" sz="2000" dirty="0" err="1"/>
              <a:t>forskningstjänster</a:t>
            </a:r>
            <a:r>
              <a:rPr lang="en-US" sz="2000" dirty="0"/>
              <a:t>): </a:t>
            </a:r>
            <a:r>
              <a:rPr lang="en-US" sz="2000" dirty="0" err="1"/>
              <a:t>Biblioteksmaterial</a:t>
            </a:r>
            <a:r>
              <a:rPr lang="en-US" sz="2000" dirty="0"/>
              <a:t>-team      </a:t>
            </a:r>
            <a:r>
              <a:rPr lang="en-US" sz="2000" dirty="0" err="1"/>
              <a:t>och</a:t>
            </a:r>
            <a:r>
              <a:rPr lang="en-US" sz="2000" dirty="0"/>
              <a:t> OSA-team</a:t>
            </a:r>
          </a:p>
          <a:p>
            <a:pPr lvl="1"/>
            <a:r>
              <a:rPr lang="en-US" sz="2000" dirty="0" err="1"/>
              <a:t>Resten</a:t>
            </a:r>
            <a:r>
              <a:rPr lang="en-US" sz="2000" dirty="0"/>
              <a:t> till ITS (IT-</a:t>
            </a:r>
            <a:r>
              <a:rPr lang="en-US" sz="2000" dirty="0" err="1"/>
              <a:t>tjänster</a:t>
            </a:r>
            <a:r>
              <a:rPr lang="en-US" sz="2000" dirty="0"/>
              <a:t>), LSS (</a:t>
            </a:r>
            <a:r>
              <a:rPr lang="en-US" sz="2000" dirty="0" err="1"/>
              <a:t>stödtjänster</a:t>
            </a:r>
            <a:r>
              <a:rPr lang="en-US" sz="2000" dirty="0"/>
              <a:t> </a:t>
            </a:r>
            <a:r>
              <a:rPr lang="en-US" sz="2000" dirty="0" err="1"/>
              <a:t>för</a:t>
            </a:r>
            <a:r>
              <a:rPr lang="en-US" sz="2000" dirty="0"/>
              <a:t> </a:t>
            </a:r>
            <a:r>
              <a:rPr lang="en-US" sz="2000" dirty="0" err="1"/>
              <a:t>ledningen</a:t>
            </a:r>
            <a:r>
              <a:rPr lang="en-US" sz="2000" dirty="0"/>
              <a:t>)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tjänster</a:t>
            </a:r>
            <a:r>
              <a:rPr lang="en-US" sz="2000" dirty="0"/>
              <a:t> </a:t>
            </a:r>
            <a:r>
              <a:rPr lang="en-US" sz="2000" dirty="0" err="1"/>
              <a:t>för</a:t>
            </a:r>
            <a:r>
              <a:rPr lang="en-US" sz="2000" dirty="0"/>
              <a:t> </a:t>
            </a:r>
            <a:r>
              <a:rPr lang="en-US" sz="2000" dirty="0" err="1"/>
              <a:t>programledning</a:t>
            </a:r>
            <a:r>
              <a:rPr lang="en-US" sz="2000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418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 err="1">
                <a:solidFill>
                  <a:schemeClr val="bg2">
                    <a:lumMod val="75000"/>
                  </a:schemeClr>
                </a:solidFill>
              </a:rPr>
              <a:t>Biblioteksmaterial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-team 1/2</a:t>
            </a:r>
            <a:endParaRPr lang="fi-FI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/>
              <a:t>Gruppledaren</a:t>
            </a:r>
            <a:r>
              <a:rPr lang="en-US" sz="2000" b="0" dirty="0"/>
              <a:t> </a:t>
            </a:r>
            <a:r>
              <a:rPr lang="en-US" sz="2000" b="0" dirty="0" err="1"/>
              <a:t>är</a:t>
            </a:r>
            <a:r>
              <a:rPr lang="en-US" sz="2000" b="0" dirty="0"/>
              <a:t> Mari Aaltonen.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Tar hand om </a:t>
            </a:r>
            <a:r>
              <a:rPr lang="en-US" sz="2000" b="0" dirty="0" err="1"/>
              <a:t>informationskompetensundervisningen</a:t>
            </a:r>
            <a:r>
              <a:rPr lang="en-US" sz="2000" b="0" dirty="0"/>
              <a:t> (IK) </a:t>
            </a:r>
            <a:r>
              <a:rPr lang="en-US" sz="2000" b="0" dirty="0" err="1"/>
              <a:t>för</a:t>
            </a:r>
            <a:r>
              <a:rPr lang="en-US" sz="2000" b="0" dirty="0"/>
              <a:t> </a:t>
            </a:r>
            <a:r>
              <a:rPr lang="en-US" sz="2000" b="0" dirty="0" err="1"/>
              <a:t>kandidat</a:t>
            </a:r>
            <a:r>
              <a:rPr lang="en-US" sz="2000" b="0" dirty="0"/>
              <a:t>-, magister- </a:t>
            </a:r>
            <a:r>
              <a:rPr lang="en-US" sz="2000" b="0" dirty="0" err="1"/>
              <a:t>och</a:t>
            </a:r>
            <a:r>
              <a:rPr lang="en-US" sz="2000" b="0" dirty="0"/>
              <a:t> </a:t>
            </a:r>
            <a:r>
              <a:rPr lang="en-US" sz="2000" b="0" dirty="0" err="1"/>
              <a:t>forskarstuderande</a:t>
            </a:r>
            <a:r>
              <a:rPr lang="en-US" sz="2000" b="0" dirty="0"/>
              <a:t> </a:t>
            </a:r>
            <a:r>
              <a:rPr lang="en-US" sz="2000" b="0" dirty="0" err="1"/>
              <a:t>samt</a:t>
            </a:r>
            <a:r>
              <a:rPr lang="en-US" sz="2000" b="0" dirty="0"/>
              <a:t> </a:t>
            </a:r>
            <a:r>
              <a:rPr lang="en-US" sz="2000" b="0" dirty="0" err="1"/>
              <a:t>personalen</a:t>
            </a:r>
            <a:r>
              <a:rPr lang="en-US" sz="2000" b="0" dirty="0"/>
              <a:t>. (</a:t>
            </a:r>
            <a:r>
              <a:rPr lang="en-US" sz="2000" b="0" dirty="0" err="1"/>
              <a:t>Lärandetjänster</a:t>
            </a:r>
            <a:r>
              <a:rPr lang="en-US" sz="2000" b="0" dirty="0"/>
              <a:t> </a:t>
            </a:r>
            <a:r>
              <a:rPr lang="en-US" sz="2000" b="0" dirty="0" err="1"/>
              <a:t>är</a:t>
            </a:r>
            <a:r>
              <a:rPr lang="en-US" sz="2000" b="0" dirty="0"/>
              <a:t> </a:t>
            </a:r>
            <a:r>
              <a:rPr lang="en-US" sz="2000" b="0" dirty="0" err="1"/>
              <a:t>ansvarig</a:t>
            </a:r>
            <a:r>
              <a:rPr lang="en-US" sz="2000" b="0" dirty="0"/>
              <a:t> </a:t>
            </a:r>
            <a:r>
              <a:rPr lang="en-US" sz="2000" b="0" dirty="0" err="1"/>
              <a:t>för</a:t>
            </a:r>
            <a:r>
              <a:rPr lang="en-US" sz="2000" b="0" dirty="0"/>
              <a:t> IK-</a:t>
            </a:r>
            <a:r>
              <a:rPr lang="en-US" sz="2000" b="0" dirty="0" err="1"/>
              <a:t>undervisningen</a:t>
            </a:r>
            <a:r>
              <a:rPr lang="en-US" sz="2000" b="0" dirty="0"/>
              <a:t> </a:t>
            </a:r>
            <a:r>
              <a:rPr lang="en-US" sz="2000" b="0" dirty="0" err="1"/>
              <a:t>för</a:t>
            </a:r>
            <a:r>
              <a:rPr lang="en-US" sz="2000" b="0" dirty="0"/>
              <a:t> </a:t>
            </a:r>
            <a:r>
              <a:rPr lang="en-US" sz="2000" b="0" dirty="0" err="1"/>
              <a:t>gymnasiestudenter</a:t>
            </a:r>
            <a:r>
              <a:rPr lang="en-US" sz="2000" b="0" dirty="0"/>
              <a:t> </a:t>
            </a:r>
            <a:r>
              <a:rPr lang="en-US" sz="2000" b="0" dirty="0" err="1"/>
              <a:t>och</a:t>
            </a:r>
            <a:r>
              <a:rPr lang="en-US" sz="2000" b="0" dirty="0"/>
              <a:t> </a:t>
            </a:r>
            <a:r>
              <a:rPr lang="en-US" sz="2000" b="0" dirty="0" err="1"/>
              <a:t>phuxar</a:t>
            </a:r>
            <a:r>
              <a:rPr lang="en-US" sz="2000" b="0" dirty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Eila Rämö </a:t>
            </a:r>
            <a:r>
              <a:rPr lang="en-US" sz="2000" b="0" dirty="0" err="1"/>
              <a:t>ansvarar</a:t>
            </a:r>
            <a:r>
              <a:rPr lang="en-US" sz="2000" b="0" dirty="0"/>
              <a:t> </a:t>
            </a:r>
            <a:r>
              <a:rPr lang="en-US" sz="2000" b="0" dirty="0" err="1"/>
              <a:t>för</a:t>
            </a:r>
            <a:r>
              <a:rPr lang="en-US" sz="2000" b="0" dirty="0"/>
              <a:t> IK-</a:t>
            </a:r>
            <a:r>
              <a:rPr lang="en-US" sz="2000" b="0" dirty="0" err="1"/>
              <a:t>undervisning</a:t>
            </a:r>
            <a:r>
              <a:rPr lang="en-US" sz="2000" b="0" dirty="0"/>
              <a:t> </a:t>
            </a:r>
            <a:r>
              <a:rPr lang="en-US" sz="2000" b="0" dirty="0" err="1"/>
              <a:t>för</a:t>
            </a:r>
            <a:r>
              <a:rPr lang="en-US" sz="2000" b="0" dirty="0"/>
              <a:t> </a:t>
            </a:r>
            <a:r>
              <a:rPr lang="en-US" sz="2000" b="0" dirty="0" err="1"/>
              <a:t>studenter</a:t>
            </a:r>
            <a:r>
              <a:rPr lang="en-US" sz="2000" b="0" dirty="0"/>
              <a:t> i </a:t>
            </a:r>
            <a:r>
              <a:rPr lang="en-US" sz="2000" b="0" dirty="0" err="1"/>
              <a:t>högskolan</a:t>
            </a:r>
            <a:r>
              <a:rPr lang="en-US" sz="2000" b="0" dirty="0"/>
              <a:t> </a:t>
            </a:r>
            <a:r>
              <a:rPr lang="en-US" sz="2000" b="0" dirty="0" err="1"/>
              <a:t>för</a:t>
            </a:r>
            <a:r>
              <a:rPr lang="en-US" sz="2000" b="0" dirty="0"/>
              <a:t> </a:t>
            </a:r>
            <a:r>
              <a:rPr lang="en-US" sz="2000" b="0" dirty="0" err="1"/>
              <a:t>konst</a:t>
            </a:r>
            <a:r>
              <a:rPr lang="en-US" sz="2000" b="0" dirty="0"/>
              <a:t>, design </a:t>
            </a:r>
            <a:r>
              <a:rPr lang="en-US" sz="2000" b="0" dirty="0" err="1"/>
              <a:t>och</a:t>
            </a:r>
            <a:r>
              <a:rPr lang="en-US" sz="2000" b="0" dirty="0"/>
              <a:t> </a:t>
            </a:r>
            <a:r>
              <a:rPr lang="en-US" sz="2000" b="0" dirty="0" err="1"/>
              <a:t>arkitektur</a:t>
            </a:r>
            <a:r>
              <a:rPr lang="en-US" sz="20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Kirsi Heino </a:t>
            </a:r>
            <a:r>
              <a:rPr lang="en-US" sz="2000" b="0" dirty="0" err="1"/>
              <a:t>ansvarar</a:t>
            </a:r>
            <a:r>
              <a:rPr lang="en-US" sz="2000" b="0" dirty="0"/>
              <a:t> </a:t>
            </a:r>
            <a:r>
              <a:rPr lang="en-US" sz="2000" b="0" dirty="0" err="1"/>
              <a:t>för</a:t>
            </a:r>
            <a:r>
              <a:rPr lang="en-US" sz="2000" b="0" dirty="0"/>
              <a:t> IK-</a:t>
            </a:r>
            <a:r>
              <a:rPr lang="en-US" sz="2000" b="0" dirty="0" err="1"/>
              <a:t>undervisning</a:t>
            </a:r>
            <a:r>
              <a:rPr lang="en-US" sz="2000" b="0" dirty="0"/>
              <a:t> </a:t>
            </a:r>
            <a:r>
              <a:rPr lang="en-US" sz="2000" b="0" dirty="0" err="1"/>
              <a:t>för</a:t>
            </a:r>
            <a:r>
              <a:rPr lang="en-US" sz="2000" b="0" dirty="0"/>
              <a:t> </a:t>
            </a:r>
            <a:r>
              <a:rPr lang="en-US" sz="2000" b="0" dirty="0" err="1"/>
              <a:t>studenter</a:t>
            </a:r>
            <a:r>
              <a:rPr lang="en-US" sz="2000" b="0" dirty="0"/>
              <a:t> i </a:t>
            </a:r>
            <a:r>
              <a:rPr lang="en-US" sz="2000" b="0" dirty="0" err="1"/>
              <a:t>tekniska</a:t>
            </a:r>
            <a:r>
              <a:rPr lang="en-US" sz="2000" b="0" dirty="0"/>
              <a:t> </a:t>
            </a:r>
            <a:r>
              <a:rPr lang="en-US" sz="2000" b="0" dirty="0" err="1"/>
              <a:t>högskolor</a:t>
            </a:r>
            <a:r>
              <a:rPr lang="en-US" sz="20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Harri Maikola </a:t>
            </a:r>
            <a:r>
              <a:rPr lang="en-US" sz="2000" b="0" dirty="0" err="1"/>
              <a:t>ansvarar</a:t>
            </a:r>
            <a:r>
              <a:rPr lang="en-US" sz="2000" b="0" dirty="0"/>
              <a:t> </a:t>
            </a:r>
            <a:r>
              <a:rPr lang="en-US" sz="2000" b="0" dirty="0" err="1"/>
              <a:t>för</a:t>
            </a:r>
            <a:r>
              <a:rPr lang="en-US" sz="2000" b="0" dirty="0"/>
              <a:t> IK-</a:t>
            </a:r>
            <a:r>
              <a:rPr lang="en-US" sz="2000" b="0" dirty="0" err="1"/>
              <a:t>undervisning</a:t>
            </a:r>
            <a:r>
              <a:rPr lang="en-US" sz="2000" b="0" dirty="0"/>
              <a:t> </a:t>
            </a:r>
            <a:r>
              <a:rPr lang="en-US" sz="2000" b="0" dirty="0" err="1"/>
              <a:t>för</a:t>
            </a:r>
            <a:r>
              <a:rPr lang="en-US" sz="2000" b="0" dirty="0"/>
              <a:t> </a:t>
            </a:r>
            <a:r>
              <a:rPr lang="en-US" sz="2000" b="0" dirty="0" err="1"/>
              <a:t>handelhögskolans</a:t>
            </a:r>
            <a:r>
              <a:rPr lang="en-US" sz="2000" b="0" dirty="0"/>
              <a:t> </a:t>
            </a:r>
            <a:r>
              <a:rPr lang="en-US" sz="2000" b="0" dirty="0" err="1"/>
              <a:t>studenter</a:t>
            </a:r>
            <a:r>
              <a:rPr lang="en-US" sz="20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301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Biblioteksmaterial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-team 2/2</a:t>
            </a:r>
            <a:endParaRPr lang="fi-FI" dirty="0">
              <a:solidFill>
                <a:schemeClr val="bg2">
                  <a:lumMod val="75000"/>
                </a:schemeClr>
              </a:solidFill>
            </a:endParaRPr>
          </a:p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/>
              <a:t>Anskaffar</a:t>
            </a:r>
            <a:r>
              <a:rPr lang="en-US" sz="2000" b="0" dirty="0"/>
              <a:t> </a:t>
            </a:r>
            <a:r>
              <a:rPr lang="en-US" sz="2000" b="0" dirty="0" err="1"/>
              <a:t>och</a:t>
            </a:r>
            <a:r>
              <a:rPr lang="en-US" sz="2000" b="0" dirty="0"/>
              <a:t> </a:t>
            </a:r>
            <a:r>
              <a:rPr lang="en-US" sz="2000" b="0" dirty="0" err="1"/>
              <a:t>licenserar</a:t>
            </a:r>
            <a:r>
              <a:rPr lang="en-US" sz="2000" b="0" dirty="0"/>
              <a:t> </a:t>
            </a:r>
            <a:r>
              <a:rPr lang="en-US" sz="2000" b="0" dirty="0" err="1"/>
              <a:t>både</a:t>
            </a:r>
            <a:r>
              <a:rPr lang="en-US" sz="2000" b="0" dirty="0"/>
              <a:t> </a:t>
            </a:r>
            <a:r>
              <a:rPr lang="en-US" sz="2000" b="0" dirty="0" err="1"/>
              <a:t>tryckta</a:t>
            </a:r>
            <a:r>
              <a:rPr lang="en-US" sz="2000" b="0" dirty="0"/>
              <a:t> </a:t>
            </a:r>
            <a:r>
              <a:rPr lang="en-US" sz="2000" b="0" dirty="0" err="1"/>
              <a:t>och</a:t>
            </a:r>
            <a:r>
              <a:rPr lang="en-US" sz="2000" b="0" dirty="0"/>
              <a:t> </a:t>
            </a:r>
            <a:r>
              <a:rPr lang="en-US" sz="2000" b="0" dirty="0" err="1"/>
              <a:t>eletroniska</a:t>
            </a:r>
            <a:r>
              <a:rPr lang="en-US" sz="2000" b="0" dirty="0"/>
              <a:t> </a:t>
            </a:r>
            <a:r>
              <a:rPr lang="en-US" sz="2000" b="0" dirty="0" err="1"/>
              <a:t>biblioteksmaterialer</a:t>
            </a:r>
            <a:r>
              <a:rPr lang="en-US" sz="20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Aalto-Primo </a:t>
            </a:r>
            <a:r>
              <a:rPr lang="en-US" sz="2000" b="0" dirty="0" err="1"/>
              <a:t>heter</a:t>
            </a:r>
            <a:r>
              <a:rPr lang="en-US" sz="2000" b="0" dirty="0"/>
              <a:t> </a:t>
            </a:r>
            <a:r>
              <a:rPr lang="en-US" sz="2000" b="0" dirty="0" err="1"/>
              <a:t>portalen</a:t>
            </a:r>
            <a:r>
              <a:rPr lang="en-US" sz="2000" b="0" dirty="0"/>
              <a:t> </a:t>
            </a:r>
            <a:r>
              <a:rPr lang="en-US" sz="2000" b="0" dirty="0" err="1"/>
              <a:t>där</a:t>
            </a:r>
            <a:r>
              <a:rPr lang="en-US" sz="2000" b="0" dirty="0"/>
              <a:t> </a:t>
            </a:r>
            <a:r>
              <a:rPr lang="en-US" sz="2000" b="0" dirty="0" err="1"/>
              <a:t>alla</a:t>
            </a:r>
            <a:r>
              <a:rPr lang="en-US" sz="2000" b="0" dirty="0"/>
              <a:t> </a:t>
            </a:r>
            <a:r>
              <a:rPr lang="en-US" sz="2000" b="0" dirty="0" err="1"/>
              <a:t>resurser</a:t>
            </a:r>
            <a:r>
              <a:rPr lang="en-US" sz="2000" b="0" dirty="0"/>
              <a:t> </a:t>
            </a:r>
            <a:r>
              <a:rPr lang="en-US" sz="2000" b="0" dirty="0" err="1"/>
              <a:t>är</a:t>
            </a:r>
            <a:r>
              <a:rPr lang="en-US" sz="2000" b="0" dirty="0"/>
              <a:t> </a:t>
            </a:r>
            <a:r>
              <a:rPr lang="en-US" sz="2000" b="0" dirty="0" err="1"/>
              <a:t>tillgängliga</a:t>
            </a:r>
            <a:endParaRPr lang="en-US" sz="2000" b="0" dirty="0"/>
          </a:p>
          <a:p>
            <a:r>
              <a:rPr lang="en-US" sz="2000" b="0" dirty="0"/>
              <a:t>	-</a:t>
            </a:r>
            <a:r>
              <a:rPr lang="en-US" sz="2000" b="0" dirty="0" err="1"/>
              <a:t>på</a:t>
            </a:r>
            <a:r>
              <a:rPr lang="en-US" sz="2000" b="0" dirty="0"/>
              <a:t> ort </a:t>
            </a:r>
            <a:r>
              <a:rPr lang="en-US" sz="2000" b="0" dirty="0" err="1"/>
              <a:t>och</a:t>
            </a:r>
            <a:r>
              <a:rPr lang="en-US" sz="2000" b="0" dirty="0"/>
              <a:t> </a:t>
            </a:r>
            <a:r>
              <a:rPr lang="en-US" sz="2000" b="0" dirty="0" err="1"/>
              <a:t>ställe</a:t>
            </a:r>
            <a:r>
              <a:rPr lang="en-US" sz="2000" b="0" dirty="0"/>
              <a:t> till </a:t>
            </a:r>
            <a:r>
              <a:rPr lang="en-US" sz="2000" b="0" dirty="0" err="1"/>
              <a:t>alla</a:t>
            </a:r>
            <a:r>
              <a:rPr lang="en-US" sz="2000" b="0" dirty="0"/>
              <a:t> (</a:t>
            </a:r>
            <a:r>
              <a:rPr lang="en-US" sz="2000" b="0" dirty="0" err="1"/>
              <a:t>inte</a:t>
            </a:r>
            <a:r>
              <a:rPr lang="en-US" sz="2000" b="0" dirty="0"/>
              <a:t> under </a:t>
            </a:r>
            <a:r>
              <a:rPr lang="en-US" sz="2000" b="0" dirty="0" err="1"/>
              <a:t>koronatiden</a:t>
            </a:r>
            <a:r>
              <a:rPr lang="en-US" sz="2000" b="0" dirty="0"/>
              <a:t>!)</a:t>
            </a:r>
          </a:p>
          <a:p>
            <a:r>
              <a:rPr lang="en-US" sz="2000" b="0" dirty="0"/>
              <a:t>	-</a:t>
            </a:r>
            <a:r>
              <a:rPr lang="en-US" sz="2000" b="0" dirty="0" err="1"/>
              <a:t>också</a:t>
            </a:r>
            <a:r>
              <a:rPr lang="en-US" sz="2000" b="0" dirty="0"/>
              <a:t> distant </a:t>
            </a:r>
            <a:r>
              <a:rPr lang="en-US" sz="2000" b="0" dirty="0" err="1"/>
              <a:t>för</a:t>
            </a:r>
            <a:r>
              <a:rPr lang="en-US" sz="2000" b="0" dirty="0"/>
              <a:t> Aalto </a:t>
            </a:r>
            <a:r>
              <a:rPr lang="en-US" sz="2000" b="0" dirty="0" err="1"/>
              <a:t>personer</a:t>
            </a:r>
            <a:endParaRPr lang="en-US" sz="2000" b="0" dirty="0"/>
          </a:p>
          <a:p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/>
              <a:t>Teamet</a:t>
            </a:r>
            <a:r>
              <a:rPr lang="en-US" sz="2000" b="0" dirty="0"/>
              <a:t> </a:t>
            </a:r>
            <a:r>
              <a:rPr lang="en-US" sz="2000" b="0" dirty="0" err="1"/>
              <a:t>producerar</a:t>
            </a:r>
            <a:r>
              <a:rPr lang="en-US" sz="2000" b="0" dirty="0"/>
              <a:t> </a:t>
            </a:r>
            <a:r>
              <a:rPr lang="en-US" sz="2000" b="0" dirty="0" err="1"/>
              <a:t>också</a:t>
            </a:r>
            <a:r>
              <a:rPr lang="en-US" sz="2000" b="0" dirty="0"/>
              <a:t> </a:t>
            </a:r>
            <a:r>
              <a:rPr lang="en-US" sz="2000" b="0" dirty="0" err="1"/>
              <a:t>olika</a:t>
            </a:r>
            <a:r>
              <a:rPr lang="en-US" sz="2000" b="0" dirty="0"/>
              <a:t> guider.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/>
              <a:t>Fjärrlånetjänsten</a:t>
            </a:r>
            <a:r>
              <a:rPr lang="en-US" sz="2000" b="0" dirty="0"/>
              <a:t> </a:t>
            </a:r>
            <a:r>
              <a:rPr lang="en-US" sz="2000" b="0" dirty="0" err="1"/>
              <a:t>är</a:t>
            </a:r>
            <a:r>
              <a:rPr lang="en-US" sz="2000" b="0" dirty="0"/>
              <a:t> </a:t>
            </a:r>
            <a:r>
              <a:rPr lang="en-US" sz="2000" b="0" dirty="0" err="1"/>
              <a:t>också</a:t>
            </a:r>
            <a:r>
              <a:rPr lang="en-US" sz="2000" b="0" dirty="0"/>
              <a:t> den </a:t>
            </a:r>
            <a:r>
              <a:rPr lang="en-US" sz="2000" b="0" dirty="0" err="1"/>
              <a:t>här</a:t>
            </a:r>
            <a:r>
              <a:rPr lang="en-US" sz="2000" b="0" dirty="0"/>
              <a:t> </a:t>
            </a:r>
            <a:r>
              <a:rPr lang="en-US" sz="2000" b="0" dirty="0" err="1"/>
              <a:t>teamens</a:t>
            </a:r>
            <a:r>
              <a:rPr lang="en-US" sz="2000" b="0" dirty="0"/>
              <a:t> </a:t>
            </a:r>
            <a:r>
              <a:rPr lang="en-US" sz="2000" b="0" dirty="0" err="1"/>
              <a:t>ansvar</a:t>
            </a:r>
            <a:r>
              <a:rPr lang="en-US" sz="2000" b="0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342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92329" y="156787"/>
            <a:ext cx="8492897" cy="45719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Aalto-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Direkt</a:t>
            </a:r>
            <a:endParaRPr lang="fi-FI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30" y="1504598"/>
            <a:ext cx="4729122" cy="35633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Aalto-</a:t>
            </a:r>
            <a:r>
              <a:rPr lang="en-US" sz="2000" b="0" dirty="0" err="1"/>
              <a:t>Direkt</a:t>
            </a:r>
            <a:r>
              <a:rPr lang="en-US" sz="2000" b="0" dirty="0"/>
              <a:t> </a:t>
            </a:r>
            <a:r>
              <a:rPr lang="en-US" sz="2000" b="0" dirty="0" err="1"/>
              <a:t>är</a:t>
            </a:r>
            <a:r>
              <a:rPr lang="en-US" sz="2000" b="0" dirty="0"/>
              <a:t> </a:t>
            </a:r>
            <a:r>
              <a:rPr lang="en-US" sz="2000" b="0" dirty="0" err="1"/>
              <a:t>en</a:t>
            </a:r>
            <a:r>
              <a:rPr lang="en-US" sz="2000" b="0" dirty="0"/>
              <a:t> </a:t>
            </a:r>
            <a:r>
              <a:rPr lang="en-US" sz="2000" b="0" dirty="0" err="1"/>
              <a:t>tjänst</a:t>
            </a:r>
            <a:r>
              <a:rPr lang="en-US" sz="2000" b="0" dirty="0"/>
              <a:t> </a:t>
            </a:r>
            <a:r>
              <a:rPr lang="en-US" sz="2000" b="0" dirty="0" err="1"/>
              <a:t>för</a:t>
            </a:r>
            <a:r>
              <a:rPr lang="en-US" sz="2000" b="0" dirty="0"/>
              <a:t> Aalto </a:t>
            </a:r>
          </a:p>
          <a:p>
            <a:r>
              <a:rPr lang="en-US" sz="2000" b="0" dirty="0"/>
              <a:t>     </a:t>
            </a:r>
            <a:r>
              <a:rPr lang="en-US" sz="2000" b="0" dirty="0" err="1"/>
              <a:t>personalen</a:t>
            </a:r>
            <a:r>
              <a:rPr lang="en-US" sz="20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/>
              <a:t>Blanketten</a:t>
            </a:r>
            <a:r>
              <a:rPr lang="en-US" sz="2000" b="0" dirty="0"/>
              <a:t> (fi/</a:t>
            </a:r>
            <a:r>
              <a:rPr lang="en-US" sz="2000" b="0" dirty="0" err="1"/>
              <a:t>en</a:t>
            </a:r>
            <a:r>
              <a:rPr lang="en-US" sz="2000" b="0" dirty="0"/>
              <a:t>): </a:t>
            </a:r>
          </a:p>
          <a:p>
            <a:r>
              <a:rPr lang="en-US" sz="1600" b="0" dirty="0">
                <a:hlinkClick r:id="rId2"/>
              </a:rPr>
              <a:t>https://web.lib.aalto.fi/en/forms/aalto_suora_eng</a:t>
            </a:r>
            <a:r>
              <a:rPr lang="en-US" sz="2400" b="0" dirty="0">
                <a:hlinkClick r:id="rId2"/>
              </a:rPr>
              <a:t>/</a:t>
            </a: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/>
              <a:t>Gäller</a:t>
            </a:r>
            <a:r>
              <a:rPr lang="en-US" sz="2000" b="0" dirty="0"/>
              <a:t> </a:t>
            </a:r>
            <a:r>
              <a:rPr lang="en-US" sz="2000" b="0" dirty="0" err="1"/>
              <a:t>tryckta</a:t>
            </a:r>
            <a:r>
              <a:rPr lang="en-US" sz="2000" b="0" dirty="0"/>
              <a:t> </a:t>
            </a:r>
            <a:r>
              <a:rPr lang="en-US" sz="2000" b="0" dirty="0" err="1"/>
              <a:t>och</a:t>
            </a:r>
            <a:r>
              <a:rPr lang="en-US" sz="2000" b="0" dirty="0"/>
              <a:t> e-</a:t>
            </a:r>
            <a:r>
              <a:rPr lang="en-US" sz="2000" b="0" dirty="0" err="1"/>
              <a:t>materialer</a:t>
            </a:r>
            <a:r>
              <a:rPr lang="en-US" sz="2000" b="0" dirty="0"/>
              <a:t>. </a:t>
            </a:r>
            <a:r>
              <a:rPr lang="en-US" sz="2000" b="0" dirty="0" err="1"/>
              <a:t>Kunden</a:t>
            </a:r>
            <a:r>
              <a:rPr lang="en-US" sz="2000" b="0" dirty="0"/>
              <a:t> </a:t>
            </a:r>
            <a:r>
              <a:rPr lang="en-US" sz="2000" b="0" dirty="0" err="1"/>
              <a:t>kan</a:t>
            </a:r>
            <a:r>
              <a:rPr lang="en-US" sz="2000" b="0" dirty="0"/>
              <a:t> </a:t>
            </a:r>
            <a:r>
              <a:rPr lang="en-US" sz="2000" b="0" dirty="0" err="1"/>
              <a:t>besluta</a:t>
            </a:r>
            <a:r>
              <a:rPr lang="en-US" sz="2000" b="0" dirty="0"/>
              <a:t> om hen </a:t>
            </a:r>
            <a:r>
              <a:rPr lang="en-US" sz="2000" b="0" dirty="0" err="1"/>
              <a:t>vill</a:t>
            </a:r>
            <a:r>
              <a:rPr lang="en-US" sz="2000" b="0" dirty="0"/>
              <a:t> </a:t>
            </a:r>
            <a:r>
              <a:rPr lang="en-US" sz="2000" b="0" dirty="0" err="1"/>
              <a:t>hämta</a:t>
            </a:r>
            <a:r>
              <a:rPr lang="en-US" sz="2000" b="0" dirty="0"/>
              <a:t> </a:t>
            </a:r>
          </a:p>
          <a:p>
            <a:r>
              <a:rPr lang="en-US" sz="2000" b="0" dirty="0"/>
              <a:t>     </a:t>
            </a:r>
            <a:r>
              <a:rPr lang="en-US" sz="2000" b="0" dirty="0" err="1"/>
              <a:t>materialen</a:t>
            </a:r>
            <a:r>
              <a:rPr lang="en-US" sz="2000" b="0" dirty="0"/>
              <a:t> </a:t>
            </a:r>
            <a:r>
              <a:rPr lang="en-US" sz="2000" b="0" dirty="0" err="1"/>
              <a:t>från</a:t>
            </a:r>
            <a:r>
              <a:rPr lang="en-US" sz="2000" b="0" dirty="0"/>
              <a:t> </a:t>
            </a:r>
            <a:r>
              <a:rPr lang="en-US" sz="2000" b="0" dirty="0" err="1"/>
              <a:t>Lärcentret</a:t>
            </a:r>
            <a:r>
              <a:rPr lang="en-US" sz="2000" b="0" dirty="0"/>
              <a:t> </a:t>
            </a:r>
            <a:r>
              <a:rPr lang="en-US" sz="2000" b="0" dirty="0" err="1"/>
              <a:t>eller</a:t>
            </a:r>
            <a:r>
              <a:rPr lang="en-US" sz="2000" b="0" dirty="0"/>
              <a:t> om </a:t>
            </a:r>
          </a:p>
          <a:p>
            <a:r>
              <a:rPr lang="en-US" sz="2000" b="0" dirty="0"/>
              <a:t>     hen </a:t>
            </a:r>
            <a:r>
              <a:rPr lang="en-US" sz="2000" b="0" dirty="0" err="1"/>
              <a:t>vill</a:t>
            </a:r>
            <a:r>
              <a:rPr lang="en-US" sz="2000" b="0" dirty="0"/>
              <a:t> </a:t>
            </a:r>
            <a:r>
              <a:rPr lang="en-US" sz="2000" b="0" dirty="0" err="1"/>
              <a:t>använda</a:t>
            </a:r>
            <a:r>
              <a:rPr lang="en-US" sz="2000" b="0" dirty="0"/>
              <a:t> intern post (postbox</a:t>
            </a:r>
          </a:p>
          <a:p>
            <a:r>
              <a:rPr lang="en-US" sz="2000" b="0" dirty="0"/>
              <a:t>     address </a:t>
            </a:r>
            <a:r>
              <a:rPr lang="en-US" sz="2000" b="0" dirty="0" err="1"/>
              <a:t>behövs</a:t>
            </a:r>
            <a:r>
              <a:rPr lang="en-US" sz="2000" b="0" dirty="0"/>
              <a:t>). </a:t>
            </a:r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66" y="526156"/>
            <a:ext cx="3312368" cy="496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8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OSA-team 1/2</a:t>
            </a:r>
            <a:endParaRPr lang="fi-FI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/>
              <a:t>Gruppledaren</a:t>
            </a:r>
            <a:r>
              <a:rPr lang="en-US" sz="2000" b="0" dirty="0"/>
              <a:t> </a:t>
            </a:r>
            <a:r>
              <a:rPr lang="en-US" sz="2000" b="0" dirty="0" err="1"/>
              <a:t>är</a:t>
            </a:r>
            <a:r>
              <a:rPr lang="en-US" sz="2000" b="0" dirty="0"/>
              <a:t> Anne Sunikka.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OSA=Open Science and </a:t>
            </a:r>
            <a:r>
              <a:rPr lang="en-US" sz="2000" b="0" dirty="0" err="1"/>
              <a:t>Acris</a:t>
            </a:r>
            <a:r>
              <a:rPr lang="en-US" sz="2000" b="0" dirty="0"/>
              <a:t>=</a:t>
            </a:r>
            <a:r>
              <a:rPr lang="en-US" sz="2000" b="0" dirty="0" err="1"/>
              <a:t>öppen</a:t>
            </a:r>
            <a:r>
              <a:rPr lang="en-US" sz="2000" b="0" dirty="0"/>
              <a:t> </a:t>
            </a:r>
            <a:r>
              <a:rPr lang="en-US" sz="2000" b="0" dirty="0" err="1"/>
              <a:t>vetenskap</a:t>
            </a:r>
            <a:r>
              <a:rPr lang="en-US" sz="2000" b="0" dirty="0"/>
              <a:t> </a:t>
            </a:r>
            <a:r>
              <a:rPr lang="en-US" sz="2000" b="0" dirty="0" err="1"/>
              <a:t>och</a:t>
            </a:r>
            <a:r>
              <a:rPr lang="en-US" sz="2000" b="0" dirty="0"/>
              <a:t> </a:t>
            </a:r>
            <a:r>
              <a:rPr lang="en-US" sz="2000" b="0" dirty="0" err="1"/>
              <a:t>Acris</a:t>
            </a: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ACRIS (=Aalto CRIS) </a:t>
            </a:r>
            <a:r>
              <a:rPr lang="en-US" sz="2000" b="0" dirty="0" err="1"/>
              <a:t>är</a:t>
            </a:r>
            <a:r>
              <a:rPr lang="en-US" sz="2000" b="0" dirty="0"/>
              <a:t> </a:t>
            </a:r>
            <a:r>
              <a:rPr lang="en-US" sz="2000" b="0" dirty="0" err="1"/>
              <a:t>Aaltos</a:t>
            </a:r>
            <a:r>
              <a:rPr lang="en-US" sz="2000" b="0" dirty="0"/>
              <a:t> </a:t>
            </a:r>
            <a:r>
              <a:rPr lang="en-US" sz="2000" b="0" dirty="0" err="1"/>
              <a:t>forskningsportal</a:t>
            </a:r>
            <a:r>
              <a:rPr lang="en-US" sz="20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CRIS=Current Research Information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/>
              <a:t>Validerar</a:t>
            </a:r>
            <a:r>
              <a:rPr lang="en-US" sz="2000" b="0" dirty="0"/>
              <a:t> </a:t>
            </a:r>
            <a:r>
              <a:rPr lang="en-US" sz="2000" b="0" dirty="0" err="1"/>
              <a:t>Aaltos</a:t>
            </a:r>
            <a:r>
              <a:rPr lang="en-US" sz="2000" b="0" dirty="0"/>
              <a:t> </a:t>
            </a:r>
            <a:r>
              <a:rPr lang="en-US" sz="2000" b="0" dirty="0" err="1"/>
              <a:t>forskares</a:t>
            </a:r>
            <a:r>
              <a:rPr lang="en-US" sz="2000" b="0" dirty="0"/>
              <a:t> </a:t>
            </a:r>
            <a:r>
              <a:rPr lang="en-US" sz="2000" b="0" dirty="0" err="1"/>
              <a:t>publikationer</a:t>
            </a:r>
            <a:r>
              <a:rPr lang="en-US" sz="2000" b="0" dirty="0"/>
              <a:t> i ACRIS.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/>
              <a:t>Lagrar</a:t>
            </a:r>
            <a:r>
              <a:rPr lang="en-US" sz="2000" b="0" dirty="0"/>
              <a:t> </a:t>
            </a:r>
            <a:r>
              <a:rPr lang="en-US" sz="2000" b="0" dirty="0" err="1"/>
              <a:t>manuskripter</a:t>
            </a:r>
            <a:r>
              <a:rPr lang="en-US" sz="2000" b="0" dirty="0"/>
              <a:t> </a:t>
            </a:r>
            <a:r>
              <a:rPr lang="en-US" sz="2000" b="0" dirty="0" err="1"/>
              <a:t>och</a:t>
            </a:r>
            <a:r>
              <a:rPr lang="en-US" sz="2000" b="0" dirty="0"/>
              <a:t> open access </a:t>
            </a:r>
            <a:r>
              <a:rPr lang="en-US" sz="2000" b="0" dirty="0" err="1"/>
              <a:t>artiklar</a:t>
            </a:r>
            <a:r>
              <a:rPr lang="en-US" sz="2000" b="0" dirty="0"/>
              <a:t> till ACRIS.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/>
              <a:t>Finansiärerna</a:t>
            </a:r>
            <a:r>
              <a:rPr lang="en-US" sz="2000" b="0" dirty="0"/>
              <a:t> (EU, </a:t>
            </a:r>
            <a:r>
              <a:rPr lang="en-US" sz="2000" b="0" dirty="0" err="1"/>
              <a:t>Finlands</a:t>
            </a:r>
            <a:r>
              <a:rPr lang="en-US" sz="2000" b="0" dirty="0"/>
              <a:t> </a:t>
            </a:r>
            <a:r>
              <a:rPr lang="en-US" sz="2000" b="0" dirty="0" err="1"/>
              <a:t>Akademi</a:t>
            </a:r>
            <a:r>
              <a:rPr lang="en-US" sz="2000" b="0" dirty="0"/>
              <a:t>..) </a:t>
            </a:r>
            <a:r>
              <a:rPr lang="en-US" sz="2000" b="0" dirty="0" err="1"/>
              <a:t>förutsätter</a:t>
            </a:r>
            <a:r>
              <a:rPr lang="en-US" sz="2000" b="0" dirty="0"/>
              <a:t> </a:t>
            </a:r>
            <a:r>
              <a:rPr lang="en-US" sz="2000" b="0" dirty="0" err="1"/>
              <a:t>att</a:t>
            </a:r>
            <a:r>
              <a:rPr lang="en-US" sz="2000" b="0" dirty="0"/>
              <a:t> </a:t>
            </a:r>
            <a:r>
              <a:rPr lang="en-US" sz="2000" b="0" dirty="0" err="1"/>
              <a:t>forskningsresultat</a:t>
            </a:r>
            <a:r>
              <a:rPr lang="en-US" sz="2000" b="0" dirty="0"/>
              <a:t> </a:t>
            </a:r>
            <a:r>
              <a:rPr lang="en-US" sz="2000" b="0" dirty="0" err="1"/>
              <a:t>öppnas</a:t>
            </a:r>
            <a:r>
              <a:rPr lang="en-US" sz="2000" b="0" dirty="0"/>
              <a:t> (</a:t>
            </a:r>
            <a:r>
              <a:rPr lang="en-US" sz="2000" b="0" dirty="0" err="1"/>
              <a:t>genast</a:t>
            </a:r>
            <a:r>
              <a:rPr lang="en-US" sz="2000" b="0" dirty="0"/>
              <a:t> </a:t>
            </a:r>
            <a:r>
              <a:rPr lang="en-US" sz="2000" b="0" dirty="0" err="1"/>
              <a:t>elller</a:t>
            </a:r>
            <a:r>
              <a:rPr lang="en-US" sz="2000" b="0" dirty="0"/>
              <a:t> via embargo) </a:t>
            </a:r>
            <a:r>
              <a:rPr lang="en-US" sz="2000" b="0" dirty="0" err="1"/>
              <a:t>så</a:t>
            </a:r>
            <a:r>
              <a:rPr lang="en-US" sz="2000" b="0" dirty="0"/>
              <a:t> </a:t>
            </a:r>
            <a:r>
              <a:rPr lang="en-US" sz="2000" b="0" dirty="0" err="1"/>
              <a:t>brett</a:t>
            </a:r>
            <a:r>
              <a:rPr lang="en-US" sz="2000" b="0" dirty="0"/>
              <a:t> </a:t>
            </a:r>
            <a:r>
              <a:rPr lang="en-US" sz="2000" b="0" dirty="0" err="1"/>
              <a:t>som</a:t>
            </a:r>
            <a:r>
              <a:rPr lang="en-US" sz="2000" b="0" dirty="0"/>
              <a:t> </a:t>
            </a:r>
            <a:r>
              <a:rPr lang="en-US" sz="2000" b="0" dirty="0" err="1"/>
              <a:t>möjligt</a:t>
            </a:r>
            <a:r>
              <a:rPr lang="en-US" sz="20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OSA-team 2/2</a:t>
            </a:r>
            <a:endParaRPr lang="fi-FI" sz="3600" dirty="0">
              <a:solidFill>
                <a:schemeClr val="bg2">
                  <a:lumMod val="75000"/>
                </a:schemeClr>
              </a:solidFill>
            </a:endParaRPr>
          </a:p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/>
              <a:t>Organiserar</a:t>
            </a:r>
            <a:r>
              <a:rPr lang="en-US" sz="2000" b="0" dirty="0"/>
              <a:t> </a:t>
            </a:r>
            <a:r>
              <a:rPr lang="en-US" sz="2000" b="0" dirty="0" err="1"/>
              <a:t>träningar</a:t>
            </a:r>
            <a:r>
              <a:rPr lang="en-US" sz="2000" b="0" dirty="0"/>
              <a:t> om ACRIS, </a:t>
            </a:r>
            <a:r>
              <a:rPr lang="en-US" sz="2000" b="0" dirty="0" err="1"/>
              <a:t>öppen</a:t>
            </a:r>
            <a:r>
              <a:rPr lang="en-US" sz="2000" b="0" dirty="0"/>
              <a:t> </a:t>
            </a:r>
            <a:r>
              <a:rPr lang="en-US" sz="2000" b="0" dirty="0" err="1"/>
              <a:t>vetenskap</a:t>
            </a:r>
            <a:r>
              <a:rPr lang="en-US" sz="2000" b="0" dirty="0"/>
              <a:t>, RDM (Research Data Management = </a:t>
            </a:r>
            <a:r>
              <a:rPr lang="en-US" sz="2000" b="0" dirty="0" err="1"/>
              <a:t>hantering</a:t>
            </a:r>
            <a:r>
              <a:rPr lang="en-US" sz="2000" b="0" dirty="0"/>
              <a:t> </a:t>
            </a:r>
            <a:r>
              <a:rPr lang="en-US" sz="2000" b="0" dirty="0" err="1"/>
              <a:t>av</a:t>
            </a:r>
            <a:r>
              <a:rPr lang="en-US" sz="2000" b="0" dirty="0"/>
              <a:t> </a:t>
            </a:r>
            <a:r>
              <a:rPr lang="en-US" sz="2000" b="0" dirty="0" err="1"/>
              <a:t>forskningsdata</a:t>
            </a:r>
            <a:r>
              <a:rPr lang="en-US" sz="2000" b="0" dirty="0"/>
              <a:t>)…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/>
              <a:t>Hjälper</a:t>
            </a:r>
            <a:r>
              <a:rPr lang="en-US" sz="2000" b="0" dirty="0"/>
              <a:t> MIS med </a:t>
            </a:r>
            <a:r>
              <a:rPr lang="en-US" sz="2000" b="0" dirty="0" err="1"/>
              <a:t>bibliometriska</a:t>
            </a:r>
            <a:r>
              <a:rPr lang="en-US" sz="2000" b="0" dirty="0"/>
              <a:t> </a:t>
            </a:r>
            <a:r>
              <a:rPr lang="en-US" sz="2000" b="0" dirty="0" err="1"/>
              <a:t>analyser</a:t>
            </a:r>
            <a:r>
              <a:rPr lang="en-US" sz="20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MIS=Management Information Service=</a:t>
            </a:r>
            <a:r>
              <a:rPr lang="en-US" sz="2000" b="0" dirty="0" err="1"/>
              <a:t>Informationstjänst</a:t>
            </a:r>
            <a:r>
              <a:rPr lang="en-US" sz="2000" b="0" dirty="0"/>
              <a:t> </a:t>
            </a:r>
            <a:r>
              <a:rPr lang="en-US" sz="2000" b="0" dirty="0" err="1"/>
              <a:t>för</a:t>
            </a:r>
            <a:r>
              <a:rPr lang="en-US" sz="2000" b="0" dirty="0"/>
              <a:t> </a:t>
            </a:r>
            <a:r>
              <a:rPr lang="en-US" sz="2000" b="0" dirty="0" err="1"/>
              <a:t>ledningen</a:t>
            </a:r>
            <a:endParaRPr lang="en-US" sz="2000" b="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807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 err="1">
                <a:solidFill>
                  <a:schemeClr val="bg2">
                    <a:lumMod val="75000"/>
                  </a:schemeClr>
                </a:solidFill>
              </a:rPr>
              <a:t>Bibliometriska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</a:rPr>
              <a:t>analyser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 1/2</a:t>
            </a:r>
            <a:endParaRPr lang="fi-FI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Tenure track </a:t>
            </a:r>
            <a:r>
              <a:rPr lang="en-US" sz="2000" b="0" dirty="0" err="1"/>
              <a:t>ansökare</a:t>
            </a:r>
            <a:r>
              <a:rPr lang="en-US" sz="2000" b="0" dirty="0"/>
              <a:t> </a:t>
            </a:r>
            <a:r>
              <a:rPr lang="en-US" sz="2000" b="0" dirty="0" err="1"/>
              <a:t>sänder</a:t>
            </a:r>
            <a:r>
              <a:rPr lang="en-US" sz="2000" b="0" dirty="0"/>
              <a:t> sin cv </a:t>
            </a:r>
            <a:r>
              <a:rPr lang="en-US" sz="2000" b="0" dirty="0" err="1"/>
              <a:t>och</a:t>
            </a:r>
            <a:r>
              <a:rPr lang="en-US" sz="2000" b="0" dirty="0"/>
              <a:t> </a:t>
            </a:r>
            <a:r>
              <a:rPr lang="en-US" sz="2000" b="0" dirty="0" err="1"/>
              <a:t>publikationslista</a:t>
            </a:r>
            <a:r>
              <a:rPr lang="en-US" sz="2000" b="0" dirty="0"/>
              <a:t> till </a:t>
            </a:r>
            <a:r>
              <a:rPr lang="en-US" sz="2000" b="0" dirty="0" err="1"/>
              <a:t>Saima</a:t>
            </a:r>
            <a:r>
              <a:rPr lang="en-US" sz="2000" b="0" dirty="0"/>
              <a:t> </a:t>
            </a:r>
            <a:r>
              <a:rPr lang="en-US" sz="2000" b="0" dirty="0" err="1"/>
              <a:t>och</a:t>
            </a:r>
            <a:r>
              <a:rPr lang="en-US" sz="2000" b="0" dirty="0"/>
              <a:t> </a:t>
            </a:r>
            <a:r>
              <a:rPr lang="en-US" sz="2000" b="0" dirty="0" err="1"/>
              <a:t>av</a:t>
            </a:r>
            <a:r>
              <a:rPr lang="en-US" sz="2000" b="0" dirty="0"/>
              <a:t> </a:t>
            </a:r>
            <a:r>
              <a:rPr lang="en-US" sz="2000" b="0" dirty="0" err="1"/>
              <a:t>dem</a:t>
            </a:r>
            <a:r>
              <a:rPr lang="en-US" sz="2000" b="0" dirty="0"/>
              <a:t> </a:t>
            </a:r>
            <a:r>
              <a:rPr lang="en-US" sz="2000" b="0" dirty="0" err="1"/>
              <a:t>görs</a:t>
            </a:r>
            <a:r>
              <a:rPr lang="en-US" sz="2000" b="0" dirty="0"/>
              <a:t> </a:t>
            </a:r>
            <a:r>
              <a:rPr lang="en-US" sz="2000" b="0" dirty="0" err="1"/>
              <a:t>en</a:t>
            </a:r>
            <a:r>
              <a:rPr lang="en-US" sz="2000" b="0" dirty="0"/>
              <a:t> </a:t>
            </a:r>
            <a:r>
              <a:rPr lang="en-US" sz="2000" b="0" dirty="0" err="1"/>
              <a:t>bibliometrisk</a:t>
            </a:r>
            <a:r>
              <a:rPr lang="en-US" sz="2000" b="0" dirty="0"/>
              <a:t> </a:t>
            </a:r>
            <a:r>
              <a:rPr lang="en-US" sz="2000" b="0" dirty="0" err="1"/>
              <a:t>analys</a:t>
            </a:r>
            <a:r>
              <a:rPr lang="en-US" sz="20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/>
              <a:t>Enhetens</a:t>
            </a:r>
            <a:r>
              <a:rPr lang="en-US" sz="2000" b="0" dirty="0"/>
              <a:t> HR </a:t>
            </a:r>
            <a:r>
              <a:rPr lang="en-US" sz="2000" b="0" dirty="0" err="1"/>
              <a:t>fattar</a:t>
            </a:r>
            <a:r>
              <a:rPr lang="en-US" sz="2000" b="0" dirty="0"/>
              <a:t> </a:t>
            </a:r>
            <a:r>
              <a:rPr lang="en-US" sz="2000" b="0" dirty="0" err="1"/>
              <a:t>beslutet</a:t>
            </a:r>
            <a:r>
              <a:rPr lang="en-US" sz="2000" b="0" dirty="0"/>
              <a:t> om </a:t>
            </a:r>
            <a:r>
              <a:rPr lang="en-US" sz="2000" b="0" dirty="0" err="1"/>
              <a:t>vilka</a:t>
            </a:r>
            <a:r>
              <a:rPr lang="en-US" sz="2000" b="0" dirty="0"/>
              <a:t> </a:t>
            </a:r>
            <a:r>
              <a:rPr lang="en-US" sz="2000" b="0" dirty="0" err="1"/>
              <a:t>databaser</a:t>
            </a:r>
            <a:r>
              <a:rPr lang="en-US" sz="2000" b="0" dirty="0"/>
              <a:t> (Web of Science, Scopus, Google Scholar…) </a:t>
            </a:r>
            <a:r>
              <a:rPr lang="en-US" sz="2000" b="0" dirty="0" err="1"/>
              <a:t>används</a:t>
            </a:r>
            <a:r>
              <a:rPr lang="en-US" sz="2000" b="0" dirty="0"/>
              <a:t> </a:t>
            </a:r>
            <a:r>
              <a:rPr lang="en-US" sz="2000" b="0" dirty="0" err="1"/>
              <a:t>och</a:t>
            </a:r>
            <a:r>
              <a:rPr lang="en-US" sz="2000" b="0" dirty="0"/>
              <a:t> </a:t>
            </a:r>
            <a:r>
              <a:rPr lang="en-US" sz="2000" b="0" dirty="0" err="1"/>
              <a:t>vad</a:t>
            </a:r>
            <a:r>
              <a:rPr lang="en-US" sz="2000" b="0" dirty="0"/>
              <a:t> </a:t>
            </a:r>
            <a:r>
              <a:rPr lang="en-US" sz="2000" b="0" dirty="0" err="1"/>
              <a:t>annat</a:t>
            </a:r>
            <a:r>
              <a:rPr lang="en-US" sz="2000" b="0" dirty="0"/>
              <a:t> ska </a:t>
            </a:r>
            <a:r>
              <a:rPr lang="en-US" sz="2000" b="0" dirty="0" err="1"/>
              <a:t>undersökas</a:t>
            </a:r>
            <a:r>
              <a:rPr lang="en-US" sz="2000" b="0" dirty="0"/>
              <a:t> i </a:t>
            </a:r>
            <a:r>
              <a:rPr lang="en-US" sz="2000" b="0" dirty="0" err="1"/>
              <a:t>analysen</a:t>
            </a:r>
            <a:r>
              <a:rPr lang="en-US" sz="2000" b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96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 err="1">
                <a:solidFill>
                  <a:schemeClr val="bg2">
                    <a:lumMod val="75000"/>
                  </a:schemeClr>
                </a:solidFill>
              </a:rPr>
              <a:t>Bibliometriska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</a:rPr>
              <a:t>analyser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 2/2</a:t>
            </a:r>
            <a:endParaRPr lang="fi-FI" sz="3600" dirty="0">
              <a:solidFill>
                <a:schemeClr val="bg2">
                  <a:lumMod val="75000"/>
                </a:schemeClr>
              </a:solidFill>
            </a:endParaRPr>
          </a:p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Information </a:t>
            </a:r>
            <a:r>
              <a:rPr lang="en-US" sz="2000" b="0" dirty="0" err="1"/>
              <a:t>specialisten</a:t>
            </a:r>
            <a:r>
              <a:rPr lang="en-US" sz="2000" b="0" dirty="0"/>
              <a:t> i MIS </a:t>
            </a:r>
            <a:r>
              <a:rPr lang="en-US" sz="2000" b="0" dirty="0" err="1"/>
              <a:t>förhandlar</a:t>
            </a:r>
            <a:r>
              <a:rPr lang="en-US" sz="2000" b="0" dirty="0"/>
              <a:t> med HR om deadlines </a:t>
            </a:r>
            <a:r>
              <a:rPr lang="en-US" sz="2000" b="0" dirty="0" err="1"/>
              <a:t>och</a:t>
            </a:r>
            <a:r>
              <a:rPr lang="en-US" sz="2000" b="0" dirty="0"/>
              <a:t> </a:t>
            </a:r>
            <a:r>
              <a:rPr lang="en-US" sz="2000" b="0" dirty="0" err="1"/>
              <a:t>andra</a:t>
            </a:r>
            <a:r>
              <a:rPr lang="en-US" sz="2000" b="0" dirty="0"/>
              <a:t> </a:t>
            </a:r>
            <a:r>
              <a:rPr lang="en-US" sz="2000" b="0" dirty="0" err="1"/>
              <a:t>detaljer</a:t>
            </a:r>
            <a:r>
              <a:rPr lang="en-US" sz="2000" b="0" dirty="0"/>
              <a:t> </a:t>
            </a:r>
            <a:r>
              <a:rPr lang="en-US" sz="2000" b="0" dirty="0" err="1"/>
              <a:t>gällande</a:t>
            </a:r>
            <a:r>
              <a:rPr lang="en-US" sz="2000" b="0" dirty="0"/>
              <a:t> </a:t>
            </a:r>
            <a:r>
              <a:rPr lang="en-US" sz="2000" b="0" dirty="0" err="1"/>
              <a:t>bibliometrisk</a:t>
            </a:r>
            <a:r>
              <a:rPr lang="en-US" sz="2000" b="0" dirty="0"/>
              <a:t> </a:t>
            </a:r>
            <a:r>
              <a:rPr lang="en-US" sz="2000" b="0" dirty="0" err="1"/>
              <a:t>analys</a:t>
            </a:r>
            <a:r>
              <a:rPr lang="en-US" sz="2000" b="0" dirty="0"/>
              <a:t>. Hon </a:t>
            </a:r>
            <a:r>
              <a:rPr lang="en-US" sz="2000" b="0" dirty="0" err="1"/>
              <a:t>har</a:t>
            </a:r>
            <a:r>
              <a:rPr lang="en-US" sz="2000" b="0" dirty="0"/>
              <a:t> </a:t>
            </a:r>
            <a:r>
              <a:rPr lang="en-US" sz="2000" b="0" dirty="0" err="1"/>
              <a:t>hufvudansvar</a:t>
            </a:r>
            <a:r>
              <a:rPr lang="en-US" sz="2000" b="0" dirty="0"/>
              <a:t> </a:t>
            </a:r>
            <a:r>
              <a:rPr lang="en-US" sz="2000" b="0" dirty="0" err="1"/>
              <a:t>för</a:t>
            </a:r>
            <a:r>
              <a:rPr lang="en-US" sz="2000" b="0" dirty="0"/>
              <a:t> </a:t>
            </a:r>
            <a:r>
              <a:rPr lang="en-US" sz="2000" b="0" dirty="0" err="1"/>
              <a:t>detta</a:t>
            </a:r>
            <a:r>
              <a:rPr lang="en-US" sz="20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I de </a:t>
            </a:r>
            <a:r>
              <a:rPr lang="en-US" sz="2000" b="0" dirty="0" err="1"/>
              <a:t>valda</a:t>
            </a:r>
            <a:r>
              <a:rPr lang="en-US" sz="2000" b="0" dirty="0"/>
              <a:t> </a:t>
            </a:r>
            <a:r>
              <a:rPr lang="en-US" sz="2000" b="0" dirty="0" err="1"/>
              <a:t>databaserna</a:t>
            </a:r>
            <a:r>
              <a:rPr lang="en-US" sz="2000" b="0" dirty="0"/>
              <a:t> </a:t>
            </a:r>
            <a:r>
              <a:rPr lang="en-US" sz="2000" b="0" dirty="0" err="1"/>
              <a:t>undersöks</a:t>
            </a:r>
            <a:r>
              <a:rPr lang="en-US" sz="2000" b="0" dirty="0"/>
              <a:t> </a:t>
            </a:r>
            <a:r>
              <a:rPr lang="en-US" sz="2000" b="0" dirty="0" err="1"/>
              <a:t>t.ex</a:t>
            </a:r>
            <a:r>
              <a:rPr lang="en-US" sz="2000" b="0" dirty="0"/>
              <a:t>. </a:t>
            </a:r>
            <a:r>
              <a:rPr lang="en-US" sz="2000" b="0" dirty="0" err="1"/>
              <a:t>publikationsantal</a:t>
            </a:r>
            <a:r>
              <a:rPr lang="en-US" sz="2000" b="0" dirty="0"/>
              <a:t>, </a:t>
            </a:r>
            <a:r>
              <a:rPr lang="en-US" sz="2000" b="0" dirty="0" err="1"/>
              <a:t>första</a:t>
            </a:r>
            <a:r>
              <a:rPr lang="en-US" sz="2000" b="0" dirty="0"/>
              <a:t> </a:t>
            </a:r>
            <a:r>
              <a:rPr lang="en-US" sz="2000" b="0" dirty="0" err="1"/>
              <a:t>publikationsåret</a:t>
            </a:r>
            <a:r>
              <a:rPr lang="en-US" sz="2000" b="0" dirty="0"/>
              <a:t>, h-index, g-index, </a:t>
            </a:r>
            <a:r>
              <a:rPr lang="en-US" sz="2000" b="0" dirty="0" err="1"/>
              <a:t>antalet</a:t>
            </a:r>
            <a:r>
              <a:rPr lang="en-US" sz="2000" b="0" dirty="0"/>
              <a:t> </a:t>
            </a:r>
            <a:r>
              <a:rPr lang="en-US" sz="2000" b="0" dirty="0" err="1"/>
              <a:t>olika</a:t>
            </a:r>
            <a:r>
              <a:rPr lang="en-US" sz="2000" b="0" dirty="0"/>
              <a:t> </a:t>
            </a:r>
            <a:r>
              <a:rPr lang="en-US" sz="2000" b="0" dirty="0" err="1"/>
              <a:t>typer</a:t>
            </a:r>
            <a:r>
              <a:rPr lang="en-US" sz="2000" b="0" dirty="0"/>
              <a:t> </a:t>
            </a:r>
            <a:r>
              <a:rPr lang="en-US" sz="2000" b="0" dirty="0" err="1"/>
              <a:t>publikationer</a:t>
            </a:r>
            <a:r>
              <a:rPr lang="en-US" sz="2000" b="0" dirty="0"/>
              <a:t> (</a:t>
            </a:r>
            <a:r>
              <a:rPr lang="en-US" sz="2000" b="0" dirty="0" err="1"/>
              <a:t>artiklar</a:t>
            </a:r>
            <a:r>
              <a:rPr lang="en-US" sz="2000" b="0" dirty="0"/>
              <a:t>, </a:t>
            </a:r>
            <a:r>
              <a:rPr lang="en-US" sz="2000" b="0" dirty="0" err="1"/>
              <a:t>internationella</a:t>
            </a:r>
            <a:r>
              <a:rPr lang="en-US" sz="2000" b="0" dirty="0"/>
              <a:t> </a:t>
            </a:r>
            <a:r>
              <a:rPr lang="en-US" sz="2000" b="0" dirty="0" err="1"/>
              <a:t>konferenspapper</a:t>
            </a:r>
            <a:r>
              <a:rPr lang="en-US" sz="2000" b="0" dirty="0"/>
              <a:t>, </a:t>
            </a:r>
            <a:r>
              <a:rPr lang="en-US" sz="2000" b="0" dirty="0" err="1"/>
              <a:t>nationella</a:t>
            </a:r>
            <a:r>
              <a:rPr lang="en-US" sz="2000" b="0" dirty="0"/>
              <a:t> </a:t>
            </a:r>
            <a:r>
              <a:rPr lang="en-US" sz="2000" b="0" dirty="0" err="1"/>
              <a:t>konferenspapper</a:t>
            </a:r>
            <a:r>
              <a:rPr lang="en-US" sz="2000" b="0" dirty="0"/>
              <a:t>, </a:t>
            </a:r>
            <a:r>
              <a:rPr lang="en-US" sz="2000" b="0" dirty="0" err="1"/>
              <a:t>böcker</a:t>
            </a:r>
            <a:r>
              <a:rPr lang="en-US" sz="2000" b="0" dirty="0"/>
              <a:t>, </a:t>
            </a:r>
            <a:r>
              <a:rPr lang="en-US" sz="2000" b="0" dirty="0" err="1"/>
              <a:t>patenter</a:t>
            </a:r>
            <a:r>
              <a:rPr lang="en-US" sz="2000" b="0" dirty="0"/>
              <a:t>…)</a:t>
            </a:r>
            <a:endParaRPr lang="fi-FI" sz="2000" b="0" dirty="0"/>
          </a:p>
        </p:txBody>
      </p:sp>
    </p:spTree>
    <p:extLst>
      <p:ext uri="{BB962C8B-B14F-4D97-AF65-F5344CB8AC3E}">
        <p14:creationId xmlns:p14="http://schemas.microsoft.com/office/powerpoint/2010/main" val="422851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blue.potx" id="{57B4E72F-0AC3-4536-B6E2-A4627A3270C7}" vid="{580A0972-A816-4397-854E-B747351155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Aalto_1610_blue</Template>
  <TotalTime>845</TotalTime>
  <Words>481</Words>
  <Application>Microsoft Office PowerPoint</Application>
  <PresentationFormat>On-screen Show (16:10)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Kämpe-Hellenius Jerri</dc:creator>
  <cp:lastModifiedBy>Sevon Sofia</cp:lastModifiedBy>
  <cp:revision>64</cp:revision>
  <dcterms:created xsi:type="dcterms:W3CDTF">2019-10-29T09:26:04Z</dcterms:created>
  <dcterms:modified xsi:type="dcterms:W3CDTF">2021-04-16T09:10:34Z</dcterms:modified>
</cp:coreProperties>
</file>