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4" r:id="rId2"/>
    <p:sldMasterId id="2147483860" r:id="rId3"/>
    <p:sldMasterId id="2147483889" r:id="rId4"/>
    <p:sldMasterId id="2147484002" r:id="rId5"/>
  </p:sldMasterIdLst>
  <p:notesMasterIdLst>
    <p:notesMasterId r:id="rId93"/>
  </p:notesMasterIdLst>
  <p:handoutMasterIdLst>
    <p:handoutMasterId r:id="rId94"/>
  </p:handoutMasterIdLst>
  <p:sldIdLst>
    <p:sldId id="1721" r:id="rId6"/>
    <p:sldId id="1370" r:id="rId7"/>
    <p:sldId id="1774" r:id="rId8"/>
    <p:sldId id="403" r:id="rId9"/>
    <p:sldId id="406" r:id="rId10"/>
    <p:sldId id="1718" r:id="rId11"/>
    <p:sldId id="1757" r:id="rId12"/>
    <p:sldId id="1766" r:id="rId13"/>
    <p:sldId id="424" r:id="rId14"/>
    <p:sldId id="1756" r:id="rId15"/>
    <p:sldId id="311" r:id="rId16"/>
    <p:sldId id="483" r:id="rId17"/>
    <p:sldId id="1730" r:id="rId18"/>
    <p:sldId id="1758" r:id="rId19"/>
    <p:sldId id="1788" r:id="rId20"/>
    <p:sldId id="1734" r:id="rId21"/>
    <p:sldId id="430" r:id="rId22"/>
    <p:sldId id="1719" r:id="rId23"/>
    <p:sldId id="1772" r:id="rId24"/>
    <p:sldId id="1677" r:id="rId25"/>
    <p:sldId id="1714" r:id="rId26"/>
    <p:sldId id="1678" r:id="rId27"/>
    <p:sldId id="1705" r:id="rId28"/>
    <p:sldId id="1679" r:id="rId29"/>
    <p:sldId id="1680" r:id="rId30"/>
    <p:sldId id="1741" r:id="rId31"/>
    <p:sldId id="1759" r:id="rId32"/>
    <p:sldId id="1682" r:id="rId33"/>
    <p:sldId id="1744" r:id="rId34"/>
    <p:sldId id="1683" r:id="rId35"/>
    <p:sldId id="1742" r:id="rId36"/>
    <p:sldId id="1684" r:id="rId37"/>
    <p:sldId id="1743" r:id="rId38"/>
    <p:sldId id="1685" r:id="rId39"/>
    <p:sldId id="1760" r:id="rId40"/>
    <p:sldId id="1715" r:id="rId41"/>
    <p:sldId id="1686" r:id="rId42"/>
    <p:sldId id="1712" r:id="rId43"/>
    <p:sldId id="1687" r:id="rId44"/>
    <p:sldId id="1688" r:id="rId45"/>
    <p:sldId id="1689" r:id="rId46"/>
    <p:sldId id="1745" r:id="rId47"/>
    <p:sldId id="1746" r:id="rId48"/>
    <p:sldId id="1747" r:id="rId49"/>
    <p:sldId id="1773" r:id="rId50"/>
    <p:sldId id="1748" r:id="rId51"/>
    <p:sldId id="1750" r:id="rId52"/>
    <p:sldId id="1751" r:id="rId53"/>
    <p:sldId id="1753" r:id="rId54"/>
    <p:sldId id="1754" r:id="rId55"/>
    <p:sldId id="1729" r:id="rId56"/>
    <p:sldId id="1722" r:id="rId57"/>
    <p:sldId id="1724" r:id="rId58"/>
    <p:sldId id="1736" r:id="rId59"/>
    <p:sldId id="1737" r:id="rId60"/>
    <p:sldId id="1738" r:id="rId61"/>
    <p:sldId id="1740" r:id="rId62"/>
    <p:sldId id="1764" r:id="rId63"/>
    <p:sldId id="299" r:id="rId64"/>
    <p:sldId id="1775" r:id="rId65"/>
    <p:sldId id="272" r:id="rId66"/>
    <p:sldId id="270" r:id="rId67"/>
    <p:sldId id="274" r:id="rId68"/>
    <p:sldId id="275" r:id="rId69"/>
    <p:sldId id="276" r:id="rId70"/>
    <p:sldId id="1776" r:id="rId71"/>
    <p:sldId id="1763" r:id="rId72"/>
    <p:sldId id="1777" r:id="rId73"/>
    <p:sldId id="1778" r:id="rId74"/>
    <p:sldId id="1779" r:id="rId75"/>
    <p:sldId id="1780" r:id="rId76"/>
    <p:sldId id="1781" r:id="rId77"/>
    <p:sldId id="1769" r:id="rId78"/>
    <p:sldId id="1782" r:id="rId79"/>
    <p:sldId id="284" r:id="rId80"/>
    <p:sldId id="283" r:id="rId81"/>
    <p:sldId id="1783" r:id="rId82"/>
    <p:sldId id="1784" r:id="rId83"/>
    <p:sldId id="1785" r:id="rId84"/>
    <p:sldId id="1761" r:id="rId85"/>
    <p:sldId id="1786" r:id="rId86"/>
    <p:sldId id="1787" r:id="rId87"/>
    <p:sldId id="291" r:id="rId88"/>
    <p:sldId id="1755" r:id="rId89"/>
    <p:sldId id="1765" r:id="rId90"/>
    <p:sldId id="1768" r:id="rId91"/>
    <p:sldId id="1752" r:id="rId92"/>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660066"/>
    <a:srgbClr val="FF00FF"/>
    <a:srgbClr val="FF99FF"/>
    <a:srgbClr val="FF66FF"/>
    <a:srgbClr val="CC00CC"/>
    <a:srgbClr val="CC0099"/>
    <a:srgbClr val="FFCC99"/>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5958" autoAdjust="0"/>
  </p:normalViewPr>
  <p:slideViewPr>
    <p:cSldViewPr snapToGrid="0">
      <p:cViewPr varScale="1">
        <p:scale>
          <a:sx n="71" d="100"/>
          <a:sy n="71" d="100"/>
        </p:scale>
        <p:origin x="184" y="103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1696" y="184"/>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notesMaster" Target="notesMasters/notesMaster1.xml"/><Relationship Id="rId98"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33.xml"/><Relationship Id="rId1"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4813" cy="498475"/>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lvl1pPr defTabSz="914843">
              <a:defRPr sz="1200"/>
            </a:lvl1pPr>
          </a:lstStyle>
          <a:p>
            <a:pPr>
              <a:defRPr/>
            </a:pPr>
            <a:endParaRPr lang="fi-FI"/>
          </a:p>
        </p:txBody>
      </p:sp>
      <p:sp>
        <p:nvSpPr>
          <p:cNvPr id="27651" name="Rectangle 3"/>
          <p:cNvSpPr>
            <a:spLocks noGrp="1" noChangeArrowheads="1"/>
          </p:cNvSpPr>
          <p:nvPr>
            <p:ph type="dt" sz="quarter" idx="1"/>
          </p:nvPr>
        </p:nvSpPr>
        <p:spPr bwMode="auto">
          <a:xfrm>
            <a:off x="3848100" y="0"/>
            <a:ext cx="2944813" cy="498475"/>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lvl1pPr algn="r" defTabSz="914843">
              <a:defRPr sz="1200"/>
            </a:lvl1pPr>
          </a:lstStyle>
          <a:p>
            <a:pPr>
              <a:defRPr/>
            </a:pPr>
            <a:endParaRPr lang="fi-FI"/>
          </a:p>
        </p:txBody>
      </p:sp>
      <p:sp>
        <p:nvSpPr>
          <p:cNvPr id="27652" name="Rectangle 4"/>
          <p:cNvSpPr>
            <a:spLocks noGrp="1" noChangeArrowheads="1"/>
          </p:cNvSpPr>
          <p:nvPr>
            <p:ph type="ftr" sz="quarter" idx="2"/>
          </p:nvPr>
        </p:nvSpPr>
        <p:spPr bwMode="auto">
          <a:xfrm>
            <a:off x="0" y="9431338"/>
            <a:ext cx="2944813" cy="498475"/>
          </a:xfrm>
          <a:prstGeom prst="rect">
            <a:avLst/>
          </a:prstGeom>
          <a:noFill/>
          <a:ln w="9525">
            <a:noFill/>
            <a:miter lim="800000"/>
            <a:headEnd/>
            <a:tailEnd/>
          </a:ln>
        </p:spPr>
        <p:txBody>
          <a:bodyPr vert="horz" wrap="square" lIns="91438" tIns="45719" rIns="91438" bIns="45719" numCol="1" anchor="b" anchorCtr="0" compatLnSpc="1">
            <a:prstTxWarp prst="textNoShape">
              <a:avLst/>
            </a:prstTxWarp>
          </a:bodyPr>
          <a:lstStyle>
            <a:lvl1pPr defTabSz="914843">
              <a:defRPr sz="1200"/>
            </a:lvl1pPr>
          </a:lstStyle>
          <a:p>
            <a:pPr>
              <a:defRPr/>
            </a:pPr>
            <a:endParaRPr lang="fi-FI"/>
          </a:p>
        </p:txBody>
      </p:sp>
      <p:sp>
        <p:nvSpPr>
          <p:cNvPr id="27653" name="Rectangle 5"/>
          <p:cNvSpPr>
            <a:spLocks noGrp="1" noChangeArrowheads="1"/>
          </p:cNvSpPr>
          <p:nvPr>
            <p:ph type="sldNum" sz="quarter" idx="3"/>
          </p:nvPr>
        </p:nvSpPr>
        <p:spPr bwMode="auto">
          <a:xfrm>
            <a:off x="3848100" y="9431338"/>
            <a:ext cx="2944813" cy="498475"/>
          </a:xfrm>
          <a:prstGeom prst="rect">
            <a:avLst/>
          </a:prstGeom>
          <a:noFill/>
          <a:ln w="9525">
            <a:noFill/>
            <a:miter lim="800000"/>
            <a:headEnd/>
            <a:tailEnd/>
          </a:ln>
        </p:spPr>
        <p:txBody>
          <a:bodyPr vert="horz" wrap="square" lIns="91438" tIns="45719" rIns="91438" bIns="45719" numCol="1" anchor="b" anchorCtr="0" compatLnSpc="1">
            <a:prstTxWarp prst="textNoShape">
              <a:avLst/>
            </a:prstTxWarp>
          </a:bodyPr>
          <a:lstStyle>
            <a:lvl1pPr algn="r" defTabSz="914843">
              <a:defRPr sz="1200"/>
            </a:lvl1pPr>
          </a:lstStyle>
          <a:p>
            <a:pPr>
              <a:defRPr/>
            </a:pPr>
            <a:fld id="{6566D05E-58ED-4175-86C7-3B68B036A4FC}" type="slidenum">
              <a:rPr lang="en-US"/>
              <a:pPr>
                <a:defRPr/>
              </a:pPr>
              <a:t>‹#›</a:t>
            </a:fld>
            <a:endParaRPr lang="en-US"/>
          </a:p>
        </p:txBody>
      </p:sp>
    </p:spTree>
    <p:extLst>
      <p:ext uri="{BB962C8B-B14F-4D97-AF65-F5344CB8AC3E}">
        <p14:creationId xmlns:p14="http://schemas.microsoft.com/office/powerpoint/2010/main" val="4270849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8475"/>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lvl1pPr defTabSz="914843">
              <a:defRPr sz="1200"/>
            </a:lvl1pPr>
          </a:lstStyle>
          <a:p>
            <a:pPr>
              <a:defRPr/>
            </a:pPr>
            <a:endParaRPr lang="fi-FI"/>
          </a:p>
        </p:txBody>
      </p:sp>
      <p:sp>
        <p:nvSpPr>
          <p:cNvPr id="3075" name="Rectangle 3"/>
          <p:cNvSpPr>
            <a:spLocks noGrp="1" noChangeArrowheads="1"/>
          </p:cNvSpPr>
          <p:nvPr>
            <p:ph type="dt" idx="1"/>
          </p:nvPr>
        </p:nvSpPr>
        <p:spPr bwMode="auto">
          <a:xfrm>
            <a:off x="3848100" y="0"/>
            <a:ext cx="2944813" cy="498475"/>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lvl1pPr algn="r" defTabSz="914843">
              <a:defRPr sz="1200"/>
            </a:lvl1pPr>
          </a:lstStyle>
          <a:p>
            <a:pPr>
              <a:defRPr/>
            </a:pPr>
            <a:endParaRPr lang="fi-FI"/>
          </a:p>
        </p:txBody>
      </p:sp>
      <p:sp>
        <p:nvSpPr>
          <p:cNvPr id="67588" name="Rectangle 4"/>
          <p:cNvSpPr>
            <a:spLocks noGrp="1" noRot="1" noChangeAspect="1" noChangeArrowheads="1" noTextEdit="1"/>
          </p:cNvSpPr>
          <p:nvPr>
            <p:ph type="sldImg" idx="2"/>
          </p:nvPr>
        </p:nvSpPr>
        <p:spPr bwMode="auto">
          <a:xfrm>
            <a:off x="914400" y="744538"/>
            <a:ext cx="4967288"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31338"/>
            <a:ext cx="2944813" cy="498475"/>
          </a:xfrm>
          <a:prstGeom prst="rect">
            <a:avLst/>
          </a:prstGeom>
          <a:noFill/>
          <a:ln w="9525">
            <a:noFill/>
            <a:miter lim="800000"/>
            <a:headEnd/>
            <a:tailEnd/>
          </a:ln>
        </p:spPr>
        <p:txBody>
          <a:bodyPr vert="horz" wrap="square" lIns="91438" tIns="45719" rIns="91438" bIns="45719" numCol="1" anchor="b" anchorCtr="0" compatLnSpc="1">
            <a:prstTxWarp prst="textNoShape">
              <a:avLst/>
            </a:prstTxWarp>
          </a:bodyPr>
          <a:lstStyle>
            <a:lvl1pPr defTabSz="914843">
              <a:defRPr sz="1200"/>
            </a:lvl1pPr>
          </a:lstStyle>
          <a:p>
            <a:pPr>
              <a:defRPr/>
            </a:pPr>
            <a:endParaRPr lang="fi-FI"/>
          </a:p>
        </p:txBody>
      </p:sp>
      <p:sp>
        <p:nvSpPr>
          <p:cNvPr id="3079" name="Rectangle 7"/>
          <p:cNvSpPr>
            <a:spLocks noGrp="1" noChangeArrowheads="1"/>
          </p:cNvSpPr>
          <p:nvPr>
            <p:ph type="sldNum" sz="quarter" idx="5"/>
          </p:nvPr>
        </p:nvSpPr>
        <p:spPr bwMode="auto">
          <a:xfrm>
            <a:off x="3848100" y="9431338"/>
            <a:ext cx="2944813" cy="498475"/>
          </a:xfrm>
          <a:prstGeom prst="rect">
            <a:avLst/>
          </a:prstGeom>
          <a:noFill/>
          <a:ln w="9525">
            <a:noFill/>
            <a:miter lim="800000"/>
            <a:headEnd/>
            <a:tailEnd/>
          </a:ln>
        </p:spPr>
        <p:txBody>
          <a:bodyPr vert="horz" wrap="square" lIns="91438" tIns="45719" rIns="91438" bIns="45719" numCol="1" anchor="b" anchorCtr="0" compatLnSpc="1">
            <a:prstTxWarp prst="textNoShape">
              <a:avLst/>
            </a:prstTxWarp>
          </a:bodyPr>
          <a:lstStyle>
            <a:lvl1pPr algn="r" defTabSz="914843">
              <a:defRPr sz="1200"/>
            </a:lvl1pPr>
          </a:lstStyle>
          <a:p>
            <a:pPr>
              <a:defRPr/>
            </a:pPr>
            <a:fld id="{355F596B-698C-48A7-818F-DAB998FD9C9D}" type="slidenum">
              <a:rPr lang="en-US"/>
              <a:pPr>
                <a:defRPr/>
              </a:pPr>
              <a:t>‹#›</a:t>
            </a:fld>
            <a:endParaRPr lang="en-US"/>
          </a:p>
        </p:txBody>
      </p:sp>
    </p:spTree>
    <p:extLst>
      <p:ext uri="{BB962C8B-B14F-4D97-AF65-F5344CB8AC3E}">
        <p14:creationId xmlns:p14="http://schemas.microsoft.com/office/powerpoint/2010/main" val="27776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355F596B-698C-48A7-818F-DAB998FD9C9D}" type="slidenum">
              <a:rPr lang="en-US" smtClean="0"/>
              <a:pPr>
                <a:defRPr/>
              </a:pPr>
              <a:t>1</a:t>
            </a:fld>
            <a:endParaRPr lang="en-US"/>
          </a:p>
        </p:txBody>
      </p:sp>
    </p:spTree>
    <p:extLst>
      <p:ext uri="{BB962C8B-B14F-4D97-AF65-F5344CB8AC3E}">
        <p14:creationId xmlns:p14="http://schemas.microsoft.com/office/powerpoint/2010/main" val="374946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355F596B-698C-48A7-818F-DAB998FD9C9D}" type="slidenum">
              <a:rPr lang="en-US" smtClean="0"/>
              <a:pPr>
                <a:defRPr/>
              </a:pPr>
              <a:t>33</a:t>
            </a:fld>
            <a:endParaRPr lang="en-US"/>
          </a:p>
        </p:txBody>
      </p:sp>
    </p:spTree>
    <p:extLst>
      <p:ext uri="{BB962C8B-B14F-4D97-AF65-F5344CB8AC3E}">
        <p14:creationId xmlns:p14="http://schemas.microsoft.com/office/powerpoint/2010/main" val="238860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슬라이드 이미지 개체 틀 1"/>
          <p:cNvSpPr>
            <a:spLocks noGrp="1" noRot="1" noChangeAspect="1"/>
          </p:cNvSpPr>
          <p:nvPr>
            <p:ph type="sldImg"/>
          </p:nvPr>
        </p:nvSpPr>
        <p:spPr>
          <a:xfrm>
            <a:off x="914400" y="744538"/>
            <a:ext cx="4967288" cy="3724275"/>
          </a:xfrm>
          <a:ln/>
        </p:spPr>
      </p:sp>
      <p:sp>
        <p:nvSpPr>
          <p:cNvPr id="106498" name="슬라이드 노트 개체 틀 2"/>
          <p:cNvSpPr>
            <a:spLocks noGrp="1"/>
          </p:cNvSpPr>
          <p:nvPr>
            <p:ph type="body" idx="1"/>
          </p:nvPr>
        </p:nvSpPr>
        <p:spPr>
          <a:noFill/>
          <a:ln/>
        </p:spPr>
        <p:txBody>
          <a:bodyPr/>
          <a:lstStyle/>
          <a:p>
            <a:pPr eaLnBrk="1" latinLnBrk="1" hangingPunct="1">
              <a:spcBef>
                <a:spcPct val="0"/>
              </a:spcBef>
            </a:pPr>
            <a:endParaRPr lang="ko-KR" altLang="ko-KR" b="1" dirty="0">
              <a:solidFill>
                <a:srgbClr val="7F7F7F"/>
              </a:solidFill>
              <a:latin typeface="Arial" charset="0"/>
              <a:cs typeface="Arial" charset="0"/>
            </a:endParaRPr>
          </a:p>
        </p:txBody>
      </p:sp>
      <p:sp>
        <p:nvSpPr>
          <p:cNvPr id="106499" name="슬라이드 번호 개체 틀 3"/>
          <p:cNvSpPr>
            <a:spLocks noGrp="1"/>
          </p:cNvSpPr>
          <p:nvPr>
            <p:ph type="sldNum" sz="quarter" idx="5"/>
          </p:nvPr>
        </p:nvSpPr>
        <p:spPr>
          <a:noFill/>
        </p:spPr>
        <p:txBody>
          <a:bodyPr/>
          <a:lstStyle/>
          <a:p>
            <a:fld id="{5AFA8651-C62A-4929-ABD2-1E96B63407E8}" type="slidenum">
              <a:rPr lang="ko-KR" altLang="en-US" smtClean="0">
                <a:solidFill>
                  <a:srgbClr val="000000"/>
                </a:solidFill>
              </a:rPr>
              <a:pPr/>
              <a:t>34</a:t>
            </a:fld>
            <a:endParaRPr lang="en-US" altLang="ko-KR">
              <a:solidFill>
                <a:srgbClr val="000000"/>
              </a:solidFill>
            </a:endParaRPr>
          </a:p>
        </p:txBody>
      </p:sp>
    </p:spTree>
    <p:extLst>
      <p:ext uri="{BB962C8B-B14F-4D97-AF65-F5344CB8AC3E}">
        <p14:creationId xmlns:p14="http://schemas.microsoft.com/office/powerpoint/2010/main" val="1675506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355F596B-698C-48A7-818F-DAB998FD9C9D}" type="slidenum">
              <a:rPr lang="en-US" smtClean="0"/>
              <a:pPr>
                <a:defRPr/>
              </a:pPr>
              <a:t>36</a:t>
            </a:fld>
            <a:endParaRPr lang="en-US"/>
          </a:p>
        </p:txBody>
      </p:sp>
    </p:spTree>
    <p:extLst>
      <p:ext uri="{BB962C8B-B14F-4D97-AF65-F5344CB8AC3E}">
        <p14:creationId xmlns:p14="http://schemas.microsoft.com/office/powerpoint/2010/main" val="246897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355F596B-698C-48A7-818F-DAB998FD9C9D}" type="slidenum">
              <a:rPr lang="en-US" smtClean="0"/>
              <a:pPr>
                <a:defRPr/>
              </a:pPr>
              <a:t>38</a:t>
            </a:fld>
            <a:endParaRPr lang="en-US"/>
          </a:p>
        </p:txBody>
      </p:sp>
    </p:spTree>
    <p:extLst>
      <p:ext uri="{BB962C8B-B14F-4D97-AF65-F5344CB8AC3E}">
        <p14:creationId xmlns:p14="http://schemas.microsoft.com/office/powerpoint/2010/main" val="980758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슬라이드 이미지 개체 틀 1"/>
          <p:cNvSpPr>
            <a:spLocks noGrp="1" noRot="1" noChangeAspect="1"/>
          </p:cNvSpPr>
          <p:nvPr>
            <p:ph type="sldImg"/>
          </p:nvPr>
        </p:nvSpPr>
        <p:spPr>
          <a:xfrm>
            <a:off x="914400" y="744538"/>
            <a:ext cx="4967288" cy="3724275"/>
          </a:xfrm>
          <a:ln/>
        </p:spPr>
      </p:sp>
      <p:sp>
        <p:nvSpPr>
          <p:cNvPr id="106498" name="슬라이드 노트 개체 틀 2"/>
          <p:cNvSpPr>
            <a:spLocks noGrp="1"/>
          </p:cNvSpPr>
          <p:nvPr>
            <p:ph type="body" idx="1"/>
          </p:nvPr>
        </p:nvSpPr>
        <p:spPr>
          <a:noFill/>
          <a:ln/>
        </p:spPr>
        <p:txBody>
          <a:bodyPr/>
          <a:lstStyle/>
          <a:p>
            <a:pPr eaLnBrk="1" latinLnBrk="1" hangingPunct="1">
              <a:spcBef>
                <a:spcPct val="0"/>
              </a:spcBef>
            </a:pPr>
            <a:endParaRPr lang="ko-KR" altLang="ko-KR" b="1" dirty="0">
              <a:solidFill>
                <a:srgbClr val="7F7F7F"/>
              </a:solidFill>
              <a:latin typeface="Arial" charset="0"/>
              <a:cs typeface="Arial" charset="0"/>
            </a:endParaRPr>
          </a:p>
        </p:txBody>
      </p:sp>
      <p:sp>
        <p:nvSpPr>
          <p:cNvPr id="106499" name="슬라이드 번호 개체 틀 3"/>
          <p:cNvSpPr>
            <a:spLocks noGrp="1"/>
          </p:cNvSpPr>
          <p:nvPr>
            <p:ph type="sldNum" sz="quarter" idx="5"/>
          </p:nvPr>
        </p:nvSpPr>
        <p:spPr>
          <a:noFill/>
        </p:spPr>
        <p:txBody>
          <a:bodyPr/>
          <a:lstStyle/>
          <a:p>
            <a:fld id="{5AFA8651-C62A-4929-ABD2-1E96B63407E8}" type="slidenum">
              <a:rPr lang="ko-KR" altLang="en-US" smtClean="0">
                <a:solidFill>
                  <a:srgbClr val="000000"/>
                </a:solidFill>
              </a:rPr>
              <a:pPr/>
              <a:t>39</a:t>
            </a:fld>
            <a:endParaRPr lang="en-US" altLang="ko-KR">
              <a:solidFill>
                <a:srgbClr val="000000"/>
              </a:solidFill>
            </a:endParaRPr>
          </a:p>
        </p:txBody>
      </p:sp>
    </p:spTree>
    <p:extLst>
      <p:ext uri="{BB962C8B-B14F-4D97-AF65-F5344CB8AC3E}">
        <p14:creationId xmlns:p14="http://schemas.microsoft.com/office/powerpoint/2010/main" val="2323685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BB67B2AD-B0DC-4184-84CF-71D9070594F4}" type="slidenum">
              <a:rPr lang="en-US" smtClean="0">
                <a:solidFill>
                  <a:prstClr val="black"/>
                </a:solidFill>
              </a:rPr>
              <a:pPr/>
              <a:t>41</a:t>
            </a:fld>
            <a:endParaRPr lang="en-US">
              <a:solidFill>
                <a:prstClr val="black"/>
              </a:solidFill>
            </a:endParaRPr>
          </a:p>
        </p:txBody>
      </p:sp>
      <p:sp>
        <p:nvSpPr>
          <p:cNvPr id="115714" name="Rectangle 2"/>
          <p:cNvSpPr>
            <a:spLocks noGrp="1" noRot="1" noChangeAspect="1" noChangeArrowheads="1" noTextEdit="1"/>
          </p:cNvSpPr>
          <p:nvPr>
            <p:ph type="sldImg"/>
          </p:nvPr>
        </p:nvSpPr>
        <p:spPr>
          <a:xfrm>
            <a:off x="914400" y="744538"/>
            <a:ext cx="4967288" cy="3724275"/>
          </a:xfrm>
          <a:ln/>
        </p:spPr>
      </p:sp>
      <p:sp>
        <p:nvSpPr>
          <p:cNvPr id="115715" name="Rectangle 3"/>
          <p:cNvSpPr>
            <a:spLocks noGrp="1" noChangeArrowheads="1"/>
          </p:cNvSpPr>
          <p:nvPr>
            <p:ph type="body" idx="1"/>
          </p:nvPr>
        </p:nvSpPr>
        <p:spPr>
          <a:xfrm>
            <a:off x="906463" y="4719638"/>
            <a:ext cx="4981575" cy="4467225"/>
          </a:xfrm>
          <a:noFill/>
          <a:ln/>
        </p:spPr>
        <p:txBody>
          <a:bodyPr/>
          <a:lstStyle/>
          <a:p>
            <a:pPr eaLnBrk="1" hangingPunct="1"/>
            <a:endParaRPr lang="fi-FI">
              <a:latin typeface="Arial" charset="0"/>
              <a:cs typeface="Arial" charset="0"/>
            </a:endParaRPr>
          </a:p>
        </p:txBody>
      </p:sp>
    </p:spTree>
    <p:extLst>
      <p:ext uri="{BB962C8B-B14F-4D97-AF65-F5344CB8AC3E}">
        <p14:creationId xmlns:p14="http://schemas.microsoft.com/office/powerpoint/2010/main" val="335521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355F596B-698C-48A7-818F-DAB998FD9C9D}" type="slidenum">
              <a:rPr lang="en-US" smtClean="0"/>
              <a:pPr>
                <a:defRPr/>
              </a:pPr>
              <a:t>12</a:t>
            </a:fld>
            <a:endParaRPr lang="en-US"/>
          </a:p>
        </p:txBody>
      </p:sp>
    </p:spTree>
    <p:extLst>
      <p:ext uri="{BB962C8B-B14F-4D97-AF65-F5344CB8AC3E}">
        <p14:creationId xmlns:p14="http://schemas.microsoft.com/office/powerpoint/2010/main" val="293390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da-DK" sz="1200" dirty="0"/>
          </a:p>
        </p:txBody>
      </p:sp>
      <p:sp>
        <p:nvSpPr>
          <p:cNvPr id="4" name="Slide Number Placeholder 3"/>
          <p:cNvSpPr>
            <a:spLocks noGrp="1"/>
          </p:cNvSpPr>
          <p:nvPr>
            <p:ph type="sldNum" sz="quarter" idx="5"/>
          </p:nvPr>
        </p:nvSpPr>
        <p:spPr/>
        <p:txBody>
          <a:bodyPr/>
          <a:lstStyle/>
          <a:p>
            <a:pPr>
              <a:defRPr/>
            </a:pPr>
            <a:fld id="{355F596B-698C-48A7-818F-DAB998FD9C9D}" type="slidenum">
              <a:rPr lang="en-US" smtClean="0"/>
              <a:pPr>
                <a:defRPr/>
              </a:pPr>
              <a:t>18</a:t>
            </a:fld>
            <a:endParaRPr lang="en-US"/>
          </a:p>
        </p:txBody>
      </p:sp>
    </p:spTree>
    <p:extLst>
      <p:ext uri="{BB962C8B-B14F-4D97-AF65-F5344CB8AC3E}">
        <p14:creationId xmlns:p14="http://schemas.microsoft.com/office/powerpoint/2010/main" val="189533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da-DK" sz="1200" dirty="0"/>
          </a:p>
        </p:txBody>
      </p:sp>
      <p:sp>
        <p:nvSpPr>
          <p:cNvPr id="4" name="Slide Number Placeholder 3"/>
          <p:cNvSpPr>
            <a:spLocks noGrp="1"/>
          </p:cNvSpPr>
          <p:nvPr>
            <p:ph type="sldNum" sz="quarter" idx="5"/>
          </p:nvPr>
        </p:nvSpPr>
        <p:spPr/>
        <p:txBody>
          <a:bodyPr/>
          <a:lstStyle/>
          <a:p>
            <a:pPr>
              <a:defRPr/>
            </a:pPr>
            <a:fld id="{355F596B-698C-48A7-818F-DAB998FD9C9D}" type="slidenum">
              <a:rPr lang="en-US" smtClean="0"/>
              <a:pPr>
                <a:defRPr/>
              </a:pPr>
              <a:t>19</a:t>
            </a:fld>
            <a:endParaRPr lang="en-US"/>
          </a:p>
        </p:txBody>
      </p:sp>
    </p:spTree>
    <p:extLst>
      <p:ext uri="{BB962C8B-B14F-4D97-AF65-F5344CB8AC3E}">
        <p14:creationId xmlns:p14="http://schemas.microsoft.com/office/powerpoint/2010/main" val="417985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슬라이드 이미지 개체 틀 1"/>
          <p:cNvSpPr>
            <a:spLocks noGrp="1" noRot="1" noChangeAspect="1"/>
          </p:cNvSpPr>
          <p:nvPr>
            <p:ph type="sldImg"/>
          </p:nvPr>
        </p:nvSpPr>
        <p:spPr>
          <a:xfrm>
            <a:off x="914400" y="744538"/>
            <a:ext cx="4967288" cy="3724275"/>
          </a:xfrm>
          <a:ln/>
        </p:spPr>
      </p:sp>
      <p:sp>
        <p:nvSpPr>
          <p:cNvPr id="106498" name="슬라이드 노트 개체 틀 2"/>
          <p:cNvSpPr>
            <a:spLocks noGrp="1"/>
          </p:cNvSpPr>
          <p:nvPr>
            <p:ph type="body" idx="1"/>
          </p:nvPr>
        </p:nvSpPr>
        <p:spPr>
          <a:noFill/>
          <a:ln/>
        </p:spPr>
        <p:txBody>
          <a:bodyPr/>
          <a:lstStyle/>
          <a:p>
            <a:pPr eaLnBrk="1" latinLnBrk="1" hangingPunct="1">
              <a:spcBef>
                <a:spcPct val="0"/>
              </a:spcBef>
            </a:pPr>
            <a:endParaRPr lang="ko-KR" altLang="ko-KR" b="1" dirty="0">
              <a:solidFill>
                <a:srgbClr val="7F7F7F"/>
              </a:solidFill>
              <a:latin typeface="Arial" charset="0"/>
              <a:cs typeface="Arial" charset="0"/>
            </a:endParaRPr>
          </a:p>
        </p:txBody>
      </p:sp>
      <p:sp>
        <p:nvSpPr>
          <p:cNvPr id="106499" name="슬라이드 번호 개체 틀 3"/>
          <p:cNvSpPr>
            <a:spLocks noGrp="1"/>
          </p:cNvSpPr>
          <p:nvPr>
            <p:ph type="sldNum" sz="quarter" idx="5"/>
          </p:nvPr>
        </p:nvSpPr>
        <p:spPr>
          <a:noFill/>
        </p:spPr>
        <p:txBody>
          <a:bodyPr/>
          <a:lstStyle/>
          <a:p>
            <a:fld id="{5AFA8651-C62A-4929-ABD2-1E96B63407E8}" type="slidenum">
              <a:rPr lang="ko-KR" altLang="en-US" smtClean="0">
                <a:solidFill>
                  <a:srgbClr val="000000"/>
                </a:solidFill>
              </a:rPr>
              <a:pPr/>
              <a:t>20</a:t>
            </a:fld>
            <a:endParaRPr lang="en-US" altLang="ko-KR">
              <a:solidFill>
                <a:srgbClr val="000000"/>
              </a:solidFill>
            </a:endParaRPr>
          </a:p>
        </p:txBody>
      </p:sp>
    </p:spTree>
    <p:extLst>
      <p:ext uri="{BB962C8B-B14F-4D97-AF65-F5344CB8AC3E}">
        <p14:creationId xmlns:p14="http://schemas.microsoft.com/office/powerpoint/2010/main" val="9203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슬라이드 이미지 개체 틀 1"/>
          <p:cNvSpPr>
            <a:spLocks noGrp="1" noRot="1" noChangeAspect="1"/>
          </p:cNvSpPr>
          <p:nvPr>
            <p:ph type="sldImg"/>
          </p:nvPr>
        </p:nvSpPr>
        <p:spPr>
          <a:xfrm>
            <a:off x="914400" y="744538"/>
            <a:ext cx="4967288" cy="3724275"/>
          </a:xfrm>
          <a:ln/>
        </p:spPr>
      </p:sp>
      <p:sp>
        <p:nvSpPr>
          <p:cNvPr id="106498" name="슬라이드 노트 개체 틀 2"/>
          <p:cNvSpPr>
            <a:spLocks noGrp="1"/>
          </p:cNvSpPr>
          <p:nvPr>
            <p:ph type="body" idx="1"/>
          </p:nvPr>
        </p:nvSpPr>
        <p:spPr>
          <a:noFill/>
          <a:ln/>
        </p:spPr>
        <p:txBody>
          <a:bodyPr/>
          <a:lstStyle/>
          <a:p>
            <a:pPr eaLnBrk="1" latinLnBrk="1" hangingPunct="1">
              <a:spcBef>
                <a:spcPct val="0"/>
              </a:spcBef>
            </a:pPr>
            <a:endParaRPr lang="ko-KR" altLang="ko-KR" b="1" dirty="0">
              <a:solidFill>
                <a:srgbClr val="7F7F7F"/>
              </a:solidFill>
              <a:latin typeface="Arial" charset="0"/>
              <a:cs typeface="Arial" charset="0"/>
            </a:endParaRPr>
          </a:p>
        </p:txBody>
      </p:sp>
      <p:sp>
        <p:nvSpPr>
          <p:cNvPr id="106499" name="슬라이드 번호 개체 틀 3"/>
          <p:cNvSpPr>
            <a:spLocks noGrp="1"/>
          </p:cNvSpPr>
          <p:nvPr>
            <p:ph type="sldNum" sz="quarter" idx="5"/>
          </p:nvPr>
        </p:nvSpPr>
        <p:spPr>
          <a:noFill/>
        </p:spPr>
        <p:txBody>
          <a:bodyPr/>
          <a:lstStyle/>
          <a:p>
            <a:fld id="{5AFA8651-C62A-4929-ABD2-1E96B63407E8}" type="slidenum">
              <a:rPr lang="ko-KR" altLang="en-US" smtClean="0">
                <a:solidFill>
                  <a:srgbClr val="000000"/>
                </a:solidFill>
              </a:rPr>
              <a:pPr/>
              <a:t>24</a:t>
            </a:fld>
            <a:endParaRPr lang="en-US" altLang="ko-KR">
              <a:solidFill>
                <a:srgbClr val="000000"/>
              </a:solidFill>
            </a:endParaRPr>
          </a:p>
        </p:txBody>
      </p:sp>
    </p:spTree>
    <p:extLst>
      <p:ext uri="{BB962C8B-B14F-4D97-AF65-F5344CB8AC3E}">
        <p14:creationId xmlns:p14="http://schemas.microsoft.com/office/powerpoint/2010/main" val="2152668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355F596B-698C-48A7-818F-DAB998FD9C9D}" type="slidenum">
              <a:rPr lang="en-US" smtClean="0"/>
              <a:pPr>
                <a:defRPr/>
              </a:pPr>
              <a:t>26</a:t>
            </a:fld>
            <a:endParaRPr lang="en-US"/>
          </a:p>
        </p:txBody>
      </p:sp>
    </p:spTree>
    <p:extLst>
      <p:ext uri="{BB962C8B-B14F-4D97-AF65-F5344CB8AC3E}">
        <p14:creationId xmlns:p14="http://schemas.microsoft.com/office/powerpoint/2010/main" val="408154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슬라이드 이미지 개체 틀 1"/>
          <p:cNvSpPr>
            <a:spLocks noGrp="1" noRot="1" noChangeAspect="1"/>
          </p:cNvSpPr>
          <p:nvPr>
            <p:ph type="sldImg"/>
          </p:nvPr>
        </p:nvSpPr>
        <p:spPr>
          <a:xfrm>
            <a:off x="914400" y="744538"/>
            <a:ext cx="4967288" cy="3724275"/>
          </a:xfrm>
          <a:ln/>
        </p:spPr>
      </p:sp>
      <p:sp>
        <p:nvSpPr>
          <p:cNvPr id="106498" name="슬라이드 노트 개체 틀 2"/>
          <p:cNvSpPr>
            <a:spLocks noGrp="1"/>
          </p:cNvSpPr>
          <p:nvPr>
            <p:ph type="body" idx="1"/>
          </p:nvPr>
        </p:nvSpPr>
        <p:spPr>
          <a:noFill/>
          <a:ln/>
        </p:spPr>
        <p:txBody>
          <a:bodyPr/>
          <a:lstStyle/>
          <a:p>
            <a:pPr eaLnBrk="1" latinLnBrk="1" hangingPunct="1">
              <a:spcBef>
                <a:spcPct val="0"/>
              </a:spcBef>
            </a:pPr>
            <a:endParaRPr lang="ko-KR" altLang="ko-KR" b="1" dirty="0">
              <a:solidFill>
                <a:srgbClr val="7F7F7F"/>
              </a:solidFill>
              <a:latin typeface="Arial" charset="0"/>
              <a:cs typeface="Arial" charset="0"/>
            </a:endParaRPr>
          </a:p>
        </p:txBody>
      </p:sp>
      <p:sp>
        <p:nvSpPr>
          <p:cNvPr id="106499" name="슬라이드 번호 개체 틀 3"/>
          <p:cNvSpPr>
            <a:spLocks noGrp="1"/>
          </p:cNvSpPr>
          <p:nvPr>
            <p:ph type="sldNum" sz="quarter" idx="5"/>
          </p:nvPr>
        </p:nvSpPr>
        <p:spPr>
          <a:noFill/>
        </p:spPr>
        <p:txBody>
          <a:bodyPr/>
          <a:lstStyle/>
          <a:p>
            <a:fld id="{5AFA8651-C62A-4929-ABD2-1E96B63407E8}" type="slidenum">
              <a:rPr lang="ko-KR" altLang="en-US" smtClean="0">
                <a:solidFill>
                  <a:srgbClr val="000000"/>
                </a:solidFill>
              </a:rPr>
              <a:pPr/>
              <a:t>28</a:t>
            </a:fld>
            <a:endParaRPr lang="en-US" altLang="ko-KR">
              <a:solidFill>
                <a:srgbClr val="000000"/>
              </a:solidFill>
            </a:endParaRPr>
          </a:p>
        </p:txBody>
      </p:sp>
    </p:spTree>
    <p:extLst>
      <p:ext uri="{BB962C8B-B14F-4D97-AF65-F5344CB8AC3E}">
        <p14:creationId xmlns:p14="http://schemas.microsoft.com/office/powerpoint/2010/main" val="394085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355F596B-698C-48A7-818F-DAB998FD9C9D}" type="slidenum">
              <a:rPr lang="en-US" smtClean="0"/>
              <a:pPr>
                <a:defRPr/>
              </a:pPr>
              <a:t>32</a:t>
            </a:fld>
            <a:endParaRPr lang="en-US"/>
          </a:p>
        </p:txBody>
      </p:sp>
    </p:spTree>
    <p:extLst>
      <p:ext uri="{BB962C8B-B14F-4D97-AF65-F5344CB8AC3E}">
        <p14:creationId xmlns:p14="http://schemas.microsoft.com/office/powerpoint/2010/main" val="131175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97954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bg>
      <p:bgPr>
        <a:solidFill>
          <a:srgbClr val="DFE8E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lt-LT"/>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54615081-20E4-4A6A-985D-B246C936EA73}" type="datetime1">
              <a:rPr lang="lt-LT" smtClean="0"/>
              <a:t>2021-02-02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2B5FD34-7B0E-4032-850D-3DB4E7594D66}" type="slidenum">
              <a:rPr lang="lt-LT" smtClean="0"/>
              <a:t>‹#›</a:t>
            </a:fld>
            <a:endParaRPr lang="lt-LT"/>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53100"/>
          <a:stretch/>
        </p:blipFill>
        <p:spPr>
          <a:xfrm>
            <a:off x="8198183" y="391658"/>
            <a:ext cx="953100" cy="2398523"/>
          </a:xfrm>
          <a:prstGeom prst="rect">
            <a:avLst/>
          </a:prstGeom>
        </p:spPr>
      </p:pic>
    </p:spTree>
    <p:extLst>
      <p:ext uri="{BB962C8B-B14F-4D97-AF65-F5344CB8AC3E}">
        <p14:creationId xmlns:p14="http://schemas.microsoft.com/office/powerpoint/2010/main" val="3564215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9"/>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lvl1pPr fontAlgn="base" latinLnBrk="0">
              <a:spcBef>
                <a:spcPct val="0"/>
              </a:spcBef>
              <a:spcAft>
                <a:spcPct val="0"/>
              </a:spcAft>
              <a:defRPr>
                <a:latin typeface="Arial" charset="0"/>
              </a:defRPr>
            </a:lvl1pPr>
          </a:lstStyle>
          <a:p>
            <a:pPr>
              <a:defRPr/>
            </a:pPr>
            <a:fld id="{DBBB10E7-C43A-414D-9C08-3B32050351FD}" type="datetimeFigureOut">
              <a:rPr lang="ko-KR" altLang="fi-FI"/>
              <a:pPr>
                <a:defRPr/>
              </a:pPr>
              <a:t>2021. 2. 2.</a:t>
            </a:fld>
            <a:endParaRPr lang="ko-KR" altLang="en-US"/>
          </a:p>
        </p:txBody>
      </p:sp>
      <p:sp>
        <p:nvSpPr>
          <p:cNvPr id="5" name="바닥글 개체 틀 4"/>
          <p:cNvSpPr>
            <a:spLocks noGrp="1"/>
          </p:cNvSpPr>
          <p:nvPr>
            <p:ph type="ftr" sz="quarter" idx="11"/>
          </p:nvPr>
        </p:nvSpPr>
        <p:spPr/>
        <p:txBody>
          <a:bodyPr/>
          <a:lstStyle>
            <a:lvl1pPr fontAlgn="base" latinLnBrk="0">
              <a:spcBef>
                <a:spcPct val="0"/>
              </a:spcBef>
              <a:spcAft>
                <a:spcPct val="0"/>
              </a:spcAft>
              <a:defRPr>
                <a:latin typeface="Arial" charset="0"/>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fontAlgn="base" latinLnBrk="0">
              <a:spcBef>
                <a:spcPct val="0"/>
              </a:spcBef>
              <a:spcAft>
                <a:spcPct val="0"/>
              </a:spcAft>
              <a:defRPr>
                <a:latin typeface="Arial" charset="0"/>
              </a:defRPr>
            </a:lvl1pPr>
          </a:lstStyle>
          <a:p>
            <a:pPr>
              <a:defRPr/>
            </a:pPr>
            <a:fld id="{ECFCDD1B-D7F4-4493-90BC-1BFA473B14CB}" type="slidenum">
              <a:rPr lang="ko-KR" altLang="en-US"/>
              <a:pPr>
                <a:defRPr/>
              </a:pPr>
              <a:t>‹#›</a:t>
            </a:fld>
            <a:endParaRPr lang="ko-KR" altLang="en-US"/>
          </a:p>
        </p:txBody>
      </p:sp>
    </p:spTree>
    <p:extLst>
      <p:ext uri="{BB962C8B-B14F-4D97-AF65-F5344CB8AC3E}">
        <p14:creationId xmlns:p14="http://schemas.microsoft.com/office/powerpoint/2010/main" val="233783302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fontAlgn="base" latinLnBrk="0">
              <a:spcBef>
                <a:spcPct val="0"/>
              </a:spcBef>
              <a:spcAft>
                <a:spcPct val="0"/>
              </a:spcAft>
              <a:defRPr>
                <a:latin typeface="Arial" charset="0"/>
              </a:defRPr>
            </a:lvl1pPr>
          </a:lstStyle>
          <a:p>
            <a:pPr>
              <a:defRPr/>
            </a:pPr>
            <a:fld id="{5A40F848-501E-41FF-AA2C-69EF462E7502}" type="datetimeFigureOut">
              <a:rPr lang="ko-KR" altLang="fi-FI"/>
              <a:pPr>
                <a:defRPr/>
              </a:pPr>
              <a:t>2021. 2. 2.</a:t>
            </a:fld>
            <a:endParaRPr lang="ko-KR" altLang="en-US"/>
          </a:p>
        </p:txBody>
      </p:sp>
      <p:sp>
        <p:nvSpPr>
          <p:cNvPr id="5" name="바닥글 개체 틀 4"/>
          <p:cNvSpPr>
            <a:spLocks noGrp="1"/>
          </p:cNvSpPr>
          <p:nvPr>
            <p:ph type="ftr" sz="quarter" idx="11"/>
          </p:nvPr>
        </p:nvSpPr>
        <p:spPr/>
        <p:txBody>
          <a:bodyPr/>
          <a:lstStyle>
            <a:lvl1pPr fontAlgn="base" latinLnBrk="0">
              <a:spcBef>
                <a:spcPct val="0"/>
              </a:spcBef>
              <a:spcAft>
                <a:spcPct val="0"/>
              </a:spcAft>
              <a:defRPr>
                <a:latin typeface="Arial" charset="0"/>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fontAlgn="base" latinLnBrk="0">
              <a:spcBef>
                <a:spcPct val="0"/>
              </a:spcBef>
              <a:spcAft>
                <a:spcPct val="0"/>
              </a:spcAft>
              <a:defRPr>
                <a:latin typeface="Arial" charset="0"/>
              </a:defRPr>
            </a:lvl1pPr>
          </a:lstStyle>
          <a:p>
            <a:pPr>
              <a:defRPr/>
            </a:pPr>
            <a:fld id="{5E203BB6-A936-4C97-98BB-F1495D7639CB}" type="slidenum">
              <a:rPr lang="ko-KR" altLang="en-US"/>
              <a:pPr>
                <a:defRPr/>
              </a:pPr>
              <a:t>‹#›</a:t>
            </a:fld>
            <a:endParaRPr lang="ko-KR" altLang="en-US"/>
          </a:p>
        </p:txBody>
      </p:sp>
    </p:spTree>
    <p:extLst>
      <p:ext uri="{BB962C8B-B14F-4D97-AF65-F5344CB8AC3E}">
        <p14:creationId xmlns:p14="http://schemas.microsoft.com/office/powerpoint/2010/main" val="221995916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4"/>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lvl1pPr fontAlgn="base" latinLnBrk="0">
              <a:spcBef>
                <a:spcPct val="0"/>
              </a:spcBef>
              <a:spcAft>
                <a:spcPct val="0"/>
              </a:spcAft>
              <a:defRPr>
                <a:latin typeface="Arial" charset="0"/>
              </a:defRPr>
            </a:lvl1pPr>
          </a:lstStyle>
          <a:p>
            <a:pPr>
              <a:defRPr/>
            </a:pPr>
            <a:fld id="{6C6881F0-D7B3-4483-A633-9A842CFA476E}" type="datetimeFigureOut">
              <a:rPr lang="ko-KR" altLang="fi-FI"/>
              <a:pPr>
                <a:defRPr/>
              </a:pPr>
              <a:t>2021. 2. 2.</a:t>
            </a:fld>
            <a:endParaRPr lang="ko-KR" altLang="en-US"/>
          </a:p>
        </p:txBody>
      </p:sp>
      <p:sp>
        <p:nvSpPr>
          <p:cNvPr id="5" name="바닥글 개체 틀 4"/>
          <p:cNvSpPr>
            <a:spLocks noGrp="1"/>
          </p:cNvSpPr>
          <p:nvPr>
            <p:ph type="ftr" sz="quarter" idx="11"/>
          </p:nvPr>
        </p:nvSpPr>
        <p:spPr/>
        <p:txBody>
          <a:bodyPr/>
          <a:lstStyle>
            <a:lvl1pPr fontAlgn="base" latinLnBrk="0">
              <a:spcBef>
                <a:spcPct val="0"/>
              </a:spcBef>
              <a:spcAft>
                <a:spcPct val="0"/>
              </a:spcAft>
              <a:defRPr>
                <a:latin typeface="Arial" charset="0"/>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fontAlgn="base" latinLnBrk="0">
              <a:spcBef>
                <a:spcPct val="0"/>
              </a:spcBef>
              <a:spcAft>
                <a:spcPct val="0"/>
              </a:spcAft>
              <a:defRPr>
                <a:latin typeface="Arial" charset="0"/>
              </a:defRPr>
            </a:lvl1pPr>
          </a:lstStyle>
          <a:p>
            <a:pPr>
              <a:defRPr/>
            </a:pPr>
            <a:fld id="{B8EB19C8-CFA0-44E8-ABA0-B6ABC98FCF4F}" type="slidenum">
              <a:rPr lang="ko-KR" altLang="en-US"/>
              <a:pPr>
                <a:defRPr/>
              </a:pPr>
              <a:t>‹#›</a:t>
            </a:fld>
            <a:endParaRPr lang="ko-KR" altLang="en-US"/>
          </a:p>
        </p:txBody>
      </p:sp>
    </p:spTree>
    <p:extLst>
      <p:ext uri="{BB962C8B-B14F-4D97-AF65-F5344CB8AC3E}">
        <p14:creationId xmlns:p14="http://schemas.microsoft.com/office/powerpoint/2010/main" val="142512039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lvl1pPr fontAlgn="base" latinLnBrk="0">
              <a:spcBef>
                <a:spcPct val="0"/>
              </a:spcBef>
              <a:spcAft>
                <a:spcPct val="0"/>
              </a:spcAft>
              <a:defRPr>
                <a:latin typeface="Arial" charset="0"/>
              </a:defRPr>
            </a:lvl1pPr>
          </a:lstStyle>
          <a:p>
            <a:pPr>
              <a:defRPr/>
            </a:pPr>
            <a:fld id="{540D56E8-4383-48E1-A62D-94069868D49A}" type="datetimeFigureOut">
              <a:rPr lang="ko-KR" altLang="fi-FI"/>
              <a:pPr>
                <a:defRPr/>
              </a:pPr>
              <a:t>2021. 2. 2.</a:t>
            </a:fld>
            <a:endParaRPr lang="ko-KR" altLang="en-US"/>
          </a:p>
        </p:txBody>
      </p:sp>
      <p:sp>
        <p:nvSpPr>
          <p:cNvPr id="6" name="바닥글 개체 틀 5"/>
          <p:cNvSpPr>
            <a:spLocks noGrp="1"/>
          </p:cNvSpPr>
          <p:nvPr>
            <p:ph type="ftr" sz="quarter" idx="11"/>
          </p:nvPr>
        </p:nvSpPr>
        <p:spPr/>
        <p:txBody>
          <a:bodyPr/>
          <a:lstStyle>
            <a:lvl1pPr fontAlgn="base" latinLnBrk="0">
              <a:spcBef>
                <a:spcPct val="0"/>
              </a:spcBef>
              <a:spcAft>
                <a:spcPct val="0"/>
              </a:spcAft>
              <a:defRPr>
                <a:latin typeface="Arial" charset="0"/>
              </a:defRPr>
            </a:lvl1pPr>
          </a:lstStyle>
          <a:p>
            <a:pPr>
              <a:defRPr/>
            </a:pPr>
            <a:endParaRPr lang="ko-KR" altLang="en-US"/>
          </a:p>
        </p:txBody>
      </p:sp>
      <p:sp>
        <p:nvSpPr>
          <p:cNvPr id="7" name="슬라이드 번호 개체 틀 6"/>
          <p:cNvSpPr>
            <a:spLocks noGrp="1"/>
          </p:cNvSpPr>
          <p:nvPr>
            <p:ph type="sldNum" sz="quarter" idx="12"/>
          </p:nvPr>
        </p:nvSpPr>
        <p:spPr/>
        <p:txBody>
          <a:bodyPr/>
          <a:lstStyle>
            <a:lvl1pPr fontAlgn="base" latinLnBrk="0">
              <a:spcBef>
                <a:spcPct val="0"/>
              </a:spcBef>
              <a:spcAft>
                <a:spcPct val="0"/>
              </a:spcAft>
              <a:defRPr>
                <a:latin typeface="Arial" charset="0"/>
              </a:defRPr>
            </a:lvl1pPr>
          </a:lstStyle>
          <a:p>
            <a:pPr>
              <a:defRPr/>
            </a:pPr>
            <a:fld id="{CDC7A66D-43DC-42C0-8B8C-C2D3872C0197}" type="slidenum">
              <a:rPr lang="ko-KR" altLang="en-US"/>
              <a:pPr>
                <a:defRPr/>
              </a:pPr>
              <a:t>‹#›</a:t>
            </a:fld>
            <a:endParaRPr lang="ko-KR" altLang="en-US"/>
          </a:p>
        </p:txBody>
      </p:sp>
    </p:spTree>
    <p:extLst>
      <p:ext uri="{BB962C8B-B14F-4D97-AF65-F5344CB8AC3E}">
        <p14:creationId xmlns:p14="http://schemas.microsoft.com/office/powerpoint/2010/main" val="100409989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lvl1pPr fontAlgn="base" latinLnBrk="0">
              <a:spcBef>
                <a:spcPct val="0"/>
              </a:spcBef>
              <a:spcAft>
                <a:spcPct val="0"/>
              </a:spcAft>
              <a:defRPr>
                <a:latin typeface="Arial" charset="0"/>
              </a:defRPr>
            </a:lvl1pPr>
          </a:lstStyle>
          <a:p>
            <a:pPr>
              <a:defRPr/>
            </a:pPr>
            <a:fld id="{3E1E0A9B-1513-432E-B876-2400F7D5AEB1}" type="datetimeFigureOut">
              <a:rPr lang="ko-KR" altLang="fi-FI"/>
              <a:pPr>
                <a:defRPr/>
              </a:pPr>
              <a:t>2021. 2. 2.</a:t>
            </a:fld>
            <a:endParaRPr lang="ko-KR" altLang="en-US"/>
          </a:p>
        </p:txBody>
      </p:sp>
      <p:sp>
        <p:nvSpPr>
          <p:cNvPr id="8" name="바닥글 개체 틀 7"/>
          <p:cNvSpPr>
            <a:spLocks noGrp="1"/>
          </p:cNvSpPr>
          <p:nvPr>
            <p:ph type="ftr" sz="quarter" idx="11"/>
          </p:nvPr>
        </p:nvSpPr>
        <p:spPr/>
        <p:txBody>
          <a:bodyPr/>
          <a:lstStyle>
            <a:lvl1pPr fontAlgn="base" latinLnBrk="0">
              <a:spcBef>
                <a:spcPct val="0"/>
              </a:spcBef>
              <a:spcAft>
                <a:spcPct val="0"/>
              </a:spcAft>
              <a:defRPr>
                <a:latin typeface="Arial" charset="0"/>
              </a:defRPr>
            </a:lvl1pPr>
          </a:lstStyle>
          <a:p>
            <a:pPr>
              <a:defRPr/>
            </a:pPr>
            <a:endParaRPr lang="ko-KR" altLang="en-US"/>
          </a:p>
        </p:txBody>
      </p:sp>
      <p:sp>
        <p:nvSpPr>
          <p:cNvPr id="9" name="슬라이드 번호 개체 틀 8"/>
          <p:cNvSpPr>
            <a:spLocks noGrp="1"/>
          </p:cNvSpPr>
          <p:nvPr>
            <p:ph type="sldNum" sz="quarter" idx="12"/>
          </p:nvPr>
        </p:nvSpPr>
        <p:spPr/>
        <p:txBody>
          <a:bodyPr/>
          <a:lstStyle>
            <a:lvl1pPr fontAlgn="base" latinLnBrk="0">
              <a:spcBef>
                <a:spcPct val="0"/>
              </a:spcBef>
              <a:spcAft>
                <a:spcPct val="0"/>
              </a:spcAft>
              <a:defRPr>
                <a:latin typeface="Arial" charset="0"/>
              </a:defRPr>
            </a:lvl1pPr>
          </a:lstStyle>
          <a:p>
            <a:pPr>
              <a:defRPr/>
            </a:pPr>
            <a:fld id="{E88EAD77-11EE-48C4-8D29-71F1839BC37E}" type="slidenum">
              <a:rPr lang="ko-KR" altLang="en-US"/>
              <a:pPr>
                <a:defRPr/>
              </a:pPr>
              <a:t>‹#›</a:t>
            </a:fld>
            <a:endParaRPr lang="ko-KR" altLang="en-US"/>
          </a:p>
        </p:txBody>
      </p:sp>
    </p:spTree>
    <p:extLst>
      <p:ext uri="{BB962C8B-B14F-4D97-AF65-F5344CB8AC3E}">
        <p14:creationId xmlns:p14="http://schemas.microsoft.com/office/powerpoint/2010/main" val="228261002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lvl1pPr fontAlgn="base" latinLnBrk="0">
              <a:spcBef>
                <a:spcPct val="0"/>
              </a:spcBef>
              <a:spcAft>
                <a:spcPct val="0"/>
              </a:spcAft>
              <a:defRPr>
                <a:latin typeface="Arial" charset="0"/>
              </a:defRPr>
            </a:lvl1pPr>
          </a:lstStyle>
          <a:p>
            <a:pPr>
              <a:defRPr/>
            </a:pPr>
            <a:fld id="{290178CD-DAE3-4DAE-9AE1-3E33C33161FA}" type="datetimeFigureOut">
              <a:rPr lang="ko-KR" altLang="fi-FI"/>
              <a:pPr>
                <a:defRPr/>
              </a:pPr>
              <a:t>2021. 2. 2.</a:t>
            </a:fld>
            <a:endParaRPr lang="ko-KR" altLang="en-US"/>
          </a:p>
        </p:txBody>
      </p:sp>
      <p:sp>
        <p:nvSpPr>
          <p:cNvPr id="4" name="바닥글 개체 틀 3"/>
          <p:cNvSpPr>
            <a:spLocks noGrp="1"/>
          </p:cNvSpPr>
          <p:nvPr>
            <p:ph type="ftr" sz="quarter" idx="11"/>
          </p:nvPr>
        </p:nvSpPr>
        <p:spPr/>
        <p:txBody>
          <a:bodyPr/>
          <a:lstStyle>
            <a:lvl1pPr fontAlgn="base" latinLnBrk="0">
              <a:spcBef>
                <a:spcPct val="0"/>
              </a:spcBef>
              <a:spcAft>
                <a:spcPct val="0"/>
              </a:spcAft>
              <a:defRPr>
                <a:latin typeface="Arial" charset="0"/>
              </a:defRPr>
            </a:lvl1pPr>
          </a:lstStyle>
          <a:p>
            <a:pPr>
              <a:defRPr/>
            </a:pPr>
            <a:endParaRPr lang="ko-KR" altLang="en-US"/>
          </a:p>
        </p:txBody>
      </p:sp>
      <p:sp>
        <p:nvSpPr>
          <p:cNvPr id="5" name="슬라이드 번호 개체 틀 4"/>
          <p:cNvSpPr>
            <a:spLocks noGrp="1"/>
          </p:cNvSpPr>
          <p:nvPr>
            <p:ph type="sldNum" sz="quarter" idx="12"/>
          </p:nvPr>
        </p:nvSpPr>
        <p:spPr/>
        <p:txBody>
          <a:bodyPr/>
          <a:lstStyle>
            <a:lvl1pPr fontAlgn="base" latinLnBrk="0">
              <a:spcBef>
                <a:spcPct val="0"/>
              </a:spcBef>
              <a:spcAft>
                <a:spcPct val="0"/>
              </a:spcAft>
              <a:defRPr>
                <a:latin typeface="Arial" charset="0"/>
              </a:defRPr>
            </a:lvl1pPr>
          </a:lstStyle>
          <a:p>
            <a:pPr>
              <a:defRPr/>
            </a:pPr>
            <a:fld id="{2EACC04A-3DFA-4DB2-98AE-9FD38FDA69B2}" type="slidenum">
              <a:rPr lang="ko-KR" altLang="en-US"/>
              <a:pPr>
                <a:defRPr/>
              </a:pPr>
              <a:t>‹#›</a:t>
            </a:fld>
            <a:endParaRPr lang="ko-KR" altLang="en-US"/>
          </a:p>
        </p:txBody>
      </p:sp>
    </p:spTree>
    <p:extLst>
      <p:ext uri="{BB962C8B-B14F-4D97-AF65-F5344CB8AC3E}">
        <p14:creationId xmlns:p14="http://schemas.microsoft.com/office/powerpoint/2010/main" val="361614506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fontAlgn="base" latinLnBrk="0">
              <a:spcBef>
                <a:spcPct val="0"/>
              </a:spcBef>
              <a:spcAft>
                <a:spcPct val="0"/>
              </a:spcAft>
              <a:defRPr>
                <a:latin typeface="Arial" charset="0"/>
              </a:defRPr>
            </a:lvl1pPr>
          </a:lstStyle>
          <a:p>
            <a:pPr>
              <a:defRPr/>
            </a:pPr>
            <a:fld id="{5705DE39-0361-4B15-9935-933FEABD4A50}" type="datetimeFigureOut">
              <a:rPr lang="ko-KR" altLang="fi-FI"/>
              <a:pPr>
                <a:defRPr/>
              </a:pPr>
              <a:t>2021. 2. 2.</a:t>
            </a:fld>
            <a:endParaRPr lang="ko-KR" altLang="en-US"/>
          </a:p>
        </p:txBody>
      </p:sp>
      <p:sp>
        <p:nvSpPr>
          <p:cNvPr id="3" name="바닥글 개체 틀 2"/>
          <p:cNvSpPr>
            <a:spLocks noGrp="1"/>
          </p:cNvSpPr>
          <p:nvPr>
            <p:ph type="ftr" sz="quarter" idx="11"/>
          </p:nvPr>
        </p:nvSpPr>
        <p:spPr/>
        <p:txBody>
          <a:bodyPr/>
          <a:lstStyle>
            <a:lvl1pPr fontAlgn="base" latinLnBrk="0">
              <a:spcBef>
                <a:spcPct val="0"/>
              </a:spcBef>
              <a:spcAft>
                <a:spcPct val="0"/>
              </a:spcAft>
              <a:defRPr>
                <a:latin typeface="Arial" charset="0"/>
              </a:defRPr>
            </a:lvl1pPr>
          </a:lstStyle>
          <a:p>
            <a:pPr>
              <a:defRPr/>
            </a:pPr>
            <a:endParaRPr lang="ko-KR" altLang="en-US"/>
          </a:p>
        </p:txBody>
      </p:sp>
      <p:sp>
        <p:nvSpPr>
          <p:cNvPr id="4" name="슬라이드 번호 개체 틀 3"/>
          <p:cNvSpPr>
            <a:spLocks noGrp="1"/>
          </p:cNvSpPr>
          <p:nvPr>
            <p:ph type="sldNum" sz="quarter" idx="12"/>
          </p:nvPr>
        </p:nvSpPr>
        <p:spPr/>
        <p:txBody>
          <a:bodyPr/>
          <a:lstStyle>
            <a:lvl1pPr fontAlgn="base" latinLnBrk="0">
              <a:spcBef>
                <a:spcPct val="0"/>
              </a:spcBef>
              <a:spcAft>
                <a:spcPct val="0"/>
              </a:spcAft>
              <a:defRPr>
                <a:latin typeface="Arial" charset="0"/>
              </a:defRPr>
            </a:lvl1pPr>
          </a:lstStyle>
          <a:p>
            <a:pPr>
              <a:defRPr/>
            </a:pPr>
            <a:fld id="{734AE0B6-D987-4BE5-862F-EA0233BCDE71}" type="slidenum">
              <a:rPr lang="ko-KR" altLang="en-US"/>
              <a:pPr>
                <a:defRPr/>
              </a:pPr>
              <a:t>‹#›</a:t>
            </a:fld>
            <a:endParaRPr lang="ko-KR" altLang="en-US"/>
          </a:p>
        </p:txBody>
      </p:sp>
    </p:spTree>
    <p:extLst>
      <p:ext uri="{BB962C8B-B14F-4D97-AF65-F5344CB8AC3E}">
        <p14:creationId xmlns:p14="http://schemas.microsoft.com/office/powerpoint/2010/main" val="3262977783"/>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2"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lvl1pPr fontAlgn="base" latinLnBrk="0">
              <a:spcBef>
                <a:spcPct val="0"/>
              </a:spcBef>
              <a:spcAft>
                <a:spcPct val="0"/>
              </a:spcAft>
              <a:defRPr>
                <a:latin typeface="Arial" charset="0"/>
              </a:defRPr>
            </a:lvl1pPr>
          </a:lstStyle>
          <a:p>
            <a:pPr>
              <a:defRPr/>
            </a:pPr>
            <a:fld id="{BDC4C0B3-4A05-4AF2-8201-6AA68A6BE118}" type="datetimeFigureOut">
              <a:rPr lang="ko-KR" altLang="fi-FI"/>
              <a:pPr>
                <a:defRPr/>
              </a:pPr>
              <a:t>2021. 2. 2.</a:t>
            </a:fld>
            <a:endParaRPr lang="ko-KR" altLang="en-US"/>
          </a:p>
        </p:txBody>
      </p:sp>
      <p:sp>
        <p:nvSpPr>
          <p:cNvPr id="6" name="바닥글 개체 틀 5"/>
          <p:cNvSpPr>
            <a:spLocks noGrp="1"/>
          </p:cNvSpPr>
          <p:nvPr>
            <p:ph type="ftr" sz="quarter" idx="11"/>
          </p:nvPr>
        </p:nvSpPr>
        <p:spPr/>
        <p:txBody>
          <a:bodyPr/>
          <a:lstStyle>
            <a:lvl1pPr fontAlgn="base" latinLnBrk="0">
              <a:spcBef>
                <a:spcPct val="0"/>
              </a:spcBef>
              <a:spcAft>
                <a:spcPct val="0"/>
              </a:spcAft>
              <a:defRPr>
                <a:latin typeface="Arial" charset="0"/>
              </a:defRPr>
            </a:lvl1pPr>
          </a:lstStyle>
          <a:p>
            <a:pPr>
              <a:defRPr/>
            </a:pPr>
            <a:endParaRPr lang="ko-KR" altLang="en-US"/>
          </a:p>
        </p:txBody>
      </p:sp>
      <p:sp>
        <p:nvSpPr>
          <p:cNvPr id="7" name="슬라이드 번호 개체 틀 6"/>
          <p:cNvSpPr>
            <a:spLocks noGrp="1"/>
          </p:cNvSpPr>
          <p:nvPr>
            <p:ph type="sldNum" sz="quarter" idx="12"/>
          </p:nvPr>
        </p:nvSpPr>
        <p:spPr/>
        <p:txBody>
          <a:bodyPr/>
          <a:lstStyle>
            <a:lvl1pPr fontAlgn="base" latinLnBrk="0">
              <a:spcBef>
                <a:spcPct val="0"/>
              </a:spcBef>
              <a:spcAft>
                <a:spcPct val="0"/>
              </a:spcAft>
              <a:defRPr>
                <a:latin typeface="Arial" charset="0"/>
              </a:defRPr>
            </a:lvl1pPr>
          </a:lstStyle>
          <a:p>
            <a:pPr>
              <a:defRPr/>
            </a:pPr>
            <a:fld id="{012EA75A-D196-4B68-B619-DA9F7FEECEB2}" type="slidenum">
              <a:rPr lang="ko-KR" altLang="en-US"/>
              <a:pPr>
                <a:defRPr/>
              </a:pPr>
              <a:t>‹#›</a:t>
            </a:fld>
            <a:endParaRPr lang="ko-KR" altLang="en-US"/>
          </a:p>
        </p:txBody>
      </p:sp>
    </p:spTree>
    <p:extLst>
      <p:ext uri="{BB962C8B-B14F-4D97-AF65-F5344CB8AC3E}">
        <p14:creationId xmlns:p14="http://schemas.microsoft.com/office/powerpoint/2010/main" val="3850698615"/>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lvl1pPr fontAlgn="base" latinLnBrk="0">
              <a:spcBef>
                <a:spcPct val="0"/>
              </a:spcBef>
              <a:spcAft>
                <a:spcPct val="0"/>
              </a:spcAft>
              <a:defRPr>
                <a:latin typeface="Arial" charset="0"/>
              </a:defRPr>
            </a:lvl1pPr>
          </a:lstStyle>
          <a:p>
            <a:pPr>
              <a:defRPr/>
            </a:pPr>
            <a:fld id="{85E89E72-D604-45CA-AF56-A3B6DDFFC2CA}" type="datetimeFigureOut">
              <a:rPr lang="ko-KR" altLang="fi-FI"/>
              <a:pPr>
                <a:defRPr/>
              </a:pPr>
              <a:t>2021. 2. 2.</a:t>
            </a:fld>
            <a:endParaRPr lang="ko-KR" altLang="en-US"/>
          </a:p>
        </p:txBody>
      </p:sp>
      <p:sp>
        <p:nvSpPr>
          <p:cNvPr id="6" name="바닥글 개체 틀 5"/>
          <p:cNvSpPr>
            <a:spLocks noGrp="1"/>
          </p:cNvSpPr>
          <p:nvPr>
            <p:ph type="ftr" sz="quarter" idx="11"/>
          </p:nvPr>
        </p:nvSpPr>
        <p:spPr/>
        <p:txBody>
          <a:bodyPr/>
          <a:lstStyle>
            <a:lvl1pPr fontAlgn="base" latinLnBrk="0">
              <a:spcBef>
                <a:spcPct val="0"/>
              </a:spcBef>
              <a:spcAft>
                <a:spcPct val="0"/>
              </a:spcAft>
              <a:defRPr>
                <a:latin typeface="Arial" charset="0"/>
              </a:defRPr>
            </a:lvl1pPr>
          </a:lstStyle>
          <a:p>
            <a:pPr>
              <a:defRPr/>
            </a:pPr>
            <a:endParaRPr lang="ko-KR" altLang="en-US"/>
          </a:p>
        </p:txBody>
      </p:sp>
      <p:sp>
        <p:nvSpPr>
          <p:cNvPr id="7" name="슬라이드 번호 개체 틀 6"/>
          <p:cNvSpPr>
            <a:spLocks noGrp="1"/>
          </p:cNvSpPr>
          <p:nvPr>
            <p:ph type="sldNum" sz="quarter" idx="12"/>
          </p:nvPr>
        </p:nvSpPr>
        <p:spPr/>
        <p:txBody>
          <a:bodyPr/>
          <a:lstStyle>
            <a:lvl1pPr fontAlgn="base" latinLnBrk="0">
              <a:spcBef>
                <a:spcPct val="0"/>
              </a:spcBef>
              <a:spcAft>
                <a:spcPct val="0"/>
              </a:spcAft>
              <a:defRPr>
                <a:latin typeface="Arial" charset="0"/>
              </a:defRPr>
            </a:lvl1pPr>
          </a:lstStyle>
          <a:p>
            <a:pPr>
              <a:defRPr/>
            </a:pPr>
            <a:fld id="{A61DBBA7-ECBF-47EB-8F59-4EA913504577}" type="slidenum">
              <a:rPr lang="ko-KR" altLang="en-US"/>
              <a:pPr>
                <a:defRPr/>
              </a:pPr>
              <a:t>‹#›</a:t>
            </a:fld>
            <a:endParaRPr lang="ko-KR" altLang="en-US"/>
          </a:p>
        </p:txBody>
      </p:sp>
    </p:spTree>
    <p:extLst>
      <p:ext uri="{BB962C8B-B14F-4D97-AF65-F5344CB8AC3E}">
        <p14:creationId xmlns:p14="http://schemas.microsoft.com/office/powerpoint/2010/main" val="1770220660"/>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fontAlgn="base" latinLnBrk="0">
              <a:spcBef>
                <a:spcPct val="0"/>
              </a:spcBef>
              <a:spcAft>
                <a:spcPct val="0"/>
              </a:spcAft>
              <a:defRPr>
                <a:latin typeface="Arial" charset="0"/>
              </a:defRPr>
            </a:lvl1pPr>
          </a:lstStyle>
          <a:p>
            <a:pPr>
              <a:defRPr/>
            </a:pPr>
            <a:fld id="{A3F7E4EC-F896-437C-9DA5-F565C4B89755}" type="datetimeFigureOut">
              <a:rPr lang="ko-KR" altLang="fi-FI"/>
              <a:pPr>
                <a:defRPr/>
              </a:pPr>
              <a:t>2021. 2. 2.</a:t>
            </a:fld>
            <a:endParaRPr lang="ko-KR" altLang="en-US"/>
          </a:p>
        </p:txBody>
      </p:sp>
      <p:sp>
        <p:nvSpPr>
          <p:cNvPr id="5" name="바닥글 개체 틀 4"/>
          <p:cNvSpPr>
            <a:spLocks noGrp="1"/>
          </p:cNvSpPr>
          <p:nvPr>
            <p:ph type="ftr" sz="quarter" idx="11"/>
          </p:nvPr>
        </p:nvSpPr>
        <p:spPr/>
        <p:txBody>
          <a:bodyPr/>
          <a:lstStyle>
            <a:lvl1pPr fontAlgn="base" latinLnBrk="0">
              <a:spcBef>
                <a:spcPct val="0"/>
              </a:spcBef>
              <a:spcAft>
                <a:spcPct val="0"/>
              </a:spcAft>
              <a:defRPr>
                <a:latin typeface="Arial" charset="0"/>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fontAlgn="base" latinLnBrk="0">
              <a:spcBef>
                <a:spcPct val="0"/>
              </a:spcBef>
              <a:spcAft>
                <a:spcPct val="0"/>
              </a:spcAft>
              <a:defRPr>
                <a:latin typeface="Arial" charset="0"/>
              </a:defRPr>
            </a:lvl1pPr>
          </a:lstStyle>
          <a:p>
            <a:pPr>
              <a:defRPr/>
            </a:pPr>
            <a:fld id="{19F8EBD4-E142-47A7-B6A2-AA7B42EEFA26}" type="slidenum">
              <a:rPr lang="ko-KR" altLang="en-US"/>
              <a:pPr>
                <a:defRPr/>
              </a:pPr>
              <a:t>‹#›</a:t>
            </a:fld>
            <a:endParaRPr lang="ko-KR" altLang="en-US"/>
          </a:p>
        </p:txBody>
      </p:sp>
    </p:spTree>
    <p:extLst>
      <p:ext uri="{BB962C8B-B14F-4D97-AF65-F5344CB8AC3E}">
        <p14:creationId xmlns:p14="http://schemas.microsoft.com/office/powerpoint/2010/main" val="333202523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9"/>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9"/>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fontAlgn="base" latinLnBrk="0">
              <a:spcBef>
                <a:spcPct val="0"/>
              </a:spcBef>
              <a:spcAft>
                <a:spcPct val="0"/>
              </a:spcAft>
              <a:defRPr>
                <a:latin typeface="Arial" charset="0"/>
              </a:defRPr>
            </a:lvl1pPr>
          </a:lstStyle>
          <a:p>
            <a:pPr>
              <a:defRPr/>
            </a:pPr>
            <a:fld id="{7159D75B-669C-4CEB-9732-08153CFBF738}" type="datetimeFigureOut">
              <a:rPr lang="ko-KR" altLang="fi-FI"/>
              <a:pPr>
                <a:defRPr/>
              </a:pPr>
              <a:t>2021. 2. 2.</a:t>
            </a:fld>
            <a:endParaRPr lang="ko-KR" altLang="en-US"/>
          </a:p>
        </p:txBody>
      </p:sp>
      <p:sp>
        <p:nvSpPr>
          <p:cNvPr id="5" name="바닥글 개체 틀 4"/>
          <p:cNvSpPr>
            <a:spLocks noGrp="1"/>
          </p:cNvSpPr>
          <p:nvPr>
            <p:ph type="ftr" sz="quarter" idx="11"/>
          </p:nvPr>
        </p:nvSpPr>
        <p:spPr/>
        <p:txBody>
          <a:bodyPr/>
          <a:lstStyle>
            <a:lvl1pPr fontAlgn="base" latinLnBrk="0">
              <a:spcBef>
                <a:spcPct val="0"/>
              </a:spcBef>
              <a:spcAft>
                <a:spcPct val="0"/>
              </a:spcAft>
              <a:defRPr>
                <a:latin typeface="Arial" charset="0"/>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fontAlgn="base" latinLnBrk="0">
              <a:spcBef>
                <a:spcPct val="0"/>
              </a:spcBef>
              <a:spcAft>
                <a:spcPct val="0"/>
              </a:spcAft>
              <a:defRPr>
                <a:latin typeface="Arial" charset="0"/>
              </a:defRPr>
            </a:lvl1pPr>
          </a:lstStyle>
          <a:p>
            <a:pPr>
              <a:defRPr/>
            </a:pPr>
            <a:fld id="{6CFFE033-9FB6-4E2F-80FC-E27FB8B4422A}" type="slidenum">
              <a:rPr lang="ko-KR" altLang="en-US"/>
              <a:pPr>
                <a:defRPr/>
              </a:pPr>
              <a:t>‹#›</a:t>
            </a:fld>
            <a:endParaRPr lang="ko-KR" altLang="en-US"/>
          </a:p>
        </p:txBody>
      </p:sp>
    </p:spTree>
    <p:extLst>
      <p:ext uri="{BB962C8B-B14F-4D97-AF65-F5344CB8AC3E}">
        <p14:creationId xmlns:p14="http://schemas.microsoft.com/office/powerpoint/2010/main" val="3273875388"/>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36525" y="144463"/>
            <a:ext cx="8864600" cy="6577012"/>
            <a:chOff x="86" y="91"/>
            <a:chExt cx="5584" cy="4143"/>
          </a:xfrm>
        </p:grpSpPr>
        <p:sp>
          <p:nvSpPr>
            <p:cNvPr id="5" name="Rectangle 3"/>
            <p:cNvSpPr>
              <a:spLocks noChangeArrowheads="1"/>
            </p:cNvSpPr>
            <p:nvPr userDrawn="1"/>
          </p:nvSpPr>
          <p:spPr bwMode="auto">
            <a:xfrm>
              <a:off x="86" y="2133"/>
              <a:ext cx="5584" cy="2101"/>
            </a:xfrm>
            <a:prstGeom prst="rect">
              <a:avLst/>
            </a:prstGeom>
            <a:solidFill>
              <a:schemeClr val="accent1"/>
            </a:solidFill>
            <a:ln w="9525">
              <a:noFill/>
              <a:miter lim="800000"/>
              <a:headEnd/>
              <a:tailEnd/>
            </a:ln>
          </p:spPr>
          <p:txBody>
            <a:bodyPr/>
            <a:lstStyle/>
            <a:p>
              <a:endParaRPr lang="fi-FI" altLang="ko-KR">
                <a:solidFill>
                  <a:srgbClr val="000000"/>
                </a:solidFill>
                <a:ea typeface="Gulim" pitchFamily="34" charset="-127"/>
              </a:endParaRPr>
            </a:p>
          </p:txBody>
        </p:sp>
        <p:sp>
          <p:nvSpPr>
            <p:cNvPr id="6" name="Freeform 4"/>
            <p:cNvSpPr>
              <a:spLocks/>
            </p:cNvSpPr>
            <p:nvPr userDrawn="1"/>
          </p:nvSpPr>
          <p:spPr bwMode="auto">
            <a:xfrm>
              <a:off x="588" y="91"/>
              <a:ext cx="5081" cy="2042"/>
            </a:xfrm>
            <a:custGeom>
              <a:avLst/>
              <a:gdLst/>
              <a:ahLst/>
              <a:cxnLst>
                <a:cxn ang="0">
                  <a:pos x="886" y="0"/>
                </a:cxn>
                <a:cxn ang="0">
                  <a:pos x="1410" y="0"/>
                </a:cxn>
                <a:cxn ang="0">
                  <a:pos x="1935" y="0"/>
                </a:cxn>
                <a:cxn ang="0">
                  <a:pos x="2459" y="0"/>
                </a:cxn>
                <a:cxn ang="0">
                  <a:pos x="2983" y="0"/>
                </a:cxn>
                <a:cxn ang="0">
                  <a:pos x="3508" y="0"/>
                </a:cxn>
                <a:cxn ang="0">
                  <a:pos x="4032" y="0"/>
                </a:cxn>
                <a:cxn ang="0">
                  <a:pos x="4557" y="0"/>
                </a:cxn>
                <a:cxn ang="0">
                  <a:pos x="5081" y="0"/>
                </a:cxn>
                <a:cxn ang="0">
                  <a:pos x="5081" y="510"/>
                </a:cxn>
                <a:cxn ang="0">
                  <a:pos x="5081" y="1021"/>
                </a:cxn>
                <a:cxn ang="0">
                  <a:pos x="5081" y="1531"/>
                </a:cxn>
                <a:cxn ang="0">
                  <a:pos x="5081" y="2042"/>
                </a:cxn>
                <a:cxn ang="0">
                  <a:pos x="4557" y="2042"/>
                </a:cxn>
                <a:cxn ang="0">
                  <a:pos x="4032" y="2042"/>
                </a:cxn>
                <a:cxn ang="0">
                  <a:pos x="3508" y="2042"/>
                </a:cxn>
                <a:cxn ang="0">
                  <a:pos x="2983" y="2042"/>
                </a:cxn>
                <a:cxn ang="0">
                  <a:pos x="2459" y="2042"/>
                </a:cxn>
                <a:cxn ang="0">
                  <a:pos x="1935" y="2042"/>
                </a:cxn>
                <a:cxn ang="0">
                  <a:pos x="1410" y="2042"/>
                </a:cxn>
                <a:cxn ang="0">
                  <a:pos x="886" y="2042"/>
                </a:cxn>
                <a:cxn ang="0">
                  <a:pos x="886" y="1595"/>
                </a:cxn>
                <a:cxn ang="0">
                  <a:pos x="443" y="1595"/>
                </a:cxn>
                <a:cxn ang="0">
                  <a:pos x="0" y="1595"/>
                </a:cxn>
                <a:cxn ang="0">
                  <a:pos x="0" y="1237"/>
                </a:cxn>
                <a:cxn ang="0">
                  <a:pos x="443" y="1237"/>
                </a:cxn>
                <a:cxn ang="0">
                  <a:pos x="886" y="1237"/>
                </a:cxn>
                <a:cxn ang="0">
                  <a:pos x="886" y="790"/>
                </a:cxn>
                <a:cxn ang="0">
                  <a:pos x="443" y="790"/>
                </a:cxn>
                <a:cxn ang="0">
                  <a:pos x="0" y="790"/>
                </a:cxn>
                <a:cxn ang="0">
                  <a:pos x="0" y="448"/>
                </a:cxn>
                <a:cxn ang="0">
                  <a:pos x="443" y="448"/>
                </a:cxn>
                <a:cxn ang="0">
                  <a:pos x="886" y="448"/>
                </a:cxn>
                <a:cxn ang="0">
                  <a:pos x="886" y="0"/>
                </a:cxn>
              </a:cxnLst>
              <a:rect l="0" t="0" r="r" b="b"/>
              <a:pathLst>
                <a:path w="5081" h="2042">
                  <a:moveTo>
                    <a:pt x="886" y="0"/>
                  </a:moveTo>
                  <a:lnTo>
                    <a:pt x="1410" y="0"/>
                  </a:lnTo>
                  <a:lnTo>
                    <a:pt x="1935" y="0"/>
                  </a:lnTo>
                  <a:lnTo>
                    <a:pt x="2459" y="0"/>
                  </a:lnTo>
                  <a:lnTo>
                    <a:pt x="2983" y="0"/>
                  </a:lnTo>
                  <a:lnTo>
                    <a:pt x="3508" y="0"/>
                  </a:lnTo>
                  <a:lnTo>
                    <a:pt x="4032" y="0"/>
                  </a:lnTo>
                  <a:lnTo>
                    <a:pt x="4557" y="0"/>
                  </a:lnTo>
                  <a:lnTo>
                    <a:pt x="5081" y="0"/>
                  </a:lnTo>
                  <a:lnTo>
                    <a:pt x="5081" y="510"/>
                  </a:lnTo>
                  <a:lnTo>
                    <a:pt x="5081" y="1021"/>
                  </a:lnTo>
                  <a:lnTo>
                    <a:pt x="5081" y="1531"/>
                  </a:lnTo>
                  <a:lnTo>
                    <a:pt x="5081" y="2042"/>
                  </a:lnTo>
                  <a:lnTo>
                    <a:pt x="4557" y="2042"/>
                  </a:lnTo>
                  <a:lnTo>
                    <a:pt x="4032" y="2042"/>
                  </a:lnTo>
                  <a:lnTo>
                    <a:pt x="3508" y="2042"/>
                  </a:lnTo>
                  <a:lnTo>
                    <a:pt x="2983" y="2042"/>
                  </a:lnTo>
                  <a:lnTo>
                    <a:pt x="2459" y="2042"/>
                  </a:lnTo>
                  <a:lnTo>
                    <a:pt x="1935" y="2042"/>
                  </a:lnTo>
                  <a:lnTo>
                    <a:pt x="1410" y="2042"/>
                  </a:lnTo>
                  <a:lnTo>
                    <a:pt x="886" y="2042"/>
                  </a:lnTo>
                  <a:lnTo>
                    <a:pt x="886" y="1595"/>
                  </a:lnTo>
                  <a:lnTo>
                    <a:pt x="443" y="1595"/>
                  </a:lnTo>
                  <a:lnTo>
                    <a:pt x="0" y="1595"/>
                  </a:lnTo>
                  <a:lnTo>
                    <a:pt x="0" y="1237"/>
                  </a:lnTo>
                  <a:lnTo>
                    <a:pt x="443" y="1237"/>
                  </a:lnTo>
                  <a:lnTo>
                    <a:pt x="886" y="1237"/>
                  </a:lnTo>
                  <a:lnTo>
                    <a:pt x="886" y="790"/>
                  </a:lnTo>
                  <a:lnTo>
                    <a:pt x="443" y="790"/>
                  </a:lnTo>
                  <a:lnTo>
                    <a:pt x="0" y="790"/>
                  </a:lnTo>
                  <a:lnTo>
                    <a:pt x="0" y="448"/>
                  </a:lnTo>
                  <a:lnTo>
                    <a:pt x="443" y="448"/>
                  </a:lnTo>
                  <a:lnTo>
                    <a:pt x="886" y="448"/>
                  </a:lnTo>
                  <a:lnTo>
                    <a:pt x="886" y="0"/>
                  </a:lnTo>
                  <a:close/>
                </a:path>
              </a:pathLst>
            </a:custGeom>
            <a:solidFill>
              <a:schemeClr val="bg2"/>
            </a:solidFill>
            <a:ln w="9525">
              <a:noFill/>
              <a:round/>
              <a:headEnd/>
              <a:tailEnd/>
            </a:ln>
          </p:spPr>
          <p:txBody>
            <a:bodyPr/>
            <a:lstStyle/>
            <a:p>
              <a:endParaRPr lang="fi-FI" altLang="ko-KR">
                <a:solidFill>
                  <a:srgbClr val="000000"/>
                </a:solidFill>
                <a:ea typeface="Gulim" pitchFamily="34" charset="-127"/>
              </a:endParaRPr>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0" y="1890"/>
              <a:ext cx="3810"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Freeform 6"/>
          <p:cNvSpPr>
            <a:spLocks/>
          </p:cNvSpPr>
          <p:nvPr/>
        </p:nvSpPr>
        <p:spPr bwMode="auto">
          <a:xfrm>
            <a:off x="136525" y="3386138"/>
            <a:ext cx="2203450" cy="2532062"/>
          </a:xfrm>
          <a:custGeom>
            <a:avLst/>
            <a:gdLst/>
            <a:ahLst/>
            <a:cxnLst>
              <a:cxn ang="0">
                <a:pos x="1388" y="1595"/>
              </a:cxn>
              <a:cxn ang="0">
                <a:pos x="1388" y="1148"/>
              </a:cxn>
              <a:cxn ang="0">
                <a:pos x="945" y="1148"/>
              </a:cxn>
              <a:cxn ang="0">
                <a:pos x="502" y="1148"/>
              </a:cxn>
              <a:cxn ang="0">
                <a:pos x="502" y="789"/>
              </a:cxn>
              <a:cxn ang="0">
                <a:pos x="945" y="789"/>
              </a:cxn>
              <a:cxn ang="0">
                <a:pos x="1388" y="789"/>
              </a:cxn>
              <a:cxn ang="0">
                <a:pos x="1388" y="341"/>
              </a:cxn>
              <a:cxn ang="0">
                <a:pos x="945" y="341"/>
              </a:cxn>
              <a:cxn ang="0">
                <a:pos x="502" y="341"/>
              </a:cxn>
              <a:cxn ang="0">
                <a:pos x="502" y="0"/>
              </a:cxn>
              <a:cxn ang="0">
                <a:pos x="0" y="0"/>
              </a:cxn>
              <a:cxn ang="0">
                <a:pos x="0" y="798"/>
              </a:cxn>
              <a:cxn ang="0">
                <a:pos x="0" y="1595"/>
              </a:cxn>
              <a:cxn ang="0">
                <a:pos x="693" y="1595"/>
              </a:cxn>
              <a:cxn ang="0">
                <a:pos x="1388" y="1595"/>
              </a:cxn>
            </a:cxnLst>
            <a:rect l="0" t="0" r="r" b="b"/>
            <a:pathLst>
              <a:path w="1388" h="1595">
                <a:moveTo>
                  <a:pt x="1388" y="1595"/>
                </a:moveTo>
                <a:lnTo>
                  <a:pt x="1388" y="1148"/>
                </a:lnTo>
                <a:lnTo>
                  <a:pt x="945" y="1148"/>
                </a:lnTo>
                <a:lnTo>
                  <a:pt x="502" y="1148"/>
                </a:lnTo>
                <a:lnTo>
                  <a:pt x="502" y="789"/>
                </a:lnTo>
                <a:lnTo>
                  <a:pt x="945" y="789"/>
                </a:lnTo>
                <a:lnTo>
                  <a:pt x="1388" y="789"/>
                </a:lnTo>
                <a:lnTo>
                  <a:pt x="1388" y="341"/>
                </a:lnTo>
                <a:lnTo>
                  <a:pt x="945" y="341"/>
                </a:lnTo>
                <a:lnTo>
                  <a:pt x="502" y="341"/>
                </a:lnTo>
                <a:lnTo>
                  <a:pt x="502" y="0"/>
                </a:lnTo>
                <a:lnTo>
                  <a:pt x="0" y="0"/>
                </a:lnTo>
                <a:lnTo>
                  <a:pt x="0" y="798"/>
                </a:lnTo>
                <a:lnTo>
                  <a:pt x="0" y="1595"/>
                </a:lnTo>
                <a:lnTo>
                  <a:pt x="693" y="1595"/>
                </a:lnTo>
                <a:lnTo>
                  <a:pt x="1388" y="1595"/>
                </a:lnTo>
                <a:close/>
              </a:path>
            </a:pathLst>
          </a:custGeom>
          <a:solidFill>
            <a:srgbClr val="FFFFFF">
              <a:alpha val="60001"/>
            </a:srgbClr>
          </a:solidFill>
          <a:ln w="9525">
            <a:noFill/>
            <a:round/>
            <a:headEnd/>
            <a:tailEnd/>
          </a:ln>
        </p:spPr>
        <p:txBody>
          <a:bodyPr/>
          <a:lstStyle/>
          <a:p>
            <a:endParaRPr lang="fi-FI" altLang="ko-KR">
              <a:solidFill>
                <a:srgbClr val="000000"/>
              </a:solidFill>
              <a:ea typeface="Gulim" pitchFamily="34" charset="-127"/>
            </a:endParaRPr>
          </a:p>
        </p:txBody>
      </p:sp>
      <p:sp>
        <p:nvSpPr>
          <p:cNvPr id="18439" name="Rectangle 7"/>
          <p:cNvSpPr>
            <a:spLocks noGrp="1" noChangeArrowheads="1"/>
          </p:cNvSpPr>
          <p:nvPr>
            <p:ph type="ctrTitle"/>
          </p:nvPr>
        </p:nvSpPr>
        <p:spPr>
          <a:xfrm>
            <a:off x="2484440" y="3644900"/>
            <a:ext cx="6192837" cy="1296988"/>
          </a:xfrm>
        </p:spPr>
        <p:txBody>
          <a:bodyPr anchor="b"/>
          <a:lstStyle>
            <a:lvl1pPr algn="ctr">
              <a:spcAft>
                <a:spcPct val="100000"/>
              </a:spcAft>
              <a:defRPr>
                <a:solidFill>
                  <a:schemeClr val="tx2"/>
                </a:solidFill>
              </a:defRPr>
            </a:lvl1pPr>
          </a:lstStyle>
          <a:p>
            <a:r>
              <a:rPr lang="fi-FI"/>
              <a:t>Click to edit Master title style</a:t>
            </a:r>
          </a:p>
        </p:txBody>
      </p:sp>
      <p:sp>
        <p:nvSpPr>
          <p:cNvPr id="18440" name="Rectangle 8"/>
          <p:cNvSpPr>
            <a:spLocks noGrp="1" noChangeArrowheads="1"/>
          </p:cNvSpPr>
          <p:nvPr>
            <p:ph type="subTitle" idx="1"/>
          </p:nvPr>
        </p:nvSpPr>
        <p:spPr>
          <a:xfrm>
            <a:off x="2484440" y="4941888"/>
            <a:ext cx="6192837" cy="1295400"/>
          </a:xfrm>
        </p:spPr>
        <p:txBody>
          <a:bodyPr/>
          <a:lstStyle>
            <a:lvl1pPr marL="0" indent="0" algn="ctr">
              <a:buFontTx/>
              <a:buNone/>
              <a:defRPr sz="2000">
                <a:solidFill>
                  <a:schemeClr val="tx2"/>
                </a:solidFill>
              </a:defRPr>
            </a:lvl1pPr>
          </a:lstStyle>
          <a:p>
            <a:r>
              <a:rPr lang="fi-FI"/>
              <a:t>Click to edit Master subtitle style</a:t>
            </a:r>
          </a:p>
        </p:txBody>
      </p:sp>
      <p:sp>
        <p:nvSpPr>
          <p:cNvPr id="9" name="Rectangle 9"/>
          <p:cNvSpPr>
            <a:spLocks noGrp="1" noChangeArrowheads="1"/>
          </p:cNvSpPr>
          <p:nvPr>
            <p:ph type="ftr" sz="quarter" idx="10"/>
          </p:nvPr>
        </p:nvSpPr>
        <p:spPr/>
        <p:txBody>
          <a:bodyPr/>
          <a:lstStyle>
            <a:lvl1pPr>
              <a:defRPr>
                <a:solidFill>
                  <a:schemeClr val="tx2"/>
                </a:solidFill>
              </a:defRPr>
            </a:lvl1pPr>
          </a:lstStyle>
          <a:p>
            <a:pPr>
              <a:defRPr/>
            </a:pPr>
            <a:r>
              <a:rPr lang="en-US">
                <a:solidFill>
                  <a:srgbClr val="FFFFFF"/>
                </a:solidFill>
              </a:rPr>
              <a:t>Presentation name and author</a:t>
            </a:r>
          </a:p>
        </p:txBody>
      </p:sp>
      <p:sp>
        <p:nvSpPr>
          <p:cNvPr id="10" name="Rectangle 10"/>
          <p:cNvSpPr>
            <a:spLocks noGrp="1" noChangeArrowheads="1"/>
          </p:cNvSpPr>
          <p:nvPr>
            <p:ph type="sldNum" sz="quarter" idx="11"/>
          </p:nvPr>
        </p:nvSpPr>
        <p:spPr/>
        <p:txBody>
          <a:bodyPr/>
          <a:lstStyle>
            <a:lvl1pPr>
              <a:defRPr>
                <a:solidFill>
                  <a:schemeClr val="tx2"/>
                </a:solidFill>
              </a:defRPr>
            </a:lvl1pPr>
          </a:lstStyle>
          <a:p>
            <a:fld id="{8E1D43F2-8341-4363-88F5-BBA411DC5A09}" type="slidenum">
              <a:rPr lang="en-US" altLang="ko-KR">
                <a:solidFill>
                  <a:srgbClr val="FFFFFF"/>
                </a:solidFill>
              </a:rPr>
              <a:pPr/>
              <a:t>‹#›</a:t>
            </a:fld>
            <a:endParaRPr lang="en-US" altLang="ko-KR">
              <a:solidFill>
                <a:srgbClr val="FFFFFF"/>
              </a:solidFill>
            </a:endParaRPr>
          </a:p>
        </p:txBody>
      </p:sp>
      <p:sp>
        <p:nvSpPr>
          <p:cNvPr id="11" name="Rectangle 11"/>
          <p:cNvSpPr>
            <a:spLocks noGrp="1" noChangeArrowheads="1"/>
          </p:cNvSpPr>
          <p:nvPr>
            <p:ph type="dt" sz="half" idx="12"/>
          </p:nvPr>
        </p:nvSpPr>
        <p:spPr/>
        <p:txBody>
          <a:bodyPr/>
          <a:lstStyle>
            <a:lvl1pPr>
              <a:defRPr>
                <a:solidFill>
                  <a:schemeClr val="tx2"/>
                </a:solidFill>
              </a:defRPr>
            </a:lvl1pPr>
          </a:lstStyle>
          <a:p>
            <a:fld id="{2413B6E2-C87B-4478-A311-ADB7A318E528}" type="datetime2">
              <a:rPr lang="en-US" altLang="ko-KR">
                <a:solidFill>
                  <a:srgbClr val="FFFFFF"/>
                </a:solidFill>
              </a:rPr>
              <a:pPr/>
              <a:t>Tuesday, February 2, 2021</a:t>
            </a:fld>
            <a:endParaRPr lang="fi-FI" altLang="ko-KR">
              <a:solidFill>
                <a:srgbClr val="FFFFFF"/>
              </a:solidFill>
            </a:endParaRPr>
          </a:p>
        </p:txBody>
      </p:sp>
    </p:spTree>
    <p:extLst>
      <p:ext uri="{BB962C8B-B14F-4D97-AF65-F5344CB8AC3E}">
        <p14:creationId xmlns:p14="http://schemas.microsoft.com/office/powerpoint/2010/main" val="1384138138"/>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5" name="Rectangle 7"/>
          <p:cNvSpPr>
            <a:spLocks noGrp="1" noChangeArrowheads="1"/>
          </p:cNvSpPr>
          <p:nvPr>
            <p:ph type="sldNum" sz="quarter" idx="11"/>
          </p:nvPr>
        </p:nvSpPr>
        <p:spPr>
          <a:ln/>
        </p:spPr>
        <p:txBody>
          <a:bodyPr/>
          <a:lstStyle>
            <a:lvl1pPr>
              <a:defRPr/>
            </a:lvl1pPr>
          </a:lstStyle>
          <a:p>
            <a:fld id="{0A917E13-1AD0-45AA-A345-498C54B42CD4}" type="slidenum">
              <a:rPr lang="en-US" altLang="ko-KR">
                <a:solidFill>
                  <a:srgbClr val="000000"/>
                </a:solidFill>
              </a:rPr>
              <a:pPr/>
              <a:t>‹#›</a:t>
            </a:fld>
            <a:endParaRPr lang="en-US" altLang="ko-KR">
              <a:solidFill>
                <a:srgbClr val="000000"/>
              </a:solidFill>
            </a:endParaRPr>
          </a:p>
        </p:txBody>
      </p:sp>
      <p:sp>
        <p:nvSpPr>
          <p:cNvPr id="6" name="Rectangle 9"/>
          <p:cNvSpPr>
            <a:spLocks noGrp="1" noChangeArrowheads="1"/>
          </p:cNvSpPr>
          <p:nvPr>
            <p:ph type="dt" sz="half" idx="12"/>
          </p:nvPr>
        </p:nvSpPr>
        <p:spPr>
          <a:ln/>
        </p:spPr>
        <p:txBody>
          <a:bodyPr/>
          <a:lstStyle>
            <a:lvl1pPr>
              <a:defRPr/>
            </a:lvl1pPr>
          </a:lstStyle>
          <a:p>
            <a:fld id="{A8D1BC16-001B-44E1-9D64-0069F362BAFF}"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2954474263"/>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5" name="Rectangle 7"/>
          <p:cNvSpPr>
            <a:spLocks noGrp="1" noChangeArrowheads="1"/>
          </p:cNvSpPr>
          <p:nvPr>
            <p:ph type="sldNum" sz="quarter" idx="11"/>
          </p:nvPr>
        </p:nvSpPr>
        <p:spPr>
          <a:ln/>
        </p:spPr>
        <p:txBody>
          <a:bodyPr/>
          <a:lstStyle>
            <a:lvl1pPr>
              <a:defRPr/>
            </a:lvl1pPr>
          </a:lstStyle>
          <a:p>
            <a:fld id="{2137B885-A1E3-410C-872D-3FA85B6F14F5}" type="slidenum">
              <a:rPr lang="en-US" altLang="ko-KR">
                <a:solidFill>
                  <a:srgbClr val="000000"/>
                </a:solidFill>
              </a:rPr>
              <a:pPr/>
              <a:t>‹#›</a:t>
            </a:fld>
            <a:endParaRPr lang="en-US" altLang="ko-KR">
              <a:solidFill>
                <a:srgbClr val="000000"/>
              </a:solidFill>
            </a:endParaRPr>
          </a:p>
        </p:txBody>
      </p:sp>
      <p:sp>
        <p:nvSpPr>
          <p:cNvPr id="6" name="Rectangle 9"/>
          <p:cNvSpPr>
            <a:spLocks noGrp="1" noChangeArrowheads="1"/>
          </p:cNvSpPr>
          <p:nvPr>
            <p:ph type="dt" sz="half" idx="12"/>
          </p:nvPr>
        </p:nvSpPr>
        <p:spPr>
          <a:ln/>
        </p:spPr>
        <p:txBody>
          <a:bodyPr/>
          <a:lstStyle>
            <a:lvl1pPr>
              <a:defRPr/>
            </a:lvl1pPr>
          </a:lstStyle>
          <a:p>
            <a:fld id="{34ADF00C-1D97-49F4-81A1-886FB85AED8E}"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3396104937"/>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042988" y="1628779"/>
            <a:ext cx="3668712"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864100" y="1628779"/>
            <a:ext cx="3668713"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6" name="Rectangle 7"/>
          <p:cNvSpPr>
            <a:spLocks noGrp="1" noChangeArrowheads="1"/>
          </p:cNvSpPr>
          <p:nvPr>
            <p:ph type="sldNum" sz="quarter" idx="11"/>
          </p:nvPr>
        </p:nvSpPr>
        <p:spPr>
          <a:ln/>
        </p:spPr>
        <p:txBody>
          <a:bodyPr/>
          <a:lstStyle>
            <a:lvl1pPr>
              <a:defRPr/>
            </a:lvl1pPr>
          </a:lstStyle>
          <a:p>
            <a:fld id="{CAD3144C-5443-4DEC-8EC9-A520DCDA1891}" type="slidenum">
              <a:rPr lang="en-US" altLang="ko-KR">
                <a:solidFill>
                  <a:srgbClr val="000000"/>
                </a:solidFill>
              </a:rPr>
              <a:pPr/>
              <a:t>‹#›</a:t>
            </a:fld>
            <a:endParaRPr lang="en-US" altLang="ko-KR">
              <a:solidFill>
                <a:srgbClr val="000000"/>
              </a:solidFill>
            </a:endParaRPr>
          </a:p>
        </p:txBody>
      </p:sp>
      <p:sp>
        <p:nvSpPr>
          <p:cNvPr id="7" name="Rectangle 9"/>
          <p:cNvSpPr>
            <a:spLocks noGrp="1" noChangeArrowheads="1"/>
          </p:cNvSpPr>
          <p:nvPr>
            <p:ph type="dt" sz="half" idx="12"/>
          </p:nvPr>
        </p:nvSpPr>
        <p:spPr>
          <a:ln/>
        </p:spPr>
        <p:txBody>
          <a:bodyPr/>
          <a:lstStyle>
            <a:lvl1pPr>
              <a:defRPr/>
            </a:lvl1pPr>
          </a:lstStyle>
          <a:p>
            <a:fld id="{53634307-4CBC-4E41-9F28-485ECECF959C}"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40144700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8" name="Rectangle 7"/>
          <p:cNvSpPr>
            <a:spLocks noGrp="1" noChangeArrowheads="1"/>
          </p:cNvSpPr>
          <p:nvPr>
            <p:ph type="sldNum" sz="quarter" idx="11"/>
          </p:nvPr>
        </p:nvSpPr>
        <p:spPr>
          <a:ln/>
        </p:spPr>
        <p:txBody>
          <a:bodyPr/>
          <a:lstStyle>
            <a:lvl1pPr>
              <a:defRPr/>
            </a:lvl1pPr>
          </a:lstStyle>
          <a:p>
            <a:fld id="{3E6BED9C-2B11-4CAF-B9D0-01DD1CAEB7EF}" type="slidenum">
              <a:rPr lang="en-US" altLang="ko-KR">
                <a:solidFill>
                  <a:srgbClr val="000000"/>
                </a:solidFill>
              </a:rPr>
              <a:pPr/>
              <a:t>‹#›</a:t>
            </a:fld>
            <a:endParaRPr lang="en-US" altLang="ko-KR">
              <a:solidFill>
                <a:srgbClr val="000000"/>
              </a:solidFill>
            </a:endParaRPr>
          </a:p>
        </p:txBody>
      </p:sp>
      <p:sp>
        <p:nvSpPr>
          <p:cNvPr id="9" name="Rectangle 9"/>
          <p:cNvSpPr>
            <a:spLocks noGrp="1" noChangeArrowheads="1"/>
          </p:cNvSpPr>
          <p:nvPr>
            <p:ph type="dt" sz="half" idx="12"/>
          </p:nvPr>
        </p:nvSpPr>
        <p:spPr>
          <a:ln/>
        </p:spPr>
        <p:txBody>
          <a:bodyPr/>
          <a:lstStyle>
            <a:lvl1pPr>
              <a:defRPr/>
            </a:lvl1pPr>
          </a:lstStyle>
          <a:p>
            <a:fld id="{98C12932-D667-4BD5-BCDC-8050D805FEB2}"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1876314369"/>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4" name="Rectangle 7"/>
          <p:cNvSpPr>
            <a:spLocks noGrp="1" noChangeArrowheads="1"/>
          </p:cNvSpPr>
          <p:nvPr>
            <p:ph type="sldNum" sz="quarter" idx="11"/>
          </p:nvPr>
        </p:nvSpPr>
        <p:spPr>
          <a:ln/>
        </p:spPr>
        <p:txBody>
          <a:bodyPr/>
          <a:lstStyle>
            <a:lvl1pPr>
              <a:defRPr/>
            </a:lvl1pPr>
          </a:lstStyle>
          <a:p>
            <a:fld id="{75ABBA13-B78D-4AEB-B66C-19378F4EE924}" type="slidenum">
              <a:rPr lang="en-US" altLang="ko-KR">
                <a:solidFill>
                  <a:srgbClr val="000000"/>
                </a:solidFill>
              </a:rPr>
              <a:pPr/>
              <a:t>‹#›</a:t>
            </a:fld>
            <a:endParaRPr lang="en-US" altLang="ko-KR">
              <a:solidFill>
                <a:srgbClr val="000000"/>
              </a:solidFill>
            </a:endParaRPr>
          </a:p>
        </p:txBody>
      </p:sp>
      <p:sp>
        <p:nvSpPr>
          <p:cNvPr id="5" name="Rectangle 9"/>
          <p:cNvSpPr>
            <a:spLocks noGrp="1" noChangeArrowheads="1"/>
          </p:cNvSpPr>
          <p:nvPr>
            <p:ph type="dt" sz="half" idx="12"/>
          </p:nvPr>
        </p:nvSpPr>
        <p:spPr>
          <a:ln/>
        </p:spPr>
        <p:txBody>
          <a:bodyPr/>
          <a:lstStyle>
            <a:lvl1pPr>
              <a:defRPr/>
            </a:lvl1pPr>
          </a:lstStyle>
          <a:p>
            <a:fld id="{ED233804-1208-466E-BA23-215E6544A731}"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369096742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3" name="Rectangle 7"/>
          <p:cNvSpPr>
            <a:spLocks noGrp="1" noChangeArrowheads="1"/>
          </p:cNvSpPr>
          <p:nvPr>
            <p:ph type="sldNum" sz="quarter" idx="11"/>
          </p:nvPr>
        </p:nvSpPr>
        <p:spPr>
          <a:ln/>
        </p:spPr>
        <p:txBody>
          <a:bodyPr/>
          <a:lstStyle>
            <a:lvl1pPr>
              <a:defRPr/>
            </a:lvl1pPr>
          </a:lstStyle>
          <a:p>
            <a:fld id="{E812AC3A-D852-4378-8981-F9D83B9169CC}" type="slidenum">
              <a:rPr lang="en-US" altLang="ko-KR">
                <a:solidFill>
                  <a:srgbClr val="000000"/>
                </a:solidFill>
              </a:rPr>
              <a:pPr/>
              <a:t>‹#›</a:t>
            </a:fld>
            <a:endParaRPr lang="en-US" altLang="ko-KR">
              <a:solidFill>
                <a:srgbClr val="000000"/>
              </a:solidFill>
            </a:endParaRPr>
          </a:p>
        </p:txBody>
      </p:sp>
      <p:sp>
        <p:nvSpPr>
          <p:cNvPr id="4" name="Rectangle 9"/>
          <p:cNvSpPr>
            <a:spLocks noGrp="1" noChangeArrowheads="1"/>
          </p:cNvSpPr>
          <p:nvPr>
            <p:ph type="dt" sz="half" idx="12"/>
          </p:nvPr>
        </p:nvSpPr>
        <p:spPr>
          <a:ln/>
        </p:spPr>
        <p:txBody>
          <a:bodyPr/>
          <a:lstStyle>
            <a:lvl1pPr>
              <a:defRPr/>
            </a:lvl1pPr>
          </a:lstStyle>
          <a:p>
            <a:fld id="{AB88E745-FB35-4B89-88CF-2615985C8FC1}"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3002621227"/>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6" name="Rectangle 7"/>
          <p:cNvSpPr>
            <a:spLocks noGrp="1" noChangeArrowheads="1"/>
          </p:cNvSpPr>
          <p:nvPr>
            <p:ph type="sldNum" sz="quarter" idx="11"/>
          </p:nvPr>
        </p:nvSpPr>
        <p:spPr>
          <a:ln/>
        </p:spPr>
        <p:txBody>
          <a:bodyPr/>
          <a:lstStyle>
            <a:lvl1pPr>
              <a:defRPr/>
            </a:lvl1pPr>
          </a:lstStyle>
          <a:p>
            <a:fld id="{C130EAAB-5D35-455C-8D2E-28D610BE3331}" type="slidenum">
              <a:rPr lang="en-US" altLang="ko-KR">
                <a:solidFill>
                  <a:srgbClr val="000000"/>
                </a:solidFill>
              </a:rPr>
              <a:pPr/>
              <a:t>‹#›</a:t>
            </a:fld>
            <a:endParaRPr lang="en-US" altLang="ko-KR">
              <a:solidFill>
                <a:srgbClr val="000000"/>
              </a:solidFill>
            </a:endParaRPr>
          </a:p>
        </p:txBody>
      </p:sp>
      <p:sp>
        <p:nvSpPr>
          <p:cNvPr id="7" name="Rectangle 9"/>
          <p:cNvSpPr>
            <a:spLocks noGrp="1" noChangeArrowheads="1"/>
          </p:cNvSpPr>
          <p:nvPr>
            <p:ph type="dt" sz="half" idx="12"/>
          </p:nvPr>
        </p:nvSpPr>
        <p:spPr>
          <a:ln/>
        </p:spPr>
        <p:txBody>
          <a:bodyPr/>
          <a:lstStyle>
            <a:lvl1pPr>
              <a:defRPr/>
            </a:lvl1pPr>
          </a:lstStyle>
          <a:p>
            <a:fld id="{5AFFAD18-35AE-4AFA-A665-22C655D24B2F}"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3474729464"/>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6" name="Rectangle 7"/>
          <p:cNvSpPr>
            <a:spLocks noGrp="1" noChangeArrowheads="1"/>
          </p:cNvSpPr>
          <p:nvPr>
            <p:ph type="sldNum" sz="quarter" idx="11"/>
          </p:nvPr>
        </p:nvSpPr>
        <p:spPr>
          <a:ln/>
        </p:spPr>
        <p:txBody>
          <a:bodyPr/>
          <a:lstStyle>
            <a:lvl1pPr>
              <a:defRPr/>
            </a:lvl1pPr>
          </a:lstStyle>
          <a:p>
            <a:fld id="{05C57D19-5408-4789-AE5F-F89C5CEDF8FA}" type="slidenum">
              <a:rPr lang="en-US" altLang="ko-KR">
                <a:solidFill>
                  <a:srgbClr val="000000"/>
                </a:solidFill>
              </a:rPr>
              <a:pPr/>
              <a:t>‹#›</a:t>
            </a:fld>
            <a:endParaRPr lang="en-US" altLang="ko-KR">
              <a:solidFill>
                <a:srgbClr val="000000"/>
              </a:solidFill>
            </a:endParaRPr>
          </a:p>
        </p:txBody>
      </p:sp>
      <p:sp>
        <p:nvSpPr>
          <p:cNvPr id="7" name="Rectangle 9"/>
          <p:cNvSpPr>
            <a:spLocks noGrp="1" noChangeArrowheads="1"/>
          </p:cNvSpPr>
          <p:nvPr>
            <p:ph type="dt" sz="half" idx="12"/>
          </p:nvPr>
        </p:nvSpPr>
        <p:spPr>
          <a:ln/>
        </p:spPr>
        <p:txBody>
          <a:bodyPr/>
          <a:lstStyle>
            <a:lvl1pPr>
              <a:defRPr/>
            </a:lvl1pPr>
          </a:lstStyle>
          <a:p>
            <a:fld id="{85C29AF0-C1B8-4AE9-9EDD-209334F84AD5}"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1585406100"/>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5" name="Rectangle 7"/>
          <p:cNvSpPr>
            <a:spLocks noGrp="1" noChangeArrowheads="1"/>
          </p:cNvSpPr>
          <p:nvPr>
            <p:ph type="sldNum" sz="quarter" idx="11"/>
          </p:nvPr>
        </p:nvSpPr>
        <p:spPr>
          <a:ln/>
        </p:spPr>
        <p:txBody>
          <a:bodyPr/>
          <a:lstStyle>
            <a:lvl1pPr>
              <a:defRPr/>
            </a:lvl1pPr>
          </a:lstStyle>
          <a:p>
            <a:fld id="{9192BE37-5A2F-4F73-892A-4AC43A55ED8B}" type="slidenum">
              <a:rPr lang="en-US" altLang="ko-KR">
                <a:solidFill>
                  <a:srgbClr val="000000"/>
                </a:solidFill>
              </a:rPr>
              <a:pPr/>
              <a:t>‹#›</a:t>
            </a:fld>
            <a:endParaRPr lang="en-US" altLang="ko-KR">
              <a:solidFill>
                <a:srgbClr val="000000"/>
              </a:solidFill>
            </a:endParaRPr>
          </a:p>
        </p:txBody>
      </p:sp>
      <p:sp>
        <p:nvSpPr>
          <p:cNvPr id="6" name="Rectangle 9"/>
          <p:cNvSpPr>
            <a:spLocks noGrp="1" noChangeArrowheads="1"/>
          </p:cNvSpPr>
          <p:nvPr>
            <p:ph type="dt" sz="half" idx="12"/>
          </p:nvPr>
        </p:nvSpPr>
        <p:spPr>
          <a:ln/>
        </p:spPr>
        <p:txBody>
          <a:bodyPr/>
          <a:lstStyle>
            <a:lvl1pPr>
              <a:defRPr/>
            </a:lvl1pPr>
          </a:lstStyle>
          <a:p>
            <a:fld id="{839C7335-2D83-4894-87D4-655F01C8B34A}"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2142948235"/>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2" y="395288"/>
            <a:ext cx="1871663" cy="58420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1042988" y="395288"/>
            <a:ext cx="5465762"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5" name="Rectangle 7"/>
          <p:cNvSpPr>
            <a:spLocks noGrp="1" noChangeArrowheads="1"/>
          </p:cNvSpPr>
          <p:nvPr>
            <p:ph type="sldNum" sz="quarter" idx="11"/>
          </p:nvPr>
        </p:nvSpPr>
        <p:spPr>
          <a:ln/>
        </p:spPr>
        <p:txBody>
          <a:bodyPr/>
          <a:lstStyle>
            <a:lvl1pPr>
              <a:defRPr/>
            </a:lvl1pPr>
          </a:lstStyle>
          <a:p>
            <a:fld id="{DCB46BA3-29D8-47E7-8A5E-8430E22BCA56}" type="slidenum">
              <a:rPr lang="en-US" altLang="ko-KR">
                <a:solidFill>
                  <a:srgbClr val="000000"/>
                </a:solidFill>
              </a:rPr>
              <a:pPr/>
              <a:t>‹#›</a:t>
            </a:fld>
            <a:endParaRPr lang="en-US" altLang="ko-KR">
              <a:solidFill>
                <a:srgbClr val="000000"/>
              </a:solidFill>
            </a:endParaRPr>
          </a:p>
        </p:txBody>
      </p:sp>
      <p:sp>
        <p:nvSpPr>
          <p:cNvPr id="6" name="Rectangle 9"/>
          <p:cNvSpPr>
            <a:spLocks noGrp="1" noChangeArrowheads="1"/>
          </p:cNvSpPr>
          <p:nvPr>
            <p:ph type="dt" sz="half" idx="12"/>
          </p:nvPr>
        </p:nvSpPr>
        <p:spPr>
          <a:ln/>
        </p:spPr>
        <p:txBody>
          <a:bodyPr/>
          <a:lstStyle>
            <a:lvl1pPr>
              <a:defRPr/>
            </a:lvl1pPr>
          </a:lstStyle>
          <a:p>
            <a:fld id="{1EB68513-47B4-40A7-A620-91B0F62D4A31}"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3045438723"/>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9"/>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5" name="Rectangle 7"/>
          <p:cNvSpPr>
            <a:spLocks noGrp="1" noChangeArrowheads="1"/>
          </p:cNvSpPr>
          <p:nvPr>
            <p:ph type="sldNum" sz="quarter" idx="11"/>
          </p:nvPr>
        </p:nvSpPr>
        <p:spPr>
          <a:ln/>
        </p:spPr>
        <p:txBody>
          <a:bodyPr/>
          <a:lstStyle>
            <a:lvl1pPr>
              <a:defRPr/>
            </a:lvl1pPr>
          </a:lstStyle>
          <a:p>
            <a:fld id="{7F0B6DFF-1DA3-4B9E-B781-6B05FED3E3E0}" type="slidenum">
              <a:rPr lang="en-US" altLang="ko-KR">
                <a:solidFill>
                  <a:srgbClr val="000000"/>
                </a:solidFill>
              </a:rPr>
              <a:pPr/>
              <a:t>‹#›</a:t>
            </a:fld>
            <a:endParaRPr lang="en-US" altLang="ko-KR">
              <a:solidFill>
                <a:srgbClr val="000000"/>
              </a:solidFill>
            </a:endParaRPr>
          </a:p>
        </p:txBody>
      </p:sp>
      <p:sp>
        <p:nvSpPr>
          <p:cNvPr id="6" name="Rectangle 9"/>
          <p:cNvSpPr>
            <a:spLocks noGrp="1" noChangeArrowheads="1"/>
          </p:cNvSpPr>
          <p:nvPr>
            <p:ph type="dt" sz="half" idx="12"/>
          </p:nvPr>
        </p:nvSpPr>
        <p:spPr>
          <a:ln/>
        </p:spPr>
        <p:txBody>
          <a:bodyPr/>
          <a:lstStyle>
            <a:lvl1pPr>
              <a:defRPr/>
            </a:lvl1pPr>
          </a:lstStyle>
          <a:p>
            <a:fld id="{170AFE86-48E0-4029-9F72-FCA4A7689824}"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4096718404"/>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제목, 내용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1042988" y="395288"/>
            <a:ext cx="7489825" cy="963612"/>
          </a:xfrm>
        </p:spPr>
        <p:txBody>
          <a:bodyPr/>
          <a:lstStyle/>
          <a:p>
            <a:r>
              <a:rPr lang="ko-KR" altLang="en-US"/>
              <a:t>마스터 제목 스타일 편집</a:t>
            </a:r>
          </a:p>
        </p:txBody>
      </p:sp>
      <p:sp>
        <p:nvSpPr>
          <p:cNvPr id="3" name="내용 개체 틀 2"/>
          <p:cNvSpPr>
            <a:spLocks noGrp="1"/>
          </p:cNvSpPr>
          <p:nvPr>
            <p:ph sz="half" idx="1"/>
          </p:nvPr>
        </p:nvSpPr>
        <p:spPr>
          <a:xfrm>
            <a:off x="1042988" y="1628779"/>
            <a:ext cx="3668712" cy="4608513"/>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quarter" idx="2"/>
          </p:nvPr>
        </p:nvSpPr>
        <p:spPr>
          <a:xfrm>
            <a:off x="4864100" y="1628775"/>
            <a:ext cx="3668713" cy="2227263"/>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내용 개체 틀 4"/>
          <p:cNvSpPr>
            <a:spLocks noGrp="1"/>
          </p:cNvSpPr>
          <p:nvPr>
            <p:ph sz="quarter" idx="3"/>
          </p:nvPr>
        </p:nvSpPr>
        <p:spPr>
          <a:xfrm>
            <a:off x="4864100" y="4008438"/>
            <a:ext cx="3668713" cy="2228850"/>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7" name="Rectangle 7"/>
          <p:cNvSpPr>
            <a:spLocks noGrp="1" noChangeArrowheads="1"/>
          </p:cNvSpPr>
          <p:nvPr>
            <p:ph type="sldNum" sz="quarter" idx="11"/>
          </p:nvPr>
        </p:nvSpPr>
        <p:spPr>
          <a:ln/>
        </p:spPr>
        <p:txBody>
          <a:bodyPr/>
          <a:lstStyle>
            <a:lvl1pPr>
              <a:defRPr/>
            </a:lvl1pPr>
          </a:lstStyle>
          <a:p>
            <a:fld id="{553F2407-9BF6-43A4-970C-8F0D04041ED0}" type="slidenum">
              <a:rPr lang="en-US" altLang="ko-KR">
                <a:solidFill>
                  <a:srgbClr val="000000"/>
                </a:solidFill>
              </a:rPr>
              <a:pPr/>
              <a:t>‹#›</a:t>
            </a:fld>
            <a:endParaRPr lang="en-US" altLang="ko-KR">
              <a:solidFill>
                <a:srgbClr val="000000"/>
              </a:solidFill>
            </a:endParaRPr>
          </a:p>
        </p:txBody>
      </p:sp>
      <p:sp>
        <p:nvSpPr>
          <p:cNvPr id="8" name="Rectangle 9"/>
          <p:cNvSpPr>
            <a:spLocks noGrp="1" noChangeArrowheads="1"/>
          </p:cNvSpPr>
          <p:nvPr>
            <p:ph type="dt" sz="half" idx="12"/>
          </p:nvPr>
        </p:nvSpPr>
        <p:spPr>
          <a:ln/>
        </p:spPr>
        <p:txBody>
          <a:bodyPr/>
          <a:lstStyle>
            <a:lvl1pPr>
              <a:defRPr/>
            </a:lvl1pPr>
          </a:lstStyle>
          <a:p>
            <a:fld id="{918A39BD-A636-43E9-BEB5-ACE48EAED0E0}"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995662223"/>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1042988" y="395288"/>
            <a:ext cx="7489825" cy="5842000"/>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3"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4" name="Rectangle 7"/>
          <p:cNvSpPr>
            <a:spLocks noGrp="1" noChangeArrowheads="1"/>
          </p:cNvSpPr>
          <p:nvPr>
            <p:ph type="sldNum" sz="quarter" idx="11"/>
          </p:nvPr>
        </p:nvSpPr>
        <p:spPr>
          <a:ln/>
        </p:spPr>
        <p:txBody>
          <a:bodyPr/>
          <a:lstStyle>
            <a:lvl1pPr>
              <a:defRPr/>
            </a:lvl1pPr>
          </a:lstStyle>
          <a:p>
            <a:fld id="{C1725F83-698D-47D0-9B18-261F6995A2CE}" type="slidenum">
              <a:rPr lang="en-US" altLang="ko-KR">
                <a:solidFill>
                  <a:srgbClr val="000000"/>
                </a:solidFill>
              </a:rPr>
              <a:pPr/>
              <a:t>‹#›</a:t>
            </a:fld>
            <a:endParaRPr lang="en-US" altLang="ko-KR">
              <a:solidFill>
                <a:srgbClr val="000000"/>
              </a:solidFill>
            </a:endParaRPr>
          </a:p>
        </p:txBody>
      </p:sp>
      <p:sp>
        <p:nvSpPr>
          <p:cNvPr id="5" name="Rectangle 9"/>
          <p:cNvSpPr>
            <a:spLocks noGrp="1" noChangeArrowheads="1"/>
          </p:cNvSpPr>
          <p:nvPr>
            <p:ph type="dt" sz="half" idx="12"/>
          </p:nvPr>
        </p:nvSpPr>
        <p:spPr>
          <a:ln/>
        </p:spPr>
        <p:txBody>
          <a:bodyPr/>
          <a:lstStyle>
            <a:lvl1pPr>
              <a:defRPr/>
            </a:lvl1pPr>
          </a:lstStyle>
          <a:p>
            <a:fld id="{BDBACF68-6C02-40E6-9717-61A0390D3F3D}"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390812029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1042988" y="395288"/>
            <a:ext cx="7489825" cy="963612"/>
          </a:xfrm>
        </p:spPr>
        <p:txBody>
          <a:bodyPr/>
          <a:lstStyle/>
          <a:p>
            <a:r>
              <a:rPr lang="ko-KR" altLang="en-US"/>
              <a:t>마스터 제목 스타일 편집</a:t>
            </a:r>
          </a:p>
        </p:txBody>
      </p:sp>
      <p:sp>
        <p:nvSpPr>
          <p:cNvPr id="3" name="텍스트 개체 틀 2"/>
          <p:cNvSpPr>
            <a:spLocks noGrp="1"/>
          </p:cNvSpPr>
          <p:nvPr>
            <p:ph type="body" sz="half" idx="1"/>
          </p:nvPr>
        </p:nvSpPr>
        <p:spPr>
          <a:xfrm>
            <a:off x="1042988" y="1628779"/>
            <a:ext cx="3668712" cy="4608513"/>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864100" y="1628779"/>
            <a:ext cx="3668713" cy="4608513"/>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6" name="Rectangle 7"/>
          <p:cNvSpPr>
            <a:spLocks noGrp="1" noChangeArrowheads="1"/>
          </p:cNvSpPr>
          <p:nvPr>
            <p:ph type="sldNum" sz="quarter" idx="11"/>
          </p:nvPr>
        </p:nvSpPr>
        <p:spPr>
          <a:ln/>
        </p:spPr>
        <p:txBody>
          <a:bodyPr/>
          <a:lstStyle>
            <a:lvl1pPr>
              <a:defRPr/>
            </a:lvl1pPr>
          </a:lstStyle>
          <a:p>
            <a:fld id="{9A726A40-B0F6-4122-BEFB-BAC3EDFCCBC9}" type="slidenum">
              <a:rPr lang="en-US" altLang="ko-KR">
                <a:solidFill>
                  <a:srgbClr val="000000"/>
                </a:solidFill>
              </a:rPr>
              <a:pPr/>
              <a:t>‹#›</a:t>
            </a:fld>
            <a:endParaRPr lang="en-US" altLang="ko-KR">
              <a:solidFill>
                <a:srgbClr val="000000"/>
              </a:solidFill>
            </a:endParaRPr>
          </a:p>
        </p:txBody>
      </p:sp>
      <p:sp>
        <p:nvSpPr>
          <p:cNvPr id="7" name="Rectangle 9"/>
          <p:cNvSpPr>
            <a:spLocks noGrp="1" noChangeArrowheads="1"/>
          </p:cNvSpPr>
          <p:nvPr>
            <p:ph type="dt" sz="half" idx="12"/>
          </p:nvPr>
        </p:nvSpPr>
        <p:spPr>
          <a:ln/>
        </p:spPr>
        <p:txBody>
          <a:bodyPr/>
          <a:lstStyle>
            <a:lvl1pPr>
              <a:defRPr/>
            </a:lvl1pPr>
          </a:lstStyle>
          <a:p>
            <a:fld id="{EB81B9F9-ADBF-4C26-9632-77FA09793547}" type="datetime2">
              <a:rPr lang="en-US" altLang="ko-KR">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755731517"/>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49681175"/>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243469"/>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96727635"/>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093981"/>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3750818"/>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9293116"/>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115027"/>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0181959"/>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767347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49295"/>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693531"/>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580593260"/>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807DE7D5-B9A9-432B-8755-AD3B76A2BCF5}"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3748089132"/>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36525" y="144463"/>
            <a:ext cx="8864600" cy="6577012"/>
            <a:chOff x="86" y="91"/>
            <a:chExt cx="5584" cy="4143"/>
          </a:xfrm>
        </p:grpSpPr>
        <p:sp>
          <p:nvSpPr>
            <p:cNvPr id="5" name="Rectangle 3"/>
            <p:cNvSpPr>
              <a:spLocks noChangeArrowheads="1"/>
            </p:cNvSpPr>
            <p:nvPr userDrawn="1"/>
          </p:nvSpPr>
          <p:spPr bwMode="auto">
            <a:xfrm>
              <a:off x="86" y="2133"/>
              <a:ext cx="5584" cy="210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fi-FI" altLang="fi-FI">
                <a:solidFill>
                  <a:srgbClr val="000000"/>
                </a:solidFill>
              </a:endParaRPr>
            </a:p>
          </p:txBody>
        </p:sp>
        <p:sp>
          <p:nvSpPr>
            <p:cNvPr id="6" name="Freeform 4"/>
            <p:cNvSpPr>
              <a:spLocks/>
            </p:cNvSpPr>
            <p:nvPr userDrawn="1"/>
          </p:nvSpPr>
          <p:spPr bwMode="auto">
            <a:xfrm>
              <a:off x="588" y="91"/>
              <a:ext cx="5081" cy="2042"/>
            </a:xfrm>
            <a:custGeom>
              <a:avLst/>
              <a:gdLst>
                <a:gd name="T0" fmla="*/ 886 w 5081"/>
                <a:gd name="T1" fmla="*/ 0 h 2042"/>
                <a:gd name="T2" fmla="*/ 1410 w 5081"/>
                <a:gd name="T3" fmla="*/ 0 h 2042"/>
                <a:gd name="T4" fmla="*/ 1935 w 5081"/>
                <a:gd name="T5" fmla="*/ 0 h 2042"/>
                <a:gd name="T6" fmla="*/ 2459 w 5081"/>
                <a:gd name="T7" fmla="*/ 0 h 2042"/>
                <a:gd name="T8" fmla="*/ 2983 w 5081"/>
                <a:gd name="T9" fmla="*/ 0 h 2042"/>
                <a:gd name="T10" fmla="*/ 3508 w 5081"/>
                <a:gd name="T11" fmla="*/ 0 h 2042"/>
                <a:gd name="T12" fmla="*/ 4032 w 5081"/>
                <a:gd name="T13" fmla="*/ 0 h 2042"/>
                <a:gd name="T14" fmla="*/ 4557 w 5081"/>
                <a:gd name="T15" fmla="*/ 0 h 2042"/>
                <a:gd name="T16" fmla="*/ 5081 w 5081"/>
                <a:gd name="T17" fmla="*/ 0 h 2042"/>
                <a:gd name="T18" fmla="*/ 5081 w 5081"/>
                <a:gd name="T19" fmla="*/ 510 h 2042"/>
                <a:gd name="T20" fmla="*/ 5081 w 5081"/>
                <a:gd name="T21" fmla="*/ 1021 h 2042"/>
                <a:gd name="T22" fmla="*/ 5081 w 5081"/>
                <a:gd name="T23" fmla="*/ 1531 h 2042"/>
                <a:gd name="T24" fmla="*/ 5081 w 5081"/>
                <a:gd name="T25" fmla="*/ 2042 h 2042"/>
                <a:gd name="T26" fmla="*/ 4557 w 5081"/>
                <a:gd name="T27" fmla="*/ 2042 h 2042"/>
                <a:gd name="T28" fmla="*/ 4032 w 5081"/>
                <a:gd name="T29" fmla="*/ 2042 h 2042"/>
                <a:gd name="T30" fmla="*/ 3508 w 5081"/>
                <a:gd name="T31" fmla="*/ 2042 h 2042"/>
                <a:gd name="T32" fmla="*/ 2983 w 5081"/>
                <a:gd name="T33" fmla="*/ 2042 h 2042"/>
                <a:gd name="T34" fmla="*/ 2459 w 5081"/>
                <a:gd name="T35" fmla="*/ 2042 h 2042"/>
                <a:gd name="T36" fmla="*/ 1935 w 5081"/>
                <a:gd name="T37" fmla="*/ 2042 h 2042"/>
                <a:gd name="T38" fmla="*/ 1410 w 5081"/>
                <a:gd name="T39" fmla="*/ 2042 h 2042"/>
                <a:gd name="T40" fmla="*/ 886 w 5081"/>
                <a:gd name="T41" fmla="*/ 2042 h 2042"/>
                <a:gd name="T42" fmla="*/ 886 w 5081"/>
                <a:gd name="T43" fmla="*/ 1595 h 2042"/>
                <a:gd name="T44" fmla="*/ 443 w 5081"/>
                <a:gd name="T45" fmla="*/ 1595 h 2042"/>
                <a:gd name="T46" fmla="*/ 0 w 5081"/>
                <a:gd name="T47" fmla="*/ 1595 h 2042"/>
                <a:gd name="T48" fmla="*/ 0 w 5081"/>
                <a:gd name="T49" fmla="*/ 1237 h 2042"/>
                <a:gd name="T50" fmla="*/ 443 w 5081"/>
                <a:gd name="T51" fmla="*/ 1237 h 2042"/>
                <a:gd name="T52" fmla="*/ 886 w 5081"/>
                <a:gd name="T53" fmla="*/ 1237 h 2042"/>
                <a:gd name="T54" fmla="*/ 886 w 5081"/>
                <a:gd name="T55" fmla="*/ 790 h 2042"/>
                <a:gd name="T56" fmla="*/ 443 w 5081"/>
                <a:gd name="T57" fmla="*/ 790 h 2042"/>
                <a:gd name="T58" fmla="*/ 0 w 5081"/>
                <a:gd name="T59" fmla="*/ 790 h 2042"/>
                <a:gd name="T60" fmla="*/ 0 w 5081"/>
                <a:gd name="T61" fmla="*/ 448 h 2042"/>
                <a:gd name="T62" fmla="*/ 443 w 5081"/>
                <a:gd name="T63" fmla="*/ 448 h 2042"/>
                <a:gd name="T64" fmla="*/ 886 w 5081"/>
                <a:gd name="T65" fmla="*/ 448 h 2042"/>
                <a:gd name="T66" fmla="*/ 886 w 5081"/>
                <a:gd name="T67" fmla="*/ 0 h 20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81" h="2042">
                  <a:moveTo>
                    <a:pt x="886" y="0"/>
                  </a:moveTo>
                  <a:lnTo>
                    <a:pt x="1410" y="0"/>
                  </a:lnTo>
                  <a:lnTo>
                    <a:pt x="1935" y="0"/>
                  </a:lnTo>
                  <a:lnTo>
                    <a:pt x="2459" y="0"/>
                  </a:lnTo>
                  <a:lnTo>
                    <a:pt x="2983" y="0"/>
                  </a:lnTo>
                  <a:lnTo>
                    <a:pt x="3508" y="0"/>
                  </a:lnTo>
                  <a:lnTo>
                    <a:pt x="4032" y="0"/>
                  </a:lnTo>
                  <a:lnTo>
                    <a:pt x="4557" y="0"/>
                  </a:lnTo>
                  <a:lnTo>
                    <a:pt x="5081" y="0"/>
                  </a:lnTo>
                  <a:lnTo>
                    <a:pt x="5081" y="510"/>
                  </a:lnTo>
                  <a:lnTo>
                    <a:pt x="5081" y="1021"/>
                  </a:lnTo>
                  <a:lnTo>
                    <a:pt x="5081" y="1531"/>
                  </a:lnTo>
                  <a:lnTo>
                    <a:pt x="5081" y="2042"/>
                  </a:lnTo>
                  <a:lnTo>
                    <a:pt x="4557" y="2042"/>
                  </a:lnTo>
                  <a:lnTo>
                    <a:pt x="4032" y="2042"/>
                  </a:lnTo>
                  <a:lnTo>
                    <a:pt x="3508" y="2042"/>
                  </a:lnTo>
                  <a:lnTo>
                    <a:pt x="2983" y="2042"/>
                  </a:lnTo>
                  <a:lnTo>
                    <a:pt x="2459" y="2042"/>
                  </a:lnTo>
                  <a:lnTo>
                    <a:pt x="1935" y="2042"/>
                  </a:lnTo>
                  <a:lnTo>
                    <a:pt x="1410" y="2042"/>
                  </a:lnTo>
                  <a:lnTo>
                    <a:pt x="886" y="2042"/>
                  </a:lnTo>
                  <a:lnTo>
                    <a:pt x="886" y="1595"/>
                  </a:lnTo>
                  <a:lnTo>
                    <a:pt x="443" y="1595"/>
                  </a:lnTo>
                  <a:lnTo>
                    <a:pt x="0" y="1595"/>
                  </a:lnTo>
                  <a:lnTo>
                    <a:pt x="0" y="1237"/>
                  </a:lnTo>
                  <a:lnTo>
                    <a:pt x="443" y="1237"/>
                  </a:lnTo>
                  <a:lnTo>
                    <a:pt x="886" y="1237"/>
                  </a:lnTo>
                  <a:lnTo>
                    <a:pt x="886" y="790"/>
                  </a:lnTo>
                  <a:lnTo>
                    <a:pt x="443" y="790"/>
                  </a:lnTo>
                  <a:lnTo>
                    <a:pt x="0" y="790"/>
                  </a:lnTo>
                  <a:lnTo>
                    <a:pt x="0" y="448"/>
                  </a:lnTo>
                  <a:lnTo>
                    <a:pt x="443" y="448"/>
                  </a:lnTo>
                  <a:lnTo>
                    <a:pt x="886" y="448"/>
                  </a:lnTo>
                  <a:lnTo>
                    <a:pt x="88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lang="en-US">
                <a:solidFill>
                  <a:srgbClr val="000000"/>
                </a:solidFill>
              </a:endParaRPr>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0" y="1890"/>
              <a:ext cx="3810"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Freeform 6"/>
          <p:cNvSpPr>
            <a:spLocks/>
          </p:cNvSpPr>
          <p:nvPr/>
        </p:nvSpPr>
        <p:spPr bwMode="auto">
          <a:xfrm>
            <a:off x="136525" y="3386138"/>
            <a:ext cx="2203450" cy="2532062"/>
          </a:xfrm>
          <a:custGeom>
            <a:avLst/>
            <a:gdLst>
              <a:gd name="T0" fmla="*/ 2147483647 w 1388"/>
              <a:gd name="T1" fmla="*/ 2147483647 h 1595"/>
              <a:gd name="T2" fmla="*/ 2147483647 w 1388"/>
              <a:gd name="T3" fmla="*/ 2147483647 h 1595"/>
              <a:gd name="T4" fmla="*/ 2147483647 w 1388"/>
              <a:gd name="T5" fmla="*/ 2147483647 h 1595"/>
              <a:gd name="T6" fmla="*/ 2147483647 w 1388"/>
              <a:gd name="T7" fmla="*/ 2147483647 h 1595"/>
              <a:gd name="T8" fmla="*/ 2147483647 w 1388"/>
              <a:gd name="T9" fmla="*/ 2147483647 h 1595"/>
              <a:gd name="T10" fmla="*/ 2147483647 w 1388"/>
              <a:gd name="T11" fmla="*/ 2147483647 h 1595"/>
              <a:gd name="T12" fmla="*/ 2147483647 w 1388"/>
              <a:gd name="T13" fmla="*/ 2147483647 h 1595"/>
              <a:gd name="T14" fmla="*/ 2147483647 w 1388"/>
              <a:gd name="T15" fmla="*/ 2147483647 h 1595"/>
              <a:gd name="T16" fmla="*/ 2147483647 w 1388"/>
              <a:gd name="T17" fmla="*/ 2147483647 h 1595"/>
              <a:gd name="T18" fmla="*/ 2147483647 w 1388"/>
              <a:gd name="T19" fmla="*/ 2147483647 h 1595"/>
              <a:gd name="T20" fmla="*/ 2147483647 w 1388"/>
              <a:gd name="T21" fmla="*/ 0 h 1595"/>
              <a:gd name="T22" fmla="*/ 0 w 1388"/>
              <a:gd name="T23" fmla="*/ 0 h 1595"/>
              <a:gd name="T24" fmla="*/ 0 w 1388"/>
              <a:gd name="T25" fmla="*/ 2147483647 h 1595"/>
              <a:gd name="T26" fmla="*/ 0 w 1388"/>
              <a:gd name="T27" fmla="*/ 2147483647 h 1595"/>
              <a:gd name="T28" fmla="*/ 2147483647 w 1388"/>
              <a:gd name="T29" fmla="*/ 2147483647 h 1595"/>
              <a:gd name="T30" fmla="*/ 2147483647 w 1388"/>
              <a:gd name="T31" fmla="*/ 2147483647 h 1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8" h="1595">
                <a:moveTo>
                  <a:pt x="1388" y="1595"/>
                </a:moveTo>
                <a:lnTo>
                  <a:pt x="1388" y="1148"/>
                </a:lnTo>
                <a:lnTo>
                  <a:pt x="945" y="1148"/>
                </a:lnTo>
                <a:lnTo>
                  <a:pt x="502" y="1148"/>
                </a:lnTo>
                <a:lnTo>
                  <a:pt x="502" y="789"/>
                </a:lnTo>
                <a:lnTo>
                  <a:pt x="945" y="789"/>
                </a:lnTo>
                <a:lnTo>
                  <a:pt x="1388" y="789"/>
                </a:lnTo>
                <a:lnTo>
                  <a:pt x="1388" y="341"/>
                </a:lnTo>
                <a:lnTo>
                  <a:pt x="945" y="341"/>
                </a:lnTo>
                <a:lnTo>
                  <a:pt x="502" y="341"/>
                </a:lnTo>
                <a:lnTo>
                  <a:pt x="502" y="0"/>
                </a:lnTo>
                <a:lnTo>
                  <a:pt x="0" y="0"/>
                </a:lnTo>
                <a:lnTo>
                  <a:pt x="0" y="798"/>
                </a:lnTo>
                <a:lnTo>
                  <a:pt x="0" y="1595"/>
                </a:lnTo>
                <a:lnTo>
                  <a:pt x="693" y="1595"/>
                </a:lnTo>
                <a:lnTo>
                  <a:pt x="1388" y="1595"/>
                </a:lnTo>
                <a:close/>
              </a:path>
            </a:pathLst>
          </a:custGeom>
          <a:solidFill>
            <a:srgbClr val="FFFFFF">
              <a:alpha val="59999"/>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lang="en-US">
              <a:solidFill>
                <a:srgbClr val="000000"/>
              </a:solidFill>
            </a:endParaRPr>
          </a:p>
        </p:txBody>
      </p:sp>
      <p:sp>
        <p:nvSpPr>
          <p:cNvPr id="18439" name="Rectangle 7"/>
          <p:cNvSpPr>
            <a:spLocks noGrp="1" noChangeArrowheads="1"/>
          </p:cNvSpPr>
          <p:nvPr>
            <p:ph type="ctrTitle"/>
          </p:nvPr>
        </p:nvSpPr>
        <p:spPr>
          <a:xfrm>
            <a:off x="2484440" y="3644900"/>
            <a:ext cx="6192837" cy="1296988"/>
          </a:xfrm>
        </p:spPr>
        <p:txBody>
          <a:bodyPr anchor="b"/>
          <a:lstStyle>
            <a:lvl1pPr algn="ctr">
              <a:spcAft>
                <a:spcPct val="100000"/>
              </a:spcAft>
              <a:defRPr>
                <a:solidFill>
                  <a:schemeClr val="tx2"/>
                </a:solidFill>
              </a:defRPr>
            </a:lvl1pPr>
          </a:lstStyle>
          <a:p>
            <a:r>
              <a:rPr lang="fi-FI"/>
              <a:t>Click to edit Master title style</a:t>
            </a:r>
          </a:p>
        </p:txBody>
      </p:sp>
      <p:sp>
        <p:nvSpPr>
          <p:cNvPr id="18440" name="Rectangle 8"/>
          <p:cNvSpPr>
            <a:spLocks noGrp="1" noChangeArrowheads="1"/>
          </p:cNvSpPr>
          <p:nvPr>
            <p:ph type="subTitle" idx="1"/>
          </p:nvPr>
        </p:nvSpPr>
        <p:spPr>
          <a:xfrm>
            <a:off x="2484440" y="4941888"/>
            <a:ext cx="6192837" cy="1295400"/>
          </a:xfrm>
        </p:spPr>
        <p:txBody>
          <a:bodyPr/>
          <a:lstStyle>
            <a:lvl1pPr marL="0" indent="0" algn="ctr">
              <a:buFontTx/>
              <a:buNone/>
              <a:defRPr sz="2000">
                <a:solidFill>
                  <a:schemeClr val="tx2"/>
                </a:solidFill>
              </a:defRPr>
            </a:lvl1pPr>
          </a:lstStyle>
          <a:p>
            <a:r>
              <a:rPr lang="fi-FI"/>
              <a:t>Click to edit Master subtitle style</a:t>
            </a:r>
          </a:p>
        </p:txBody>
      </p:sp>
      <p:sp>
        <p:nvSpPr>
          <p:cNvPr id="9" name="Rectangle 9"/>
          <p:cNvSpPr>
            <a:spLocks noGrp="1" noChangeArrowheads="1"/>
          </p:cNvSpPr>
          <p:nvPr>
            <p:ph type="ftr" sz="quarter" idx="10"/>
          </p:nvPr>
        </p:nvSpPr>
        <p:spPr/>
        <p:txBody>
          <a:bodyPr/>
          <a:lstStyle>
            <a:lvl1pPr>
              <a:defRPr>
                <a:solidFill>
                  <a:schemeClr val="tx2"/>
                </a:solidFill>
              </a:defRPr>
            </a:lvl1pPr>
          </a:lstStyle>
          <a:p>
            <a:pPr>
              <a:defRPr/>
            </a:pPr>
            <a:r>
              <a:rPr lang="en-US">
                <a:solidFill>
                  <a:srgbClr val="FFFFFF"/>
                </a:solidFill>
              </a:rPr>
              <a:t>Presentation name and author</a:t>
            </a:r>
          </a:p>
        </p:txBody>
      </p:sp>
      <p:sp>
        <p:nvSpPr>
          <p:cNvPr id="10" name="Rectangle 10"/>
          <p:cNvSpPr>
            <a:spLocks noGrp="1" noChangeArrowheads="1"/>
          </p:cNvSpPr>
          <p:nvPr>
            <p:ph type="sldNum" sz="quarter" idx="11"/>
          </p:nvPr>
        </p:nvSpPr>
        <p:spPr/>
        <p:txBody>
          <a:bodyPr/>
          <a:lstStyle>
            <a:lvl1pPr>
              <a:defRPr>
                <a:solidFill>
                  <a:schemeClr val="tx2"/>
                </a:solidFill>
              </a:defRPr>
            </a:lvl1pPr>
          </a:lstStyle>
          <a:p>
            <a:pPr>
              <a:defRPr/>
            </a:pPr>
            <a:fld id="{1FD414EC-6280-460D-AB63-57BB68C50484}" type="slidenum">
              <a:rPr lang="en-US">
                <a:solidFill>
                  <a:srgbClr val="FFFFFF"/>
                </a:solidFill>
              </a:rPr>
              <a:pPr>
                <a:defRPr/>
              </a:pPr>
              <a:t>‹#›</a:t>
            </a:fld>
            <a:endParaRPr lang="en-US">
              <a:solidFill>
                <a:srgbClr val="FFFFFF"/>
              </a:solidFill>
            </a:endParaRPr>
          </a:p>
        </p:txBody>
      </p:sp>
      <p:sp>
        <p:nvSpPr>
          <p:cNvPr id="11" name="Rectangle 11"/>
          <p:cNvSpPr>
            <a:spLocks noGrp="1" noChangeArrowheads="1"/>
          </p:cNvSpPr>
          <p:nvPr>
            <p:ph type="dt" sz="half" idx="12"/>
          </p:nvPr>
        </p:nvSpPr>
        <p:spPr/>
        <p:txBody>
          <a:bodyPr/>
          <a:lstStyle>
            <a:lvl1pPr>
              <a:defRPr>
                <a:solidFill>
                  <a:schemeClr val="tx2"/>
                </a:solidFill>
              </a:defRPr>
            </a:lvl1pPr>
          </a:lstStyle>
          <a:p>
            <a:pPr>
              <a:defRPr/>
            </a:pPr>
            <a:fld id="{1152D871-A70D-4ADF-84DC-A6F0275D6D0C}" type="datetime2">
              <a:rPr lang="en-US">
                <a:solidFill>
                  <a:srgbClr val="FFFFFF"/>
                </a:solidFill>
              </a:rPr>
              <a:pPr>
                <a:defRPr/>
              </a:pPr>
              <a:t>Tuesday, February 2, 2021</a:t>
            </a:fld>
            <a:endParaRPr lang="fi-FI">
              <a:solidFill>
                <a:srgbClr val="FFFFFF"/>
              </a:solidFill>
            </a:endParaRPr>
          </a:p>
        </p:txBody>
      </p:sp>
    </p:spTree>
    <p:extLst>
      <p:ext uri="{BB962C8B-B14F-4D97-AF65-F5344CB8AC3E}">
        <p14:creationId xmlns:p14="http://schemas.microsoft.com/office/powerpoint/2010/main" val="2617872034"/>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5" name="Rectangle 7"/>
          <p:cNvSpPr>
            <a:spLocks noGrp="1" noChangeArrowheads="1"/>
          </p:cNvSpPr>
          <p:nvPr>
            <p:ph type="sldNum" sz="quarter" idx="11"/>
          </p:nvPr>
        </p:nvSpPr>
        <p:spPr>
          <a:ln/>
        </p:spPr>
        <p:txBody>
          <a:bodyPr/>
          <a:lstStyle>
            <a:lvl1pPr>
              <a:defRPr/>
            </a:lvl1pPr>
          </a:lstStyle>
          <a:p>
            <a:pPr>
              <a:defRPr/>
            </a:pPr>
            <a:fld id="{6FCBB80A-1871-411A-A037-89D95AA4EC65}" type="slidenum">
              <a:rPr lang="en-US">
                <a:solidFill>
                  <a:srgbClr val="000000"/>
                </a:solidFill>
              </a:rPr>
              <a:pPr>
                <a:defRPr/>
              </a:pPr>
              <a:t>‹#›</a:t>
            </a:fld>
            <a:endParaRPr lang="en-US">
              <a:solidFill>
                <a:srgbClr val="000000"/>
              </a:solidFill>
            </a:endParaRPr>
          </a:p>
        </p:txBody>
      </p:sp>
      <p:sp>
        <p:nvSpPr>
          <p:cNvPr id="6" name="Rectangle 9"/>
          <p:cNvSpPr>
            <a:spLocks noGrp="1" noChangeArrowheads="1"/>
          </p:cNvSpPr>
          <p:nvPr>
            <p:ph type="dt" sz="half" idx="12"/>
          </p:nvPr>
        </p:nvSpPr>
        <p:spPr>
          <a:ln/>
        </p:spPr>
        <p:txBody>
          <a:bodyPr/>
          <a:lstStyle>
            <a:lvl1pPr>
              <a:defRPr/>
            </a:lvl1pPr>
          </a:lstStyle>
          <a:p>
            <a:pPr>
              <a:defRPr/>
            </a:pPr>
            <a:fld id="{6AAA9171-1C24-41F4-8F6B-0D5723BE59EB}" type="datetime2">
              <a:rPr lang="en-US">
                <a:solidFill>
                  <a:srgbClr val="000000"/>
                </a:solidFill>
              </a:rPr>
              <a:pPr>
                <a:defRPr/>
              </a:pPr>
              <a:t>Tuesday, February 2, 2021</a:t>
            </a:fld>
            <a:endParaRPr lang="fi-FI">
              <a:solidFill>
                <a:srgbClr val="000000"/>
              </a:solidFill>
            </a:endParaRPr>
          </a:p>
        </p:txBody>
      </p:sp>
    </p:spTree>
    <p:extLst>
      <p:ext uri="{BB962C8B-B14F-4D97-AF65-F5344CB8AC3E}">
        <p14:creationId xmlns:p14="http://schemas.microsoft.com/office/powerpoint/2010/main" val="3778819232"/>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5" name="Rectangle 7"/>
          <p:cNvSpPr>
            <a:spLocks noGrp="1" noChangeArrowheads="1"/>
          </p:cNvSpPr>
          <p:nvPr>
            <p:ph type="sldNum" sz="quarter" idx="11"/>
          </p:nvPr>
        </p:nvSpPr>
        <p:spPr>
          <a:ln/>
        </p:spPr>
        <p:txBody>
          <a:bodyPr/>
          <a:lstStyle>
            <a:lvl1pPr>
              <a:defRPr/>
            </a:lvl1pPr>
          </a:lstStyle>
          <a:p>
            <a:pPr>
              <a:defRPr/>
            </a:pPr>
            <a:fld id="{43FE062F-FDAD-471F-8B5A-CE2F43C7A972}" type="slidenum">
              <a:rPr lang="en-US">
                <a:solidFill>
                  <a:srgbClr val="000000"/>
                </a:solidFill>
              </a:rPr>
              <a:pPr>
                <a:defRPr/>
              </a:pPr>
              <a:t>‹#›</a:t>
            </a:fld>
            <a:endParaRPr lang="en-US">
              <a:solidFill>
                <a:srgbClr val="000000"/>
              </a:solidFill>
            </a:endParaRPr>
          </a:p>
        </p:txBody>
      </p:sp>
      <p:sp>
        <p:nvSpPr>
          <p:cNvPr id="6" name="Rectangle 9"/>
          <p:cNvSpPr>
            <a:spLocks noGrp="1" noChangeArrowheads="1"/>
          </p:cNvSpPr>
          <p:nvPr>
            <p:ph type="dt" sz="half" idx="12"/>
          </p:nvPr>
        </p:nvSpPr>
        <p:spPr>
          <a:ln/>
        </p:spPr>
        <p:txBody>
          <a:bodyPr/>
          <a:lstStyle>
            <a:lvl1pPr>
              <a:defRPr/>
            </a:lvl1pPr>
          </a:lstStyle>
          <a:p>
            <a:pPr>
              <a:defRPr/>
            </a:pPr>
            <a:fld id="{52C34B54-78AA-48BE-A447-3826E3E5F59B}" type="datetime2">
              <a:rPr lang="en-US">
                <a:solidFill>
                  <a:srgbClr val="000000"/>
                </a:solidFill>
              </a:rPr>
              <a:pPr>
                <a:defRPr/>
              </a:pPr>
              <a:t>Tuesday, February 2, 2021</a:t>
            </a:fld>
            <a:endParaRPr lang="fi-FI">
              <a:solidFill>
                <a:srgbClr val="000000"/>
              </a:solidFill>
            </a:endParaRPr>
          </a:p>
        </p:txBody>
      </p:sp>
    </p:spTree>
    <p:extLst>
      <p:ext uri="{BB962C8B-B14F-4D97-AF65-F5344CB8AC3E}">
        <p14:creationId xmlns:p14="http://schemas.microsoft.com/office/powerpoint/2010/main" val="2247637835"/>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042988" y="1628779"/>
            <a:ext cx="3668712"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864100" y="1628779"/>
            <a:ext cx="3668713"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6" name="Rectangle 7"/>
          <p:cNvSpPr>
            <a:spLocks noGrp="1" noChangeArrowheads="1"/>
          </p:cNvSpPr>
          <p:nvPr>
            <p:ph type="sldNum" sz="quarter" idx="11"/>
          </p:nvPr>
        </p:nvSpPr>
        <p:spPr>
          <a:ln/>
        </p:spPr>
        <p:txBody>
          <a:bodyPr/>
          <a:lstStyle>
            <a:lvl1pPr>
              <a:defRPr/>
            </a:lvl1pPr>
          </a:lstStyle>
          <a:p>
            <a:pPr>
              <a:defRPr/>
            </a:pPr>
            <a:fld id="{1F973983-9481-4DF7-8F01-68DFDA42B915}" type="slidenum">
              <a:rPr lang="en-US">
                <a:solidFill>
                  <a:srgbClr val="000000"/>
                </a:solidFill>
              </a:rPr>
              <a:pPr>
                <a:defRPr/>
              </a:pPr>
              <a:t>‹#›</a:t>
            </a:fld>
            <a:endParaRPr lang="en-US">
              <a:solidFill>
                <a:srgbClr val="000000"/>
              </a:solidFill>
            </a:endParaRPr>
          </a:p>
        </p:txBody>
      </p:sp>
      <p:sp>
        <p:nvSpPr>
          <p:cNvPr id="7" name="Rectangle 9"/>
          <p:cNvSpPr>
            <a:spLocks noGrp="1" noChangeArrowheads="1"/>
          </p:cNvSpPr>
          <p:nvPr>
            <p:ph type="dt" sz="half" idx="12"/>
          </p:nvPr>
        </p:nvSpPr>
        <p:spPr>
          <a:ln/>
        </p:spPr>
        <p:txBody>
          <a:bodyPr/>
          <a:lstStyle>
            <a:lvl1pPr>
              <a:defRPr/>
            </a:lvl1pPr>
          </a:lstStyle>
          <a:p>
            <a:pPr>
              <a:defRPr/>
            </a:pPr>
            <a:fld id="{28DB3CC6-4FFD-4D57-90D0-70F81FF7EF87}" type="datetime2">
              <a:rPr lang="en-US">
                <a:solidFill>
                  <a:srgbClr val="000000"/>
                </a:solidFill>
              </a:rPr>
              <a:pPr>
                <a:defRPr/>
              </a:pPr>
              <a:t>Tuesday, February 2, 2021</a:t>
            </a:fld>
            <a:endParaRPr lang="fi-FI">
              <a:solidFill>
                <a:srgbClr val="000000"/>
              </a:solidFill>
            </a:endParaRPr>
          </a:p>
        </p:txBody>
      </p:sp>
    </p:spTree>
    <p:extLst>
      <p:ext uri="{BB962C8B-B14F-4D97-AF65-F5344CB8AC3E}">
        <p14:creationId xmlns:p14="http://schemas.microsoft.com/office/powerpoint/2010/main" val="3662281705"/>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8" name="Rectangle 7"/>
          <p:cNvSpPr>
            <a:spLocks noGrp="1" noChangeArrowheads="1"/>
          </p:cNvSpPr>
          <p:nvPr>
            <p:ph type="sldNum" sz="quarter" idx="11"/>
          </p:nvPr>
        </p:nvSpPr>
        <p:spPr>
          <a:ln/>
        </p:spPr>
        <p:txBody>
          <a:bodyPr/>
          <a:lstStyle>
            <a:lvl1pPr>
              <a:defRPr/>
            </a:lvl1pPr>
          </a:lstStyle>
          <a:p>
            <a:pPr>
              <a:defRPr/>
            </a:pPr>
            <a:fld id="{DD892108-503B-4DE3-89FE-05D972AF4AAA}" type="slidenum">
              <a:rPr lang="en-US">
                <a:solidFill>
                  <a:srgbClr val="000000"/>
                </a:solidFill>
              </a:rPr>
              <a:pPr>
                <a:defRPr/>
              </a:pPr>
              <a:t>‹#›</a:t>
            </a:fld>
            <a:endParaRPr lang="en-US">
              <a:solidFill>
                <a:srgbClr val="000000"/>
              </a:solidFill>
            </a:endParaRPr>
          </a:p>
        </p:txBody>
      </p:sp>
      <p:sp>
        <p:nvSpPr>
          <p:cNvPr id="9" name="Rectangle 9"/>
          <p:cNvSpPr>
            <a:spLocks noGrp="1" noChangeArrowheads="1"/>
          </p:cNvSpPr>
          <p:nvPr>
            <p:ph type="dt" sz="half" idx="12"/>
          </p:nvPr>
        </p:nvSpPr>
        <p:spPr>
          <a:ln/>
        </p:spPr>
        <p:txBody>
          <a:bodyPr/>
          <a:lstStyle>
            <a:lvl1pPr>
              <a:defRPr/>
            </a:lvl1pPr>
          </a:lstStyle>
          <a:p>
            <a:pPr>
              <a:defRPr/>
            </a:pPr>
            <a:fld id="{8BDD4477-6E3F-4028-8A57-AC3D002905E9}" type="datetime2">
              <a:rPr lang="en-US">
                <a:solidFill>
                  <a:srgbClr val="000000"/>
                </a:solidFill>
              </a:rPr>
              <a:pPr>
                <a:defRPr/>
              </a:pPr>
              <a:t>Tuesday, February 2, 2021</a:t>
            </a:fld>
            <a:endParaRPr lang="fi-FI">
              <a:solidFill>
                <a:srgbClr val="000000"/>
              </a:solidFill>
            </a:endParaRPr>
          </a:p>
        </p:txBody>
      </p:sp>
    </p:spTree>
    <p:extLst>
      <p:ext uri="{BB962C8B-B14F-4D97-AF65-F5344CB8AC3E}">
        <p14:creationId xmlns:p14="http://schemas.microsoft.com/office/powerpoint/2010/main" val="2172264841"/>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4" name="Rectangle 7"/>
          <p:cNvSpPr>
            <a:spLocks noGrp="1" noChangeArrowheads="1"/>
          </p:cNvSpPr>
          <p:nvPr>
            <p:ph type="sldNum" sz="quarter" idx="11"/>
          </p:nvPr>
        </p:nvSpPr>
        <p:spPr>
          <a:ln/>
        </p:spPr>
        <p:txBody>
          <a:bodyPr/>
          <a:lstStyle>
            <a:lvl1pPr>
              <a:defRPr/>
            </a:lvl1pPr>
          </a:lstStyle>
          <a:p>
            <a:pPr>
              <a:defRPr/>
            </a:pPr>
            <a:fld id="{6D7DD010-891F-4BE8-8818-BAECBDE02548}" type="slidenum">
              <a:rPr lang="en-US">
                <a:solidFill>
                  <a:srgbClr val="000000"/>
                </a:solidFill>
              </a:rPr>
              <a:pPr>
                <a:defRPr/>
              </a:pPr>
              <a:t>‹#›</a:t>
            </a:fld>
            <a:endParaRPr lang="en-US">
              <a:solidFill>
                <a:srgbClr val="000000"/>
              </a:solidFill>
            </a:endParaRPr>
          </a:p>
        </p:txBody>
      </p:sp>
      <p:sp>
        <p:nvSpPr>
          <p:cNvPr id="5" name="Rectangle 9"/>
          <p:cNvSpPr>
            <a:spLocks noGrp="1" noChangeArrowheads="1"/>
          </p:cNvSpPr>
          <p:nvPr>
            <p:ph type="dt" sz="half" idx="12"/>
          </p:nvPr>
        </p:nvSpPr>
        <p:spPr>
          <a:ln/>
        </p:spPr>
        <p:txBody>
          <a:bodyPr/>
          <a:lstStyle>
            <a:lvl1pPr>
              <a:defRPr/>
            </a:lvl1pPr>
          </a:lstStyle>
          <a:p>
            <a:pPr>
              <a:defRPr/>
            </a:pPr>
            <a:fld id="{A6C03939-84AD-4458-877C-FB8C46918F74}" type="datetime2">
              <a:rPr lang="en-US">
                <a:solidFill>
                  <a:srgbClr val="000000"/>
                </a:solidFill>
              </a:rPr>
              <a:pPr>
                <a:defRPr/>
              </a:pPr>
              <a:t>Tuesday, February 2, 2021</a:t>
            </a:fld>
            <a:endParaRPr lang="fi-FI">
              <a:solidFill>
                <a:srgbClr val="000000"/>
              </a:solidFill>
            </a:endParaRPr>
          </a:p>
        </p:txBody>
      </p:sp>
    </p:spTree>
    <p:extLst>
      <p:ext uri="{BB962C8B-B14F-4D97-AF65-F5344CB8AC3E}">
        <p14:creationId xmlns:p14="http://schemas.microsoft.com/office/powerpoint/2010/main" val="79845134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3" name="Rectangle 7"/>
          <p:cNvSpPr>
            <a:spLocks noGrp="1" noChangeArrowheads="1"/>
          </p:cNvSpPr>
          <p:nvPr>
            <p:ph type="sldNum" sz="quarter" idx="11"/>
          </p:nvPr>
        </p:nvSpPr>
        <p:spPr>
          <a:ln/>
        </p:spPr>
        <p:txBody>
          <a:bodyPr/>
          <a:lstStyle>
            <a:lvl1pPr>
              <a:defRPr/>
            </a:lvl1pPr>
          </a:lstStyle>
          <a:p>
            <a:pPr>
              <a:defRPr/>
            </a:pPr>
            <a:fld id="{F5F970B3-5639-4F22-ABE1-C45FBD6D8315}" type="slidenum">
              <a:rPr lang="en-US">
                <a:solidFill>
                  <a:srgbClr val="000000"/>
                </a:solidFill>
              </a:rPr>
              <a:pPr>
                <a:defRPr/>
              </a:pPr>
              <a:t>‹#›</a:t>
            </a:fld>
            <a:endParaRPr lang="en-US">
              <a:solidFill>
                <a:srgbClr val="000000"/>
              </a:solidFill>
            </a:endParaRPr>
          </a:p>
        </p:txBody>
      </p:sp>
      <p:sp>
        <p:nvSpPr>
          <p:cNvPr id="4" name="Rectangle 9"/>
          <p:cNvSpPr>
            <a:spLocks noGrp="1" noChangeArrowheads="1"/>
          </p:cNvSpPr>
          <p:nvPr>
            <p:ph type="dt" sz="half" idx="12"/>
          </p:nvPr>
        </p:nvSpPr>
        <p:spPr>
          <a:ln/>
        </p:spPr>
        <p:txBody>
          <a:bodyPr/>
          <a:lstStyle>
            <a:lvl1pPr>
              <a:defRPr/>
            </a:lvl1pPr>
          </a:lstStyle>
          <a:p>
            <a:pPr>
              <a:defRPr/>
            </a:pPr>
            <a:fld id="{EB87FF94-A196-4873-9CB4-BCE7FE665407}" type="datetime2">
              <a:rPr lang="en-US">
                <a:solidFill>
                  <a:srgbClr val="000000"/>
                </a:solidFill>
              </a:rPr>
              <a:pPr>
                <a:defRPr/>
              </a:pPr>
              <a:t>Tuesday, February 2, 2021</a:t>
            </a:fld>
            <a:endParaRPr lang="fi-FI">
              <a:solidFill>
                <a:srgbClr val="000000"/>
              </a:solidFill>
            </a:endParaRPr>
          </a:p>
        </p:txBody>
      </p:sp>
    </p:spTree>
    <p:extLst>
      <p:ext uri="{BB962C8B-B14F-4D97-AF65-F5344CB8AC3E}">
        <p14:creationId xmlns:p14="http://schemas.microsoft.com/office/powerpoint/2010/main" val="48167364"/>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6" name="Rectangle 7"/>
          <p:cNvSpPr>
            <a:spLocks noGrp="1" noChangeArrowheads="1"/>
          </p:cNvSpPr>
          <p:nvPr>
            <p:ph type="sldNum" sz="quarter" idx="11"/>
          </p:nvPr>
        </p:nvSpPr>
        <p:spPr>
          <a:ln/>
        </p:spPr>
        <p:txBody>
          <a:bodyPr/>
          <a:lstStyle>
            <a:lvl1pPr>
              <a:defRPr/>
            </a:lvl1pPr>
          </a:lstStyle>
          <a:p>
            <a:pPr>
              <a:defRPr/>
            </a:pPr>
            <a:fld id="{24615CA6-B5CB-4128-9DD3-30A8BFEE70BB}" type="slidenum">
              <a:rPr lang="en-US">
                <a:solidFill>
                  <a:srgbClr val="000000"/>
                </a:solidFill>
              </a:rPr>
              <a:pPr>
                <a:defRPr/>
              </a:pPr>
              <a:t>‹#›</a:t>
            </a:fld>
            <a:endParaRPr lang="en-US">
              <a:solidFill>
                <a:srgbClr val="000000"/>
              </a:solidFill>
            </a:endParaRPr>
          </a:p>
        </p:txBody>
      </p:sp>
      <p:sp>
        <p:nvSpPr>
          <p:cNvPr id="7" name="Rectangle 9"/>
          <p:cNvSpPr>
            <a:spLocks noGrp="1" noChangeArrowheads="1"/>
          </p:cNvSpPr>
          <p:nvPr>
            <p:ph type="dt" sz="half" idx="12"/>
          </p:nvPr>
        </p:nvSpPr>
        <p:spPr>
          <a:ln/>
        </p:spPr>
        <p:txBody>
          <a:bodyPr/>
          <a:lstStyle>
            <a:lvl1pPr>
              <a:defRPr/>
            </a:lvl1pPr>
          </a:lstStyle>
          <a:p>
            <a:pPr>
              <a:defRPr/>
            </a:pPr>
            <a:fld id="{AA8AE034-8F58-4040-B2C1-79A47FF4E5B9}" type="datetime2">
              <a:rPr lang="en-US">
                <a:solidFill>
                  <a:srgbClr val="000000"/>
                </a:solidFill>
              </a:rPr>
              <a:pPr>
                <a:defRPr/>
              </a:pPr>
              <a:t>Tuesday, February 2, 2021</a:t>
            </a:fld>
            <a:endParaRPr lang="fi-FI">
              <a:solidFill>
                <a:srgbClr val="000000"/>
              </a:solidFill>
            </a:endParaRPr>
          </a:p>
        </p:txBody>
      </p:sp>
    </p:spTree>
    <p:extLst>
      <p:ext uri="{BB962C8B-B14F-4D97-AF65-F5344CB8AC3E}">
        <p14:creationId xmlns:p14="http://schemas.microsoft.com/office/powerpoint/2010/main" val="3439996437"/>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6" name="Rectangle 7"/>
          <p:cNvSpPr>
            <a:spLocks noGrp="1" noChangeArrowheads="1"/>
          </p:cNvSpPr>
          <p:nvPr>
            <p:ph type="sldNum" sz="quarter" idx="11"/>
          </p:nvPr>
        </p:nvSpPr>
        <p:spPr>
          <a:ln/>
        </p:spPr>
        <p:txBody>
          <a:bodyPr/>
          <a:lstStyle>
            <a:lvl1pPr>
              <a:defRPr/>
            </a:lvl1pPr>
          </a:lstStyle>
          <a:p>
            <a:pPr>
              <a:defRPr/>
            </a:pPr>
            <a:fld id="{9C941FF3-6822-4C87-9515-9C2501E18C88}" type="slidenum">
              <a:rPr lang="en-US">
                <a:solidFill>
                  <a:srgbClr val="000000"/>
                </a:solidFill>
              </a:rPr>
              <a:pPr>
                <a:defRPr/>
              </a:pPr>
              <a:t>‹#›</a:t>
            </a:fld>
            <a:endParaRPr lang="en-US">
              <a:solidFill>
                <a:srgbClr val="000000"/>
              </a:solidFill>
            </a:endParaRPr>
          </a:p>
        </p:txBody>
      </p:sp>
      <p:sp>
        <p:nvSpPr>
          <p:cNvPr id="7" name="Rectangle 9"/>
          <p:cNvSpPr>
            <a:spLocks noGrp="1" noChangeArrowheads="1"/>
          </p:cNvSpPr>
          <p:nvPr>
            <p:ph type="dt" sz="half" idx="12"/>
          </p:nvPr>
        </p:nvSpPr>
        <p:spPr>
          <a:ln/>
        </p:spPr>
        <p:txBody>
          <a:bodyPr/>
          <a:lstStyle>
            <a:lvl1pPr>
              <a:defRPr/>
            </a:lvl1pPr>
          </a:lstStyle>
          <a:p>
            <a:pPr>
              <a:defRPr/>
            </a:pPr>
            <a:fld id="{D2991DA3-5D24-4EFA-BC55-1745C88BDA87}" type="datetime2">
              <a:rPr lang="en-US">
                <a:solidFill>
                  <a:srgbClr val="000000"/>
                </a:solidFill>
              </a:rPr>
              <a:pPr>
                <a:defRPr/>
              </a:pPr>
              <a:t>Tuesday, February 2, 2021</a:t>
            </a:fld>
            <a:endParaRPr lang="fi-FI">
              <a:solidFill>
                <a:srgbClr val="000000"/>
              </a:solidFill>
            </a:endParaRPr>
          </a:p>
        </p:txBody>
      </p:sp>
    </p:spTree>
    <p:extLst>
      <p:ext uri="{BB962C8B-B14F-4D97-AF65-F5344CB8AC3E}">
        <p14:creationId xmlns:p14="http://schemas.microsoft.com/office/powerpoint/2010/main" val="169333889"/>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5" name="Rectangle 7"/>
          <p:cNvSpPr>
            <a:spLocks noGrp="1" noChangeArrowheads="1"/>
          </p:cNvSpPr>
          <p:nvPr>
            <p:ph type="sldNum" sz="quarter" idx="11"/>
          </p:nvPr>
        </p:nvSpPr>
        <p:spPr>
          <a:ln/>
        </p:spPr>
        <p:txBody>
          <a:bodyPr/>
          <a:lstStyle>
            <a:lvl1pPr>
              <a:defRPr/>
            </a:lvl1pPr>
          </a:lstStyle>
          <a:p>
            <a:pPr>
              <a:defRPr/>
            </a:pPr>
            <a:fld id="{83D0415F-15E8-4925-8EAE-44E0AFEBC1B0}" type="slidenum">
              <a:rPr lang="en-US">
                <a:solidFill>
                  <a:srgbClr val="000000"/>
                </a:solidFill>
              </a:rPr>
              <a:pPr>
                <a:defRPr/>
              </a:pPr>
              <a:t>‹#›</a:t>
            </a:fld>
            <a:endParaRPr lang="en-US">
              <a:solidFill>
                <a:srgbClr val="000000"/>
              </a:solidFill>
            </a:endParaRPr>
          </a:p>
        </p:txBody>
      </p:sp>
      <p:sp>
        <p:nvSpPr>
          <p:cNvPr id="6" name="Rectangle 9"/>
          <p:cNvSpPr>
            <a:spLocks noGrp="1" noChangeArrowheads="1"/>
          </p:cNvSpPr>
          <p:nvPr>
            <p:ph type="dt" sz="half" idx="12"/>
          </p:nvPr>
        </p:nvSpPr>
        <p:spPr>
          <a:ln/>
        </p:spPr>
        <p:txBody>
          <a:bodyPr/>
          <a:lstStyle>
            <a:lvl1pPr>
              <a:defRPr/>
            </a:lvl1pPr>
          </a:lstStyle>
          <a:p>
            <a:pPr>
              <a:defRPr/>
            </a:pPr>
            <a:fld id="{915331DD-57BE-45EF-8B83-A9B96C3F589F}" type="datetime2">
              <a:rPr lang="en-US">
                <a:solidFill>
                  <a:srgbClr val="000000"/>
                </a:solidFill>
              </a:rPr>
              <a:pPr>
                <a:defRPr/>
              </a:pPr>
              <a:t>Tuesday, February 2, 2021</a:t>
            </a:fld>
            <a:endParaRPr lang="fi-FI">
              <a:solidFill>
                <a:srgbClr val="000000"/>
              </a:solidFill>
            </a:endParaRPr>
          </a:p>
        </p:txBody>
      </p:sp>
    </p:spTree>
    <p:extLst>
      <p:ext uri="{BB962C8B-B14F-4D97-AF65-F5344CB8AC3E}">
        <p14:creationId xmlns:p14="http://schemas.microsoft.com/office/powerpoint/2010/main" val="1093241115"/>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2" y="395288"/>
            <a:ext cx="1871663" cy="58420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1042988" y="395288"/>
            <a:ext cx="5465762"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name and author</a:t>
            </a:r>
          </a:p>
        </p:txBody>
      </p:sp>
      <p:sp>
        <p:nvSpPr>
          <p:cNvPr id="5" name="Rectangle 7"/>
          <p:cNvSpPr>
            <a:spLocks noGrp="1" noChangeArrowheads="1"/>
          </p:cNvSpPr>
          <p:nvPr>
            <p:ph type="sldNum" sz="quarter" idx="11"/>
          </p:nvPr>
        </p:nvSpPr>
        <p:spPr>
          <a:ln/>
        </p:spPr>
        <p:txBody>
          <a:bodyPr/>
          <a:lstStyle>
            <a:lvl1pPr>
              <a:defRPr/>
            </a:lvl1pPr>
          </a:lstStyle>
          <a:p>
            <a:pPr>
              <a:defRPr/>
            </a:pPr>
            <a:fld id="{EC7D40EA-3F4C-47BD-A1F6-F708B60A6920}" type="slidenum">
              <a:rPr lang="en-US">
                <a:solidFill>
                  <a:srgbClr val="000000"/>
                </a:solidFill>
              </a:rPr>
              <a:pPr>
                <a:defRPr/>
              </a:pPr>
              <a:t>‹#›</a:t>
            </a:fld>
            <a:endParaRPr lang="en-US">
              <a:solidFill>
                <a:srgbClr val="000000"/>
              </a:solidFill>
            </a:endParaRPr>
          </a:p>
        </p:txBody>
      </p:sp>
      <p:sp>
        <p:nvSpPr>
          <p:cNvPr id="6" name="Rectangle 9"/>
          <p:cNvSpPr>
            <a:spLocks noGrp="1" noChangeArrowheads="1"/>
          </p:cNvSpPr>
          <p:nvPr>
            <p:ph type="dt" sz="half" idx="12"/>
          </p:nvPr>
        </p:nvSpPr>
        <p:spPr>
          <a:ln/>
        </p:spPr>
        <p:txBody>
          <a:bodyPr/>
          <a:lstStyle>
            <a:lvl1pPr>
              <a:defRPr/>
            </a:lvl1pPr>
          </a:lstStyle>
          <a:p>
            <a:pPr>
              <a:defRPr/>
            </a:pPr>
            <a:fld id="{55079A43-D7D5-4A9C-9989-F1906D5747F2}" type="datetime2">
              <a:rPr lang="en-US">
                <a:solidFill>
                  <a:srgbClr val="000000"/>
                </a:solidFill>
              </a:rPr>
              <a:pPr>
                <a:defRPr/>
              </a:pPr>
              <a:t>Tuesday, February 2, 2021</a:t>
            </a:fld>
            <a:endParaRPr lang="fi-FI">
              <a:solidFill>
                <a:srgbClr val="000000"/>
              </a:solidFill>
            </a:endParaRPr>
          </a:p>
        </p:txBody>
      </p:sp>
    </p:spTree>
    <p:extLst>
      <p:ext uri="{BB962C8B-B14F-4D97-AF65-F5344CB8AC3E}">
        <p14:creationId xmlns:p14="http://schemas.microsoft.com/office/powerpoint/2010/main" val="382665191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107A-1ED5-4E45-9238-6BCF3A29A9E2}"/>
              </a:ext>
            </a:extLst>
          </p:cNvPr>
          <p:cNvSpPr>
            <a:spLocks noGrp="1"/>
          </p:cNvSpPr>
          <p:nvPr>
            <p:ph type="title"/>
          </p:nvPr>
        </p:nvSpPr>
        <p:spPr/>
        <p:txBody>
          <a:bodyPr/>
          <a:lstStyle/>
          <a:p>
            <a:r>
              <a:rPr lang="en-GB"/>
              <a:t>Click to edit Master title style</a:t>
            </a:r>
            <a:endParaRPr lang="en-A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NTU_red"/>
          <p:cNvPicPr>
            <a:picLocks noChangeAspect="1" noChangeArrowheads="1"/>
          </p:cNvPicPr>
          <p:nvPr/>
        </p:nvPicPr>
        <p:blipFill>
          <a:blip r:embed="rId16"/>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4014" r:id="rId13"/>
    <p:sldLayoutId id="2147484015" r:id="rId14"/>
  </p:sldLayoutIdLst>
  <p:transition spd="slow">
    <p:wipe/>
  </p:transition>
  <p:txStyles>
    <p:titleStyle>
      <a:lvl1pPr algn="l" rtl="0" eaLnBrk="0" fontAlgn="base" hangingPunct="0">
        <a:spcBef>
          <a:spcPct val="0"/>
        </a:spcBef>
        <a:spcAft>
          <a:spcPct val="0"/>
        </a:spcAft>
        <a:defRPr sz="3200" b="1">
          <a:solidFill>
            <a:srgbClr val="CC0000"/>
          </a:solidFill>
          <a:latin typeface="+mj-lt"/>
          <a:ea typeface="+mj-ea"/>
          <a:cs typeface="+mj-cs"/>
        </a:defRPr>
      </a:lvl1pPr>
      <a:lvl2pPr algn="l" rtl="0" eaLnBrk="0" fontAlgn="base" hangingPunct="0">
        <a:spcBef>
          <a:spcPct val="0"/>
        </a:spcBef>
        <a:spcAft>
          <a:spcPct val="0"/>
        </a:spcAft>
        <a:defRPr sz="3200" b="1">
          <a:solidFill>
            <a:srgbClr val="CC0000"/>
          </a:solidFill>
          <a:latin typeface="Verdana" pitchFamily="34" charset="0"/>
          <a:cs typeface="Arial" pitchFamily="34" charset="0"/>
        </a:defRPr>
      </a:lvl2pPr>
      <a:lvl3pPr algn="l" rtl="0" eaLnBrk="0" fontAlgn="base" hangingPunct="0">
        <a:spcBef>
          <a:spcPct val="0"/>
        </a:spcBef>
        <a:spcAft>
          <a:spcPct val="0"/>
        </a:spcAft>
        <a:defRPr sz="3200" b="1">
          <a:solidFill>
            <a:srgbClr val="CC0000"/>
          </a:solidFill>
          <a:latin typeface="Verdana" pitchFamily="34" charset="0"/>
          <a:cs typeface="Arial" pitchFamily="34" charset="0"/>
        </a:defRPr>
      </a:lvl3pPr>
      <a:lvl4pPr algn="l" rtl="0" eaLnBrk="0" fontAlgn="base" hangingPunct="0">
        <a:spcBef>
          <a:spcPct val="0"/>
        </a:spcBef>
        <a:spcAft>
          <a:spcPct val="0"/>
        </a:spcAft>
        <a:defRPr sz="3200" b="1">
          <a:solidFill>
            <a:srgbClr val="CC0000"/>
          </a:solidFill>
          <a:latin typeface="Verdana" pitchFamily="34" charset="0"/>
          <a:cs typeface="Arial" pitchFamily="34" charset="0"/>
        </a:defRPr>
      </a:lvl4pPr>
      <a:lvl5pPr algn="l" rtl="0" eaLnBrk="0" fontAlgn="base" hangingPunct="0">
        <a:spcBef>
          <a:spcPct val="0"/>
        </a:spcBef>
        <a:spcAft>
          <a:spcPct val="0"/>
        </a:spcAft>
        <a:defRPr sz="3200" b="1">
          <a:solidFill>
            <a:srgbClr val="CC0000"/>
          </a:solidFill>
          <a:latin typeface="Verdana" pitchFamily="34" charset="0"/>
          <a:cs typeface="Arial" pitchFamily="34" charset="0"/>
        </a:defRPr>
      </a:lvl5pPr>
      <a:lvl6pPr marL="457200" algn="l" rtl="0" fontAlgn="base">
        <a:spcBef>
          <a:spcPct val="0"/>
        </a:spcBef>
        <a:spcAft>
          <a:spcPct val="0"/>
        </a:spcAft>
        <a:defRPr sz="3200" b="1">
          <a:solidFill>
            <a:srgbClr val="CC0000"/>
          </a:solidFill>
          <a:latin typeface="Verdana" pitchFamily="34" charset="0"/>
          <a:cs typeface="Arial" pitchFamily="34" charset="0"/>
        </a:defRPr>
      </a:lvl6pPr>
      <a:lvl7pPr marL="914400" algn="l" rtl="0" fontAlgn="base">
        <a:spcBef>
          <a:spcPct val="0"/>
        </a:spcBef>
        <a:spcAft>
          <a:spcPct val="0"/>
        </a:spcAft>
        <a:defRPr sz="3200" b="1">
          <a:solidFill>
            <a:srgbClr val="CC0000"/>
          </a:solidFill>
          <a:latin typeface="Verdana" pitchFamily="34" charset="0"/>
          <a:cs typeface="Arial" pitchFamily="34" charset="0"/>
        </a:defRPr>
      </a:lvl7pPr>
      <a:lvl8pPr marL="1371600" algn="l" rtl="0" fontAlgn="base">
        <a:spcBef>
          <a:spcPct val="0"/>
        </a:spcBef>
        <a:spcAft>
          <a:spcPct val="0"/>
        </a:spcAft>
        <a:defRPr sz="3200" b="1">
          <a:solidFill>
            <a:srgbClr val="CC0000"/>
          </a:solidFill>
          <a:latin typeface="Verdana" pitchFamily="34" charset="0"/>
          <a:cs typeface="Arial" pitchFamily="34" charset="0"/>
        </a:defRPr>
      </a:lvl8pPr>
      <a:lvl9pPr marL="1828800" algn="l" rtl="0" fontAlgn="base">
        <a:spcBef>
          <a:spcPct val="0"/>
        </a:spcBef>
        <a:spcAft>
          <a:spcPct val="0"/>
        </a:spcAft>
        <a:defRPr sz="3200" b="1">
          <a:solidFill>
            <a:srgbClr val="CC0000"/>
          </a:solidFill>
          <a:latin typeface="Verdana" pitchFamily="34" charset="0"/>
          <a:cs typeface="Arial" pitchFamily="34" charset="0"/>
        </a:defRPr>
      </a:lvl9pPr>
    </p:titleStyle>
    <p:body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298" name="제목 개체 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55299" name="텍스트 개체 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latinLnBrk="1">
              <a:spcBef>
                <a:spcPts val="0"/>
              </a:spcBef>
              <a:spcAft>
                <a:spcPts val="0"/>
              </a:spcAft>
              <a:defRPr sz="1200" smtClean="0">
                <a:solidFill>
                  <a:prstClr val="black">
                    <a:tint val="75000"/>
                  </a:prstClr>
                </a:solidFill>
                <a:latin typeface="맑은 고딕"/>
              </a:defRPr>
            </a:lvl1pPr>
          </a:lstStyle>
          <a:p>
            <a:pPr>
              <a:defRPr/>
            </a:pPr>
            <a:fld id="{D1341F06-0B58-4829-821B-4D58335424C6}" type="datetimeFigureOut">
              <a:rPr lang="ko-KR" altLang="fi-FI"/>
              <a:pPr>
                <a:defRPr/>
              </a:pPr>
              <a:t>2021. 2. 2.</a:t>
            </a:fld>
            <a:endParaRPr lang="ko-KR" altLang="en-US"/>
          </a:p>
        </p:txBody>
      </p:sp>
      <p:sp>
        <p:nvSpPr>
          <p:cNvPr id="5" name="바닥글 개체 틀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latinLnBrk="1">
              <a:spcBef>
                <a:spcPts val="0"/>
              </a:spcBef>
              <a:spcAft>
                <a:spcPts val="0"/>
              </a:spcAft>
              <a:defRPr sz="1200">
                <a:solidFill>
                  <a:prstClr val="black">
                    <a:tint val="75000"/>
                  </a:prstClr>
                </a:solidFill>
                <a:latin typeface="맑은 고딕"/>
              </a:defRPr>
            </a:lvl1pPr>
          </a:lstStyle>
          <a:p>
            <a:pPr>
              <a:defRPr/>
            </a:pPr>
            <a:endParaRPr lang="ko-KR" altLang="en-US"/>
          </a:p>
        </p:txBody>
      </p:sp>
      <p:sp>
        <p:nvSpPr>
          <p:cNvPr id="6" name="슬라이드 번호 개체 틀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latinLnBrk="1">
              <a:spcBef>
                <a:spcPts val="0"/>
              </a:spcBef>
              <a:spcAft>
                <a:spcPts val="0"/>
              </a:spcAft>
              <a:defRPr sz="1200" smtClean="0">
                <a:solidFill>
                  <a:prstClr val="black">
                    <a:tint val="75000"/>
                  </a:prstClr>
                </a:solidFill>
                <a:latin typeface="맑은 고딕"/>
              </a:defRPr>
            </a:lvl1pPr>
          </a:lstStyle>
          <a:p>
            <a:pPr>
              <a:defRPr/>
            </a:pPr>
            <a:fld id="{4B1B980E-9A6E-4514-A71D-2E6129E65958}" type="slidenum">
              <a:rPr lang="ko-KR" altLang="en-US"/>
              <a:pPr>
                <a:defRPr/>
              </a:pPr>
              <a:t>‹#›</a:t>
            </a:fld>
            <a:endParaRPr lang="ko-KR" altLang="en-US"/>
          </a:p>
        </p:txBody>
      </p:sp>
    </p:spTree>
    <p:extLst>
      <p:ext uri="{BB962C8B-B14F-4D97-AF65-F5344CB8AC3E}">
        <p14:creationId xmlns:p14="http://schemas.microsoft.com/office/powerpoint/2010/main" val="300368125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spd="slow">
    <p:wipe/>
  </p:transition>
  <p:txStyles>
    <p:titleStyle>
      <a:lvl1pPr algn="ctr" rtl="0" fontAlgn="base" latinLnBrk="1">
        <a:spcBef>
          <a:spcPct val="0"/>
        </a:spcBef>
        <a:spcAft>
          <a:spcPct val="0"/>
        </a:spcAft>
        <a:defRPr sz="4400" kern="1200">
          <a:solidFill>
            <a:schemeClr val="tx1"/>
          </a:solidFill>
          <a:latin typeface="+mj-lt"/>
          <a:ea typeface="+mj-ea"/>
          <a:cs typeface="+mj-cs"/>
        </a:defRPr>
      </a:lvl1pPr>
      <a:lvl2pPr algn="ctr" rtl="0" fontAlgn="base" latinLnBrk="1">
        <a:spcBef>
          <a:spcPct val="0"/>
        </a:spcBef>
        <a:spcAft>
          <a:spcPct val="0"/>
        </a:spcAft>
        <a:defRPr sz="4400">
          <a:solidFill>
            <a:schemeClr val="tx1"/>
          </a:solidFill>
          <a:latin typeface="맑은 고딕" pitchFamily="34" charset="-127"/>
        </a:defRPr>
      </a:lvl2pPr>
      <a:lvl3pPr algn="ctr" rtl="0" fontAlgn="base" latinLnBrk="1">
        <a:spcBef>
          <a:spcPct val="0"/>
        </a:spcBef>
        <a:spcAft>
          <a:spcPct val="0"/>
        </a:spcAft>
        <a:defRPr sz="4400">
          <a:solidFill>
            <a:schemeClr val="tx1"/>
          </a:solidFill>
          <a:latin typeface="맑은 고딕" pitchFamily="34" charset="-127"/>
        </a:defRPr>
      </a:lvl3pPr>
      <a:lvl4pPr algn="ctr" rtl="0" fontAlgn="base" latinLnBrk="1">
        <a:spcBef>
          <a:spcPct val="0"/>
        </a:spcBef>
        <a:spcAft>
          <a:spcPct val="0"/>
        </a:spcAft>
        <a:defRPr sz="4400">
          <a:solidFill>
            <a:schemeClr val="tx1"/>
          </a:solidFill>
          <a:latin typeface="맑은 고딕" pitchFamily="34" charset="-127"/>
        </a:defRPr>
      </a:lvl4pPr>
      <a:lvl5pPr algn="ctr" rtl="0" fontAlgn="base" latinLnBrk="1">
        <a:spcBef>
          <a:spcPct val="0"/>
        </a:spcBef>
        <a:spcAft>
          <a:spcPct val="0"/>
        </a:spcAft>
        <a:defRPr sz="4400">
          <a:solidFill>
            <a:schemeClr val="tx1"/>
          </a:solidFill>
          <a:latin typeface="맑은 고딕" pitchFamily="34" charset="-127"/>
        </a:defRPr>
      </a:lvl5pPr>
      <a:lvl6pPr marL="457200" algn="ctr" rtl="0" fontAlgn="base" latinLnBrk="1">
        <a:spcBef>
          <a:spcPct val="0"/>
        </a:spcBef>
        <a:spcAft>
          <a:spcPct val="0"/>
        </a:spcAft>
        <a:defRPr sz="4400">
          <a:solidFill>
            <a:schemeClr val="tx1"/>
          </a:solidFill>
          <a:latin typeface="맑은 고딕" pitchFamily="34" charset="-127"/>
        </a:defRPr>
      </a:lvl6pPr>
      <a:lvl7pPr marL="914400" algn="ctr" rtl="0" fontAlgn="base" latinLnBrk="1">
        <a:spcBef>
          <a:spcPct val="0"/>
        </a:spcBef>
        <a:spcAft>
          <a:spcPct val="0"/>
        </a:spcAft>
        <a:defRPr sz="4400">
          <a:solidFill>
            <a:schemeClr val="tx1"/>
          </a:solidFill>
          <a:latin typeface="맑은 고딕" pitchFamily="34" charset="-127"/>
        </a:defRPr>
      </a:lvl7pPr>
      <a:lvl8pPr marL="1371600" algn="ctr" rtl="0" fontAlgn="base" latinLnBrk="1">
        <a:spcBef>
          <a:spcPct val="0"/>
        </a:spcBef>
        <a:spcAft>
          <a:spcPct val="0"/>
        </a:spcAft>
        <a:defRPr sz="4400">
          <a:solidFill>
            <a:schemeClr val="tx1"/>
          </a:solidFill>
          <a:latin typeface="맑은 고딕" pitchFamily="34" charset="-127"/>
        </a:defRPr>
      </a:lvl8pPr>
      <a:lvl9pPr marL="1828800" algn="ctr" rtl="0" fontAlgn="base" latinLnBrk="1">
        <a:spcBef>
          <a:spcPct val="0"/>
        </a:spcBef>
        <a:spcAft>
          <a:spcPct val="0"/>
        </a:spcAft>
        <a:defRPr sz="4400">
          <a:solidFill>
            <a:schemeClr val="tx1"/>
          </a:solidFill>
          <a:latin typeface="맑은 고딕" pitchFamily="34" charset="-127"/>
        </a:defRPr>
      </a:lvl9pPr>
    </p:titleStyle>
    <p:bodyStyle>
      <a:lvl1pPr marL="342900" indent="-342900" algn="l" rtl="0" fontAlgn="base" latinLnBrk="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6525" y="793750"/>
            <a:ext cx="8864600" cy="647700"/>
          </a:xfrm>
          <a:prstGeom prst="rect">
            <a:avLst/>
          </a:prstGeom>
          <a:solidFill>
            <a:schemeClr val="accent1"/>
          </a:solidFill>
          <a:ln w="9525">
            <a:noFill/>
            <a:miter lim="800000"/>
            <a:headEnd/>
            <a:tailEnd/>
          </a:ln>
        </p:spPr>
        <p:txBody>
          <a:bodyPr/>
          <a:lstStyle/>
          <a:p>
            <a:endParaRPr lang="fi-FI" altLang="ko-KR">
              <a:solidFill>
                <a:srgbClr val="000000"/>
              </a:solidFill>
              <a:ea typeface="Gulim" pitchFamily="34" charset="-127"/>
            </a:endParaRPr>
          </a:p>
        </p:txBody>
      </p:sp>
      <p:sp>
        <p:nvSpPr>
          <p:cNvPr id="17411" name="Freeform 3"/>
          <p:cNvSpPr>
            <a:spLocks/>
          </p:cNvSpPr>
          <p:nvPr/>
        </p:nvSpPr>
        <p:spPr bwMode="auto">
          <a:xfrm>
            <a:off x="295277" y="144467"/>
            <a:ext cx="8704263" cy="649287"/>
          </a:xfrm>
          <a:custGeom>
            <a:avLst/>
            <a:gdLst/>
            <a:ahLst/>
            <a:cxnLst>
              <a:cxn ang="0">
                <a:pos x="177" y="0"/>
              </a:cxn>
              <a:cxn ang="0">
                <a:pos x="840" y="0"/>
              </a:cxn>
              <a:cxn ang="0">
                <a:pos x="1503" y="0"/>
              </a:cxn>
              <a:cxn ang="0">
                <a:pos x="2167" y="0"/>
              </a:cxn>
              <a:cxn ang="0">
                <a:pos x="2830" y="0"/>
              </a:cxn>
              <a:cxn ang="0">
                <a:pos x="3493" y="0"/>
              </a:cxn>
              <a:cxn ang="0">
                <a:pos x="4156" y="0"/>
              </a:cxn>
              <a:cxn ang="0">
                <a:pos x="4820" y="0"/>
              </a:cxn>
              <a:cxn ang="0">
                <a:pos x="5483" y="0"/>
              </a:cxn>
              <a:cxn ang="0">
                <a:pos x="5483" y="409"/>
              </a:cxn>
              <a:cxn ang="0">
                <a:pos x="4820" y="409"/>
              </a:cxn>
              <a:cxn ang="0">
                <a:pos x="4156" y="409"/>
              </a:cxn>
              <a:cxn ang="0">
                <a:pos x="3493" y="409"/>
              </a:cxn>
              <a:cxn ang="0">
                <a:pos x="2830" y="409"/>
              </a:cxn>
              <a:cxn ang="0">
                <a:pos x="2167" y="409"/>
              </a:cxn>
              <a:cxn ang="0">
                <a:pos x="1503" y="409"/>
              </a:cxn>
              <a:cxn ang="0">
                <a:pos x="840" y="409"/>
              </a:cxn>
              <a:cxn ang="0">
                <a:pos x="177" y="409"/>
              </a:cxn>
              <a:cxn ang="0">
                <a:pos x="177" y="319"/>
              </a:cxn>
              <a:cxn ang="0">
                <a:pos x="0" y="319"/>
              </a:cxn>
              <a:cxn ang="0">
                <a:pos x="0" y="248"/>
              </a:cxn>
              <a:cxn ang="0">
                <a:pos x="177" y="248"/>
              </a:cxn>
              <a:cxn ang="0">
                <a:pos x="177" y="158"/>
              </a:cxn>
              <a:cxn ang="0">
                <a:pos x="0" y="158"/>
              </a:cxn>
              <a:cxn ang="0">
                <a:pos x="0" y="90"/>
              </a:cxn>
              <a:cxn ang="0">
                <a:pos x="177" y="90"/>
              </a:cxn>
              <a:cxn ang="0">
                <a:pos x="177" y="0"/>
              </a:cxn>
            </a:cxnLst>
            <a:rect l="0" t="0" r="r" b="b"/>
            <a:pathLst>
              <a:path w="5483" h="409">
                <a:moveTo>
                  <a:pt x="177" y="0"/>
                </a:moveTo>
                <a:lnTo>
                  <a:pt x="840" y="0"/>
                </a:lnTo>
                <a:lnTo>
                  <a:pt x="1503" y="0"/>
                </a:lnTo>
                <a:lnTo>
                  <a:pt x="2167" y="0"/>
                </a:lnTo>
                <a:lnTo>
                  <a:pt x="2830" y="0"/>
                </a:lnTo>
                <a:lnTo>
                  <a:pt x="3493" y="0"/>
                </a:lnTo>
                <a:lnTo>
                  <a:pt x="4156" y="0"/>
                </a:lnTo>
                <a:lnTo>
                  <a:pt x="4820" y="0"/>
                </a:lnTo>
                <a:lnTo>
                  <a:pt x="5483" y="0"/>
                </a:lnTo>
                <a:lnTo>
                  <a:pt x="5483" y="409"/>
                </a:lnTo>
                <a:lnTo>
                  <a:pt x="4820" y="409"/>
                </a:lnTo>
                <a:lnTo>
                  <a:pt x="4156" y="409"/>
                </a:lnTo>
                <a:lnTo>
                  <a:pt x="3493" y="409"/>
                </a:lnTo>
                <a:lnTo>
                  <a:pt x="2830" y="409"/>
                </a:lnTo>
                <a:lnTo>
                  <a:pt x="2167" y="409"/>
                </a:lnTo>
                <a:lnTo>
                  <a:pt x="1503" y="409"/>
                </a:lnTo>
                <a:lnTo>
                  <a:pt x="840" y="409"/>
                </a:lnTo>
                <a:lnTo>
                  <a:pt x="177" y="409"/>
                </a:lnTo>
                <a:lnTo>
                  <a:pt x="177" y="319"/>
                </a:lnTo>
                <a:lnTo>
                  <a:pt x="0" y="319"/>
                </a:lnTo>
                <a:lnTo>
                  <a:pt x="0" y="248"/>
                </a:lnTo>
                <a:lnTo>
                  <a:pt x="177" y="248"/>
                </a:lnTo>
                <a:lnTo>
                  <a:pt x="177" y="158"/>
                </a:lnTo>
                <a:lnTo>
                  <a:pt x="0" y="158"/>
                </a:lnTo>
                <a:lnTo>
                  <a:pt x="0" y="90"/>
                </a:lnTo>
                <a:lnTo>
                  <a:pt x="177" y="90"/>
                </a:lnTo>
                <a:lnTo>
                  <a:pt x="177" y="0"/>
                </a:lnTo>
                <a:close/>
              </a:path>
            </a:pathLst>
          </a:custGeom>
          <a:solidFill>
            <a:schemeClr val="bg2"/>
          </a:solidFill>
          <a:ln w="9525">
            <a:noFill/>
            <a:round/>
            <a:headEnd/>
            <a:tailEnd/>
          </a:ln>
        </p:spPr>
        <p:txBody>
          <a:bodyPr/>
          <a:lstStyle/>
          <a:p>
            <a:endParaRPr lang="fi-FI" altLang="ko-KR">
              <a:solidFill>
                <a:srgbClr val="000000"/>
              </a:solidFill>
              <a:ea typeface="Gulim" pitchFamily="34" charset="-127"/>
            </a:endParaRPr>
          </a:p>
        </p:txBody>
      </p:sp>
      <p:sp>
        <p:nvSpPr>
          <p:cNvPr id="1028" name="Rectangle 4"/>
          <p:cNvSpPr>
            <a:spLocks noGrp="1" noChangeArrowheads="1"/>
          </p:cNvSpPr>
          <p:nvPr>
            <p:ph type="title"/>
          </p:nvPr>
        </p:nvSpPr>
        <p:spPr bwMode="auto">
          <a:xfrm>
            <a:off x="1042988" y="395288"/>
            <a:ext cx="7489825" cy="9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title style</a:t>
            </a:r>
          </a:p>
        </p:txBody>
      </p:sp>
      <p:sp>
        <p:nvSpPr>
          <p:cNvPr id="1029" name="Rectangle 5"/>
          <p:cNvSpPr>
            <a:spLocks noGrp="1" noChangeArrowheads="1"/>
          </p:cNvSpPr>
          <p:nvPr>
            <p:ph type="body" idx="1"/>
          </p:nvPr>
        </p:nvSpPr>
        <p:spPr bwMode="auto">
          <a:xfrm>
            <a:off x="1042988" y="1628779"/>
            <a:ext cx="7489825" cy="460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7414" name="Rectangle 6"/>
          <p:cNvSpPr>
            <a:spLocks noGrp="1" noChangeArrowheads="1"/>
          </p:cNvSpPr>
          <p:nvPr>
            <p:ph type="ftr" sz="quarter" idx="3"/>
          </p:nvPr>
        </p:nvSpPr>
        <p:spPr bwMode="auto">
          <a:xfrm>
            <a:off x="1042990" y="6453192"/>
            <a:ext cx="5184775" cy="141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Arial" charset="0"/>
              </a:defRPr>
            </a:lvl1pPr>
          </a:lstStyle>
          <a:p>
            <a:pPr>
              <a:defRPr/>
            </a:pPr>
            <a:r>
              <a:rPr lang="en-US">
                <a:solidFill>
                  <a:srgbClr val="000000"/>
                </a:solidFill>
              </a:rPr>
              <a:t>Presentation name and author</a:t>
            </a:r>
          </a:p>
        </p:txBody>
      </p:sp>
      <p:sp>
        <p:nvSpPr>
          <p:cNvPr id="17415" name="Rectangle 7"/>
          <p:cNvSpPr>
            <a:spLocks noGrp="1" noChangeArrowheads="1"/>
          </p:cNvSpPr>
          <p:nvPr>
            <p:ph type="sldNum" sz="quarter" idx="4"/>
          </p:nvPr>
        </p:nvSpPr>
        <p:spPr bwMode="auto">
          <a:xfrm>
            <a:off x="8101014" y="6453192"/>
            <a:ext cx="431800" cy="141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ea typeface="Gulim" pitchFamily="34" charset="-127"/>
              </a:defRPr>
            </a:lvl1pPr>
          </a:lstStyle>
          <a:p>
            <a:fld id="{99313627-5F18-4555-AB2F-CAAE9ADAEFA2}" type="slidenum">
              <a:rPr lang="en-US" altLang="ko-KR" smtClean="0">
                <a:solidFill>
                  <a:srgbClr val="000000"/>
                </a:solidFill>
              </a:rPr>
              <a:pPr/>
              <a:t>‹#›</a:t>
            </a:fld>
            <a:endParaRPr lang="en-US" altLang="ko-KR">
              <a:solidFill>
                <a:srgbClr val="000000"/>
              </a:solidFill>
            </a:endParaRPr>
          </a:p>
        </p:txBody>
      </p:sp>
      <p:sp>
        <p:nvSpPr>
          <p:cNvPr id="17416" name="Freeform 8"/>
          <p:cNvSpPr>
            <a:spLocks/>
          </p:cNvSpPr>
          <p:nvPr/>
        </p:nvSpPr>
        <p:spPr bwMode="auto">
          <a:xfrm>
            <a:off x="136525" y="793753"/>
            <a:ext cx="439738" cy="506413"/>
          </a:xfrm>
          <a:custGeom>
            <a:avLst/>
            <a:gdLst/>
            <a:ahLst/>
            <a:cxnLst>
              <a:cxn ang="0">
                <a:pos x="277" y="319"/>
              </a:cxn>
              <a:cxn ang="0">
                <a:pos x="277" y="229"/>
              </a:cxn>
              <a:cxn ang="0">
                <a:pos x="100" y="229"/>
              </a:cxn>
              <a:cxn ang="0">
                <a:pos x="100" y="157"/>
              </a:cxn>
              <a:cxn ang="0">
                <a:pos x="277" y="157"/>
              </a:cxn>
              <a:cxn ang="0">
                <a:pos x="277" y="68"/>
              </a:cxn>
              <a:cxn ang="0">
                <a:pos x="100" y="68"/>
              </a:cxn>
              <a:cxn ang="0">
                <a:pos x="100" y="0"/>
              </a:cxn>
              <a:cxn ang="0">
                <a:pos x="0" y="0"/>
              </a:cxn>
              <a:cxn ang="0">
                <a:pos x="0" y="319"/>
              </a:cxn>
              <a:cxn ang="0">
                <a:pos x="277" y="319"/>
              </a:cxn>
            </a:cxnLst>
            <a:rect l="0" t="0" r="r" b="b"/>
            <a:pathLst>
              <a:path w="277" h="319">
                <a:moveTo>
                  <a:pt x="277" y="319"/>
                </a:moveTo>
                <a:lnTo>
                  <a:pt x="277" y="229"/>
                </a:lnTo>
                <a:lnTo>
                  <a:pt x="100" y="229"/>
                </a:lnTo>
                <a:lnTo>
                  <a:pt x="100" y="157"/>
                </a:lnTo>
                <a:lnTo>
                  <a:pt x="277" y="157"/>
                </a:lnTo>
                <a:lnTo>
                  <a:pt x="277" y="68"/>
                </a:lnTo>
                <a:lnTo>
                  <a:pt x="100" y="68"/>
                </a:lnTo>
                <a:lnTo>
                  <a:pt x="100" y="0"/>
                </a:lnTo>
                <a:lnTo>
                  <a:pt x="0" y="0"/>
                </a:lnTo>
                <a:lnTo>
                  <a:pt x="0" y="319"/>
                </a:lnTo>
                <a:lnTo>
                  <a:pt x="277" y="319"/>
                </a:lnTo>
                <a:close/>
              </a:path>
            </a:pathLst>
          </a:custGeom>
          <a:solidFill>
            <a:schemeClr val="bg1">
              <a:alpha val="60001"/>
            </a:schemeClr>
          </a:solidFill>
          <a:ln w="9525">
            <a:noFill/>
            <a:round/>
            <a:headEnd/>
            <a:tailEnd/>
          </a:ln>
        </p:spPr>
        <p:txBody>
          <a:bodyPr/>
          <a:lstStyle/>
          <a:p>
            <a:endParaRPr lang="fi-FI" altLang="ko-KR">
              <a:solidFill>
                <a:srgbClr val="000000"/>
              </a:solidFill>
              <a:ea typeface="Gulim" pitchFamily="34" charset="-127"/>
            </a:endParaRPr>
          </a:p>
        </p:txBody>
      </p:sp>
      <p:sp>
        <p:nvSpPr>
          <p:cNvPr id="17417" name="Rectangle 9"/>
          <p:cNvSpPr>
            <a:spLocks noGrp="1" noChangeArrowheads="1"/>
          </p:cNvSpPr>
          <p:nvPr>
            <p:ph type="dt" sz="half" idx="2"/>
          </p:nvPr>
        </p:nvSpPr>
        <p:spPr bwMode="auto">
          <a:xfrm>
            <a:off x="6227764" y="6453188"/>
            <a:ext cx="1873250" cy="144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ea typeface="Gulim" pitchFamily="34" charset="-127"/>
              </a:defRPr>
            </a:lvl1pPr>
          </a:lstStyle>
          <a:p>
            <a:fld id="{D401E32E-32E9-4525-A3AF-BD8E76D4BC89}" type="datetime2">
              <a:rPr lang="en-US" altLang="ko-KR" smtClean="0">
                <a:solidFill>
                  <a:srgbClr val="000000"/>
                </a:solidFill>
              </a:rPr>
              <a:pPr/>
              <a:t>Tuesday, February 2, 2021</a:t>
            </a:fld>
            <a:endParaRPr lang="fi-FI" altLang="ko-KR">
              <a:solidFill>
                <a:srgbClr val="000000"/>
              </a:solidFill>
            </a:endParaRPr>
          </a:p>
        </p:txBody>
      </p:sp>
    </p:spTree>
    <p:extLst>
      <p:ext uri="{BB962C8B-B14F-4D97-AF65-F5344CB8AC3E}">
        <p14:creationId xmlns:p14="http://schemas.microsoft.com/office/powerpoint/2010/main" val="351943214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Lst>
  <p:transition spd="slow">
    <p:wipe/>
  </p:transition>
  <p:hf hd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p:titleStyle>
    <p:bodyStyle>
      <a:lvl1pPr marL="265113" indent="-265113" algn="l" rtl="0" eaLnBrk="0" fontAlgn="base" hangingPunct="0">
        <a:spcBef>
          <a:spcPct val="0"/>
        </a:spcBef>
        <a:spcAft>
          <a:spcPct val="20000"/>
        </a:spcAft>
        <a:buClr>
          <a:schemeClr val="tx1"/>
        </a:buClr>
        <a:buChar char="•"/>
        <a:defRPr sz="2200">
          <a:solidFill>
            <a:schemeClr val="tx1"/>
          </a:solidFill>
          <a:latin typeface="+mn-lt"/>
          <a:ea typeface="+mn-ea"/>
          <a:cs typeface="+mn-cs"/>
        </a:defRPr>
      </a:lvl1pPr>
      <a:lvl2pPr marL="461963" indent="-195263" algn="l" rtl="0" eaLnBrk="0" fontAlgn="base" hangingPunct="0">
        <a:spcBef>
          <a:spcPct val="0"/>
        </a:spcBef>
        <a:spcAft>
          <a:spcPct val="20000"/>
        </a:spcAft>
        <a:buClr>
          <a:schemeClr val="tx1"/>
        </a:buClr>
        <a:buFont typeface="Arial" charset="0"/>
        <a:buChar char="-"/>
        <a:defRPr sz="2000">
          <a:solidFill>
            <a:schemeClr val="tx1"/>
          </a:solidFill>
          <a:latin typeface="+mn-lt"/>
        </a:defRPr>
      </a:lvl2pPr>
      <a:lvl3pPr marL="639763" indent="-176213" algn="l" rtl="0" eaLnBrk="0" fontAlgn="base" hangingPunct="0">
        <a:spcBef>
          <a:spcPct val="0"/>
        </a:spcBef>
        <a:spcAft>
          <a:spcPct val="20000"/>
        </a:spcAft>
        <a:buClr>
          <a:schemeClr val="tx1"/>
        </a:buClr>
        <a:buChar char="•"/>
        <a:defRPr sz="2400">
          <a:solidFill>
            <a:schemeClr val="tx1"/>
          </a:solidFill>
          <a:latin typeface="+mn-lt"/>
        </a:defRPr>
      </a:lvl3pPr>
      <a:lvl4pPr marL="804863" indent="-163513" algn="l" rtl="0" eaLnBrk="0" fontAlgn="base" hangingPunct="0">
        <a:spcBef>
          <a:spcPct val="0"/>
        </a:spcBef>
        <a:spcAft>
          <a:spcPct val="20000"/>
        </a:spcAft>
        <a:buClr>
          <a:schemeClr val="tx1"/>
        </a:buClr>
        <a:buFont typeface="Arial" charset="0"/>
        <a:buChar char="-"/>
        <a:defRPr sz="1600">
          <a:solidFill>
            <a:schemeClr val="tx1"/>
          </a:solidFill>
          <a:latin typeface="+mn-lt"/>
        </a:defRPr>
      </a:lvl4pPr>
      <a:lvl5pPr marL="981075" indent="-174625" algn="l" rtl="0" eaLnBrk="0" fontAlgn="base" hangingPunct="0">
        <a:spcBef>
          <a:spcPct val="0"/>
        </a:spcBef>
        <a:spcAft>
          <a:spcPct val="20000"/>
        </a:spcAft>
        <a:buClr>
          <a:schemeClr val="tx1"/>
        </a:buClr>
        <a:buChar char="•"/>
        <a:defRPr sz="1600">
          <a:solidFill>
            <a:schemeClr val="tx1"/>
          </a:solidFill>
          <a:latin typeface="+mn-lt"/>
        </a:defRPr>
      </a:lvl5pPr>
      <a:lvl6pPr marL="1438275" indent="-174625" algn="l" rtl="0" fontAlgn="base">
        <a:spcBef>
          <a:spcPct val="0"/>
        </a:spcBef>
        <a:spcAft>
          <a:spcPct val="20000"/>
        </a:spcAft>
        <a:buClr>
          <a:schemeClr val="tx1"/>
        </a:buClr>
        <a:buChar char="•"/>
        <a:defRPr sz="1600">
          <a:solidFill>
            <a:schemeClr val="tx1"/>
          </a:solidFill>
          <a:latin typeface="+mn-lt"/>
        </a:defRPr>
      </a:lvl6pPr>
      <a:lvl7pPr marL="1895475" indent="-174625" algn="l" rtl="0" fontAlgn="base">
        <a:spcBef>
          <a:spcPct val="0"/>
        </a:spcBef>
        <a:spcAft>
          <a:spcPct val="20000"/>
        </a:spcAft>
        <a:buClr>
          <a:schemeClr val="tx1"/>
        </a:buClr>
        <a:buChar char="•"/>
        <a:defRPr sz="1600">
          <a:solidFill>
            <a:schemeClr val="tx1"/>
          </a:solidFill>
          <a:latin typeface="+mn-lt"/>
        </a:defRPr>
      </a:lvl7pPr>
      <a:lvl8pPr marL="2352675" indent="-174625" algn="l" rtl="0" fontAlgn="base">
        <a:spcBef>
          <a:spcPct val="0"/>
        </a:spcBef>
        <a:spcAft>
          <a:spcPct val="20000"/>
        </a:spcAft>
        <a:buClr>
          <a:schemeClr val="tx1"/>
        </a:buClr>
        <a:buChar char="•"/>
        <a:defRPr sz="1600">
          <a:solidFill>
            <a:schemeClr val="tx1"/>
          </a:solidFill>
          <a:latin typeface="+mn-lt"/>
        </a:defRPr>
      </a:lvl8pPr>
      <a:lvl9pPr marL="2809875" indent="-174625" algn="l" rtl="0" fontAlgn="base">
        <a:spcBef>
          <a:spcPct val="0"/>
        </a:spcBef>
        <a:spcAft>
          <a:spcPct val="2000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NTU_red"/>
          <p:cNvPicPr>
            <a:picLocks noChangeAspect="1" noChangeArrowheads="1"/>
          </p:cNvPicPr>
          <p:nvPr/>
        </p:nvPicPr>
        <p:blipFill>
          <a:blip r:embed="rId15"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99824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transition spd="slow">
    <p:wipe/>
  </p:transition>
  <p:txStyles>
    <p:titleStyle>
      <a:lvl1pPr algn="l" rtl="0" eaLnBrk="0" fontAlgn="base" hangingPunct="0">
        <a:spcBef>
          <a:spcPct val="0"/>
        </a:spcBef>
        <a:spcAft>
          <a:spcPct val="0"/>
        </a:spcAft>
        <a:defRPr sz="3200" b="1">
          <a:solidFill>
            <a:srgbClr val="CC0000"/>
          </a:solidFill>
          <a:latin typeface="+mj-lt"/>
          <a:ea typeface="+mj-ea"/>
          <a:cs typeface="+mj-cs"/>
        </a:defRPr>
      </a:lvl1pPr>
      <a:lvl2pPr algn="l" rtl="0" eaLnBrk="0" fontAlgn="base" hangingPunct="0">
        <a:spcBef>
          <a:spcPct val="0"/>
        </a:spcBef>
        <a:spcAft>
          <a:spcPct val="0"/>
        </a:spcAft>
        <a:defRPr sz="3200" b="1">
          <a:solidFill>
            <a:srgbClr val="CC0000"/>
          </a:solidFill>
          <a:latin typeface="Verdana" pitchFamily="34" charset="0"/>
          <a:cs typeface="Arial" pitchFamily="34" charset="0"/>
        </a:defRPr>
      </a:lvl2pPr>
      <a:lvl3pPr algn="l" rtl="0" eaLnBrk="0" fontAlgn="base" hangingPunct="0">
        <a:spcBef>
          <a:spcPct val="0"/>
        </a:spcBef>
        <a:spcAft>
          <a:spcPct val="0"/>
        </a:spcAft>
        <a:defRPr sz="3200" b="1">
          <a:solidFill>
            <a:srgbClr val="CC0000"/>
          </a:solidFill>
          <a:latin typeface="Verdana" pitchFamily="34" charset="0"/>
          <a:cs typeface="Arial" pitchFamily="34" charset="0"/>
        </a:defRPr>
      </a:lvl3pPr>
      <a:lvl4pPr algn="l" rtl="0" eaLnBrk="0" fontAlgn="base" hangingPunct="0">
        <a:spcBef>
          <a:spcPct val="0"/>
        </a:spcBef>
        <a:spcAft>
          <a:spcPct val="0"/>
        </a:spcAft>
        <a:defRPr sz="3200" b="1">
          <a:solidFill>
            <a:srgbClr val="CC0000"/>
          </a:solidFill>
          <a:latin typeface="Verdana" pitchFamily="34" charset="0"/>
          <a:cs typeface="Arial" pitchFamily="34" charset="0"/>
        </a:defRPr>
      </a:lvl4pPr>
      <a:lvl5pPr algn="l" rtl="0" eaLnBrk="0" fontAlgn="base" hangingPunct="0">
        <a:spcBef>
          <a:spcPct val="0"/>
        </a:spcBef>
        <a:spcAft>
          <a:spcPct val="0"/>
        </a:spcAft>
        <a:defRPr sz="3200" b="1">
          <a:solidFill>
            <a:srgbClr val="CC0000"/>
          </a:solidFill>
          <a:latin typeface="Verdana" pitchFamily="34" charset="0"/>
          <a:cs typeface="Arial" pitchFamily="34" charset="0"/>
        </a:defRPr>
      </a:lvl5pPr>
      <a:lvl6pPr marL="457200" algn="l" rtl="0" fontAlgn="base">
        <a:spcBef>
          <a:spcPct val="0"/>
        </a:spcBef>
        <a:spcAft>
          <a:spcPct val="0"/>
        </a:spcAft>
        <a:defRPr sz="3200" b="1">
          <a:solidFill>
            <a:srgbClr val="CC0000"/>
          </a:solidFill>
          <a:latin typeface="Verdana" pitchFamily="34" charset="0"/>
          <a:cs typeface="Arial" pitchFamily="34" charset="0"/>
        </a:defRPr>
      </a:lvl6pPr>
      <a:lvl7pPr marL="914400" algn="l" rtl="0" fontAlgn="base">
        <a:spcBef>
          <a:spcPct val="0"/>
        </a:spcBef>
        <a:spcAft>
          <a:spcPct val="0"/>
        </a:spcAft>
        <a:defRPr sz="3200" b="1">
          <a:solidFill>
            <a:srgbClr val="CC0000"/>
          </a:solidFill>
          <a:latin typeface="Verdana" pitchFamily="34" charset="0"/>
          <a:cs typeface="Arial" pitchFamily="34" charset="0"/>
        </a:defRPr>
      </a:lvl7pPr>
      <a:lvl8pPr marL="1371600" algn="l" rtl="0" fontAlgn="base">
        <a:spcBef>
          <a:spcPct val="0"/>
        </a:spcBef>
        <a:spcAft>
          <a:spcPct val="0"/>
        </a:spcAft>
        <a:defRPr sz="3200" b="1">
          <a:solidFill>
            <a:srgbClr val="CC0000"/>
          </a:solidFill>
          <a:latin typeface="Verdana" pitchFamily="34" charset="0"/>
          <a:cs typeface="Arial" pitchFamily="34" charset="0"/>
        </a:defRPr>
      </a:lvl8pPr>
      <a:lvl9pPr marL="1828800" algn="l" rtl="0" fontAlgn="base">
        <a:spcBef>
          <a:spcPct val="0"/>
        </a:spcBef>
        <a:spcAft>
          <a:spcPct val="0"/>
        </a:spcAft>
        <a:defRPr sz="3200" b="1">
          <a:solidFill>
            <a:srgbClr val="CC0000"/>
          </a:solidFill>
          <a:latin typeface="Verdana" pitchFamily="34" charset="0"/>
          <a:cs typeface="Arial" pitchFamily="34" charset="0"/>
        </a:defRPr>
      </a:lvl9pPr>
    </p:titleStyle>
    <p:body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136525" y="793750"/>
            <a:ext cx="8864600" cy="6477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fi-FI" altLang="fi-FI">
              <a:solidFill>
                <a:srgbClr val="000000"/>
              </a:solidFill>
            </a:endParaRPr>
          </a:p>
        </p:txBody>
      </p:sp>
      <p:sp>
        <p:nvSpPr>
          <p:cNvPr id="1027" name="Freeform 3"/>
          <p:cNvSpPr>
            <a:spLocks/>
          </p:cNvSpPr>
          <p:nvPr userDrawn="1"/>
        </p:nvSpPr>
        <p:spPr bwMode="auto">
          <a:xfrm>
            <a:off x="295277" y="144467"/>
            <a:ext cx="8704263" cy="649287"/>
          </a:xfrm>
          <a:custGeom>
            <a:avLst/>
            <a:gdLst>
              <a:gd name="T0" fmla="*/ 2147483647 w 5483"/>
              <a:gd name="T1" fmla="*/ 0 h 409"/>
              <a:gd name="T2" fmla="*/ 2147483647 w 5483"/>
              <a:gd name="T3" fmla="*/ 0 h 409"/>
              <a:gd name="T4" fmla="*/ 2147483647 w 5483"/>
              <a:gd name="T5" fmla="*/ 0 h 409"/>
              <a:gd name="T6" fmla="*/ 2147483647 w 5483"/>
              <a:gd name="T7" fmla="*/ 0 h 409"/>
              <a:gd name="T8" fmla="*/ 2147483647 w 5483"/>
              <a:gd name="T9" fmla="*/ 0 h 409"/>
              <a:gd name="T10" fmla="*/ 2147483647 w 5483"/>
              <a:gd name="T11" fmla="*/ 0 h 409"/>
              <a:gd name="T12" fmla="*/ 2147483647 w 5483"/>
              <a:gd name="T13" fmla="*/ 0 h 409"/>
              <a:gd name="T14" fmla="*/ 2147483647 w 5483"/>
              <a:gd name="T15" fmla="*/ 0 h 409"/>
              <a:gd name="T16" fmla="*/ 2147483647 w 5483"/>
              <a:gd name="T17" fmla="*/ 0 h 409"/>
              <a:gd name="T18" fmla="*/ 2147483647 w 5483"/>
              <a:gd name="T19" fmla="*/ 2147483647 h 409"/>
              <a:gd name="T20" fmla="*/ 2147483647 w 5483"/>
              <a:gd name="T21" fmla="*/ 2147483647 h 409"/>
              <a:gd name="T22" fmla="*/ 2147483647 w 5483"/>
              <a:gd name="T23" fmla="*/ 2147483647 h 409"/>
              <a:gd name="T24" fmla="*/ 2147483647 w 5483"/>
              <a:gd name="T25" fmla="*/ 2147483647 h 409"/>
              <a:gd name="T26" fmla="*/ 2147483647 w 5483"/>
              <a:gd name="T27" fmla="*/ 2147483647 h 409"/>
              <a:gd name="T28" fmla="*/ 2147483647 w 5483"/>
              <a:gd name="T29" fmla="*/ 2147483647 h 409"/>
              <a:gd name="T30" fmla="*/ 2147483647 w 5483"/>
              <a:gd name="T31" fmla="*/ 2147483647 h 409"/>
              <a:gd name="T32" fmla="*/ 2147483647 w 5483"/>
              <a:gd name="T33" fmla="*/ 2147483647 h 409"/>
              <a:gd name="T34" fmla="*/ 2147483647 w 5483"/>
              <a:gd name="T35" fmla="*/ 2147483647 h 409"/>
              <a:gd name="T36" fmla="*/ 2147483647 w 5483"/>
              <a:gd name="T37" fmla="*/ 2147483647 h 409"/>
              <a:gd name="T38" fmla="*/ 0 w 5483"/>
              <a:gd name="T39" fmla="*/ 2147483647 h 409"/>
              <a:gd name="T40" fmla="*/ 0 w 5483"/>
              <a:gd name="T41" fmla="*/ 2147483647 h 409"/>
              <a:gd name="T42" fmla="*/ 2147483647 w 5483"/>
              <a:gd name="T43" fmla="*/ 2147483647 h 409"/>
              <a:gd name="T44" fmla="*/ 2147483647 w 5483"/>
              <a:gd name="T45" fmla="*/ 2147483647 h 409"/>
              <a:gd name="T46" fmla="*/ 0 w 5483"/>
              <a:gd name="T47" fmla="*/ 2147483647 h 409"/>
              <a:gd name="T48" fmla="*/ 0 w 5483"/>
              <a:gd name="T49" fmla="*/ 2147483647 h 409"/>
              <a:gd name="T50" fmla="*/ 2147483647 w 5483"/>
              <a:gd name="T51" fmla="*/ 2147483647 h 409"/>
              <a:gd name="T52" fmla="*/ 2147483647 w 5483"/>
              <a:gd name="T53" fmla="*/ 0 h 4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483" h="409">
                <a:moveTo>
                  <a:pt x="177" y="0"/>
                </a:moveTo>
                <a:lnTo>
                  <a:pt x="840" y="0"/>
                </a:lnTo>
                <a:lnTo>
                  <a:pt x="1503" y="0"/>
                </a:lnTo>
                <a:lnTo>
                  <a:pt x="2167" y="0"/>
                </a:lnTo>
                <a:lnTo>
                  <a:pt x="2830" y="0"/>
                </a:lnTo>
                <a:lnTo>
                  <a:pt x="3493" y="0"/>
                </a:lnTo>
                <a:lnTo>
                  <a:pt x="4156" y="0"/>
                </a:lnTo>
                <a:lnTo>
                  <a:pt x="4820" y="0"/>
                </a:lnTo>
                <a:lnTo>
                  <a:pt x="5483" y="0"/>
                </a:lnTo>
                <a:lnTo>
                  <a:pt x="5483" y="409"/>
                </a:lnTo>
                <a:lnTo>
                  <a:pt x="4820" y="409"/>
                </a:lnTo>
                <a:lnTo>
                  <a:pt x="4156" y="409"/>
                </a:lnTo>
                <a:lnTo>
                  <a:pt x="3493" y="409"/>
                </a:lnTo>
                <a:lnTo>
                  <a:pt x="2830" y="409"/>
                </a:lnTo>
                <a:lnTo>
                  <a:pt x="2167" y="409"/>
                </a:lnTo>
                <a:lnTo>
                  <a:pt x="1503" y="409"/>
                </a:lnTo>
                <a:lnTo>
                  <a:pt x="840" y="409"/>
                </a:lnTo>
                <a:lnTo>
                  <a:pt x="177" y="409"/>
                </a:lnTo>
                <a:lnTo>
                  <a:pt x="177" y="319"/>
                </a:lnTo>
                <a:lnTo>
                  <a:pt x="0" y="319"/>
                </a:lnTo>
                <a:lnTo>
                  <a:pt x="0" y="248"/>
                </a:lnTo>
                <a:lnTo>
                  <a:pt x="177" y="248"/>
                </a:lnTo>
                <a:lnTo>
                  <a:pt x="177" y="158"/>
                </a:lnTo>
                <a:lnTo>
                  <a:pt x="0" y="158"/>
                </a:lnTo>
                <a:lnTo>
                  <a:pt x="0" y="90"/>
                </a:lnTo>
                <a:lnTo>
                  <a:pt x="177" y="90"/>
                </a:lnTo>
                <a:lnTo>
                  <a:pt x="177"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lang="en-US">
              <a:solidFill>
                <a:srgbClr val="000000"/>
              </a:solidFill>
            </a:endParaRPr>
          </a:p>
        </p:txBody>
      </p:sp>
      <p:sp>
        <p:nvSpPr>
          <p:cNvPr id="1028" name="Rectangle 4"/>
          <p:cNvSpPr>
            <a:spLocks noGrp="1" noChangeArrowheads="1"/>
          </p:cNvSpPr>
          <p:nvPr>
            <p:ph type="title"/>
          </p:nvPr>
        </p:nvSpPr>
        <p:spPr bwMode="auto">
          <a:xfrm>
            <a:off x="1042988" y="395288"/>
            <a:ext cx="7489825" cy="9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a:t>Click to edit Master title style</a:t>
            </a:r>
          </a:p>
        </p:txBody>
      </p:sp>
      <p:sp>
        <p:nvSpPr>
          <p:cNvPr id="1029" name="Rectangle 5"/>
          <p:cNvSpPr>
            <a:spLocks noGrp="1" noChangeArrowheads="1"/>
          </p:cNvSpPr>
          <p:nvPr>
            <p:ph type="body" idx="1"/>
          </p:nvPr>
        </p:nvSpPr>
        <p:spPr bwMode="auto">
          <a:xfrm>
            <a:off x="1042988" y="1628779"/>
            <a:ext cx="7489825" cy="460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p>
        </p:txBody>
      </p:sp>
      <p:sp>
        <p:nvSpPr>
          <p:cNvPr id="17414" name="Rectangle 6"/>
          <p:cNvSpPr>
            <a:spLocks noGrp="1" noChangeArrowheads="1"/>
          </p:cNvSpPr>
          <p:nvPr>
            <p:ph type="ftr" sz="quarter" idx="3"/>
          </p:nvPr>
        </p:nvSpPr>
        <p:spPr bwMode="auto">
          <a:xfrm>
            <a:off x="1042990" y="6453192"/>
            <a:ext cx="5184775" cy="141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vl1pPr>
          </a:lstStyle>
          <a:p>
            <a:pPr>
              <a:defRPr/>
            </a:pPr>
            <a:r>
              <a:rPr lang="en-US">
                <a:solidFill>
                  <a:srgbClr val="000000"/>
                </a:solidFill>
              </a:rPr>
              <a:t>Presentation name and author</a:t>
            </a:r>
          </a:p>
        </p:txBody>
      </p:sp>
      <p:sp>
        <p:nvSpPr>
          <p:cNvPr id="17415" name="Rectangle 7"/>
          <p:cNvSpPr>
            <a:spLocks noGrp="1" noChangeArrowheads="1"/>
          </p:cNvSpPr>
          <p:nvPr>
            <p:ph type="sldNum" sz="quarter" idx="4"/>
          </p:nvPr>
        </p:nvSpPr>
        <p:spPr bwMode="auto">
          <a:xfrm>
            <a:off x="8101014" y="6453192"/>
            <a:ext cx="431800" cy="141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vl1pPr>
          </a:lstStyle>
          <a:p>
            <a:pPr>
              <a:defRPr/>
            </a:pPr>
            <a:fld id="{66ED87BB-8307-4111-800D-D5E5D6D784DA}" type="slidenum">
              <a:rPr lang="en-US">
                <a:solidFill>
                  <a:srgbClr val="000000"/>
                </a:solidFill>
              </a:rPr>
              <a:pPr>
                <a:defRPr/>
              </a:pPr>
              <a:t>‹#›</a:t>
            </a:fld>
            <a:endParaRPr lang="en-US">
              <a:solidFill>
                <a:srgbClr val="000000"/>
              </a:solidFill>
            </a:endParaRPr>
          </a:p>
        </p:txBody>
      </p:sp>
      <p:sp>
        <p:nvSpPr>
          <p:cNvPr id="1032" name="Freeform 8"/>
          <p:cNvSpPr>
            <a:spLocks/>
          </p:cNvSpPr>
          <p:nvPr/>
        </p:nvSpPr>
        <p:spPr bwMode="auto">
          <a:xfrm>
            <a:off x="136525" y="793753"/>
            <a:ext cx="439738" cy="506413"/>
          </a:xfrm>
          <a:custGeom>
            <a:avLst/>
            <a:gdLst>
              <a:gd name="T0" fmla="*/ 2147483647 w 277"/>
              <a:gd name="T1" fmla="*/ 2147483647 h 319"/>
              <a:gd name="T2" fmla="*/ 2147483647 w 277"/>
              <a:gd name="T3" fmla="*/ 2147483647 h 319"/>
              <a:gd name="T4" fmla="*/ 2147483647 w 277"/>
              <a:gd name="T5" fmla="*/ 2147483647 h 319"/>
              <a:gd name="T6" fmla="*/ 2147483647 w 277"/>
              <a:gd name="T7" fmla="*/ 2147483647 h 319"/>
              <a:gd name="T8" fmla="*/ 2147483647 w 277"/>
              <a:gd name="T9" fmla="*/ 2147483647 h 319"/>
              <a:gd name="T10" fmla="*/ 2147483647 w 277"/>
              <a:gd name="T11" fmla="*/ 2147483647 h 319"/>
              <a:gd name="T12" fmla="*/ 2147483647 w 277"/>
              <a:gd name="T13" fmla="*/ 2147483647 h 319"/>
              <a:gd name="T14" fmla="*/ 2147483647 w 277"/>
              <a:gd name="T15" fmla="*/ 0 h 319"/>
              <a:gd name="T16" fmla="*/ 0 w 277"/>
              <a:gd name="T17" fmla="*/ 0 h 319"/>
              <a:gd name="T18" fmla="*/ 0 w 277"/>
              <a:gd name="T19" fmla="*/ 2147483647 h 319"/>
              <a:gd name="T20" fmla="*/ 2147483647 w 277"/>
              <a:gd name="T21" fmla="*/ 2147483647 h 3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7" h="319">
                <a:moveTo>
                  <a:pt x="277" y="319"/>
                </a:moveTo>
                <a:lnTo>
                  <a:pt x="277" y="229"/>
                </a:lnTo>
                <a:lnTo>
                  <a:pt x="100" y="229"/>
                </a:lnTo>
                <a:lnTo>
                  <a:pt x="100" y="157"/>
                </a:lnTo>
                <a:lnTo>
                  <a:pt x="277" y="157"/>
                </a:lnTo>
                <a:lnTo>
                  <a:pt x="277" y="68"/>
                </a:lnTo>
                <a:lnTo>
                  <a:pt x="100" y="68"/>
                </a:lnTo>
                <a:lnTo>
                  <a:pt x="100" y="0"/>
                </a:lnTo>
                <a:lnTo>
                  <a:pt x="0" y="0"/>
                </a:lnTo>
                <a:lnTo>
                  <a:pt x="0" y="319"/>
                </a:lnTo>
                <a:lnTo>
                  <a:pt x="277" y="319"/>
                </a:lnTo>
                <a:close/>
              </a:path>
            </a:pathLst>
          </a:custGeom>
          <a:solidFill>
            <a:schemeClr val="bg1">
              <a:alpha val="59999"/>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lang="en-US">
              <a:solidFill>
                <a:srgbClr val="000000"/>
              </a:solidFill>
            </a:endParaRPr>
          </a:p>
        </p:txBody>
      </p:sp>
      <p:sp>
        <p:nvSpPr>
          <p:cNvPr id="17417" name="Rectangle 9"/>
          <p:cNvSpPr>
            <a:spLocks noGrp="1" noChangeArrowheads="1"/>
          </p:cNvSpPr>
          <p:nvPr>
            <p:ph type="dt" sz="half" idx="2"/>
          </p:nvPr>
        </p:nvSpPr>
        <p:spPr bwMode="auto">
          <a:xfrm>
            <a:off x="6227764" y="6453188"/>
            <a:ext cx="1873250" cy="144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vl1pPr>
          </a:lstStyle>
          <a:p>
            <a:pPr>
              <a:defRPr/>
            </a:pPr>
            <a:fld id="{4541B136-2346-4E40-90C3-A574ECF99B41}" type="datetime2">
              <a:rPr lang="en-US">
                <a:solidFill>
                  <a:srgbClr val="000000"/>
                </a:solidFill>
              </a:rPr>
              <a:pPr>
                <a:defRPr/>
              </a:pPr>
              <a:t>Tuesday, February 2, 2021</a:t>
            </a:fld>
            <a:endParaRPr lang="fi-FI">
              <a:solidFill>
                <a:srgbClr val="000000"/>
              </a:solidFill>
            </a:endParaRPr>
          </a:p>
        </p:txBody>
      </p:sp>
    </p:spTree>
    <p:extLst>
      <p:ext uri="{BB962C8B-B14F-4D97-AF65-F5344CB8AC3E}">
        <p14:creationId xmlns:p14="http://schemas.microsoft.com/office/powerpoint/2010/main" val="3968529708"/>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spd="slow">
    <p:wipe/>
  </p:transition>
  <p:hf hd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p:titleStyle>
    <p:bodyStyle>
      <a:lvl1pPr marL="265113" indent="-265113" algn="l" rtl="0" eaLnBrk="0" fontAlgn="base" hangingPunct="0">
        <a:spcBef>
          <a:spcPct val="0"/>
        </a:spcBef>
        <a:spcAft>
          <a:spcPct val="20000"/>
        </a:spcAft>
        <a:buClr>
          <a:schemeClr val="tx1"/>
        </a:buClr>
        <a:buChar char="•"/>
        <a:defRPr sz="2200">
          <a:solidFill>
            <a:schemeClr val="tx1"/>
          </a:solidFill>
          <a:latin typeface="+mn-lt"/>
          <a:ea typeface="+mn-ea"/>
          <a:cs typeface="+mn-cs"/>
        </a:defRPr>
      </a:lvl1pPr>
      <a:lvl2pPr marL="461963" indent="-195263" algn="l" rtl="0" eaLnBrk="0" fontAlgn="base" hangingPunct="0">
        <a:spcBef>
          <a:spcPct val="0"/>
        </a:spcBef>
        <a:spcAft>
          <a:spcPct val="20000"/>
        </a:spcAft>
        <a:buClr>
          <a:schemeClr val="tx1"/>
        </a:buClr>
        <a:buFont typeface="Arial" charset="0"/>
        <a:buChar char="-"/>
        <a:defRPr sz="2000">
          <a:solidFill>
            <a:schemeClr val="tx1"/>
          </a:solidFill>
          <a:latin typeface="+mn-lt"/>
        </a:defRPr>
      </a:lvl2pPr>
      <a:lvl3pPr marL="639763" indent="-176213" algn="l" rtl="0" eaLnBrk="0" fontAlgn="base" hangingPunct="0">
        <a:spcBef>
          <a:spcPct val="0"/>
        </a:spcBef>
        <a:spcAft>
          <a:spcPct val="20000"/>
        </a:spcAft>
        <a:buClr>
          <a:schemeClr val="tx1"/>
        </a:buClr>
        <a:buChar char="•"/>
        <a:defRPr sz="2400">
          <a:solidFill>
            <a:schemeClr val="tx1"/>
          </a:solidFill>
          <a:latin typeface="+mn-lt"/>
        </a:defRPr>
      </a:lvl3pPr>
      <a:lvl4pPr marL="804863" indent="-163513" algn="l" rtl="0" eaLnBrk="0" fontAlgn="base" hangingPunct="0">
        <a:spcBef>
          <a:spcPct val="0"/>
        </a:spcBef>
        <a:spcAft>
          <a:spcPct val="20000"/>
        </a:spcAft>
        <a:buClr>
          <a:schemeClr val="tx1"/>
        </a:buClr>
        <a:buFont typeface="Arial" charset="0"/>
        <a:buChar char="-"/>
        <a:defRPr sz="1600">
          <a:solidFill>
            <a:schemeClr val="tx1"/>
          </a:solidFill>
          <a:latin typeface="+mn-lt"/>
        </a:defRPr>
      </a:lvl4pPr>
      <a:lvl5pPr marL="981075" indent="-174625" algn="l" rtl="0" eaLnBrk="0" fontAlgn="base" hangingPunct="0">
        <a:spcBef>
          <a:spcPct val="0"/>
        </a:spcBef>
        <a:spcAft>
          <a:spcPct val="20000"/>
        </a:spcAft>
        <a:buClr>
          <a:schemeClr val="tx1"/>
        </a:buClr>
        <a:buChar char="•"/>
        <a:defRPr sz="1600">
          <a:solidFill>
            <a:schemeClr val="tx1"/>
          </a:solidFill>
          <a:latin typeface="+mn-lt"/>
        </a:defRPr>
      </a:lvl5pPr>
      <a:lvl6pPr marL="1438275" indent="-174625" algn="l" rtl="0" fontAlgn="base">
        <a:spcBef>
          <a:spcPct val="0"/>
        </a:spcBef>
        <a:spcAft>
          <a:spcPct val="20000"/>
        </a:spcAft>
        <a:buClr>
          <a:schemeClr val="tx1"/>
        </a:buClr>
        <a:buChar char="•"/>
        <a:defRPr sz="1600">
          <a:solidFill>
            <a:schemeClr val="tx1"/>
          </a:solidFill>
          <a:latin typeface="+mn-lt"/>
        </a:defRPr>
      </a:lvl6pPr>
      <a:lvl7pPr marL="1895475" indent="-174625" algn="l" rtl="0" fontAlgn="base">
        <a:spcBef>
          <a:spcPct val="0"/>
        </a:spcBef>
        <a:spcAft>
          <a:spcPct val="20000"/>
        </a:spcAft>
        <a:buClr>
          <a:schemeClr val="tx1"/>
        </a:buClr>
        <a:buChar char="•"/>
        <a:defRPr sz="1600">
          <a:solidFill>
            <a:schemeClr val="tx1"/>
          </a:solidFill>
          <a:latin typeface="+mn-lt"/>
        </a:defRPr>
      </a:lvl7pPr>
      <a:lvl8pPr marL="2352675" indent="-174625" algn="l" rtl="0" fontAlgn="base">
        <a:spcBef>
          <a:spcPct val="0"/>
        </a:spcBef>
        <a:spcAft>
          <a:spcPct val="20000"/>
        </a:spcAft>
        <a:buClr>
          <a:schemeClr val="tx1"/>
        </a:buClr>
        <a:buChar char="•"/>
        <a:defRPr sz="1600">
          <a:solidFill>
            <a:schemeClr val="tx1"/>
          </a:solidFill>
          <a:latin typeface="+mn-lt"/>
        </a:defRPr>
      </a:lvl8pPr>
      <a:lvl9pPr marL="2809875" indent="-174625" algn="l" rtl="0" fontAlgn="base">
        <a:spcBef>
          <a:spcPct val="0"/>
        </a:spcBef>
        <a:spcAft>
          <a:spcPct val="2000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google.fi/url?sa=i&amp;rct=j&amp;q=&amp;esrc=s&amp;frm=1&amp;source=images&amp;cd=&amp;cad=rja&amp;uact=8&amp;docid=2NS2aTclyjGSqM&amp;tbnid=Bt5EgiYdGtJ_kM:&amp;ved=0CAUQjRw&amp;url=http://www.buzzle.com/articles/car-salesman-salary.html&amp;ei=HIANVO2VH-LqyQOO84C4Ag&amp;bvm=bv.74649129,d.bGQ&amp;psig=AFQjCNEgGs8yvPd3-V0oqyt75glEABOOXg&amp;ust=1410257295936412"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bin"/><Relationship Id="rId1" Type="http://schemas.openxmlformats.org/officeDocument/2006/relationships/slideLayout" Target="../slideLayouts/slideLayout14.xml"/><Relationship Id="rId6" Type="http://schemas.openxmlformats.org/officeDocument/2006/relationships/audio" Target="NULL"/><Relationship Id="rId5" Type="http://schemas.openxmlformats.org/officeDocument/2006/relationships/image" Target="../media/image8.tiff"/><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9143" y="423333"/>
            <a:ext cx="5491239" cy="1446550"/>
          </a:xfrm>
          <a:prstGeom prst="rect">
            <a:avLst/>
          </a:prstGeom>
          <a:noFill/>
        </p:spPr>
        <p:txBody>
          <a:bodyPr wrap="square" rtlCol="0">
            <a:spAutoFit/>
          </a:bodyPr>
          <a:lstStyle/>
          <a:p>
            <a:pPr algn="ctr"/>
            <a:r>
              <a:rPr lang="en-US" sz="2800" b="1" dirty="0"/>
              <a:t>Business Communication (3cr)</a:t>
            </a:r>
          </a:p>
          <a:p>
            <a:pPr algn="ctr"/>
            <a:r>
              <a:rPr lang="en-US" b="1" dirty="0"/>
              <a:t>MLI61A130</a:t>
            </a:r>
          </a:p>
          <a:p>
            <a:pPr algn="ctr"/>
            <a:endParaRPr lang="en-US" b="1" dirty="0"/>
          </a:p>
          <a:p>
            <a:pPr algn="ctr"/>
            <a:r>
              <a:rPr lang="en-US" sz="2400" b="1" dirty="0">
                <a:solidFill>
                  <a:srgbClr val="FF0000"/>
                </a:solidFill>
              </a:rPr>
              <a:t>Session 1</a:t>
            </a:r>
          </a:p>
        </p:txBody>
      </p:sp>
      <p:sp>
        <p:nvSpPr>
          <p:cNvPr id="4" name="TextBox 3"/>
          <p:cNvSpPr txBox="1"/>
          <p:nvPr/>
        </p:nvSpPr>
        <p:spPr>
          <a:xfrm>
            <a:off x="2208073" y="5620274"/>
            <a:ext cx="4076096" cy="369332"/>
          </a:xfrm>
          <a:prstGeom prst="rect">
            <a:avLst/>
          </a:prstGeom>
          <a:noFill/>
        </p:spPr>
        <p:txBody>
          <a:bodyPr wrap="square" rtlCol="0">
            <a:spAutoFit/>
          </a:bodyPr>
          <a:lstStyle/>
          <a:p>
            <a:pPr algn="ctr"/>
            <a:r>
              <a:rPr lang="en-GB" b="1" dirty="0"/>
              <a:t>Lecturer: Mark Badham</a:t>
            </a:r>
            <a:endParaRPr lang="en-US" dirty="0"/>
          </a:p>
        </p:txBody>
      </p:sp>
      <p:pic>
        <p:nvPicPr>
          <p:cNvPr id="5" name="Picture 4" descr="effective-communication-meet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4989" y="2423880"/>
            <a:ext cx="2470524" cy="2738484"/>
          </a:xfrm>
          <a:prstGeom prst="rect">
            <a:avLst/>
          </a:prstGeom>
        </p:spPr>
      </p:pic>
    </p:spTree>
    <p:extLst>
      <p:ext uri="{BB962C8B-B14F-4D97-AF65-F5344CB8AC3E}">
        <p14:creationId xmlns:p14="http://schemas.microsoft.com/office/powerpoint/2010/main" val="155993645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E97C-34BD-D04C-867B-8590D025A7D6}"/>
              </a:ext>
            </a:extLst>
          </p:cNvPr>
          <p:cNvSpPr>
            <a:spLocks noGrp="1"/>
          </p:cNvSpPr>
          <p:nvPr>
            <p:ph type="title"/>
          </p:nvPr>
        </p:nvSpPr>
        <p:spPr/>
        <p:txBody>
          <a:bodyPr/>
          <a:lstStyle/>
          <a:p>
            <a:r>
              <a:rPr lang="en-AU" dirty="0"/>
              <a:t>Schedule in Syllabus</a:t>
            </a:r>
            <a:endParaRPr lang="en-AU" sz="2400" b="0" dirty="0"/>
          </a:p>
        </p:txBody>
      </p:sp>
      <p:graphicFrame>
        <p:nvGraphicFramePr>
          <p:cNvPr id="6" name="Content Placeholder 5">
            <a:extLst>
              <a:ext uri="{FF2B5EF4-FFF2-40B4-BE49-F238E27FC236}">
                <a16:creationId xmlns:a16="http://schemas.microsoft.com/office/drawing/2014/main" id="{8D15D422-E154-0A43-9218-8B02FA62CD80}"/>
              </a:ext>
            </a:extLst>
          </p:cNvPr>
          <p:cNvGraphicFramePr>
            <a:graphicFrameLocks noGrp="1"/>
          </p:cNvGraphicFramePr>
          <p:nvPr>
            <p:ph idx="1"/>
            <p:extLst>
              <p:ext uri="{D42A27DB-BD31-4B8C-83A1-F6EECF244321}">
                <p14:modId xmlns:p14="http://schemas.microsoft.com/office/powerpoint/2010/main" val="779863694"/>
              </p:ext>
            </p:extLst>
          </p:nvPr>
        </p:nvGraphicFramePr>
        <p:xfrm>
          <a:off x="596900" y="1701800"/>
          <a:ext cx="7759700" cy="4483100"/>
        </p:xfrm>
        <a:graphic>
          <a:graphicData uri="http://schemas.openxmlformats.org/drawingml/2006/table">
            <a:tbl>
              <a:tblPr firstRow="1" firstCol="1" lastRow="1" lastCol="1" bandRow="1" bandCol="1">
                <a:tableStyleId>{5C22544A-7EE6-4342-B048-85BDC9FD1C3A}</a:tableStyleId>
              </a:tblPr>
              <a:tblGrid>
                <a:gridCol w="3879850">
                  <a:extLst>
                    <a:ext uri="{9D8B030D-6E8A-4147-A177-3AD203B41FA5}">
                      <a16:colId xmlns:a16="http://schemas.microsoft.com/office/drawing/2014/main" val="2443112364"/>
                    </a:ext>
                  </a:extLst>
                </a:gridCol>
                <a:gridCol w="3879850">
                  <a:extLst>
                    <a:ext uri="{9D8B030D-6E8A-4147-A177-3AD203B41FA5}">
                      <a16:colId xmlns:a16="http://schemas.microsoft.com/office/drawing/2014/main" val="3825401002"/>
                    </a:ext>
                  </a:extLst>
                </a:gridCol>
              </a:tblGrid>
              <a:tr h="4483100">
                <a:tc>
                  <a:txBody>
                    <a:bodyPr/>
                    <a:lstStyle/>
                    <a:p>
                      <a:r>
                        <a:rPr lang="en-US" sz="1800" dirty="0">
                          <a:solidFill>
                            <a:schemeClr val="tx1"/>
                          </a:solidFill>
                          <a:effectLst/>
                        </a:rPr>
                        <a:t>Session 1 </a:t>
                      </a:r>
                      <a:r>
                        <a:rPr lang="en-US" sz="1800" b="0" dirty="0">
                          <a:solidFill>
                            <a:schemeClr val="tx1"/>
                          </a:solidFill>
                          <a:effectLst/>
                        </a:rPr>
                        <a:t>(13.00-16.00, Monday, 4 January) </a:t>
                      </a:r>
                      <a:endParaRPr lang="en-FI" sz="1800" b="0" dirty="0">
                        <a:solidFill>
                          <a:schemeClr val="tx1"/>
                        </a:solidFill>
                        <a:effectLst/>
                      </a:endParaRPr>
                    </a:p>
                    <a:p>
                      <a:pPr marL="342900" lvl="0" indent="-342900">
                        <a:buFont typeface="Symbol" pitchFamily="2" charset="2"/>
                        <a:buChar char=""/>
                        <a:tabLst>
                          <a:tab pos="228600" algn="l"/>
                        </a:tabLst>
                      </a:pPr>
                      <a:r>
                        <a:rPr lang="en-US" sz="1800" b="0" dirty="0">
                          <a:solidFill>
                            <a:schemeClr val="tx1"/>
                          </a:solidFill>
                          <a:effectLst/>
                        </a:rPr>
                        <a:t>Introduction</a:t>
                      </a:r>
                      <a:endParaRPr lang="en-FI" sz="1800" b="0" dirty="0">
                        <a:solidFill>
                          <a:schemeClr val="tx1"/>
                        </a:solidFill>
                        <a:effectLst/>
                      </a:endParaRPr>
                    </a:p>
                    <a:p>
                      <a:pPr marL="285750" lvl="0" indent="-285750">
                        <a:buFont typeface="Arial" panose="020B0604020202020204" pitchFamily="34" charset="0"/>
                        <a:buChar char="•"/>
                      </a:pPr>
                      <a:r>
                        <a:rPr lang="en-FI" sz="1800" b="0" kern="1200" dirty="0">
                          <a:solidFill>
                            <a:schemeClr val="tx1"/>
                          </a:solidFill>
                          <a:effectLst/>
                          <a:latin typeface="+mn-lt"/>
                          <a:ea typeface="+mn-ea"/>
                          <a:cs typeface="+mn-cs"/>
                        </a:rPr>
                        <a:t>Course overview</a:t>
                      </a:r>
                    </a:p>
                    <a:p>
                      <a:pPr marL="285750" lvl="0" indent="-285750">
                        <a:buFont typeface="Arial" panose="020B0604020202020204" pitchFamily="34" charset="0"/>
                        <a:buChar char="•"/>
                      </a:pPr>
                      <a:r>
                        <a:rPr lang="en-FI" sz="1800" b="0" kern="1200" dirty="0">
                          <a:solidFill>
                            <a:schemeClr val="tx1"/>
                          </a:solidFill>
                          <a:effectLst/>
                          <a:latin typeface="+mn-lt"/>
                          <a:ea typeface="+mn-ea"/>
                          <a:cs typeface="+mn-cs"/>
                        </a:rPr>
                        <a:t>Communication strategy</a:t>
                      </a:r>
                    </a:p>
                    <a:p>
                      <a:pPr marL="285750" lvl="0" indent="-285750">
                        <a:buFont typeface="Arial" panose="020B0604020202020204" pitchFamily="34" charset="0"/>
                        <a:buChar char="•"/>
                      </a:pPr>
                      <a:r>
                        <a:rPr lang="fi-FI" sz="1800" b="0" kern="1200" dirty="0" err="1">
                          <a:solidFill>
                            <a:schemeClr val="tx1"/>
                          </a:solidFill>
                          <a:effectLst/>
                          <a:latin typeface="+mn-lt"/>
                          <a:ea typeface="+mn-ea"/>
                          <a:cs typeface="+mn-cs"/>
                        </a:rPr>
                        <a:t>Persuasion</a:t>
                      </a:r>
                      <a:r>
                        <a:rPr lang="fi-FI" sz="1800" b="0" kern="1200" dirty="0">
                          <a:solidFill>
                            <a:schemeClr val="tx1"/>
                          </a:solidFill>
                          <a:effectLst/>
                          <a:latin typeface="+mn-lt"/>
                          <a:ea typeface="+mn-ea"/>
                          <a:cs typeface="+mn-cs"/>
                        </a:rPr>
                        <a:t> </a:t>
                      </a:r>
                      <a:r>
                        <a:rPr lang="fi-FI" sz="1800" b="0" kern="1200" dirty="0" err="1">
                          <a:solidFill>
                            <a:schemeClr val="tx1"/>
                          </a:solidFill>
                          <a:effectLst/>
                          <a:latin typeface="+mn-lt"/>
                          <a:ea typeface="+mn-ea"/>
                          <a:cs typeface="+mn-cs"/>
                        </a:rPr>
                        <a:t>techniques</a:t>
                      </a:r>
                      <a:endParaRPr lang="en-FI" sz="1800" b="0" kern="1200" dirty="0">
                        <a:solidFill>
                          <a:schemeClr val="tx1"/>
                        </a:solidFill>
                        <a:effectLst/>
                        <a:latin typeface="+mn-lt"/>
                        <a:ea typeface="+mn-ea"/>
                        <a:cs typeface="+mn-cs"/>
                      </a:endParaRPr>
                    </a:p>
                    <a:p>
                      <a:pPr marL="285750" lvl="0" indent="-285750">
                        <a:buFont typeface="Arial" panose="020B0604020202020204" pitchFamily="34" charset="0"/>
                        <a:buChar char="•"/>
                      </a:pPr>
                      <a:r>
                        <a:rPr lang="en-FI" sz="1800" b="0" kern="1200" dirty="0">
                          <a:solidFill>
                            <a:schemeClr val="tx1"/>
                          </a:solidFill>
                          <a:effectLst/>
                          <a:latin typeface="+mn-lt"/>
                          <a:ea typeface="+mn-ea"/>
                          <a:cs typeface="+mn-cs"/>
                        </a:rPr>
                        <a:t>Effective </a:t>
                      </a:r>
                      <a:r>
                        <a:rPr lang="fi-FI" sz="1800" b="0" kern="1200" dirty="0">
                          <a:solidFill>
                            <a:schemeClr val="tx1"/>
                          </a:solidFill>
                          <a:effectLst/>
                          <a:latin typeface="+mn-lt"/>
                          <a:ea typeface="+mn-ea"/>
                          <a:cs typeface="+mn-cs"/>
                        </a:rPr>
                        <a:t>business </a:t>
                      </a:r>
                      <a:r>
                        <a:rPr lang="en-FI" sz="1800" b="0" kern="1200" dirty="0">
                          <a:solidFill>
                            <a:schemeClr val="tx1"/>
                          </a:solidFill>
                          <a:effectLst/>
                          <a:latin typeface="+mn-lt"/>
                          <a:ea typeface="+mn-ea"/>
                          <a:cs typeface="+mn-cs"/>
                        </a:rPr>
                        <a:t>writing</a:t>
                      </a:r>
                    </a:p>
                    <a:p>
                      <a:pPr marL="285750" lvl="0" indent="-285750">
                        <a:buFont typeface="Arial" panose="020B0604020202020204" pitchFamily="34" charset="0"/>
                        <a:buChar char="•"/>
                      </a:pPr>
                      <a:r>
                        <a:rPr lang="en-FI" sz="1800" b="0" kern="1200" dirty="0">
                          <a:solidFill>
                            <a:schemeClr val="tx1"/>
                          </a:solidFill>
                          <a:effectLst/>
                          <a:latin typeface="+mn-lt"/>
                          <a:ea typeface="+mn-ea"/>
                          <a:cs typeface="+mn-cs"/>
                        </a:rPr>
                        <a:t>Instructions for A1 Written request </a:t>
                      </a:r>
                    </a:p>
                    <a:p>
                      <a:pPr marL="285750" lvl="0" indent="-285750">
                        <a:buFont typeface="Arial" panose="020B0604020202020204" pitchFamily="34" charset="0"/>
                        <a:buChar char="•"/>
                      </a:pPr>
                      <a:r>
                        <a:rPr lang="en-FI" sz="1800" b="0" u="sng" kern="1200" dirty="0">
                          <a:solidFill>
                            <a:schemeClr val="tx1"/>
                          </a:solidFill>
                          <a:effectLst/>
                          <a:latin typeface="+mn-lt"/>
                          <a:ea typeface="+mn-ea"/>
                          <a:cs typeface="+mn-cs"/>
                        </a:rPr>
                        <a:t>A1 Orion case analysis</a:t>
                      </a:r>
                      <a:r>
                        <a:rPr lang="en-FI" sz="1800" b="0" kern="1200" dirty="0">
                          <a:solidFill>
                            <a:schemeClr val="tx1"/>
                          </a:solidFill>
                          <a:effectLst/>
                          <a:latin typeface="+mn-lt"/>
                          <a:ea typeface="+mn-ea"/>
                          <a:cs typeface="+mn-cs"/>
                        </a:rPr>
                        <a:t> (in teams)</a:t>
                      </a:r>
                    </a:p>
                    <a:p>
                      <a:pPr algn="just">
                        <a:lnSpc>
                          <a:spcPts val="1200"/>
                        </a:lnSpc>
                      </a:pPr>
                      <a:r>
                        <a:rPr lang="en-US" sz="1800" dirty="0">
                          <a:solidFill>
                            <a:schemeClr val="tx1"/>
                          </a:solidFill>
                          <a:effectLst/>
                        </a:rPr>
                        <a:t> </a:t>
                      </a:r>
                      <a:endParaRPr lang="en-FI"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solidFill>
                  </a:tcPr>
                </a:tc>
                <a:tc>
                  <a:txBody>
                    <a:bodyPr/>
                    <a:lstStyle/>
                    <a:p>
                      <a:r>
                        <a:rPr lang="en-US" sz="1800" dirty="0">
                          <a:solidFill>
                            <a:schemeClr val="tx1"/>
                          </a:solidFill>
                          <a:effectLst/>
                        </a:rPr>
                        <a:t>Prepare for next class:</a:t>
                      </a:r>
                      <a:endParaRPr lang="en-FI" sz="1800" dirty="0">
                        <a:solidFill>
                          <a:schemeClr val="tx1"/>
                        </a:solidFill>
                        <a:effectLst/>
                      </a:endParaRPr>
                    </a:p>
                    <a:p>
                      <a:r>
                        <a:rPr lang="en-US" sz="1800" dirty="0">
                          <a:solidFill>
                            <a:schemeClr val="tx1"/>
                          </a:solidFill>
                          <a:effectLst/>
                        </a:rPr>
                        <a:t> </a:t>
                      </a:r>
                      <a:endParaRPr lang="en-FI" sz="1800" dirty="0">
                        <a:solidFill>
                          <a:schemeClr val="tx1"/>
                        </a:solidFill>
                        <a:effectLst/>
                      </a:endParaRPr>
                    </a:p>
                    <a:p>
                      <a:pPr marL="342900" lvl="0" indent="-342900">
                        <a:buFont typeface="+mj-lt"/>
                        <a:buAutoNum type="arabicPeriod"/>
                      </a:pPr>
                      <a:r>
                        <a:rPr lang="en-US" sz="1800" u="sng" dirty="0">
                          <a:solidFill>
                            <a:schemeClr val="tx1"/>
                          </a:solidFill>
                          <a:effectLst/>
                        </a:rPr>
                        <a:t>A1: Written request 1</a:t>
                      </a:r>
                      <a:r>
                        <a:rPr lang="en-US" sz="1800" u="sng" baseline="30000" dirty="0">
                          <a:solidFill>
                            <a:schemeClr val="tx1"/>
                          </a:solidFill>
                          <a:effectLst/>
                        </a:rPr>
                        <a:t>st</a:t>
                      </a:r>
                      <a:r>
                        <a:rPr lang="en-US" sz="1800" u="sng" dirty="0">
                          <a:solidFill>
                            <a:schemeClr val="tx1"/>
                          </a:solidFill>
                          <a:effectLst/>
                        </a:rPr>
                        <a:t> version (team assignment)</a:t>
                      </a:r>
                      <a:endParaRPr lang="en-FI" sz="1800" dirty="0">
                        <a:solidFill>
                          <a:schemeClr val="tx1"/>
                        </a:solidFill>
                        <a:effectLst/>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lang="en-FI" sz="1800" b="0" kern="1200" dirty="0">
                          <a:solidFill>
                            <a:schemeClr val="tx1"/>
                          </a:solidFill>
                          <a:effectLst/>
                          <a:latin typeface="+mn-lt"/>
                          <a:ea typeface="+mn-ea"/>
                          <a:cs typeface="+mn-cs"/>
                        </a:rPr>
                        <a:t>Have your A1 Written Request 1st Version ready for peer feedback tomorrow. Another team will give you feedback in class. Final version due Friday</a:t>
                      </a:r>
                      <a:r>
                        <a:rPr lang="en-US" sz="1800" b="0" dirty="0">
                          <a:solidFill>
                            <a:schemeClr val="tx1"/>
                          </a:solidFill>
                          <a:effectLst/>
                        </a:rPr>
                        <a:t>.</a:t>
                      </a:r>
                      <a:endParaRPr lang="en-FI" sz="1800" b="0" dirty="0">
                        <a:solidFill>
                          <a:schemeClr val="tx1"/>
                        </a:solidFill>
                        <a:effectLst/>
                      </a:endParaRPr>
                    </a:p>
                    <a:p>
                      <a:pPr marL="457200"/>
                      <a:r>
                        <a:rPr lang="en-US" sz="1800" dirty="0">
                          <a:solidFill>
                            <a:schemeClr val="tx1"/>
                          </a:solidFill>
                          <a:effectLst/>
                        </a:rPr>
                        <a:t> </a:t>
                      </a:r>
                      <a:endParaRPr lang="en-FI" sz="1800" dirty="0">
                        <a:solidFill>
                          <a:schemeClr val="tx1"/>
                        </a:solidFill>
                        <a:effectLst/>
                      </a:endParaRPr>
                    </a:p>
                    <a:p>
                      <a:r>
                        <a:rPr lang="en-US" sz="1800" dirty="0">
                          <a:solidFill>
                            <a:schemeClr val="tx1"/>
                          </a:solidFill>
                          <a:effectLst/>
                        </a:rPr>
                        <a:t>Read Inputs 1, 2 and 3 </a:t>
                      </a:r>
                      <a:r>
                        <a:rPr lang="en-US" sz="1800" b="0" dirty="0">
                          <a:solidFill>
                            <a:schemeClr val="tx1"/>
                          </a:solidFill>
                          <a:effectLst/>
                        </a:rPr>
                        <a:t>(communication strategy, persuasive techniques, effective writing), available in MyCourses</a:t>
                      </a:r>
                      <a:endParaRPr lang="en-FI" sz="1800" b="0" dirty="0">
                        <a:solidFill>
                          <a:schemeClr val="tx1"/>
                        </a:solidFill>
                        <a:effectLst/>
                      </a:endParaRPr>
                    </a:p>
                    <a:p>
                      <a:r>
                        <a:rPr lang="en-US" sz="1800" dirty="0">
                          <a:solidFill>
                            <a:schemeClr val="tx1"/>
                          </a:solidFill>
                          <a:effectLst/>
                        </a:rPr>
                        <a:t> </a:t>
                      </a:r>
                      <a:endParaRPr lang="en-FI"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val="1384827047"/>
                  </a:ext>
                </a:extLst>
              </a:tr>
            </a:tbl>
          </a:graphicData>
        </a:graphic>
      </p:graphicFrame>
    </p:spTree>
    <p:extLst>
      <p:ext uri="{BB962C8B-B14F-4D97-AF65-F5344CB8AC3E}">
        <p14:creationId xmlns:p14="http://schemas.microsoft.com/office/powerpoint/2010/main" val="352583141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45A1C9-86AE-9C49-AE62-B5275BC75041}"/>
              </a:ext>
            </a:extLst>
          </p:cNvPr>
          <p:cNvSpPr>
            <a:spLocks noGrp="1"/>
          </p:cNvSpPr>
          <p:nvPr>
            <p:ph idx="1"/>
          </p:nvPr>
        </p:nvSpPr>
        <p:spPr/>
        <p:txBody>
          <a:bodyPr/>
          <a:lstStyle/>
          <a:p>
            <a:r>
              <a:rPr lang="fi-FI" b="1" dirty="0"/>
              <a:t>’</a:t>
            </a:r>
            <a:r>
              <a:rPr lang="fi-FI" b="1" dirty="0" err="1"/>
              <a:t>Teaching</a:t>
            </a:r>
            <a:r>
              <a:rPr lang="fi-FI" dirty="0"/>
              <a:t>’: I </a:t>
            </a:r>
            <a:r>
              <a:rPr lang="fi-FI" dirty="0" err="1"/>
              <a:t>will</a:t>
            </a:r>
            <a:r>
              <a:rPr lang="fi-FI" dirty="0"/>
              <a:t> </a:t>
            </a:r>
            <a:r>
              <a:rPr lang="fi-FI" dirty="0" err="1"/>
              <a:t>mostly</a:t>
            </a:r>
            <a:r>
              <a:rPr lang="fi-FI" dirty="0"/>
              <a:t> </a:t>
            </a:r>
            <a:r>
              <a:rPr lang="fi-FI" dirty="0" err="1"/>
              <a:t>present</a:t>
            </a:r>
            <a:r>
              <a:rPr lang="fi-FI" dirty="0"/>
              <a:t> </a:t>
            </a:r>
            <a:r>
              <a:rPr lang="fi-FI" dirty="0" err="1"/>
              <a:t>theoretical</a:t>
            </a:r>
            <a:r>
              <a:rPr lang="fi-FI" dirty="0"/>
              <a:t> </a:t>
            </a:r>
            <a:r>
              <a:rPr lang="fi-FI" dirty="0" err="1"/>
              <a:t>ideas</a:t>
            </a:r>
            <a:r>
              <a:rPr lang="fi-FI" dirty="0"/>
              <a:t> and </a:t>
            </a:r>
            <a:r>
              <a:rPr lang="fi-FI" dirty="0" err="1"/>
              <a:t>practical</a:t>
            </a:r>
            <a:r>
              <a:rPr lang="fi-FI" dirty="0"/>
              <a:t> </a:t>
            </a:r>
            <a:r>
              <a:rPr lang="fi-FI" dirty="0" err="1"/>
              <a:t>knowledge</a:t>
            </a:r>
            <a:r>
              <a:rPr lang="fi-FI" dirty="0"/>
              <a:t> </a:t>
            </a:r>
            <a:r>
              <a:rPr lang="fi-FI" dirty="0" err="1"/>
              <a:t>about</a:t>
            </a:r>
            <a:r>
              <a:rPr lang="fi-FI" dirty="0"/>
              <a:t> </a:t>
            </a:r>
            <a:r>
              <a:rPr lang="fi-FI" dirty="0" err="1"/>
              <a:t>the</a:t>
            </a:r>
            <a:r>
              <a:rPr lang="fi-FI" dirty="0"/>
              <a:t> </a:t>
            </a:r>
            <a:r>
              <a:rPr lang="fi-FI" dirty="0" err="1"/>
              <a:t>topic</a:t>
            </a:r>
            <a:r>
              <a:rPr lang="fi-FI" dirty="0"/>
              <a:t> for </a:t>
            </a:r>
            <a:r>
              <a:rPr lang="fi-FI" dirty="0" err="1"/>
              <a:t>each</a:t>
            </a:r>
            <a:r>
              <a:rPr lang="fi-FI" dirty="0"/>
              <a:t> session</a:t>
            </a:r>
          </a:p>
          <a:p>
            <a:r>
              <a:rPr lang="fi-FI" b="1" dirty="0"/>
              <a:t>’</a:t>
            </a:r>
            <a:r>
              <a:rPr lang="fi-FI" b="1" dirty="0" err="1"/>
              <a:t>Facilitating</a:t>
            </a:r>
            <a:r>
              <a:rPr lang="fi-FI" dirty="0"/>
              <a:t>’: </a:t>
            </a:r>
            <a:r>
              <a:rPr lang="fi-FI" dirty="0" err="1"/>
              <a:t>During</a:t>
            </a:r>
            <a:r>
              <a:rPr lang="fi-FI" dirty="0"/>
              <a:t> session ’</a:t>
            </a:r>
            <a:r>
              <a:rPr lang="fi-FI" dirty="0" err="1"/>
              <a:t>exercises</a:t>
            </a:r>
            <a:r>
              <a:rPr lang="fi-FI" dirty="0"/>
              <a:t>’ </a:t>
            </a:r>
            <a:r>
              <a:rPr lang="fi-FI" dirty="0" err="1"/>
              <a:t>you</a:t>
            </a:r>
            <a:r>
              <a:rPr lang="fi-FI" dirty="0"/>
              <a:t> </a:t>
            </a:r>
            <a:r>
              <a:rPr lang="fi-FI" dirty="0" err="1"/>
              <a:t>will</a:t>
            </a:r>
            <a:r>
              <a:rPr lang="fi-FI" dirty="0"/>
              <a:t> </a:t>
            </a:r>
            <a:r>
              <a:rPr lang="fi-FI" dirty="0" err="1"/>
              <a:t>take</a:t>
            </a:r>
            <a:r>
              <a:rPr lang="fi-FI" dirty="0"/>
              <a:t> </a:t>
            </a:r>
            <a:r>
              <a:rPr lang="fi-FI" dirty="0" err="1"/>
              <a:t>active</a:t>
            </a:r>
            <a:r>
              <a:rPr lang="fi-FI" dirty="0"/>
              <a:t> </a:t>
            </a:r>
            <a:r>
              <a:rPr lang="fi-FI" dirty="0" err="1"/>
              <a:t>role</a:t>
            </a:r>
            <a:r>
              <a:rPr lang="fi-FI" dirty="0"/>
              <a:t> in </a:t>
            </a:r>
            <a:r>
              <a:rPr lang="fi-FI" dirty="0" err="1"/>
              <a:t>learning</a:t>
            </a:r>
            <a:r>
              <a:rPr lang="fi-FI" dirty="0"/>
              <a:t> &amp; I </a:t>
            </a:r>
            <a:r>
              <a:rPr lang="fi-FI" dirty="0" err="1"/>
              <a:t>will</a:t>
            </a:r>
            <a:r>
              <a:rPr lang="fi-FI" dirty="0"/>
              <a:t> </a:t>
            </a:r>
            <a:r>
              <a:rPr lang="fi-FI" dirty="0" err="1"/>
              <a:t>facilitate</a:t>
            </a:r>
            <a:r>
              <a:rPr lang="fi-FI" dirty="0"/>
              <a:t> </a:t>
            </a:r>
            <a:r>
              <a:rPr lang="fi-FI" dirty="0" err="1"/>
              <a:t>your</a:t>
            </a:r>
            <a:r>
              <a:rPr lang="fi-FI" dirty="0"/>
              <a:t> </a:t>
            </a:r>
            <a:r>
              <a:rPr lang="fi-FI" dirty="0" err="1"/>
              <a:t>learning</a:t>
            </a:r>
            <a:endParaRPr lang="fi-FI" dirty="0"/>
          </a:p>
          <a:p>
            <a:r>
              <a:rPr lang="fi-FI" b="1" dirty="0" err="1"/>
              <a:t>Be</a:t>
            </a:r>
            <a:r>
              <a:rPr lang="fi-FI" dirty="0"/>
              <a:t> </a:t>
            </a:r>
            <a:r>
              <a:rPr lang="fi-FI" b="1" dirty="0" err="1"/>
              <a:t>interactive</a:t>
            </a:r>
            <a:r>
              <a:rPr lang="fi-FI" b="1" dirty="0"/>
              <a:t>: </a:t>
            </a:r>
            <a:r>
              <a:rPr lang="fi-FI" dirty="0" err="1"/>
              <a:t>read</a:t>
            </a:r>
            <a:r>
              <a:rPr lang="fi-FI" dirty="0"/>
              <a:t> </a:t>
            </a:r>
            <a:r>
              <a:rPr lang="fi-FI" dirty="0" err="1"/>
              <a:t>relevant</a:t>
            </a:r>
            <a:r>
              <a:rPr lang="fi-FI" dirty="0"/>
              <a:t> </a:t>
            </a:r>
            <a:r>
              <a:rPr lang="fi-FI" b="1" dirty="0" err="1"/>
              <a:t>Inputs</a:t>
            </a:r>
            <a:r>
              <a:rPr lang="fi-FI" dirty="0"/>
              <a:t> for </a:t>
            </a:r>
            <a:r>
              <a:rPr lang="fi-FI" dirty="0" err="1"/>
              <a:t>each</a:t>
            </a:r>
            <a:r>
              <a:rPr lang="fi-FI" dirty="0"/>
              <a:t> session</a:t>
            </a:r>
          </a:p>
          <a:p>
            <a:r>
              <a:rPr lang="fi-FI" dirty="0"/>
              <a:t>Time for </a:t>
            </a:r>
            <a:r>
              <a:rPr lang="fi-FI" b="1" dirty="0" err="1"/>
              <a:t>reflection</a:t>
            </a:r>
            <a:r>
              <a:rPr lang="fi-FI" b="1" dirty="0"/>
              <a:t> &amp; </a:t>
            </a:r>
            <a:r>
              <a:rPr lang="fi-FI" b="1" dirty="0" err="1"/>
              <a:t>Qs</a:t>
            </a:r>
            <a:endParaRPr lang="fi-FI" b="1" dirty="0"/>
          </a:p>
          <a:p>
            <a:r>
              <a:rPr lang="fi-FI" b="1" dirty="0" err="1"/>
              <a:t>Breaks</a:t>
            </a:r>
            <a:endParaRPr lang="fi-FI" b="1" dirty="0"/>
          </a:p>
        </p:txBody>
      </p:sp>
      <p:sp>
        <p:nvSpPr>
          <p:cNvPr id="3" name="Date Placeholder 2">
            <a:extLst>
              <a:ext uri="{FF2B5EF4-FFF2-40B4-BE49-F238E27FC236}">
                <a16:creationId xmlns:a16="http://schemas.microsoft.com/office/drawing/2014/main" id="{5331C1A5-E99B-3843-81A3-5B10DA517295}"/>
              </a:ext>
            </a:extLst>
          </p:cNvPr>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lt-LT"/>
            </a:defPPr>
            <a:lvl1pPr marL="0" algn="l" defTabSz="914400" rtl="0" eaLnBrk="1" latinLnBrk="0" hangingPunct="1">
              <a:defRPr sz="900" kern="1200">
                <a:solidFill>
                  <a:srgbClr val="0051A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DC35CF-478F-4457-B9FF-512F34DD3AC7}" type="datetime1">
              <a:rPr lang="lt-LT" smtClean="0"/>
              <a:pPr/>
              <a:t>2021-02-02</a:t>
            </a:fld>
            <a:endParaRPr lang="lt-LT"/>
          </a:p>
        </p:txBody>
      </p:sp>
      <p:sp>
        <p:nvSpPr>
          <p:cNvPr id="4" name="Footer Placeholder 3">
            <a:extLst>
              <a:ext uri="{FF2B5EF4-FFF2-40B4-BE49-F238E27FC236}">
                <a16:creationId xmlns:a16="http://schemas.microsoft.com/office/drawing/2014/main" id="{B5356FAD-2780-2244-8B86-EC8D416614E0}"/>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lt-LT"/>
            </a:defPPr>
            <a:lvl1pPr marL="0" algn="ctr" defTabSz="914400" rtl="0" eaLnBrk="1" latinLnBrk="0" hangingPunct="1">
              <a:defRPr sz="900" kern="1200">
                <a:solidFill>
                  <a:srgbClr val="0051A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 name="Slide Number Placeholder 4">
            <a:extLst>
              <a:ext uri="{FF2B5EF4-FFF2-40B4-BE49-F238E27FC236}">
                <a16:creationId xmlns:a16="http://schemas.microsoft.com/office/drawing/2014/main" id="{1133EAAC-91AD-5648-B006-59EB4EC11B6D}"/>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lt-LT"/>
            </a:defPPr>
            <a:lvl1pPr marL="0" algn="r" defTabSz="914400" rtl="0" eaLnBrk="1" latinLnBrk="0" hangingPunct="1">
              <a:defRPr sz="900" kern="1200">
                <a:solidFill>
                  <a:srgbClr val="0051A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B5FD34-7B0E-4032-850D-3DB4E7594D66}" type="slidenum">
              <a:rPr lang="lt-LT" smtClean="0"/>
              <a:pPr/>
              <a:t>11</a:t>
            </a:fld>
            <a:endParaRPr lang="lt-LT"/>
          </a:p>
        </p:txBody>
      </p:sp>
      <p:sp>
        <p:nvSpPr>
          <p:cNvPr id="6" name="Title 5">
            <a:extLst>
              <a:ext uri="{FF2B5EF4-FFF2-40B4-BE49-F238E27FC236}">
                <a16:creationId xmlns:a16="http://schemas.microsoft.com/office/drawing/2014/main" id="{3E9EEFB1-E4A6-9A4C-B7F5-BED1B34B51C3}"/>
              </a:ext>
            </a:extLst>
          </p:cNvPr>
          <p:cNvSpPr>
            <a:spLocks noGrp="1"/>
          </p:cNvSpPr>
          <p:nvPr>
            <p:ph type="title"/>
          </p:nvPr>
        </p:nvSpPr>
        <p:spPr/>
        <p:txBody>
          <a:bodyPr/>
          <a:lstStyle/>
          <a:p>
            <a:r>
              <a:rPr lang="en-AU" dirty="0"/>
              <a:t>What should you expect in each session?</a:t>
            </a:r>
          </a:p>
        </p:txBody>
      </p:sp>
    </p:spTree>
    <p:extLst>
      <p:ext uri="{BB962C8B-B14F-4D97-AF65-F5344CB8AC3E}">
        <p14:creationId xmlns:p14="http://schemas.microsoft.com/office/powerpoint/2010/main" val="127903950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546100" y="349250"/>
            <a:ext cx="8229600" cy="1143000"/>
          </a:xfrm>
        </p:spPr>
        <p:txBody>
          <a:bodyPr/>
          <a:lstStyle/>
          <a:p>
            <a:r>
              <a:rPr lang="fi-FI" sz="2800" dirty="0">
                <a:solidFill>
                  <a:schemeClr val="tx1"/>
                </a:solidFill>
                <a:latin typeface="Arial" charset="0"/>
              </a:rPr>
              <a:t>Learning </a:t>
            </a:r>
            <a:r>
              <a:rPr lang="fi-FI" sz="2800" dirty="0" err="1">
                <a:solidFill>
                  <a:schemeClr val="tx1"/>
                </a:solidFill>
                <a:latin typeface="Arial" charset="0"/>
              </a:rPr>
              <a:t>outcomes</a:t>
            </a:r>
            <a:endParaRPr lang="en-US" sz="2800" dirty="0">
              <a:solidFill>
                <a:schemeClr val="tx1"/>
              </a:solidFill>
              <a:latin typeface="Arial" charset="0"/>
            </a:endParaRPr>
          </a:p>
        </p:txBody>
      </p:sp>
      <p:sp>
        <p:nvSpPr>
          <p:cNvPr id="94210" name="Rectangle 3"/>
          <p:cNvSpPr>
            <a:spLocks noGrp="1" noChangeArrowheads="1"/>
          </p:cNvSpPr>
          <p:nvPr>
            <p:ph type="body" idx="4294967295"/>
          </p:nvPr>
        </p:nvSpPr>
        <p:spPr>
          <a:xfrm>
            <a:off x="581027" y="1506541"/>
            <a:ext cx="8194673" cy="3894137"/>
          </a:xfrm>
        </p:spPr>
        <p:txBody>
          <a:bodyPr/>
          <a:lstStyle/>
          <a:p>
            <a:pPr marL="0" indent="-381000">
              <a:spcBef>
                <a:spcPts val="1200"/>
              </a:spcBef>
              <a:spcAft>
                <a:spcPts val="600"/>
              </a:spcAft>
              <a:buFontTx/>
              <a:buNone/>
            </a:pPr>
            <a:r>
              <a:rPr lang="en-GB" dirty="0">
                <a:solidFill>
                  <a:schemeClr val="tx1"/>
                </a:solidFill>
              </a:rPr>
              <a:t>On completion you will be able to:</a:t>
            </a:r>
          </a:p>
          <a:p>
            <a:pPr marL="76200" indent="-457200">
              <a:spcBef>
                <a:spcPts val="1200"/>
              </a:spcBef>
              <a:spcAft>
                <a:spcPts val="600"/>
              </a:spcAft>
              <a:buFont typeface="+mj-lt"/>
              <a:buAutoNum type="arabicPeriod"/>
            </a:pPr>
            <a:r>
              <a:rPr lang="en-GB" dirty="0">
                <a:solidFill>
                  <a:schemeClr val="tx1"/>
                </a:solidFill>
              </a:rPr>
              <a:t>analyse </a:t>
            </a:r>
            <a:r>
              <a:rPr lang="en-GB" b="1" dirty="0">
                <a:solidFill>
                  <a:schemeClr val="tx1"/>
                </a:solidFill>
              </a:rPr>
              <a:t>audiences</a:t>
            </a:r>
            <a:r>
              <a:rPr lang="en-GB" dirty="0">
                <a:solidFill>
                  <a:schemeClr val="tx1"/>
                </a:solidFill>
              </a:rPr>
              <a:t> &amp; define </a:t>
            </a:r>
            <a:r>
              <a:rPr lang="en-GB" b="1" dirty="0">
                <a:solidFill>
                  <a:schemeClr val="tx1"/>
                </a:solidFill>
              </a:rPr>
              <a:t>objectives</a:t>
            </a:r>
            <a:r>
              <a:rPr lang="en-GB" dirty="0">
                <a:solidFill>
                  <a:schemeClr val="tx1"/>
                </a:solidFill>
              </a:rPr>
              <a:t> to create </a:t>
            </a:r>
            <a:r>
              <a:rPr lang="en-GB" b="1" dirty="0">
                <a:solidFill>
                  <a:schemeClr val="tx1"/>
                </a:solidFill>
              </a:rPr>
              <a:t>targeted messages  </a:t>
            </a:r>
          </a:p>
          <a:p>
            <a:pPr marL="76200" indent="-457200">
              <a:spcBef>
                <a:spcPts val="1200"/>
              </a:spcBef>
              <a:spcAft>
                <a:spcPts val="600"/>
              </a:spcAft>
              <a:buFont typeface="+mj-lt"/>
              <a:buAutoNum type="arabicPeriod"/>
            </a:pPr>
            <a:r>
              <a:rPr lang="en-GB" b="1" dirty="0">
                <a:solidFill>
                  <a:schemeClr val="tx1"/>
                </a:solidFill>
              </a:rPr>
              <a:t>write</a:t>
            </a:r>
            <a:r>
              <a:rPr lang="en-GB" dirty="0">
                <a:solidFill>
                  <a:schemeClr val="tx1"/>
                </a:solidFill>
              </a:rPr>
              <a:t> coherent, convincing, reader-friendly emails</a:t>
            </a:r>
          </a:p>
          <a:p>
            <a:pPr marL="76200" indent="-457200">
              <a:spcBef>
                <a:spcPts val="1200"/>
              </a:spcBef>
              <a:spcAft>
                <a:spcPts val="600"/>
              </a:spcAft>
              <a:buFont typeface="+mj-lt"/>
              <a:buAutoNum type="arabicPeriod"/>
            </a:pPr>
            <a:r>
              <a:rPr lang="en-US" b="1" dirty="0">
                <a:solidFill>
                  <a:schemeClr val="tx1"/>
                </a:solidFill>
              </a:rPr>
              <a:t>plan and deliver </a:t>
            </a:r>
            <a:r>
              <a:rPr lang="en-US" dirty="0">
                <a:solidFill>
                  <a:schemeClr val="tx1"/>
                </a:solidFill>
              </a:rPr>
              <a:t>clear, focused and engaging business presentations</a:t>
            </a:r>
            <a:endParaRPr lang="en-US" b="1" dirty="0">
              <a:solidFill>
                <a:schemeClr val="tx1"/>
              </a:solidFill>
            </a:endParaRPr>
          </a:p>
          <a:p>
            <a:pPr marL="76200" indent="-457200">
              <a:spcBef>
                <a:spcPts val="1200"/>
              </a:spcBef>
              <a:spcAft>
                <a:spcPts val="600"/>
              </a:spcAft>
              <a:buFont typeface="+mj-lt"/>
              <a:buAutoNum type="arabicPeriod"/>
            </a:pPr>
            <a:r>
              <a:rPr lang="en-US" b="1" dirty="0">
                <a:solidFill>
                  <a:schemeClr val="tx1"/>
                </a:solidFill>
              </a:rPr>
              <a:t>critically assess </a:t>
            </a:r>
            <a:r>
              <a:rPr lang="en-US" dirty="0">
                <a:solidFill>
                  <a:schemeClr val="tx1"/>
                </a:solidFill>
              </a:rPr>
              <a:t>your own and others’ business communications</a:t>
            </a:r>
            <a:endParaRPr lang="en-GB"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63837062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A4DB998-B309-2349-9E2F-102C9DCFF371}"/>
              </a:ext>
            </a:extLst>
          </p:cNvPr>
          <p:cNvGraphicFramePr>
            <a:graphicFrameLocks noGrp="1"/>
          </p:cNvGraphicFramePr>
          <p:nvPr>
            <p:ph idx="1"/>
            <p:extLst>
              <p:ext uri="{D42A27DB-BD31-4B8C-83A1-F6EECF244321}">
                <p14:modId xmlns:p14="http://schemas.microsoft.com/office/powerpoint/2010/main" val="2001654014"/>
              </p:ext>
            </p:extLst>
          </p:nvPr>
        </p:nvGraphicFramePr>
        <p:xfrm>
          <a:off x="279400" y="846138"/>
          <a:ext cx="8585200" cy="5290096"/>
        </p:xfrm>
        <a:graphic>
          <a:graphicData uri="http://schemas.openxmlformats.org/drawingml/2006/table">
            <a:tbl>
              <a:tblPr firstRow="1" firstCol="1" lastRow="1" lastCol="1" bandRow="1" bandCol="1">
                <a:tableStyleId>{5C22544A-7EE6-4342-B048-85BDC9FD1C3A}</a:tableStyleId>
              </a:tblPr>
              <a:tblGrid>
                <a:gridCol w="6566149">
                  <a:extLst>
                    <a:ext uri="{9D8B030D-6E8A-4147-A177-3AD203B41FA5}">
                      <a16:colId xmlns:a16="http://schemas.microsoft.com/office/drawing/2014/main" val="880560491"/>
                    </a:ext>
                  </a:extLst>
                </a:gridCol>
                <a:gridCol w="2019051">
                  <a:extLst>
                    <a:ext uri="{9D8B030D-6E8A-4147-A177-3AD203B41FA5}">
                      <a16:colId xmlns:a16="http://schemas.microsoft.com/office/drawing/2014/main" val="85572555"/>
                    </a:ext>
                  </a:extLst>
                </a:gridCol>
              </a:tblGrid>
              <a:tr h="904634">
                <a:tc gridSpan="2">
                  <a:txBody>
                    <a:bodyPr/>
                    <a:lstStyle/>
                    <a:p>
                      <a:pPr algn="ctr">
                        <a:spcAft>
                          <a:spcPts val="0"/>
                        </a:spcAft>
                      </a:pPr>
                      <a:r>
                        <a:rPr lang="en-US" sz="2000" dirty="0">
                          <a:solidFill>
                            <a:schemeClr val="tx1"/>
                          </a:solidFill>
                          <a:effectLst/>
                        </a:rPr>
                        <a:t> </a:t>
                      </a:r>
                      <a:endParaRPr lang="fi-FI" sz="2000" dirty="0">
                        <a:solidFill>
                          <a:schemeClr val="tx1"/>
                        </a:solidFill>
                        <a:effectLst/>
                      </a:endParaRPr>
                    </a:p>
                    <a:p>
                      <a:pPr algn="ctr">
                        <a:spcAft>
                          <a:spcPts val="0"/>
                        </a:spcAft>
                      </a:pPr>
                      <a:r>
                        <a:rPr lang="en-US" sz="2000" dirty="0">
                          <a:solidFill>
                            <a:schemeClr val="tx1"/>
                          </a:solidFill>
                          <a:effectLst/>
                        </a:rPr>
                        <a:t>ECTS Student Workload</a:t>
                      </a:r>
                      <a:endParaRPr lang="fi-FI"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AU"/>
                    </a:p>
                  </a:txBody>
                  <a:tcPr/>
                </a:tc>
                <a:extLst>
                  <a:ext uri="{0D108BD9-81ED-4DB2-BD59-A6C34878D82A}">
                    <a16:rowId xmlns:a16="http://schemas.microsoft.com/office/drawing/2014/main" val="1295005212"/>
                  </a:ext>
                </a:extLst>
              </a:tr>
              <a:tr h="418084">
                <a:tc>
                  <a:txBody>
                    <a:bodyPr/>
                    <a:lstStyle/>
                    <a:p>
                      <a:pPr algn="r">
                        <a:spcAft>
                          <a:spcPts val="0"/>
                        </a:spcAft>
                      </a:pPr>
                      <a:r>
                        <a:rPr lang="en-US" sz="2000" dirty="0">
                          <a:solidFill>
                            <a:schemeClr val="tx1"/>
                          </a:solidFill>
                          <a:effectLst/>
                        </a:rPr>
                        <a:t> </a:t>
                      </a:r>
                      <a:endParaRPr lang="fi-FI"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en-US" sz="2000">
                          <a:solidFill>
                            <a:schemeClr val="tx1"/>
                          </a:solidFill>
                          <a:effectLst/>
                        </a:rPr>
                        <a:t>Number of Hours</a:t>
                      </a:r>
                      <a:endParaRPr lang="fi-FI"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75745121"/>
                  </a:ext>
                </a:extLst>
              </a:tr>
              <a:tr h="314656">
                <a:tc>
                  <a:txBody>
                    <a:bodyPr/>
                    <a:lstStyle/>
                    <a:p>
                      <a:pPr>
                        <a:spcAft>
                          <a:spcPts val="0"/>
                        </a:spcAft>
                      </a:pPr>
                      <a:r>
                        <a:rPr lang="en-US" sz="2000" b="1" kern="1200" dirty="0">
                          <a:solidFill>
                            <a:schemeClr val="tx1"/>
                          </a:solidFill>
                          <a:effectLst/>
                          <a:latin typeface="+mn-lt"/>
                          <a:ea typeface="+mn-ea"/>
                          <a:cs typeface="+mn-cs"/>
                        </a:rPr>
                        <a:t>Faculty-led engagement </a:t>
                      </a:r>
                      <a:endParaRPr lang="fi-FI"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en-US" sz="2000">
                          <a:solidFill>
                            <a:schemeClr val="tx1"/>
                          </a:solidFill>
                          <a:effectLst/>
                        </a:rPr>
                        <a:t>24</a:t>
                      </a:r>
                      <a:endParaRPr lang="fi-FI"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0789054"/>
                  </a:ext>
                </a:extLst>
              </a:tr>
              <a:tr h="314656">
                <a:tc>
                  <a:txBody>
                    <a:bodyPr/>
                    <a:lstStyle/>
                    <a:p>
                      <a:pPr>
                        <a:spcAft>
                          <a:spcPts val="0"/>
                        </a:spcAft>
                      </a:pPr>
                      <a:r>
                        <a:rPr lang="en-US" sz="2000" b="1" kern="1200" dirty="0">
                          <a:solidFill>
                            <a:schemeClr val="tx1"/>
                          </a:solidFill>
                          <a:effectLst/>
                          <a:latin typeface="+mn-lt"/>
                          <a:ea typeface="+mn-ea"/>
                          <a:cs typeface="+mn-cs"/>
                        </a:rPr>
                        <a:t>Self-study hours</a:t>
                      </a:r>
                      <a:r>
                        <a:rPr lang="en-FI" sz="2000" dirty="0">
                          <a:solidFill>
                            <a:schemeClr val="tx1"/>
                          </a:solidFill>
                          <a:effectLst/>
                        </a:rPr>
                        <a:t> </a:t>
                      </a:r>
                      <a:endParaRPr lang="fi-FI"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en-US" sz="2000">
                          <a:solidFill>
                            <a:schemeClr val="tx1"/>
                          </a:solidFill>
                          <a:effectLst/>
                        </a:rPr>
                        <a:t>56</a:t>
                      </a:r>
                      <a:endParaRPr lang="fi-FI"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91472375"/>
                  </a:ext>
                </a:extLst>
              </a:tr>
              <a:tr h="629310">
                <a:tc gridSpan="2">
                  <a:txBody>
                    <a:bodyPr/>
                    <a:lstStyle/>
                    <a:p>
                      <a:pPr lvl="1" algn="l">
                        <a:spcAft>
                          <a:spcPts val="0"/>
                        </a:spcAft>
                      </a:pPr>
                      <a:r>
                        <a:rPr lang="en-US" sz="2000" b="0" kern="1200" dirty="0">
                          <a:solidFill>
                            <a:schemeClr val="tx1"/>
                          </a:solidFill>
                          <a:effectLst/>
                          <a:latin typeface="+mn-lt"/>
                          <a:ea typeface="+mn-ea"/>
                          <a:cs typeface="+mn-cs"/>
                        </a:rPr>
                        <a:t>Work with course materials, </a:t>
                      </a:r>
                      <a:r>
                        <a:rPr lang="en-US" sz="2000" b="0" kern="1200" dirty="0" err="1">
                          <a:solidFill>
                            <a:schemeClr val="tx1"/>
                          </a:solidFill>
                          <a:effectLst/>
                          <a:latin typeface="+mn-lt"/>
                          <a:ea typeface="+mn-ea"/>
                          <a:cs typeface="+mn-cs"/>
                        </a:rPr>
                        <a:t>eg</a:t>
                      </a:r>
                      <a:r>
                        <a:rPr lang="en-US" sz="2000" b="0" kern="1200" dirty="0">
                          <a:solidFill>
                            <a:schemeClr val="tx1"/>
                          </a:solidFill>
                          <a:effectLst/>
                          <a:latin typeface="+mn-lt"/>
                          <a:ea typeface="+mn-ea"/>
                          <a:cs typeface="+mn-cs"/>
                        </a:rPr>
                        <a:t> required reading </a:t>
                      </a:r>
                      <a:r>
                        <a:rPr lang="en-US" sz="2000" b="1" dirty="0">
                          <a:solidFill>
                            <a:schemeClr val="tx1"/>
                          </a:solidFill>
                          <a:effectLst/>
                        </a:rPr>
                        <a:t>16</a:t>
                      </a:r>
                      <a:endParaRPr lang="fi-FI" sz="2000" b="1" dirty="0">
                        <a:solidFill>
                          <a:schemeClr val="tx1"/>
                        </a:solidFill>
                        <a:effectLst/>
                      </a:endParaRPr>
                    </a:p>
                    <a:p>
                      <a:pPr algn="l">
                        <a:spcAft>
                          <a:spcPts val="0"/>
                        </a:spcAft>
                      </a:pPr>
                      <a:r>
                        <a:rPr lang="en-US" sz="2000" b="0" dirty="0">
                          <a:solidFill>
                            <a:schemeClr val="tx1"/>
                          </a:solidFill>
                          <a:effectLst/>
                        </a:rPr>
                        <a:t> </a:t>
                      </a:r>
                      <a:endParaRPr lang="fi-FI"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AU"/>
                    </a:p>
                  </a:txBody>
                  <a:tcPr/>
                </a:tc>
                <a:extLst>
                  <a:ext uri="{0D108BD9-81ED-4DB2-BD59-A6C34878D82A}">
                    <a16:rowId xmlns:a16="http://schemas.microsoft.com/office/drawing/2014/main" val="2546292674"/>
                  </a:ext>
                </a:extLst>
              </a:tr>
              <a:tr h="629310">
                <a:tc gridSpan="2">
                  <a:txBody>
                    <a:bodyPr/>
                    <a:lstStyle/>
                    <a:p>
                      <a:pPr lvl="1" algn="l">
                        <a:spcAft>
                          <a:spcPts val="0"/>
                        </a:spcAft>
                      </a:pPr>
                      <a:r>
                        <a:rPr lang="en-US" sz="2000" b="0" dirty="0">
                          <a:solidFill>
                            <a:schemeClr val="tx1"/>
                          </a:solidFill>
                          <a:effectLst/>
                        </a:rPr>
                        <a:t>Exam preparation </a:t>
                      </a:r>
                      <a:r>
                        <a:rPr lang="en-US" sz="2000" b="1" dirty="0">
                          <a:solidFill>
                            <a:schemeClr val="tx1"/>
                          </a:solidFill>
                          <a:effectLst/>
                        </a:rPr>
                        <a:t>7</a:t>
                      </a:r>
                      <a:endParaRPr lang="fi-FI" sz="2000" b="1" dirty="0">
                        <a:solidFill>
                          <a:schemeClr val="tx1"/>
                        </a:solidFill>
                        <a:effectLst/>
                      </a:endParaRPr>
                    </a:p>
                    <a:p>
                      <a:pPr algn="l">
                        <a:spcAft>
                          <a:spcPts val="0"/>
                        </a:spcAft>
                      </a:pPr>
                      <a:r>
                        <a:rPr lang="en-US" sz="2000" b="0" dirty="0">
                          <a:solidFill>
                            <a:schemeClr val="tx1"/>
                          </a:solidFill>
                          <a:effectLst/>
                        </a:rPr>
                        <a:t> </a:t>
                      </a:r>
                      <a:endParaRPr lang="fi-FI"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AU"/>
                    </a:p>
                  </a:txBody>
                  <a:tcPr/>
                </a:tc>
                <a:extLst>
                  <a:ext uri="{0D108BD9-81ED-4DB2-BD59-A6C34878D82A}">
                    <a16:rowId xmlns:a16="http://schemas.microsoft.com/office/drawing/2014/main" val="2424399744"/>
                  </a:ext>
                </a:extLst>
              </a:tr>
              <a:tr h="629310">
                <a:tc gridSpan="2">
                  <a:txBody>
                    <a:bodyPr/>
                    <a:lstStyle/>
                    <a:p>
                      <a:pPr lvl="1" algn="l">
                        <a:spcAft>
                          <a:spcPts val="0"/>
                        </a:spcAft>
                      </a:pPr>
                      <a:r>
                        <a:rPr lang="en-US" sz="2000" b="0" dirty="0">
                          <a:solidFill>
                            <a:schemeClr val="tx1"/>
                          </a:solidFill>
                          <a:effectLst/>
                        </a:rPr>
                        <a:t>Individual research &amp; writing </a:t>
                      </a:r>
                      <a:r>
                        <a:rPr lang="en-US" sz="2000" b="1" dirty="0">
                          <a:solidFill>
                            <a:schemeClr val="tx1"/>
                          </a:solidFill>
                          <a:effectLst/>
                        </a:rPr>
                        <a:t>18</a:t>
                      </a:r>
                      <a:endParaRPr lang="fi-FI" sz="2000" b="1" dirty="0">
                        <a:solidFill>
                          <a:schemeClr val="tx1"/>
                        </a:solidFill>
                        <a:effectLst/>
                      </a:endParaRPr>
                    </a:p>
                    <a:p>
                      <a:pPr algn="l">
                        <a:spcAft>
                          <a:spcPts val="0"/>
                        </a:spcAft>
                      </a:pPr>
                      <a:r>
                        <a:rPr lang="en-US" sz="2000" b="0" dirty="0">
                          <a:solidFill>
                            <a:schemeClr val="tx1"/>
                          </a:solidFill>
                          <a:effectLst/>
                        </a:rPr>
                        <a:t> </a:t>
                      </a:r>
                      <a:endParaRPr lang="fi-FI"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AU"/>
                    </a:p>
                  </a:txBody>
                  <a:tcPr/>
                </a:tc>
                <a:extLst>
                  <a:ext uri="{0D108BD9-81ED-4DB2-BD59-A6C34878D82A}">
                    <a16:rowId xmlns:a16="http://schemas.microsoft.com/office/drawing/2014/main" val="2496369017"/>
                  </a:ext>
                </a:extLst>
              </a:tr>
              <a:tr h="629310">
                <a:tc gridSpan="2">
                  <a:txBody>
                    <a:bodyPr/>
                    <a:lstStyle/>
                    <a:p>
                      <a:pPr lvl="1" algn="l">
                        <a:spcAft>
                          <a:spcPts val="0"/>
                        </a:spcAft>
                      </a:pPr>
                      <a:r>
                        <a:rPr lang="en-US" sz="2000" b="0" dirty="0">
                          <a:solidFill>
                            <a:schemeClr val="tx1"/>
                          </a:solidFill>
                          <a:effectLst/>
                        </a:rPr>
                        <a:t>Team projects (meetings, research, preparation, etc.) </a:t>
                      </a:r>
                      <a:r>
                        <a:rPr lang="en-US" sz="2000" b="1" dirty="0">
                          <a:solidFill>
                            <a:schemeClr val="tx1"/>
                          </a:solidFill>
                          <a:effectLst/>
                        </a:rPr>
                        <a:t>15</a:t>
                      </a:r>
                      <a:endParaRPr lang="fi-FI" sz="2000" b="1" dirty="0">
                        <a:solidFill>
                          <a:schemeClr val="tx1"/>
                        </a:solidFill>
                        <a:effectLst/>
                      </a:endParaRPr>
                    </a:p>
                    <a:p>
                      <a:pPr algn="l">
                        <a:spcAft>
                          <a:spcPts val="0"/>
                        </a:spcAft>
                      </a:pPr>
                      <a:r>
                        <a:rPr lang="en-US" sz="2000" b="0" dirty="0">
                          <a:solidFill>
                            <a:schemeClr val="tx1"/>
                          </a:solidFill>
                          <a:effectLst/>
                        </a:rPr>
                        <a:t> </a:t>
                      </a:r>
                      <a:endParaRPr lang="fi-FI"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AU"/>
                    </a:p>
                  </a:txBody>
                  <a:tcPr/>
                </a:tc>
                <a:extLst>
                  <a:ext uri="{0D108BD9-81ED-4DB2-BD59-A6C34878D82A}">
                    <a16:rowId xmlns:a16="http://schemas.microsoft.com/office/drawing/2014/main" val="1052292352"/>
                  </a:ext>
                </a:extLst>
              </a:tr>
              <a:tr h="629310">
                <a:tc>
                  <a:txBody>
                    <a:bodyPr/>
                    <a:lstStyle/>
                    <a:p>
                      <a:pPr algn="l">
                        <a:spcAft>
                          <a:spcPts val="0"/>
                        </a:spcAft>
                      </a:pPr>
                      <a:r>
                        <a:rPr lang="en-US" sz="2000" dirty="0">
                          <a:solidFill>
                            <a:schemeClr val="tx1"/>
                          </a:solidFill>
                          <a:effectLst/>
                        </a:rPr>
                        <a:t>Total of all student workload hours</a:t>
                      </a:r>
                      <a:endParaRPr lang="fi-FI"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2000" dirty="0">
                          <a:solidFill>
                            <a:schemeClr val="tx1"/>
                          </a:solidFill>
                          <a:effectLst/>
                        </a:rPr>
                        <a:t> </a:t>
                      </a:r>
                      <a:endParaRPr lang="fi-FI" sz="2000" dirty="0">
                        <a:solidFill>
                          <a:schemeClr val="tx1"/>
                        </a:solidFill>
                        <a:effectLst/>
                      </a:endParaRPr>
                    </a:p>
                    <a:p>
                      <a:pPr>
                        <a:spcAft>
                          <a:spcPts val="0"/>
                        </a:spcAft>
                      </a:pPr>
                      <a:r>
                        <a:rPr lang="en-US" sz="2000" dirty="0">
                          <a:solidFill>
                            <a:schemeClr val="tx1"/>
                          </a:solidFill>
                          <a:effectLst/>
                        </a:rPr>
                        <a:t>80</a:t>
                      </a:r>
                      <a:endParaRPr lang="fi-FI"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07695743"/>
                  </a:ext>
                </a:extLst>
              </a:tr>
            </a:tbl>
          </a:graphicData>
        </a:graphic>
      </p:graphicFrame>
    </p:spTree>
    <p:extLst>
      <p:ext uri="{BB962C8B-B14F-4D97-AF65-F5344CB8AC3E}">
        <p14:creationId xmlns:p14="http://schemas.microsoft.com/office/powerpoint/2010/main" val="108668830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DBE6AE-3E3D-AB42-9601-97A1510C9096}"/>
              </a:ext>
            </a:extLst>
          </p:cNvPr>
          <p:cNvGraphicFramePr>
            <a:graphicFrameLocks noGrp="1"/>
          </p:cNvGraphicFramePr>
          <p:nvPr>
            <p:extLst>
              <p:ext uri="{D42A27DB-BD31-4B8C-83A1-F6EECF244321}">
                <p14:modId xmlns:p14="http://schemas.microsoft.com/office/powerpoint/2010/main" val="3672711925"/>
              </p:ext>
            </p:extLst>
          </p:nvPr>
        </p:nvGraphicFramePr>
        <p:xfrm>
          <a:off x="342901" y="88900"/>
          <a:ext cx="7988300" cy="7218908"/>
        </p:xfrm>
        <a:graphic>
          <a:graphicData uri="http://schemas.openxmlformats.org/drawingml/2006/table">
            <a:tbl>
              <a:tblPr firstRow="1" firstCol="1" lastRow="1" lastCol="1" bandRow="1" bandCol="1">
                <a:tableStyleId>{5C22544A-7EE6-4342-B048-85BDC9FD1C3A}</a:tableStyleId>
              </a:tblPr>
              <a:tblGrid>
                <a:gridCol w="242315">
                  <a:extLst>
                    <a:ext uri="{9D8B030D-6E8A-4147-A177-3AD203B41FA5}">
                      <a16:colId xmlns:a16="http://schemas.microsoft.com/office/drawing/2014/main" val="1534706635"/>
                    </a:ext>
                  </a:extLst>
                </a:gridCol>
                <a:gridCol w="3770884">
                  <a:extLst>
                    <a:ext uri="{9D8B030D-6E8A-4147-A177-3AD203B41FA5}">
                      <a16:colId xmlns:a16="http://schemas.microsoft.com/office/drawing/2014/main" val="2976583323"/>
                    </a:ext>
                  </a:extLst>
                </a:gridCol>
                <a:gridCol w="2476500">
                  <a:extLst>
                    <a:ext uri="{9D8B030D-6E8A-4147-A177-3AD203B41FA5}">
                      <a16:colId xmlns:a16="http://schemas.microsoft.com/office/drawing/2014/main" val="4237258645"/>
                    </a:ext>
                  </a:extLst>
                </a:gridCol>
                <a:gridCol w="1498601">
                  <a:extLst>
                    <a:ext uri="{9D8B030D-6E8A-4147-A177-3AD203B41FA5}">
                      <a16:colId xmlns:a16="http://schemas.microsoft.com/office/drawing/2014/main" val="3207095840"/>
                    </a:ext>
                  </a:extLst>
                </a:gridCol>
              </a:tblGrid>
              <a:tr h="316629">
                <a:tc>
                  <a:txBody>
                    <a:bodyPr/>
                    <a:lstStyle/>
                    <a:p>
                      <a:pPr algn="l">
                        <a:spcAft>
                          <a:spcPts val="0"/>
                        </a:spcAft>
                      </a:pPr>
                      <a:r>
                        <a:rPr lang="en-GB" sz="2400">
                          <a:solidFill>
                            <a:schemeClr val="tx1"/>
                          </a:solidFill>
                          <a:effectLst/>
                        </a:rPr>
                        <a:t> </a:t>
                      </a:r>
                      <a:endParaRPr lang="fi-FI" sz="240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gridSpan="3">
                  <a:txBody>
                    <a:bodyPr/>
                    <a:lstStyle/>
                    <a:p>
                      <a:pPr algn="l">
                        <a:spcAft>
                          <a:spcPts val="0"/>
                        </a:spcAft>
                      </a:pPr>
                      <a:endParaRPr lang="en-GB" sz="2400" dirty="0">
                        <a:solidFill>
                          <a:schemeClr val="tx1"/>
                        </a:solidFill>
                        <a:effectLst/>
                      </a:endParaRPr>
                    </a:p>
                    <a:p>
                      <a:pPr algn="l">
                        <a:spcAft>
                          <a:spcPts val="0"/>
                        </a:spcAft>
                      </a:pPr>
                      <a:r>
                        <a:rPr lang="en-GB" sz="2400" dirty="0">
                          <a:solidFill>
                            <a:schemeClr val="tx1"/>
                          </a:solidFill>
                          <a:effectLst/>
                        </a:rPr>
                        <a:t>Grading </a:t>
                      </a:r>
                      <a:r>
                        <a:rPr lang="en-GB" sz="2400" b="0" dirty="0">
                          <a:solidFill>
                            <a:schemeClr val="tx1"/>
                          </a:solidFill>
                          <a:effectLst/>
                        </a:rPr>
                        <a:t>(5 assignments + participation &amp; contribution)</a:t>
                      </a:r>
                    </a:p>
                    <a:p>
                      <a:pPr algn="l">
                        <a:spcAft>
                          <a:spcPts val="0"/>
                        </a:spcAft>
                      </a:pPr>
                      <a:endParaRPr lang="fi-FI" sz="2400" b="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806622267"/>
                  </a:ext>
                </a:extLst>
              </a:tr>
              <a:tr h="470856">
                <a:tc gridSpan="2">
                  <a:txBody>
                    <a:bodyPr/>
                    <a:lstStyle/>
                    <a:p>
                      <a:pPr algn="ctr">
                        <a:spcAft>
                          <a:spcPts val="0"/>
                        </a:spcAft>
                      </a:pPr>
                      <a:r>
                        <a:rPr lang="en-US" sz="1800" dirty="0">
                          <a:solidFill>
                            <a:schemeClr val="tx1"/>
                          </a:solidFill>
                          <a:effectLst/>
                        </a:rPr>
                        <a:t>Course Requirements and Values</a:t>
                      </a:r>
                      <a:endParaRPr lang="fi-FI" sz="180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lgn="ctr">
                        <a:spcAft>
                          <a:spcPts val="0"/>
                        </a:spcAft>
                      </a:pPr>
                      <a:r>
                        <a:rPr lang="en-US" sz="1800" b="1" dirty="0">
                          <a:solidFill>
                            <a:schemeClr val="tx1"/>
                          </a:solidFill>
                          <a:effectLst/>
                        </a:rPr>
                        <a:t>Due</a:t>
                      </a:r>
                      <a:endParaRPr lang="fi-FI" sz="1800" b="1"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lgn="ctr">
                        <a:spcAft>
                          <a:spcPts val="0"/>
                        </a:spcAft>
                      </a:pPr>
                      <a:r>
                        <a:rPr lang="en-US" sz="1800" b="0" dirty="0">
                          <a:solidFill>
                            <a:schemeClr val="tx1"/>
                          </a:solidFill>
                          <a:effectLst/>
                        </a:rPr>
                        <a:t>Weighting (%) or maximum points</a:t>
                      </a:r>
                      <a:endParaRPr lang="fi-FI" sz="1800" b="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1642880624"/>
                  </a:ext>
                </a:extLst>
              </a:tr>
              <a:tr h="627808">
                <a:tc gridSpan="2">
                  <a:txBody>
                    <a:bodyPr/>
                    <a:lstStyle/>
                    <a:p>
                      <a:pPr>
                        <a:spcAft>
                          <a:spcPts val="0"/>
                        </a:spcAft>
                      </a:pPr>
                      <a:r>
                        <a:rPr lang="en-US" sz="1800" b="1" dirty="0">
                          <a:solidFill>
                            <a:schemeClr val="tx1"/>
                          </a:solidFill>
                          <a:effectLst/>
                        </a:rPr>
                        <a:t>A1 Written request</a:t>
                      </a:r>
                      <a:r>
                        <a:rPr lang="en-US" sz="1800" b="0" dirty="0">
                          <a:solidFill>
                            <a:schemeClr val="tx1"/>
                          </a:solidFill>
                          <a:effectLst/>
                        </a:rPr>
                        <a:t>. </a:t>
                      </a:r>
                      <a:r>
                        <a:rPr lang="en-US" sz="1800" b="0" i="1" dirty="0">
                          <a:solidFill>
                            <a:schemeClr val="tx1"/>
                          </a:solidFill>
                          <a:effectLst/>
                        </a:rPr>
                        <a:t>Group</a:t>
                      </a:r>
                      <a:r>
                        <a:rPr lang="en-US" sz="1800" b="0" dirty="0">
                          <a:solidFill>
                            <a:schemeClr val="tx1"/>
                          </a:solidFill>
                          <a:effectLst/>
                        </a:rPr>
                        <a:t>.</a:t>
                      </a:r>
                      <a:endParaRPr lang="fi-FI" sz="1800" b="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1800" dirty="0">
                          <a:solidFill>
                            <a:schemeClr val="tx1"/>
                          </a:solidFill>
                          <a:effectLst/>
                        </a:rPr>
                        <a:t>13.00 Session 3</a:t>
                      </a:r>
                      <a:endParaRPr lang="fi-FI" sz="180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1800" b="0">
                          <a:solidFill>
                            <a:schemeClr val="tx1"/>
                          </a:solidFill>
                          <a:effectLst/>
                        </a:rPr>
                        <a:t>10%</a:t>
                      </a:r>
                      <a:endParaRPr lang="fi-FI" sz="1800" b="0">
                        <a:solidFill>
                          <a:schemeClr val="tx1"/>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3027660398"/>
                  </a:ext>
                </a:extLst>
              </a:tr>
              <a:tr h="784760">
                <a:tc gridSpan="2">
                  <a:txBody>
                    <a:bodyPr/>
                    <a:lstStyle/>
                    <a:p>
                      <a:pPr>
                        <a:spcAft>
                          <a:spcPts val="0"/>
                        </a:spcAft>
                      </a:pPr>
                      <a:r>
                        <a:rPr lang="en-US" sz="1800" b="1" dirty="0">
                          <a:solidFill>
                            <a:schemeClr val="tx1"/>
                          </a:solidFill>
                          <a:effectLst/>
                        </a:rPr>
                        <a:t>A2a Persuasive presentation outlin</a:t>
                      </a:r>
                      <a:r>
                        <a:rPr lang="en-US" sz="1800" b="0" dirty="0">
                          <a:solidFill>
                            <a:schemeClr val="tx1"/>
                          </a:solidFill>
                          <a:effectLst/>
                        </a:rPr>
                        <a:t>e. </a:t>
                      </a:r>
                      <a:r>
                        <a:rPr lang="en-US" sz="1800" b="0" i="1" dirty="0">
                          <a:solidFill>
                            <a:schemeClr val="tx1"/>
                          </a:solidFill>
                          <a:effectLst/>
                        </a:rPr>
                        <a:t>Individual</a:t>
                      </a:r>
                      <a:r>
                        <a:rPr lang="en-US" sz="1800" b="0" dirty="0">
                          <a:solidFill>
                            <a:schemeClr val="tx1"/>
                          </a:solidFill>
                          <a:effectLst/>
                        </a:rPr>
                        <a:t>.</a:t>
                      </a:r>
                      <a:endParaRPr lang="fi-FI" sz="1800" b="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1800" dirty="0">
                          <a:solidFill>
                            <a:schemeClr val="tx1"/>
                          </a:solidFill>
                          <a:effectLst/>
                        </a:rPr>
                        <a:t>13.00 Session 4</a:t>
                      </a:r>
                      <a:endParaRPr lang="fi-FI" sz="180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1800" b="0">
                          <a:solidFill>
                            <a:schemeClr val="tx1"/>
                          </a:solidFill>
                          <a:effectLst/>
                        </a:rPr>
                        <a:t>15%</a:t>
                      </a:r>
                      <a:endParaRPr lang="fi-FI" sz="1800" b="0">
                        <a:solidFill>
                          <a:schemeClr val="tx1"/>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1921178806"/>
                  </a:ext>
                </a:extLst>
              </a:tr>
              <a:tr h="784760">
                <a:tc gridSpan="2">
                  <a:txBody>
                    <a:bodyPr/>
                    <a:lstStyle/>
                    <a:p>
                      <a:pPr>
                        <a:spcAft>
                          <a:spcPts val="0"/>
                        </a:spcAft>
                      </a:pPr>
                      <a:r>
                        <a:rPr lang="en-US" sz="1800" b="1" dirty="0">
                          <a:solidFill>
                            <a:schemeClr val="tx1"/>
                          </a:solidFill>
                          <a:effectLst/>
                        </a:rPr>
                        <a:t>A3 In-class test</a:t>
                      </a:r>
                      <a:r>
                        <a:rPr lang="en-US" sz="1800" b="0" dirty="0">
                          <a:solidFill>
                            <a:schemeClr val="tx1"/>
                          </a:solidFill>
                          <a:effectLst/>
                        </a:rPr>
                        <a:t>. Quiz (10%) + Written Task (20%). </a:t>
                      </a:r>
                      <a:r>
                        <a:rPr lang="en-US" sz="1800" b="0" i="1" dirty="0">
                          <a:solidFill>
                            <a:schemeClr val="tx1"/>
                          </a:solidFill>
                          <a:effectLst/>
                        </a:rPr>
                        <a:t>Individual</a:t>
                      </a:r>
                      <a:r>
                        <a:rPr lang="en-US" sz="1800" b="0" dirty="0">
                          <a:solidFill>
                            <a:schemeClr val="tx1"/>
                          </a:solidFill>
                          <a:effectLst/>
                        </a:rPr>
                        <a:t>.</a:t>
                      </a:r>
                      <a:endParaRPr lang="fi-FI" sz="1800" b="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1800" dirty="0">
                          <a:solidFill>
                            <a:schemeClr val="tx1"/>
                          </a:solidFill>
                          <a:effectLst/>
                        </a:rPr>
                        <a:t>In class Session 5</a:t>
                      </a:r>
                      <a:endParaRPr lang="fi-FI" sz="180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1800" b="0">
                          <a:solidFill>
                            <a:schemeClr val="tx1"/>
                          </a:solidFill>
                          <a:effectLst/>
                        </a:rPr>
                        <a:t>30%</a:t>
                      </a:r>
                      <a:endParaRPr lang="fi-FI" sz="1800" b="0">
                        <a:solidFill>
                          <a:schemeClr val="tx1"/>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1961482987"/>
                  </a:ext>
                </a:extLst>
              </a:tr>
              <a:tr h="627808">
                <a:tc gridSpan="2">
                  <a:txBody>
                    <a:bodyPr/>
                    <a:lstStyle/>
                    <a:p>
                      <a:pPr>
                        <a:spcAft>
                          <a:spcPts val="0"/>
                        </a:spcAft>
                      </a:pPr>
                      <a:r>
                        <a:rPr lang="en-US" sz="1800" b="1" dirty="0">
                          <a:solidFill>
                            <a:schemeClr val="tx1"/>
                          </a:solidFill>
                          <a:effectLst/>
                        </a:rPr>
                        <a:t>A4 Team presentation</a:t>
                      </a:r>
                      <a:r>
                        <a:rPr lang="en-US" sz="1800" b="0" dirty="0">
                          <a:solidFill>
                            <a:schemeClr val="tx1"/>
                          </a:solidFill>
                          <a:effectLst/>
                        </a:rPr>
                        <a:t>. </a:t>
                      </a:r>
                      <a:r>
                        <a:rPr lang="en-US" sz="1800" b="0" i="1" dirty="0">
                          <a:solidFill>
                            <a:schemeClr val="tx1"/>
                          </a:solidFill>
                          <a:effectLst/>
                        </a:rPr>
                        <a:t>Group</a:t>
                      </a:r>
                      <a:r>
                        <a:rPr lang="en-US" sz="1800" b="0" dirty="0">
                          <a:solidFill>
                            <a:schemeClr val="tx1"/>
                          </a:solidFill>
                          <a:effectLst/>
                        </a:rPr>
                        <a:t>.</a:t>
                      </a:r>
                      <a:endParaRPr lang="fi-FI" sz="1800" b="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1800" dirty="0">
                          <a:solidFill>
                            <a:schemeClr val="tx1"/>
                          </a:solidFill>
                          <a:effectLst/>
                        </a:rPr>
                        <a:t>In class Sessions 7 / 8</a:t>
                      </a:r>
                      <a:endParaRPr lang="fi-FI" sz="180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1800" b="0">
                          <a:solidFill>
                            <a:schemeClr val="tx1"/>
                          </a:solidFill>
                          <a:effectLst/>
                        </a:rPr>
                        <a:t>15%</a:t>
                      </a:r>
                      <a:endParaRPr lang="fi-FI" sz="1800" b="0">
                        <a:solidFill>
                          <a:schemeClr val="tx1"/>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3469021764"/>
                  </a:ext>
                </a:extLst>
              </a:tr>
              <a:tr h="784760">
                <a:tc gridSpan="2">
                  <a:txBody>
                    <a:bodyPr/>
                    <a:lstStyle/>
                    <a:p>
                      <a:pPr>
                        <a:spcAft>
                          <a:spcPts val="0"/>
                        </a:spcAft>
                      </a:pPr>
                      <a:r>
                        <a:rPr lang="en-US" sz="1800" b="1" dirty="0">
                          <a:solidFill>
                            <a:schemeClr val="tx1"/>
                          </a:solidFill>
                          <a:effectLst/>
                        </a:rPr>
                        <a:t>A5 Critical presentation appraisal</a:t>
                      </a:r>
                      <a:r>
                        <a:rPr lang="en-US" sz="1800" b="0" dirty="0">
                          <a:solidFill>
                            <a:schemeClr val="tx1"/>
                          </a:solidFill>
                          <a:effectLst/>
                        </a:rPr>
                        <a:t>. </a:t>
                      </a:r>
                      <a:r>
                        <a:rPr lang="en-US" sz="1800" b="0" i="1" dirty="0">
                          <a:solidFill>
                            <a:schemeClr val="tx1"/>
                          </a:solidFill>
                          <a:effectLst/>
                        </a:rPr>
                        <a:t>Individual</a:t>
                      </a:r>
                      <a:r>
                        <a:rPr lang="en-US" sz="1800" b="0" dirty="0">
                          <a:solidFill>
                            <a:schemeClr val="tx1"/>
                          </a:solidFill>
                          <a:effectLst/>
                        </a:rPr>
                        <a:t>.</a:t>
                      </a:r>
                      <a:endParaRPr lang="fi-FI" sz="1800" b="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1800" dirty="0">
                          <a:solidFill>
                            <a:schemeClr val="tx1"/>
                          </a:solidFill>
                          <a:effectLst/>
                        </a:rPr>
                        <a:t>11 pm Sunday, 14 February</a:t>
                      </a:r>
                      <a:endParaRPr lang="fi-FI" sz="180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1800" b="0">
                          <a:solidFill>
                            <a:schemeClr val="tx1"/>
                          </a:solidFill>
                          <a:effectLst/>
                        </a:rPr>
                        <a:t>20%</a:t>
                      </a:r>
                      <a:endParaRPr lang="fi-FI" sz="1800" b="0">
                        <a:solidFill>
                          <a:schemeClr val="tx1"/>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2761464614"/>
                  </a:ext>
                </a:extLst>
              </a:tr>
              <a:tr h="941713">
                <a:tc gridSpan="2">
                  <a:txBody>
                    <a:bodyPr/>
                    <a:lstStyle/>
                    <a:p>
                      <a:pPr>
                        <a:spcAft>
                          <a:spcPts val="0"/>
                        </a:spcAft>
                      </a:pPr>
                      <a:r>
                        <a:rPr lang="en-US" sz="1800" b="0" dirty="0">
                          <a:solidFill>
                            <a:schemeClr val="tx1"/>
                          </a:solidFill>
                          <a:effectLst/>
                        </a:rPr>
                        <a:t>Requirement 6 </a:t>
                      </a:r>
                      <a:r>
                        <a:rPr lang="en-US" sz="1800" b="1" dirty="0">
                          <a:solidFill>
                            <a:schemeClr val="tx1"/>
                          </a:solidFill>
                          <a:effectLst/>
                        </a:rPr>
                        <a:t>Participation</a:t>
                      </a:r>
                      <a:r>
                        <a:rPr lang="en-US" sz="1800" b="0" dirty="0">
                          <a:solidFill>
                            <a:schemeClr val="tx1"/>
                          </a:solidFill>
                          <a:effectLst/>
                        </a:rPr>
                        <a:t> (including contribution to group assessment work)</a:t>
                      </a:r>
                      <a:endParaRPr lang="fi-FI" sz="1800" b="0" dirty="0">
                        <a:solidFill>
                          <a:schemeClr val="tx1"/>
                        </a:solidFill>
                        <a:effectLst/>
                      </a:endParaRPr>
                    </a:p>
                    <a:p>
                      <a:pPr>
                        <a:spcAft>
                          <a:spcPts val="0"/>
                        </a:spcAft>
                      </a:pPr>
                      <a:r>
                        <a:rPr lang="en-US" sz="1800" b="0" dirty="0">
                          <a:solidFill>
                            <a:schemeClr val="tx1"/>
                          </a:solidFill>
                          <a:effectLst/>
                        </a:rPr>
                        <a:t> </a:t>
                      </a:r>
                      <a:endParaRPr lang="fi-FI" sz="1800" b="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A6 Contribution to group assessment work:</a:t>
                      </a:r>
                      <a:r>
                        <a:rPr lang="en-US" sz="1800" dirty="0">
                          <a:solidFill>
                            <a:schemeClr val="tx1"/>
                          </a:solidFill>
                          <a:effectLst/>
                        </a:rPr>
                        <a:t> 11 pm Sunday, 14 February</a:t>
                      </a:r>
                      <a:endParaRPr lang="fi-FI" sz="180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1800" b="0" dirty="0">
                          <a:solidFill>
                            <a:schemeClr val="tx1"/>
                          </a:solidFill>
                          <a:effectLst/>
                        </a:rPr>
                        <a:t>10%</a:t>
                      </a:r>
                      <a:endParaRPr lang="fi-FI" sz="1800" b="0" dirty="0">
                        <a:solidFill>
                          <a:schemeClr val="tx1"/>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3823680212"/>
                  </a:ext>
                </a:extLst>
              </a:tr>
              <a:tr h="158586">
                <a:tc gridSpan="2">
                  <a:txBody>
                    <a:bodyPr/>
                    <a:lstStyle/>
                    <a:p>
                      <a:pPr>
                        <a:spcAft>
                          <a:spcPts val="0"/>
                        </a:spcAft>
                      </a:pPr>
                      <a:r>
                        <a:rPr lang="en-US" sz="800">
                          <a:effectLst/>
                        </a:rPr>
                        <a:t> </a:t>
                      </a:r>
                      <a:endParaRPr lang="fi-FI" sz="800">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800">
                          <a:effectLst/>
                        </a:rPr>
                        <a:t> </a:t>
                      </a:r>
                      <a:endParaRPr lang="fi-FI" sz="800">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800">
                          <a:effectLst/>
                        </a:rPr>
                        <a:t> </a:t>
                      </a:r>
                      <a:endParaRPr lang="fi-FI" sz="800">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3641084908"/>
                  </a:ext>
                </a:extLst>
              </a:tr>
              <a:tr h="158586">
                <a:tc gridSpan="2">
                  <a:txBody>
                    <a:bodyPr/>
                    <a:lstStyle/>
                    <a:p>
                      <a:pPr algn="r">
                        <a:spcAft>
                          <a:spcPts val="0"/>
                        </a:spcAft>
                      </a:pPr>
                      <a:r>
                        <a:rPr lang="en-US" sz="800">
                          <a:effectLst/>
                        </a:rPr>
                        <a:t>Total </a:t>
                      </a:r>
                      <a:endParaRPr lang="fi-FI" sz="800">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800">
                          <a:effectLst/>
                        </a:rPr>
                        <a:t> </a:t>
                      </a:r>
                      <a:endParaRPr lang="fi-FI" sz="800">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800" dirty="0">
                          <a:effectLst/>
                        </a:rPr>
                        <a:t>100</a:t>
                      </a:r>
                      <a:endParaRPr lang="fi-FI" sz="800" dirty="0">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3008276899"/>
                  </a:ext>
                </a:extLst>
              </a:tr>
            </a:tbl>
          </a:graphicData>
        </a:graphic>
      </p:graphicFrame>
    </p:spTree>
    <p:extLst>
      <p:ext uri="{BB962C8B-B14F-4D97-AF65-F5344CB8AC3E}">
        <p14:creationId xmlns:p14="http://schemas.microsoft.com/office/powerpoint/2010/main" val="370552399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DBE6AE-3E3D-AB42-9601-97A1510C9096}"/>
              </a:ext>
            </a:extLst>
          </p:cNvPr>
          <p:cNvGraphicFramePr>
            <a:graphicFrameLocks noGrp="1"/>
          </p:cNvGraphicFramePr>
          <p:nvPr>
            <p:extLst>
              <p:ext uri="{D42A27DB-BD31-4B8C-83A1-F6EECF244321}">
                <p14:modId xmlns:p14="http://schemas.microsoft.com/office/powerpoint/2010/main" val="3590478656"/>
              </p:ext>
            </p:extLst>
          </p:nvPr>
        </p:nvGraphicFramePr>
        <p:xfrm>
          <a:off x="342901" y="88900"/>
          <a:ext cx="7988300" cy="7218908"/>
        </p:xfrm>
        <a:graphic>
          <a:graphicData uri="http://schemas.openxmlformats.org/drawingml/2006/table">
            <a:tbl>
              <a:tblPr firstRow="1" firstCol="1" lastRow="1" lastCol="1" bandRow="1" bandCol="1">
                <a:tableStyleId>{5C22544A-7EE6-4342-B048-85BDC9FD1C3A}</a:tableStyleId>
              </a:tblPr>
              <a:tblGrid>
                <a:gridCol w="242315">
                  <a:extLst>
                    <a:ext uri="{9D8B030D-6E8A-4147-A177-3AD203B41FA5}">
                      <a16:colId xmlns:a16="http://schemas.microsoft.com/office/drawing/2014/main" val="1534706635"/>
                    </a:ext>
                  </a:extLst>
                </a:gridCol>
                <a:gridCol w="3770884">
                  <a:extLst>
                    <a:ext uri="{9D8B030D-6E8A-4147-A177-3AD203B41FA5}">
                      <a16:colId xmlns:a16="http://schemas.microsoft.com/office/drawing/2014/main" val="2976583323"/>
                    </a:ext>
                  </a:extLst>
                </a:gridCol>
                <a:gridCol w="2476500">
                  <a:extLst>
                    <a:ext uri="{9D8B030D-6E8A-4147-A177-3AD203B41FA5}">
                      <a16:colId xmlns:a16="http://schemas.microsoft.com/office/drawing/2014/main" val="4237258645"/>
                    </a:ext>
                  </a:extLst>
                </a:gridCol>
                <a:gridCol w="1498601">
                  <a:extLst>
                    <a:ext uri="{9D8B030D-6E8A-4147-A177-3AD203B41FA5}">
                      <a16:colId xmlns:a16="http://schemas.microsoft.com/office/drawing/2014/main" val="3207095840"/>
                    </a:ext>
                  </a:extLst>
                </a:gridCol>
              </a:tblGrid>
              <a:tr h="316629">
                <a:tc>
                  <a:txBody>
                    <a:bodyPr/>
                    <a:lstStyle/>
                    <a:p>
                      <a:pPr algn="l">
                        <a:spcAft>
                          <a:spcPts val="0"/>
                        </a:spcAft>
                      </a:pPr>
                      <a:r>
                        <a:rPr lang="en-GB" sz="2400">
                          <a:solidFill>
                            <a:schemeClr val="tx1"/>
                          </a:solidFill>
                          <a:effectLst/>
                        </a:rPr>
                        <a:t> </a:t>
                      </a:r>
                      <a:endParaRPr lang="fi-FI" sz="2400">
                        <a:solidFill>
                          <a:schemeClr val="tx1"/>
                        </a:solidFill>
                        <a:effectLst/>
                        <a:latin typeface="Times New Roman" panose="02020603050405020304" pitchFamily="18" charset="0"/>
                        <a:ea typeface="Times New Roman" panose="02020603050405020304" pitchFamily="18" charset="0"/>
                      </a:endParaRPr>
                    </a:p>
                  </a:txBody>
                  <a:tcPr marL="47095" marR="47095" marT="0" marB="0"/>
                </a:tc>
                <a:tc gridSpan="3">
                  <a:txBody>
                    <a:bodyPr/>
                    <a:lstStyle/>
                    <a:p>
                      <a:pPr algn="l">
                        <a:spcAft>
                          <a:spcPts val="0"/>
                        </a:spcAft>
                      </a:pPr>
                      <a:endParaRPr lang="en-GB" sz="2400" dirty="0">
                        <a:solidFill>
                          <a:schemeClr val="tx1">
                            <a:lumMod val="50000"/>
                            <a:lumOff val="50000"/>
                          </a:schemeClr>
                        </a:solidFill>
                        <a:effectLst/>
                      </a:endParaRPr>
                    </a:p>
                    <a:p>
                      <a:pPr algn="l">
                        <a:spcAft>
                          <a:spcPts val="0"/>
                        </a:spcAft>
                      </a:pPr>
                      <a:r>
                        <a:rPr lang="en-GB" sz="2400" dirty="0">
                          <a:solidFill>
                            <a:schemeClr val="tx1">
                              <a:lumMod val="50000"/>
                              <a:lumOff val="50000"/>
                            </a:schemeClr>
                          </a:solidFill>
                          <a:effectLst/>
                        </a:rPr>
                        <a:t>Grading </a:t>
                      </a:r>
                      <a:r>
                        <a:rPr lang="en-GB" sz="2400" b="0" dirty="0">
                          <a:solidFill>
                            <a:schemeClr val="tx1">
                              <a:lumMod val="50000"/>
                              <a:lumOff val="50000"/>
                            </a:schemeClr>
                          </a:solidFill>
                          <a:effectLst/>
                        </a:rPr>
                        <a:t>(5 assignments + participation &amp; contribution)</a:t>
                      </a:r>
                    </a:p>
                    <a:p>
                      <a:pPr algn="l">
                        <a:spcAft>
                          <a:spcPts val="0"/>
                        </a:spcAft>
                      </a:pPr>
                      <a:endParaRPr lang="fi-FI" sz="2400" b="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806622267"/>
                  </a:ext>
                </a:extLst>
              </a:tr>
              <a:tr h="470856">
                <a:tc gridSpan="2">
                  <a:txBody>
                    <a:bodyPr/>
                    <a:lstStyle/>
                    <a:p>
                      <a:pPr algn="ctr">
                        <a:spcAft>
                          <a:spcPts val="0"/>
                        </a:spcAft>
                      </a:pPr>
                      <a:r>
                        <a:rPr lang="en-US" sz="1800" dirty="0">
                          <a:solidFill>
                            <a:schemeClr val="tx1">
                              <a:lumMod val="50000"/>
                              <a:lumOff val="50000"/>
                            </a:schemeClr>
                          </a:solidFill>
                          <a:effectLst/>
                        </a:rPr>
                        <a:t>Course Requirements and Values</a:t>
                      </a:r>
                      <a:endParaRPr lang="fi-FI" sz="1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lgn="ctr">
                        <a:spcAft>
                          <a:spcPts val="0"/>
                        </a:spcAft>
                      </a:pPr>
                      <a:r>
                        <a:rPr lang="en-US" sz="1800" b="1" dirty="0">
                          <a:solidFill>
                            <a:schemeClr val="tx1">
                              <a:lumMod val="50000"/>
                              <a:lumOff val="50000"/>
                            </a:schemeClr>
                          </a:solidFill>
                          <a:effectLst/>
                        </a:rPr>
                        <a:t>Due</a:t>
                      </a:r>
                      <a:endParaRPr lang="fi-FI" sz="1800" b="1"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lgn="ctr">
                        <a:spcAft>
                          <a:spcPts val="0"/>
                        </a:spcAft>
                      </a:pPr>
                      <a:r>
                        <a:rPr lang="en-US" sz="1800" b="0" dirty="0">
                          <a:solidFill>
                            <a:schemeClr val="tx1">
                              <a:lumMod val="50000"/>
                              <a:lumOff val="50000"/>
                            </a:schemeClr>
                          </a:solidFill>
                          <a:effectLst/>
                        </a:rPr>
                        <a:t>Weighting (%) or maximum points</a:t>
                      </a:r>
                      <a:endParaRPr lang="fi-FI" sz="1800" b="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1642880624"/>
                  </a:ext>
                </a:extLst>
              </a:tr>
              <a:tr h="627808">
                <a:tc gridSpan="2">
                  <a:txBody>
                    <a:bodyPr/>
                    <a:lstStyle/>
                    <a:p>
                      <a:pPr>
                        <a:spcAft>
                          <a:spcPts val="0"/>
                        </a:spcAft>
                      </a:pPr>
                      <a:r>
                        <a:rPr lang="en-US" sz="1800" b="1" dirty="0">
                          <a:solidFill>
                            <a:schemeClr val="tx1">
                              <a:lumMod val="50000"/>
                              <a:lumOff val="50000"/>
                            </a:schemeClr>
                          </a:solidFill>
                          <a:effectLst/>
                        </a:rPr>
                        <a:t>A1 Written request</a:t>
                      </a:r>
                      <a:r>
                        <a:rPr lang="en-US" sz="1800" b="0" dirty="0">
                          <a:solidFill>
                            <a:schemeClr val="tx1">
                              <a:lumMod val="50000"/>
                              <a:lumOff val="50000"/>
                            </a:schemeClr>
                          </a:solidFill>
                          <a:effectLst/>
                        </a:rPr>
                        <a:t>. </a:t>
                      </a:r>
                      <a:r>
                        <a:rPr lang="en-US" sz="1800" b="0" i="1" dirty="0">
                          <a:solidFill>
                            <a:schemeClr val="tx1">
                              <a:lumMod val="50000"/>
                              <a:lumOff val="50000"/>
                            </a:schemeClr>
                          </a:solidFill>
                          <a:effectLst/>
                        </a:rPr>
                        <a:t>Group</a:t>
                      </a:r>
                      <a:r>
                        <a:rPr lang="en-US" sz="1800" b="0" dirty="0">
                          <a:solidFill>
                            <a:schemeClr val="tx1">
                              <a:lumMod val="50000"/>
                              <a:lumOff val="50000"/>
                            </a:schemeClr>
                          </a:solidFill>
                          <a:effectLst/>
                        </a:rPr>
                        <a:t>.</a:t>
                      </a:r>
                      <a:endParaRPr lang="fi-FI" sz="1800" b="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1800" dirty="0">
                          <a:solidFill>
                            <a:schemeClr val="tx1">
                              <a:lumMod val="50000"/>
                              <a:lumOff val="50000"/>
                            </a:schemeClr>
                          </a:solidFill>
                          <a:effectLst/>
                        </a:rPr>
                        <a:t>13.00 Session 3</a:t>
                      </a:r>
                      <a:endParaRPr lang="fi-FI" sz="1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1800" b="0">
                          <a:solidFill>
                            <a:schemeClr val="tx1">
                              <a:lumMod val="50000"/>
                              <a:lumOff val="50000"/>
                            </a:schemeClr>
                          </a:solidFill>
                          <a:effectLst/>
                        </a:rPr>
                        <a:t>10%</a:t>
                      </a:r>
                      <a:endParaRPr lang="fi-FI" sz="1800" b="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3027660398"/>
                  </a:ext>
                </a:extLst>
              </a:tr>
              <a:tr h="784760">
                <a:tc gridSpan="2">
                  <a:txBody>
                    <a:bodyPr/>
                    <a:lstStyle/>
                    <a:p>
                      <a:pPr>
                        <a:spcAft>
                          <a:spcPts val="0"/>
                        </a:spcAft>
                      </a:pPr>
                      <a:r>
                        <a:rPr lang="en-US" sz="1800" b="1" dirty="0">
                          <a:solidFill>
                            <a:schemeClr val="tx1">
                              <a:lumMod val="50000"/>
                              <a:lumOff val="50000"/>
                            </a:schemeClr>
                          </a:solidFill>
                          <a:effectLst/>
                        </a:rPr>
                        <a:t>A2a Persuasive presentation outlin</a:t>
                      </a:r>
                      <a:r>
                        <a:rPr lang="en-US" sz="1800" b="0" dirty="0">
                          <a:solidFill>
                            <a:schemeClr val="tx1">
                              <a:lumMod val="50000"/>
                              <a:lumOff val="50000"/>
                            </a:schemeClr>
                          </a:solidFill>
                          <a:effectLst/>
                        </a:rPr>
                        <a:t>e. </a:t>
                      </a:r>
                      <a:r>
                        <a:rPr lang="en-US" sz="1800" b="0" i="1" dirty="0">
                          <a:solidFill>
                            <a:schemeClr val="tx1">
                              <a:lumMod val="50000"/>
                              <a:lumOff val="50000"/>
                            </a:schemeClr>
                          </a:solidFill>
                          <a:effectLst/>
                        </a:rPr>
                        <a:t>Individual</a:t>
                      </a:r>
                      <a:r>
                        <a:rPr lang="en-US" sz="1800" b="0" dirty="0">
                          <a:solidFill>
                            <a:schemeClr val="tx1">
                              <a:lumMod val="50000"/>
                              <a:lumOff val="50000"/>
                            </a:schemeClr>
                          </a:solidFill>
                          <a:effectLst/>
                        </a:rPr>
                        <a:t>.</a:t>
                      </a:r>
                      <a:endParaRPr lang="fi-FI" sz="1800" b="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1800" dirty="0">
                          <a:solidFill>
                            <a:schemeClr val="tx1">
                              <a:lumMod val="50000"/>
                              <a:lumOff val="50000"/>
                            </a:schemeClr>
                          </a:solidFill>
                          <a:effectLst/>
                        </a:rPr>
                        <a:t>13.00 Session 4</a:t>
                      </a:r>
                      <a:endParaRPr lang="fi-FI" sz="1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1800" b="0">
                          <a:solidFill>
                            <a:schemeClr val="tx1">
                              <a:lumMod val="50000"/>
                              <a:lumOff val="50000"/>
                            </a:schemeClr>
                          </a:solidFill>
                          <a:effectLst/>
                        </a:rPr>
                        <a:t>15%</a:t>
                      </a:r>
                      <a:endParaRPr lang="fi-FI" sz="1800" b="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1921178806"/>
                  </a:ext>
                </a:extLst>
              </a:tr>
              <a:tr h="784760">
                <a:tc gridSpan="2">
                  <a:txBody>
                    <a:bodyPr/>
                    <a:lstStyle/>
                    <a:p>
                      <a:pPr>
                        <a:spcAft>
                          <a:spcPts val="0"/>
                        </a:spcAft>
                      </a:pPr>
                      <a:r>
                        <a:rPr lang="en-US" sz="1800" b="1" dirty="0">
                          <a:solidFill>
                            <a:schemeClr val="tx1">
                              <a:lumMod val="50000"/>
                              <a:lumOff val="50000"/>
                            </a:schemeClr>
                          </a:solidFill>
                          <a:effectLst/>
                        </a:rPr>
                        <a:t>A3 In-class test</a:t>
                      </a:r>
                      <a:r>
                        <a:rPr lang="en-US" sz="1800" b="0" dirty="0">
                          <a:solidFill>
                            <a:schemeClr val="tx1">
                              <a:lumMod val="50000"/>
                              <a:lumOff val="50000"/>
                            </a:schemeClr>
                          </a:solidFill>
                          <a:effectLst/>
                        </a:rPr>
                        <a:t>. Quiz (10%) + Written Task (20%). </a:t>
                      </a:r>
                      <a:r>
                        <a:rPr lang="en-US" sz="1800" b="0" i="1" dirty="0">
                          <a:solidFill>
                            <a:schemeClr val="tx1">
                              <a:lumMod val="50000"/>
                              <a:lumOff val="50000"/>
                            </a:schemeClr>
                          </a:solidFill>
                          <a:effectLst/>
                        </a:rPr>
                        <a:t>Individual</a:t>
                      </a:r>
                      <a:r>
                        <a:rPr lang="en-US" sz="1800" b="0" dirty="0">
                          <a:solidFill>
                            <a:schemeClr val="tx1">
                              <a:lumMod val="50000"/>
                              <a:lumOff val="50000"/>
                            </a:schemeClr>
                          </a:solidFill>
                          <a:effectLst/>
                        </a:rPr>
                        <a:t>.</a:t>
                      </a:r>
                      <a:endParaRPr lang="fi-FI" sz="1800" b="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1800" dirty="0">
                          <a:solidFill>
                            <a:schemeClr val="tx1">
                              <a:lumMod val="50000"/>
                              <a:lumOff val="50000"/>
                            </a:schemeClr>
                          </a:solidFill>
                          <a:effectLst/>
                        </a:rPr>
                        <a:t>In class Session 5</a:t>
                      </a:r>
                      <a:endParaRPr lang="fi-FI" sz="1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1800" b="0">
                          <a:solidFill>
                            <a:schemeClr val="tx1">
                              <a:lumMod val="50000"/>
                              <a:lumOff val="50000"/>
                            </a:schemeClr>
                          </a:solidFill>
                          <a:effectLst/>
                        </a:rPr>
                        <a:t>30%</a:t>
                      </a:r>
                      <a:endParaRPr lang="fi-FI" sz="1800" b="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1961482987"/>
                  </a:ext>
                </a:extLst>
              </a:tr>
              <a:tr h="627808">
                <a:tc gridSpan="2">
                  <a:txBody>
                    <a:bodyPr/>
                    <a:lstStyle/>
                    <a:p>
                      <a:pPr>
                        <a:spcAft>
                          <a:spcPts val="0"/>
                        </a:spcAft>
                      </a:pPr>
                      <a:r>
                        <a:rPr lang="en-US" sz="1800" b="1" dirty="0">
                          <a:solidFill>
                            <a:schemeClr val="tx1">
                              <a:lumMod val="50000"/>
                              <a:lumOff val="50000"/>
                            </a:schemeClr>
                          </a:solidFill>
                          <a:effectLst/>
                        </a:rPr>
                        <a:t>A4 Team presentation</a:t>
                      </a:r>
                      <a:r>
                        <a:rPr lang="en-US" sz="1800" b="0" dirty="0">
                          <a:solidFill>
                            <a:schemeClr val="tx1">
                              <a:lumMod val="50000"/>
                              <a:lumOff val="50000"/>
                            </a:schemeClr>
                          </a:solidFill>
                          <a:effectLst/>
                        </a:rPr>
                        <a:t>. </a:t>
                      </a:r>
                      <a:r>
                        <a:rPr lang="en-US" sz="1800" b="0" i="1" dirty="0">
                          <a:solidFill>
                            <a:schemeClr val="tx1">
                              <a:lumMod val="50000"/>
                              <a:lumOff val="50000"/>
                            </a:schemeClr>
                          </a:solidFill>
                          <a:effectLst/>
                        </a:rPr>
                        <a:t>Group</a:t>
                      </a:r>
                      <a:r>
                        <a:rPr lang="en-US" sz="1800" b="0" dirty="0">
                          <a:solidFill>
                            <a:schemeClr val="tx1">
                              <a:lumMod val="50000"/>
                              <a:lumOff val="50000"/>
                            </a:schemeClr>
                          </a:solidFill>
                          <a:effectLst/>
                        </a:rPr>
                        <a:t>.</a:t>
                      </a:r>
                      <a:endParaRPr lang="fi-FI" sz="1800" b="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1800" dirty="0">
                          <a:solidFill>
                            <a:schemeClr val="tx1">
                              <a:lumMod val="50000"/>
                              <a:lumOff val="50000"/>
                            </a:schemeClr>
                          </a:solidFill>
                          <a:effectLst/>
                        </a:rPr>
                        <a:t>In class Sessions 7 / 8</a:t>
                      </a:r>
                      <a:endParaRPr lang="fi-FI" sz="1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1800" b="0">
                          <a:solidFill>
                            <a:schemeClr val="tx1">
                              <a:lumMod val="50000"/>
                              <a:lumOff val="50000"/>
                            </a:schemeClr>
                          </a:solidFill>
                          <a:effectLst/>
                        </a:rPr>
                        <a:t>15%</a:t>
                      </a:r>
                      <a:endParaRPr lang="fi-FI" sz="1800" b="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3469021764"/>
                  </a:ext>
                </a:extLst>
              </a:tr>
              <a:tr h="784760">
                <a:tc gridSpan="2">
                  <a:txBody>
                    <a:bodyPr/>
                    <a:lstStyle/>
                    <a:p>
                      <a:pPr>
                        <a:spcAft>
                          <a:spcPts val="0"/>
                        </a:spcAft>
                      </a:pPr>
                      <a:r>
                        <a:rPr lang="en-US" sz="1800" b="1" dirty="0">
                          <a:solidFill>
                            <a:schemeClr val="tx1">
                              <a:lumMod val="50000"/>
                              <a:lumOff val="50000"/>
                            </a:schemeClr>
                          </a:solidFill>
                          <a:effectLst/>
                        </a:rPr>
                        <a:t>A5 Critical presentation appraisal</a:t>
                      </a:r>
                      <a:r>
                        <a:rPr lang="en-US" sz="1800" b="0" dirty="0">
                          <a:solidFill>
                            <a:schemeClr val="tx1">
                              <a:lumMod val="50000"/>
                              <a:lumOff val="50000"/>
                            </a:schemeClr>
                          </a:solidFill>
                          <a:effectLst/>
                        </a:rPr>
                        <a:t>. </a:t>
                      </a:r>
                      <a:r>
                        <a:rPr lang="en-US" sz="1800" b="0" i="1" dirty="0">
                          <a:solidFill>
                            <a:schemeClr val="tx1">
                              <a:lumMod val="50000"/>
                              <a:lumOff val="50000"/>
                            </a:schemeClr>
                          </a:solidFill>
                          <a:effectLst/>
                        </a:rPr>
                        <a:t>Individual</a:t>
                      </a:r>
                      <a:r>
                        <a:rPr lang="en-US" sz="1800" b="0" dirty="0">
                          <a:solidFill>
                            <a:schemeClr val="tx1">
                              <a:lumMod val="50000"/>
                              <a:lumOff val="50000"/>
                            </a:schemeClr>
                          </a:solidFill>
                          <a:effectLst/>
                        </a:rPr>
                        <a:t>.</a:t>
                      </a:r>
                      <a:endParaRPr lang="fi-FI" sz="1800" b="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1800" dirty="0">
                          <a:solidFill>
                            <a:schemeClr val="tx1">
                              <a:lumMod val="50000"/>
                              <a:lumOff val="50000"/>
                            </a:schemeClr>
                          </a:solidFill>
                          <a:effectLst/>
                        </a:rPr>
                        <a:t>11 pm Sunday, 14 February</a:t>
                      </a:r>
                      <a:endParaRPr lang="fi-FI" sz="1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1800" b="0" dirty="0">
                          <a:solidFill>
                            <a:schemeClr val="tx1">
                              <a:lumMod val="50000"/>
                              <a:lumOff val="50000"/>
                            </a:schemeClr>
                          </a:solidFill>
                          <a:effectLst/>
                        </a:rPr>
                        <a:t>20%</a:t>
                      </a:r>
                      <a:endParaRPr lang="fi-FI" sz="1800" b="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2761464614"/>
                  </a:ext>
                </a:extLst>
              </a:tr>
              <a:tr h="941713">
                <a:tc gridSpan="2">
                  <a:txBody>
                    <a:bodyPr/>
                    <a:lstStyle/>
                    <a:p>
                      <a:pPr>
                        <a:spcAft>
                          <a:spcPts val="0"/>
                        </a:spcAft>
                      </a:pPr>
                      <a:r>
                        <a:rPr lang="en-US" sz="1800" b="0" dirty="0">
                          <a:solidFill>
                            <a:schemeClr val="tx1">
                              <a:lumMod val="50000"/>
                              <a:lumOff val="50000"/>
                            </a:schemeClr>
                          </a:solidFill>
                          <a:effectLst/>
                        </a:rPr>
                        <a:t>Requirement 6 </a:t>
                      </a:r>
                      <a:r>
                        <a:rPr lang="en-US" sz="1800" b="1" dirty="0">
                          <a:solidFill>
                            <a:schemeClr val="tx1">
                              <a:lumMod val="50000"/>
                              <a:lumOff val="50000"/>
                            </a:schemeClr>
                          </a:solidFill>
                          <a:effectLst/>
                        </a:rPr>
                        <a:t>Participation</a:t>
                      </a:r>
                      <a:r>
                        <a:rPr lang="en-US" sz="1800" b="0" dirty="0">
                          <a:solidFill>
                            <a:schemeClr val="tx1">
                              <a:lumMod val="50000"/>
                              <a:lumOff val="50000"/>
                            </a:schemeClr>
                          </a:solidFill>
                          <a:effectLst/>
                        </a:rPr>
                        <a:t> (including contribution to group assessment work)</a:t>
                      </a:r>
                      <a:endParaRPr lang="fi-FI" sz="1800" b="0" dirty="0">
                        <a:solidFill>
                          <a:schemeClr val="tx1">
                            <a:lumMod val="50000"/>
                            <a:lumOff val="50000"/>
                          </a:schemeClr>
                        </a:solidFill>
                        <a:effectLst/>
                      </a:endParaRPr>
                    </a:p>
                    <a:p>
                      <a:pPr>
                        <a:spcAft>
                          <a:spcPts val="0"/>
                        </a:spcAft>
                      </a:pPr>
                      <a:r>
                        <a:rPr lang="en-US" sz="1800" b="0" dirty="0">
                          <a:solidFill>
                            <a:schemeClr val="tx1">
                              <a:lumMod val="50000"/>
                              <a:lumOff val="50000"/>
                            </a:schemeClr>
                          </a:solidFill>
                          <a:effectLst/>
                        </a:rPr>
                        <a:t> </a:t>
                      </a:r>
                      <a:endParaRPr lang="fi-FI" sz="1800" b="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50000"/>
                              <a:lumOff val="50000"/>
                            </a:schemeClr>
                          </a:solidFill>
                          <a:effectLst/>
                        </a:rPr>
                        <a:t>A6 Contribution to group assessment work:</a:t>
                      </a:r>
                      <a:r>
                        <a:rPr lang="en-US" sz="1800" dirty="0">
                          <a:solidFill>
                            <a:schemeClr val="tx1">
                              <a:lumMod val="50000"/>
                              <a:lumOff val="50000"/>
                            </a:schemeClr>
                          </a:solidFill>
                          <a:effectLst/>
                        </a:rPr>
                        <a:t> 11 pm Sunday, 14 February</a:t>
                      </a:r>
                      <a:endParaRPr lang="fi-FI" sz="1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1800" b="0" dirty="0">
                          <a:solidFill>
                            <a:schemeClr val="tx1">
                              <a:lumMod val="50000"/>
                              <a:lumOff val="50000"/>
                            </a:schemeClr>
                          </a:solidFill>
                          <a:effectLst/>
                        </a:rPr>
                        <a:t>10%</a:t>
                      </a:r>
                      <a:endParaRPr lang="fi-FI" sz="1800" b="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3823680212"/>
                  </a:ext>
                </a:extLst>
              </a:tr>
              <a:tr h="158586">
                <a:tc gridSpan="2">
                  <a:txBody>
                    <a:bodyPr/>
                    <a:lstStyle/>
                    <a:p>
                      <a:pPr>
                        <a:spcAft>
                          <a:spcPts val="0"/>
                        </a:spcAft>
                      </a:pPr>
                      <a:r>
                        <a:rPr lang="en-US" sz="800">
                          <a:effectLst/>
                        </a:rPr>
                        <a:t> </a:t>
                      </a:r>
                      <a:endParaRPr lang="fi-FI" sz="800">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800">
                          <a:effectLst/>
                        </a:rPr>
                        <a:t> </a:t>
                      </a:r>
                      <a:endParaRPr lang="fi-FI" sz="800">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800">
                          <a:effectLst/>
                        </a:rPr>
                        <a:t> </a:t>
                      </a:r>
                      <a:endParaRPr lang="fi-FI" sz="800">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3641084908"/>
                  </a:ext>
                </a:extLst>
              </a:tr>
              <a:tr h="158586">
                <a:tc gridSpan="2">
                  <a:txBody>
                    <a:bodyPr/>
                    <a:lstStyle/>
                    <a:p>
                      <a:pPr algn="r">
                        <a:spcAft>
                          <a:spcPts val="0"/>
                        </a:spcAft>
                      </a:pPr>
                      <a:r>
                        <a:rPr lang="en-US" sz="800">
                          <a:effectLst/>
                        </a:rPr>
                        <a:t>Total </a:t>
                      </a:r>
                      <a:endParaRPr lang="fi-FI" sz="800">
                        <a:effectLst/>
                        <a:latin typeface="Times New Roman" panose="02020603050405020304" pitchFamily="18" charset="0"/>
                        <a:ea typeface="Times New Roman" panose="02020603050405020304" pitchFamily="18" charset="0"/>
                      </a:endParaRPr>
                    </a:p>
                  </a:txBody>
                  <a:tcPr marL="47095" marR="47095" marT="0" marB="0"/>
                </a:tc>
                <a:tc hMerge="1">
                  <a:txBody>
                    <a:bodyPr/>
                    <a:lstStyle/>
                    <a:p>
                      <a:endParaRPr lang="en-AU"/>
                    </a:p>
                  </a:txBody>
                  <a:tcPr/>
                </a:tc>
                <a:tc>
                  <a:txBody>
                    <a:bodyPr/>
                    <a:lstStyle/>
                    <a:p>
                      <a:pPr>
                        <a:spcAft>
                          <a:spcPts val="0"/>
                        </a:spcAft>
                      </a:pPr>
                      <a:r>
                        <a:rPr lang="en-US" sz="800">
                          <a:effectLst/>
                        </a:rPr>
                        <a:t> </a:t>
                      </a:r>
                      <a:endParaRPr lang="fi-FI" sz="800">
                        <a:effectLst/>
                        <a:latin typeface="Times New Roman" panose="02020603050405020304" pitchFamily="18" charset="0"/>
                        <a:ea typeface="Times New Roman" panose="02020603050405020304" pitchFamily="18" charset="0"/>
                      </a:endParaRPr>
                    </a:p>
                  </a:txBody>
                  <a:tcPr marL="47095" marR="47095" marT="0" marB="0"/>
                </a:tc>
                <a:tc>
                  <a:txBody>
                    <a:bodyPr/>
                    <a:lstStyle/>
                    <a:p>
                      <a:pPr>
                        <a:spcAft>
                          <a:spcPts val="0"/>
                        </a:spcAft>
                      </a:pPr>
                      <a:r>
                        <a:rPr lang="en-US" sz="800" dirty="0">
                          <a:effectLst/>
                        </a:rPr>
                        <a:t>100</a:t>
                      </a:r>
                      <a:endParaRPr lang="fi-FI" sz="800" dirty="0">
                        <a:effectLst/>
                        <a:latin typeface="Times New Roman" panose="02020603050405020304" pitchFamily="18" charset="0"/>
                        <a:ea typeface="Times New Roman" panose="02020603050405020304" pitchFamily="18" charset="0"/>
                      </a:endParaRPr>
                    </a:p>
                  </a:txBody>
                  <a:tcPr marL="47095" marR="47095" marT="0" marB="0"/>
                </a:tc>
                <a:extLst>
                  <a:ext uri="{0D108BD9-81ED-4DB2-BD59-A6C34878D82A}">
                    <a16:rowId xmlns:a16="http://schemas.microsoft.com/office/drawing/2014/main" val="3008276899"/>
                  </a:ext>
                </a:extLst>
              </a:tr>
            </a:tbl>
          </a:graphicData>
        </a:graphic>
      </p:graphicFrame>
      <p:sp>
        <p:nvSpPr>
          <p:cNvPr id="4" name="TextBox 3">
            <a:extLst>
              <a:ext uri="{FF2B5EF4-FFF2-40B4-BE49-F238E27FC236}">
                <a16:creationId xmlns:a16="http://schemas.microsoft.com/office/drawing/2014/main" id="{76E92CAC-9D26-914A-B42E-B48EF43C5166}"/>
              </a:ext>
            </a:extLst>
          </p:cNvPr>
          <p:cNvSpPr txBox="1">
            <a:spLocks noChangeArrowheads="1"/>
          </p:cNvSpPr>
          <p:nvPr/>
        </p:nvSpPr>
        <p:spPr bwMode="auto">
          <a:xfrm>
            <a:off x="1649414" y="2159000"/>
            <a:ext cx="6296025" cy="2122488"/>
          </a:xfrm>
          <a:prstGeom prst="rect">
            <a:avLst/>
          </a:prstGeom>
          <a:noFill/>
          <a:ln w="9525">
            <a:noFill/>
            <a:miter lim="800000"/>
            <a:headEnd/>
            <a:tailEnd/>
          </a:ln>
        </p:spPr>
        <p:txBody>
          <a:bodyPr>
            <a:spAutoFit/>
          </a:bodyPr>
          <a:lstStyle/>
          <a:p>
            <a:r>
              <a:rPr lang="en-GB" sz="6600" b="1" dirty="0"/>
              <a:t>75% individual</a:t>
            </a:r>
          </a:p>
          <a:p>
            <a:r>
              <a:rPr lang="en-GB" sz="6600" b="1" dirty="0"/>
              <a:t>25% group</a:t>
            </a:r>
          </a:p>
        </p:txBody>
      </p:sp>
    </p:spTree>
    <p:extLst>
      <p:ext uri="{BB962C8B-B14F-4D97-AF65-F5344CB8AC3E}">
        <p14:creationId xmlns:p14="http://schemas.microsoft.com/office/powerpoint/2010/main" val="26072166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FE82-4B02-A748-9525-95D4DE148D3C}"/>
              </a:ext>
            </a:extLst>
          </p:cNvPr>
          <p:cNvSpPr>
            <a:spLocks noGrp="1"/>
          </p:cNvSpPr>
          <p:nvPr>
            <p:ph type="title"/>
          </p:nvPr>
        </p:nvSpPr>
        <p:spPr/>
        <p:txBody>
          <a:bodyPr/>
          <a:lstStyle/>
          <a:p>
            <a:r>
              <a:rPr lang="fi-FI" b="0" dirty="0" err="1">
                <a:solidFill>
                  <a:schemeClr val="tx1"/>
                </a:solidFill>
              </a:rPr>
              <a:t>Attendance</a:t>
            </a:r>
            <a:endParaRPr lang="en-AU" b="0" dirty="0">
              <a:solidFill>
                <a:schemeClr val="tx1"/>
              </a:solidFill>
            </a:endParaRPr>
          </a:p>
        </p:txBody>
      </p:sp>
      <p:sp>
        <p:nvSpPr>
          <p:cNvPr id="5" name="TextBox 4">
            <a:extLst>
              <a:ext uri="{FF2B5EF4-FFF2-40B4-BE49-F238E27FC236}">
                <a16:creationId xmlns:a16="http://schemas.microsoft.com/office/drawing/2014/main" id="{0D1AC053-85A5-0A48-B7A4-BFEE86735791}"/>
              </a:ext>
            </a:extLst>
          </p:cNvPr>
          <p:cNvSpPr txBox="1"/>
          <p:nvPr/>
        </p:nvSpPr>
        <p:spPr>
          <a:xfrm>
            <a:off x="1498600" y="2171700"/>
            <a:ext cx="6146800" cy="352404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fi-FI" sz="2000" dirty="0" err="1"/>
              <a:t>Regular</a:t>
            </a:r>
            <a:r>
              <a:rPr lang="fi-FI" sz="2000" dirty="0"/>
              <a:t> </a:t>
            </a:r>
            <a:r>
              <a:rPr lang="fi-FI" sz="2000" dirty="0" err="1"/>
              <a:t>Zoom</a:t>
            </a:r>
            <a:r>
              <a:rPr lang="fi-FI" sz="2000" dirty="0"/>
              <a:t> session </a:t>
            </a:r>
            <a:r>
              <a:rPr lang="fi-FI" sz="2000" dirty="0" err="1"/>
              <a:t>attendance</a:t>
            </a:r>
            <a:r>
              <a:rPr lang="fi-FI" sz="2000" dirty="0"/>
              <a:t> is </a:t>
            </a:r>
            <a:r>
              <a:rPr lang="fi-FI" sz="2000" dirty="0" err="1"/>
              <a:t>required</a:t>
            </a:r>
            <a:r>
              <a:rPr lang="fi-FI" sz="2000" dirty="0"/>
              <a:t> </a:t>
            </a:r>
          </a:p>
          <a:p>
            <a:pPr marL="285750" indent="-285750">
              <a:spcBef>
                <a:spcPts val="600"/>
              </a:spcBef>
              <a:buFont typeface="Arial" panose="020B0604020202020204" pitchFamily="34" charset="0"/>
              <a:buChar char="•"/>
            </a:pPr>
            <a:r>
              <a:rPr lang="fi-FI" sz="2000" dirty="0" err="1"/>
              <a:t>Attendance</a:t>
            </a:r>
            <a:r>
              <a:rPr lang="fi-FI" sz="2000" dirty="0"/>
              <a:t> </a:t>
            </a:r>
            <a:r>
              <a:rPr lang="fi-FI" sz="2000" dirty="0" err="1"/>
              <a:t>records</a:t>
            </a:r>
            <a:r>
              <a:rPr lang="fi-FI" sz="2000" dirty="0"/>
              <a:t> </a:t>
            </a:r>
            <a:r>
              <a:rPr lang="fi-FI" sz="2000" dirty="0" err="1"/>
              <a:t>kept</a:t>
            </a:r>
            <a:r>
              <a:rPr lang="fi-FI" sz="2000" dirty="0"/>
              <a:t> for </a:t>
            </a:r>
            <a:r>
              <a:rPr lang="fi-FI" sz="2000" dirty="0" err="1"/>
              <a:t>each</a:t>
            </a:r>
            <a:r>
              <a:rPr lang="fi-FI" sz="2000" dirty="0"/>
              <a:t> session. </a:t>
            </a:r>
          </a:p>
          <a:p>
            <a:pPr marL="285750" indent="-285750">
              <a:spcBef>
                <a:spcPts val="600"/>
              </a:spcBef>
              <a:buFont typeface="Arial" panose="020B0604020202020204" pitchFamily="34" charset="0"/>
              <a:buChar char="•"/>
            </a:pPr>
            <a:r>
              <a:rPr lang="fi-FI" sz="2000" dirty="0" err="1"/>
              <a:t>Students</a:t>
            </a:r>
            <a:r>
              <a:rPr lang="fi-FI" sz="2000" dirty="0"/>
              <a:t> </a:t>
            </a:r>
            <a:r>
              <a:rPr lang="fi-FI" sz="2000" dirty="0" err="1"/>
              <a:t>expected</a:t>
            </a:r>
            <a:r>
              <a:rPr lang="fi-FI" sz="2000" dirty="0"/>
              <a:t> to </a:t>
            </a:r>
            <a:r>
              <a:rPr lang="fi-FI" sz="2000" dirty="0" err="1"/>
              <a:t>be</a:t>
            </a:r>
            <a:r>
              <a:rPr lang="fi-FI" sz="2000" dirty="0"/>
              <a:t> in session </a:t>
            </a:r>
            <a:r>
              <a:rPr lang="fi-FI" sz="2000" b="1" dirty="0"/>
              <a:t>on </a:t>
            </a:r>
            <a:r>
              <a:rPr lang="fi-FI" sz="2000" b="1" dirty="0" err="1"/>
              <a:t>time</a:t>
            </a:r>
            <a:r>
              <a:rPr lang="fi-FI" sz="2000" dirty="0"/>
              <a:t>. </a:t>
            </a:r>
          </a:p>
          <a:p>
            <a:pPr marL="285750" indent="-285750">
              <a:spcBef>
                <a:spcPts val="600"/>
              </a:spcBef>
              <a:buFont typeface="Arial" panose="020B0604020202020204" pitchFamily="34" charset="0"/>
              <a:buChar char="•"/>
            </a:pPr>
            <a:r>
              <a:rPr lang="fi-FI" sz="2000" b="1" dirty="0" err="1"/>
              <a:t>Late</a:t>
            </a:r>
            <a:r>
              <a:rPr lang="fi-FI" sz="2000" b="1" dirty="0"/>
              <a:t> </a:t>
            </a:r>
            <a:r>
              <a:rPr lang="fi-FI" sz="2000" b="1" dirty="0" err="1"/>
              <a:t>arrivals</a:t>
            </a:r>
            <a:r>
              <a:rPr lang="fi-FI" sz="2000" b="1" dirty="0"/>
              <a:t> </a:t>
            </a:r>
            <a:r>
              <a:rPr lang="fi-FI" sz="2000" dirty="0" err="1"/>
              <a:t>seen</a:t>
            </a:r>
            <a:r>
              <a:rPr lang="fi-FI" sz="2000" dirty="0"/>
              <a:t> as </a:t>
            </a:r>
            <a:r>
              <a:rPr lang="fi-FI" sz="2000" dirty="0" err="1"/>
              <a:t>being</a:t>
            </a:r>
            <a:r>
              <a:rPr lang="fi-FI" sz="2000" dirty="0"/>
              <a:t> </a:t>
            </a:r>
            <a:r>
              <a:rPr lang="fi-FI" sz="2000" dirty="0" err="1"/>
              <a:t>discourteous</a:t>
            </a:r>
            <a:r>
              <a:rPr lang="fi-FI" sz="2000" dirty="0"/>
              <a:t> to </a:t>
            </a:r>
            <a:r>
              <a:rPr lang="fi-FI" sz="2000" dirty="0" err="1"/>
              <a:t>teacher</a:t>
            </a:r>
            <a:r>
              <a:rPr lang="fi-FI" sz="2000" dirty="0"/>
              <a:t> and </a:t>
            </a:r>
            <a:r>
              <a:rPr lang="fi-FI" sz="2000" dirty="0" err="1"/>
              <a:t>other</a:t>
            </a:r>
            <a:r>
              <a:rPr lang="fi-FI" sz="2000" dirty="0"/>
              <a:t> </a:t>
            </a:r>
            <a:r>
              <a:rPr lang="fi-FI" sz="2000" dirty="0" err="1"/>
              <a:t>students</a:t>
            </a:r>
            <a:r>
              <a:rPr lang="fi-FI" sz="2000" dirty="0"/>
              <a:t>. </a:t>
            </a:r>
          </a:p>
          <a:p>
            <a:pPr marL="285750" indent="-285750">
              <a:spcBef>
                <a:spcPts val="600"/>
              </a:spcBef>
              <a:buFont typeface="Arial" panose="020B0604020202020204" pitchFamily="34" charset="0"/>
              <a:buChar char="•"/>
            </a:pPr>
            <a:r>
              <a:rPr lang="fi-FI" sz="2000" dirty="0"/>
              <a:t>If </a:t>
            </a:r>
            <a:r>
              <a:rPr lang="fi-FI" sz="2000" dirty="0" err="1"/>
              <a:t>you</a:t>
            </a:r>
            <a:r>
              <a:rPr lang="fi-FI" sz="2000" dirty="0"/>
              <a:t> </a:t>
            </a:r>
            <a:r>
              <a:rPr lang="fi-FI" sz="2000" dirty="0" err="1"/>
              <a:t>are</a:t>
            </a:r>
            <a:r>
              <a:rPr lang="fi-FI" sz="2000" dirty="0"/>
              <a:t> </a:t>
            </a:r>
            <a:r>
              <a:rPr lang="fi-FI" sz="2000" dirty="0" err="1"/>
              <a:t>going</a:t>
            </a:r>
            <a:r>
              <a:rPr lang="fi-FI" sz="2000" dirty="0"/>
              <a:t> to </a:t>
            </a:r>
            <a:r>
              <a:rPr lang="fi-FI" sz="2000" dirty="0" err="1"/>
              <a:t>be</a:t>
            </a:r>
            <a:r>
              <a:rPr lang="fi-FI" sz="2000" dirty="0"/>
              <a:t> </a:t>
            </a:r>
            <a:r>
              <a:rPr lang="fi-FI" sz="2000" dirty="0" err="1"/>
              <a:t>late</a:t>
            </a:r>
            <a:r>
              <a:rPr lang="fi-FI" sz="2000" dirty="0"/>
              <a:t>, </a:t>
            </a:r>
            <a:r>
              <a:rPr lang="fi-FI" sz="2000" dirty="0" err="1"/>
              <a:t>you</a:t>
            </a:r>
            <a:r>
              <a:rPr lang="fi-FI" sz="2000" dirty="0"/>
              <a:t> </a:t>
            </a:r>
            <a:r>
              <a:rPr lang="fi-FI" sz="2000" b="1" dirty="0"/>
              <a:t>MUST </a:t>
            </a:r>
            <a:r>
              <a:rPr lang="fi-FI" sz="2000" b="1" dirty="0" err="1"/>
              <a:t>email</a:t>
            </a:r>
            <a:r>
              <a:rPr lang="fi-FI" sz="2000" b="1" dirty="0"/>
              <a:t> me </a:t>
            </a:r>
            <a:r>
              <a:rPr lang="fi-FI" sz="2000" dirty="0"/>
              <a:t>to </a:t>
            </a:r>
            <a:r>
              <a:rPr lang="fi-FI" sz="2000" dirty="0" err="1"/>
              <a:t>say</a:t>
            </a:r>
            <a:r>
              <a:rPr lang="fi-FI" sz="2000" dirty="0"/>
              <a:t> </a:t>
            </a:r>
            <a:r>
              <a:rPr lang="fi-FI" sz="2000" dirty="0" err="1"/>
              <a:t>why</a:t>
            </a:r>
            <a:r>
              <a:rPr lang="fi-FI" sz="2000" dirty="0"/>
              <a:t> </a:t>
            </a:r>
            <a:r>
              <a:rPr lang="fi-FI" sz="2000" dirty="0" err="1"/>
              <a:t>you</a:t>
            </a:r>
            <a:r>
              <a:rPr lang="fi-FI" sz="2000" dirty="0"/>
              <a:t> </a:t>
            </a:r>
            <a:r>
              <a:rPr lang="fi-FI" sz="2000" dirty="0" err="1"/>
              <a:t>will</a:t>
            </a:r>
            <a:r>
              <a:rPr lang="fi-FI" sz="2000" dirty="0"/>
              <a:t> </a:t>
            </a:r>
            <a:r>
              <a:rPr lang="fi-FI" sz="2000" dirty="0" err="1"/>
              <a:t>be</a:t>
            </a:r>
            <a:r>
              <a:rPr lang="fi-FI" sz="2000" dirty="0"/>
              <a:t> </a:t>
            </a:r>
            <a:r>
              <a:rPr lang="fi-FI" sz="2000" dirty="0" err="1"/>
              <a:t>late</a:t>
            </a:r>
            <a:r>
              <a:rPr lang="fi-FI" sz="2000" dirty="0"/>
              <a:t> (</a:t>
            </a:r>
            <a:r>
              <a:rPr lang="fi-FI" sz="2000" dirty="0" err="1"/>
              <a:t>standard</a:t>
            </a:r>
            <a:r>
              <a:rPr lang="fi-FI" sz="2000" dirty="0"/>
              <a:t> </a:t>
            </a:r>
            <a:r>
              <a:rPr lang="fi-FI" sz="2000" dirty="0" err="1"/>
              <a:t>professional</a:t>
            </a:r>
            <a:r>
              <a:rPr lang="fi-FI" sz="2000" dirty="0"/>
              <a:t> </a:t>
            </a:r>
            <a:r>
              <a:rPr lang="fi-FI" sz="2000" dirty="0" err="1"/>
              <a:t>practice</a:t>
            </a:r>
            <a:r>
              <a:rPr lang="fi-FI" sz="2000" dirty="0"/>
              <a:t>). </a:t>
            </a:r>
          </a:p>
          <a:p>
            <a:pPr marL="285750" indent="-285750">
              <a:spcBef>
                <a:spcPts val="600"/>
              </a:spcBef>
              <a:buFont typeface="Arial" panose="020B0604020202020204" pitchFamily="34" charset="0"/>
              <a:buChar char="•"/>
            </a:pPr>
            <a:r>
              <a:rPr lang="fi-FI" sz="2000" dirty="0"/>
              <a:t>SEE </a:t>
            </a:r>
            <a:r>
              <a:rPr lang="fi-FI" sz="2000" b="1" dirty="0"/>
              <a:t>ATTENDANCE POLICY </a:t>
            </a:r>
            <a:r>
              <a:rPr lang="fi-FI" sz="2000" dirty="0"/>
              <a:t>IN SYLLABUS</a:t>
            </a:r>
          </a:p>
          <a:p>
            <a:endParaRPr lang="en-AU" dirty="0"/>
          </a:p>
        </p:txBody>
      </p:sp>
    </p:spTree>
    <p:extLst>
      <p:ext uri="{BB962C8B-B14F-4D97-AF65-F5344CB8AC3E}">
        <p14:creationId xmlns:p14="http://schemas.microsoft.com/office/powerpoint/2010/main" val="30195042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A401A4B-ECD6-4E49-BFA3-C7B8C58F90D5}"/>
              </a:ext>
            </a:extLst>
          </p:cNvPr>
          <p:cNvPicPr>
            <a:picLocks noChangeAspect="1"/>
          </p:cNvPicPr>
          <p:nvPr/>
        </p:nvPicPr>
        <p:blipFill rotWithShape="1">
          <a:blip r:embed="rId2"/>
          <a:srcRect l="-1281" r="-1148"/>
          <a:stretch/>
        </p:blipFill>
        <p:spPr>
          <a:xfrm>
            <a:off x="1457532" y="2190754"/>
            <a:ext cx="6143832" cy="3809996"/>
          </a:xfrm>
          <a:prstGeom prst="rect">
            <a:avLst/>
          </a:prstGeom>
        </p:spPr>
      </p:pic>
      <p:sp>
        <p:nvSpPr>
          <p:cNvPr id="6" name="Title 1">
            <a:extLst>
              <a:ext uri="{FF2B5EF4-FFF2-40B4-BE49-F238E27FC236}">
                <a16:creationId xmlns:a16="http://schemas.microsoft.com/office/drawing/2014/main" id="{5BCB52D2-ED46-DE4E-8B6E-4B5AF525E596}"/>
              </a:ext>
            </a:extLst>
          </p:cNvPr>
          <p:cNvSpPr>
            <a:spLocks noGrp="1"/>
          </p:cNvSpPr>
          <p:nvPr>
            <p:ph type="title"/>
          </p:nvPr>
        </p:nvSpPr>
        <p:spPr>
          <a:xfrm>
            <a:off x="457200" y="274638"/>
            <a:ext cx="8229600" cy="1143000"/>
          </a:xfrm>
        </p:spPr>
        <p:txBody>
          <a:bodyPr/>
          <a:lstStyle/>
          <a:p>
            <a:r>
              <a:rPr lang="fi-FI" dirty="0">
                <a:solidFill>
                  <a:schemeClr val="tx1"/>
                </a:solidFill>
              </a:rPr>
              <a:t>Business </a:t>
            </a:r>
            <a:r>
              <a:rPr lang="fi-FI" dirty="0" err="1">
                <a:solidFill>
                  <a:schemeClr val="tx1"/>
                </a:solidFill>
              </a:rPr>
              <a:t>Communication</a:t>
            </a:r>
            <a:endParaRPr lang="en-AU" dirty="0">
              <a:solidFill>
                <a:schemeClr val="tx1"/>
              </a:solidFill>
            </a:endParaRPr>
          </a:p>
        </p:txBody>
      </p:sp>
      <p:cxnSp>
        <p:nvCxnSpPr>
          <p:cNvPr id="8" name="Straight Arrow Connector 7">
            <a:extLst>
              <a:ext uri="{FF2B5EF4-FFF2-40B4-BE49-F238E27FC236}">
                <a16:creationId xmlns:a16="http://schemas.microsoft.com/office/drawing/2014/main" id="{1959979E-66FC-FB4F-A8DA-965C8443AB46}"/>
              </a:ext>
            </a:extLst>
          </p:cNvPr>
          <p:cNvCxnSpPr/>
          <p:nvPr/>
        </p:nvCxnSpPr>
        <p:spPr>
          <a:xfrm>
            <a:off x="1676400" y="1549400"/>
            <a:ext cx="533400" cy="901700"/>
          </a:xfrm>
          <a:prstGeom prst="straightConnector1">
            <a:avLst/>
          </a:prstGeom>
          <a:ln w="1301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30418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mj-lt"/>
              </a:rPr>
              <a:t>3. Communication Strategy</a:t>
            </a:r>
            <a:br>
              <a:rPr lang="en-US" dirty="0">
                <a:solidFill>
                  <a:srgbClr val="800080"/>
                </a:solidFill>
              </a:rPr>
            </a:br>
            <a:r>
              <a:rPr lang="en-US" sz="2400" b="0" dirty="0"/>
              <a:t>(based on </a:t>
            </a:r>
            <a:r>
              <a:rPr lang="en-US" sz="2400" i="1" dirty="0"/>
              <a:t>Input 1</a:t>
            </a:r>
            <a:r>
              <a:rPr lang="en-US" sz="2400" b="0" dirty="0"/>
              <a:t>)</a:t>
            </a:r>
          </a:p>
        </p:txBody>
      </p:sp>
      <p:sp>
        <p:nvSpPr>
          <p:cNvPr id="3" name="Content Placeholder 2"/>
          <p:cNvSpPr>
            <a:spLocks noGrp="1"/>
          </p:cNvSpPr>
          <p:nvPr>
            <p:ph idx="1"/>
          </p:nvPr>
        </p:nvSpPr>
        <p:spPr/>
        <p:txBody>
          <a:bodyPr/>
          <a:lstStyle/>
          <a:p>
            <a:pPr marL="0" indent="0">
              <a:buNone/>
            </a:pPr>
            <a:r>
              <a:rPr lang="en-US" dirty="0"/>
              <a:t>Want to communicate with busy professionals?</a:t>
            </a:r>
          </a:p>
        </p:txBody>
      </p:sp>
      <p:pic>
        <p:nvPicPr>
          <p:cNvPr id="6" name="Picture 5">
            <a:extLst>
              <a:ext uri="{FF2B5EF4-FFF2-40B4-BE49-F238E27FC236}">
                <a16:creationId xmlns:a16="http://schemas.microsoft.com/office/drawing/2014/main" id="{1382FBD1-5D24-0B48-927F-A6B30FA691B3}"/>
              </a:ext>
            </a:extLst>
          </p:cNvPr>
          <p:cNvPicPr>
            <a:picLocks noChangeAspect="1"/>
          </p:cNvPicPr>
          <p:nvPr/>
        </p:nvPicPr>
        <p:blipFill>
          <a:blip r:embed="rId3"/>
          <a:stretch>
            <a:fillRect/>
          </a:stretch>
        </p:blipFill>
        <p:spPr>
          <a:xfrm>
            <a:off x="781050" y="2362196"/>
            <a:ext cx="2895600" cy="2895600"/>
          </a:xfrm>
          <a:prstGeom prst="rect">
            <a:avLst/>
          </a:prstGeom>
        </p:spPr>
      </p:pic>
      <p:pic>
        <p:nvPicPr>
          <p:cNvPr id="7" name="Picture 6">
            <a:extLst>
              <a:ext uri="{FF2B5EF4-FFF2-40B4-BE49-F238E27FC236}">
                <a16:creationId xmlns:a16="http://schemas.microsoft.com/office/drawing/2014/main" id="{0B20004B-4975-C84A-AFC8-DABDB408EBE3}"/>
              </a:ext>
            </a:extLst>
          </p:cNvPr>
          <p:cNvPicPr>
            <a:picLocks noChangeAspect="1"/>
          </p:cNvPicPr>
          <p:nvPr/>
        </p:nvPicPr>
        <p:blipFill rotWithShape="1">
          <a:blip r:embed="rId4"/>
          <a:srcRect l="27278"/>
          <a:stretch/>
        </p:blipFill>
        <p:spPr>
          <a:xfrm>
            <a:off x="5166535" y="2796384"/>
            <a:ext cx="3196416" cy="2461411"/>
          </a:xfrm>
          <a:prstGeom prst="rect">
            <a:avLst/>
          </a:prstGeom>
        </p:spPr>
      </p:pic>
      <p:sp>
        <p:nvSpPr>
          <p:cNvPr id="8" name="TextBox 7">
            <a:extLst>
              <a:ext uri="{FF2B5EF4-FFF2-40B4-BE49-F238E27FC236}">
                <a16:creationId xmlns:a16="http://schemas.microsoft.com/office/drawing/2014/main" id="{891659AF-E486-E74A-AFA1-875D81C11EB5}"/>
              </a:ext>
            </a:extLst>
          </p:cNvPr>
          <p:cNvSpPr txBox="1"/>
          <p:nvPr/>
        </p:nvSpPr>
        <p:spPr>
          <a:xfrm>
            <a:off x="647699" y="5526536"/>
            <a:ext cx="3162301" cy="707886"/>
          </a:xfrm>
          <a:prstGeom prst="rect">
            <a:avLst/>
          </a:prstGeom>
          <a:noFill/>
        </p:spPr>
        <p:txBody>
          <a:bodyPr wrap="square" rtlCol="0">
            <a:spAutoFit/>
          </a:bodyPr>
          <a:lstStyle/>
          <a:p>
            <a:pPr algn="ctr"/>
            <a:r>
              <a:rPr lang="en-US" sz="2000" dirty="0"/>
              <a:t>Compete for their time &amp; attention!</a:t>
            </a:r>
          </a:p>
        </p:txBody>
      </p:sp>
      <p:sp>
        <p:nvSpPr>
          <p:cNvPr id="9" name="TextBox 8">
            <a:extLst>
              <a:ext uri="{FF2B5EF4-FFF2-40B4-BE49-F238E27FC236}">
                <a16:creationId xmlns:a16="http://schemas.microsoft.com/office/drawing/2014/main" id="{FB27FAD5-C219-9B48-80CD-75377F12A72F}"/>
              </a:ext>
            </a:extLst>
          </p:cNvPr>
          <p:cNvSpPr txBox="1"/>
          <p:nvPr/>
        </p:nvSpPr>
        <p:spPr>
          <a:xfrm>
            <a:off x="5299885" y="5528572"/>
            <a:ext cx="3086100" cy="400110"/>
          </a:xfrm>
          <a:prstGeom prst="rect">
            <a:avLst/>
          </a:prstGeom>
          <a:noFill/>
        </p:spPr>
        <p:txBody>
          <a:bodyPr wrap="square" rtlCol="0">
            <a:spAutoFit/>
          </a:bodyPr>
          <a:lstStyle/>
          <a:p>
            <a:pPr algn="ctr"/>
            <a:r>
              <a:rPr lang="en-US" sz="2000" dirty="0"/>
              <a:t>So, need a </a:t>
            </a:r>
            <a:r>
              <a:rPr lang="en-US" sz="2000" b="1" dirty="0"/>
              <a:t>strategy</a:t>
            </a:r>
            <a:endParaRPr lang="en-US" sz="2000" dirty="0"/>
          </a:p>
        </p:txBody>
      </p:sp>
      <p:cxnSp>
        <p:nvCxnSpPr>
          <p:cNvPr id="11" name="Straight Arrow Connector 10">
            <a:extLst>
              <a:ext uri="{FF2B5EF4-FFF2-40B4-BE49-F238E27FC236}">
                <a16:creationId xmlns:a16="http://schemas.microsoft.com/office/drawing/2014/main" id="{A2CD18CF-43DB-E446-AD36-350BCF28EE2B}"/>
              </a:ext>
            </a:extLst>
          </p:cNvPr>
          <p:cNvCxnSpPr/>
          <p:nvPr/>
        </p:nvCxnSpPr>
        <p:spPr>
          <a:xfrm>
            <a:off x="3810000" y="3937000"/>
            <a:ext cx="1130300" cy="0"/>
          </a:xfrm>
          <a:prstGeom prst="straightConnector1">
            <a:avLst/>
          </a:prstGeom>
          <a:ln w="1270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781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Your </a:t>
            </a:r>
            <a:r>
              <a:rPr lang="en-US" b="1" dirty="0"/>
              <a:t>strategy</a:t>
            </a:r>
            <a:r>
              <a:rPr lang="en-US" dirty="0"/>
              <a:t>:</a:t>
            </a:r>
          </a:p>
          <a:p>
            <a:r>
              <a:rPr lang="fi-FI" dirty="0" err="1"/>
              <a:t>plan</a:t>
            </a:r>
            <a:r>
              <a:rPr lang="fi-FI" dirty="0"/>
              <a:t> of action </a:t>
            </a:r>
            <a:r>
              <a:rPr lang="fi-FI" dirty="0" err="1"/>
              <a:t>designed</a:t>
            </a:r>
            <a:r>
              <a:rPr lang="fi-FI" dirty="0"/>
              <a:t> to </a:t>
            </a:r>
            <a:r>
              <a:rPr lang="fi-FI" dirty="0" err="1"/>
              <a:t>achieve</a:t>
            </a:r>
            <a:r>
              <a:rPr lang="fi-FI" dirty="0"/>
              <a:t> </a:t>
            </a:r>
            <a:r>
              <a:rPr lang="fi-FI" dirty="0" err="1"/>
              <a:t>overall</a:t>
            </a:r>
            <a:r>
              <a:rPr lang="fi-FI" dirty="0"/>
              <a:t> </a:t>
            </a:r>
            <a:r>
              <a:rPr lang="fi-FI" dirty="0" err="1"/>
              <a:t>aim</a:t>
            </a:r>
            <a:r>
              <a:rPr lang="fi-FI" dirty="0"/>
              <a:t> </a:t>
            </a:r>
            <a:r>
              <a:rPr lang="fi-FI" dirty="0" err="1"/>
              <a:t>within</a:t>
            </a:r>
            <a:r>
              <a:rPr lang="fi-FI" dirty="0"/>
              <a:t> </a:t>
            </a:r>
            <a:r>
              <a:rPr lang="fi-FI" dirty="0" err="1"/>
              <a:t>specific</a:t>
            </a:r>
            <a:r>
              <a:rPr lang="fi-FI" dirty="0"/>
              <a:t> </a:t>
            </a:r>
            <a:r>
              <a:rPr lang="fi-FI" dirty="0" err="1"/>
              <a:t>time</a:t>
            </a:r>
            <a:r>
              <a:rPr lang="fi-FI" dirty="0"/>
              <a:t> </a:t>
            </a:r>
            <a:r>
              <a:rPr lang="fi-FI" dirty="0" err="1"/>
              <a:t>period</a:t>
            </a:r>
            <a:endParaRPr lang="fi-FI" dirty="0"/>
          </a:p>
          <a:p>
            <a:r>
              <a:rPr lang="fi-FI" dirty="0" err="1"/>
              <a:t>the</a:t>
            </a:r>
            <a:r>
              <a:rPr lang="fi-FI" dirty="0"/>
              <a:t> </a:t>
            </a:r>
            <a:r>
              <a:rPr lang="fi-FI" dirty="0" err="1"/>
              <a:t>art</a:t>
            </a:r>
            <a:r>
              <a:rPr lang="fi-FI" dirty="0"/>
              <a:t> of </a:t>
            </a:r>
            <a:r>
              <a:rPr lang="fi-FI" dirty="0" err="1"/>
              <a:t>planning</a:t>
            </a:r>
            <a:r>
              <a:rPr lang="fi-FI" dirty="0"/>
              <a:t> and </a:t>
            </a:r>
            <a:r>
              <a:rPr lang="fi-FI" dirty="0" err="1"/>
              <a:t>directing</a:t>
            </a:r>
            <a:r>
              <a:rPr lang="fi-FI" dirty="0"/>
              <a:t> </a:t>
            </a:r>
            <a:r>
              <a:rPr lang="fi-FI" dirty="0" err="1"/>
              <a:t>overall</a:t>
            </a:r>
            <a:r>
              <a:rPr lang="fi-FI" dirty="0"/>
              <a:t> </a:t>
            </a:r>
            <a:r>
              <a:rPr lang="fi-FI" dirty="0" err="1"/>
              <a:t>military</a:t>
            </a:r>
            <a:r>
              <a:rPr lang="fi-FI" dirty="0"/>
              <a:t> </a:t>
            </a:r>
            <a:r>
              <a:rPr lang="fi-FI" dirty="0" err="1"/>
              <a:t>operations</a:t>
            </a:r>
            <a:r>
              <a:rPr lang="fi-FI" dirty="0"/>
              <a:t> and </a:t>
            </a:r>
            <a:r>
              <a:rPr lang="fi-FI" dirty="0" err="1"/>
              <a:t>movements</a:t>
            </a:r>
            <a:r>
              <a:rPr lang="fi-FI" dirty="0"/>
              <a:t> in </a:t>
            </a:r>
            <a:r>
              <a:rPr lang="fi-FI" dirty="0" err="1"/>
              <a:t>war</a:t>
            </a:r>
            <a:endParaRPr lang="en-US" dirty="0"/>
          </a:p>
          <a:p>
            <a:pPr marL="0" indent="0">
              <a:buNone/>
            </a:pPr>
            <a:endParaRPr lang="en-US" dirty="0"/>
          </a:p>
          <a:p>
            <a:pPr marL="0" indent="0">
              <a:buNone/>
            </a:pPr>
            <a:r>
              <a:rPr lang="en-US" dirty="0"/>
              <a:t>RACE</a:t>
            </a:r>
          </a:p>
        </p:txBody>
      </p:sp>
      <p:pic>
        <p:nvPicPr>
          <p:cNvPr id="5" name="Picture 4">
            <a:extLst>
              <a:ext uri="{FF2B5EF4-FFF2-40B4-BE49-F238E27FC236}">
                <a16:creationId xmlns:a16="http://schemas.microsoft.com/office/drawing/2014/main" id="{072F1986-5E50-2741-90B2-E19156640038}"/>
              </a:ext>
            </a:extLst>
          </p:cNvPr>
          <p:cNvPicPr>
            <a:picLocks noChangeAspect="1"/>
          </p:cNvPicPr>
          <p:nvPr/>
        </p:nvPicPr>
        <p:blipFill>
          <a:blip r:embed="rId3"/>
          <a:stretch>
            <a:fillRect/>
          </a:stretch>
        </p:blipFill>
        <p:spPr>
          <a:xfrm>
            <a:off x="3556000" y="4521708"/>
            <a:ext cx="3708400" cy="2336292"/>
          </a:xfrm>
          <a:prstGeom prst="rect">
            <a:avLst/>
          </a:prstGeom>
        </p:spPr>
      </p:pic>
    </p:spTree>
    <p:extLst>
      <p:ext uri="{BB962C8B-B14F-4D97-AF65-F5344CB8AC3E}">
        <p14:creationId xmlns:p14="http://schemas.microsoft.com/office/powerpoint/2010/main" val="40994246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endParaRPr lang="en-GB" sz="3200" b="1">
              <a:solidFill>
                <a:srgbClr val="CC0000"/>
              </a:solidFill>
              <a:latin typeface="Verdana" pitchFamily="34" charset="0"/>
            </a:endParaRPr>
          </a:p>
        </p:txBody>
      </p:sp>
      <p:sp>
        <p:nvSpPr>
          <p:cNvPr id="70658" name="Rectangle 3"/>
          <p:cNvSpPr>
            <a:spLocks noChangeArrowheads="1"/>
          </p:cNvSpPr>
          <p:nvPr/>
        </p:nvSpPr>
        <p:spPr bwMode="auto">
          <a:xfrm>
            <a:off x="647697" y="1512283"/>
            <a:ext cx="7793038" cy="2900884"/>
          </a:xfrm>
          <a:prstGeom prst="rect">
            <a:avLst/>
          </a:prstGeom>
          <a:noFill/>
          <a:ln w="9525">
            <a:noFill/>
            <a:miter lim="800000"/>
            <a:headEnd/>
            <a:tailEnd/>
          </a:ln>
        </p:spPr>
        <p:txBody>
          <a:bodyPr/>
          <a:lstStyle/>
          <a:p>
            <a:pPr marL="457200" lvl="0" indent="-457200">
              <a:buFont typeface="+mj-lt"/>
              <a:buAutoNum type="arabicPeriod"/>
            </a:pPr>
            <a:r>
              <a:rPr lang="fi-FI" sz="2400" dirty="0" err="1">
                <a:solidFill>
                  <a:srgbClr val="660066"/>
                </a:solidFill>
              </a:rPr>
              <a:t>About</a:t>
            </a:r>
            <a:r>
              <a:rPr lang="fi-FI" sz="2400" dirty="0">
                <a:solidFill>
                  <a:srgbClr val="660066"/>
                </a:solidFill>
              </a:rPr>
              <a:t> me</a:t>
            </a:r>
          </a:p>
          <a:p>
            <a:pPr marL="457200" lvl="0" indent="-457200">
              <a:buFont typeface="+mj-lt"/>
              <a:buAutoNum type="arabicPeriod"/>
            </a:pPr>
            <a:r>
              <a:rPr lang="en-US" sz="2400" dirty="0">
                <a:solidFill>
                  <a:srgbClr val="660066"/>
                </a:solidFill>
              </a:rPr>
              <a:t>Course overview</a:t>
            </a:r>
            <a:endParaRPr lang="fi-FI" sz="2400" dirty="0">
              <a:solidFill>
                <a:srgbClr val="660066"/>
              </a:solidFill>
            </a:endParaRPr>
          </a:p>
          <a:p>
            <a:pPr marL="457200" lvl="0" indent="-457200">
              <a:buFont typeface="+mj-lt"/>
              <a:buAutoNum type="arabicPeriod"/>
            </a:pPr>
            <a:r>
              <a:rPr lang="en-US" sz="2400" b="1" dirty="0">
                <a:solidFill>
                  <a:srgbClr val="660066"/>
                </a:solidFill>
              </a:rPr>
              <a:t>Communication strategy</a:t>
            </a:r>
          </a:p>
          <a:p>
            <a:pPr marL="457200" lvl="0" indent="-457200">
              <a:buFont typeface="+mj-lt"/>
              <a:buAutoNum type="arabicPeriod"/>
            </a:pPr>
            <a:r>
              <a:rPr lang="en-US" sz="2400" b="1" dirty="0">
                <a:solidFill>
                  <a:srgbClr val="660066"/>
                </a:solidFill>
              </a:rPr>
              <a:t>Persuasive techniques</a:t>
            </a:r>
          </a:p>
          <a:p>
            <a:pPr marL="457200" indent="-457200">
              <a:buFont typeface="+mj-lt"/>
              <a:buAutoNum type="arabicPeriod"/>
            </a:pPr>
            <a:r>
              <a:rPr lang="en-US" sz="2400" dirty="0">
                <a:solidFill>
                  <a:srgbClr val="660066"/>
                </a:solidFill>
              </a:rPr>
              <a:t>Instructions for A1 Written Request</a:t>
            </a:r>
          </a:p>
          <a:p>
            <a:pPr marL="457200" lvl="0" indent="-457200">
              <a:buFont typeface="+mj-lt"/>
              <a:buAutoNum type="arabicPeriod"/>
            </a:pPr>
            <a:r>
              <a:rPr lang="en-US" sz="2400" b="1" dirty="0">
                <a:solidFill>
                  <a:srgbClr val="660066"/>
                </a:solidFill>
              </a:rPr>
              <a:t>Effective Business Writing</a:t>
            </a:r>
            <a:endParaRPr lang="fi-FI" sz="2400" b="1" dirty="0">
              <a:solidFill>
                <a:srgbClr val="660066"/>
              </a:solidFill>
            </a:endParaRPr>
          </a:p>
          <a:p>
            <a:pPr marL="457200" indent="-457200">
              <a:buFont typeface="+mj-lt"/>
              <a:buAutoNum type="arabicPeriod"/>
            </a:pPr>
            <a:r>
              <a:rPr lang="en-US" sz="2400" dirty="0">
                <a:solidFill>
                  <a:srgbClr val="660066"/>
                </a:solidFill>
              </a:rPr>
              <a:t>Session 1 Reflection</a:t>
            </a:r>
            <a:endParaRPr lang="fi-FI" sz="2400" dirty="0">
              <a:solidFill>
                <a:srgbClr val="660066"/>
              </a:solidFill>
            </a:endParaRPr>
          </a:p>
          <a:p>
            <a:pPr marL="457200" lvl="0" indent="-457200">
              <a:buFont typeface="+mj-lt"/>
              <a:buAutoNum type="arabicPeriod"/>
            </a:pPr>
            <a:r>
              <a:rPr lang="en-GB" sz="2400" dirty="0">
                <a:solidFill>
                  <a:srgbClr val="660066"/>
                </a:solidFill>
              </a:rPr>
              <a:t>Session 2 info</a:t>
            </a:r>
          </a:p>
        </p:txBody>
      </p:sp>
      <p:sp>
        <p:nvSpPr>
          <p:cNvPr id="70659" name="Rectangle 2"/>
          <p:cNvSpPr>
            <a:spLocks noChangeArrowheads="1"/>
          </p:cNvSpPr>
          <p:nvPr/>
        </p:nvSpPr>
        <p:spPr bwMode="auto">
          <a:xfrm>
            <a:off x="637799" y="483658"/>
            <a:ext cx="7737475" cy="750056"/>
          </a:xfrm>
          <a:prstGeom prst="rect">
            <a:avLst/>
          </a:prstGeom>
          <a:noFill/>
          <a:ln w="9525">
            <a:noFill/>
            <a:miter lim="800000"/>
            <a:headEnd/>
            <a:tailEnd/>
          </a:ln>
        </p:spPr>
        <p:txBody>
          <a:bodyPr/>
          <a:lstStyle/>
          <a:p>
            <a:pPr algn="ctr"/>
            <a:r>
              <a:rPr lang="en-GB" sz="3200" b="1" dirty="0"/>
              <a:t>Today’s agenda</a:t>
            </a:r>
            <a:endParaRPr lang="en-GB" sz="3200" b="1" dirty="0">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5248" y="0"/>
            <a:ext cx="9261475" cy="384175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 name="Rectangle 4"/>
          <p:cNvSpPr/>
          <p:nvPr/>
        </p:nvSpPr>
        <p:spPr>
          <a:xfrm>
            <a:off x="-95248" y="3859217"/>
            <a:ext cx="9401175" cy="299878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5475" name="Rectangle 4"/>
          <p:cNvSpPr>
            <a:spLocks noChangeArrowheads="1"/>
          </p:cNvSpPr>
          <p:nvPr/>
        </p:nvSpPr>
        <p:spPr bwMode="auto">
          <a:xfrm>
            <a:off x="215900" y="1025527"/>
            <a:ext cx="8820150" cy="1008063"/>
          </a:xfrm>
          <a:prstGeom prst="rect">
            <a:avLst/>
          </a:prstGeom>
          <a:noFill/>
          <a:ln w="12700">
            <a:noFill/>
            <a:miter lim="800000"/>
            <a:headEnd/>
            <a:tailEnd/>
          </a:ln>
        </p:spPr>
        <p:txBody>
          <a:bodyPr lIns="54934" tIns="54934" rIns="142827" bIns="54934" anchor="b"/>
          <a:lstStyle/>
          <a:p>
            <a:pPr latinLnBrk="1"/>
            <a:endParaRPr lang="ko-KR" altLang="ko-KR" sz="2500" b="1">
              <a:solidFill>
                <a:srgbClr val="7F7F7F"/>
              </a:solidFill>
            </a:endParaRPr>
          </a:p>
        </p:txBody>
      </p:sp>
      <p:sp>
        <p:nvSpPr>
          <p:cNvPr id="19" name="정오각형 18"/>
          <p:cNvSpPr/>
          <p:nvPr/>
        </p:nvSpPr>
        <p:spPr>
          <a:xfrm flipV="1">
            <a:off x="3281151" y="2644157"/>
            <a:ext cx="2520280" cy="1846399"/>
          </a:xfrm>
          <a:prstGeom prst="pentagon">
            <a:avLst/>
          </a:prstGeom>
          <a:solidFill>
            <a:srgbClr val="FFFF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4" name="정오각형 23"/>
          <p:cNvSpPr/>
          <p:nvPr/>
        </p:nvSpPr>
        <p:spPr>
          <a:xfrm>
            <a:off x="3281364" y="750888"/>
            <a:ext cx="2519362" cy="18478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5" name="정오각형 24"/>
          <p:cNvSpPr/>
          <p:nvPr/>
        </p:nvSpPr>
        <p:spPr>
          <a:xfrm rot="6759222" flipV="1">
            <a:off x="1400175" y="1590675"/>
            <a:ext cx="2019300" cy="23050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6" name="정오각형 25"/>
          <p:cNvSpPr/>
          <p:nvPr/>
        </p:nvSpPr>
        <p:spPr>
          <a:xfrm rot="1741959" flipV="1">
            <a:off x="2163763" y="4049713"/>
            <a:ext cx="2520950" cy="1846262"/>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7" name="정오각형 26"/>
          <p:cNvSpPr/>
          <p:nvPr/>
        </p:nvSpPr>
        <p:spPr>
          <a:xfrm rot="19929677" flipV="1">
            <a:off x="4446589" y="4041776"/>
            <a:ext cx="2520950" cy="1846263"/>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5483" name="직사각형 17"/>
          <p:cNvSpPr>
            <a:spLocks noChangeArrowheads="1"/>
          </p:cNvSpPr>
          <p:nvPr/>
        </p:nvSpPr>
        <p:spPr bwMode="auto">
          <a:xfrm>
            <a:off x="3672058" y="1096966"/>
            <a:ext cx="1737976" cy="1015663"/>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Define </a:t>
            </a:r>
          </a:p>
          <a:p>
            <a:pPr algn="ctr" latinLnBrk="1"/>
            <a:r>
              <a:rPr lang="en-US" altLang="ko-KR" sz="2000" b="1">
                <a:solidFill>
                  <a:prstClr val="white"/>
                </a:solidFill>
              </a:rPr>
              <a:t>objectives, </a:t>
            </a:r>
          </a:p>
          <a:p>
            <a:pPr algn="ctr" latinLnBrk="1"/>
            <a:r>
              <a:rPr lang="en-US" altLang="ko-KR" sz="2000" b="1">
                <a:solidFill>
                  <a:prstClr val="white"/>
                </a:solidFill>
              </a:rPr>
              <a:t>choose style</a:t>
            </a:r>
          </a:p>
        </p:txBody>
      </p:sp>
      <p:sp>
        <p:nvSpPr>
          <p:cNvPr id="105484" name="직사각형 30"/>
          <p:cNvSpPr>
            <a:spLocks noChangeArrowheads="1"/>
          </p:cNvSpPr>
          <p:nvPr/>
        </p:nvSpPr>
        <p:spPr bwMode="auto">
          <a:xfrm>
            <a:off x="3465410" y="3133726"/>
            <a:ext cx="2122697" cy="707886"/>
          </a:xfrm>
          <a:prstGeom prst="rect">
            <a:avLst/>
          </a:prstGeom>
          <a:noFill/>
          <a:ln w="9525">
            <a:noFill/>
            <a:miter lim="800000"/>
            <a:headEnd/>
            <a:tailEnd/>
          </a:ln>
        </p:spPr>
        <p:txBody>
          <a:bodyPr wrap="none">
            <a:spAutoFit/>
          </a:bodyPr>
          <a:lstStyle/>
          <a:p>
            <a:pPr algn="ctr" latinLnBrk="1"/>
            <a:r>
              <a:rPr lang="en-US" altLang="ko-KR" sz="2000" b="1">
                <a:solidFill>
                  <a:prstClr val="black"/>
                </a:solidFill>
              </a:rPr>
              <a:t>Communicating</a:t>
            </a:r>
          </a:p>
          <a:p>
            <a:pPr algn="ctr" latinLnBrk="1"/>
            <a:r>
              <a:rPr lang="en-US" altLang="ko-KR" sz="2000" b="1">
                <a:solidFill>
                  <a:prstClr val="black"/>
                </a:solidFill>
              </a:rPr>
              <a:t>strategically</a:t>
            </a:r>
          </a:p>
        </p:txBody>
      </p:sp>
      <p:sp>
        <p:nvSpPr>
          <p:cNvPr id="105485" name="직사각형 31"/>
          <p:cNvSpPr>
            <a:spLocks noChangeArrowheads="1"/>
          </p:cNvSpPr>
          <p:nvPr/>
        </p:nvSpPr>
        <p:spPr bwMode="auto">
          <a:xfrm>
            <a:off x="1863644" y="2435226"/>
            <a:ext cx="1297150" cy="707886"/>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Analyse </a:t>
            </a:r>
          </a:p>
          <a:p>
            <a:pPr algn="ctr" latinLnBrk="1"/>
            <a:r>
              <a:rPr lang="en-US" altLang="ko-KR" sz="2000" b="1">
                <a:solidFill>
                  <a:prstClr val="white"/>
                </a:solidFill>
              </a:rPr>
              <a:t>audience</a:t>
            </a:r>
          </a:p>
        </p:txBody>
      </p:sp>
      <p:sp>
        <p:nvSpPr>
          <p:cNvPr id="33" name="직사각형 32"/>
          <p:cNvSpPr/>
          <p:nvPr/>
        </p:nvSpPr>
        <p:spPr>
          <a:xfrm>
            <a:off x="2944854" y="4503739"/>
            <a:ext cx="1107996" cy="707886"/>
          </a:xfrm>
          <a:prstGeom prst="rect">
            <a:avLst/>
          </a:prstGeom>
        </p:spPr>
        <p:txBody>
          <a:bodyPr wrap="none">
            <a:spAutoFit/>
          </a:bodyPr>
          <a:lstStyle/>
          <a:p>
            <a:pPr algn="ctr" fontAlgn="auto" latinLnBrk="1">
              <a:spcBef>
                <a:spcPts val="0"/>
              </a:spcBef>
              <a:spcAft>
                <a:spcPts val="0"/>
              </a:spcAft>
              <a:defRPr/>
            </a:pPr>
            <a:r>
              <a:rPr lang="en-US" altLang="ko-KR" sz="2000" b="1" spc="-100" dirty="0">
                <a:solidFill>
                  <a:prstClr val="white"/>
                </a:solidFill>
                <a:latin typeface="Arial" pitchFamily="34" charset="0"/>
                <a:cs typeface="Arial" pitchFamily="34" charset="0"/>
              </a:rPr>
              <a:t>Choose </a:t>
            </a:r>
          </a:p>
          <a:p>
            <a:pPr algn="ctr" fontAlgn="auto" latinLnBrk="1">
              <a:spcBef>
                <a:spcPts val="0"/>
              </a:spcBef>
              <a:spcAft>
                <a:spcPts val="0"/>
              </a:spcAft>
              <a:defRPr/>
            </a:pPr>
            <a:r>
              <a:rPr lang="en-US" altLang="ko-KR" sz="2000" b="1" spc="-100" dirty="0">
                <a:solidFill>
                  <a:prstClr val="white"/>
                </a:solidFill>
                <a:latin typeface="Arial" pitchFamily="34" charset="0"/>
                <a:cs typeface="Arial" pitchFamily="34" charset="0"/>
              </a:rPr>
              <a:t>channel</a:t>
            </a:r>
          </a:p>
        </p:txBody>
      </p:sp>
      <p:sp>
        <p:nvSpPr>
          <p:cNvPr id="105487" name="직사각형 34"/>
          <p:cNvSpPr>
            <a:spLocks noChangeArrowheads="1"/>
          </p:cNvSpPr>
          <p:nvPr/>
        </p:nvSpPr>
        <p:spPr bwMode="auto">
          <a:xfrm>
            <a:off x="4792982" y="4156153"/>
            <a:ext cx="1590249" cy="1631216"/>
          </a:xfrm>
          <a:prstGeom prst="rect">
            <a:avLst/>
          </a:prstGeom>
          <a:noFill/>
          <a:ln w="9525">
            <a:noFill/>
            <a:miter lim="800000"/>
            <a:headEnd/>
            <a:tailEnd/>
          </a:ln>
        </p:spPr>
        <p:txBody>
          <a:bodyPr wrap="square">
            <a:spAutoFit/>
          </a:bodyPr>
          <a:lstStyle/>
          <a:p>
            <a:pPr algn="ctr" latinLnBrk="1"/>
            <a:r>
              <a:rPr lang="en-US" altLang="ko-KR" sz="2000" b="1" dirty="0">
                <a:solidFill>
                  <a:prstClr val="white"/>
                </a:solidFill>
              </a:rPr>
              <a:t>Craft </a:t>
            </a:r>
          </a:p>
          <a:p>
            <a:pPr algn="ctr" latinLnBrk="1"/>
            <a:r>
              <a:rPr lang="en-US" altLang="ko-KR" sz="2000" b="1" dirty="0">
                <a:solidFill>
                  <a:prstClr val="white"/>
                </a:solidFill>
              </a:rPr>
              <a:t>Message (Select &amp; organize content</a:t>
            </a:r>
          </a:p>
        </p:txBody>
      </p:sp>
      <p:sp>
        <p:nvSpPr>
          <p:cNvPr id="36" name="정오각형 35"/>
          <p:cNvSpPr/>
          <p:nvPr/>
        </p:nvSpPr>
        <p:spPr>
          <a:xfrm rot="14873285" flipH="1" flipV="1">
            <a:off x="5689600" y="1601788"/>
            <a:ext cx="2019300" cy="23050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5489" name="직사각형 33"/>
          <p:cNvSpPr>
            <a:spLocks noChangeArrowheads="1"/>
          </p:cNvSpPr>
          <p:nvPr/>
        </p:nvSpPr>
        <p:spPr bwMode="auto">
          <a:xfrm>
            <a:off x="5901780" y="2422525"/>
            <a:ext cx="1393331" cy="707886"/>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Assess</a:t>
            </a:r>
          </a:p>
          <a:p>
            <a:pPr algn="ctr" latinLnBrk="1"/>
            <a:r>
              <a:rPr lang="en-US" altLang="ko-KR" sz="2000" b="1">
                <a:solidFill>
                  <a:prstClr val="white"/>
                </a:solidFill>
              </a:rPr>
              <a:t>credibility</a:t>
            </a:r>
          </a:p>
        </p:txBody>
      </p:sp>
      <p:sp>
        <p:nvSpPr>
          <p:cNvPr id="105490" name="TextBox 1"/>
          <p:cNvSpPr txBox="1">
            <a:spLocks noChangeArrowheads="1"/>
          </p:cNvSpPr>
          <p:nvPr/>
        </p:nvSpPr>
        <p:spPr bwMode="auto">
          <a:xfrm>
            <a:off x="195466" y="4476160"/>
            <a:ext cx="1751521" cy="707886"/>
          </a:xfrm>
          <a:prstGeom prst="rect">
            <a:avLst/>
          </a:prstGeom>
          <a:noFill/>
          <a:ln w="9525">
            <a:noFill/>
            <a:miter lim="800000"/>
            <a:headEnd/>
            <a:tailEnd/>
          </a:ln>
        </p:spPr>
        <p:txBody>
          <a:bodyPr wrap="square">
            <a:spAutoFit/>
          </a:bodyPr>
          <a:lstStyle/>
          <a:p>
            <a:pPr algn="ctr"/>
            <a:r>
              <a:rPr lang="en-GB" sz="2000" b="1" dirty="0">
                <a:solidFill>
                  <a:prstClr val="black"/>
                </a:solidFill>
              </a:rPr>
              <a:t>MESSAGE DESIGN</a:t>
            </a:r>
          </a:p>
        </p:txBody>
      </p:sp>
      <p:sp>
        <p:nvSpPr>
          <p:cNvPr id="105491" name="TextBox 19"/>
          <p:cNvSpPr txBox="1">
            <a:spLocks noChangeArrowheads="1"/>
          </p:cNvSpPr>
          <p:nvPr/>
        </p:nvSpPr>
        <p:spPr bwMode="auto">
          <a:xfrm>
            <a:off x="162295" y="848494"/>
            <a:ext cx="2566367" cy="707886"/>
          </a:xfrm>
          <a:prstGeom prst="rect">
            <a:avLst/>
          </a:prstGeom>
          <a:noFill/>
          <a:ln w="9525">
            <a:noFill/>
            <a:miter lim="800000"/>
            <a:headEnd/>
            <a:tailEnd/>
          </a:ln>
        </p:spPr>
        <p:txBody>
          <a:bodyPr wrap="square">
            <a:spAutoFit/>
          </a:bodyPr>
          <a:lstStyle/>
          <a:p>
            <a:pPr algn="ctr"/>
            <a:r>
              <a:rPr lang="en-GB" sz="2000" b="1" dirty="0">
                <a:solidFill>
                  <a:prstClr val="black"/>
                </a:solidFill>
              </a:rPr>
              <a:t>COMMUNICATION SITUATION</a:t>
            </a:r>
          </a:p>
        </p:txBody>
      </p:sp>
      <p:sp>
        <p:nvSpPr>
          <p:cNvPr id="2" name="Oval 1">
            <a:extLst>
              <a:ext uri="{FF2B5EF4-FFF2-40B4-BE49-F238E27FC236}">
                <a16:creationId xmlns:a16="http://schemas.microsoft.com/office/drawing/2014/main" id="{0F5B2E31-7A7F-524F-9586-3185F042C9C6}"/>
              </a:ext>
            </a:extLst>
          </p:cNvPr>
          <p:cNvSpPr/>
          <p:nvPr/>
        </p:nvSpPr>
        <p:spPr>
          <a:xfrm>
            <a:off x="586" y="637584"/>
            <a:ext cx="2928186" cy="1015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BA7B2D1A-8FA2-714B-B61B-2E7AD7E2BC10}"/>
              </a:ext>
            </a:extLst>
          </p:cNvPr>
          <p:cNvSpPr/>
          <p:nvPr/>
        </p:nvSpPr>
        <p:spPr>
          <a:xfrm>
            <a:off x="77109" y="4289172"/>
            <a:ext cx="1989418" cy="1015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2333017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935" y="1393976"/>
            <a:ext cx="7644256" cy="3724124"/>
          </a:xfrm>
          <a:prstGeom prst="rect">
            <a:avLst/>
          </a:prstGeom>
        </p:spPr>
      </p:pic>
      <p:sp>
        <p:nvSpPr>
          <p:cNvPr id="5" name="Rectangle 4"/>
          <p:cNvSpPr/>
          <p:nvPr/>
        </p:nvSpPr>
        <p:spPr>
          <a:xfrm>
            <a:off x="2895639" y="5336811"/>
            <a:ext cx="3401104" cy="369332"/>
          </a:xfrm>
          <a:prstGeom prst="rect">
            <a:avLst/>
          </a:prstGeom>
        </p:spPr>
        <p:txBody>
          <a:bodyPr wrap="none">
            <a:spAutoFit/>
          </a:bodyPr>
          <a:lstStyle/>
          <a:p>
            <a:r>
              <a:rPr lang="en-US" dirty="0">
                <a:solidFill>
                  <a:schemeClr val="tx1">
                    <a:lumMod val="65000"/>
                    <a:lumOff val="35000"/>
                  </a:schemeClr>
                </a:solidFill>
              </a:rPr>
              <a:t>Shannon-Weaver Model (1949) </a:t>
            </a:r>
          </a:p>
        </p:txBody>
      </p:sp>
      <p:sp>
        <p:nvSpPr>
          <p:cNvPr id="6" name="TextBox 5"/>
          <p:cNvSpPr txBox="1"/>
          <p:nvPr/>
        </p:nvSpPr>
        <p:spPr>
          <a:xfrm>
            <a:off x="2552096" y="628953"/>
            <a:ext cx="4305905" cy="430887"/>
          </a:xfrm>
          <a:prstGeom prst="rect">
            <a:avLst/>
          </a:prstGeom>
          <a:noFill/>
        </p:spPr>
        <p:txBody>
          <a:bodyPr wrap="square" rtlCol="0">
            <a:spAutoFit/>
          </a:bodyPr>
          <a:lstStyle/>
          <a:p>
            <a:pPr algn="ctr"/>
            <a:r>
              <a:rPr lang="en-US" sz="2200" b="1" dirty="0"/>
              <a:t>Early communication model</a:t>
            </a:r>
          </a:p>
        </p:txBody>
      </p:sp>
    </p:spTree>
    <p:extLst>
      <p:ext uri="{BB962C8B-B14F-4D97-AF65-F5344CB8AC3E}">
        <p14:creationId xmlns:p14="http://schemas.microsoft.com/office/powerpoint/2010/main" val="281641054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3698877" y="2206629"/>
            <a:ext cx="5110163" cy="4082262"/>
          </a:xfrm>
          <a:prstGeom prst="rect">
            <a:avLst/>
          </a:prstGeom>
          <a:noFill/>
          <a:ln w="9525">
            <a:noFill/>
            <a:miter lim="800000"/>
            <a:headEnd/>
            <a:tailEnd/>
          </a:ln>
        </p:spPr>
        <p:txBody>
          <a:bodyPr/>
          <a:lstStyle/>
          <a:p>
            <a:pPr>
              <a:lnSpc>
                <a:spcPct val="135000"/>
              </a:lnSpc>
            </a:pPr>
            <a:r>
              <a:rPr lang="en-GB" sz="2000" dirty="0">
                <a:solidFill>
                  <a:srgbClr val="000000"/>
                </a:solidFill>
              </a:rPr>
              <a:t>5 Qs to understand your audience:</a:t>
            </a:r>
          </a:p>
          <a:p>
            <a:pPr marL="609600" indent="-609600">
              <a:lnSpc>
                <a:spcPct val="135000"/>
              </a:lnSpc>
              <a:buFontTx/>
              <a:buAutoNum type="arabicPeriod"/>
            </a:pPr>
            <a:r>
              <a:rPr lang="en-GB" sz="2000" dirty="0">
                <a:solidFill>
                  <a:srgbClr val="000000"/>
                </a:solidFill>
              </a:rPr>
              <a:t>Who are they? (primary, secondary &amp; influencers)</a:t>
            </a:r>
          </a:p>
          <a:p>
            <a:pPr marL="609600" indent="-609600">
              <a:lnSpc>
                <a:spcPct val="135000"/>
              </a:lnSpc>
              <a:buFontTx/>
              <a:buAutoNum type="arabicPeriod"/>
            </a:pPr>
            <a:r>
              <a:rPr lang="en-GB" sz="2000" dirty="0">
                <a:solidFill>
                  <a:srgbClr val="000000"/>
                </a:solidFill>
              </a:rPr>
              <a:t>What do they </a:t>
            </a:r>
            <a:r>
              <a:rPr lang="en-GB" sz="2000" b="1" dirty="0">
                <a:solidFill>
                  <a:srgbClr val="000000"/>
                </a:solidFill>
              </a:rPr>
              <a:t>know, want</a:t>
            </a:r>
            <a:r>
              <a:rPr lang="en-GB" sz="2000" dirty="0">
                <a:solidFill>
                  <a:srgbClr val="000000"/>
                </a:solidFill>
              </a:rPr>
              <a:t> &amp; </a:t>
            </a:r>
            <a:r>
              <a:rPr lang="en-GB" sz="2000" b="1" dirty="0">
                <a:solidFill>
                  <a:srgbClr val="000000"/>
                </a:solidFill>
              </a:rPr>
              <a:t>expect </a:t>
            </a:r>
            <a:r>
              <a:rPr lang="en-GB" sz="2000" dirty="0">
                <a:solidFill>
                  <a:srgbClr val="000000"/>
                </a:solidFill>
              </a:rPr>
              <a:t>regarding your topic?</a:t>
            </a:r>
          </a:p>
          <a:p>
            <a:pPr marL="609600" indent="-609600">
              <a:lnSpc>
                <a:spcPct val="135000"/>
              </a:lnSpc>
              <a:buFontTx/>
              <a:buAutoNum type="arabicPeriod"/>
            </a:pPr>
            <a:r>
              <a:rPr lang="en-GB" sz="2000" dirty="0">
                <a:solidFill>
                  <a:srgbClr val="000000"/>
                </a:solidFill>
              </a:rPr>
              <a:t>How do they </a:t>
            </a:r>
            <a:r>
              <a:rPr lang="en-GB" sz="2000" b="1" dirty="0">
                <a:solidFill>
                  <a:srgbClr val="000000"/>
                </a:solidFill>
              </a:rPr>
              <a:t>feel</a:t>
            </a:r>
            <a:r>
              <a:rPr lang="en-GB" sz="2000" dirty="0">
                <a:solidFill>
                  <a:srgbClr val="000000"/>
                </a:solidFill>
              </a:rPr>
              <a:t>? (positive, negative, deadline &amp; budget pressures)</a:t>
            </a:r>
          </a:p>
          <a:p>
            <a:pPr marL="609600" indent="-609600">
              <a:lnSpc>
                <a:spcPct val="135000"/>
              </a:lnSpc>
              <a:buFontTx/>
              <a:buAutoNum type="arabicPeriod"/>
            </a:pPr>
            <a:r>
              <a:rPr lang="en-GB" sz="2000" dirty="0">
                <a:solidFill>
                  <a:srgbClr val="000000"/>
                </a:solidFill>
              </a:rPr>
              <a:t>What </a:t>
            </a:r>
            <a:r>
              <a:rPr lang="en-GB" sz="2000" b="1" dirty="0">
                <a:solidFill>
                  <a:srgbClr val="000000"/>
                </a:solidFill>
              </a:rPr>
              <a:t>objections</a:t>
            </a:r>
            <a:r>
              <a:rPr lang="en-GB" sz="2000" dirty="0">
                <a:solidFill>
                  <a:srgbClr val="000000"/>
                </a:solidFill>
              </a:rPr>
              <a:t> might they have?</a:t>
            </a:r>
          </a:p>
          <a:p>
            <a:pPr marL="609600" indent="-609600">
              <a:lnSpc>
                <a:spcPct val="135000"/>
              </a:lnSpc>
              <a:buFontTx/>
              <a:buAutoNum type="arabicPeriod"/>
            </a:pPr>
            <a:r>
              <a:rPr lang="en-GB" sz="2000" dirty="0">
                <a:solidFill>
                  <a:srgbClr val="000000"/>
                </a:solidFill>
              </a:rPr>
              <a:t>What will </a:t>
            </a:r>
            <a:r>
              <a:rPr lang="en-GB" sz="2000" b="1" dirty="0">
                <a:solidFill>
                  <a:srgbClr val="000000"/>
                </a:solidFill>
              </a:rPr>
              <a:t>persuade</a:t>
            </a:r>
            <a:r>
              <a:rPr lang="en-GB" sz="2000" dirty="0">
                <a:solidFill>
                  <a:srgbClr val="000000"/>
                </a:solidFill>
              </a:rPr>
              <a:t> them? (WIIFT)</a:t>
            </a:r>
          </a:p>
        </p:txBody>
      </p:sp>
      <p:sp>
        <p:nvSpPr>
          <p:cNvPr id="33" name="Text Box 4"/>
          <p:cNvSpPr txBox="1">
            <a:spLocks noChangeArrowheads="1"/>
          </p:cNvSpPr>
          <p:nvPr/>
        </p:nvSpPr>
        <p:spPr bwMode="auto">
          <a:xfrm>
            <a:off x="6330158" y="6288891"/>
            <a:ext cx="2347913" cy="276225"/>
          </a:xfrm>
          <a:prstGeom prst="rect">
            <a:avLst/>
          </a:prstGeom>
          <a:noFill/>
          <a:ln w="9525">
            <a:noFill/>
            <a:miter lim="800000"/>
            <a:headEnd/>
            <a:tailEnd/>
          </a:ln>
        </p:spPr>
        <p:txBody>
          <a:bodyPr>
            <a:spAutoFit/>
          </a:bodyPr>
          <a:lstStyle/>
          <a:p>
            <a:pPr eaLnBrk="0" hangingPunct="0">
              <a:defRPr/>
            </a:pPr>
            <a:r>
              <a:rPr lang="en-GB" sz="1200" b="1" dirty="0" err="1">
                <a:solidFill>
                  <a:srgbClr val="000000">
                    <a:lumMod val="75000"/>
                    <a:lumOff val="25000"/>
                  </a:srgbClr>
                </a:solidFill>
              </a:rPr>
              <a:t>Munter</a:t>
            </a:r>
            <a:r>
              <a:rPr lang="en-GB" sz="1200" b="1" dirty="0">
                <a:solidFill>
                  <a:srgbClr val="000000">
                    <a:lumMod val="75000"/>
                    <a:lumOff val="25000"/>
                  </a:srgbClr>
                </a:solidFill>
              </a:rPr>
              <a:t> (2012) adapted</a:t>
            </a:r>
            <a:endParaRPr lang="en-GB" sz="1200" b="1" dirty="0">
              <a:solidFill>
                <a:srgbClr val="000000">
                  <a:lumMod val="75000"/>
                  <a:lumOff val="25000"/>
                </a:srgbClr>
              </a:solidFill>
              <a:latin typeface="Times New Roman" pitchFamily="18" charset="0"/>
            </a:endParaRPr>
          </a:p>
        </p:txBody>
      </p:sp>
      <p:sp>
        <p:nvSpPr>
          <p:cNvPr id="14" name="정오각형 24"/>
          <p:cNvSpPr/>
          <p:nvPr/>
        </p:nvSpPr>
        <p:spPr>
          <a:xfrm rot="6759222" flipV="1">
            <a:off x="844550" y="2408240"/>
            <a:ext cx="2020888" cy="2303462"/>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7525" name="직사각형 31"/>
          <p:cNvSpPr>
            <a:spLocks noChangeArrowheads="1"/>
          </p:cNvSpPr>
          <p:nvPr/>
        </p:nvSpPr>
        <p:spPr bwMode="auto">
          <a:xfrm>
            <a:off x="1198205" y="3135316"/>
            <a:ext cx="1518365" cy="830997"/>
          </a:xfrm>
          <a:prstGeom prst="rect">
            <a:avLst/>
          </a:prstGeom>
          <a:noFill/>
          <a:ln w="9525">
            <a:noFill/>
            <a:miter lim="800000"/>
            <a:headEnd/>
            <a:tailEnd/>
          </a:ln>
        </p:spPr>
        <p:txBody>
          <a:bodyPr wrap="none">
            <a:spAutoFit/>
          </a:bodyPr>
          <a:lstStyle/>
          <a:p>
            <a:pPr algn="ctr" latinLnBrk="1"/>
            <a:r>
              <a:rPr lang="en-US" altLang="ko-KR" sz="2400" b="1" dirty="0" err="1">
                <a:solidFill>
                  <a:srgbClr val="FFFFFF"/>
                </a:solidFill>
                <a:ea typeface="Gulim" pitchFamily="34" charset="-127"/>
              </a:rPr>
              <a:t>Analyse</a:t>
            </a:r>
            <a:r>
              <a:rPr lang="en-US" altLang="ko-KR" sz="2400" b="1" dirty="0">
                <a:solidFill>
                  <a:srgbClr val="FFFFFF"/>
                </a:solidFill>
                <a:ea typeface="Gulim" pitchFamily="34" charset="-127"/>
              </a:rPr>
              <a:t> </a:t>
            </a:r>
          </a:p>
          <a:p>
            <a:pPr algn="ctr" latinLnBrk="1"/>
            <a:r>
              <a:rPr lang="en-US" altLang="ko-KR" sz="2400" b="1" dirty="0">
                <a:solidFill>
                  <a:srgbClr val="FFFFFF"/>
                </a:solidFill>
                <a:ea typeface="Gulim" pitchFamily="34" charset="-127"/>
              </a:rPr>
              <a:t>audience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
        <p:nvSpPr>
          <p:cNvPr id="2" name="TextBox 1"/>
          <p:cNvSpPr txBox="1"/>
          <p:nvPr/>
        </p:nvSpPr>
        <p:spPr>
          <a:xfrm>
            <a:off x="1814286" y="653143"/>
            <a:ext cx="3616476" cy="430887"/>
          </a:xfrm>
          <a:prstGeom prst="rect">
            <a:avLst/>
          </a:prstGeom>
          <a:noFill/>
        </p:spPr>
        <p:txBody>
          <a:bodyPr wrap="square" rtlCol="0">
            <a:spAutoFit/>
          </a:bodyPr>
          <a:lstStyle/>
          <a:p>
            <a:r>
              <a:rPr lang="en-US" sz="2200" dirty="0"/>
              <a:t>“AUDIENCE STRATEGY”</a:t>
            </a:r>
          </a:p>
        </p:txBody>
      </p:sp>
      <p:sp>
        <p:nvSpPr>
          <p:cNvPr id="4" name="TextBox 3">
            <a:extLst>
              <a:ext uri="{FF2B5EF4-FFF2-40B4-BE49-F238E27FC236}">
                <a16:creationId xmlns:a16="http://schemas.microsoft.com/office/drawing/2014/main" id="{DD8A6AE8-5D54-1A40-A24B-649DAC034DE5}"/>
              </a:ext>
            </a:extLst>
          </p:cNvPr>
          <p:cNvSpPr txBox="1"/>
          <p:nvPr/>
        </p:nvSpPr>
        <p:spPr>
          <a:xfrm>
            <a:off x="787400" y="1231900"/>
            <a:ext cx="7708900" cy="707886"/>
          </a:xfrm>
          <a:prstGeom prst="rect">
            <a:avLst/>
          </a:prstGeom>
          <a:noFill/>
        </p:spPr>
        <p:txBody>
          <a:bodyPr wrap="square" rtlCol="0">
            <a:spAutoFit/>
          </a:bodyPr>
          <a:lstStyle/>
          <a:p>
            <a:r>
              <a:rPr lang="en-AU" sz="2000" dirty="0"/>
              <a:t>“Communication takes place in the mind of the listener, not in the speaker” – Peter Drucker, Management Consultant &amp; Author</a:t>
            </a:r>
          </a:p>
        </p:txBody>
      </p:sp>
    </p:spTree>
    <p:extLst>
      <p:ext uri="{BB962C8B-B14F-4D97-AF65-F5344CB8AC3E}">
        <p14:creationId xmlns:p14="http://schemas.microsoft.com/office/powerpoint/2010/main" val="20996186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5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752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752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752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75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직사각형 31"/>
          <p:cNvSpPr>
            <a:spLocks noChangeArrowheads="1"/>
          </p:cNvSpPr>
          <p:nvPr/>
        </p:nvSpPr>
        <p:spPr bwMode="auto">
          <a:xfrm>
            <a:off x="1274405" y="2652716"/>
            <a:ext cx="1518365" cy="830997"/>
          </a:xfrm>
          <a:prstGeom prst="rect">
            <a:avLst/>
          </a:prstGeom>
          <a:noFill/>
          <a:ln w="9525">
            <a:noFill/>
            <a:miter lim="800000"/>
            <a:headEnd/>
            <a:tailEnd/>
          </a:ln>
        </p:spPr>
        <p:txBody>
          <a:bodyPr wrap="none">
            <a:spAutoFit/>
          </a:bodyPr>
          <a:lstStyle/>
          <a:p>
            <a:pPr algn="ctr" latinLnBrk="1"/>
            <a:r>
              <a:rPr lang="en-US" altLang="ko-KR" sz="2400" b="1">
                <a:solidFill>
                  <a:srgbClr val="FFFFFF"/>
                </a:solidFill>
                <a:ea typeface="Gulim" pitchFamily="34" charset="-127"/>
              </a:rPr>
              <a:t>Analyse </a:t>
            </a:r>
          </a:p>
          <a:p>
            <a:pPr algn="ctr" latinLnBrk="1"/>
            <a:r>
              <a:rPr lang="en-US" altLang="ko-KR" sz="2400" b="1">
                <a:solidFill>
                  <a:srgbClr val="FFFFFF"/>
                </a:solidFill>
                <a:ea typeface="Gulim" pitchFamily="34" charset="-127"/>
              </a:rPr>
              <a:t>audience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
        <p:nvSpPr>
          <p:cNvPr id="10" name="Text Box 11"/>
          <p:cNvSpPr txBox="1">
            <a:spLocks noChangeArrowheads="1"/>
          </p:cNvSpPr>
          <p:nvPr/>
        </p:nvSpPr>
        <p:spPr bwMode="auto">
          <a:xfrm>
            <a:off x="4711995" y="1891174"/>
            <a:ext cx="22493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fi-FI" b="1" kern="0" dirty="0" err="1">
                <a:solidFill>
                  <a:srgbClr val="000000"/>
                </a:solidFill>
                <a:cs typeface="Arial"/>
              </a:rPr>
              <a:t>Audience</a:t>
            </a:r>
            <a:r>
              <a:rPr lang="fi-FI" b="1" kern="0" dirty="0">
                <a:solidFill>
                  <a:srgbClr val="000000"/>
                </a:solidFill>
                <a:cs typeface="Arial"/>
              </a:rPr>
              <a:t> </a:t>
            </a:r>
            <a:r>
              <a:rPr lang="fi-FI" b="1" kern="0" dirty="0" err="1">
                <a:solidFill>
                  <a:srgbClr val="000000"/>
                </a:solidFill>
                <a:cs typeface="Arial"/>
              </a:rPr>
              <a:t>benefits</a:t>
            </a:r>
            <a:r>
              <a:rPr lang="fi-FI" b="1" kern="0" dirty="0">
                <a:solidFill>
                  <a:srgbClr val="000000"/>
                </a:solidFill>
                <a:cs typeface="Arial"/>
              </a:rPr>
              <a:t>:</a:t>
            </a:r>
          </a:p>
        </p:txBody>
      </p:sp>
      <p:sp>
        <p:nvSpPr>
          <p:cNvPr id="12" name="Text Box 14"/>
          <p:cNvSpPr txBox="1">
            <a:spLocks noChangeArrowheads="1"/>
          </p:cNvSpPr>
          <p:nvPr/>
        </p:nvSpPr>
        <p:spPr bwMode="auto">
          <a:xfrm>
            <a:off x="5753970" y="3552698"/>
            <a:ext cx="15953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fi-FI" kern="0" dirty="0">
                <a:solidFill>
                  <a:srgbClr val="000000"/>
                </a:solidFill>
                <a:cs typeface="Arial"/>
              </a:rPr>
              <a:t>Ego </a:t>
            </a:r>
            <a:r>
              <a:rPr lang="fi-FI" kern="0" dirty="0" err="1">
                <a:solidFill>
                  <a:srgbClr val="000000"/>
                </a:solidFill>
                <a:cs typeface="Arial"/>
              </a:rPr>
              <a:t>benefits</a:t>
            </a:r>
            <a:r>
              <a:rPr lang="fi-FI" kern="0" dirty="0">
                <a:solidFill>
                  <a:srgbClr val="000000"/>
                </a:solidFill>
                <a:cs typeface="Arial"/>
              </a:rPr>
              <a:t>?</a:t>
            </a:r>
          </a:p>
        </p:txBody>
      </p:sp>
      <p:sp>
        <p:nvSpPr>
          <p:cNvPr id="15" name="Text Box 16"/>
          <p:cNvSpPr txBox="1">
            <a:spLocks noChangeArrowheads="1"/>
          </p:cNvSpPr>
          <p:nvPr/>
        </p:nvSpPr>
        <p:spPr bwMode="auto">
          <a:xfrm>
            <a:off x="5382624" y="2717208"/>
            <a:ext cx="15578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fi-FI" kern="0" dirty="0">
                <a:solidFill>
                  <a:srgbClr val="000000"/>
                </a:solidFill>
                <a:cs typeface="Arial"/>
              </a:rPr>
              <a:t>Job </a:t>
            </a:r>
            <a:r>
              <a:rPr lang="fi-FI" kern="0" dirty="0" err="1">
                <a:solidFill>
                  <a:srgbClr val="000000"/>
                </a:solidFill>
                <a:cs typeface="Arial"/>
              </a:rPr>
              <a:t>benefits</a:t>
            </a:r>
            <a:r>
              <a:rPr lang="fi-FI" kern="0" dirty="0">
                <a:solidFill>
                  <a:srgbClr val="000000"/>
                </a:solidFill>
                <a:cs typeface="Arial"/>
              </a:rPr>
              <a:t>?</a:t>
            </a:r>
          </a:p>
        </p:txBody>
      </p:sp>
      <p:sp>
        <p:nvSpPr>
          <p:cNvPr id="16" name="Text Box 9"/>
          <p:cNvSpPr txBox="1">
            <a:spLocks noChangeArrowheads="1"/>
          </p:cNvSpPr>
          <p:nvPr/>
        </p:nvSpPr>
        <p:spPr bwMode="auto">
          <a:xfrm>
            <a:off x="603641" y="642541"/>
            <a:ext cx="441516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fi-FI" sz="2800" kern="0" dirty="0" err="1">
                <a:solidFill>
                  <a:srgbClr val="000000"/>
                </a:solidFill>
                <a:cs typeface="Arial"/>
              </a:rPr>
              <a:t>What</a:t>
            </a:r>
            <a:r>
              <a:rPr lang="fi-FI" sz="2800" kern="0" dirty="0">
                <a:solidFill>
                  <a:srgbClr val="000000"/>
                </a:solidFill>
                <a:cs typeface="Arial"/>
              </a:rPr>
              <a:t> </a:t>
            </a:r>
            <a:r>
              <a:rPr lang="fi-FI" sz="2800" kern="0" dirty="0" err="1">
                <a:solidFill>
                  <a:srgbClr val="000000"/>
                </a:solidFill>
                <a:cs typeface="Arial"/>
              </a:rPr>
              <a:t>will</a:t>
            </a:r>
            <a:r>
              <a:rPr lang="fi-FI" sz="2800" kern="0" dirty="0">
                <a:solidFill>
                  <a:srgbClr val="000000"/>
                </a:solidFill>
                <a:cs typeface="Arial"/>
              </a:rPr>
              <a:t> </a:t>
            </a:r>
            <a:r>
              <a:rPr lang="fi-FI" sz="2800" b="1" kern="0" dirty="0" err="1">
                <a:solidFill>
                  <a:srgbClr val="000000"/>
                </a:solidFill>
                <a:cs typeface="Arial"/>
              </a:rPr>
              <a:t>persuade</a:t>
            </a:r>
            <a:r>
              <a:rPr lang="fi-FI" sz="2800" b="1" kern="0" dirty="0">
                <a:solidFill>
                  <a:srgbClr val="000000"/>
                </a:solidFill>
                <a:cs typeface="Arial"/>
              </a:rPr>
              <a:t> </a:t>
            </a:r>
            <a:r>
              <a:rPr lang="fi-FI" sz="2800" kern="0" dirty="0" err="1">
                <a:solidFill>
                  <a:srgbClr val="000000"/>
                </a:solidFill>
                <a:cs typeface="Arial"/>
              </a:rPr>
              <a:t>them</a:t>
            </a:r>
            <a:r>
              <a:rPr lang="fi-FI" sz="2800" kern="0" dirty="0">
                <a:solidFill>
                  <a:srgbClr val="000000"/>
                </a:solidFill>
                <a:cs typeface="Arial"/>
              </a:rPr>
              <a:t>?</a:t>
            </a:r>
            <a:endParaRPr lang="en-US" sz="2800" kern="0" dirty="0">
              <a:solidFill>
                <a:srgbClr val="000000"/>
              </a:solidFill>
              <a:cs typeface="Arial"/>
            </a:endParaRPr>
          </a:p>
        </p:txBody>
      </p:sp>
      <p:sp>
        <p:nvSpPr>
          <p:cNvPr id="14" name="Text Box 14"/>
          <p:cNvSpPr txBox="1">
            <a:spLocks noChangeArrowheads="1"/>
          </p:cNvSpPr>
          <p:nvPr/>
        </p:nvSpPr>
        <p:spPr bwMode="auto">
          <a:xfrm>
            <a:off x="5102349" y="4486660"/>
            <a:ext cx="18902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fi-FI" kern="0" dirty="0" err="1">
                <a:solidFill>
                  <a:srgbClr val="000000"/>
                </a:solidFill>
                <a:cs typeface="Arial"/>
              </a:rPr>
              <a:t>Career</a:t>
            </a:r>
            <a:r>
              <a:rPr lang="fi-FI" kern="0" dirty="0">
                <a:solidFill>
                  <a:srgbClr val="000000"/>
                </a:solidFill>
                <a:cs typeface="Arial"/>
              </a:rPr>
              <a:t> </a:t>
            </a:r>
            <a:r>
              <a:rPr lang="fi-FI" kern="0" dirty="0" err="1">
                <a:solidFill>
                  <a:srgbClr val="000000"/>
                </a:solidFill>
                <a:cs typeface="Arial"/>
              </a:rPr>
              <a:t>benefits</a:t>
            </a:r>
            <a:r>
              <a:rPr lang="fi-FI" kern="0" dirty="0">
                <a:solidFill>
                  <a:srgbClr val="000000"/>
                </a:solidFill>
                <a:cs typeface="Arial"/>
              </a:rPr>
              <a:t>?</a:t>
            </a:r>
          </a:p>
        </p:txBody>
      </p:sp>
    </p:spTree>
    <p:extLst>
      <p:ext uri="{BB962C8B-B14F-4D97-AF65-F5344CB8AC3E}">
        <p14:creationId xmlns:p14="http://schemas.microsoft.com/office/powerpoint/2010/main" val="505157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4136" y="0"/>
            <a:ext cx="9250363" cy="384175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 name="Rectangle 4"/>
          <p:cNvSpPr/>
          <p:nvPr/>
        </p:nvSpPr>
        <p:spPr>
          <a:xfrm>
            <a:off x="-95248" y="3859217"/>
            <a:ext cx="9401175" cy="299878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5475" name="Rectangle 4"/>
          <p:cNvSpPr>
            <a:spLocks noChangeArrowheads="1"/>
          </p:cNvSpPr>
          <p:nvPr/>
        </p:nvSpPr>
        <p:spPr bwMode="auto">
          <a:xfrm>
            <a:off x="215900" y="1025527"/>
            <a:ext cx="8820150" cy="1008063"/>
          </a:xfrm>
          <a:prstGeom prst="rect">
            <a:avLst/>
          </a:prstGeom>
          <a:noFill/>
          <a:ln w="12700">
            <a:noFill/>
            <a:miter lim="800000"/>
            <a:headEnd/>
            <a:tailEnd/>
          </a:ln>
        </p:spPr>
        <p:txBody>
          <a:bodyPr lIns="54934" tIns="54934" rIns="142827" bIns="54934" anchor="b"/>
          <a:lstStyle/>
          <a:p>
            <a:pPr latinLnBrk="1"/>
            <a:endParaRPr lang="ko-KR" altLang="ko-KR" sz="2500" b="1">
              <a:solidFill>
                <a:srgbClr val="7F7F7F"/>
              </a:solidFill>
            </a:endParaRPr>
          </a:p>
        </p:txBody>
      </p:sp>
      <p:sp>
        <p:nvSpPr>
          <p:cNvPr id="19" name="정오각형 18"/>
          <p:cNvSpPr/>
          <p:nvPr/>
        </p:nvSpPr>
        <p:spPr>
          <a:xfrm flipV="1">
            <a:off x="3281151" y="2644157"/>
            <a:ext cx="2520280" cy="1846399"/>
          </a:xfrm>
          <a:prstGeom prst="pentagon">
            <a:avLst/>
          </a:prstGeom>
          <a:solidFill>
            <a:srgbClr val="FFFF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4" name="정오각형 23"/>
          <p:cNvSpPr/>
          <p:nvPr/>
        </p:nvSpPr>
        <p:spPr>
          <a:xfrm>
            <a:off x="3281364" y="750888"/>
            <a:ext cx="2519362" cy="18478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5" name="정오각형 24"/>
          <p:cNvSpPr/>
          <p:nvPr/>
        </p:nvSpPr>
        <p:spPr>
          <a:xfrm rot="6759222" flipV="1">
            <a:off x="1400175" y="1590675"/>
            <a:ext cx="2019300" cy="23050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6" name="정오각형 25"/>
          <p:cNvSpPr/>
          <p:nvPr/>
        </p:nvSpPr>
        <p:spPr>
          <a:xfrm rot="1741959" flipV="1">
            <a:off x="2163763" y="4049713"/>
            <a:ext cx="2520950" cy="1846262"/>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7" name="정오각형 26"/>
          <p:cNvSpPr/>
          <p:nvPr/>
        </p:nvSpPr>
        <p:spPr>
          <a:xfrm rot="19929677" flipV="1">
            <a:off x="4446589" y="4041776"/>
            <a:ext cx="2520950" cy="1846263"/>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5483" name="직사각형 17"/>
          <p:cNvSpPr>
            <a:spLocks noChangeArrowheads="1"/>
          </p:cNvSpPr>
          <p:nvPr/>
        </p:nvSpPr>
        <p:spPr bwMode="auto">
          <a:xfrm>
            <a:off x="3672058" y="1096966"/>
            <a:ext cx="1737976" cy="1015663"/>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Define </a:t>
            </a:r>
          </a:p>
          <a:p>
            <a:pPr algn="ctr" latinLnBrk="1"/>
            <a:r>
              <a:rPr lang="en-US" altLang="ko-KR" sz="2000" b="1">
                <a:solidFill>
                  <a:prstClr val="white"/>
                </a:solidFill>
              </a:rPr>
              <a:t>objectives, </a:t>
            </a:r>
          </a:p>
          <a:p>
            <a:pPr algn="ctr" latinLnBrk="1"/>
            <a:r>
              <a:rPr lang="en-US" altLang="ko-KR" sz="2000" b="1">
                <a:solidFill>
                  <a:prstClr val="white"/>
                </a:solidFill>
              </a:rPr>
              <a:t>choose style</a:t>
            </a:r>
          </a:p>
        </p:txBody>
      </p:sp>
      <p:sp>
        <p:nvSpPr>
          <p:cNvPr id="105484" name="직사각형 30"/>
          <p:cNvSpPr>
            <a:spLocks noChangeArrowheads="1"/>
          </p:cNvSpPr>
          <p:nvPr/>
        </p:nvSpPr>
        <p:spPr bwMode="auto">
          <a:xfrm>
            <a:off x="3465410" y="3133726"/>
            <a:ext cx="2122697" cy="707886"/>
          </a:xfrm>
          <a:prstGeom prst="rect">
            <a:avLst/>
          </a:prstGeom>
          <a:noFill/>
          <a:ln w="9525">
            <a:noFill/>
            <a:miter lim="800000"/>
            <a:headEnd/>
            <a:tailEnd/>
          </a:ln>
        </p:spPr>
        <p:txBody>
          <a:bodyPr wrap="none">
            <a:spAutoFit/>
          </a:bodyPr>
          <a:lstStyle/>
          <a:p>
            <a:pPr algn="ctr" latinLnBrk="1"/>
            <a:r>
              <a:rPr lang="en-US" altLang="ko-KR" sz="2000" b="1">
                <a:solidFill>
                  <a:prstClr val="black"/>
                </a:solidFill>
              </a:rPr>
              <a:t>Communicating</a:t>
            </a:r>
          </a:p>
          <a:p>
            <a:pPr algn="ctr" latinLnBrk="1"/>
            <a:r>
              <a:rPr lang="en-US" altLang="ko-KR" sz="2000" b="1">
                <a:solidFill>
                  <a:prstClr val="black"/>
                </a:solidFill>
              </a:rPr>
              <a:t>strategically</a:t>
            </a:r>
          </a:p>
        </p:txBody>
      </p:sp>
      <p:sp>
        <p:nvSpPr>
          <p:cNvPr id="105485" name="직사각형 31"/>
          <p:cNvSpPr>
            <a:spLocks noChangeArrowheads="1"/>
          </p:cNvSpPr>
          <p:nvPr/>
        </p:nvSpPr>
        <p:spPr bwMode="auto">
          <a:xfrm>
            <a:off x="1863644" y="2435226"/>
            <a:ext cx="1297150" cy="707886"/>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Analyse </a:t>
            </a:r>
          </a:p>
          <a:p>
            <a:pPr algn="ctr" latinLnBrk="1"/>
            <a:r>
              <a:rPr lang="en-US" altLang="ko-KR" sz="2000" b="1">
                <a:solidFill>
                  <a:prstClr val="white"/>
                </a:solidFill>
              </a:rPr>
              <a:t>audience</a:t>
            </a:r>
          </a:p>
        </p:txBody>
      </p:sp>
      <p:sp>
        <p:nvSpPr>
          <p:cNvPr id="33" name="직사각형 32"/>
          <p:cNvSpPr/>
          <p:nvPr/>
        </p:nvSpPr>
        <p:spPr>
          <a:xfrm>
            <a:off x="2944854" y="4503739"/>
            <a:ext cx="1107996" cy="707886"/>
          </a:xfrm>
          <a:prstGeom prst="rect">
            <a:avLst/>
          </a:prstGeom>
        </p:spPr>
        <p:txBody>
          <a:bodyPr wrap="none">
            <a:spAutoFit/>
          </a:bodyPr>
          <a:lstStyle/>
          <a:p>
            <a:pPr algn="ctr" fontAlgn="auto" latinLnBrk="1">
              <a:spcBef>
                <a:spcPts val="0"/>
              </a:spcBef>
              <a:spcAft>
                <a:spcPts val="0"/>
              </a:spcAft>
              <a:defRPr/>
            </a:pPr>
            <a:r>
              <a:rPr lang="en-US" altLang="ko-KR" sz="2000" b="1" spc="-100" dirty="0">
                <a:solidFill>
                  <a:prstClr val="white"/>
                </a:solidFill>
                <a:latin typeface="Arial" pitchFamily="34" charset="0"/>
                <a:cs typeface="Arial" pitchFamily="34" charset="0"/>
              </a:rPr>
              <a:t>Choose </a:t>
            </a:r>
          </a:p>
          <a:p>
            <a:pPr algn="ctr" fontAlgn="auto" latinLnBrk="1">
              <a:spcBef>
                <a:spcPts val="0"/>
              </a:spcBef>
              <a:spcAft>
                <a:spcPts val="0"/>
              </a:spcAft>
              <a:defRPr/>
            </a:pPr>
            <a:r>
              <a:rPr lang="en-US" altLang="ko-KR" sz="2000" b="1" spc="-100" dirty="0">
                <a:solidFill>
                  <a:prstClr val="white"/>
                </a:solidFill>
                <a:latin typeface="Arial" pitchFamily="34" charset="0"/>
                <a:cs typeface="Arial" pitchFamily="34" charset="0"/>
              </a:rPr>
              <a:t>channel</a:t>
            </a:r>
          </a:p>
        </p:txBody>
      </p:sp>
      <p:sp>
        <p:nvSpPr>
          <p:cNvPr id="105487" name="직사각형 34"/>
          <p:cNvSpPr>
            <a:spLocks noChangeArrowheads="1"/>
          </p:cNvSpPr>
          <p:nvPr/>
        </p:nvSpPr>
        <p:spPr bwMode="auto">
          <a:xfrm>
            <a:off x="4978391" y="4510089"/>
            <a:ext cx="1282723" cy="707886"/>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Craft </a:t>
            </a:r>
          </a:p>
          <a:p>
            <a:pPr algn="ctr" latinLnBrk="1"/>
            <a:r>
              <a:rPr lang="en-US" altLang="ko-KR" sz="2000" b="1">
                <a:solidFill>
                  <a:prstClr val="white"/>
                </a:solidFill>
              </a:rPr>
              <a:t>message</a:t>
            </a:r>
          </a:p>
        </p:txBody>
      </p:sp>
      <p:sp>
        <p:nvSpPr>
          <p:cNvPr id="36" name="정오각형 35"/>
          <p:cNvSpPr/>
          <p:nvPr/>
        </p:nvSpPr>
        <p:spPr>
          <a:xfrm rot="14873285" flipH="1" flipV="1">
            <a:off x="5689600" y="1601788"/>
            <a:ext cx="2019300" cy="23050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5489" name="직사각형 33"/>
          <p:cNvSpPr>
            <a:spLocks noChangeArrowheads="1"/>
          </p:cNvSpPr>
          <p:nvPr/>
        </p:nvSpPr>
        <p:spPr bwMode="auto">
          <a:xfrm>
            <a:off x="5901780" y="2422525"/>
            <a:ext cx="1393331" cy="707886"/>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Assess</a:t>
            </a:r>
          </a:p>
          <a:p>
            <a:pPr algn="ctr" latinLnBrk="1"/>
            <a:r>
              <a:rPr lang="en-US" altLang="ko-KR" sz="2000" b="1">
                <a:solidFill>
                  <a:prstClr val="white"/>
                </a:solidFill>
              </a:rPr>
              <a:t>credibility</a:t>
            </a:r>
          </a:p>
        </p:txBody>
      </p:sp>
      <p:sp>
        <p:nvSpPr>
          <p:cNvPr id="105490" name="TextBox 1"/>
          <p:cNvSpPr txBox="1">
            <a:spLocks noChangeArrowheads="1"/>
          </p:cNvSpPr>
          <p:nvPr/>
        </p:nvSpPr>
        <p:spPr bwMode="auto">
          <a:xfrm>
            <a:off x="487363" y="4603750"/>
            <a:ext cx="1168910" cy="400110"/>
          </a:xfrm>
          <a:prstGeom prst="rect">
            <a:avLst/>
          </a:prstGeom>
          <a:noFill/>
          <a:ln w="9525">
            <a:noFill/>
            <a:miter lim="800000"/>
            <a:headEnd/>
            <a:tailEnd/>
          </a:ln>
        </p:spPr>
        <p:txBody>
          <a:bodyPr wrap="none">
            <a:spAutoFit/>
          </a:bodyPr>
          <a:lstStyle/>
          <a:p>
            <a:r>
              <a:rPr lang="en-GB" sz="2000" b="1">
                <a:solidFill>
                  <a:prstClr val="black"/>
                </a:solidFill>
              </a:rPr>
              <a:t>DESIGN</a:t>
            </a:r>
          </a:p>
        </p:txBody>
      </p:sp>
      <p:sp>
        <p:nvSpPr>
          <p:cNvPr id="105491" name="TextBox 19"/>
          <p:cNvSpPr txBox="1">
            <a:spLocks noChangeArrowheads="1"/>
          </p:cNvSpPr>
          <p:nvPr/>
        </p:nvSpPr>
        <p:spPr bwMode="auto">
          <a:xfrm>
            <a:off x="415925" y="1406525"/>
            <a:ext cx="1549014" cy="400110"/>
          </a:xfrm>
          <a:prstGeom prst="rect">
            <a:avLst/>
          </a:prstGeom>
          <a:noFill/>
          <a:ln w="9525">
            <a:noFill/>
            <a:miter lim="800000"/>
            <a:headEnd/>
            <a:tailEnd/>
          </a:ln>
        </p:spPr>
        <p:txBody>
          <a:bodyPr wrap="none">
            <a:spAutoFit/>
          </a:bodyPr>
          <a:lstStyle/>
          <a:p>
            <a:r>
              <a:rPr lang="en-GB" sz="2000" b="1">
                <a:solidFill>
                  <a:prstClr val="black"/>
                </a:solidFill>
              </a:rPr>
              <a:t>SITUATION</a:t>
            </a:r>
          </a:p>
        </p:txBody>
      </p:sp>
      <p:sp>
        <p:nvSpPr>
          <p:cNvPr id="20" name="Oval 19">
            <a:extLst>
              <a:ext uri="{FF2B5EF4-FFF2-40B4-BE49-F238E27FC236}">
                <a16:creationId xmlns:a16="http://schemas.microsoft.com/office/drawing/2014/main" id="{136D7B5D-680C-DB41-9F04-19E6DCD51688}"/>
              </a:ext>
            </a:extLst>
          </p:cNvPr>
          <p:cNvSpPr/>
          <p:nvPr/>
        </p:nvSpPr>
        <p:spPr>
          <a:xfrm>
            <a:off x="3092784" y="944804"/>
            <a:ext cx="2928186" cy="14558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7675068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ChangeArrowheads="1"/>
          </p:cNvSpPr>
          <p:nvPr/>
        </p:nvSpPr>
        <p:spPr bwMode="auto">
          <a:xfrm>
            <a:off x="3651250" y="2166938"/>
            <a:ext cx="5162550" cy="3217862"/>
          </a:xfrm>
          <a:prstGeom prst="rect">
            <a:avLst/>
          </a:prstGeom>
          <a:noFill/>
          <a:ln w="9525">
            <a:noFill/>
            <a:miter lim="800000"/>
            <a:headEnd/>
            <a:tailEnd/>
          </a:ln>
        </p:spPr>
        <p:txBody>
          <a:bodyPr/>
          <a:lstStyle/>
          <a:p>
            <a:pPr>
              <a:lnSpc>
                <a:spcPct val="150000"/>
              </a:lnSpc>
              <a:spcBef>
                <a:spcPts val="600"/>
              </a:spcBef>
            </a:pPr>
            <a:r>
              <a:rPr lang="en-GB" sz="2200" b="1" dirty="0">
                <a:solidFill>
                  <a:srgbClr val="000000"/>
                </a:solidFill>
              </a:rPr>
              <a:t>Communication objective</a:t>
            </a:r>
            <a:r>
              <a:rPr lang="en-GB" sz="2200" dirty="0">
                <a:solidFill>
                  <a:srgbClr val="000000"/>
                </a:solidFill>
              </a:rPr>
              <a:t>: ‘As a result of this message, I want my audience to…’</a:t>
            </a:r>
          </a:p>
          <a:p>
            <a:pPr>
              <a:lnSpc>
                <a:spcPct val="150000"/>
              </a:lnSpc>
              <a:spcBef>
                <a:spcPts val="600"/>
              </a:spcBef>
            </a:pPr>
            <a:endParaRPr lang="en-GB" sz="2200" dirty="0">
              <a:solidFill>
                <a:srgbClr val="000000"/>
              </a:solidFill>
            </a:endParaRPr>
          </a:p>
          <a:p>
            <a:r>
              <a:rPr lang="fi-FI" sz="2000" dirty="0"/>
              <a:t>If </a:t>
            </a:r>
            <a:r>
              <a:rPr lang="fi-FI" sz="2000" dirty="0" err="1"/>
              <a:t>the</a:t>
            </a:r>
            <a:r>
              <a:rPr lang="fi-FI" sz="2000" dirty="0"/>
              <a:t> </a:t>
            </a:r>
            <a:r>
              <a:rPr lang="fi-FI" sz="2000" dirty="0" err="1"/>
              <a:t>objective</a:t>
            </a:r>
            <a:r>
              <a:rPr lang="fi-FI" sz="2000" dirty="0"/>
              <a:t> is </a:t>
            </a:r>
            <a:r>
              <a:rPr lang="fi-FI" sz="2000" dirty="0" err="1"/>
              <a:t>not</a:t>
            </a:r>
            <a:r>
              <a:rPr lang="fi-FI" sz="2000" dirty="0"/>
              <a:t> </a:t>
            </a:r>
            <a:r>
              <a:rPr lang="fi-FI" sz="2000" dirty="0" err="1"/>
              <a:t>clear</a:t>
            </a:r>
            <a:r>
              <a:rPr lang="fi-FI" sz="2000" dirty="0"/>
              <a:t> to </a:t>
            </a:r>
            <a:r>
              <a:rPr lang="fi-FI" sz="2000" u="sng" dirty="0" err="1"/>
              <a:t>you</a:t>
            </a:r>
            <a:r>
              <a:rPr lang="fi-FI" sz="2000" dirty="0"/>
              <a:t>, it </a:t>
            </a:r>
            <a:r>
              <a:rPr lang="fi-FI" sz="2000" dirty="0" err="1"/>
              <a:t>won’t</a:t>
            </a:r>
            <a:r>
              <a:rPr lang="fi-FI" sz="2000" dirty="0"/>
              <a:t> </a:t>
            </a:r>
            <a:r>
              <a:rPr lang="fi-FI" sz="2000" dirty="0" err="1"/>
              <a:t>be</a:t>
            </a:r>
            <a:r>
              <a:rPr lang="fi-FI" sz="2000" dirty="0"/>
              <a:t> </a:t>
            </a:r>
            <a:r>
              <a:rPr lang="fi-FI" sz="2000" dirty="0" err="1"/>
              <a:t>clear</a:t>
            </a:r>
            <a:r>
              <a:rPr lang="fi-FI" sz="2000" dirty="0"/>
              <a:t> to </a:t>
            </a:r>
            <a:r>
              <a:rPr lang="fi-FI" sz="2000" u="sng" dirty="0" err="1"/>
              <a:t>the</a:t>
            </a:r>
            <a:r>
              <a:rPr lang="fi-FI" sz="2000" u="sng" dirty="0"/>
              <a:t> </a:t>
            </a:r>
            <a:r>
              <a:rPr lang="fi-FI" sz="2000" u="sng" dirty="0" err="1"/>
              <a:t>audience</a:t>
            </a:r>
            <a:r>
              <a:rPr lang="fi-FI" sz="2000" u="sng" dirty="0"/>
              <a:t> </a:t>
            </a:r>
            <a:endParaRPr lang="en-GB" sz="2000" u="sng" dirty="0">
              <a:solidFill>
                <a:srgbClr val="000000"/>
              </a:solidFill>
            </a:endParaRPr>
          </a:p>
        </p:txBody>
      </p:sp>
      <p:sp>
        <p:nvSpPr>
          <p:cNvPr id="33" name="Text Box 4"/>
          <p:cNvSpPr txBox="1">
            <a:spLocks noChangeArrowheads="1"/>
          </p:cNvSpPr>
          <p:nvPr/>
        </p:nvSpPr>
        <p:spPr bwMode="auto">
          <a:xfrm>
            <a:off x="6943275" y="6188868"/>
            <a:ext cx="1868488" cy="276225"/>
          </a:xfrm>
          <a:prstGeom prst="rect">
            <a:avLst/>
          </a:prstGeom>
          <a:noFill/>
          <a:ln w="9525">
            <a:noFill/>
            <a:miter lim="800000"/>
            <a:headEnd/>
            <a:tailEnd/>
          </a:ln>
        </p:spPr>
        <p:txBody>
          <a:bodyPr>
            <a:spAutoFit/>
          </a:bodyPr>
          <a:lstStyle/>
          <a:p>
            <a:pPr eaLnBrk="0" hangingPunct="0">
              <a:defRPr/>
            </a:pPr>
            <a:r>
              <a:rPr lang="en-GB" sz="1200" b="1" dirty="0" err="1">
                <a:solidFill>
                  <a:srgbClr val="000000">
                    <a:lumMod val="75000"/>
                    <a:lumOff val="25000"/>
                  </a:srgbClr>
                </a:solidFill>
              </a:rPr>
              <a:t>Munter</a:t>
            </a:r>
            <a:r>
              <a:rPr lang="en-GB" sz="1200" b="1" dirty="0">
                <a:solidFill>
                  <a:srgbClr val="000000">
                    <a:lumMod val="75000"/>
                    <a:lumOff val="25000"/>
                  </a:srgbClr>
                </a:solidFill>
              </a:rPr>
              <a:t> (2012) adapted</a:t>
            </a:r>
            <a:endParaRPr lang="en-GB" sz="1200" b="1" dirty="0">
              <a:solidFill>
                <a:srgbClr val="000000">
                  <a:lumMod val="75000"/>
                  <a:lumOff val="25000"/>
                </a:srgbClr>
              </a:solidFill>
              <a:latin typeface="Times New Roman" pitchFamily="18" charset="0"/>
            </a:endParaRPr>
          </a:p>
        </p:txBody>
      </p:sp>
      <p:sp>
        <p:nvSpPr>
          <p:cNvPr id="8" name="정오각형 23"/>
          <p:cNvSpPr/>
          <p:nvPr/>
        </p:nvSpPr>
        <p:spPr>
          <a:xfrm>
            <a:off x="612777" y="2058988"/>
            <a:ext cx="2519363" cy="1846262"/>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8549" name="직사각형 17"/>
          <p:cNvSpPr>
            <a:spLocks noChangeArrowheads="1"/>
          </p:cNvSpPr>
          <p:nvPr/>
        </p:nvSpPr>
        <p:spPr bwMode="auto">
          <a:xfrm>
            <a:off x="837180" y="2373167"/>
            <a:ext cx="2048959" cy="1200329"/>
          </a:xfrm>
          <a:prstGeom prst="rect">
            <a:avLst/>
          </a:prstGeom>
          <a:noFill/>
          <a:ln w="9525">
            <a:noFill/>
            <a:miter lim="800000"/>
            <a:headEnd/>
            <a:tailEnd/>
          </a:ln>
        </p:spPr>
        <p:txBody>
          <a:bodyPr wrap="none">
            <a:spAutoFit/>
          </a:bodyPr>
          <a:lstStyle/>
          <a:p>
            <a:pPr algn="ctr" latinLnBrk="1"/>
            <a:r>
              <a:rPr lang="en-US" altLang="ko-KR" sz="2400" b="1" dirty="0">
                <a:solidFill>
                  <a:srgbClr val="FFFFFF"/>
                </a:solidFill>
                <a:ea typeface="Gulim" pitchFamily="34" charset="-127"/>
              </a:rPr>
              <a:t>Define </a:t>
            </a:r>
          </a:p>
          <a:p>
            <a:pPr algn="ctr" latinLnBrk="1"/>
            <a:r>
              <a:rPr lang="en-US" altLang="ko-KR" sz="2400" b="1" dirty="0">
                <a:solidFill>
                  <a:srgbClr val="FFFFFF"/>
                </a:solidFill>
                <a:ea typeface="Gulim" pitchFamily="34" charset="-127"/>
              </a:rPr>
              <a:t>objectives, </a:t>
            </a:r>
          </a:p>
          <a:p>
            <a:pPr algn="ctr" latinLnBrk="1"/>
            <a:r>
              <a:rPr lang="en-US" altLang="ko-KR" sz="2400" b="1" dirty="0">
                <a:solidFill>
                  <a:srgbClr val="FFFFFF"/>
                </a:solidFill>
                <a:ea typeface="Gulim" pitchFamily="34" charset="-127"/>
              </a:rPr>
              <a:t>choose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
        <p:nvSpPr>
          <p:cNvPr id="2" name="TextBox 1"/>
          <p:cNvSpPr txBox="1"/>
          <p:nvPr/>
        </p:nvSpPr>
        <p:spPr>
          <a:xfrm>
            <a:off x="1753809" y="919238"/>
            <a:ext cx="4390571" cy="430887"/>
          </a:xfrm>
          <a:prstGeom prst="rect">
            <a:avLst/>
          </a:prstGeom>
          <a:noFill/>
        </p:spPr>
        <p:txBody>
          <a:bodyPr wrap="square" rtlCol="0">
            <a:spAutoFit/>
          </a:bodyPr>
          <a:lstStyle/>
          <a:p>
            <a:r>
              <a:rPr lang="en-US" sz="2200" dirty="0"/>
              <a:t>“COMMUNICATOR STRATEGY”</a:t>
            </a:r>
          </a:p>
        </p:txBody>
      </p:sp>
    </p:spTree>
    <p:extLst>
      <p:ext uri="{BB962C8B-B14F-4D97-AF65-F5344CB8AC3E}">
        <p14:creationId xmlns:p14="http://schemas.microsoft.com/office/powerpoint/2010/main" val="338114750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ChangeArrowheads="1"/>
          </p:cNvSpPr>
          <p:nvPr/>
        </p:nvSpPr>
        <p:spPr bwMode="auto">
          <a:xfrm>
            <a:off x="3184525" y="1326870"/>
            <a:ext cx="5795395" cy="5531130"/>
          </a:xfrm>
          <a:prstGeom prst="rect">
            <a:avLst/>
          </a:prstGeom>
          <a:noFill/>
          <a:ln w="9525">
            <a:noFill/>
            <a:miter lim="800000"/>
            <a:headEnd/>
            <a:tailEnd/>
          </a:ln>
        </p:spPr>
        <p:txBody>
          <a:bodyPr/>
          <a:lstStyle/>
          <a:p>
            <a:pPr>
              <a:lnSpc>
                <a:spcPct val="135000"/>
              </a:lnSpc>
            </a:pPr>
            <a:r>
              <a:rPr lang="en-GB" sz="2000" dirty="0">
                <a:solidFill>
                  <a:srgbClr val="000000"/>
                </a:solidFill>
              </a:rPr>
              <a:t>How will your objective influence the overall </a:t>
            </a:r>
            <a:r>
              <a:rPr lang="en-GB" sz="2000" b="1" dirty="0">
                <a:solidFill>
                  <a:srgbClr val="000000"/>
                </a:solidFill>
              </a:rPr>
              <a:t>communication style</a:t>
            </a:r>
            <a:r>
              <a:rPr lang="en-GB" sz="2000" dirty="0">
                <a:solidFill>
                  <a:srgbClr val="000000"/>
                </a:solidFill>
              </a:rPr>
              <a:t>?</a:t>
            </a:r>
          </a:p>
          <a:p>
            <a:pPr marL="342900" indent="-342900">
              <a:lnSpc>
                <a:spcPct val="135000"/>
              </a:lnSpc>
              <a:buFont typeface="Arial" panose="020B0604020202020204" pitchFamily="34" charset="0"/>
              <a:buChar char="•"/>
            </a:pPr>
            <a:r>
              <a:rPr lang="en-GB" sz="2000" b="1" dirty="0">
                <a:solidFill>
                  <a:srgbClr val="000000"/>
                </a:solidFill>
              </a:rPr>
              <a:t>Relational message</a:t>
            </a:r>
            <a:r>
              <a:rPr lang="en-GB" sz="2000" dirty="0">
                <a:solidFill>
                  <a:srgbClr val="000000"/>
                </a:solidFill>
              </a:rPr>
              <a:t>: to build / maintain good relationship with audience (use “we”, “you”)</a:t>
            </a:r>
          </a:p>
          <a:p>
            <a:pPr marL="342900" indent="-342900">
              <a:lnSpc>
                <a:spcPct val="135000"/>
              </a:lnSpc>
              <a:buFont typeface="Arial" panose="020B0604020202020204" pitchFamily="34" charset="0"/>
              <a:buChar char="•"/>
            </a:pPr>
            <a:r>
              <a:rPr lang="en-GB" sz="2000" b="1" dirty="0">
                <a:solidFill>
                  <a:srgbClr val="000000"/>
                </a:solidFill>
              </a:rPr>
              <a:t>Informational message</a:t>
            </a:r>
            <a:r>
              <a:rPr lang="en-GB" sz="2000" dirty="0">
                <a:solidFill>
                  <a:srgbClr val="000000"/>
                </a:solidFill>
              </a:rPr>
              <a:t>: clearly explains &amp; describes (use facts)</a:t>
            </a:r>
          </a:p>
          <a:p>
            <a:pPr marL="342900" indent="-342900">
              <a:lnSpc>
                <a:spcPct val="135000"/>
              </a:lnSpc>
              <a:buFont typeface="Arial" panose="020B0604020202020204" pitchFamily="34" charset="0"/>
              <a:buChar char="•"/>
            </a:pPr>
            <a:r>
              <a:rPr lang="en-GB" sz="2000" b="1" dirty="0">
                <a:solidFill>
                  <a:srgbClr val="000000"/>
                </a:solidFill>
              </a:rPr>
              <a:t>Promotional (persuasive) message</a:t>
            </a:r>
            <a:r>
              <a:rPr lang="en-GB" sz="2000" dirty="0">
                <a:solidFill>
                  <a:srgbClr val="000000"/>
                </a:solidFill>
              </a:rPr>
              <a:t>: to sell an idea, concept, service or product</a:t>
            </a:r>
          </a:p>
          <a:p>
            <a:pPr marL="342900" indent="-342900">
              <a:lnSpc>
                <a:spcPct val="135000"/>
              </a:lnSpc>
              <a:buFont typeface="Arial" panose="020B0604020202020204" pitchFamily="34" charset="0"/>
              <a:buChar char="•"/>
            </a:pPr>
            <a:r>
              <a:rPr lang="en-GB" sz="2000" b="1" dirty="0">
                <a:solidFill>
                  <a:srgbClr val="000000"/>
                </a:solidFill>
              </a:rPr>
              <a:t>Transformational message</a:t>
            </a:r>
            <a:r>
              <a:rPr lang="en-GB" sz="2000" dirty="0">
                <a:solidFill>
                  <a:srgbClr val="000000"/>
                </a:solidFill>
              </a:rPr>
              <a:t>: to inspire or challenge (use personal story)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
        <p:nvSpPr>
          <p:cNvPr id="2" name="AutoShape 2" descr="data:image/jpeg;base64,/9j/4AAQSkZJRgABAQAAAQABAAD/2wCEAAkGBxQTEhQUEhQUFRUXGBYXFxgXFxgXFBQYGBcWFxcXFRUYHSggGBolHBUUITEhJSkrLi4uFx8zODMsNygtLisBCgoKDg0OGhAQGiwlHB8sLCwsLC0sLCwsLCwsLCwsLCwsLCwsLCwsLCwsLCwsLCwsLCwsLC8sLCssNywsLCssN//AABEIAOEA4QMBIgACEQEDEQH/xAAcAAABBQEBAQAAAAAAAAAAAAAGAAMEBQcCAQj/xABGEAACAAQDBAYGCAMGBgMAAAABAgADBBESITEFBkFREyJhcYGRBxQyobHRFSNCUlOSwfAzYnIWQ1SCouEXRGOTwtIkJXP/xAAaAQADAQEBAQAAAAAAAAAAAAABAgMABAUG/8QAKREAAgIBAwIGAgMBAAAAAAAAAAECEQMSITEEUQUTIjJBcWGhFDPBUv/aAAwDAQACEQMRAD8AKv7RTf8ADy/NoX9oZ3+HlebQRfQY5+6PRsQc/dEtUhqQOHeCd/h5X+qPDt+d+BK/1QS/Qa8/dCGw15+6Bql3NSBv6enfgyv9XzhfTk78GV5N84JvoVefujobGXn7o2qXc1IGPpyf+FK8m+cdDbs/8KV+U/OCb6GXnHo2MvP3RtUu5qQNDbc/8KV+VvnDsvb1QNJcof5W+cEP0OnOPRshO2Dcu5qRRf2jqfuy/wAp+cef2hqr+zL/ACn5wQDZKdse/RKdsD1dw7A+dv1XKX+U/OF9PVXKX+U/OCH6KTthfRadsb1G2B76equUv8v+8eHb1Vyl/lPzgi+i07YX0WnbG37m2BltvVXKX+U/OGG2tUfdl/lPzgs+ik7YX0Unb5xrl3NSBEbWqPuS/wApj07YqPw5fkYLTstOR84X0XL5Hzg6p9zUgR+maj8OX5GOTtWf+FL98F/0XL5GF9Fy+XvgapdzUuwHnas/8KX745balR+FL98GR2XL5e+Edly+Xvg6pdzVHsBbbVqPwpfk3zj36Un/AIUv/V84MW2VLtp749+i5fKDql3NUQOO8VRLBYSZeQP3oj0PpEmvrKljxMGdZsmWZbi2qn4RilIpWa68mPxjamFRizSP7aTPuS/MwoCukMKE1yG0RNq6Qcx5iF0q/eXzEZlV1WBA9gbkjyiqG3m0EsX/AH2RXQQ1mwmev3l8x845NXL++n5hGP1FZPMvGCq9YC1gYiydqTjkWHkPlAcQ6zafXpX4ifmEeevyvxE/MIx07Rm/fPkPlEb6UncXPu+UHQDWbUdoyfxU8xC+lJP4qecYpM21MH2z+/CCvcmckyVPmT5qgKVALkW0JsO3sEHQbUH/ANLSfxF845+mJH4i+/5RjO0N9JrZSVlg3NzhzIBsLX52hSN5pydZ7NxtYZdhFoVpIdJtGzfTMj8Rff8AKPJO2pDsUSYGYC5C3JtztaMkpd75sx0AWVhLKp6mYBYDn2xqlHs4SZ/V+0pvwguNCk/1tf5vytC9bHJ/yt8okx5Ao1kf1ocn/KY99aH3X/KYi7b2zJpU6SocIt7A63IF7AcTGH78ekmdVsZdPjkyOABs8wD7UwgZX+6PfBUbMa9tbfajpjadMwtyAuR3gaQtl77UdQ2CVMu3BSLMe4GPmcKSc+/tMTpS2wnS3Hl2Q2hGTPp6r2qku3SB1B0uIhPvTTDVj5f7xluwNqTq5ZVG8xSwYmW8w3NsJ6vNr5W7osaTciZOuROkK12GAAsRgJW7W9m5HGF0mcqD3+1tN98+Q+ceHe+l+8fd84zX+xtT6vNnuyoEVmCH23VTmQBoO2Jkz0bzejx9PL0Q2wtazW+3odeEDQbWHZ3zpfvn3fOPDvnTfeP+n5wEzvRdMVkXp0OJsJPRt1cib3v2R1L9GTBh9eMOEtfomx3BsQJevGDoNqDJd8pJZVWXNcsbAqFw+JvF56w/4T+a/OBii3eFNKRbhiHJva2RsdOEGEJwMRJk97H6pvzL84xwIvr09SCvWOTZHOx8dY21tDGI76uEq55N/aTT+gQVuFbFv6kOyFAZ9IjmffCg6A6gtrmts0Tssp2G3eIF6XbA+7BJOfFsWqy9ieh88MZzIm28Yrsc6TYftUltnVE5VH1by9e0gfrAWNsvjGQ14QX7G62ydpryRGHhf5RmQqWFrNyjGQUvtF+6IE7aDX1MMs5I1MQnUjiTDGJk+sN87nxi2pq0Gm6NjhUviy5gZE34WvA1PDEi0EMrZRNJLe1zZjlc+yxBvwtaJz2K4oOT2LzdbZKT3UICUW+InIWPC+t9IJ94N2ikq8lMWt7m8ebkUDJTpoMXW1z14wWLjAI6pHK8cspbndCGxkuz9nTFcP0ZUKwvrmMQjdqg3aWeat71vANvS2CmndXCShz5cvfE7Z2+9IySlDv9WoDFlzsBYmwz1ikJWtznywp7EPfDez1WZLR57SQZKOLAnGTcMOqjWtYZ9sRztyoIuJk3TiTy/wAsTKqko615VQGms0pDLUywjJa5OYcHPvEPLsqQP8V4CSvwWLqcTlcJWB+88ubWy1RpjZWIxMps1s8zM79BALtnd2ZTKrA3B5i3fGzVGzJYRuiWpL2JUNNAQnUYgBpFJsWvl1StKmyThU8c1J4gGJzyVwdGHHaafJkqXNlsSxysBmewcz3Q40ki4PVtkQwIIOuYOhg/2fuqiTqlyvVUEygclxEG1mv1dAL9sQvSJsdeik1CA9J7DnUMAMs+Njlc6iMsiboZ4Go2Ceya95M+XOl5NLZWtzsRcdxEaJTelFlLN6tJLFmOIMVyJuAwHtW7YzvdmVepkM5Cr0qXvpbEL3vlawMfRR2ts1f72kHdgimxzSRlE/0n1lpinomDoyDq2wXvmLe1bkYdHpSqTKwCnk4sKrj65vhtY4NBpGnHevZi/wDMU3hh/QROTa1Kac1KzJZkC5LgDDkbHQc4xkjJJvpLrDbBSyV64drJNbGbWzF8teEe/wDEXaLOGFNLsAVwdDNIzN74icV+4xob+kPZg/5hfBHP/jDLek/Zg/vmPdKmf+sYND+zK+bPplmTlwtjHVClQBhFrBs4KV0HcIq59Yk6nSdLJKOFZSbg2N7EjhFnKzUdw+ESa3GR0YxvfOmxVdQP5UbyFo2QiMr3ll3rpw5yh+kGHIfgBvVxCiZ0Z5QovpJ2G9Js/DQ18sqcPUZcS2xAcbeEBkqnljVV8hGk7J3jo5qVHRy2wpLLzA9zjUAmwBJvpFLT+kHZ0v8Ah0rA3v7AGfO5PKOZ4nJrc9HF1+PHF1BNsrt3LNJ2mgtY0wNu7Hw8YyOZPuFzU92vjH0JsDe6RVTJqyqcK/ROxLBeuF+ybZ2zEZ43pZmWulDRL2YT8oulR585a5OXcEZDEgEAnuEcz5E0nqy3PcrH4CDin9KtUVBEmlQm+Qln/wBo8f0pV/BpC90r5mDYtAVI2VUv7NNUN3Sn+UaBucZy0rU86S0vNsJYWYBsyGUjQk3EVtTv9XuimbOswdXUKmAWXMYvvA8tILzOSooxV0wA6158sf3b/aIv9nMHuMTybovgpS3ZLpVlTV6JybWAyNrZQxsvdNZU3GKmY4vbCCSAeGI37oiypqnha4BxG9r20JGdor9obcmy3lsv1a+y5Q4pLAcdBhPfnHIrPQaVWVu8NdWU8m1WyNjYAFcmIXrE69kXu5e661MhJ00Fb3KWyfCfvHkdYzev2ya+ul4yTKVsKAm11FySe1reUazK29NAWXRyg75A3yRF5nu5a9kO9tjnTt2iTs3d5dnVImyndpc04JstusRiPVmLxJDWB7DBp6yPuP8AkMDOzqINO9YmTHEywDS8XUDAcBxF7kd8FdNOxqG5/prDxZHLGtyFtKa5lTBLlviKsFyAzI7TGT0wmSZ7SsJRh9liL6A8MuMbVAd6RKAiSJ8vo1KMDMbCOkYZBbPwA4840o2HFkcdito5yuhVxa4sQf33xOpAl2l4VKHOxAIt3GAxNpzJxIp5TTSM2wi4UDM3OkX27FQ09wONrnkBCKDLuaLeZuTRzVYCSqluIvcHmBGG737EFHPmSkcTERsIcC1zlkRoDw8I+idt7SWkpZk37q9X+Zzko8yI+fqmoJvi6xYktf7RJub+cdmPG63ODJk1MHqWZrG0bqjHu3ULyWoH+rFGXChlHMAqew5eRg/3S3gkydnVFHMLYnE0o1rqS4yXLMQzgxLMsnqbX/f7zjmWucTF6oAZMR+726cI9qJTYrtK6IAXtYi/nzhBzfd3Fx7IpcyLS1zBsThYjWCWmo1wr7Z6o+23LvgZ3GfFsiQf5X9054LKI/Vp/SPhEpDI89STl7yf1jPqrZqHahUC15JOp/WNIgDqzbaydsph8Y0OQvgovogc4UXVxzEKOogCvo/pC8ypR1YBqaZa4Ivl/vGfNOtkRYxr+4Mqd6wGm2sVmLa2n7tA3teipwG6TAqqTjmWAOvsSxqxiYEyN6K7tXhbkBpUwe4ZRnMxbFltoSPI2jQvRpWodqSejBCkuq4s2thOtsojbZlUSzKhQXeYruCLMAGxG+Zytf4QApgdSAm1gcjF7LlypdnazuNBqq+HE98V7tlkLDlHgMLZWh2rqS5xHX95QRejzeb1SpGPORN6k5dRbPC9uwnPsgYZRHMmwe1rEi/YYBjYN4NjzKRump7TKV87a9EDnbPVOR4XiBL3Tl1cl/7suCwKk4ENvtA6qeMTPRfvG0yU1E9iVVmlljfFL+0nhfyiDvXteYlHSypUsS0q8QmTAckAKkSVPaCc+QjKK5K+ZLTRlOxbS5uB8IZHOFuBtlr26iNX3f3tK2W4K6XFoz/ejduZTthmyioNgWzK3vlnbviu3dmMuJAfZJic4lMMvg2mWjtUtMlgAOAC+LEbakAN1V8AYJ9gbQQCajOoCOBcsAM1BNrxkew6uaSAXax4XIEX2wtzHZFJmoZfWJ6uKYxubZnIDIQuJWxuofpRpU/eClT2p8rwa/wiprt9qGxVmaaDkVEskMOXWteKSm3Wp5YLNKmzSM88sX9Kg5xzU7dpqZC3QCWAMvq7FiOANtY6ljTOFzp0yTO9INFSyurImy0+yFlqgY8AM89R5wK7p+kBhWFZyXlTiSMCrenAFlvh9oW17TABvFtudWTelnHPREHsyxfRR+sGfo8lr60LgEdGQwI4XUE++L48UaZPJN7Iu/TBtfKTTqcv4r24/ZT/AMjGXTiSez4xcb17RM+qmuTcYsCn+VOqvna/iYprwOAo6WZaHle4yiGxyh2WY1hJez9ktUT5ctXwTGNlYg2ueBI52gvrvRvXNh68uYQMyzsCT4rpAZJqWlOkwE9RlYEe0pVgQR3W90bBTbRqmAcVpwsAysUQqQe0LCSVmlKi13P2bMp9nJTzrdIvSXCm4s0wuLHuMEWzx9WnYLQKyNq1qp0geRPUEizIUY25MvyiTs/fGQ5tOVqZtLtnLvxAcaeIESlAaOQKDAFtSXfaknh1T8DBytyAVIYHMG+viMjARtzZc96oTieiRAQCubm/boIRRaY+pErAO38p+UKKf1Bfx6j/ALhhRXWJpJWzduINoS5C2zd1PfZvflGS74zC9ZPVmPUmOoHAdY6CNvkbFpEqemLDpekLDqm4Y8PfCr9m0CzXaYhxliWOHidczAtASoxn0foU2jSNb+8A8wRDW+NMU2hVpYjFOdvA2a4842eTW0Ethglte4ANgM798Z36WJ8s1xEtbMqKrm9wTfFl4EeUBsMUBbwhHphEQpQUM1K3AIyZTcH9+UdzWsR2x7bKMYmbE2s0qYk6Xk6MDbhcaqewgnzjb9v7OlbQ2WegUdZROkgZWcDFhI4HNl8Y+e5pKHGNNGHMc+8Rr/oX3iBx0rNcEdLK/wDNR8fOCjEfYTLtWhMmaSZsoBbaFhokw9o0PaO2Ak7vrKdgCyOCQc9DfMGCPeaVN2VtMzJLYVmkzVyuCjsekQg8mBNu0Ra704ZwWpRQrEL0oGmfsTVPFWFs4nkR6vhM8byeXkV3wClHRTC2BXZmbqgZAAnLO1jxjXKCR0KJLH2QEHcBYmA/cWiDVIYi4ljH3nRR5mNGraQ2x/atn8hAxIfxlwjOOOC4/wBIJmWzgK9JlRjoHvmeklm/G2IXtBXVTcIgG31qMVNOXhYW78QMXWx4rSZmcodZb9vwMGO6lX0a1k37lOVH9UxlVfeIDAcx329xi4k1GGnmqPtvLB7kDN8SI6oP0shJepECY0eDSG8WcduImOczdD3j4iPGuufCOas9Rv3pD1LNDr28YAR1c8119x740f0cVQMgyj9hjkeAbMW7NYzFPq2sfZPuMEW722jTFz0bTFIBbD7SgfaHPWGFktjWGnqiFVIsc7dvfA1Mpbsxv7Vz46wtl7dk1AvJcNzGjDvU5xN9XJZSSbnMIPba/uUdp8LwpP8AA1sdp8g3p3w53KNnJI43BIwd4IglrN5HKBUlAuQMWd0B44b2JHf5RAk0hawPVA+6Cyj+nLrN/M2nARcSJEuWuqqOLMTme1jxjabG1NFF6xVf9P8AKIUXX0jT/iyvziFBpC6pAvs7fyXOYN0HtOuIhhiS5At3dsRt7tqzPWpkiWDclQoGbMWAIsfGMpoq55Th0NiP3aCik216xOWa7hagYcLE9Vyul78bDnEHC+C9mhbvej9jZ6x7tkQik9XMEXY5E+EZbvZOx1tSf+q48FOEfCNO9H21az65apy3XXCciVWzFiByNwBccIyGa2NmY5kknxJJ/WBVDRGjHpMeH3whAGOGOfdHt4bvmf3pHQMYx1aGdkbTeinpMS9lcMvYb6dxGVu2HkMN1ChhaMA170tlKigpa2XoGAvyWaLYT3MFEV3o3rEny/VJwGIBzIPNDnMknszLAdkV2xJxmbtbQk5k08zEt9QpaXN/94E91tqCRUyJ3BXUk9l7N7iYLGi2naN03N2F6uJhYZlyF7VB6p/WCbEDESXMyNuZ9+cMzphGkBKhsuWWWTlLllFvXKwKXB6o1HK+UZ9tSgmTaaon3ARVNgSbmxFyBBvvb0jysCKzuxyVRdjhBawHgICpFBteZKMmZI6NMDA4gq4lA/q1tbhFI0Qk+xnV80/q/SJcticQ4XEQUzEsjtPwiVKayMeJMXT9Ij5OVOcSdYjpD0KMM1AupHZEOhc2BBsePhlE14rKa2JkJIzuLC5MB8hReKwcWYWMT92iwqZSXALN0YLXw2aw61u+KKXRqP7x17Tl8YmypzymUkhsJDK4yIIIIuOWmcazUmalIoklNlgeYGwhlQBFblLU5u3abARE2/vKlA/RnDNnMLtZ+spOfXa3LjqeyLHeze2TIp0nS1Vpri0okYRitmwvbEF7IxqbUM7M7MSzEsxOpLG5PnCRnZniphVW781Uy4V+iHKWMJ/Mc4o5+0pjm7u8w83mOx98VxMJpgGsNYyikTOmPIe+PIgetiFA1GosJtFMW5ZGGElWyPVI1B5Q12xpFTQTEbGXIaxAZx1rcpn4idh7xA7UbLl1JYSQJNSvtyb/AFb/AM0o8onCeotmwPHxuhnY+9U6XhRrOBkpNw6f0uM7dhiqbkIaSWVchhhYXBB1B0jotGkRiIDOOZhsCYjzJ+dgCx7MgO8mGUnuxIYBRqBfPKFGJEnSO44SHFEYwiI5MJmjxYwDVfQzRrOp9oSXF0mBUbkQ6OpEZM1K0ovKf2pbPLPerERtnoPk/wDx6lwLBpqqP8qAn3tGe+lCg6DatQALCcEnp/mUK/8ArRvOCY1vcGu6ehkTGN2wKr/1IMLHxtfxi7njhGZeiTbeCRVSyrP0YE5VWxYgnC4UE552PjFjP9K1JwlVDeCD4tGMFrVMqRM6ac2FZct20JOZAyAzJ1FhziJtb0g0summTwJjFQMKNLZC5OQtcezzPCAHb2/sqet0kTVbS7OAttfZXXOB6p3rlzU6ObTl0ta3TOuo1AGQzzg8GBRhZU7Af0h6QLqIm7YrqeYQZdN0IAAwrNJBtbPMam1zEQVaZAJh7cRPuiqmhNJ6ghwxwuusPLKJ0hxRh88oj+ogOJmIjuHG9s4tVprHMXtHkzDocrxqCcNPQDrFbnnpERJBuQDdG0sb4SeHdHc+SuGz+HdFatOAbgm3eYSTGRP23VTnmkT3LsgEsG9wFUAKq8hYeJiKscObmGp022QhLGHJ1RhyGsStkbBnVLAKpz05nt7B2mFs6iVbTZtiL5ryHBiOPdFxM3mKXEkADmRmfkOyKQUeZE5uXESf/wAMZ38v/dX5QorP7UT+fuEKH1Y+36I1m7/s1ddusMjMRr8JiFD74qd4tmJUAPLl9DUJmkyWQyE8mtoDnnBNNtOXDNlhwMjlcgjsGcRk2LTn+GXlH+Rzl/la4jz/AC99mfRvQ1ujOZqCrUkgJVSsnX71svL4QLT1cEi9iMiCPiI0TevdudJYVUlgzLqQLEjjjXQg8xFJtKlWqlCfJFnUWdRrfUg9o4HiI6Pd9nmZsXlu1wwZkpfX4R0ZGRJNzroBbshIYfGeXCEJEMC0cicpyxC/fDNRJdgtjZTmT7rR2lOgUgAfrGMSLWjpT++cQqWqFgr68D84JtxZUp6+Qk/2ManPQkBioPIEiMA3LcLY5paKTLYdYgu/9TnFbwBA8ICPTzsu4palRmpeUT2EYgD+UxqZqUbRl84BPTfNts9BxM+Xb8kyGMZluTtxaOeZrXsEIsDa9yPha/hHO88uVOdp8hHQklnlka363SoLZKRqPGKncuhFVtGnlPnLxFmHMKpPxsPGNx27smlI6aaGltLUqrSzhYKBZV0IOWQuIWvkdNVTRgLzTa3CGgcov9qbvMSWkKzIbnCSMaDt0BgfW9iQGIGtgTbyh92Ts5tc25xLk0JJGY84q584LY37oeoanFfPTW+vfCtMpBx+TbNyNlSBICz0pWcZi2FnsfvE8RFD6SNmy5JSdJCqHOFlFgA1rhgO0A+UDW7W3ElzFZpcpwOZKEdpYXB8REHfLe/1h1VfYViTbTll2QkXJSL5Fj0bEaZPvESon2HWHjHk2YAL5Q3KlgkFtOWp8RHTbZxI4SSzdYiw4XhYoscVwbA+OXuipmNaBJDCmzbQpckYSxaxvktrnTUw9s2nRleZNfCFHVH2na+Vh2QxV1BdixtfsEIE7mzDYXMKVmRDLRJpRnfkP38YxiZ0YhQx0nbChtSMbhLoJw6pYq/2Ti1I4Ex20usX2pYmeWL8wsYvqiSXsCALEG/HLlD0c/lI9nzn8pAyu01N0e8s6FZguh7MWsBW2aVqCeJqC8ib7ajMW5g8xqI12ZIDizKGHJheKTau7MuZLdFut+F7qDzA4QUpRd3ZNzxzTjJVZlO8ezFH18rNGsTbt+14xQrP4CCijJpprUk8fVsSFJ0BPDuMD+2tkerTLAHA2aH4rfmItJWrR5soOEtLPSuQHCILU4U5CJKPePWIAzPiYmKVzUyl7Hj+msEm6FVS01Qk2qd2WUcQlqhczGANusSFVRe+uZgb2jJJGJdRnEvYtOlQhxMVZb37RYkfCGirYHsaTtD0yJfDS0Vr5BprC9/6UvbzjPd7t8Kuqe1R7Keyi+wptrf7R7THtRsFldll3K8DyuL5+cVNTlcHhlaGlFoEZJlt6O9sSqasWfNLYFRx1VLG5GQsPGC/b3pKSoIWTJmhf5iq3PbYmMwlygNCYRMZRA2Ga7zzL2UKmZGuJvCKiuqA00ktKxW4FqeYOQxDqvYWzimlzSD+xeNZ9FdJLrZE2U8qVMMoq1nJBwuD7ORFgVPnD7UJbsx7aGo7z2+/jHFM5F7HWJm8cnBUzUtbBMmqByCuQB7ohgRP5KfB6SY56OJ9PJtrD8ulF7+6DRrPaSmvYtw0HziyQRxLEOiKJCWN21ihnG7d5Pu1i/GsUU2WcUwAcf3aBMZCLgm2gGgiVSAqMeEEXIvx8ogyxEylfhCozPClzeO7WU9pH7+EOmVHFtPE+enwgNUMmMYYUPYY8hQn0ka4cIYausYHxP7Y7Sr7YbY+i/iBHL2pziQKtWgYSq7odFVyMbYlPo74IO/+7Ynp0ie0B+zAbQTRUymp5/8AEXQ8csgRGirtEjIi4ORHOM+3s2SZLesSL4b3y1XsPZAvQ/w+TmzdM8kKfuXAHVEtpTlHyINu/ugu3f3cSbKZ5+SkHCNPH5Q1tWnl1chXthmCxuBnlqIgUuMGxdiBwLad0GWBt7cHlrKoXa3KPaNM9M5U3mS79Vxrbke2I2zZmCdYXAfK3fp8YNpkhWUrkb68Yq6DZaiZhdb4SGQ8RY5ZxbyOxz+cXNSuFrZZhT42F4A65+u2QGbeOZgrq5zTHYqfZsBfiBA5W07ZsRkeNoeS2FjyVytwidRUKup6wDHQfOGqegLpNmXssro8XNhMfALHsgi2ARkLALlwGfbeJxVvcpJ7bAzPpypIbIjWCb0c18yTPmNLvlLBIH2rOuR56mKnbI+sf+ow7uxtL1aaJmAuSQqm9kGeeLnw0hZGRT7yT8dVOf70x2/MxJ+JiEjaRM3izqZrWsGdiOGV4hCJFC6Ah9IjUbYkB4jIxJliKoUkJHYMNrDkMY5IziDUVGF2Wwzte4z/ANokz6yWurDwzPkIrKioV3ut7WAz45xrCkSJkpWz0MMCUV18xDstofR4OlMYbWfkY6Qa/vQQ6aO4uMu/j3RHwkHOFlFrkB1lHse4ByhQlIxpPSDmI9FQo1YecD4WTxeYe5THYWTynHwA+MTWH8nuy8cfxD9l4a5B9secL6ST7/vijxS+EqYe8gR4WX8FvzCG/jruyT8byf8AKLp9oA+yw84Qq2IKsbqdRFbKlSCjF+kluPZAGJT4iK9agp7LYl5H95QHga4Y8PF4ydZIL7RazKFZIxIS0ljZgf7s8+4xEamUmwe/8rKrZcCpbMjuMTtmV6sCDmpFmU8ohVVMZbCWSCp60pjmCNcJ7YrhnXpkcniHTRmvNxbokUtA9/s9hwtp4mwidUUOGWznRVJh/ZcsMBcFW7VYi/ZmRD+9U7BThRmzsBnfMAXPw98dDkeHQO7FoicTNyzyjrbCLh0FrconynwSGZsI8Txy4wP7V2oCtlHiYya+RqHl2d/9dVumQUyrgAZhWxZ9gis2KeplBNu3Uy32ZWLMYKWDJh4scFxYQI7HqlWWDcRO1qZRJ6SBXnNr8SY4kMypdXKnlqvkYVY1xfmYrprmIzKRJe2s+jPNeGhubmKt2tEgzyUCn7JNj2Hh8YjvCDkqmnMp6uh4cDFpJcnkPfFXs2b9g6HTsMWsoWyz8YpEVknBf7RHdaKzaFObE4j3ExZhoh7SPUbugy4MgfURKlCGJQh+WYmhiZKeH0MRUMSEByAzi8WEeEyHlmXyPviNiIyIse0ZxJl1d1wsL8jxH+0UvuGkLoV+7+/OFDXjHsao9hNIYSQTD8tSTa8N02kO/bEYkdNRc2McTacLziVc2iJPaMYi5xHqKa+Yyb4xKBjoiMwLYp5c0qbjIiCGlmLUSjLY24qeKONLdkVFfT36y6j3iIlPPKHEPGJThf2d3SdS8b0y9r5C3d/apQtLmthZMjcXB/mHZDu2qgTjLKm6DFmPvZfoIqqlenQTJf8AFQZfzqNVPOJOzJ0p5RKrhe4DAZC/Ekc4GOd7MTrOl8t6o+1je87Yaa38yj33gTf2YLt55OKSqj74v4AxVS9i4pd1bPkRDpWcd0hvdRCZcwC3tG/OxWBWjQi45ZeUX+yZplhxowfW+n7tFRITrTNMiSfE8IklU2Xe8UR605Q8+zUMtGEyxKgkWvnEauPCLWVLGFR2CEyGxlBPpyoMRG7YI6yn6jZcD7oHSIVDNUd0y3MXMmZwax5Hj3GKekHWi5VYpEVj9/LsiDtRvqz4D9beQiSzW/QRX7RPUz53/SGlwBFeOcPiGU0hxImhiQkTqCpwOrXtY6jVb5Yh2i94gS4dUxRBLCsnL0jYcTy8RwlvatwJ43hgdkS6iXisVAGLPsOQy7NDESSLNY+PllBtox1ChXhQ2oIX007hErF1hE+ZsGcntSm8B8ohzZRXUEd8PZzjoeI87OEGMSBJuIxiswnOHJbQ9MlR4JBAvDAG3SK6qp8JuPZOvZFqORjh1Gh0gNGKyhrDKfXKJ1chlt08v2T/ABFHDtisqJVjh8vlEzZFba8t/ZOX+0c+SNepHq9HmjOPk5OHwTdtVfSJIw53Zr27ocoakKMOptFXPkGU2C/UbOW3AXyKx7L6o7ecWxTUlZ53U4JYZOLHG6P6zFkWOXhp8YHg+CZZ80v1io6ygkXggM6zXsrDjeItDLU1ZmLkCQMP2bW0IidN5GbjGis3goZahXktilsD1r3seR5RLkg4RcaAfCPd6KdEWYUUL1xkNDcco9LZDuEJlQcTG5jXuLagwIuLEjkbQaA5ZG8CW1EtNfvv5xNIpIapW64i9ljKBxDmDF/TTriKQEZ7NHifcIg7RHVtytFg7ZZZfGIFWpwGGkBFWhh9Y4ybsPxjpYkhh9DDqQykOrFEFF5sg4pbKc7HxsezjxjiuVVSy8WBPMxUKxGYuO6HvXG0brfGDZjqFDXSjkfOFGsx9VTYFN4dDChQ0STAWZ7UTJWkKFFRCLO1hcI8hRgjD6xzOhQoKAVVb7S98R5ft/5oUKJy4ZbD719otd4P4Ur+ofGI0/VvCPYUS6b5O/xf3r6E3DuhjY/8Y/1QoUUj/azzZ/1oa3x9lv8A9B8Ibl/KFCieb3DYeDsanxga23/FPcPhHsKJIpIrRFxs7WFCh48iMkPESr9gwoUOwIqk1EPNwhQokhh1IdEKFDoKHV0htoUKCE5hQoUAx//Z">
            <a:hlinkClick r:id="rId4"/>
          </p:cNvPr>
          <p:cNvSpPr>
            <a:spLocks noChangeAspect="1" noChangeArrowheads="1"/>
          </p:cNvSpPr>
          <p:nvPr/>
        </p:nvSpPr>
        <p:spPr bwMode="auto">
          <a:xfrm>
            <a:off x="117475" y="-1325563"/>
            <a:ext cx="2762250" cy="27622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정오각형 23">
            <a:extLst>
              <a:ext uri="{FF2B5EF4-FFF2-40B4-BE49-F238E27FC236}">
                <a16:creationId xmlns:a16="http://schemas.microsoft.com/office/drawing/2014/main" id="{B54109C0-12DD-534C-B1CC-9966A355E30C}"/>
              </a:ext>
            </a:extLst>
          </p:cNvPr>
          <p:cNvSpPr/>
          <p:nvPr/>
        </p:nvSpPr>
        <p:spPr>
          <a:xfrm>
            <a:off x="92077" y="2058988"/>
            <a:ext cx="2519363" cy="1846262"/>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 name="직사각형 17">
            <a:extLst>
              <a:ext uri="{FF2B5EF4-FFF2-40B4-BE49-F238E27FC236}">
                <a16:creationId xmlns:a16="http://schemas.microsoft.com/office/drawing/2014/main" id="{8979434C-4C44-FD49-9BBF-154117C528C3}"/>
              </a:ext>
            </a:extLst>
          </p:cNvPr>
          <p:cNvSpPr>
            <a:spLocks noChangeArrowheads="1"/>
          </p:cNvSpPr>
          <p:nvPr/>
        </p:nvSpPr>
        <p:spPr bwMode="auto">
          <a:xfrm>
            <a:off x="316480" y="2373167"/>
            <a:ext cx="2048959" cy="1200329"/>
          </a:xfrm>
          <a:prstGeom prst="rect">
            <a:avLst/>
          </a:prstGeom>
          <a:noFill/>
          <a:ln w="9525">
            <a:noFill/>
            <a:miter lim="800000"/>
            <a:headEnd/>
            <a:tailEnd/>
          </a:ln>
        </p:spPr>
        <p:txBody>
          <a:bodyPr wrap="none">
            <a:spAutoFit/>
          </a:bodyPr>
          <a:lstStyle/>
          <a:p>
            <a:pPr algn="ctr" latinLnBrk="1"/>
            <a:r>
              <a:rPr lang="en-US" altLang="ko-KR" sz="2400" b="1" dirty="0">
                <a:solidFill>
                  <a:srgbClr val="FFFFFF"/>
                </a:solidFill>
                <a:ea typeface="Gulim" pitchFamily="34" charset="-127"/>
              </a:rPr>
              <a:t>Define </a:t>
            </a:r>
          </a:p>
          <a:p>
            <a:pPr algn="ctr" latinLnBrk="1"/>
            <a:r>
              <a:rPr lang="en-US" altLang="ko-KR" sz="2400" b="1" dirty="0">
                <a:solidFill>
                  <a:srgbClr val="FFFFFF"/>
                </a:solidFill>
                <a:ea typeface="Gulim" pitchFamily="34" charset="-127"/>
              </a:rPr>
              <a:t>objectives, </a:t>
            </a:r>
          </a:p>
          <a:p>
            <a:pPr algn="ctr" latinLnBrk="1"/>
            <a:r>
              <a:rPr lang="en-US" altLang="ko-KR" sz="2400" b="1" dirty="0">
                <a:solidFill>
                  <a:srgbClr val="FFFFFF"/>
                </a:solidFill>
                <a:ea typeface="Gulim" pitchFamily="34" charset="-127"/>
              </a:rPr>
              <a:t>choose style</a:t>
            </a:r>
          </a:p>
        </p:txBody>
      </p:sp>
    </p:spTree>
    <p:extLst>
      <p:ext uri="{BB962C8B-B14F-4D97-AF65-F5344CB8AC3E}">
        <p14:creationId xmlns:p14="http://schemas.microsoft.com/office/powerpoint/2010/main" val="1344722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854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854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85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84CA0-2664-CC42-A052-58D6A9C3AD5E}"/>
              </a:ext>
            </a:extLst>
          </p:cNvPr>
          <p:cNvSpPr>
            <a:spLocks noGrp="1"/>
          </p:cNvSpPr>
          <p:nvPr>
            <p:ph idx="1"/>
          </p:nvPr>
        </p:nvSpPr>
        <p:spPr>
          <a:xfrm>
            <a:off x="844550" y="4420245"/>
            <a:ext cx="6591300" cy="2146296"/>
          </a:xfrm>
        </p:spPr>
        <p:txBody>
          <a:bodyPr/>
          <a:lstStyle/>
          <a:p>
            <a:pPr marL="0" indent="0">
              <a:spcBef>
                <a:spcPts val="600"/>
              </a:spcBef>
              <a:spcAft>
                <a:spcPts val="600"/>
              </a:spcAft>
              <a:buNone/>
            </a:pPr>
            <a:r>
              <a:rPr lang="fi-FI" dirty="0"/>
              <a:t>... </a:t>
            </a:r>
            <a:r>
              <a:rPr lang="fi-FI" dirty="0" err="1"/>
              <a:t>know</a:t>
            </a:r>
            <a:r>
              <a:rPr lang="fi-FI" dirty="0"/>
              <a:t> </a:t>
            </a:r>
            <a:r>
              <a:rPr lang="fi-FI" dirty="0" err="1"/>
              <a:t>how</a:t>
            </a:r>
            <a:r>
              <a:rPr lang="fi-FI" dirty="0"/>
              <a:t> to </a:t>
            </a:r>
            <a:r>
              <a:rPr lang="fi-FI" dirty="0" err="1"/>
              <a:t>write</a:t>
            </a:r>
            <a:r>
              <a:rPr lang="fi-FI" dirty="0"/>
              <a:t> </a:t>
            </a:r>
            <a:r>
              <a:rPr lang="fi-FI" dirty="0" err="1"/>
              <a:t>effectively</a:t>
            </a:r>
            <a:r>
              <a:rPr lang="fi-FI" dirty="0"/>
              <a:t>. </a:t>
            </a:r>
            <a:r>
              <a:rPr lang="fi-FI" i="1" dirty="0"/>
              <a:t>(</a:t>
            </a:r>
            <a:r>
              <a:rPr lang="fi-FI" i="1" dirty="0" err="1"/>
              <a:t>informational</a:t>
            </a:r>
            <a:r>
              <a:rPr lang="fi-FI" i="1" dirty="0"/>
              <a:t>)</a:t>
            </a:r>
          </a:p>
          <a:p>
            <a:pPr marL="0" indent="0">
              <a:spcBef>
                <a:spcPts val="600"/>
              </a:spcBef>
              <a:spcAft>
                <a:spcPts val="600"/>
              </a:spcAft>
              <a:buNone/>
            </a:pPr>
            <a:r>
              <a:rPr lang="fi-FI" dirty="0"/>
              <a:t>... </a:t>
            </a:r>
            <a:r>
              <a:rPr lang="fi-FI" dirty="0" err="1"/>
              <a:t>be</a:t>
            </a:r>
            <a:r>
              <a:rPr lang="fi-FI" dirty="0"/>
              <a:t> a </a:t>
            </a:r>
            <a:r>
              <a:rPr lang="fi-FI" dirty="0" err="1"/>
              <a:t>speaker</a:t>
            </a:r>
            <a:r>
              <a:rPr lang="fi-FI" dirty="0"/>
              <a:t> at </a:t>
            </a:r>
            <a:r>
              <a:rPr lang="fi-FI" dirty="0" err="1"/>
              <a:t>our</a:t>
            </a:r>
            <a:r>
              <a:rPr lang="fi-FI" dirty="0"/>
              <a:t> </a:t>
            </a:r>
            <a:r>
              <a:rPr lang="fi-FI" dirty="0" err="1"/>
              <a:t>event</a:t>
            </a:r>
            <a:r>
              <a:rPr lang="fi-FI" dirty="0"/>
              <a:t>. </a:t>
            </a:r>
            <a:r>
              <a:rPr lang="fi-FI" i="1" dirty="0"/>
              <a:t>(</a:t>
            </a:r>
            <a:r>
              <a:rPr lang="fi-FI" i="1" dirty="0" err="1"/>
              <a:t>persuasive</a:t>
            </a:r>
            <a:r>
              <a:rPr lang="fi-FI" i="1" dirty="0"/>
              <a:t>)</a:t>
            </a:r>
          </a:p>
          <a:p>
            <a:pPr marL="0" indent="0">
              <a:spcBef>
                <a:spcPts val="600"/>
              </a:spcBef>
              <a:spcAft>
                <a:spcPts val="600"/>
              </a:spcAft>
              <a:buNone/>
            </a:pPr>
            <a:r>
              <a:rPr lang="fi-FI" dirty="0"/>
              <a:t>... </a:t>
            </a:r>
            <a:r>
              <a:rPr lang="fi-FI" dirty="0" err="1"/>
              <a:t>feel</a:t>
            </a:r>
            <a:r>
              <a:rPr lang="fi-FI" dirty="0"/>
              <a:t> </a:t>
            </a:r>
            <a:r>
              <a:rPr lang="fi-FI" dirty="0" err="1"/>
              <a:t>that</a:t>
            </a:r>
            <a:r>
              <a:rPr lang="fi-FI" dirty="0"/>
              <a:t> </a:t>
            </a:r>
            <a:r>
              <a:rPr lang="fi-FI" dirty="0" err="1"/>
              <a:t>they</a:t>
            </a:r>
            <a:r>
              <a:rPr lang="fi-FI" dirty="0"/>
              <a:t> </a:t>
            </a:r>
            <a:r>
              <a:rPr lang="fi-FI" dirty="0" err="1"/>
              <a:t>belong</a:t>
            </a:r>
            <a:r>
              <a:rPr lang="fi-FI" dirty="0"/>
              <a:t> to </a:t>
            </a:r>
            <a:r>
              <a:rPr lang="fi-FI" dirty="0" err="1"/>
              <a:t>our</a:t>
            </a:r>
            <a:r>
              <a:rPr lang="fi-FI" dirty="0"/>
              <a:t> </a:t>
            </a:r>
            <a:r>
              <a:rPr lang="fi-FI" dirty="0" err="1"/>
              <a:t>company</a:t>
            </a:r>
            <a:r>
              <a:rPr lang="fi-FI" dirty="0"/>
              <a:t>. </a:t>
            </a:r>
            <a:r>
              <a:rPr lang="fi-FI" i="1" dirty="0"/>
              <a:t>(</a:t>
            </a:r>
            <a:r>
              <a:rPr lang="fi-FI" i="1" dirty="0" err="1"/>
              <a:t>relational</a:t>
            </a:r>
            <a:r>
              <a:rPr lang="fi-FI" i="1" dirty="0"/>
              <a:t>)</a:t>
            </a:r>
          </a:p>
          <a:p>
            <a:pPr marL="0" indent="0">
              <a:spcBef>
                <a:spcPts val="600"/>
              </a:spcBef>
              <a:spcAft>
                <a:spcPts val="600"/>
              </a:spcAft>
              <a:buNone/>
            </a:pPr>
            <a:r>
              <a:rPr lang="fi-FI" dirty="0"/>
              <a:t>... </a:t>
            </a:r>
            <a:r>
              <a:rPr lang="fi-FI" dirty="0" err="1"/>
              <a:t>be</a:t>
            </a:r>
            <a:r>
              <a:rPr lang="fi-FI" dirty="0"/>
              <a:t> </a:t>
            </a:r>
            <a:r>
              <a:rPr lang="fi-FI" dirty="0" err="1"/>
              <a:t>inspired</a:t>
            </a:r>
            <a:r>
              <a:rPr lang="fi-FI" dirty="0"/>
              <a:t> to </a:t>
            </a:r>
            <a:r>
              <a:rPr lang="fi-FI" dirty="0" err="1"/>
              <a:t>change</a:t>
            </a:r>
            <a:r>
              <a:rPr lang="fi-FI" dirty="0"/>
              <a:t> </a:t>
            </a:r>
            <a:r>
              <a:rPr lang="fi-FI" dirty="0" err="1"/>
              <a:t>their</a:t>
            </a:r>
            <a:r>
              <a:rPr lang="fi-FI" dirty="0"/>
              <a:t> </a:t>
            </a:r>
            <a:r>
              <a:rPr lang="fi-FI" dirty="0" err="1"/>
              <a:t>lives</a:t>
            </a:r>
            <a:r>
              <a:rPr lang="fi-FI" dirty="0"/>
              <a:t>. </a:t>
            </a:r>
            <a:r>
              <a:rPr lang="fi-FI" i="1" dirty="0"/>
              <a:t>(</a:t>
            </a:r>
            <a:r>
              <a:rPr lang="fi-FI" i="1" dirty="0" err="1"/>
              <a:t>transformational</a:t>
            </a:r>
            <a:r>
              <a:rPr lang="fi-FI" i="1" dirty="0"/>
              <a:t>) </a:t>
            </a:r>
            <a:endParaRPr lang="fi-FI" dirty="0"/>
          </a:p>
          <a:p>
            <a:pPr marL="0" indent="0">
              <a:buNone/>
            </a:pPr>
            <a:endParaRPr lang="en-AU" dirty="0"/>
          </a:p>
        </p:txBody>
      </p:sp>
      <p:sp>
        <p:nvSpPr>
          <p:cNvPr id="4" name="Rectangle 2">
            <a:extLst>
              <a:ext uri="{FF2B5EF4-FFF2-40B4-BE49-F238E27FC236}">
                <a16:creationId xmlns:a16="http://schemas.microsoft.com/office/drawing/2014/main" id="{949D3753-BD7A-1443-B14D-5A5AB0E3AE32}"/>
              </a:ext>
            </a:extLst>
          </p:cNvPr>
          <p:cNvSpPr>
            <a:spLocks noChangeArrowheads="1"/>
          </p:cNvSpPr>
          <p:nvPr/>
        </p:nvSpPr>
        <p:spPr bwMode="auto">
          <a:xfrm>
            <a:off x="654050" y="291459"/>
            <a:ext cx="7600950" cy="1219841"/>
          </a:xfrm>
          <a:prstGeom prst="rect">
            <a:avLst/>
          </a:prstGeom>
          <a:noFill/>
          <a:ln w="9525">
            <a:noFill/>
            <a:miter lim="800000"/>
            <a:headEnd/>
            <a:tailEnd/>
          </a:ln>
        </p:spPr>
        <p:txBody>
          <a:bodyPr/>
          <a:lstStyle/>
          <a:p>
            <a:pPr>
              <a:lnSpc>
                <a:spcPct val="150000"/>
              </a:lnSpc>
              <a:spcBef>
                <a:spcPts val="600"/>
              </a:spcBef>
            </a:pPr>
            <a:r>
              <a:rPr lang="en-GB" sz="2200" b="1" dirty="0">
                <a:solidFill>
                  <a:srgbClr val="000000"/>
                </a:solidFill>
              </a:rPr>
              <a:t>Communication objective </a:t>
            </a:r>
            <a:r>
              <a:rPr lang="en-GB" sz="2200" dirty="0">
                <a:solidFill>
                  <a:srgbClr val="000000"/>
                </a:solidFill>
              </a:rPr>
              <a:t>: ‘As a result of this message, I want my audience to…’</a:t>
            </a:r>
          </a:p>
          <a:p>
            <a:pPr>
              <a:lnSpc>
                <a:spcPct val="135000"/>
              </a:lnSpc>
            </a:pPr>
            <a:endParaRPr lang="en-GB" sz="2300" dirty="0">
              <a:solidFill>
                <a:srgbClr val="000000"/>
              </a:solidFill>
            </a:endParaRPr>
          </a:p>
        </p:txBody>
      </p:sp>
    </p:spTree>
    <p:extLst>
      <p:ext uri="{BB962C8B-B14F-4D97-AF65-F5344CB8AC3E}">
        <p14:creationId xmlns:p14="http://schemas.microsoft.com/office/powerpoint/2010/main" val="4182836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4136" y="0"/>
            <a:ext cx="9250363" cy="384175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 name="Rectangle 4"/>
          <p:cNvSpPr/>
          <p:nvPr/>
        </p:nvSpPr>
        <p:spPr>
          <a:xfrm>
            <a:off x="-95248" y="3859217"/>
            <a:ext cx="9401175" cy="299878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5475" name="Rectangle 4"/>
          <p:cNvSpPr>
            <a:spLocks noChangeArrowheads="1"/>
          </p:cNvSpPr>
          <p:nvPr/>
        </p:nvSpPr>
        <p:spPr bwMode="auto">
          <a:xfrm>
            <a:off x="215900" y="1025527"/>
            <a:ext cx="8820150" cy="1008063"/>
          </a:xfrm>
          <a:prstGeom prst="rect">
            <a:avLst/>
          </a:prstGeom>
          <a:noFill/>
          <a:ln w="12700">
            <a:noFill/>
            <a:miter lim="800000"/>
            <a:headEnd/>
            <a:tailEnd/>
          </a:ln>
        </p:spPr>
        <p:txBody>
          <a:bodyPr lIns="54934" tIns="54934" rIns="142827" bIns="54934" anchor="b"/>
          <a:lstStyle/>
          <a:p>
            <a:pPr latinLnBrk="1"/>
            <a:endParaRPr lang="ko-KR" altLang="ko-KR" sz="2500" b="1">
              <a:solidFill>
                <a:srgbClr val="7F7F7F"/>
              </a:solidFill>
            </a:endParaRPr>
          </a:p>
        </p:txBody>
      </p:sp>
      <p:sp>
        <p:nvSpPr>
          <p:cNvPr id="19" name="정오각형 18"/>
          <p:cNvSpPr/>
          <p:nvPr/>
        </p:nvSpPr>
        <p:spPr>
          <a:xfrm flipV="1">
            <a:off x="3281151" y="2644157"/>
            <a:ext cx="2520280" cy="1846399"/>
          </a:xfrm>
          <a:prstGeom prst="pentagon">
            <a:avLst/>
          </a:prstGeom>
          <a:solidFill>
            <a:srgbClr val="FFFF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4" name="정오각형 23"/>
          <p:cNvSpPr/>
          <p:nvPr/>
        </p:nvSpPr>
        <p:spPr>
          <a:xfrm>
            <a:off x="3281364" y="750888"/>
            <a:ext cx="2519362" cy="18478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5" name="정오각형 24"/>
          <p:cNvSpPr/>
          <p:nvPr/>
        </p:nvSpPr>
        <p:spPr>
          <a:xfrm rot="6759222" flipV="1">
            <a:off x="1400175" y="1590675"/>
            <a:ext cx="2019300" cy="23050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6" name="정오각형 25"/>
          <p:cNvSpPr/>
          <p:nvPr/>
        </p:nvSpPr>
        <p:spPr>
          <a:xfrm rot="1741959" flipV="1">
            <a:off x="2163763" y="4049713"/>
            <a:ext cx="2520950" cy="1846262"/>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7" name="정오각형 26"/>
          <p:cNvSpPr/>
          <p:nvPr/>
        </p:nvSpPr>
        <p:spPr>
          <a:xfrm rot="19929677" flipV="1">
            <a:off x="4446589" y="4041776"/>
            <a:ext cx="2520950" cy="1846263"/>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5483" name="직사각형 17"/>
          <p:cNvSpPr>
            <a:spLocks noChangeArrowheads="1"/>
          </p:cNvSpPr>
          <p:nvPr/>
        </p:nvSpPr>
        <p:spPr bwMode="auto">
          <a:xfrm>
            <a:off x="3672058" y="1096966"/>
            <a:ext cx="1737976" cy="1015663"/>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Define </a:t>
            </a:r>
          </a:p>
          <a:p>
            <a:pPr algn="ctr" latinLnBrk="1"/>
            <a:r>
              <a:rPr lang="en-US" altLang="ko-KR" sz="2000" b="1">
                <a:solidFill>
                  <a:prstClr val="white"/>
                </a:solidFill>
              </a:rPr>
              <a:t>objectives, </a:t>
            </a:r>
          </a:p>
          <a:p>
            <a:pPr algn="ctr" latinLnBrk="1"/>
            <a:r>
              <a:rPr lang="en-US" altLang="ko-KR" sz="2000" b="1">
                <a:solidFill>
                  <a:prstClr val="white"/>
                </a:solidFill>
              </a:rPr>
              <a:t>choose style</a:t>
            </a:r>
          </a:p>
        </p:txBody>
      </p:sp>
      <p:sp>
        <p:nvSpPr>
          <p:cNvPr id="105484" name="직사각형 30"/>
          <p:cNvSpPr>
            <a:spLocks noChangeArrowheads="1"/>
          </p:cNvSpPr>
          <p:nvPr/>
        </p:nvSpPr>
        <p:spPr bwMode="auto">
          <a:xfrm>
            <a:off x="3465410" y="3133726"/>
            <a:ext cx="2122697" cy="707886"/>
          </a:xfrm>
          <a:prstGeom prst="rect">
            <a:avLst/>
          </a:prstGeom>
          <a:noFill/>
          <a:ln w="9525">
            <a:noFill/>
            <a:miter lim="800000"/>
            <a:headEnd/>
            <a:tailEnd/>
          </a:ln>
        </p:spPr>
        <p:txBody>
          <a:bodyPr wrap="none">
            <a:spAutoFit/>
          </a:bodyPr>
          <a:lstStyle/>
          <a:p>
            <a:pPr algn="ctr" latinLnBrk="1"/>
            <a:r>
              <a:rPr lang="en-US" altLang="ko-KR" sz="2000" b="1">
                <a:solidFill>
                  <a:prstClr val="black"/>
                </a:solidFill>
              </a:rPr>
              <a:t>Communicating</a:t>
            </a:r>
          </a:p>
          <a:p>
            <a:pPr algn="ctr" latinLnBrk="1"/>
            <a:r>
              <a:rPr lang="en-US" altLang="ko-KR" sz="2000" b="1">
                <a:solidFill>
                  <a:prstClr val="black"/>
                </a:solidFill>
              </a:rPr>
              <a:t>strategically</a:t>
            </a:r>
          </a:p>
        </p:txBody>
      </p:sp>
      <p:sp>
        <p:nvSpPr>
          <p:cNvPr id="105485" name="직사각형 31"/>
          <p:cNvSpPr>
            <a:spLocks noChangeArrowheads="1"/>
          </p:cNvSpPr>
          <p:nvPr/>
        </p:nvSpPr>
        <p:spPr bwMode="auto">
          <a:xfrm>
            <a:off x="1863644" y="2435226"/>
            <a:ext cx="1297150" cy="707886"/>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Analyse </a:t>
            </a:r>
          </a:p>
          <a:p>
            <a:pPr algn="ctr" latinLnBrk="1"/>
            <a:r>
              <a:rPr lang="en-US" altLang="ko-KR" sz="2000" b="1">
                <a:solidFill>
                  <a:prstClr val="white"/>
                </a:solidFill>
              </a:rPr>
              <a:t>audience</a:t>
            </a:r>
          </a:p>
        </p:txBody>
      </p:sp>
      <p:sp>
        <p:nvSpPr>
          <p:cNvPr id="33" name="직사각형 32"/>
          <p:cNvSpPr/>
          <p:nvPr/>
        </p:nvSpPr>
        <p:spPr>
          <a:xfrm>
            <a:off x="2944854" y="4503739"/>
            <a:ext cx="1107996" cy="707886"/>
          </a:xfrm>
          <a:prstGeom prst="rect">
            <a:avLst/>
          </a:prstGeom>
        </p:spPr>
        <p:txBody>
          <a:bodyPr wrap="none">
            <a:spAutoFit/>
          </a:bodyPr>
          <a:lstStyle/>
          <a:p>
            <a:pPr algn="ctr" fontAlgn="auto" latinLnBrk="1">
              <a:spcBef>
                <a:spcPts val="0"/>
              </a:spcBef>
              <a:spcAft>
                <a:spcPts val="0"/>
              </a:spcAft>
              <a:defRPr/>
            </a:pPr>
            <a:r>
              <a:rPr lang="en-US" altLang="ko-KR" sz="2000" b="1" spc="-100" dirty="0">
                <a:solidFill>
                  <a:prstClr val="white"/>
                </a:solidFill>
                <a:latin typeface="Arial" pitchFamily="34" charset="0"/>
                <a:cs typeface="Arial" pitchFamily="34" charset="0"/>
              </a:rPr>
              <a:t>Choose </a:t>
            </a:r>
          </a:p>
          <a:p>
            <a:pPr algn="ctr" fontAlgn="auto" latinLnBrk="1">
              <a:spcBef>
                <a:spcPts val="0"/>
              </a:spcBef>
              <a:spcAft>
                <a:spcPts val="0"/>
              </a:spcAft>
              <a:defRPr/>
            </a:pPr>
            <a:r>
              <a:rPr lang="en-US" altLang="ko-KR" sz="2000" b="1" spc="-100" dirty="0">
                <a:solidFill>
                  <a:prstClr val="white"/>
                </a:solidFill>
                <a:latin typeface="Arial" pitchFamily="34" charset="0"/>
                <a:cs typeface="Arial" pitchFamily="34" charset="0"/>
              </a:rPr>
              <a:t>channel</a:t>
            </a:r>
          </a:p>
        </p:txBody>
      </p:sp>
      <p:sp>
        <p:nvSpPr>
          <p:cNvPr id="36" name="정오각형 35"/>
          <p:cNvSpPr/>
          <p:nvPr/>
        </p:nvSpPr>
        <p:spPr>
          <a:xfrm rot="14873285" flipH="1" flipV="1">
            <a:off x="5689600" y="1601788"/>
            <a:ext cx="2019300" cy="23050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5489" name="직사각형 33"/>
          <p:cNvSpPr>
            <a:spLocks noChangeArrowheads="1"/>
          </p:cNvSpPr>
          <p:nvPr/>
        </p:nvSpPr>
        <p:spPr bwMode="auto">
          <a:xfrm>
            <a:off x="5901780" y="2422525"/>
            <a:ext cx="1393331" cy="707886"/>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Assess</a:t>
            </a:r>
          </a:p>
          <a:p>
            <a:pPr algn="ctr" latinLnBrk="1"/>
            <a:r>
              <a:rPr lang="en-US" altLang="ko-KR" sz="2000" b="1">
                <a:solidFill>
                  <a:prstClr val="white"/>
                </a:solidFill>
              </a:rPr>
              <a:t>credibility</a:t>
            </a:r>
          </a:p>
        </p:txBody>
      </p:sp>
      <p:sp>
        <p:nvSpPr>
          <p:cNvPr id="105490" name="TextBox 1"/>
          <p:cNvSpPr txBox="1">
            <a:spLocks noChangeArrowheads="1"/>
          </p:cNvSpPr>
          <p:nvPr/>
        </p:nvSpPr>
        <p:spPr bwMode="auto">
          <a:xfrm>
            <a:off x="487363" y="4603750"/>
            <a:ext cx="1168910" cy="400110"/>
          </a:xfrm>
          <a:prstGeom prst="rect">
            <a:avLst/>
          </a:prstGeom>
          <a:noFill/>
          <a:ln w="9525">
            <a:noFill/>
            <a:miter lim="800000"/>
            <a:headEnd/>
            <a:tailEnd/>
          </a:ln>
        </p:spPr>
        <p:txBody>
          <a:bodyPr wrap="none">
            <a:spAutoFit/>
          </a:bodyPr>
          <a:lstStyle/>
          <a:p>
            <a:r>
              <a:rPr lang="en-GB" sz="2000" b="1">
                <a:solidFill>
                  <a:prstClr val="black"/>
                </a:solidFill>
              </a:rPr>
              <a:t>DESIGN</a:t>
            </a:r>
          </a:p>
        </p:txBody>
      </p:sp>
      <p:sp>
        <p:nvSpPr>
          <p:cNvPr id="105491" name="TextBox 19"/>
          <p:cNvSpPr txBox="1">
            <a:spLocks noChangeArrowheads="1"/>
          </p:cNvSpPr>
          <p:nvPr/>
        </p:nvSpPr>
        <p:spPr bwMode="auto">
          <a:xfrm>
            <a:off x="415925" y="1406525"/>
            <a:ext cx="1549014" cy="400110"/>
          </a:xfrm>
          <a:prstGeom prst="rect">
            <a:avLst/>
          </a:prstGeom>
          <a:noFill/>
          <a:ln w="9525">
            <a:noFill/>
            <a:miter lim="800000"/>
            <a:headEnd/>
            <a:tailEnd/>
          </a:ln>
        </p:spPr>
        <p:txBody>
          <a:bodyPr wrap="none">
            <a:spAutoFit/>
          </a:bodyPr>
          <a:lstStyle/>
          <a:p>
            <a:r>
              <a:rPr lang="en-GB" sz="2000" b="1">
                <a:solidFill>
                  <a:prstClr val="black"/>
                </a:solidFill>
              </a:rPr>
              <a:t>SITUATION</a:t>
            </a:r>
          </a:p>
        </p:txBody>
      </p:sp>
      <p:sp>
        <p:nvSpPr>
          <p:cNvPr id="22" name="직사각형 34">
            <a:extLst>
              <a:ext uri="{FF2B5EF4-FFF2-40B4-BE49-F238E27FC236}">
                <a16:creationId xmlns:a16="http://schemas.microsoft.com/office/drawing/2014/main" id="{DFA706D7-18B5-3146-9214-7A0BD436E43F}"/>
              </a:ext>
            </a:extLst>
          </p:cNvPr>
          <p:cNvSpPr>
            <a:spLocks noChangeArrowheads="1"/>
          </p:cNvSpPr>
          <p:nvPr/>
        </p:nvSpPr>
        <p:spPr bwMode="auto">
          <a:xfrm>
            <a:off x="4792982" y="4156153"/>
            <a:ext cx="1590249" cy="1631216"/>
          </a:xfrm>
          <a:prstGeom prst="rect">
            <a:avLst/>
          </a:prstGeom>
          <a:noFill/>
          <a:ln w="9525">
            <a:noFill/>
            <a:miter lim="800000"/>
            <a:headEnd/>
            <a:tailEnd/>
          </a:ln>
        </p:spPr>
        <p:txBody>
          <a:bodyPr wrap="square">
            <a:spAutoFit/>
          </a:bodyPr>
          <a:lstStyle/>
          <a:p>
            <a:pPr algn="ctr" latinLnBrk="1"/>
            <a:r>
              <a:rPr lang="en-US" altLang="ko-KR" sz="2000" b="1" dirty="0">
                <a:solidFill>
                  <a:prstClr val="white"/>
                </a:solidFill>
              </a:rPr>
              <a:t>Craft </a:t>
            </a:r>
          </a:p>
          <a:p>
            <a:pPr algn="ctr" latinLnBrk="1"/>
            <a:r>
              <a:rPr lang="en-US" altLang="ko-KR" sz="2000" b="1" dirty="0">
                <a:solidFill>
                  <a:prstClr val="white"/>
                </a:solidFill>
              </a:rPr>
              <a:t>Message (Select &amp; organize content</a:t>
            </a:r>
          </a:p>
        </p:txBody>
      </p:sp>
      <p:sp>
        <p:nvSpPr>
          <p:cNvPr id="23" name="Oval 22">
            <a:extLst>
              <a:ext uri="{FF2B5EF4-FFF2-40B4-BE49-F238E27FC236}">
                <a16:creationId xmlns:a16="http://schemas.microsoft.com/office/drawing/2014/main" id="{0DF91406-E12D-994A-9284-B1BFEDCC9D2C}"/>
              </a:ext>
            </a:extLst>
          </p:cNvPr>
          <p:cNvSpPr/>
          <p:nvPr/>
        </p:nvSpPr>
        <p:spPr>
          <a:xfrm>
            <a:off x="5329958" y="2123142"/>
            <a:ext cx="2442442" cy="14505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8028623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2A39CE-903F-2643-8817-3259FEC7B5E7}"/>
              </a:ext>
            </a:extLst>
          </p:cNvPr>
          <p:cNvSpPr txBox="1"/>
          <p:nvPr/>
        </p:nvSpPr>
        <p:spPr>
          <a:xfrm>
            <a:off x="914400" y="4620905"/>
            <a:ext cx="2692400" cy="461665"/>
          </a:xfrm>
          <a:prstGeom prst="rect">
            <a:avLst/>
          </a:prstGeom>
          <a:noFill/>
        </p:spPr>
        <p:txBody>
          <a:bodyPr wrap="square" rtlCol="0">
            <a:spAutoFit/>
          </a:bodyPr>
          <a:lstStyle/>
          <a:p>
            <a:r>
              <a:rPr lang="en-AU" sz="2400" dirty="0"/>
              <a:t>Initial credibility</a:t>
            </a:r>
          </a:p>
        </p:txBody>
      </p:sp>
      <p:sp>
        <p:nvSpPr>
          <p:cNvPr id="4" name="TextBox 3">
            <a:extLst>
              <a:ext uri="{FF2B5EF4-FFF2-40B4-BE49-F238E27FC236}">
                <a16:creationId xmlns:a16="http://schemas.microsoft.com/office/drawing/2014/main" id="{528D3FCE-FC0C-D94B-A327-7F5C568B982D}"/>
              </a:ext>
            </a:extLst>
          </p:cNvPr>
          <p:cNvSpPr txBox="1"/>
          <p:nvPr/>
        </p:nvSpPr>
        <p:spPr>
          <a:xfrm>
            <a:off x="5537202" y="4437440"/>
            <a:ext cx="2692400" cy="1015663"/>
          </a:xfrm>
          <a:prstGeom prst="rect">
            <a:avLst/>
          </a:prstGeom>
          <a:noFill/>
        </p:spPr>
        <p:txBody>
          <a:bodyPr wrap="square" rtlCol="0">
            <a:spAutoFit/>
          </a:bodyPr>
          <a:lstStyle/>
          <a:p>
            <a:r>
              <a:rPr lang="en-AU" sz="2000" dirty="0"/>
              <a:t>Acquired credibility – </a:t>
            </a:r>
            <a:r>
              <a:rPr lang="en-AU" sz="2000" i="1" dirty="0"/>
              <a:t>through communication</a:t>
            </a:r>
          </a:p>
        </p:txBody>
      </p:sp>
      <p:cxnSp>
        <p:nvCxnSpPr>
          <p:cNvPr id="6" name="Straight Arrow Connector 5">
            <a:extLst>
              <a:ext uri="{FF2B5EF4-FFF2-40B4-BE49-F238E27FC236}">
                <a16:creationId xmlns:a16="http://schemas.microsoft.com/office/drawing/2014/main" id="{8F80923E-E946-014F-88E2-2AFB5D9FB5C9}"/>
              </a:ext>
            </a:extLst>
          </p:cNvPr>
          <p:cNvCxnSpPr>
            <a:stCxn id="3" idx="3"/>
          </p:cNvCxnSpPr>
          <p:nvPr/>
        </p:nvCxnSpPr>
        <p:spPr>
          <a:xfrm flipV="1">
            <a:off x="3606800" y="4851737"/>
            <a:ext cx="1409700" cy="1"/>
          </a:xfrm>
          <a:prstGeom prst="straightConnector1">
            <a:avLst/>
          </a:prstGeom>
          <a:ln w="1809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21211299-5C5E-D643-B178-F0497D4D9871}"/>
              </a:ext>
            </a:extLst>
          </p:cNvPr>
          <p:cNvPicPr>
            <a:picLocks noChangeAspect="1" noChangeArrowheads="1"/>
          </p:cNvPicPr>
          <p:nvPr/>
        </p:nvPicPr>
        <p:blipFill>
          <a:blip r:embed="rId2"/>
          <a:srcRect/>
          <a:stretch>
            <a:fillRect/>
          </a:stretch>
        </p:blipFill>
        <p:spPr bwMode="auto">
          <a:xfrm>
            <a:off x="700090" y="1198567"/>
            <a:ext cx="2378075" cy="2054225"/>
          </a:xfrm>
          <a:prstGeom prst="rect">
            <a:avLst/>
          </a:prstGeom>
          <a:noFill/>
          <a:ln w="9525">
            <a:noFill/>
            <a:miter lim="800000"/>
            <a:headEnd/>
            <a:tailEnd/>
          </a:ln>
        </p:spPr>
      </p:pic>
    </p:spTree>
    <p:extLst>
      <p:ext uri="{BB962C8B-B14F-4D97-AF65-F5344CB8AC3E}">
        <p14:creationId xmlns:p14="http://schemas.microsoft.com/office/powerpoint/2010/main" val="255020930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A133-F670-8947-AD66-66B94812B8E3}"/>
              </a:ext>
            </a:extLst>
          </p:cNvPr>
          <p:cNvSpPr>
            <a:spLocks noGrp="1"/>
          </p:cNvSpPr>
          <p:nvPr>
            <p:ph type="title"/>
          </p:nvPr>
        </p:nvSpPr>
        <p:spPr/>
        <p:txBody>
          <a:bodyPr/>
          <a:lstStyle/>
          <a:p>
            <a:r>
              <a:rPr lang="en-AU" b="0" dirty="0">
                <a:solidFill>
                  <a:schemeClr val="tx1"/>
                </a:solidFill>
              </a:rPr>
              <a:t>Zoom session guidelines</a:t>
            </a:r>
          </a:p>
        </p:txBody>
      </p:sp>
      <p:sp>
        <p:nvSpPr>
          <p:cNvPr id="3" name="TextBox 2">
            <a:extLst>
              <a:ext uri="{FF2B5EF4-FFF2-40B4-BE49-F238E27FC236}">
                <a16:creationId xmlns:a16="http://schemas.microsoft.com/office/drawing/2014/main" id="{6EF418CF-9920-4A45-B232-8EB5CA148A3A}"/>
              </a:ext>
            </a:extLst>
          </p:cNvPr>
          <p:cNvSpPr txBox="1"/>
          <p:nvPr/>
        </p:nvSpPr>
        <p:spPr>
          <a:xfrm>
            <a:off x="457200" y="1930400"/>
            <a:ext cx="3937000" cy="3046988"/>
          </a:xfrm>
          <a:prstGeom prst="rect">
            <a:avLst/>
          </a:prstGeom>
          <a:noFill/>
        </p:spPr>
        <p:txBody>
          <a:bodyPr wrap="square" rtlCol="0">
            <a:spAutoFit/>
          </a:bodyPr>
          <a:lstStyle/>
          <a:p>
            <a:pPr marL="342900" indent="-342900">
              <a:buFont typeface="Arial" panose="020B0604020202020204" pitchFamily="34" charset="0"/>
              <a:buChar char="•"/>
            </a:pPr>
            <a:r>
              <a:rPr lang="en-AU" sz="2000" dirty="0"/>
              <a:t>Participation &amp; engagement</a:t>
            </a:r>
          </a:p>
          <a:p>
            <a:pPr marL="342900" indent="-342900">
              <a:buFont typeface="Arial" panose="020B0604020202020204" pitchFamily="34" charset="0"/>
              <a:buChar char="•"/>
            </a:pPr>
            <a:r>
              <a:rPr lang="en-AU" sz="2000" dirty="0"/>
              <a:t>Cameras</a:t>
            </a:r>
          </a:p>
          <a:p>
            <a:pPr marL="342900" indent="-342900">
              <a:buFont typeface="Arial" panose="020B0604020202020204" pitchFamily="34" charset="0"/>
              <a:buChar char="•"/>
            </a:pPr>
            <a:r>
              <a:rPr lang="en-AU" sz="2000" dirty="0"/>
              <a:t>Microphones</a:t>
            </a:r>
          </a:p>
          <a:p>
            <a:pPr marL="342900" indent="-342900">
              <a:buFont typeface="Arial" panose="020B0604020202020204" pitchFamily="34" charset="0"/>
              <a:buChar char="•"/>
            </a:pPr>
            <a:r>
              <a:rPr lang="en-AU" sz="2000" dirty="0"/>
              <a:t>Respect</a:t>
            </a:r>
          </a:p>
          <a:p>
            <a:pPr marL="342900" indent="-342900">
              <a:buFont typeface="Arial" panose="020B0604020202020204" pitchFamily="34" charset="0"/>
              <a:buChar char="•"/>
            </a:pPr>
            <a:endParaRPr lang="en-AU" sz="2000" dirty="0"/>
          </a:p>
          <a:p>
            <a:r>
              <a:rPr lang="en-FI" b="1" dirty="0"/>
              <a:t>Session 2 </a:t>
            </a:r>
            <a:r>
              <a:rPr lang="en-FI" dirty="0"/>
              <a:t>(13.00-16.00, Thursday, 4 February)</a:t>
            </a:r>
            <a:r>
              <a:rPr lang="en-FI" b="1" dirty="0"/>
              <a:t> </a:t>
            </a:r>
            <a:r>
              <a:rPr lang="en-FI" dirty="0">
                <a:solidFill>
                  <a:srgbClr val="0070C0"/>
                </a:solidFill>
              </a:rPr>
              <a:t>These times may change to 12.00-15.00 due to SKIBBA ski trip departure tomorrow. </a:t>
            </a:r>
            <a:endParaRPr lang="en-AU" sz="2000" dirty="0"/>
          </a:p>
          <a:p>
            <a:endParaRPr lang="en-AU" dirty="0"/>
          </a:p>
        </p:txBody>
      </p:sp>
    </p:spTree>
    <p:extLst>
      <p:ext uri="{BB962C8B-B14F-4D97-AF65-F5344CB8AC3E}">
        <p14:creationId xmlns:p14="http://schemas.microsoft.com/office/powerpoint/2010/main" val="359123286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2"/>
          <p:cNvPicPr>
            <a:picLocks noChangeAspect="1" noChangeArrowheads="1"/>
          </p:cNvPicPr>
          <p:nvPr/>
        </p:nvPicPr>
        <p:blipFill>
          <a:blip r:embed="rId2"/>
          <a:srcRect/>
          <a:stretch>
            <a:fillRect/>
          </a:stretch>
        </p:blipFill>
        <p:spPr bwMode="auto">
          <a:xfrm>
            <a:off x="623890" y="2951167"/>
            <a:ext cx="2378075" cy="2054225"/>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
        <p:nvSpPr>
          <p:cNvPr id="6" name="TextBox 5"/>
          <p:cNvSpPr txBox="1"/>
          <p:nvPr/>
        </p:nvSpPr>
        <p:spPr>
          <a:xfrm>
            <a:off x="961836" y="441515"/>
            <a:ext cx="7089964" cy="430887"/>
          </a:xfrm>
          <a:prstGeom prst="rect">
            <a:avLst/>
          </a:prstGeom>
          <a:noFill/>
        </p:spPr>
        <p:txBody>
          <a:bodyPr wrap="square" rtlCol="0">
            <a:spAutoFit/>
          </a:bodyPr>
          <a:lstStyle/>
          <a:p>
            <a:r>
              <a:rPr lang="en-US" sz="2200" b="1" dirty="0"/>
              <a:t>Assess your credibility as a communicator</a:t>
            </a:r>
          </a:p>
        </p:txBody>
      </p:sp>
      <p:sp>
        <p:nvSpPr>
          <p:cNvPr id="2" name="Rectangle 1">
            <a:extLst>
              <a:ext uri="{FF2B5EF4-FFF2-40B4-BE49-F238E27FC236}">
                <a16:creationId xmlns:a16="http://schemas.microsoft.com/office/drawing/2014/main" id="{099F00E3-2CFE-0346-9675-1C39BAAA40BD}"/>
              </a:ext>
            </a:extLst>
          </p:cNvPr>
          <p:cNvSpPr/>
          <p:nvPr/>
        </p:nvSpPr>
        <p:spPr>
          <a:xfrm>
            <a:off x="3577430" y="2770796"/>
            <a:ext cx="4789490" cy="2786019"/>
          </a:xfrm>
          <a:prstGeom prst="rect">
            <a:avLst/>
          </a:prstGeom>
        </p:spPr>
        <p:txBody>
          <a:bodyPr wrap="square">
            <a:spAutoFit/>
          </a:bodyPr>
          <a:lstStyle/>
          <a:p>
            <a:pPr>
              <a:lnSpc>
                <a:spcPct val="135000"/>
              </a:lnSpc>
              <a:spcBef>
                <a:spcPct val="20000"/>
              </a:spcBef>
              <a:defRPr/>
            </a:pPr>
            <a:r>
              <a:rPr lang="en-GB" altLang="ko-KR" sz="2000" kern="0" dirty="0">
                <a:latin typeface="Arial"/>
                <a:ea typeface="Gulim" pitchFamily="34" charset="-127"/>
                <a:cs typeface="Arial"/>
              </a:rPr>
              <a:t>How well do they know you?</a:t>
            </a:r>
          </a:p>
          <a:p>
            <a:pPr>
              <a:lnSpc>
                <a:spcPct val="135000"/>
              </a:lnSpc>
              <a:spcBef>
                <a:spcPct val="20000"/>
              </a:spcBef>
              <a:defRPr/>
            </a:pPr>
            <a:r>
              <a:rPr lang="en-GB" altLang="ko-KR" sz="2000" kern="0" dirty="0">
                <a:latin typeface="Arial"/>
                <a:ea typeface="Gulim" pitchFamily="34" charset="-127"/>
                <a:cs typeface="Arial"/>
              </a:rPr>
              <a:t>Same </a:t>
            </a:r>
            <a:r>
              <a:rPr lang="en-GB" altLang="ko-KR" sz="2000" kern="0" dirty="0">
                <a:solidFill>
                  <a:srgbClr val="0070C0"/>
                </a:solidFill>
                <a:latin typeface="Arial"/>
                <a:ea typeface="Gulim" pitchFamily="34" charset="-127"/>
                <a:cs typeface="Arial"/>
              </a:rPr>
              <a:t>hierarchical</a:t>
            </a:r>
            <a:r>
              <a:rPr lang="en-GB" altLang="ko-KR" sz="2000" kern="0" dirty="0">
                <a:latin typeface="Arial"/>
                <a:ea typeface="Gulim" pitchFamily="34" charset="-127"/>
                <a:cs typeface="Arial"/>
              </a:rPr>
              <a:t> level?</a:t>
            </a:r>
          </a:p>
          <a:p>
            <a:pPr>
              <a:lnSpc>
                <a:spcPct val="135000"/>
              </a:lnSpc>
              <a:spcBef>
                <a:spcPct val="20000"/>
              </a:spcBef>
              <a:defRPr/>
            </a:pPr>
            <a:r>
              <a:rPr lang="en-GB" altLang="ko-KR" sz="2000" kern="0" dirty="0">
                <a:latin typeface="Arial"/>
                <a:ea typeface="Gulim" pitchFamily="34" charset="-127"/>
                <a:cs typeface="Arial"/>
              </a:rPr>
              <a:t>Similar background / profession &amp; age?	</a:t>
            </a:r>
          </a:p>
          <a:p>
            <a:pPr>
              <a:lnSpc>
                <a:spcPct val="135000"/>
              </a:lnSpc>
              <a:spcBef>
                <a:spcPct val="20000"/>
              </a:spcBef>
              <a:defRPr/>
            </a:pPr>
            <a:r>
              <a:rPr lang="en-GB" altLang="ko-KR" sz="2000" kern="0" dirty="0">
                <a:latin typeface="Arial"/>
                <a:ea typeface="Gulim" pitchFamily="34" charset="-127"/>
                <a:cs typeface="Arial"/>
              </a:rPr>
              <a:t>Level of </a:t>
            </a:r>
            <a:r>
              <a:rPr lang="en-GB" altLang="ko-KR" sz="2000" kern="0" dirty="0">
                <a:solidFill>
                  <a:srgbClr val="0070C0"/>
                </a:solidFill>
                <a:latin typeface="Arial"/>
                <a:ea typeface="Gulim" pitchFamily="34" charset="-127"/>
                <a:cs typeface="Arial"/>
              </a:rPr>
              <a:t>message formality </a:t>
            </a:r>
            <a:r>
              <a:rPr lang="en-GB" altLang="ko-KR" sz="2000" kern="0" dirty="0">
                <a:latin typeface="Arial"/>
                <a:ea typeface="Gulim" pitchFamily="34" charset="-127"/>
                <a:cs typeface="Arial"/>
              </a:rPr>
              <a:t>depends on relationship with audience</a:t>
            </a:r>
          </a:p>
          <a:p>
            <a:pPr>
              <a:lnSpc>
                <a:spcPct val="135000"/>
              </a:lnSpc>
              <a:spcBef>
                <a:spcPct val="20000"/>
              </a:spcBef>
              <a:defRPr/>
            </a:pPr>
            <a:r>
              <a:rPr lang="en-GB" altLang="ko-KR" sz="2000" i="1" kern="0" dirty="0">
                <a:latin typeface="Arial"/>
                <a:ea typeface="Gulim" pitchFamily="34" charset="-127"/>
                <a:cs typeface="Arial"/>
              </a:rPr>
              <a:t>Read Input 1 for more info</a:t>
            </a:r>
          </a:p>
        </p:txBody>
      </p:sp>
      <p:sp>
        <p:nvSpPr>
          <p:cNvPr id="3" name="TextBox 2">
            <a:extLst>
              <a:ext uri="{FF2B5EF4-FFF2-40B4-BE49-F238E27FC236}">
                <a16:creationId xmlns:a16="http://schemas.microsoft.com/office/drawing/2014/main" id="{F4A0369A-5D25-3D4C-BBDC-DDBF09BBCF74}"/>
              </a:ext>
            </a:extLst>
          </p:cNvPr>
          <p:cNvSpPr txBox="1"/>
          <p:nvPr/>
        </p:nvSpPr>
        <p:spPr>
          <a:xfrm>
            <a:off x="961836" y="1447012"/>
            <a:ext cx="6404164" cy="1092607"/>
          </a:xfrm>
          <a:prstGeom prst="rect">
            <a:avLst/>
          </a:prstGeom>
          <a:noFill/>
        </p:spPr>
        <p:txBody>
          <a:bodyPr wrap="square" rtlCol="0">
            <a:spAutoFit/>
          </a:bodyPr>
          <a:lstStyle/>
          <a:p>
            <a:pPr>
              <a:spcBef>
                <a:spcPts val="600"/>
              </a:spcBef>
            </a:pPr>
            <a:r>
              <a:rPr lang="en-AU" sz="2000" dirty="0"/>
              <a:t>Your credibility </a:t>
            </a:r>
            <a:r>
              <a:rPr lang="en-AU" sz="2000" dirty="0">
                <a:solidFill>
                  <a:srgbClr val="0070C0"/>
                </a:solidFill>
              </a:rPr>
              <a:t>affects your communication </a:t>
            </a:r>
            <a:r>
              <a:rPr lang="en-AU" sz="2000" dirty="0"/>
              <a:t>with the audience… </a:t>
            </a:r>
          </a:p>
          <a:p>
            <a:pPr>
              <a:spcBef>
                <a:spcPts val="600"/>
              </a:spcBef>
            </a:pPr>
            <a:r>
              <a:rPr lang="en-AU" sz="2000" dirty="0"/>
              <a:t>and it </a:t>
            </a:r>
            <a:r>
              <a:rPr lang="en-AU" sz="2000" dirty="0">
                <a:solidFill>
                  <a:srgbClr val="0070C0"/>
                </a:solidFill>
              </a:rPr>
              <a:t>affects the content </a:t>
            </a:r>
            <a:r>
              <a:rPr lang="en-AU" sz="2000" dirty="0"/>
              <a:t>you choose…</a:t>
            </a:r>
          </a:p>
        </p:txBody>
      </p:sp>
    </p:spTree>
    <p:extLst>
      <p:ext uri="{BB962C8B-B14F-4D97-AF65-F5344CB8AC3E}">
        <p14:creationId xmlns:p14="http://schemas.microsoft.com/office/powerpoint/2010/main" val="15468836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txBox="1">
            <a:spLocks noChangeArrowheads="1"/>
          </p:cNvSpPr>
          <p:nvPr/>
        </p:nvSpPr>
        <p:spPr bwMode="auto">
          <a:xfrm>
            <a:off x="3846286" y="2035179"/>
            <a:ext cx="4953229" cy="3425825"/>
          </a:xfrm>
          <a:prstGeom prst="rect">
            <a:avLst/>
          </a:prstGeom>
          <a:noFill/>
          <a:ln w="9525">
            <a:noFill/>
            <a:miter lim="800000"/>
            <a:headEnd/>
            <a:tailEnd/>
          </a:ln>
        </p:spPr>
        <p:txBody>
          <a:bodyPr/>
          <a:lstStyle/>
          <a:p>
            <a:pPr marL="609600" indent="-609600">
              <a:lnSpc>
                <a:spcPct val="135000"/>
              </a:lnSpc>
              <a:spcBef>
                <a:spcPct val="20000"/>
              </a:spcBef>
              <a:buFont typeface="+mj-lt"/>
              <a:buAutoNum type="arabicPeriod"/>
              <a:defRPr/>
            </a:pPr>
            <a:r>
              <a:rPr lang="en-GB" altLang="ko-KR" sz="2000" kern="0" dirty="0">
                <a:solidFill>
                  <a:srgbClr val="000000"/>
                </a:solidFill>
                <a:latin typeface="Arial"/>
                <a:ea typeface="Gulim" pitchFamily="34" charset="-127"/>
                <a:cs typeface="Arial"/>
              </a:rPr>
              <a:t>(Your) Rank</a:t>
            </a:r>
            <a:r>
              <a:rPr lang="en-GB" altLang="ko-KR" sz="2000" kern="0" dirty="0">
                <a:solidFill>
                  <a:srgbClr val="000099"/>
                </a:solidFill>
                <a:latin typeface="Arial"/>
                <a:ea typeface="Gulim" pitchFamily="34" charset="-127"/>
                <a:cs typeface="Arial"/>
              </a:rPr>
              <a:t>	</a:t>
            </a:r>
          </a:p>
          <a:p>
            <a:pPr marL="609600" indent="-609600">
              <a:lnSpc>
                <a:spcPct val="135000"/>
              </a:lnSpc>
              <a:spcBef>
                <a:spcPct val="20000"/>
              </a:spcBef>
              <a:buFont typeface="+mj-lt"/>
              <a:buAutoNum type="arabicPeriod"/>
              <a:defRPr/>
            </a:pPr>
            <a:r>
              <a:rPr lang="en-GB" altLang="ko-KR" sz="2000" kern="0" dirty="0">
                <a:solidFill>
                  <a:srgbClr val="000000"/>
                </a:solidFill>
                <a:latin typeface="Arial"/>
                <a:ea typeface="Gulim" pitchFamily="34" charset="-127"/>
                <a:cs typeface="Arial"/>
              </a:rPr>
              <a:t>(Their) Goodwill (towards you)  </a:t>
            </a:r>
            <a:r>
              <a:rPr lang="en-GB" altLang="ko-KR" sz="2000" kern="0" dirty="0">
                <a:solidFill>
                  <a:srgbClr val="000099"/>
                </a:solidFill>
                <a:latin typeface="Arial"/>
                <a:ea typeface="Gulim" pitchFamily="34" charset="-127"/>
                <a:cs typeface="Arial"/>
              </a:rPr>
              <a:t>	</a:t>
            </a:r>
            <a:endParaRPr lang="en-GB" altLang="ko-KR" sz="2000" kern="0" dirty="0">
              <a:solidFill>
                <a:srgbClr val="000000"/>
              </a:solidFill>
              <a:latin typeface="Arial"/>
              <a:ea typeface="Gulim" pitchFamily="34" charset="-127"/>
              <a:cs typeface="Arial"/>
            </a:endParaRPr>
          </a:p>
          <a:p>
            <a:pPr marL="609600" indent="-609600">
              <a:lnSpc>
                <a:spcPct val="135000"/>
              </a:lnSpc>
              <a:spcBef>
                <a:spcPct val="20000"/>
              </a:spcBef>
              <a:buFontTx/>
              <a:buAutoNum type="arabicPeriod"/>
              <a:defRPr/>
            </a:pPr>
            <a:r>
              <a:rPr lang="en-GB" altLang="ko-KR" sz="2000" kern="0" dirty="0">
                <a:solidFill>
                  <a:srgbClr val="000000"/>
                </a:solidFill>
                <a:latin typeface="Arial"/>
                <a:ea typeface="Gulim" pitchFamily="34" charset="-127"/>
                <a:cs typeface="Arial"/>
              </a:rPr>
              <a:t>(Your) Expertise</a:t>
            </a:r>
            <a:r>
              <a:rPr lang="en-GB" altLang="ko-KR" sz="2000" kern="0" dirty="0">
                <a:solidFill>
                  <a:srgbClr val="CC0000"/>
                </a:solidFill>
                <a:latin typeface="Arial"/>
                <a:ea typeface="Gulim" pitchFamily="34" charset="-127"/>
                <a:cs typeface="Arial"/>
              </a:rPr>
              <a:t>	</a:t>
            </a:r>
            <a:endParaRPr lang="en-GB" altLang="ko-KR" sz="2000" kern="0" dirty="0">
              <a:solidFill>
                <a:srgbClr val="000000"/>
              </a:solidFill>
              <a:latin typeface="Arial"/>
              <a:ea typeface="Gulim" pitchFamily="34" charset="-127"/>
              <a:cs typeface="Arial"/>
            </a:endParaRPr>
          </a:p>
          <a:p>
            <a:pPr marL="609600" indent="-609600">
              <a:lnSpc>
                <a:spcPct val="135000"/>
              </a:lnSpc>
              <a:spcBef>
                <a:spcPct val="20000"/>
              </a:spcBef>
              <a:buFontTx/>
              <a:buAutoNum type="arabicPeriod"/>
              <a:defRPr/>
            </a:pPr>
            <a:r>
              <a:rPr lang="en-GB" altLang="ko-KR" sz="2000" kern="0" dirty="0">
                <a:solidFill>
                  <a:srgbClr val="000000"/>
                </a:solidFill>
                <a:latin typeface="Arial"/>
                <a:ea typeface="Gulim" pitchFamily="34" charset="-127"/>
                <a:cs typeface="Arial"/>
              </a:rPr>
              <a:t>(Their) </a:t>
            </a:r>
            <a:r>
              <a:rPr lang="en-GB" altLang="ko-KR" sz="2000" kern="0" dirty="0">
                <a:latin typeface="Arial"/>
                <a:ea typeface="Gulim" pitchFamily="34" charset="-127"/>
                <a:cs typeface="Arial"/>
              </a:rPr>
              <a:t>Image (of you)  	</a:t>
            </a:r>
          </a:p>
          <a:p>
            <a:pPr marL="609600" indent="-609600">
              <a:lnSpc>
                <a:spcPct val="135000"/>
              </a:lnSpc>
              <a:spcBef>
                <a:spcPct val="20000"/>
              </a:spcBef>
              <a:buFontTx/>
              <a:buAutoNum type="arabicPeriod"/>
              <a:defRPr/>
            </a:pPr>
            <a:r>
              <a:rPr lang="en-GB" altLang="ko-KR" sz="2000" kern="0" dirty="0">
                <a:solidFill>
                  <a:srgbClr val="000000"/>
                </a:solidFill>
                <a:latin typeface="Arial"/>
                <a:ea typeface="Gulim" pitchFamily="34" charset="-127"/>
                <a:cs typeface="Arial"/>
              </a:rPr>
              <a:t>(Your &amp; their) Common ground</a:t>
            </a:r>
            <a:r>
              <a:rPr lang="en-GB" altLang="ko-KR" sz="2000" b="1" kern="0" dirty="0">
                <a:solidFill>
                  <a:srgbClr val="000099"/>
                </a:solidFill>
                <a:latin typeface="Arial"/>
                <a:ea typeface="Gulim" pitchFamily="34" charset="-127"/>
                <a:cs typeface="Arial"/>
              </a:rPr>
              <a:t>	</a:t>
            </a:r>
            <a:endParaRPr lang="en-GB" altLang="ko-KR" sz="2000" kern="0" dirty="0">
              <a:solidFill>
                <a:srgbClr val="000000"/>
              </a:solidFill>
              <a:latin typeface="Arial"/>
              <a:ea typeface="Gulim" pitchFamily="34" charset="-127"/>
              <a:cs typeface="Arial"/>
            </a:endParaRPr>
          </a:p>
        </p:txBody>
      </p:sp>
      <p:sp>
        <p:nvSpPr>
          <p:cNvPr id="11" name="Text Box 4"/>
          <p:cNvSpPr txBox="1">
            <a:spLocks noChangeArrowheads="1"/>
          </p:cNvSpPr>
          <p:nvPr/>
        </p:nvSpPr>
        <p:spPr bwMode="auto">
          <a:xfrm>
            <a:off x="4572000" y="5800262"/>
            <a:ext cx="2246128" cy="276999"/>
          </a:xfrm>
          <a:prstGeom prst="rect">
            <a:avLst/>
          </a:prstGeom>
          <a:noFill/>
          <a:ln w="9525">
            <a:noFill/>
            <a:miter lim="800000"/>
            <a:headEnd/>
            <a:tailEnd/>
          </a:ln>
        </p:spPr>
        <p:txBody>
          <a:bodyPr wrap="none">
            <a:spAutoFit/>
          </a:bodyPr>
          <a:lstStyle/>
          <a:p>
            <a:pPr eaLnBrk="0" hangingPunct="0">
              <a:defRPr/>
            </a:pPr>
            <a:r>
              <a:rPr lang="fi-FI" sz="1200" b="1" dirty="0" err="1">
                <a:solidFill>
                  <a:srgbClr val="000000">
                    <a:lumMod val="75000"/>
                    <a:lumOff val="25000"/>
                  </a:srgbClr>
                </a:solidFill>
              </a:rPr>
              <a:t>Kotter</a:t>
            </a:r>
            <a:r>
              <a:rPr lang="fi-FI" sz="1200" b="1" dirty="0">
                <a:solidFill>
                  <a:srgbClr val="000000">
                    <a:lumMod val="75000"/>
                    <a:lumOff val="25000"/>
                  </a:srgbClr>
                </a:solidFill>
              </a:rPr>
              <a:t> (1982) , </a:t>
            </a:r>
            <a:r>
              <a:rPr lang="fi-FI" sz="1200" b="1" dirty="0" err="1">
                <a:solidFill>
                  <a:srgbClr val="000000">
                    <a:lumMod val="75000"/>
                    <a:lumOff val="25000"/>
                  </a:srgbClr>
                </a:solidFill>
              </a:rPr>
              <a:t>Munter</a:t>
            </a:r>
            <a:r>
              <a:rPr lang="fi-FI" sz="1200" b="1" dirty="0">
                <a:solidFill>
                  <a:srgbClr val="000000">
                    <a:lumMod val="75000"/>
                    <a:lumOff val="25000"/>
                  </a:srgbClr>
                </a:solidFill>
                <a:latin typeface="Times New Roman" pitchFamily="18" charset="0"/>
              </a:rPr>
              <a:t> </a:t>
            </a:r>
            <a:r>
              <a:rPr lang="fi-FI" sz="1200" b="1" dirty="0">
                <a:solidFill>
                  <a:srgbClr val="000000">
                    <a:lumMod val="75000"/>
                    <a:lumOff val="25000"/>
                  </a:srgbClr>
                </a:solidFill>
              </a:rPr>
              <a:t>(2012)</a:t>
            </a:r>
            <a:endParaRPr lang="en-US" sz="1200" b="1" dirty="0">
              <a:solidFill>
                <a:srgbClr val="000000">
                  <a:lumMod val="75000"/>
                  <a:lumOff val="25000"/>
                </a:srgbClr>
              </a:solidFill>
            </a:endParaRPr>
          </a:p>
        </p:txBody>
      </p:sp>
      <p:pic>
        <p:nvPicPr>
          <p:cNvPr id="110596" name="Picture 2"/>
          <p:cNvPicPr>
            <a:picLocks noChangeAspect="1" noChangeArrowheads="1"/>
          </p:cNvPicPr>
          <p:nvPr/>
        </p:nvPicPr>
        <p:blipFill>
          <a:blip r:embed="rId2"/>
          <a:srcRect/>
          <a:stretch>
            <a:fillRect/>
          </a:stretch>
        </p:blipFill>
        <p:spPr bwMode="auto">
          <a:xfrm>
            <a:off x="915990" y="2252667"/>
            <a:ext cx="2378075" cy="2054225"/>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
        <p:nvSpPr>
          <p:cNvPr id="6" name="TextBox 5"/>
          <p:cNvSpPr txBox="1"/>
          <p:nvPr/>
        </p:nvSpPr>
        <p:spPr>
          <a:xfrm>
            <a:off x="1753810" y="919238"/>
            <a:ext cx="4559904" cy="430887"/>
          </a:xfrm>
          <a:prstGeom prst="rect">
            <a:avLst/>
          </a:prstGeom>
          <a:noFill/>
        </p:spPr>
        <p:txBody>
          <a:bodyPr wrap="square" rtlCol="0">
            <a:spAutoFit/>
          </a:bodyPr>
          <a:lstStyle/>
          <a:p>
            <a:r>
              <a:rPr lang="en-US" sz="2200" dirty="0"/>
              <a:t>“COMMUNICATOR STRATEGY”</a:t>
            </a:r>
          </a:p>
        </p:txBody>
      </p:sp>
    </p:spTree>
    <p:extLst>
      <p:ext uri="{BB962C8B-B14F-4D97-AF65-F5344CB8AC3E}">
        <p14:creationId xmlns:p14="http://schemas.microsoft.com/office/powerpoint/2010/main" val="3680203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4294967295"/>
          </p:nvPr>
        </p:nvSpPr>
        <p:spPr>
          <a:xfrm>
            <a:off x="731840" y="1676400"/>
            <a:ext cx="8199437" cy="3621088"/>
          </a:xfrm>
        </p:spPr>
        <p:txBody>
          <a:bodyPr/>
          <a:lstStyle/>
          <a:p>
            <a:pPr marL="609600" indent="-609600" eaLnBrk="1" hangingPunct="1">
              <a:lnSpc>
                <a:spcPct val="80000"/>
              </a:lnSpc>
              <a:buFontTx/>
              <a:buNone/>
              <a:defRPr/>
            </a:pPr>
            <a:r>
              <a:rPr lang="en-US" altLang="ko-KR" b="1" dirty="0">
                <a:solidFill>
                  <a:srgbClr val="404040"/>
                </a:solidFill>
                <a:latin typeface="Arial" panose="020B0604020202020204" pitchFamily="34" charset="0"/>
                <a:ea typeface="Gulim" pitchFamily="34" charset="-127"/>
                <a:cs typeface="Arial" panose="020B0604020202020204" pitchFamily="34" charset="0"/>
              </a:rPr>
              <a:t>Factor</a:t>
            </a:r>
            <a:r>
              <a:rPr lang="ko-KR" altLang="en-GB" b="1" dirty="0">
                <a:solidFill>
                  <a:srgbClr val="404040"/>
                </a:solidFill>
                <a:latin typeface="Arial" panose="020B0604020202020204" pitchFamily="34" charset="0"/>
                <a:ea typeface="Gulim" pitchFamily="34" charset="-127"/>
                <a:cs typeface="Arial" panose="020B0604020202020204" pitchFamily="34" charset="0"/>
              </a:rPr>
              <a:t>		</a:t>
            </a:r>
            <a:r>
              <a:rPr lang="fi-FI" altLang="ko-KR" b="1" dirty="0">
                <a:solidFill>
                  <a:srgbClr val="404040"/>
                </a:solidFill>
                <a:latin typeface="Arial" panose="020B0604020202020204" pitchFamily="34" charset="0"/>
                <a:ea typeface="Gulim" pitchFamily="34" charset="-127"/>
                <a:cs typeface="Arial" panose="020B0604020202020204" pitchFamily="34" charset="0"/>
              </a:rPr>
              <a:t>	</a:t>
            </a:r>
            <a:r>
              <a:rPr lang="en-GB" altLang="ko-KR" b="1" dirty="0">
                <a:solidFill>
                  <a:srgbClr val="404040"/>
                </a:solidFill>
                <a:latin typeface="Arial" panose="020B0604020202020204" pitchFamily="34" charset="0"/>
                <a:ea typeface="Gulim" pitchFamily="34" charset="-127"/>
                <a:cs typeface="Arial" panose="020B0604020202020204" pitchFamily="34" charset="0"/>
              </a:rPr>
              <a:t>Emphasise </a:t>
            </a:r>
          </a:p>
          <a:p>
            <a:pPr marL="609600" indent="-609600" eaLnBrk="1" hangingPunct="1">
              <a:lnSpc>
                <a:spcPct val="135000"/>
              </a:lnSpc>
              <a:buFontTx/>
              <a:buAutoNum type="arabicPeriod"/>
              <a:defRPr/>
            </a:pPr>
            <a:r>
              <a:rPr lang="en-GB" altLang="ko-KR" b="1" dirty="0">
                <a:solidFill>
                  <a:schemeClr val="tx1"/>
                </a:solidFill>
                <a:latin typeface="Arial" panose="020B0604020202020204" pitchFamily="34" charset="0"/>
                <a:ea typeface="Gulim" pitchFamily="34" charset="-127"/>
                <a:cs typeface="Arial" panose="020B0604020202020204" pitchFamily="34" charset="0"/>
              </a:rPr>
              <a:t>Rank</a:t>
            </a:r>
            <a:r>
              <a:rPr lang="en-GB" altLang="ko-KR" b="1" dirty="0">
                <a:latin typeface="Arial" panose="020B0604020202020204" pitchFamily="34" charset="0"/>
                <a:ea typeface="Gulim" pitchFamily="34" charset="-127"/>
                <a:cs typeface="Arial" panose="020B0604020202020204" pitchFamily="34" charset="0"/>
              </a:rPr>
              <a:t>		</a:t>
            </a:r>
            <a:r>
              <a:rPr lang="en-GB" altLang="ko-KR" dirty="0">
                <a:solidFill>
                  <a:schemeClr val="tx1"/>
                </a:solidFill>
                <a:latin typeface="Arial" panose="020B0604020202020204" pitchFamily="34" charset="0"/>
                <a:ea typeface="Gulim" pitchFamily="34" charset="-127"/>
                <a:cs typeface="Arial" panose="020B0604020202020204" pitchFamily="34" charset="0"/>
              </a:rPr>
              <a:t>title, position</a:t>
            </a:r>
          </a:p>
          <a:p>
            <a:pPr marL="609600" indent="-609600" eaLnBrk="1" hangingPunct="1">
              <a:lnSpc>
                <a:spcPct val="135000"/>
              </a:lnSpc>
              <a:buFontTx/>
              <a:buAutoNum type="arabicPeriod"/>
              <a:defRPr/>
            </a:pPr>
            <a:r>
              <a:rPr lang="en-GB" altLang="ko-KR" b="1" dirty="0">
                <a:solidFill>
                  <a:schemeClr val="tx1"/>
                </a:solidFill>
                <a:latin typeface="Arial" panose="020B0604020202020204" pitchFamily="34" charset="0"/>
                <a:ea typeface="Gulim" pitchFamily="34" charset="-127"/>
                <a:cs typeface="Arial" panose="020B0604020202020204" pitchFamily="34" charset="0"/>
              </a:rPr>
              <a:t>Goodwill</a:t>
            </a:r>
            <a:r>
              <a:rPr lang="en-GB" altLang="ko-KR" dirty="0">
                <a:solidFill>
                  <a:schemeClr val="tx1"/>
                </a:solidFill>
                <a:latin typeface="Arial" panose="020B0604020202020204" pitchFamily="34" charset="0"/>
                <a:ea typeface="Gulim" pitchFamily="34" charset="-127"/>
                <a:cs typeface="Arial" panose="020B0604020202020204" pitchFamily="34" charset="0"/>
              </a:rPr>
              <a:t>	  </a:t>
            </a:r>
            <a:r>
              <a:rPr lang="en-GB" altLang="ko-KR" dirty="0">
                <a:latin typeface="Arial" panose="020B0604020202020204" pitchFamily="34" charset="0"/>
                <a:ea typeface="Gulim" pitchFamily="34" charset="-127"/>
                <a:cs typeface="Arial" panose="020B0604020202020204" pitchFamily="34" charset="0"/>
              </a:rPr>
              <a:t>	</a:t>
            </a:r>
            <a:r>
              <a:rPr lang="en-GB" altLang="ko-KR" dirty="0">
                <a:solidFill>
                  <a:schemeClr val="tx1"/>
                </a:solidFill>
                <a:latin typeface="Arial" panose="020B0604020202020204" pitchFamily="34" charset="0"/>
                <a:ea typeface="Gulim" pitchFamily="34" charset="-127"/>
                <a:cs typeface="Arial" panose="020B0604020202020204" pitchFamily="34" charset="0"/>
              </a:rPr>
              <a:t>established relationship with audience</a:t>
            </a:r>
          </a:p>
          <a:p>
            <a:pPr marL="609600" indent="-609600" eaLnBrk="1" hangingPunct="1">
              <a:lnSpc>
                <a:spcPct val="135000"/>
              </a:lnSpc>
              <a:buFontTx/>
              <a:buAutoNum type="arabicPeriod"/>
              <a:defRPr/>
            </a:pPr>
            <a:r>
              <a:rPr lang="en-GB" altLang="ko-KR" b="1" dirty="0">
                <a:solidFill>
                  <a:schemeClr val="tx1"/>
                </a:solidFill>
                <a:latin typeface="Arial" panose="020B0604020202020204" pitchFamily="34" charset="0"/>
                <a:ea typeface="Gulim" pitchFamily="34" charset="-127"/>
                <a:cs typeface="Arial" panose="020B0604020202020204" pitchFamily="34" charset="0"/>
              </a:rPr>
              <a:t>Expertise</a:t>
            </a:r>
            <a:r>
              <a:rPr lang="en-GB" altLang="ko-KR" b="1" dirty="0">
                <a:solidFill>
                  <a:srgbClr val="CC0000"/>
                </a:solidFill>
                <a:latin typeface="Arial" panose="020B0604020202020204" pitchFamily="34" charset="0"/>
                <a:ea typeface="Gulim" pitchFamily="34" charset="-127"/>
                <a:cs typeface="Arial" panose="020B0604020202020204" pitchFamily="34" charset="0"/>
              </a:rPr>
              <a:t>		</a:t>
            </a:r>
            <a:r>
              <a:rPr lang="en-GB" altLang="ko-KR" dirty="0">
                <a:solidFill>
                  <a:schemeClr val="tx1"/>
                </a:solidFill>
                <a:latin typeface="Arial" panose="020B0604020202020204" pitchFamily="34" charset="0"/>
                <a:ea typeface="Gulim" pitchFamily="34" charset="-127"/>
                <a:cs typeface="Arial" panose="020B0604020202020204" pitchFamily="34" charset="0"/>
              </a:rPr>
              <a:t>knowledge, qualifications, track record</a:t>
            </a:r>
          </a:p>
          <a:p>
            <a:pPr marL="609600" indent="-609600" eaLnBrk="1" hangingPunct="1">
              <a:lnSpc>
                <a:spcPct val="135000"/>
              </a:lnSpc>
              <a:buFontTx/>
              <a:buAutoNum type="arabicPeriod"/>
              <a:defRPr/>
            </a:pPr>
            <a:r>
              <a:rPr lang="en-GB" altLang="ko-KR" b="1" dirty="0">
                <a:solidFill>
                  <a:schemeClr val="tx1"/>
                </a:solidFill>
                <a:latin typeface="Arial" panose="020B0604020202020204" pitchFamily="34" charset="0"/>
                <a:ea typeface="Gulim" pitchFamily="34" charset="-127"/>
                <a:cs typeface="Arial" panose="020B0604020202020204" pitchFamily="34" charset="0"/>
              </a:rPr>
              <a:t>Image</a:t>
            </a:r>
            <a:r>
              <a:rPr lang="en-GB" altLang="ko-KR" b="1" dirty="0">
                <a:latin typeface="Arial" panose="020B0604020202020204" pitchFamily="34" charset="0"/>
                <a:ea typeface="Gulim" pitchFamily="34" charset="-127"/>
                <a:cs typeface="Arial" panose="020B0604020202020204" pitchFamily="34" charset="0"/>
              </a:rPr>
              <a:t>	  	</a:t>
            </a:r>
            <a:r>
              <a:rPr lang="en-GB" altLang="ko-KR" dirty="0">
                <a:solidFill>
                  <a:schemeClr val="tx1"/>
                </a:solidFill>
                <a:latin typeface="Arial" panose="020B0604020202020204" pitchFamily="34" charset="0"/>
                <a:ea typeface="Gulim" pitchFamily="34" charset="-127"/>
                <a:cs typeface="Arial" panose="020B0604020202020204" pitchFamily="34" charset="0"/>
              </a:rPr>
              <a:t>attributes the audience finds attractive </a:t>
            </a:r>
          </a:p>
          <a:p>
            <a:pPr marL="609600" indent="-609600" eaLnBrk="1" hangingPunct="1">
              <a:lnSpc>
                <a:spcPct val="135000"/>
              </a:lnSpc>
              <a:buFontTx/>
              <a:buAutoNum type="arabicPeriod"/>
              <a:defRPr/>
            </a:pPr>
            <a:r>
              <a:rPr lang="en-GB" altLang="ko-KR" b="1" dirty="0">
                <a:solidFill>
                  <a:schemeClr val="tx1"/>
                </a:solidFill>
                <a:latin typeface="Arial" panose="020B0604020202020204" pitchFamily="34" charset="0"/>
                <a:ea typeface="Gulim" pitchFamily="34" charset="-127"/>
                <a:cs typeface="Arial" panose="020B0604020202020204" pitchFamily="34" charset="0"/>
              </a:rPr>
              <a:t>Com ground</a:t>
            </a:r>
            <a:r>
              <a:rPr lang="en-GB" altLang="ko-KR" b="1" dirty="0">
                <a:latin typeface="Arial" panose="020B0604020202020204" pitchFamily="34" charset="0"/>
                <a:ea typeface="Gulim" pitchFamily="34" charset="-127"/>
                <a:cs typeface="Arial" panose="020B0604020202020204" pitchFamily="34" charset="0"/>
              </a:rPr>
              <a:t>	</a:t>
            </a:r>
            <a:r>
              <a:rPr lang="en-GB" altLang="ko-KR" dirty="0">
                <a:solidFill>
                  <a:schemeClr val="tx1"/>
                </a:solidFill>
                <a:latin typeface="Arial" panose="020B0604020202020204" pitchFamily="34" charset="0"/>
                <a:ea typeface="Gulim" pitchFamily="34" charset="-127"/>
                <a:cs typeface="Arial" panose="020B0604020202020204" pitchFamily="34" charset="0"/>
              </a:rPr>
              <a:t>shared values, ideas, and beliefs</a:t>
            </a:r>
          </a:p>
        </p:txBody>
      </p:sp>
      <p:sp>
        <p:nvSpPr>
          <p:cNvPr id="111618" name="Text Box 4"/>
          <p:cNvSpPr txBox="1">
            <a:spLocks noChangeArrowheads="1"/>
          </p:cNvSpPr>
          <p:nvPr/>
        </p:nvSpPr>
        <p:spPr bwMode="auto">
          <a:xfrm>
            <a:off x="731840" y="5608518"/>
            <a:ext cx="7423827" cy="276999"/>
          </a:xfrm>
          <a:prstGeom prst="rect">
            <a:avLst/>
          </a:prstGeom>
          <a:noFill/>
          <a:ln w="9525">
            <a:noFill/>
            <a:miter lim="800000"/>
            <a:headEnd/>
            <a:tailEnd/>
          </a:ln>
        </p:spPr>
        <p:txBody>
          <a:bodyPr wrap="none">
            <a:spAutoFit/>
          </a:bodyPr>
          <a:lstStyle/>
          <a:p>
            <a:pPr eaLnBrk="0" hangingPunct="0"/>
            <a:r>
              <a:rPr lang="fi-FI" sz="1200" dirty="0" err="1">
                <a:solidFill>
                  <a:srgbClr val="000000"/>
                </a:solidFill>
              </a:rPr>
              <a:t>Based</a:t>
            </a:r>
            <a:r>
              <a:rPr lang="fi-FI" sz="1200" dirty="0">
                <a:solidFill>
                  <a:srgbClr val="000000"/>
                </a:solidFill>
              </a:rPr>
              <a:t> on </a:t>
            </a:r>
            <a:r>
              <a:rPr lang="fi-FI" sz="1200" b="1" i="1" dirty="0">
                <a:solidFill>
                  <a:srgbClr val="000000"/>
                </a:solidFill>
              </a:rPr>
              <a:t>Power and </a:t>
            </a:r>
            <a:r>
              <a:rPr lang="fi-FI" sz="1200" b="1" i="1" dirty="0" err="1">
                <a:solidFill>
                  <a:srgbClr val="000000"/>
                </a:solidFill>
              </a:rPr>
              <a:t>Influence</a:t>
            </a:r>
            <a:r>
              <a:rPr lang="fi-FI" sz="1200" b="1" i="1" dirty="0">
                <a:solidFill>
                  <a:srgbClr val="000000"/>
                </a:solidFill>
              </a:rPr>
              <a:t>, </a:t>
            </a:r>
            <a:r>
              <a:rPr lang="fi-FI" sz="1200" dirty="0" err="1">
                <a:solidFill>
                  <a:srgbClr val="000000"/>
                </a:solidFill>
              </a:rPr>
              <a:t>Kotter</a:t>
            </a:r>
            <a:r>
              <a:rPr lang="fi-FI" sz="1200" dirty="0">
                <a:solidFill>
                  <a:srgbClr val="000000"/>
                </a:solidFill>
              </a:rPr>
              <a:t> (1982) and </a:t>
            </a:r>
            <a:r>
              <a:rPr lang="fi-FI" sz="1200" b="1" i="1" dirty="0">
                <a:solidFill>
                  <a:srgbClr val="000000"/>
                </a:solidFill>
              </a:rPr>
              <a:t>Guide to </a:t>
            </a:r>
            <a:r>
              <a:rPr lang="fi-FI" sz="1200" b="1" i="1" dirty="0" err="1">
                <a:solidFill>
                  <a:srgbClr val="000000"/>
                </a:solidFill>
              </a:rPr>
              <a:t>Managerial</a:t>
            </a:r>
            <a:r>
              <a:rPr lang="fi-FI" sz="1200" b="1" i="1" dirty="0">
                <a:solidFill>
                  <a:srgbClr val="000000"/>
                </a:solidFill>
              </a:rPr>
              <a:t> </a:t>
            </a:r>
            <a:r>
              <a:rPr lang="fi-FI" sz="1200" b="1" i="1" dirty="0" err="1">
                <a:solidFill>
                  <a:srgbClr val="000000"/>
                </a:solidFill>
              </a:rPr>
              <a:t>Communication</a:t>
            </a:r>
            <a:r>
              <a:rPr lang="fi-FI" sz="1200" b="1" i="1" dirty="0">
                <a:solidFill>
                  <a:srgbClr val="000000"/>
                </a:solidFill>
              </a:rPr>
              <a:t>,</a:t>
            </a:r>
            <a:r>
              <a:rPr lang="fi-FI" sz="1200" dirty="0">
                <a:solidFill>
                  <a:srgbClr val="000000"/>
                </a:solidFill>
              </a:rPr>
              <a:t> </a:t>
            </a:r>
            <a:r>
              <a:rPr lang="fi-FI" sz="1200" dirty="0" err="1">
                <a:solidFill>
                  <a:srgbClr val="000000"/>
                </a:solidFill>
              </a:rPr>
              <a:t>Munter</a:t>
            </a:r>
            <a:r>
              <a:rPr lang="fi-FI" sz="1200" dirty="0">
                <a:solidFill>
                  <a:srgbClr val="000000"/>
                </a:solidFill>
                <a:latin typeface="Times New Roman" pitchFamily="18" charset="0"/>
              </a:rPr>
              <a:t> </a:t>
            </a:r>
            <a:r>
              <a:rPr lang="fi-FI" sz="1200" dirty="0">
                <a:solidFill>
                  <a:srgbClr val="000000"/>
                </a:solidFill>
              </a:rPr>
              <a:t>(2012)</a:t>
            </a:r>
            <a:endParaRPr lang="en-US" sz="1200" dirty="0">
              <a:solidFill>
                <a:srgbClr val="000000"/>
              </a:solidFill>
            </a:endParaRPr>
          </a:p>
        </p:txBody>
      </p:sp>
      <p:sp>
        <p:nvSpPr>
          <p:cNvPr id="111619" name="Text Box 29"/>
          <p:cNvSpPr txBox="1">
            <a:spLocks noChangeArrowheads="1"/>
          </p:cNvSpPr>
          <p:nvPr/>
        </p:nvSpPr>
        <p:spPr bwMode="auto">
          <a:xfrm>
            <a:off x="684213" y="565151"/>
            <a:ext cx="5541902" cy="523220"/>
          </a:xfrm>
          <a:prstGeom prst="rect">
            <a:avLst/>
          </a:prstGeom>
          <a:noFill/>
          <a:ln w="9525">
            <a:noFill/>
            <a:miter lim="800000"/>
            <a:headEnd/>
            <a:tailEnd/>
          </a:ln>
        </p:spPr>
        <p:txBody>
          <a:bodyPr wrap="none">
            <a:spAutoFit/>
          </a:bodyPr>
          <a:lstStyle/>
          <a:p>
            <a:r>
              <a:rPr lang="fi-FI" sz="2800" b="1">
                <a:solidFill>
                  <a:srgbClr val="000000"/>
                </a:solidFill>
              </a:rPr>
              <a:t>Assess and enhance credibility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34363531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4294967295"/>
          </p:nvPr>
        </p:nvSpPr>
        <p:spPr>
          <a:xfrm>
            <a:off x="731840" y="1676400"/>
            <a:ext cx="8199437" cy="3621088"/>
          </a:xfrm>
        </p:spPr>
        <p:txBody>
          <a:bodyPr/>
          <a:lstStyle/>
          <a:p>
            <a:pPr marL="609600" indent="-609600" eaLnBrk="1" hangingPunct="1">
              <a:lnSpc>
                <a:spcPct val="80000"/>
              </a:lnSpc>
              <a:buFontTx/>
              <a:buNone/>
              <a:defRPr/>
            </a:pPr>
            <a:r>
              <a:rPr lang="en-US" altLang="ko-KR" b="1" dirty="0">
                <a:solidFill>
                  <a:srgbClr val="404040"/>
                </a:solidFill>
                <a:latin typeface="Arial" panose="020B0604020202020204" pitchFamily="34" charset="0"/>
                <a:ea typeface="Gulim" pitchFamily="34" charset="-127"/>
                <a:cs typeface="Arial" panose="020B0604020202020204" pitchFamily="34" charset="0"/>
              </a:rPr>
              <a:t>Factor</a:t>
            </a:r>
            <a:r>
              <a:rPr lang="ko-KR" altLang="en-GB" b="1" dirty="0">
                <a:solidFill>
                  <a:srgbClr val="404040"/>
                </a:solidFill>
                <a:latin typeface="Arial" panose="020B0604020202020204" pitchFamily="34" charset="0"/>
                <a:ea typeface="Gulim" pitchFamily="34" charset="-127"/>
                <a:cs typeface="Arial" panose="020B0604020202020204" pitchFamily="34" charset="0"/>
              </a:rPr>
              <a:t>		</a:t>
            </a:r>
            <a:r>
              <a:rPr lang="fi-FI" altLang="ko-KR" b="1" dirty="0">
                <a:solidFill>
                  <a:srgbClr val="404040"/>
                </a:solidFill>
                <a:latin typeface="Arial" panose="020B0604020202020204" pitchFamily="34" charset="0"/>
                <a:ea typeface="Gulim" pitchFamily="34" charset="-127"/>
                <a:cs typeface="Arial" panose="020B0604020202020204" pitchFamily="34" charset="0"/>
              </a:rPr>
              <a:t>	</a:t>
            </a:r>
            <a:r>
              <a:rPr lang="en-GB" altLang="ko-KR" b="1" u="sng" dirty="0">
                <a:solidFill>
                  <a:srgbClr val="404040"/>
                </a:solidFill>
                <a:latin typeface="Arial" panose="020B0604020202020204" pitchFamily="34" charset="0"/>
                <a:ea typeface="Gulim" pitchFamily="34" charset="-127"/>
                <a:cs typeface="Arial" panose="020B0604020202020204" pitchFamily="34" charset="0"/>
              </a:rPr>
              <a:t>My</a:t>
            </a:r>
            <a:r>
              <a:rPr lang="en-GB" altLang="ko-KR" b="1" dirty="0">
                <a:solidFill>
                  <a:srgbClr val="404040"/>
                </a:solidFill>
                <a:latin typeface="Arial" panose="020B0604020202020204" pitchFamily="34" charset="0"/>
                <a:ea typeface="Gulim" pitchFamily="34" charset="-127"/>
                <a:cs typeface="Arial" panose="020B0604020202020204" pitchFamily="34" charset="0"/>
              </a:rPr>
              <a:t> Emphasis </a:t>
            </a:r>
          </a:p>
          <a:p>
            <a:pPr marL="609600" indent="-609600" eaLnBrk="1" hangingPunct="1">
              <a:lnSpc>
                <a:spcPct val="135000"/>
              </a:lnSpc>
              <a:buFontTx/>
              <a:buAutoNum type="arabicPeriod"/>
              <a:defRPr/>
            </a:pPr>
            <a:r>
              <a:rPr lang="en-GB" altLang="ko-KR" b="1" dirty="0">
                <a:solidFill>
                  <a:schemeClr val="tx1"/>
                </a:solidFill>
                <a:latin typeface="Arial" panose="020B0604020202020204" pitchFamily="34" charset="0"/>
                <a:ea typeface="Gulim" pitchFamily="34" charset="-127"/>
                <a:cs typeface="Arial" panose="020B0604020202020204" pitchFamily="34" charset="0"/>
              </a:rPr>
              <a:t>Rank</a:t>
            </a:r>
            <a:r>
              <a:rPr lang="en-GB" altLang="ko-KR" b="1" dirty="0">
                <a:latin typeface="Arial" panose="020B0604020202020204" pitchFamily="34" charset="0"/>
                <a:ea typeface="Gulim" pitchFamily="34" charset="-127"/>
                <a:cs typeface="Arial" panose="020B0604020202020204" pitchFamily="34" charset="0"/>
              </a:rPr>
              <a:t>		</a:t>
            </a:r>
            <a:r>
              <a:rPr lang="en-GB" altLang="ko-KR" dirty="0">
                <a:solidFill>
                  <a:schemeClr val="tx1"/>
                </a:solidFill>
                <a:latin typeface="Arial" panose="020B0604020202020204" pitchFamily="34" charset="0"/>
                <a:ea typeface="Gulim" pitchFamily="34" charset="-127"/>
                <a:cs typeface="Arial" panose="020B0604020202020204" pitchFamily="34" charset="0"/>
              </a:rPr>
              <a:t>Dr with PhD</a:t>
            </a:r>
          </a:p>
          <a:p>
            <a:pPr marL="609600" indent="-609600" eaLnBrk="1" hangingPunct="1">
              <a:lnSpc>
                <a:spcPct val="135000"/>
              </a:lnSpc>
              <a:buFontTx/>
              <a:buAutoNum type="arabicPeriod"/>
              <a:defRPr/>
            </a:pPr>
            <a:r>
              <a:rPr lang="en-GB" altLang="ko-KR" b="1" dirty="0">
                <a:solidFill>
                  <a:schemeClr val="tx1"/>
                </a:solidFill>
                <a:latin typeface="Arial" panose="020B0604020202020204" pitchFamily="34" charset="0"/>
                <a:ea typeface="Gulim" pitchFamily="34" charset="-127"/>
                <a:cs typeface="Arial" panose="020B0604020202020204" pitchFamily="34" charset="0"/>
              </a:rPr>
              <a:t>Goodwill</a:t>
            </a:r>
            <a:r>
              <a:rPr lang="en-GB" altLang="ko-KR" dirty="0">
                <a:solidFill>
                  <a:schemeClr val="tx1"/>
                </a:solidFill>
                <a:latin typeface="Arial" panose="020B0604020202020204" pitchFamily="34" charset="0"/>
                <a:ea typeface="Gulim" pitchFamily="34" charset="-127"/>
                <a:cs typeface="Arial" panose="020B0604020202020204" pitchFamily="34" charset="0"/>
              </a:rPr>
              <a:t>	  </a:t>
            </a:r>
            <a:r>
              <a:rPr lang="en-GB" altLang="ko-KR" dirty="0">
                <a:latin typeface="Arial" panose="020B0604020202020204" pitchFamily="34" charset="0"/>
                <a:ea typeface="Gulim" pitchFamily="34" charset="-127"/>
                <a:cs typeface="Arial" panose="020B0604020202020204" pitchFamily="34" charset="0"/>
              </a:rPr>
              <a:t>	</a:t>
            </a:r>
            <a:r>
              <a:rPr lang="en-GB" altLang="ko-KR" dirty="0">
                <a:solidFill>
                  <a:schemeClr val="tx1"/>
                </a:solidFill>
                <a:latin typeface="Arial" panose="020B0604020202020204" pitchFamily="34" charset="0"/>
                <a:ea typeface="Gulim" pitchFamily="34" charset="-127"/>
                <a:cs typeface="Arial" panose="020B0604020202020204" pitchFamily="34" charset="0"/>
              </a:rPr>
              <a:t>I love teaching (want you to succeed)</a:t>
            </a:r>
          </a:p>
          <a:p>
            <a:pPr marL="609600" indent="-609600" eaLnBrk="1" hangingPunct="1">
              <a:lnSpc>
                <a:spcPct val="135000"/>
              </a:lnSpc>
              <a:buFontTx/>
              <a:buAutoNum type="arabicPeriod"/>
              <a:defRPr/>
            </a:pPr>
            <a:r>
              <a:rPr lang="en-GB" altLang="ko-KR" b="1" dirty="0">
                <a:solidFill>
                  <a:schemeClr val="tx1"/>
                </a:solidFill>
                <a:latin typeface="Arial" panose="020B0604020202020204" pitchFamily="34" charset="0"/>
                <a:ea typeface="Gulim" pitchFamily="34" charset="-127"/>
                <a:cs typeface="Arial" panose="020B0604020202020204" pitchFamily="34" charset="0"/>
              </a:rPr>
              <a:t>Expertise</a:t>
            </a:r>
            <a:r>
              <a:rPr lang="en-GB" altLang="ko-KR" b="1" dirty="0">
                <a:solidFill>
                  <a:srgbClr val="CC0000"/>
                </a:solidFill>
                <a:latin typeface="Arial" panose="020B0604020202020204" pitchFamily="34" charset="0"/>
                <a:ea typeface="Gulim" pitchFamily="34" charset="-127"/>
                <a:cs typeface="Arial" panose="020B0604020202020204" pitchFamily="34" charset="0"/>
              </a:rPr>
              <a:t>		</a:t>
            </a:r>
            <a:r>
              <a:rPr lang="en-GB" altLang="ko-KR" dirty="0">
                <a:solidFill>
                  <a:schemeClr val="tx1"/>
                </a:solidFill>
                <a:latin typeface="Arial" panose="020B0604020202020204" pitchFamily="34" charset="0"/>
                <a:ea typeface="Gulim" pitchFamily="34" charset="-127"/>
                <a:cs typeface="Arial" panose="020B0604020202020204" pitchFamily="34" charset="0"/>
              </a:rPr>
              <a:t>20+ years teaching &amp; experience</a:t>
            </a:r>
          </a:p>
          <a:p>
            <a:pPr marL="609600" indent="-609600" eaLnBrk="1" hangingPunct="1">
              <a:lnSpc>
                <a:spcPct val="135000"/>
              </a:lnSpc>
              <a:buFontTx/>
              <a:buAutoNum type="arabicPeriod"/>
              <a:defRPr/>
            </a:pPr>
            <a:r>
              <a:rPr lang="en-GB" altLang="ko-KR" b="1" dirty="0">
                <a:solidFill>
                  <a:schemeClr val="tx1"/>
                </a:solidFill>
                <a:latin typeface="Arial" panose="020B0604020202020204" pitchFamily="34" charset="0"/>
                <a:ea typeface="Gulim" pitchFamily="34" charset="-127"/>
                <a:cs typeface="Arial" panose="020B0604020202020204" pitchFamily="34" charset="0"/>
              </a:rPr>
              <a:t>Image</a:t>
            </a:r>
            <a:r>
              <a:rPr lang="en-GB" altLang="ko-KR" b="1" dirty="0">
                <a:latin typeface="Arial" panose="020B0604020202020204" pitchFamily="34" charset="0"/>
                <a:ea typeface="Gulim" pitchFamily="34" charset="-127"/>
                <a:cs typeface="Arial" panose="020B0604020202020204" pitchFamily="34" charset="0"/>
              </a:rPr>
              <a:t>	  	</a:t>
            </a:r>
            <a:r>
              <a:rPr lang="en-GB" altLang="ko-KR" dirty="0">
                <a:solidFill>
                  <a:schemeClr val="tx1"/>
                </a:solidFill>
                <a:latin typeface="Arial" panose="020B0604020202020204" pitchFamily="34" charset="0"/>
                <a:ea typeface="Gulim" pitchFamily="34" charset="-127"/>
                <a:cs typeface="Arial" panose="020B0604020202020204" pitchFamily="34" charset="0"/>
              </a:rPr>
              <a:t>I worked with CEOs, politicians, PM</a:t>
            </a:r>
          </a:p>
          <a:p>
            <a:pPr marL="609600" indent="-609600" eaLnBrk="1" hangingPunct="1">
              <a:lnSpc>
                <a:spcPct val="135000"/>
              </a:lnSpc>
              <a:buFontTx/>
              <a:buAutoNum type="arabicPeriod"/>
              <a:defRPr/>
            </a:pPr>
            <a:r>
              <a:rPr lang="en-GB" altLang="ko-KR" b="1" dirty="0">
                <a:solidFill>
                  <a:schemeClr val="tx1"/>
                </a:solidFill>
                <a:latin typeface="Arial" panose="020B0604020202020204" pitchFamily="34" charset="0"/>
                <a:ea typeface="Gulim" pitchFamily="34" charset="-127"/>
                <a:cs typeface="Arial" panose="020B0604020202020204" pitchFamily="34" charset="0"/>
              </a:rPr>
              <a:t>Com ground</a:t>
            </a:r>
            <a:r>
              <a:rPr lang="en-GB" altLang="ko-KR" b="1" dirty="0">
                <a:latin typeface="Arial" panose="020B0604020202020204" pitchFamily="34" charset="0"/>
                <a:ea typeface="Gulim" pitchFamily="34" charset="-127"/>
                <a:cs typeface="Arial" panose="020B0604020202020204" pitchFamily="34" charset="0"/>
              </a:rPr>
              <a:t>	</a:t>
            </a:r>
            <a:r>
              <a:rPr lang="en-GB" altLang="ko-KR" dirty="0">
                <a:solidFill>
                  <a:schemeClr val="tx1"/>
                </a:solidFill>
                <a:latin typeface="Arial" panose="020B0604020202020204" pitchFamily="34" charset="0"/>
                <a:ea typeface="Gulim" pitchFamily="34" charset="-127"/>
                <a:cs typeface="Arial" panose="020B0604020202020204" pitchFamily="34" charset="0"/>
              </a:rPr>
              <a:t>My son studying 2</a:t>
            </a:r>
            <a:r>
              <a:rPr lang="en-GB" altLang="ko-KR" baseline="30000" dirty="0">
                <a:solidFill>
                  <a:schemeClr val="tx1"/>
                </a:solidFill>
                <a:latin typeface="Arial" panose="020B0604020202020204" pitchFamily="34" charset="0"/>
                <a:ea typeface="Gulim" pitchFamily="34" charset="-127"/>
                <a:cs typeface="Arial" panose="020B0604020202020204" pitchFamily="34" charset="0"/>
              </a:rPr>
              <a:t>nd</a:t>
            </a:r>
            <a:r>
              <a:rPr lang="en-GB" altLang="ko-KR" dirty="0">
                <a:solidFill>
                  <a:schemeClr val="tx1"/>
                </a:solidFill>
                <a:latin typeface="Arial" panose="020B0604020202020204" pitchFamily="34" charset="0"/>
                <a:ea typeface="Gulim" pitchFamily="34" charset="-127"/>
                <a:cs typeface="Arial" panose="020B0604020202020204" pitchFamily="34" charset="0"/>
              </a:rPr>
              <a:t> year Economics, so I understand student challenges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
        <p:nvSpPr>
          <p:cNvPr id="6" name="TextBox 5">
            <a:extLst>
              <a:ext uri="{FF2B5EF4-FFF2-40B4-BE49-F238E27FC236}">
                <a16:creationId xmlns:a16="http://schemas.microsoft.com/office/drawing/2014/main" id="{52C60997-737A-944D-8734-A8C6DA01A0C0}"/>
              </a:ext>
            </a:extLst>
          </p:cNvPr>
          <p:cNvSpPr txBox="1"/>
          <p:nvPr/>
        </p:nvSpPr>
        <p:spPr>
          <a:xfrm>
            <a:off x="1753810" y="919238"/>
            <a:ext cx="4559904" cy="461665"/>
          </a:xfrm>
          <a:prstGeom prst="rect">
            <a:avLst/>
          </a:prstGeom>
          <a:noFill/>
        </p:spPr>
        <p:txBody>
          <a:bodyPr wrap="square" rtlCol="0">
            <a:spAutoFit/>
          </a:bodyPr>
          <a:lstStyle/>
          <a:p>
            <a:r>
              <a:rPr lang="en-US" sz="2400" b="1" dirty="0"/>
              <a:t>My credibility with you</a:t>
            </a:r>
          </a:p>
        </p:txBody>
      </p:sp>
    </p:spTree>
    <p:extLst>
      <p:ext uri="{BB962C8B-B14F-4D97-AF65-F5344CB8AC3E}">
        <p14:creationId xmlns:p14="http://schemas.microsoft.com/office/powerpoint/2010/main" val="6433203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4136" y="0"/>
            <a:ext cx="9250363" cy="384175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 name="Rectangle 4"/>
          <p:cNvSpPr/>
          <p:nvPr/>
        </p:nvSpPr>
        <p:spPr>
          <a:xfrm>
            <a:off x="-95248" y="3859217"/>
            <a:ext cx="9401175" cy="299878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5475" name="Rectangle 4"/>
          <p:cNvSpPr>
            <a:spLocks noChangeArrowheads="1"/>
          </p:cNvSpPr>
          <p:nvPr/>
        </p:nvSpPr>
        <p:spPr bwMode="auto">
          <a:xfrm>
            <a:off x="215900" y="1025527"/>
            <a:ext cx="8820150" cy="1008063"/>
          </a:xfrm>
          <a:prstGeom prst="rect">
            <a:avLst/>
          </a:prstGeom>
          <a:noFill/>
          <a:ln w="12700">
            <a:noFill/>
            <a:miter lim="800000"/>
            <a:headEnd/>
            <a:tailEnd/>
          </a:ln>
        </p:spPr>
        <p:txBody>
          <a:bodyPr lIns="54934" tIns="54934" rIns="142827" bIns="54934" anchor="b"/>
          <a:lstStyle/>
          <a:p>
            <a:pPr latinLnBrk="1"/>
            <a:endParaRPr lang="ko-KR" altLang="ko-KR" sz="2500" b="1">
              <a:solidFill>
                <a:srgbClr val="7F7F7F"/>
              </a:solidFill>
            </a:endParaRPr>
          </a:p>
        </p:txBody>
      </p:sp>
      <p:sp>
        <p:nvSpPr>
          <p:cNvPr id="19" name="정오각형 18"/>
          <p:cNvSpPr/>
          <p:nvPr/>
        </p:nvSpPr>
        <p:spPr>
          <a:xfrm flipV="1">
            <a:off x="3281151" y="2644157"/>
            <a:ext cx="2520280" cy="1846399"/>
          </a:xfrm>
          <a:prstGeom prst="pentagon">
            <a:avLst/>
          </a:prstGeom>
          <a:solidFill>
            <a:srgbClr val="FFFF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4" name="정오각형 23"/>
          <p:cNvSpPr/>
          <p:nvPr/>
        </p:nvSpPr>
        <p:spPr>
          <a:xfrm>
            <a:off x="3281364" y="750888"/>
            <a:ext cx="2519362" cy="18478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5" name="정오각형 24"/>
          <p:cNvSpPr/>
          <p:nvPr/>
        </p:nvSpPr>
        <p:spPr>
          <a:xfrm rot="6759222" flipV="1">
            <a:off x="1400175" y="1590675"/>
            <a:ext cx="2019300" cy="23050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6" name="정오각형 25"/>
          <p:cNvSpPr/>
          <p:nvPr/>
        </p:nvSpPr>
        <p:spPr>
          <a:xfrm rot="1741959" flipV="1">
            <a:off x="2163763" y="4049713"/>
            <a:ext cx="2520950" cy="1846262"/>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7" name="정오각형 26"/>
          <p:cNvSpPr/>
          <p:nvPr/>
        </p:nvSpPr>
        <p:spPr>
          <a:xfrm rot="19929677" flipV="1">
            <a:off x="4446589" y="4041776"/>
            <a:ext cx="2520950" cy="1846263"/>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5483" name="직사각형 17"/>
          <p:cNvSpPr>
            <a:spLocks noChangeArrowheads="1"/>
          </p:cNvSpPr>
          <p:nvPr/>
        </p:nvSpPr>
        <p:spPr bwMode="auto">
          <a:xfrm>
            <a:off x="3672058" y="1096966"/>
            <a:ext cx="1737976" cy="1015663"/>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Define </a:t>
            </a:r>
          </a:p>
          <a:p>
            <a:pPr algn="ctr" latinLnBrk="1"/>
            <a:r>
              <a:rPr lang="en-US" altLang="ko-KR" sz="2000" b="1">
                <a:solidFill>
                  <a:prstClr val="white"/>
                </a:solidFill>
              </a:rPr>
              <a:t>objectives, </a:t>
            </a:r>
          </a:p>
          <a:p>
            <a:pPr algn="ctr" latinLnBrk="1"/>
            <a:r>
              <a:rPr lang="en-US" altLang="ko-KR" sz="2000" b="1">
                <a:solidFill>
                  <a:prstClr val="white"/>
                </a:solidFill>
              </a:rPr>
              <a:t>choose style</a:t>
            </a:r>
          </a:p>
        </p:txBody>
      </p:sp>
      <p:sp>
        <p:nvSpPr>
          <p:cNvPr id="105484" name="직사각형 30"/>
          <p:cNvSpPr>
            <a:spLocks noChangeArrowheads="1"/>
          </p:cNvSpPr>
          <p:nvPr/>
        </p:nvSpPr>
        <p:spPr bwMode="auto">
          <a:xfrm>
            <a:off x="3465410" y="3133726"/>
            <a:ext cx="2122697" cy="707886"/>
          </a:xfrm>
          <a:prstGeom prst="rect">
            <a:avLst/>
          </a:prstGeom>
          <a:noFill/>
          <a:ln w="9525">
            <a:noFill/>
            <a:miter lim="800000"/>
            <a:headEnd/>
            <a:tailEnd/>
          </a:ln>
        </p:spPr>
        <p:txBody>
          <a:bodyPr wrap="none">
            <a:spAutoFit/>
          </a:bodyPr>
          <a:lstStyle/>
          <a:p>
            <a:pPr algn="ctr" latinLnBrk="1"/>
            <a:r>
              <a:rPr lang="en-US" altLang="ko-KR" sz="2000" b="1">
                <a:solidFill>
                  <a:prstClr val="black"/>
                </a:solidFill>
              </a:rPr>
              <a:t>Communicating</a:t>
            </a:r>
          </a:p>
          <a:p>
            <a:pPr algn="ctr" latinLnBrk="1"/>
            <a:r>
              <a:rPr lang="en-US" altLang="ko-KR" sz="2000" b="1">
                <a:solidFill>
                  <a:prstClr val="black"/>
                </a:solidFill>
              </a:rPr>
              <a:t>strategically</a:t>
            </a:r>
          </a:p>
        </p:txBody>
      </p:sp>
      <p:sp>
        <p:nvSpPr>
          <p:cNvPr id="105485" name="직사각형 31"/>
          <p:cNvSpPr>
            <a:spLocks noChangeArrowheads="1"/>
          </p:cNvSpPr>
          <p:nvPr/>
        </p:nvSpPr>
        <p:spPr bwMode="auto">
          <a:xfrm>
            <a:off x="1863644" y="2435226"/>
            <a:ext cx="1297150" cy="707886"/>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Analyse </a:t>
            </a:r>
          </a:p>
          <a:p>
            <a:pPr algn="ctr" latinLnBrk="1"/>
            <a:r>
              <a:rPr lang="en-US" altLang="ko-KR" sz="2000" b="1">
                <a:solidFill>
                  <a:prstClr val="white"/>
                </a:solidFill>
              </a:rPr>
              <a:t>audience</a:t>
            </a:r>
          </a:p>
        </p:txBody>
      </p:sp>
      <p:sp>
        <p:nvSpPr>
          <p:cNvPr id="33" name="직사각형 32"/>
          <p:cNvSpPr/>
          <p:nvPr/>
        </p:nvSpPr>
        <p:spPr>
          <a:xfrm>
            <a:off x="2944854" y="4503739"/>
            <a:ext cx="1107996" cy="707886"/>
          </a:xfrm>
          <a:prstGeom prst="rect">
            <a:avLst/>
          </a:prstGeom>
        </p:spPr>
        <p:txBody>
          <a:bodyPr wrap="none">
            <a:spAutoFit/>
          </a:bodyPr>
          <a:lstStyle/>
          <a:p>
            <a:pPr algn="ctr" fontAlgn="auto" latinLnBrk="1">
              <a:spcBef>
                <a:spcPts val="0"/>
              </a:spcBef>
              <a:spcAft>
                <a:spcPts val="0"/>
              </a:spcAft>
              <a:defRPr/>
            </a:pPr>
            <a:r>
              <a:rPr lang="en-US" altLang="ko-KR" sz="2000" b="1" spc="-100" dirty="0">
                <a:solidFill>
                  <a:prstClr val="white"/>
                </a:solidFill>
                <a:latin typeface="Arial" pitchFamily="34" charset="0"/>
                <a:cs typeface="Arial" pitchFamily="34" charset="0"/>
              </a:rPr>
              <a:t>Choose </a:t>
            </a:r>
          </a:p>
          <a:p>
            <a:pPr algn="ctr" fontAlgn="auto" latinLnBrk="1">
              <a:spcBef>
                <a:spcPts val="0"/>
              </a:spcBef>
              <a:spcAft>
                <a:spcPts val="0"/>
              </a:spcAft>
              <a:defRPr/>
            </a:pPr>
            <a:r>
              <a:rPr lang="en-US" altLang="ko-KR" sz="2000" b="1" spc="-100" dirty="0">
                <a:solidFill>
                  <a:prstClr val="white"/>
                </a:solidFill>
                <a:latin typeface="Arial" pitchFamily="34" charset="0"/>
                <a:cs typeface="Arial" pitchFamily="34" charset="0"/>
              </a:rPr>
              <a:t>channel</a:t>
            </a:r>
          </a:p>
        </p:txBody>
      </p:sp>
      <p:sp>
        <p:nvSpPr>
          <p:cNvPr id="36" name="정오각형 35"/>
          <p:cNvSpPr/>
          <p:nvPr/>
        </p:nvSpPr>
        <p:spPr>
          <a:xfrm rot="14873285" flipH="1" flipV="1">
            <a:off x="5689600" y="1601788"/>
            <a:ext cx="2019300" cy="23050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5489" name="직사각형 33"/>
          <p:cNvSpPr>
            <a:spLocks noChangeArrowheads="1"/>
          </p:cNvSpPr>
          <p:nvPr/>
        </p:nvSpPr>
        <p:spPr bwMode="auto">
          <a:xfrm>
            <a:off x="5901780" y="2422525"/>
            <a:ext cx="1393331" cy="707886"/>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Assess</a:t>
            </a:r>
          </a:p>
          <a:p>
            <a:pPr algn="ctr" latinLnBrk="1"/>
            <a:r>
              <a:rPr lang="en-US" altLang="ko-KR" sz="2000" b="1">
                <a:solidFill>
                  <a:prstClr val="white"/>
                </a:solidFill>
              </a:rPr>
              <a:t>credibility</a:t>
            </a:r>
          </a:p>
        </p:txBody>
      </p:sp>
      <p:sp>
        <p:nvSpPr>
          <p:cNvPr id="105490" name="TextBox 1"/>
          <p:cNvSpPr txBox="1">
            <a:spLocks noChangeArrowheads="1"/>
          </p:cNvSpPr>
          <p:nvPr/>
        </p:nvSpPr>
        <p:spPr bwMode="auto">
          <a:xfrm>
            <a:off x="487363" y="4603750"/>
            <a:ext cx="1168910" cy="400110"/>
          </a:xfrm>
          <a:prstGeom prst="rect">
            <a:avLst/>
          </a:prstGeom>
          <a:noFill/>
          <a:ln w="9525">
            <a:noFill/>
            <a:miter lim="800000"/>
            <a:headEnd/>
            <a:tailEnd/>
          </a:ln>
        </p:spPr>
        <p:txBody>
          <a:bodyPr wrap="none">
            <a:spAutoFit/>
          </a:bodyPr>
          <a:lstStyle/>
          <a:p>
            <a:r>
              <a:rPr lang="en-GB" sz="2000" b="1">
                <a:solidFill>
                  <a:prstClr val="black"/>
                </a:solidFill>
              </a:rPr>
              <a:t>DESIGN</a:t>
            </a:r>
          </a:p>
        </p:txBody>
      </p:sp>
      <p:sp>
        <p:nvSpPr>
          <p:cNvPr id="105491" name="TextBox 19"/>
          <p:cNvSpPr txBox="1">
            <a:spLocks noChangeArrowheads="1"/>
          </p:cNvSpPr>
          <p:nvPr/>
        </p:nvSpPr>
        <p:spPr bwMode="auto">
          <a:xfrm>
            <a:off x="415925" y="1406525"/>
            <a:ext cx="1549014" cy="400110"/>
          </a:xfrm>
          <a:prstGeom prst="rect">
            <a:avLst/>
          </a:prstGeom>
          <a:noFill/>
          <a:ln w="9525">
            <a:noFill/>
            <a:miter lim="800000"/>
            <a:headEnd/>
            <a:tailEnd/>
          </a:ln>
        </p:spPr>
        <p:txBody>
          <a:bodyPr wrap="none">
            <a:spAutoFit/>
          </a:bodyPr>
          <a:lstStyle/>
          <a:p>
            <a:r>
              <a:rPr lang="en-GB" sz="2000" b="1">
                <a:solidFill>
                  <a:prstClr val="black"/>
                </a:solidFill>
              </a:rPr>
              <a:t>SITUATION</a:t>
            </a:r>
          </a:p>
        </p:txBody>
      </p:sp>
      <p:sp>
        <p:nvSpPr>
          <p:cNvPr id="20" name="직사각형 34">
            <a:extLst>
              <a:ext uri="{FF2B5EF4-FFF2-40B4-BE49-F238E27FC236}">
                <a16:creationId xmlns:a16="http://schemas.microsoft.com/office/drawing/2014/main" id="{32FF8A3E-6CA4-624A-AF98-FF0C4D5B12CB}"/>
              </a:ext>
            </a:extLst>
          </p:cNvPr>
          <p:cNvSpPr>
            <a:spLocks noChangeArrowheads="1"/>
          </p:cNvSpPr>
          <p:nvPr/>
        </p:nvSpPr>
        <p:spPr bwMode="auto">
          <a:xfrm>
            <a:off x="4792982" y="4156153"/>
            <a:ext cx="1590249" cy="1631216"/>
          </a:xfrm>
          <a:prstGeom prst="rect">
            <a:avLst/>
          </a:prstGeom>
          <a:noFill/>
          <a:ln w="9525">
            <a:noFill/>
            <a:miter lim="800000"/>
            <a:headEnd/>
            <a:tailEnd/>
          </a:ln>
        </p:spPr>
        <p:txBody>
          <a:bodyPr wrap="square">
            <a:spAutoFit/>
          </a:bodyPr>
          <a:lstStyle/>
          <a:p>
            <a:pPr algn="ctr" latinLnBrk="1"/>
            <a:r>
              <a:rPr lang="en-US" altLang="ko-KR" sz="2000" b="1" dirty="0">
                <a:solidFill>
                  <a:prstClr val="white"/>
                </a:solidFill>
              </a:rPr>
              <a:t>Craft </a:t>
            </a:r>
          </a:p>
          <a:p>
            <a:pPr algn="ctr" latinLnBrk="1"/>
            <a:r>
              <a:rPr lang="en-US" altLang="ko-KR" sz="2000" b="1" dirty="0">
                <a:solidFill>
                  <a:prstClr val="white"/>
                </a:solidFill>
              </a:rPr>
              <a:t>Message (Select &amp; organize content</a:t>
            </a:r>
          </a:p>
        </p:txBody>
      </p:sp>
      <p:sp>
        <p:nvSpPr>
          <p:cNvPr id="22" name="Oval 21">
            <a:extLst>
              <a:ext uri="{FF2B5EF4-FFF2-40B4-BE49-F238E27FC236}">
                <a16:creationId xmlns:a16="http://schemas.microsoft.com/office/drawing/2014/main" id="{5C02F693-370C-9F4D-9F7B-07AA61204484}"/>
              </a:ext>
            </a:extLst>
          </p:cNvPr>
          <p:cNvSpPr/>
          <p:nvPr/>
        </p:nvSpPr>
        <p:spPr>
          <a:xfrm>
            <a:off x="2207954" y="4282321"/>
            <a:ext cx="2442442" cy="14505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1897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A1E307-A0E7-914E-B58B-067A402412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3867" y="2511778"/>
            <a:ext cx="5768516" cy="4059326"/>
          </a:xfrm>
        </p:spPr>
      </p:pic>
      <p:sp>
        <p:nvSpPr>
          <p:cNvPr id="6" name="정오각형 25">
            <a:extLst>
              <a:ext uri="{FF2B5EF4-FFF2-40B4-BE49-F238E27FC236}">
                <a16:creationId xmlns:a16="http://schemas.microsoft.com/office/drawing/2014/main" id="{6AEAB9FC-472A-524B-B2E0-FCF1928F84F9}"/>
              </a:ext>
            </a:extLst>
          </p:cNvPr>
          <p:cNvSpPr/>
          <p:nvPr/>
        </p:nvSpPr>
        <p:spPr>
          <a:xfrm rot="1741959" flipV="1">
            <a:off x="183318" y="474513"/>
            <a:ext cx="2519362" cy="1846262"/>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7" name="직사각형 32">
            <a:extLst>
              <a:ext uri="{FF2B5EF4-FFF2-40B4-BE49-F238E27FC236}">
                <a16:creationId xmlns:a16="http://schemas.microsoft.com/office/drawing/2014/main" id="{3052F9DC-9155-5340-9721-F1DFD6745C6A}"/>
              </a:ext>
            </a:extLst>
          </p:cNvPr>
          <p:cNvSpPr/>
          <p:nvPr/>
        </p:nvSpPr>
        <p:spPr>
          <a:xfrm>
            <a:off x="905496" y="853928"/>
            <a:ext cx="1308371" cy="830997"/>
          </a:xfrm>
          <a:prstGeom prst="rect">
            <a:avLst/>
          </a:prstGeom>
        </p:spPr>
        <p:txBody>
          <a:bodyPr wrap="none">
            <a:spAutoFit/>
          </a:bodyPr>
          <a:lstStyle/>
          <a:p>
            <a:pPr algn="ctr" fontAlgn="auto" latinLnBrk="1">
              <a:spcBef>
                <a:spcPts val="0"/>
              </a:spcBef>
              <a:spcAft>
                <a:spcPts val="0"/>
              </a:spcAft>
              <a:defRPr/>
            </a:pPr>
            <a:r>
              <a:rPr lang="en-US" altLang="ko-KR" sz="2400" b="1" spc="-100" dirty="0">
                <a:solidFill>
                  <a:srgbClr val="FFFFFF"/>
                </a:solidFill>
                <a:latin typeface="Arial" pitchFamily="34" charset="0"/>
                <a:cs typeface="Arial" pitchFamily="34" charset="0"/>
              </a:rPr>
              <a:t>Choose </a:t>
            </a:r>
          </a:p>
          <a:p>
            <a:pPr algn="ctr" fontAlgn="auto" latinLnBrk="1">
              <a:spcBef>
                <a:spcPts val="0"/>
              </a:spcBef>
              <a:spcAft>
                <a:spcPts val="0"/>
              </a:spcAft>
              <a:defRPr/>
            </a:pPr>
            <a:r>
              <a:rPr lang="en-US" altLang="ko-KR" sz="2400" b="1" spc="-100" dirty="0">
                <a:solidFill>
                  <a:srgbClr val="FFFFFF"/>
                </a:solidFill>
                <a:latin typeface="Arial" pitchFamily="34" charset="0"/>
                <a:cs typeface="Arial" pitchFamily="34" charset="0"/>
              </a:rPr>
              <a:t>channel</a:t>
            </a:r>
          </a:p>
        </p:txBody>
      </p:sp>
      <p:pic>
        <p:nvPicPr>
          <p:cNvPr id="3" name="Picture 2">
            <a:extLst>
              <a:ext uri="{FF2B5EF4-FFF2-40B4-BE49-F238E27FC236}">
                <a16:creationId xmlns:a16="http://schemas.microsoft.com/office/drawing/2014/main" id="{077A95E6-6FF5-9A42-91DF-CED237EFDEEE}"/>
              </a:ext>
            </a:extLst>
          </p:cNvPr>
          <p:cNvPicPr>
            <a:picLocks noChangeAspect="1"/>
          </p:cNvPicPr>
          <p:nvPr/>
        </p:nvPicPr>
        <p:blipFill>
          <a:blip r:embed="rId3"/>
          <a:stretch>
            <a:fillRect/>
          </a:stretch>
        </p:blipFill>
        <p:spPr>
          <a:xfrm>
            <a:off x="3676449" y="286896"/>
            <a:ext cx="3129034" cy="1771650"/>
          </a:xfrm>
          <a:prstGeom prst="rect">
            <a:avLst/>
          </a:prstGeom>
        </p:spPr>
      </p:pic>
    </p:spTree>
    <p:extLst>
      <p:ext uri="{BB962C8B-B14F-4D97-AF65-F5344CB8AC3E}">
        <p14:creationId xmlns:p14="http://schemas.microsoft.com/office/powerpoint/2010/main" val="164433306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정오각형 25"/>
          <p:cNvSpPr/>
          <p:nvPr/>
        </p:nvSpPr>
        <p:spPr>
          <a:xfrm rot="1741959" flipV="1">
            <a:off x="246818" y="2963713"/>
            <a:ext cx="2519362" cy="1846262"/>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5" name="직사각형 32"/>
          <p:cNvSpPr/>
          <p:nvPr/>
        </p:nvSpPr>
        <p:spPr>
          <a:xfrm>
            <a:off x="968996" y="3343128"/>
            <a:ext cx="1308371" cy="830997"/>
          </a:xfrm>
          <a:prstGeom prst="rect">
            <a:avLst/>
          </a:prstGeom>
        </p:spPr>
        <p:txBody>
          <a:bodyPr wrap="none">
            <a:spAutoFit/>
          </a:bodyPr>
          <a:lstStyle/>
          <a:p>
            <a:pPr algn="ctr" fontAlgn="auto" latinLnBrk="1">
              <a:spcBef>
                <a:spcPts val="0"/>
              </a:spcBef>
              <a:spcAft>
                <a:spcPts val="0"/>
              </a:spcAft>
              <a:defRPr/>
            </a:pPr>
            <a:r>
              <a:rPr lang="en-US" altLang="ko-KR" sz="2400" b="1" spc="-100" dirty="0">
                <a:solidFill>
                  <a:srgbClr val="FFFFFF"/>
                </a:solidFill>
                <a:latin typeface="Arial" pitchFamily="34" charset="0"/>
                <a:cs typeface="Arial" pitchFamily="34" charset="0"/>
              </a:rPr>
              <a:t>Choose </a:t>
            </a:r>
          </a:p>
          <a:p>
            <a:pPr algn="ctr" fontAlgn="auto" latinLnBrk="1">
              <a:spcBef>
                <a:spcPts val="0"/>
              </a:spcBef>
              <a:spcAft>
                <a:spcPts val="0"/>
              </a:spcAft>
              <a:defRPr/>
            </a:pPr>
            <a:r>
              <a:rPr lang="en-US" altLang="ko-KR" sz="2400" b="1" spc="-100" dirty="0">
                <a:solidFill>
                  <a:srgbClr val="FFFFFF"/>
                </a:solidFill>
                <a:latin typeface="Arial" pitchFamily="34" charset="0"/>
                <a:cs typeface="Arial" pitchFamily="34" charset="0"/>
              </a:rPr>
              <a:t>channel</a:t>
            </a:r>
          </a:p>
        </p:txBody>
      </p:sp>
      <p:sp>
        <p:nvSpPr>
          <p:cNvPr id="6" name="Content Placeholder 2"/>
          <p:cNvSpPr>
            <a:spLocks noGrp="1"/>
          </p:cNvSpPr>
          <p:nvPr>
            <p:ph idx="1"/>
          </p:nvPr>
        </p:nvSpPr>
        <p:spPr>
          <a:xfrm>
            <a:off x="372533" y="807661"/>
            <a:ext cx="8178800" cy="963989"/>
          </a:xfrm>
        </p:spPr>
        <p:txBody>
          <a:bodyPr>
            <a:normAutofit/>
          </a:bodyPr>
          <a:lstStyle/>
          <a:p>
            <a:pPr marL="0" indent="0">
              <a:buNone/>
            </a:pPr>
            <a:r>
              <a:rPr lang="en-US" sz="2200" dirty="0">
                <a:solidFill>
                  <a:srgbClr val="FF0000"/>
                </a:solidFill>
                <a:latin typeface="Arial"/>
                <a:cs typeface="Arial"/>
              </a:rPr>
              <a:t>Print channels: </a:t>
            </a:r>
            <a:r>
              <a:rPr lang="en-US" sz="2200" dirty="0">
                <a:latin typeface="Arial"/>
                <a:cs typeface="Arial"/>
              </a:rPr>
              <a:t>memos, brochures, newsletters, reports, policy manuals, annual reports... </a:t>
            </a:r>
            <a:endParaRPr lang="en-US" sz="2200" b="1" dirty="0">
              <a:latin typeface="Arial"/>
              <a:cs typeface="Arial"/>
            </a:endParaRPr>
          </a:p>
        </p:txBody>
      </p:sp>
      <p:sp>
        <p:nvSpPr>
          <p:cNvPr id="7" name="Content Placeholder 2"/>
          <p:cNvSpPr txBox="1">
            <a:spLocks/>
          </p:cNvSpPr>
          <p:nvPr/>
        </p:nvSpPr>
        <p:spPr bwMode="auto">
          <a:xfrm>
            <a:off x="3149600" y="2284186"/>
            <a:ext cx="5257800" cy="1157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latinLnBrk="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solidFill>
                  <a:srgbClr val="FF0000"/>
                </a:solidFill>
                <a:latin typeface="Arial"/>
                <a:cs typeface="Arial"/>
              </a:rPr>
              <a:t>Electronic channels: </a:t>
            </a:r>
            <a:r>
              <a:rPr lang="en-US" sz="2200" dirty="0">
                <a:latin typeface="Arial"/>
                <a:cs typeface="Arial"/>
              </a:rPr>
              <a:t>email, Intranet, blogs, podcasts, social media, video conferencing</a:t>
            </a:r>
          </a:p>
        </p:txBody>
      </p:sp>
      <p:sp>
        <p:nvSpPr>
          <p:cNvPr id="8" name="Content Placeholder 2"/>
          <p:cNvSpPr txBox="1">
            <a:spLocks/>
          </p:cNvSpPr>
          <p:nvPr/>
        </p:nvSpPr>
        <p:spPr bwMode="auto">
          <a:xfrm>
            <a:off x="372533" y="5430761"/>
            <a:ext cx="7743371" cy="8950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latinLnBrk="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solidFill>
                  <a:srgbClr val="FF0000"/>
                </a:solidFill>
                <a:latin typeface="Arial"/>
                <a:cs typeface="Arial"/>
              </a:rPr>
              <a:t>Face-to-face channel tools: </a:t>
            </a:r>
            <a:r>
              <a:rPr lang="en-US" sz="2200" dirty="0">
                <a:latin typeface="Arial"/>
                <a:cs typeface="Arial"/>
              </a:rPr>
              <a:t>speeches, team meetings, board meetings, social events...</a:t>
            </a:r>
          </a:p>
        </p:txBody>
      </p:sp>
    </p:spTree>
    <p:extLst>
      <p:ext uri="{BB962C8B-B14F-4D97-AF65-F5344CB8AC3E}">
        <p14:creationId xmlns:p14="http://schemas.microsoft.com/office/powerpoint/2010/main" val="3093417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5764213" y="5819779"/>
            <a:ext cx="3027362" cy="384175"/>
          </a:xfrm>
          <a:prstGeom prst="rect">
            <a:avLst/>
          </a:prstGeom>
          <a:noFill/>
          <a:ln w="9525">
            <a:noFill/>
            <a:miter lim="800000"/>
            <a:headEnd/>
            <a:tailEnd/>
          </a:ln>
        </p:spPr>
        <p:txBody>
          <a:bodyPr anchor="ctr"/>
          <a:lstStyle/>
          <a:p>
            <a:pPr>
              <a:defRPr/>
            </a:pPr>
            <a:r>
              <a:rPr lang="en-GB" altLang="ko-KR" sz="1200" b="1" dirty="0">
                <a:solidFill>
                  <a:srgbClr val="000000">
                    <a:lumMod val="75000"/>
                    <a:lumOff val="25000"/>
                  </a:srgbClr>
                </a:solidFill>
                <a:ea typeface="Gulim" pitchFamily="34" charset="-127"/>
              </a:rPr>
              <a:t>Adapted from Lengel &amp; Daft (1988)</a:t>
            </a:r>
            <a:endParaRPr lang="fi-FI" sz="1200" b="1" dirty="0">
              <a:solidFill>
                <a:srgbClr val="000000">
                  <a:lumMod val="75000"/>
                  <a:lumOff val="25000"/>
                </a:srgbClr>
              </a:solidFill>
            </a:endParaRPr>
          </a:p>
          <a:p>
            <a:pPr>
              <a:defRPr/>
            </a:pPr>
            <a:endParaRPr lang="en-GB" altLang="ko-KR" sz="1200" b="1" dirty="0">
              <a:solidFill>
                <a:srgbClr val="000000">
                  <a:lumMod val="50000"/>
                  <a:lumOff val="50000"/>
                </a:srgbClr>
              </a:solidFill>
              <a:latin typeface="Verdana" pitchFamily="34" charset="0"/>
              <a:ea typeface="Gulim" pitchFamily="34" charset="-127"/>
            </a:endParaRPr>
          </a:p>
        </p:txBody>
      </p:sp>
      <p:sp>
        <p:nvSpPr>
          <p:cNvPr id="112642" name="Text Box 6"/>
          <p:cNvSpPr txBox="1">
            <a:spLocks noChangeArrowheads="1"/>
          </p:cNvSpPr>
          <p:nvPr/>
        </p:nvSpPr>
        <p:spPr bwMode="auto">
          <a:xfrm>
            <a:off x="3643313" y="1863725"/>
            <a:ext cx="740908" cy="400110"/>
          </a:xfrm>
          <a:prstGeom prst="rect">
            <a:avLst/>
          </a:prstGeom>
          <a:noFill/>
          <a:ln w="9525">
            <a:noFill/>
            <a:miter lim="800000"/>
            <a:headEnd/>
            <a:tailEnd/>
          </a:ln>
        </p:spPr>
        <p:txBody>
          <a:bodyPr wrap="none">
            <a:spAutoFit/>
          </a:bodyPr>
          <a:lstStyle/>
          <a:p>
            <a:pPr eaLnBrk="0" hangingPunct="0"/>
            <a:r>
              <a:rPr lang="en-GB" altLang="ko-KR" sz="2000" b="1">
                <a:solidFill>
                  <a:srgbClr val="000000"/>
                </a:solidFill>
                <a:ea typeface="Gulim" pitchFamily="34" charset="-127"/>
              </a:rPr>
              <a:t>Rich</a:t>
            </a:r>
            <a:endParaRPr lang="en-GB" altLang="ko-KR" sz="2400">
              <a:solidFill>
                <a:srgbClr val="000000"/>
              </a:solidFill>
              <a:latin typeface="Times New Roman" pitchFamily="18" charset="0"/>
              <a:ea typeface="Gulim" pitchFamily="34" charset="-127"/>
            </a:endParaRPr>
          </a:p>
        </p:txBody>
      </p:sp>
      <p:sp>
        <p:nvSpPr>
          <p:cNvPr id="112643" name="Text Box 7"/>
          <p:cNvSpPr txBox="1">
            <a:spLocks noChangeArrowheads="1"/>
          </p:cNvSpPr>
          <p:nvPr/>
        </p:nvSpPr>
        <p:spPr bwMode="auto">
          <a:xfrm>
            <a:off x="3641727" y="5384800"/>
            <a:ext cx="784189" cy="400110"/>
          </a:xfrm>
          <a:prstGeom prst="rect">
            <a:avLst/>
          </a:prstGeom>
          <a:noFill/>
          <a:ln w="9525">
            <a:noFill/>
            <a:miter lim="800000"/>
            <a:headEnd/>
            <a:tailEnd/>
          </a:ln>
        </p:spPr>
        <p:txBody>
          <a:bodyPr wrap="none">
            <a:spAutoFit/>
          </a:bodyPr>
          <a:lstStyle/>
          <a:p>
            <a:pPr eaLnBrk="0" hangingPunct="0"/>
            <a:r>
              <a:rPr lang="en-GB" altLang="ko-KR" sz="2000" b="1">
                <a:solidFill>
                  <a:srgbClr val="000000"/>
                </a:solidFill>
                <a:ea typeface="Gulim" pitchFamily="34" charset="-127"/>
              </a:rPr>
              <a:t>Lean</a:t>
            </a:r>
            <a:endParaRPr lang="en-GB" altLang="ko-KR" sz="2400">
              <a:solidFill>
                <a:srgbClr val="000000"/>
              </a:solidFill>
              <a:latin typeface="Times New Roman" pitchFamily="18" charset="0"/>
              <a:ea typeface="Gulim" pitchFamily="34" charset="-127"/>
            </a:endParaRPr>
          </a:p>
        </p:txBody>
      </p:sp>
      <p:sp>
        <p:nvSpPr>
          <p:cNvPr id="112644" name="Text Box 12"/>
          <p:cNvSpPr txBox="1">
            <a:spLocks noChangeArrowheads="1"/>
          </p:cNvSpPr>
          <p:nvPr/>
        </p:nvSpPr>
        <p:spPr bwMode="auto">
          <a:xfrm>
            <a:off x="4649788" y="2403475"/>
            <a:ext cx="6248400" cy="400050"/>
          </a:xfrm>
          <a:prstGeom prst="rect">
            <a:avLst/>
          </a:prstGeom>
          <a:noFill/>
          <a:ln w="9525">
            <a:noFill/>
            <a:miter lim="800000"/>
            <a:headEnd/>
            <a:tailEnd/>
          </a:ln>
        </p:spPr>
        <p:txBody>
          <a:bodyPr>
            <a:spAutoFit/>
          </a:bodyPr>
          <a:lstStyle/>
          <a:p>
            <a:pPr eaLnBrk="0" hangingPunct="0"/>
            <a:r>
              <a:rPr lang="en-GB" altLang="ko-KR" sz="2000">
                <a:solidFill>
                  <a:srgbClr val="000000"/>
                </a:solidFill>
                <a:ea typeface="Gulim" pitchFamily="34" charset="-127"/>
              </a:rPr>
              <a:t>Physical presence (F2F)</a:t>
            </a:r>
            <a:endParaRPr lang="en-GB" altLang="ko-KR" sz="2400">
              <a:solidFill>
                <a:srgbClr val="000000"/>
              </a:solidFill>
              <a:latin typeface="Times New Roman" pitchFamily="18" charset="0"/>
              <a:ea typeface="Gulim" pitchFamily="34" charset="-127"/>
            </a:endParaRPr>
          </a:p>
        </p:txBody>
      </p:sp>
      <p:sp>
        <p:nvSpPr>
          <p:cNvPr id="112645" name="Text Box 13"/>
          <p:cNvSpPr txBox="1">
            <a:spLocks noChangeArrowheads="1"/>
          </p:cNvSpPr>
          <p:nvPr/>
        </p:nvSpPr>
        <p:spPr bwMode="auto">
          <a:xfrm>
            <a:off x="4649788" y="3268663"/>
            <a:ext cx="3159839" cy="400110"/>
          </a:xfrm>
          <a:prstGeom prst="rect">
            <a:avLst/>
          </a:prstGeom>
          <a:noFill/>
          <a:ln w="9525">
            <a:noFill/>
            <a:miter lim="800000"/>
            <a:headEnd/>
            <a:tailEnd/>
          </a:ln>
        </p:spPr>
        <p:txBody>
          <a:bodyPr wrap="none">
            <a:spAutoFit/>
          </a:bodyPr>
          <a:lstStyle/>
          <a:p>
            <a:pPr eaLnBrk="0" hangingPunct="0"/>
            <a:r>
              <a:rPr lang="en-GB" altLang="ko-KR" sz="2000" dirty="0">
                <a:solidFill>
                  <a:srgbClr val="000000"/>
                </a:solidFill>
                <a:ea typeface="Gulim" pitchFamily="34" charset="-127"/>
              </a:rPr>
              <a:t>Interactive media (phone)</a:t>
            </a:r>
            <a:endParaRPr lang="en-GB" altLang="ko-KR" sz="2400" dirty="0">
              <a:solidFill>
                <a:srgbClr val="000000"/>
              </a:solidFill>
              <a:latin typeface="Times New Roman" pitchFamily="18" charset="0"/>
              <a:ea typeface="Gulim" pitchFamily="34" charset="-127"/>
            </a:endParaRPr>
          </a:p>
        </p:txBody>
      </p:sp>
      <p:sp>
        <p:nvSpPr>
          <p:cNvPr id="112646" name="Text Box 14"/>
          <p:cNvSpPr txBox="1">
            <a:spLocks noChangeArrowheads="1"/>
          </p:cNvSpPr>
          <p:nvPr/>
        </p:nvSpPr>
        <p:spPr bwMode="auto">
          <a:xfrm>
            <a:off x="4649789" y="4840288"/>
            <a:ext cx="4073551" cy="400110"/>
          </a:xfrm>
          <a:prstGeom prst="rect">
            <a:avLst/>
          </a:prstGeom>
          <a:noFill/>
          <a:ln w="9525">
            <a:noFill/>
            <a:miter lim="800000"/>
            <a:headEnd/>
            <a:tailEnd/>
          </a:ln>
        </p:spPr>
        <p:txBody>
          <a:bodyPr wrap="none">
            <a:spAutoFit/>
          </a:bodyPr>
          <a:lstStyle/>
          <a:p>
            <a:pPr eaLnBrk="0" hangingPunct="0"/>
            <a:r>
              <a:rPr lang="en-GB" altLang="ko-KR" sz="2000" dirty="0">
                <a:solidFill>
                  <a:srgbClr val="000000"/>
                </a:solidFill>
                <a:ea typeface="Gulim" pitchFamily="34" charset="-127"/>
              </a:rPr>
              <a:t>Impersonal static media (reports)</a:t>
            </a:r>
            <a:endParaRPr lang="en-GB" altLang="ko-KR" sz="2400" dirty="0">
              <a:solidFill>
                <a:srgbClr val="000000"/>
              </a:solidFill>
              <a:latin typeface="Times New Roman" pitchFamily="18" charset="0"/>
              <a:ea typeface="Gulim" pitchFamily="34" charset="-127"/>
            </a:endParaRPr>
          </a:p>
        </p:txBody>
      </p:sp>
      <p:sp>
        <p:nvSpPr>
          <p:cNvPr id="112647" name="Text Box 15"/>
          <p:cNvSpPr txBox="1">
            <a:spLocks noChangeArrowheads="1"/>
          </p:cNvSpPr>
          <p:nvPr/>
        </p:nvSpPr>
        <p:spPr bwMode="auto">
          <a:xfrm>
            <a:off x="4649790" y="4143375"/>
            <a:ext cx="3643946" cy="400110"/>
          </a:xfrm>
          <a:prstGeom prst="rect">
            <a:avLst/>
          </a:prstGeom>
          <a:noFill/>
          <a:ln w="9525">
            <a:noFill/>
            <a:miter lim="800000"/>
            <a:headEnd/>
            <a:tailEnd/>
          </a:ln>
        </p:spPr>
        <p:txBody>
          <a:bodyPr wrap="none">
            <a:spAutoFit/>
          </a:bodyPr>
          <a:lstStyle/>
          <a:p>
            <a:pPr eaLnBrk="0" hangingPunct="0"/>
            <a:r>
              <a:rPr lang="en-GB" altLang="ko-KR" sz="2000" dirty="0">
                <a:solidFill>
                  <a:srgbClr val="000000"/>
                </a:solidFill>
                <a:ea typeface="Gulim" pitchFamily="34" charset="-127"/>
              </a:rPr>
              <a:t>Personal static media (letters)</a:t>
            </a:r>
            <a:endParaRPr lang="en-GB" altLang="ko-KR" sz="2400" dirty="0">
              <a:solidFill>
                <a:srgbClr val="000000"/>
              </a:solidFill>
              <a:latin typeface="Times New Roman" pitchFamily="18" charset="0"/>
              <a:ea typeface="Gulim" pitchFamily="34" charset="-127"/>
            </a:endParaRPr>
          </a:p>
        </p:txBody>
      </p:sp>
      <p:cxnSp>
        <p:nvCxnSpPr>
          <p:cNvPr id="20" name="Straight Arrow Connector 19"/>
          <p:cNvCxnSpPr/>
          <p:nvPr/>
        </p:nvCxnSpPr>
        <p:spPr>
          <a:xfrm rot="5400000">
            <a:off x="2505869" y="3839369"/>
            <a:ext cx="3017838" cy="0"/>
          </a:xfrm>
          <a:prstGeom prst="straightConnector1">
            <a:avLst/>
          </a:prstGeom>
          <a:ln w="22225">
            <a:solidFill>
              <a:srgbClr val="CC00CC"/>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649" name="TextBox 23"/>
          <p:cNvSpPr txBox="1">
            <a:spLocks noChangeArrowheads="1"/>
          </p:cNvSpPr>
          <p:nvPr/>
        </p:nvSpPr>
        <p:spPr bwMode="auto">
          <a:xfrm>
            <a:off x="1995716" y="1158728"/>
            <a:ext cx="6277427" cy="430887"/>
          </a:xfrm>
          <a:prstGeom prst="rect">
            <a:avLst/>
          </a:prstGeom>
          <a:noFill/>
          <a:ln w="9525">
            <a:noFill/>
            <a:miter lim="800000"/>
            <a:headEnd/>
            <a:tailEnd/>
          </a:ln>
        </p:spPr>
        <p:txBody>
          <a:bodyPr wrap="square">
            <a:spAutoFit/>
          </a:bodyPr>
          <a:lstStyle/>
          <a:p>
            <a:r>
              <a:rPr lang="en-US" sz="2200" b="1" dirty="0">
                <a:solidFill>
                  <a:srgbClr val="000000"/>
                </a:solidFill>
              </a:rPr>
              <a:t>Media Richness (for engagement) Hierarchy</a:t>
            </a:r>
          </a:p>
        </p:txBody>
      </p:sp>
      <p:cxnSp>
        <p:nvCxnSpPr>
          <p:cNvPr id="26" name="Straight Connector 25"/>
          <p:cNvCxnSpPr/>
          <p:nvPr/>
        </p:nvCxnSpPr>
        <p:spPr>
          <a:xfrm>
            <a:off x="3443290" y="5130800"/>
            <a:ext cx="1189037" cy="1588"/>
          </a:xfrm>
          <a:prstGeom prst="line">
            <a:avLst/>
          </a:prstGeom>
          <a:ln w="15875">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30590" y="4343400"/>
            <a:ext cx="1189037" cy="1588"/>
          </a:xfrm>
          <a:prstGeom prst="line">
            <a:avLst/>
          </a:prstGeom>
          <a:ln w="15875">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30590" y="3467100"/>
            <a:ext cx="1189037" cy="1588"/>
          </a:xfrm>
          <a:prstGeom prst="line">
            <a:avLst/>
          </a:prstGeom>
          <a:ln w="15875">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30590" y="2501900"/>
            <a:ext cx="1189037" cy="1588"/>
          </a:xfrm>
          <a:prstGeom prst="line">
            <a:avLst/>
          </a:prstGeom>
          <a:ln w="15875">
            <a:solidFill>
              <a:srgbClr val="660066"/>
            </a:solidFill>
          </a:ln>
        </p:spPr>
        <p:style>
          <a:lnRef idx="1">
            <a:schemeClr val="accent1"/>
          </a:lnRef>
          <a:fillRef idx="0">
            <a:schemeClr val="accent1"/>
          </a:fillRef>
          <a:effectRef idx="0">
            <a:schemeClr val="accent1"/>
          </a:effectRef>
          <a:fontRef idx="minor">
            <a:schemeClr val="tx1"/>
          </a:fontRef>
        </p:style>
      </p:cxnSp>
      <p:sp>
        <p:nvSpPr>
          <p:cNvPr id="112654" name="Text Box 13"/>
          <p:cNvSpPr txBox="1">
            <a:spLocks noChangeArrowheads="1"/>
          </p:cNvSpPr>
          <p:nvPr/>
        </p:nvSpPr>
        <p:spPr bwMode="auto">
          <a:xfrm>
            <a:off x="4649788" y="3687763"/>
            <a:ext cx="3671198" cy="400110"/>
          </a:xfrm>
          <a:prstGeom prst="rect">
            <a:avLst/>
          </a:prstGeom>
          <a:noFill/>
          <a:ln w="9525">
            <a:noFill/>
            <a:miter lim="800000"/>
            <a:headEnd/>
            <a:tailEnd/>
          </a:ln>
        </p:spPr>
        <p:txBody>
          <a:bodyPr wrap="none">
            <a:spAutoFit/>
          </a:bodyPr>
          <a:lstStyle/>
          <a:p>
            <a:pPr eaLnBrk="0" hangingPunct="0"/>
            <a:r>
              <a:rPr lang="en-GB" altLang="ko-KR" sz="2000" dirty="0">
                <a:solidFill>
                  <a:srgbClr val="000000"/>
                </a:solidFill>
                <a:ea typeface="Gulim" pitchFamily="34" charset="-127"/>
              </a:rPr>
              <a:t>Interactive media (email, texts)</a:t>
            </a:r>
            <a:endParaRPr lang="en-GB" altLang="ko-KR" sz="2400" dirty="0">
              <a:solidFill>
                <a:srgbClr val="000000"/>
              </a:solidFill>
              <a:latin typeface="Times New Roman" pitchFamily="18" charset="0"/>
              <a:ea typeface="Gulim" pitchFamily="34" charset="-127"/>
            </a:endParaRPr>
          </a:p>
        </p:txBody>
      </p:sp>
      <p:cxnSp>
        <p:nvCxnSpPr>
          <p:cNvPr id="32" name="Straight Connector 31"/>
          <p:cNvCxnSpPr/>
          <p:nvPr/>
        </p:nvCxnSpPr>
        <p:spPr>
          <a:xfrm>
            <a:off x="3430590" y="3886200"/>
            <a:ext cx="1189037" cy="1588"/>
          </a:xfrm>
          <a:prstGeom prst="line">
            <a:avLst/>
          </a:prstGeom>
          <a:ln w="15875">
            <a:solidFill>
              <a:srgbClr val="660066"/>
            </a:solidFill>
          </a:ln>
        </p:spPr>
        <p:style>
          <a:lnRef idx="1">
            <a:schemeClr val="accent1"/>
          </a:lnRef>
          <a:fillRef idx="0">
            <a:schemeClr val="accent1"/>
          </a:fillRef>
          <a:effectRef idx="0">
            <a:schemeClr val="accent1"/>
          </a:effectRef>
          <a:fontRef idx="minor">
            <a:schemeClr val="tx1"/>
          </a:fontRef>
        </p:style>
      </p:cxnSp>
      <p:sp>
        <p:nvSpPr>
          <p:cNvPr id="19" name="정오각형 25"/>
          <p:cNvSpPr/>
          <p:nvPr/>
        </p:nvSpPr>
        <p:spPr>
          <a:xfrm rot="1741959" flipV="1">
            <a:off x="388938" y="2605088"/>
            <a:ext cx="2519362" cy="1846262"/>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1" name="직사각형 32"/>
          <p:cNvSpPr/>
          <p:nvPr/>
        </p:nvSpPr>
        <p:spPr>
          <a:xfrm>
            <a:off x="1111116" y="2984503"/>
            <a:ext cx="1308371" cy="830997"/>
          </a:xfrm>
          <a:prstGeom prst="rect">
            <a:avLst/>
          </a:prstGeom>
        </p:spPr>
        <p:txBody>
          <a:bodyPr wrap="none">
            <a:spAutoFit/>
          </a:bodyPr>
          <a:lstStyle/>
          <a:p>
            <a:pPr algn="ctr" fontAlgn="auto" latinLnBrk="1">
              <a:spcBef>
                <a:spcPts val="0"/>
              </a:spcBef>
              <a:spcAft>
                <a:spcPts val="0"/>
              </a:spcAft>
              <a:defRPr/>
            </a:pPr>
            <a:r>
              <a:rPr lang="en-US" altLang="ko-KR" sz="2400" b="1" spc="-100" dirty="0">
                <a:solidFill>
                  <a:srgbClr val="FFFFFF"/>
                </a:solidFill>
                <a:latin typeface="Arial" pitchFamily="34" charset="0"/>
                <a:cs typeface="Arial" pitchFamily="34" charset="0"/>
              </a:rPr>
              <a:t>Choose </a:t>
            </a:r>
          </a:p>
          <a:p>
            <a:pPr algn="ctr" fontAlgn="auto" latinLnBrk="1">
              <a:spcBef>
                <a:spcPts val="0"/>
              </a:spcBef>
              <a:spcAft>
                <a:spcPts val="0"/>
              </a:spcAft>
              <a:defRPr/>
            </a:pPr>
            <a:r>
              <a:rPr lang="en-US" altLang="ko-KR" sz="2400" b="1" spc="-100" dirty="0">
                <a:solidFill>
                  <a:srgbClr val="FFFFFF"/>
                </a:solidFill>
                <a:latin typeface="Arial" pitchFamily="34" charset="0"/>
                <a:cs typeface="Arial" pitchFamily="34" charset="0"/>
              </a:rPr>
              <a:t>channel</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4156214343"/>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정오각형 25"/>
          <p:cNvSpPr/>
          <p:nvPr/>
        </p:nvSpPr>
        <p:spPr>
          <a:xfrm rot="1741959" flipV="1">
            <a:off x="388938" y="2605088"/>
            <a:ext cx="2519362" cy="1846262"/>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1" name="직사각형 32"/>
          <p:cNvSpPr/>
          <p:nvPr/>
        </p:nvSpPr>
        <p:spPr>
          <a:xfrm>
            <a:off x="1111116" y="2984503"/>
            <a:ext cx="1308371" cy="830997"/>
          </a:xfrm>
          <a:prstGeom prst="rect">
            <a:avLst/>
          </a:prstGeom>
        </p:spPr>
        <p:txBody>
          <a:bodyPr wrap="none">
            <a:spAutoFit/>
          </a:bodyPr>
          <a:lstStyle/>
          <a:p>
            <a:pPr algn="ctr" fontAlgn="auto" latinLnBrk="1">
              <a:spcBef>
                <a:spcPts val="0"/>
              </a:spcBef>
              <a:spcAft>
                <a:spcPts val="0"/>
              </a:spcAft>
              <a:defRPr/>
            </a:pPr>
            <a:r>
              <a:rPr lang="en-US" altLang="ko-KR" sz="2400" b="1" spc="-100" dirty="0">
                <a:solidFill>
                  <a:srgbClr val="FFFFFF"/>
                </a:solidFill>
                <a:latin typeface="Arial" pitchFamily="34" charset="0"/>
                <a:cs typeface="Arial" pitchFamily="34" charset="0"/>
              </a:rPr>
              <a:t>Choose </a:t>
            </a:r>
          </a:p>
          <a:p>
            <a:pPr algn="ctr" fontAlgn="auto" latinLnBrk="1">
              <a:spcBef>
                <a:spcPts val="0"/>
              </a:spcBef>
              <a:spcAft>
                <a:spcPts val="0"/>
              </a:spcAft>
              <a:defRPr/>
            </a:pPr>
            <a:r>
              <a:rPr lang="en-US" altLang="ko-KR" sz="2400" b="1" spc="-100" dirty="0">
                <a:solidFill>
                  <a:srgbClr val="FFFFFF"/>
                </a:solidFill>
                <a:latin typeface="Arial" pitchFamily="34" charset="0"/>
                <a:cs typeface="Arial" pitchFamily="34" charset="0"/>
              </a:rPr>
              <a:t>channel</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
        <p:nvSpPr>
          <p:cNvPr id="2" name="TextBox 1"/>
          <p:cNvSpPr txBox="1"/>
          <p:nvPr/>
        </p:nvSpPr>
        <p:spPr>
          <a:xfrm>
            <a:off x="3410857" y="1826381"/>
            <a:ext cx="3858380" cy="369332"/>
          </a:xfrm>
          <a:prstGeom prst="rect">
            <a:avLst/>
          </a:prstGeom>
          <a:noFill/>
        </p:spPr>
        <p:txBody>
          <a:bodyPr wrap="square" rtlCol="0">
            <a:spAutoFit/>
          </a:bodyPr>
          <a:lstStyle/>
          <a:p>
            <a:r>
              <a:rPr lang="en-US" dirty="0"/>
              <a:t>When to </a:t>
            </a:r>
            <a:r>
              <a:rPr lang="en-US" b="1" dirty="0"/>
              <a:t>write</a:t>
            </a:r>
            <a:r>
              <a:rPr lang="en-US" dirty="0"/>
              <a:t>?</a:t>
            </a:r>
          </a:p>
        </p:txBody>
      </p:sp>
      <p:sp>
        <p:nvSpPr>
          <p:cNvPr id="3" name="TextBox 2"/>
          <p:cNvSpPr txBox="1"/>
          <p:nvPr/>
        </p:nvSpPr>
        <p:spPr>
          <a:xfrm>
            <a:off x="3435047" y="3229429"/>
            <a:ext cx="4039810" cy="369332"/>
          </a:xfrm>
          <a:prstGeom prst="rect">
            <a:avLst/>
          </a:prstGeom>
          <a:noFill/>
        </p:spPr>
        <p:txBody>
          <a:bodyPr wrap="square" rtlCol="0">
            <a:spAutoFit/>
          </a:bodyPr>
          <a:lstStyle/>
          <a:p>
            <a:r>
              <a:rPr lang="en-US" dirty="0"/>
              <a:t>When to </a:t>
            </a:r>
            <a:r>
              <a:rPr lang="en-US" b="1" dirty="0"/>
              <a:t>present</a:t>
            </a:r>
            <a:r>
              <a:rPr lang="en-US" dirty="0"/>
              <a:t>?</a:t>
            </a:r>
          </a:p>
        </p:txBody>
      </p:sp>
      <p:sp>
        <p:nvSpPr>
          <p:cNvPr id="4" name="TextBox 3"/>
          <p:cNvSpPr txBox="1"/>
          <p:nvPr/>
        </p:nvSpPr>
        <p:spPr>
          <a:xfrm>
            <a:off x="3507618" y="5031619"/>
            <a:ext cx="2685143" cy="369332"/>
          </a:xfrm>
          <a:prstGeom prst="rect">
            <a:avLst/>
          </a:prstGeom>
          <a:noFill/>
        </p:spPr>
        <p:txBody>
          <a:bodyPr wrap="square" rtlCol="0">
            <a:spAutoFit/>
          </a:bodyPr>
          <a:lstStyle/>
          <a:p>
            <a:r>
              <a:rPr lang="en-US" dirty="0"/>
              <a:t>When to </a:t>
            </a:r>
            <a:r>
              <a:rPr lang="en-US" b="1" dirty="0"/>
              <a:t>combine</a:t>
            </a:r>
            <a:r>
              <a:rPr lang="en-US" dirty="0"/>
              <a:t>?</a:t>
            </a:r>
          </a:p>
        </p:txBody>
      </p:sp>
      <p:sp>
        <p:nvSpPr>
          <p:cNvPr id="5" name="TextBox 4"/>
          <p:cNvSpPr txBox="1"/>
          <p:nvPr/>
        </p:nvSpPr>
        <p:spPr>
          <a:xfrm>
            <a:off x="4584095" y="2140857"/>
            <a:ext cx="2806096" cy="923330"/>
          </a:xfrm>
          <a:prstGeom prst="rect">
            <a:avLst/>
          </a:prstGeom>
          <a:noFill/>
        </p:spPr>
        <p:txBody>
          <a:bodyPr wrap="square" rtlCol="0">
            <a:spAutoFit/>
          </a:bodyPr>
          <a:lstStyle/>
          <a:p>
            <a:pPr marL="285750" indent="-285750">
              <a:buFont typeface="Arial"/>
              <a:buChar char="•"/>
            </a:pPr>
            <a:r>
              <a:rPr lang="en-US" dirty="0"/>
              <a:t>Record</a:t>
            </a:r>
          </a:p>
          <a:p>
            <a:pPr marL="285750" indent="-285750">
              <a:buFont typeface="Arial"/>
              <a:buChar char="•"/>
            </a:pPr>
            <a:r>
              <a:rPr lang="en-US" dirty="0"/>
              <a:t>Precision</a:t>
            </a:r>
          </a:p>
          <a:p>
            <a:pPr marL="285750" indent="-285750">
              <a:buFont typeface="Arial"/>
              <a:buChar char="•"/>
            </a:pPr>
            <a:r>
              <a:rPr lang="en-US" dirty="0"/>
              <a:t>Mass audience</a:t>
            </a:r>
          </a:p>
        </p:txBody>
      </p:sp>
      <p:sp>
        <p:nvSpPr>
          <p:cNvPr id="6" name="TextBox 5"/>
          <p:cNvSpPr txBox="1"/>
          <p:nvPr/>
        </p:nvSpPr>
        <p:spPr>
          <a:xfrm>
            <a:off x="4572000" y="3580190"/>
            <a:ext cx="3713238" cy="1200329"/>
          </a:xfrm>
          <a:prstGeom prst="rect">
            <a:avLst/>
          </a:prstGeom>
          <a:noFill/>
        </p:spPr>
        <p:txBody>
          <a:bodyPr wrap="square" rtlCol="0">
            <a:spAutoFit/>
          </a:bodyPr>
          <a:lstStyle/>
          <a:p>
            <a:pPr marL="342900" indent="-342900">
              <a:buFont typeface="Arial"/>
              <a:buChar char="•"/>
            </a:pPr>
            <a:r>
              <a:rPr lang="en-US" dirty="0"/>
              <a:t>Instant feedback / interaction</a:t>
            </a:r>
          </a:p>
          <a:p>
            <a:pPr marL="342900" indent="-342900">
              <a:buFont typeface="Arial"/>
              <a:buChar char="•"/>
            </a:pPr>
            <a:r>
              <a:rPr lang="en-US" dirty="0"/>
              <a:t>Build community</a:t>
            </a:r>
          </a:p>
          <a:p>
            <a:pPr marL="342900" indent="-342900">
              <a:buFont typeface="Arial"/>
              <a:buChar char="•"/>
            </a:pPr>
            <a:r>
              <a:rPr lang="en-US" dirty="0"/>
              <a:t>Everyone gets message at same time? (Bradford)</a:t>
            </a:r>
          </a:p>
        </p:txBody>
      </p:sp>
    </p:spTree>
    <p:extLst>
      <p:ext uri="{BB962C8B-B14F-4D97-AF65-F5344CB8AC3E}">
        <p14:creationId xmlns:p14="http://schemas.microsoft.com/office/powerpoint/2010/main" val="416876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4136" y="0"/>
            <a:ext cx="9250363" cy="384175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 name="Rectangle 4"/>
          <p:cNvSpPr/>
          <p:nvPr/>
        </p:nvSpPr>
        <p:spPr>
          <a:xfrm>
            <a:off x="-95248" y="3859217"/>
            <a:ext cx="9401175" cy="299878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5475" name="Rectangle 4"/>
          <p:cNvSpPr>
            <a:spLocks noChangeArrowheads="1"/>
          </p:cNvSpPr>
          <p:nvPr/>
        </p:nvSpPr>
        <p:spPr bwMode="auto">
          <a:xfrm>
            <a:off x="215900" y="1025527"/>
            <a:ext cx="8820150" cy="1008063"/>
          </a:xfrm>
          <a:prstGeom prst="rect">
            <a:avLst/>
          </a:prstGeom>
          <a:noFill/>
          <a:ln w="12700">
            <a:noFill/>
            <a:miter lim="800000"/>
            <a:headEnd/>
            <a:tailEnd/>
          </a:ln>
        </p:spPr>
        <p:txBody>
          <a:bodyPr lIns="54934" tIns="54934" rIns="142827" bIns="54934" anchor="b"/>
          <a:lstStyle/>
          <a:p>
            <a:pPr latinLnBrk="1"/>
            <a:endParaRPr lang="ko-KR" altLang="ko-KR" sz="2500" b="1">
              <a:solidFill>
                <a:srgbClr val="7F7F7F"/>
              </a:solidFill>
            </a:endParaRPr>
          </a:p>
        </p:txBody>
      </p:sp>
      <p:sp>
        <p:nvSpPr>
          <p:cNvPr id="19" name="정오각형 18"/>
          <p:cNvSpPr/>
          <p:nvPr/>
        </p:nvSpPr>
        <p:spPr>
          <a:xfrm flipV="1">
            <a:off x="3281151" y="2644157"/>
            <a:ext cx="2520280" cy="1846399"/>
          </a:xfrm>
          <a:prstGeom prst="pentagon">
            <a:avLst/>
          </a:prstGeom>
          <a:solidFill>
            <a:srgbClr val="FFFF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4" name="정오각형 23"/>
          <p:cNvSpPr/>
          <p:nvPr/>
        </p:nvSpPr>
        <p:spPr>
          <a:xfrm>
            <a:off x="3281364" y="750888"/>
            <a:ext cx="2519362" cy="18478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5" name="정오각형 24"/>
          <p:cNvSpPr/>
          <p:nvPr/>
        </p:nvSpPr>
        <p:spPr>
          <a:xfrm rot="6759222" flipV="1">
            <a:off x="1400175" y="1590675"/>
            <a:ext cx="2019300" cy="23050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6" name="정오각형 25"/>
          <p:cNvSpPr/>
          <p:nvPr/>
        </p:nvSpPr>
        <p:spPr>
          <a:xfrm rot="1741959" flipV="1">
            <a:off x="2163763" y="4049713"/>
            <a:ext cx="2520950" cy="1846262"/>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27" name="정오각형 26"/>
          <p:cNvSpPr/>
          <p:nvPr/>
        </p:nvSpPr>
        <p:spPr>
          <a:xfrm rot="19929677" flipV="1">
            <a:off x="4446589" y="4041776"/>
            <a:ext cx="2520950" cy="1846263"/>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5483" name="직사각형 17"/>
          <p:cNvSpPr>
            <a:spLocks noChangeArrowheads="1"/>
          </p:cNvSpPr>
          <p:nvPr/>
        </p:nvSpPr>
        <p:spPr bwMode="auto">
          <a:xfrm>
            <a:off x="3672058" y="1096966"/>
            <a:ext cx="1737976" cy="1015663"/>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Define </a:t>
            </a:r>
          </a:p>
          <a:p>
            <a:pPr algn="ctr" latinLnBrk="1"/>
            <a:r>
              <a:rPr lang="en-US" altLang="ko-KR" sz="2000" b="1">
                <a:solidFill>
                  <a:prstClr val="white"/>
                </a:solidFill>
              </a:rPr>
              <a:t>objectives, </a:t>
            </a:r>
          </a:p>
          <a:p>
            <a:pPr algn="ctr" latinLnBrk="1"/>
            <a:r>
              <a:rPr lang="en-US" altLang="ko-KR" sz="2000" b="1">
                <a:solidFill>
                  <a:prstClr val="white"/>
                </a:solidFill>
              </a:rPr>
              <a:t>choose style</a:t>
            </a:r>
          </a:p>
        </p:txBody>
      </p:sp>
      <p:sp>
        <p:nvSpPr>
          <p:cNvPr id="105484" name="직사각형 30"/>
          <p:cNvSpPr>
            <a:spLocks noChangeArrowheads="1"/>
          </p:cNvSpPr>
          <p:nvPr/>
        </p:nvSpPr>
        <p:spPr bwMode="auto">
          <a:xfrm>
            <a:off x="3465410" y="3133726"/>
            <a:ext cx="2122697" cy="707886"/>
          </a:xfrm>
          <a:prstGeom prst="rect">
            <a:avLst/>
          </a:prstGeom>
          <a:noFill/>
          <a:ln w="9525">
            <a:noFill/>
            <a:miter lim="800000"/>
            <a:headEnd/>
            <a:tailEnd/>
          </a:ln>
        </p:spPr>
        <p:txBody>
          <a:bodyPr wrap="none">
            <a:spAutoFit/>
          </a:bodyPr>
          <a:lstStyle/>
          <a:p>
            <a:pPr algn="ctr" latinLnBrk="1"/>
            <a:r>
              <a:rPr lang="en-US" altLang="ko-KR" sz="2000" b="1">
                <a:solidFill>
                  <a:prstClr val="black"/>
                </a:solidFill>
              </a:rPr>
              <a:t>Communicating</a:t>
            </a:r>
          </a:p>
          <a:p>
            <a:pPr algn="ctr" latinLnBrk="1"/>
            <a:r>
              <a:rPr lang="en-US" altLang="ko-KR" sz="2000" b="1">
                <a:solidFill>
                  <a:prstClr val="black"/>
                </a:solidFill>
              </a:rPr>
              <a:t>strategically</a:t>
            </a:r>
          </a:p>
        </p:txBody>
      </p:sp>
      <p:sp>
        <p:nvSpPr>
          <p:cNvPr id="105485" name="직사각형 31"/>
          <p:cNvSpPr>
            <a:spLocks noChangeArrowheads="1"/>
          </p:cNvSpPr>
          <p:nvPr/>
        </p:nvSpPr>
        <p:spPr bwMode="auto">
          <a:xfrm>
            <a:off x="1863644" y="2435226"/>
            <a:ext cx="1297150" cy="707886"/>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Analyse </a:t>
            </a:r>
          </a:p>
          <a:p>
            <a:pPr algn="ctr" latinLnBrk="1"/>
            <a:r>
              <a:rPr lang="en-US" altLang="ko-KR" sz="2000" b="1">
                <a:solidFill>
                  <a:prstClr val="white"/>
                </a:solidFill>
              </a:rPr>
              <a:t>audience</a:t>
            </a:r>
          </a:p>
        </p:txBody>
      </p:sp>
      <p:sp>
        <p:nvSpPr>
          <p:cNvPr id="33" name="직사각형 32"/>
          <p:cNvSpPr/>
          <p:nvPr/>
        </p:nvSpPr>
        <p:spPr>
          <a:xfrm>
            <a:off x="2944854" y="4503739"/>
            <a:ext cx="1107996" cy="707886"/>
          </a:xfrm>
          <a:prstGeom prst="rect">
            <a:avLst/>
          </a:prstGeom>
        </p:spPr>
        <p:txBody>
          <a:bodyPr wrap="none">
            <a:spAutoFit/>
          </a:bodyPr>
          <a:lstStyle/>
          <a:p>
            <a:pPr algn="ctr" fontAlgn="auto" latinLnBrk="1">
              <a:spcBef>
                <a:spcPts val="0"/>
              </a:spcBef>
              <a:spcAft>
                <a:spcPts val="0"/>
              </a:spcAft>
              <a:defRPr/>
            </a:pPr>
            <a:r>
              <a:rPr lang="en-US" altLang="ko-KR" sz="2000" b="1" spc="-100" dirty="0">
                <a:solidFill>
                  <a:prstClr val="white"/>
                </a:solidFill>
                <a:latin typeface="Arial" pitchFamily="34" charset="0"/>
                <a:cs typeface="Arial" pitchFamily="34" charset="0"/>
              </a:rPr>
              <a:t>Choose </a:t>
            </a:r>
          </a:p>
          <a:p>
            <a:pPr algn="ctr" fontAlgn="auto" latinLnBrk="1">
              <a:spcBef>
                <a:spcPts val="0"/>
              </a:spcBef>
              <a:spcAft>
                <a:spcPts val="0"/>
              </a:spcAft>
              <a:defRPr/>
            </a:pPr>
            <a:r>
              <a:rPr lang="en-US" altLang="ko-KR" sz="2000" b="1" spc="-100" dirty="0">
                <a:solidFill>
                  <a:prstClr val="white"/>
                </a:solidFill>
                <a:latin typeface="Arial" pitchFamily="34" charset="0"/>
                <a:cs typeface="Arial" pitchFamily="34" charset="0"/>
              </a:rPr>
              <a:t>channel</a:t>
            </a:r>
          </a:p>
        </p:txBody>
      </p:sp>
      <p:sp>
        <p:nvSpPr>
          <p:cNvPr id="36" name="정오각형 35"/>
          <p:cNvSpPr/>
          <p:nvPr/>
        </p:nvSpPr>
        <p:spPr>
          <a:xfrm rot="14873285" flipH="1" flipV="1">
            <a:off x="5689600" y="1601788"/>
            <a:ext cx="2019300" cy="2305050"/>
          </a:xfrm>
          <a:prstGeom prst="pentagon">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sp>
        <p:nvSpPr>
          <p:cNvPr id="105489" name="직사각형 33"/>
          <p:cNvSpPr>
            <a:spLocks noChangeArrowheads="1"/>
          </p:cNvSpPr>
          <p:nvPr/>
        </p:nvSpPr>
        <p:spPr bwMode="auto">
          <a:xfrm>
            <a:off x="5901780" y="2422525"/>
            <a:ext cx="1393331" cy="707886"/>
          </a:xfrm>
          <a:prstGeom prst="rect">
            <a:avLst/>
          </a:prstGeom>
          <a:noFill/>
          <a:ln w="9525">
            <a:noFill/>
            <a:miter lim="800000"/>
            <a:headEnd/>
            <a:tailEnd/>
          </a:ln>
        </p:spPr>
        <p:txBody>
          <a:bodyPr wrap="none">
            <a:spAutoFit/>
          </a:bodyPr>
          <a:lstStyle/>
          <a:p>
            <a:pPr algn="ctr" latinLnBrk="1"/>
            <a:r>
              <a:rPr lang="en-US" altLang="ko-KR" sz="2000" b="1">
                <a:solidFill>
                  <a:prstClr val="white"/>
                </a:solidFill>
              </a:rPr>
              <a:t>Assess</a:t>
            </a:r>
          </a:p>
          <a:p>
            <a:pPr algn="ctr" latinLnBrk="1"/>
            <a:r>
              <a:rPr lang="en-US" altLang="ko-KR" sz="2000" b="1">
                <a:solidFill>
                  <a:prstClr val="white"/>
                </a:solidFill>
              </a:rPr>
              <a:t>credibility</a:t>
            </a:r>
          </a:p>
        </p:txBody>
      </p:sp>
      <p:sp>
        <p:nvSpPr>
          <p:cNvPr id="105490" name="TextBox 1"/>
          <p:cNvSpPr txBox="1">
            <a:spLocks noChangeArrowheads="1"/>
          </p:cNvSpPr>
          <p:nvPr/>
        </p:nvSpPr>
        <p:spPr bwMode="auto">
          <a:xfrm>
            <a:off x="487363" y="4603750"/>
            <a:ext cx="1168910" cy="400110"/>
          </a:xfrm>
          <a:prstGeom prst="rect">
            <a:avLst/>
          </a:prstGeom>
          <a:noFill/>
          <a:ln w="9525">
            <a:noFill/>
            <a:miter lim="800000"/>
            <a:headEnd/>
            <a:tailEnd/>
          </a:ln>
        </p:spPr>
        <p:txBody>
          <a:bodyPr wrap="none">
            <a:spAutoFit/>
          </a:bodyPr>
          <a:lstStyle/>
          <a:p>
            <a:r>
              <a:rPr lang="en-GB" sz="2000" b="1">
                <a:solidFill>
                  <a:prstClr val="black"/>
                </a:solidFill>
              </a:rPr>
              <a:t>DESIGN</a:t>
            </a:r>
          </a:p>
        </p:txBody>
      </p:sp>
      <p:sp>
        <p:nvSpPr>
          <p:cNvPr id="105491" name="TextBox 19"/>
          <p:cNvSpPr txBox="1">
            <a:spLocks noChangeArrowheads="1"/>
          </p:cNvSpPr>
          <p:nvPr/>
        </p:nvSpPr>
        <p:spPr bwMode="auto">
          <a:xfrm>
            <a:off x="415925" y="1406525"/>
            <a:ext cx="1549014" cy="400110"/>
          </a:xfrm>
          <a:prstGeom prst="rect">
            <a:avLst/>
          </a:prstGeom>
          <a:noFill/>
          <a:ln w="9525">
            <a:noFill/>
            <a:miter lim="800000"/>
            <a:headEnd/>
            <a:tailEnd/>
          </a:ln>
        </p:spPr>
        <p:txBody>
          <a:bodyPr wrap="none">
            <a:spAutoFit/>
          </a:bodyPr>
          <a:lstStyle/>
          <a:p>
            <a:r>
              <a:rPr lang="en-GB" sz="2000" b="1">
                <a:solidFill>
                  <a:prstClr val="black"/>
                </a:solidFill>
              </a:rPr>
              <a:t>SITUATION</a:t>
            </a:r>
          </a:p>
        </p:txBody>
      </p:sp>
      <p:sp>
        <p:nvSpPr>
          <p:cNvPr id="20" name="직사각형 34">
            <a:extLst>
              <a:ext uri="{FF2B5EF4-FFF2-40B4-BE49-F238E27FC236}">
                <a16:creationId xmlns:a16="http://schemas.microsoft.com/office/drawing/2014/main" id="{1C4AA860-2233-C046-A130-C9E970868629}"/>
              </a:ext>
            </a:extLst>
          </p:cNvPr>
          <p:cNvSpPr>
            <a:spLocks noChangeArrowheads="1"/>
          </p:cNvSpPr>
          <p:nvPr/>
        </p:nvSpPr>
        <p:spPr bwMode="auto">
          <a:xfrm>
            <a:off x="4792982" y="4156153"/>
            <a:ext cx="1590249" cy="1631216"/>
          </a:xfrm>
          <a:prstGeom prst="rect">
            <a:avLst/>
          </a:prstGeom>
          <a:noFill/>
          <a:ln w="9525">
            <a:noFill/>
            <a:miter lim="800000"/>
            <a:headEnd/>
            <a:tailEnd/>
          </a:ln>
        </p:spPr>
        <p:txBody>
          <a:bodyPr wrap="square">
            <a:spAutoFit/>
          </a:bodyPr>
          <a:lstStyle/>
          <a:p>
            <a:pPr algn="ctr" latinLnBrk="1"/>
            <a:r>
              <a:rPr lang="en-US" altLang="ko-KR" sz="2000" b="1" dirty="0">
                <a:solidFill>
                  <a:prstClr val="white"/>
                </a:solidFill>
              </a:rPr>
              <a:t>Craft </a:t>
            </a:r>
          </a:p>
          <a:p>
            <a:pPr algn="ctr" latinLnBrk="1"/>
            <a:r>
              <a:rPr lang="en-US" altLang="ko-KR" sz="2000" b="1" dirty="0">
                <a:solidFill>
                  <a:prstClr val="white"/>
                </a:solidFill>
              </a:rPr>
              <a:t>Message (Select &amp; organize content</a:t>
            </a:r>
          </a:p>
        </p:txBody>
      </p:sp>
      <p:sp>
        <p:nvSpPr>
          <p:cNvPr id="22" name="Oval 21">
            <a:extLst>
              <a:ext uri="{FF2B5EF4-FFF2-40B4-BE49-F238E27FC236}">
                <a16:creationId xmlns:a16="http://schemas.microsoft.com/office/drawing/2014/main" id="{091EB8C3-F9B4-124C-9D02-F20C9ED222DC}"/>
              </a:ext>
            </a:extLst>
          </p:cNvPr>
          <p:cNvSpPr/>
          <p:nvPr/>
        </p:nvSpPr>
        <p:spPr>
          <a:xfrm>
            <a:off x="4405613" y="4085665"/>
            <a:ext cx="2442442" cy="18686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0117832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624" r="39153" b="10735"/>
          <a:stretch/>
        </p:blipFill>
        <p:spPr>
          <a:xfrm>
            <a:off x="4497265" y="854953"/>
            <a:ext cx="3884735" cy="5072498"/>
          </a:xfrm>
          <a:prstGeom prst="rect">
            <a:avLst/>
          </a:prstGeom>
        </p:spPr>
      </p:pic>
      <p:cxnSp>
        <p:nvCxnSpPr>
          <p:cNvPr id="12" name="Straight Arrow Connector 11">
            <a:extLst>
              <a:ext uri="{FF2B5EF4-FFF2-40B4-BE49-F238E27FC236}">
                <a16:creationId xmlns:a16="http://schemas.microsoft.com/office/drawing/2014/main" id="{6F787D2B-DC58-C44C-921F-4D0837170F6A}"/>
              </a:ext>
            </a:extLst>
          </p:cNvPr>
          <p:cNvCxnSpPr>
            <a:cxnSpLocks/>
          </p:cNvCxnSpPr>
          <p:nvPr/>
        </p:nvCxnSpPr>
        <p:spPr>
          <a:xfrm>
            <a:off x="7363461" y="2000514"/>
            <a:ext cx="0" cy="1057011"/>
          </a:xfrm>
          <a:prstGeom prst="straightConnector1">
            <a:avLst/>
          </a:prstGeom>
          <a:ln w="190500">
            <a:solidFill>
              <a:srgbClr val="402FCA"/>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rot="21438042">
            <a:off x="1694878" y="3280717"/>
            <a:ext cx="2883957" cy="2883957"/>
          </a:xfrm>
          <a:prstGeom prst="rect">
            <a:avLst/>
          </a:prstGeom>
        </p:spPr>
      </p:pic>
      <p:sp>
        <p:nvSpPr>
          <p:cNvPr id="3" name="Cloud 2">
            <a:extLst>
              <a:ext uri="{FF2B5EF4-FFF2-40B4-BE49-F238E27FC236}">
                <a16:creationId xmlns:a16="http://schemas.microsoft.com/office/drawing/2014/main" id="{299F4EE9-71B4-2040-8EA8-5B7571011DC6}"/>
              </a:ext>
            </a:extLst>
          </p:cNvPr>
          <p:cNvSpPr/>
          <p:nvPr/>
        </p:nvSpPr>
        <p:spPr>
          <a:xfrm>
            <a:off x="3755178" y="3943351"/>
            <a:ext cx="1647593" cy="903249"/>
          </a:xfrm>
          <a:prstGeom prst="cloud">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6" name="TextBox 5">
            <a:extLst>
              <a:ext uri="{FF2B5EF4-FFF2-40B4-BE49-F238E27FC236}">
                <a16:creationId xmlns:a16="http://schemas.microsoft.com/office/drawing/2014/main" id="{7274CB15-DCC8-FC4F-9F6D-ACA821FD0D75}"/>
              </a:ext>
            </a:extLst>
          </p:cNvPr>
          <p:cNvSpPr txBox="1"/>
          <p:nvPr/>
        </p:nvSpPr>
        <p:spPr>
          <a:xfrm>
            <a:off x="4094637" y="4076364"/>
            <a:ext cx="1333222" cy="646331"/>
          </a:xfrm>
          <a:prstGeom prst="rect">
            <a:avLst/>
          </a:prstGeom>
          <a:noFill/>
        </p:spPr>
        <p:txBody>
          <a:bodyPr wrap="square" rtlCol="0">
            <a:spAutoFit/>
          </a:bodyPr>
          <a:lstStyle/>
          <a:p>
            <a:r>
              <a:rPr lang="da-DK" dirty="0" err="1"/>
              <a:t>G’day</a:t>
            </a:r>
            <a:r>
              <a:rPr lang="da-DK" dirty="0"/>
              <a:t> mate!</a:t>
            </a:r>
          </a:p>
        </p:txBody>
      </p:sp>
      <p:pic>
        <p:nvPicPr>
          <p:cNvPr id="8" name="Picture 7">
            <a:extLst>
              <a:ext uri="{FF2B5EF4-FFF2-40B4-BE49-F238E27FC236}">
                <a16:creationId xmlns:a16="http://schemas.microsoft.com/office/drawing/2014/main" id="{30275A91-26CB-5743-8EFF-4FBF83BE8C6B}"/>
              </a:ext>
            </a:extLst>
          </p:cNvPr>
          <p:cNvPicPr>
            <a:picLocks noChangeAspect="1"/>
          </p:cNvPicPr>
          <p:nvPr/>
        </p:nvPicPr>
        <p:blipFill>
          <a:blip r:embed="rId5"/>
          <a:stretch>
            <a:fillRect/>
          </a:stretch>
        </p:blipFill>
        <p:spPr>
          <a:xfrm>
            <a:off x="982971" y="1477358"/>
            <a:ext cx="3143250" cy="1457325"/>
          </a:xfrm>
          <a:prstGeom prst="rect">
            <a:avLst/>
          </a:prstGeom>
        </p:spPr>
      </p:pic>
      <p:cxnSp>
        <p:nvCxnSpPr>
          <p:cNvPr id="11" name="Straight Arrow Connector 10">
            <a:extLst>
              <a:ext uri="{FF2B5EF4-FFF2-40B4-BE49-F238E27FC236}">
                <a16:creationId xmlns:a16="http://schemas.microsoft.com/office/drawing/2014/main" id="{C8ED7D39-841B-D641-AE4B-1553DB2B0FC7}"/>
              </a:ext>
            </a:extLst>
          </p:cNvPr>
          <p:cNvCxnSpPr>
            <a:cxnSpLocks/>
          </p:cNvCxnSpPr>
          <p:nvPr/>
        </p:nvCxnSpPr>
        <p:spPr>
          <a:xfrm flipH="1" flipV="1">
            <a:off x="3835056" y="2728585"/>
            <a:ext cx="2178476" cy="539759"/>
          </a:xfrm>
          <a:prstGeom prst="straightConnector1">
            <a:avLst/>
          </a:prstGeom>
          <a:ln w="190500">
            <a:solidFill>
              <a:srgbClr val="402FCA"/>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89A91FE-BC77-314A-9FB1-38D0405FD344}"/>
              </a:ext>
            </a:extLst>
          </p:cNvPr>
          <p:cNvSpPr txBox="1"/>
          <p:nvPr/>
        </p:nvSpPr>
        <p:spPr>
          <a:xfrm>
            <a:off x="1420724" y="2691465"/>
            <a:ext cx="1665375" cy="507831"/>
          </a:xfrm>
          <a:prstGeom prst="rect">
            <a:avLst/>
          </a:prstGeom>
          <a:noFill/>
        </p:spPr>
        <p:txBody>
          <a:bodyPr wrap="square" rtlCol="0">
            <a:spAutoFit/>
          </a:bodyPr>
          <a:lstStyle/>
          <a:p>
            <a:r>
              <a:rPr lang="da-DK" sz="2700" b="1" dirty="0">
                <a:solidFill>
                  <a:srgbClr val="FF0000"/>
                </a:solidFill>
              </a:rPr>
              <a:t>Finland</a:t>
            </a:r>
          </a:p>
        </p:txBody>
      </p:sp>
      <p:sp>
        <p:nvSpPr>
          <p:cNvPr id="15" name="TextBox 14">
            <a:extLst>
              <a:ext uri="{FF2B5EF4-FFF2-40B4-BE49-F238E27FC236}">
                <a16:creationId xmlns:a16="http://schemas.microsoft.com/office/drawing/2014/main" id="{B034AE83-4DB1-0441-9D57-D27FAA925247}"/>
              </a:ext>
            </a:extLst>
          </p:cNvPr>
          <p:cNvSpPr txBox="1"/>
          <p:nvPr/>
        </p:nvSpPr>
        <p:spPr>
          <a:xfrm>
            <a:off x="497057" y="627017"/>
            <a:ext cx="3143250" cy="830997"/>
          </a:xfrm>
          <a:prstGeom prst="rect">
            <a:avLst/>
          </a:prstGeom>
          <a:noFill/>
        </p:spPr>
        <p:txBody>
          <a:bodyPr wrap="square" rtlCol="0">
            <a:spAutoFit/>
          </a:bodyPr>
          <a:lstStyle/>
          <a:p>
            <a:pPr algn="ctr"/>
            <a:r>
              <a:rPr lang="en-GB" sz="2400" b="1" dirty="0">
                <a:solidFill>
                  <a:srgbClr val="660066"/>
                </a:solidFill>
              </a:rPr>
              <a:t>1. Introduction: </a:t>
            </a:r>
            <a:r>
              <a:rPr lang="en-US" sz="2400" dirty="0"/>
              <a:t>Mark Badham</a:t>
            </a:r>
          </a:p>
        </p:txBody>
      </p:sp>
    </p:spTree>
    <p:extLst>
      <p:ext uri="{BB962C8B-B14F-4D97-AF65-F5344CB8AC3E}">
        <p14:creationId xmlns:p14="http://schemas.microsoft.com/office/powerpoint/2010/main" val="103266272"/>
      </p:ext>
    </p:extLst>
  </p:cSld>
  <p:clrMapOvr>
    <a:masterClrMapping/>
  </p:clrMapOvr>
  <mc:AlternateContent xmlns:mc="http://schemas.openxmlformats.org/markup-compatibility/2006" xmlns:p14="http://schemas.microsoft.com/office/powerpoint/2010/main">
    <mc:Choice Requires="p14">
      <p:transition spd="slow" p14:dur="2000" advClick="0" advTm="20000">
        <p:sndAc>
          <p:stSnd>
            <p:snd r:embed="rId2" name="Explosion"/>
          </p:stSnd>
        </p:sndAc>
      </p:transition>
    </mc:Choice>
    <mc:Fallback xmlns="">
      <p:transition xmlns:p14="http://schemas.microsoft.com/office/powerpoint/2010/main" spd="slow" advClick="0" advTm="20000">
        <p:sndAc>
          <p:stSnd>
            <p:snd r:embed="rId6" name="Explosion"/>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2916238" y="2017713"/>
            <a:ext cx="5688012" cy="3656078"/>
          </a:xfrm>
          <a:prstGeom prst="rect">
            <a:avLst/>
          </a:prstGeom>
        </p:spPr>
        <p:txBody>
          <a:bodyPr/>
          <a:lstStyle/>
          <a:p>
            <a:pPr marL="342900" indent="-342900">
              <a:spcBef>
                <a:spcPts val="1200"/>
              </a:spcBef>
              <a:defRPr/>
            </a:pPr>
            <a:r>
              <a:rPr lang="en-US" b="1" kern="0" dirty="0">
                <a:solidFill>
                  <a:srgbClr val="000000"/>
                </a:solidFill>
                <a:latin typeface="Calibri" pitchFamily="34" charset="0"/>
                <a:cs typeface="Calibri" pitchFamily="34" charset="0"/>
              </a:rPr>
              <a:t>	</a:t>
            </a:r>
            <a:r>
              <a:rPr lang="en-US" sz="2200" b="1" kern="0" dirty="0">
                <a:solidFill>
                  <a:srgbClr val="000000"/>
                </a:solidFill>
                <a:latin typeface="Arial" pitchFamily="34" charset="0"/>
                <a:cs typeface="Arial" pitchFamily="34" charset="0"/>
              </a:rPr>
              <a:t>Message </a:t>
            </a:r>
            <a:r>
              <a:rPr lang="en-US" sz="2200" b="1" kern="0" dirty="0" err="1">
                <a:solidFill>
                  <a:srgbClr val="000000"/>
                </a:solidFill>
                <a:latin typeface="Arial" pitchFamily="34" charset="0"/>
                <a:cs typeface="Arial" pitchFamily="34" charset="0"/>
              </a:rPr>
              <a:t>organisation</a:t>
            </a:r>
            <a:r>
              <a:rPr lang="en-US" sz="2200" b="1" kern="0" dirty="0">
                <a:solidFill>
                  <a:srgbClr val="000000"/>
                </a:solidFill>
                <a:latin typeface="Arial" pitchFamily="34" charset="0"/>
                <a:cs typeface="Arial" pitchFamily="34" charset="0"/>
              </a:rPr>
              <a:t>: Direct</a:t>
            </a:r>
            <a:r>
              <a:rPr lang="en-US" sz="2200" kern="0" dirty="0">
                <a:solidFill>
                  <a:srgbClr val="000000"/>
                </a:solidFill>
                <a:latin typeface="Arial" pitchFamily="34" charset="0"/>
                <a:cs typeface="Arial" pitchFamily="34" charset="0"/>
              </a:rPr>
              <a:t> (get to the point) or </a:t>
            </a:r>
            <a:r>
              <a:rPr lang="en-US" sz="2200" b="1" kern="0" dirty="0">
                <a:solidFill>
                  <a:srgbClr val="000000"/>
                </a:solidFill>
                <a:latin typeface="Arial" pitchFamily="34" charset="0"/>
                <a:cs typeface="Arial" pitchFamily="34" charset="0"/>
              </a:rPr>
              <a:t>indirect</a:t>
            </a:r>
            <a:r>
              <a:rPr lang="en-US" sz="2200" kern="0" dirty="0">
                <a:solidFill>
                  <a:srgbClr val="000000"/>
                </a:solidFill>
                <a:latin typeface="Arial" pitchFamily="34" charset="0"/>
                <a:cs typeface="Arial" pitchFamily="34" charset="0"/>
              </a:rPr>
              <a:t>?</a:t>
            </a:r>
            <a:r>
              <a:rPr lang="en-US" sz="2200" b="1" kern="0" dirty="0">
                <a:solidFill>
                  <a:srgbClr val="000000"/>
                </a:solidFill>
                <a:latin typeface="Arial" pitchFamily="34" charset="0"/>
                <a:cs typeface="Arial" pitchFamily="34" charset="0"/>
              </a:rPr>
              <a:t> </a:t>
            </a:r>
          </a:p>
          <a:p>
            <a:pPr marL="342900" indent="-342900">
              <a:spcBef>
                <a:spcPts val="1200"/>
              </a:spcBef>
              <a:defRPr/>
            </a:pPr>
            <a:r>
              <a:rPr lang="en-US" sz="2200" b="1" kern="0" dirty="0">
                <a:solidFill>
                  <a:srgbClr val="000000"/>
                </a:solidFill>
                <a:latin typeface="Arial" pitchFamily="34" charset="0"/>
                <a:cs typeface="Arial" pitchFamily="34" charset="0"/>
              </a:rPr>
              <a:t>	</a:t>
            </a:r>
            <a:br>
              <a:rPr lang="en-US" sz="2200" b="1" kern="0" dirty="0">
                <a:solidFill>
                  <a:srgbClr val="000000"/>
                </a:solidFill>
                <a:latin typeface="Arial" pitchFamily="34" charset="0"/>
                <a:cs typeface="Arial" pitchFamily="34" charset="0"/>
              </a:rPr>
            </a:br>
            <a:r>
              <a:rPr lang="en-US" sz="2200" b="1" kern="0" dirty="0">
                <a:solidFill>
                  <a:srgbClr val="000000"/>
                </a:solidFill>
                <a:latin typeface="Arial" pitchFamily="34" charset="0"/>
                <a:cs typeface="Arial" pitchFamily="34" charset="0"/>
              </a:rPr>
              <a:t>Message content:	</a:t>
            </a:r>
            <a:endParaRPr lang="en-US" sz="2200" kern="0" dirty="0">
              <a:solidFill>
                <a:srgbClr val="000000"/>
              </a:solidFill>
              <a:latin typeface="Arial" pitchFamily="34" charset="0"/>
              <a:cs typeface="Arial" pitchFamily="34" charset="0"/>
            </a:endParaRPr>
          </a:p>
          <a:p>
            <a:pPr marL="342900" indent="-342900">
              <a:spcBef>
                <a:spcPts val="1200"/>
              </a:spcBef>
              <a:buFont typeface="Arial"/>
              <a:buChar char="•"/>
              <a:defRPr/>
            </a:pPr>
            <a:r>
              <a:rPr lang="en-US" sz="2200" b="1" kern="0" dirty="0">
                <a:solidFill>
                  <a:srgbClr val="000000"/>
                </a:solidFill>
                <a:latin typeface="Arial" pitchFamily="34" charset="0"/>
                <a:cs typeface="Arial" pitchFamily="34" charset="0"/>
              </a:rPr>
              <a:t>Ethos </a:t>
            </a:r>
            <a:r>
              <a:rPr lang="en-US" sz="2200" kern="0" dirty="0">
                <a:solidFill>
                  <a:srgbClr val="000000"/>
                </a:solidFill>
                <a:latin typeface="Arial" pitchFamily="34" charset="0"/>
                <a:cs typeface="Arial" pitchFamily="34" charset="0"/>
              </a:rPr>
              <a:t>(character/trustworthiness)</a:t>
            </a:r>
          </a:p>
          <a:p>
            <a:pPr marL="342900" indent="-342900">
              <a:spcBef>
                <a:spcPts val="1200"/>
              </a:spcBef>
              <a:buFont typeface="Arial"/>
              <a:buChar char="•"/>
              <a:defRPr/>
            </a:pPr>
            <a:r>
              <a:rPr lang="en-US" sz="2200" b="1" kern="0" dirty="0">
                <a:solidFill>
                  <a:srgbClr val="000000"/>
                </a:solidFill>
                <a:latin typeface="Arial" pitchFamily="34" charset="0"/>
                <a:cs typeface="Arial" pitchFamily="34" charset="0"/>
              </a:rPr>
              <a:t>Pathos </a:t>
            </a:r>
            <a:r>
              <a:rPr lang="en-US" sz="2200" kern="0" dirty="0">
                <a:solidFill>
                  <a:srgbClr val="000000"/>
                </a:solidFill>
                <a:latin typeface="Arial" pitchFamily="34" charset="0"/>
                <a:cs typeface="Arial" pitchFamily="34" charset="0"/>
              </a:rPr>
              <a:t>(emotions)</a:t>
            </a:r>
          </a:p>
          <a:p>
            <a:pPr marL="342900" indent="-342900">
              <a:spcBef>
                <a:spcPts val="1200"/>
              </a:spcBef>
              <a:buFont typeface="Arial"/>
              <a:buChar char="•"/>
              <a:defRPr/>
            </a:pPr>
            <a:r>
              <a:rPr lang="en-US" sz="2200" b="1" kern="0" dirty="0">
                <a:solidFill>
                  <a:srgbClr val="000000"/>
                </a:solidFill>
                <a:latin typeface="Arial" pitchFamily="34" charset="0"/>
                <a:cs typeface="Arial" pitchFamily="34" charset="0"/>
              </a:rPr>
              <a:t>Logos</a:t>
            </a:r>
            <a:r>
              <a:rPr lang="en-US" sz="2200" kern="0" dirty="0">
                <a:solidFill>
                  <a:srgbClr val="000000"/>
                </a:solidFill>
                <a:latin typeface="Arial" pitchFamily="34" charset="0"/>
                <a:cs typeface="Arial" pitchFamily="34" charset="0"/>
              </a:rPr>
              <a:t> (logic).</a:t>
            </a:r>
          </a:p>
          <a:p>
            <a:pPr marL="342900" indent="-342900">
              <a:spcBef>
                <a:spcPts val="1200"/>
              </a:spcBef>
              <a:defRPr/>
            </a:pPr>
            <a:r>
              <a:rPr lang="en-US" sz="2000" kern="0" dirty="0">
                <a:solidFill>
                  <a:srgbClr val="000000"/>
                </a:solidFill>
                <a:latin typeface="Arial" pitchFamily="34" charset="0"/>
                <a:cs typeface="Arial" pitchFamily="34" charset="0"/>
              </a:rPr>
              <a:t>	</a:t>
            </a:r>
            <a:r>
              <a:rPr lang="en-US" sz="2000" b="1" kern="0" dirty="0">
                <a:solidFill>
                  <a:srgbClr val="000000"/>
                </a:solidFill>
                <a:latin typeface="Arial" pitchFamily="34" charset="0"/>
                <a:cs typeface="Arial" pitchFamily="34" charset="0"/>
              </a:rPr>
              <a:t>		</a:t>
            </a:r>
          </a:p>
          <a:p>
            <a:pPr marL="342900" indent="-342900">
              <a:spcBef>
                <a:spcPts val="1200"/>
              </a:spcBef>
              <a:defRPr/>
            </a:pPr>
            <a:r>
              <a:rPr lang="en-US" sz="2000" b="1" kern="0" dirty="0">
                <a:solidFill>
                  <a:srgbClr val="000000"/>
                </a:solidFill>
                <a:latin typeface="Arial" pitchFamily="34" charset="0"/>
                <a:cs typeface="Arial" pitchFamily="34" charset="0"/>
              </a:rPr>
              <a:t>		</a:t>
            </a:r>
          </a:p>
          <a:p>
            <a:pPr marL="800100" lvl="1" indent="-342900">
              <a:spcBef>
                <a:spcPts val="1200"/>
              </a:spcBef>
              <a:defRPr/>
            </a:pPr>
            <a:r>
              <a:rPr lang="en-US" sz="2300" kern="0" dirty="0">
                <a:solidFill>
                  <a:srgbClr val="000000"/>
                </a:solidFill>
                <a:latin typeface="Calibri" pitchFamily="34" charset="0"/>
                <a:cs typeface="Calibri" pitchFamily="34" charset="0"/>
              </a:rPr>
              <a:t>		      </a:t>
            </a:r>
          </a:p>
          <a:p>
            <a:pPr marL="1257300" lvl="2" indent="-342900">
              <a:spcBef>
                <a:spcPts val="1200"/>
              </a:spcBef>
              <a:defRPr/>
            </a:pPr>
            <a:r>
              <a:rPr lang="en-US" sz="2300" kern="0" dirty="0">
                <a:solidFill>
                  <a:srgbClr val="000000"/>
                </a:solidFill>
                <a:latin typeface="Calibri" pitchFamily="34" charset="0"/>
                <a:cs typeface="Calibri" pitchFamily="34" charset="0"/>
              </a:rPr>
              <a:t>	</a:t>
            </a:r>
            <a:endParaRPr lang="en-SG" sz="2300" kern="0" dirty="0">
              <a:solidFill>
                <a:srgbClr val="000000"/>
              </a:solidFill>
              <a:latin typeface="Calibri" pitchFamily="34" charset="0"/>
              <a:cs typeface="Calibri" pitchFamily="34" charset="0"/>
            </a:endParaRPr>
          </a:p>
          <a:p>
            <a:pPr marL="800100" lvl="1" indent="-342900">
              <a:spcBef>
                <a:spcPts val="1200"/>
              </a:spcBef>
              <a:defRPr/>
            </a:pPr>
            <a:endParaRPr lang="en-US" kern="0" dirty="0">
              <a:solidFill>
                <a:srgbClr val="000000"/>
              </a:solidFill>
              <a:latin typeface="Calibri" pitchFamily="34" charset="0"/>
              <a:cs typeface="Calibri" pitchFamily="34" charset="0"/>
            </a:endParaRPr>
          </a:p>
        </p:txBody>
      </p:sp>
      <p:sp>
        <p:nvSpPr>
          <p:cNvPr id="9" name="Title 1"/>
          <p:cNvSpPr txBox="1">
            <a:spLocks/>
          </p:cNvSpPr>
          <p:nvPr/>
        </p:nvSpPr>
        <p:spPr bwMode="auto">
          <a:xfrm>
            <a:off x="2934134" y="5806804"/>
            <a:ext cx="5689600" cy="503238"/>
          </a:xfrm>
          <a:prstGeom prst="rect">
            <a:avLst/>
          </a:prstGeom>
          <a:noFill/>
          <a:ln w="9525">
            <a:noFill/>
            <a:miter lim="800000"/>
            <a:headEnd/>
            <a:tailEnd/>
          </a:ln>
        </p:spPr>
        <p:txBody>
          <a:bodyPr anchor="ctr"/>
          <a:lstStyle/>
          <a:p>
            <a:pPr>
              <a:defRPr/>
            </a:pPr>
            <a:r>
              <a:rPr lang="en-US" sz="1200" b="1" kern="0" dirty="0">
                <a:solidFill>
                  <a:srgbClr val="000000">
                    <a:lumMod val="75000"/>
                    <a:lumOff val="25000"/>
                  </a:srgbClr>
                </a:solidFill>
                <a:latin typeface="Arial"/>
                <a:cs typeface="Calibri" pitchFamily="34" charset="0"/>
              </a:rPr>
              <a:t>Aristotle in </a:t>
            </a:r>
            <a:r>
              <a:rPr lang="en-US" sz="1200" b="1" i="1" kern="0" dirty="0">
                <a:solidFill>
                  <a:srgbClr val="000000">
                    <a:lumMod val="75000"/>
                    <a:lumOff val="25000"/>
                  </a:srgbClr>
                </a:solidFill>
                <a:latin typeface="Arial"/>
                <a:cs typeface="Calibri" pitchFamily="34" charset="0"/>
              </a:rPr>
              <a:t>Business Communication</a:t>
            </a:r>
            <a:r>
              <a:rPr lang="en-US" sz="1200" b="1" kern="0" dirty="0">
                <a:solidFill>
                  <a:srgbClr val="000000">
                    <a:lumMod val="75000"/>
                    <a:lumOff val="25000"/>
                  </a:srgbClr>
                </a:solidFill>
                <a:latin typeface="Arial"/>
                <a:cs typeface="Calibri" pitchFamily="34" charset="0"/>
              </a:rPr>
              <a:t> (2007)</a:t>
            </a:r>
          </a:p>
        </p:txBody>
      </p:sp>
      <p:sp>
        <p:nvSpPr>
          <p:cNvPr id="12" name="정오각형 26"/>
          <p:cNvSpPr/>
          <p:nvPr/>
        </p:nvSpPr>
        <p:spPr>
          <a:xfrm rot="19929677" flipV="1">
            <a:off x="441327" y="2495550"/>
            <a:ext cx="2519363" cy="1847850"/>
          </a:xfrm>
          <a:prstGeom prst="pentagon">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
        <p:nvSpPr>
          <p:cNvPr id="2" name="TextBox 1"/>
          <p:cNvSpPr txBox="1"/>
          <p:nvPr/>
        </p:nvSpPr>
        <p:spPr>
          <a:xfrm>
            <a:off x="1874762" y="556381"/>
            <a:ext cx="3930952" cy="430887"/>
          </a:xfrm>
          <a:prstGeom prst="rect">
            <a:avLst/>
          </a:prstGeom>
          <a:noFill/>
        </p:spPr>
        <p:txBody>
          <a:bodyPr wrap="square" rtlCol="0">
            <a:spAutoFit/>
          </a:bodyPr>
          <a:lstStyle/>
          <a:p>
            <a:r>
              <a:rPr lang="en-US" sz="2200" dirty="0"/>
              <a:t>“MESSAGE STRATEGY”</a:t>
            </a:r>
          </a:p>
        </p:txBody>
      </p:sp>
      <p:sp>
        <p:nvSpPr>
          <p:cNvPr id="11" name="TextBox 10"/>
          <p:cNvSpPr txBox="1"/>
          <p:nvPr/>
        </p:nvSpPr>
        <p:spPr>
          <a:xfrm>
            <a:off x="3289905" y="1209524"/>
            <a:ext cx="4922762" cy="430887"/>
          </a:xfrm>
          <a:prstGeom prst="rect">
            <a:avLst/>
          </a:prstGeom>
          <a:noFill/>
        </p:spPr>
        <p:txBody>
          <a:bodyPr wrap="square" rtlCol="0">
            <a:spAutoFit/>
          </a:bodyPr>
          <a:lstStyle/>
          <a:p>
            <a:r>
              <a:rPr lang="en-US" sz="2200" b="1" dirty="0"/>
              <a:t>Beginnings &amp; endings</a:t>
            </a:r>
          </a:p>
        </p:txBody>
      </p:sp>
      <p:sp>
        <p:nvSpPr>
          <p:cNvPr id="13" name="직사각형 34">
            <a:extLst>
              <a:ext uri="{FF2B5EF4-FFF2-40B4-BE49-F238E27FC236}">
                <a16:creationId xmlns:a16="http://schemas.microsoft.com/office/drawing/2014/main" id="{2C626399-C10C-3248-AFAF-768ADF4790E9}"/>
              </a:ext>
            </a:extLst>
          </p:cNvPr>
          <p:cNvSpPr>
            <a:spLocks noChangeArrowheads="1"/>
          </p:cNvSpPr>
          <p:nvPr/>
        </p:nvSpPr>
        <p:spPr bwMode="auto">
          <a:xfrm>
            <a:off x="842383" y="2553067"/>
            <a:ext cx="1590249" cy="1631216"/>
          </a:xfrm>
          <a:prstGeom prst="rect">
            <a:avLst/>
          </a:prstGeom>
          <a:noFill/>
          <a:ln w="9525">
            <a:noFill/>
            <a:miter lim="800000"/>
            <a:headEnd/>
            <a:tailEnd/>
          </a:ln>
        </p:spPr>
        <p:txBody>
          <a:bodyPr wrap="square">
            <a:spAutoFit/>
          </a:bodyPr>
          <a:lstStyle/>
          <a:p>
            <a:pPr algn="ctr" latinLnBrk="1"/>
            <a:r>
              <a:rPr lang="en-US" altLang="ko-KR" sz="2000" b="1" dirty="0">
                <a:solidFill>
                  <a:prstClr val="white"/>
                </a:solidFill>
              </a:rPr>
              <a:t>Craft </a:t>
            </a:r>
          </a:p>
          <a:p>
            <a:pPr algn="ctr" latinLnBrk="1"/>
            <a:r>
              <a:rPr lang="en-US" altLang="ko-KR" sz="2000" b="1" dirty="0">
                <a:solidFill>
                  <a:prstClr val="white"/>
                </a:solidFill>
              </a:rPr>
              <a:t>Message (Select &amp; organize content</a:t>
            </a:r>
          </a:p>
        </p:txBody>
      </p:sp>
    </p:spTree>
    <p:extLst>
      <p:ext uri="{BB962C8B-B14F-4D97-AF65-F5344CB8AC3E}">
        <p14:creationId xmlns:p14="http://schemas.microsoft.com/office/powerpoint/2010/main" val="1552962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3"/>
          <p:cNvSpPr txBox="1">
            <a:spLocks noChangeArrowheads="1"/>
          </p:cNvSpPr>
          <p:nvPr/>
        </p:nvSpPr>
        <p:spPr bwMode="auto">
          <a:xfrm>
            <a:off x="2319340" y="1676403"/>
            <a:ext cx="1058303" cy="461665"/>
          </a:xfrm>
          <a:prstGeom prst="rect">
            <a:avLst/>
          </a:prstGeom>
          <a:noFill/>
          <a:ln w="9525">
            <a:noFill/>
            <a:miter lim="800000"/>
            <a:headEnd/>
            <a:tailEnd/>
          </a:ln>
        </p:spPr>
        <p:txBody>
          <a:bodyPr wrap="none">
            <a:spAutoFit/>
          </a:bodyPr>
          <a:lstStyle/>
          <a:p>
            <a:pPr eaLnBrk="0" hangingPunct="0"/>
            <a:r>
              <a:rPr lang="en-GB" altLang="ko-KR" sz="2400" b="1">
                <a:solidFill>
                  <a:srgbClr val="000000"/>
                </a:solidFill>
                <a:ea typeface="Gulim" pitchFamily="34" charset="-127"/>
              </a:rPr>
              <a:t>Direct</a:t>
            </a:r>
            <a:endParaRPr lang="en-GB" altLang="ko-KR">
              <a:solidFill>
                <a:srgbClr val="000000"/>
              </a:solidFill>
              <a:ea typeface="Gulim" pitchFamily="34" charset="-127"/>
            </a:endParaRPr>
          </a:p>
        </p:txBody>
      </p:sp>
      <p:sp>
        <p:nvSpPr>
          <p:cNvPr id="114690" name="Text Box 4"/>
          <p:cNvSpPr txBox="1">
            <a:spLocks noChangeArrowheads="1"/>
          </p:cNvSpPr>
          <p:nvPr/>
        </p:nvSpPr>
        <p:spPr bwMode="auto">
          <a:xfrm>
            <a:off x="5302252" y="1676403"/>
            <a:ext cx="1295547" cy="461665"/>
          </a:xfrm>
          <a:prstGeom prst="rect">
            <a:avLst/>
          </a:prstGeom>
          <a:noFill/>
          <a:ln w="9525">
            <a:noFill/>
            <a:miter lim="800000"/>
            <a:headEnd/>
            <a:tailEnd/>
          </a:ln>
        </p:spPr>
        <p:txBody>
          <a:bodyPr wrap="none">
            <a:spAutoFit/>
          </a:bodyPr>
          <a:lstStyle/>
          <a:p>
            <a:pPr eaLnBrk="0" hangingPunct="0"/>
            <a:r>
              <a:rPr lang="en-GB" altLang="ko-KR" sz="2400" b="1">
                <a:solidFill>
                  <a:srgbClr val="000000"/>
                </a:solidFill>
                <a:ea typeface="Gulim" pitchFamily="34" charset="-127"/>
              </a:rPr>
              <a:t>Indirect</a:t>
            </a:r>
            <a:endParaRPr lang="en-GB" altLang="ko-KR">
              <a:solidFill>
                <a:srgbClr val="000000"/>
              </a:solidFill>
              <a:ea typeface="Gulim" pitchFamily="34" charset="-127"/>
            </a:endParaRPr>
          </a:p>
        </p:txBody>
      </p:sp>
      <p:sp>
        <p:nvSpPr>
          <p:cNvPr id="114691" name="Rectangle 6"/>
          <p:cNvSpPr>
            <a:spLocks noChangeArrowheads="1"/>
          </p:cNvSpPr>
          <p:nvPr/>
        </p:nvSpPr>
        <p:spPr bwMode="auto">
          <a:xfrm>
            <a:off x="1987550" y="3124200"/>
            <a:ext cx="1828800" cy="1676400"/>
          </a:xfrm>
          <a:prstGeom prst="rect">
            <a:avLst/>
          </a:prstGeom>
          <a:solidFill>
            <a:srgbClr val="FFCCFF"/>
          </a:solidFill>
          <a:ln w="9525">
            <a:solidFill>
              <a:srgbClr val="CC0099"/>
            </a:solidFill>
            <a:miter lim="800000"/>
            <a:headEnd/>
            <a:tailEnd/>
          </a:ln>
        </p:spPr>
        <p:txBody>
          <a:bodyPr wrap="none" anchor="ctr"/>
          <a:lstStyle/>
          <a:p>
            <a:endParaRPr lang="fi-FI">
              <a:solidFill>
                <a:srgbClr val="000000"/>
              </a:solidFill>
            </a:endParaRPr>
          </a:p>
        </p:txBody>
      </p:sp>
      <p:sp>
        <p:nvSpPr>
          <p:cNvPr id="114692" name="Text Box 7"/>
          <p:cNvSpPr txBox="1">
            <a:spLocks noChangeArrowheads="1"/>
          </p:cNvSpPr>
          <p:nvPr/>
        </p:nvSpPr>
        <p:spPr bwMode="auto">
          <a:xfrm>
            <a:off x="2268538" y="3733800"/>
            <a:ext cx="1277914" cy="461665"/>
          </a:xfrm>
          <a:prstGeom prst="rect">
            <a:avLst/>
          </a:prstGeom>
          <a:solidFill>
            <a:srgbClr val="FFCCFF"/>
          </a:solidFill>
          <a:ln w="9525">
            <a:noFill/>
            <a:miter lim="800000"/>
            <a:headEnd/>
            <a:tailEnd/>
          </a:ln>
        </p:spPr>
        <p:txBody>
          <a:bodyPr wrap="none">
            <a:spAutoFit/>
          </a:bodyPr>
          <a:lstStyle/>
          <a:p>
            <a:pPr eaLnBrk="0" hangingPunct="0"/>
            <a:r>
              <a:rPr lang="en-GB" altLang="ko-KR" sz="2400" b="1">
                <a:solidFill>
                  <a:srgbClr val="000000"/>
                </a:solidFill>
                <a:ea typeface="Gulim" pitchFamily="34" charset="-127"/>
              </a:rPr>
              <a:t>Explain</a:t>
            </a:r>
            <a:endParaRPr lang="en-GB" altLang="ko-KR" sz="2800" b="1">
              <a:solidFill>
                <a:srgbClr val="000000"/>
              </a:solidFill>
              <a:ea typeface="Gulim" pitchFamily="34" charset="-127"/>
            </a:endParaRPr>
          </a:p>
        </p:txBody>
      </p:sp>
      <p:grpSp>
        <p:nvGrpSpPr>
          <p:cNvPr id="2" name="Group 8"/>
          <p:cNvGrpSpPr>
            <a:grpSpLocks/>
          </p:cNvGrpSpPr>
          <p:nvPr/>
        </p:nvGrpSpPr>
        <p:grpSpPr bwMode="auto">
          <a:xfrm>
            <a:off x="1987204" y="2286000"/>
            <a:ext cx="1828800" cy="762000"/>
            <a:chOff x="1152" y="1440"/>
            <a:chExt cx="1248" cy="480"/>
          </a:xfrm>
          <a:solidFill>
            <a:srgbClr val="660066"/>
          </a:solidFill>
        </p:grpSpPr>
        <p:sp>
          <p:nvSpPr>
            <p:cNvPr id="40970" name="Rectangle 9"/>
            <p:cNvSpPr>
              <a:spLocks noChangeArrowheads="1"/>
            </p:cNvSpPr>
            <p:nvPr/>
          </p:nvSpPr>
          <p:spPr bwMode="auto">
            <a:xfrm>
              <a:off x="1152" y="1440"/>
              <a:ext cx="1248" cy="480"/>
            </a:xfrm>
            <a:prstGeom prst="rect">
              <a:avLst/>
            </a:prstGeom>
            <a:grpFill/>
            <a:ln w="9525">
              <a:noFill/>
              <a:miter lim="800000"/>
              <a:headEnd/>
              <a:tailEnd/>
            </a:ln>
          </p:spPr>
          <p:txBody>
            <a:bodyPr wrap="none" anchor="ctr"/>
            <a:lstStyle/>
            <a:p>
              <a:pPr>
                <a:defRPr/>
              </a:pPr>
              <a:endParaRPr lang="fi-FI">
                <a:solidFill>
                  <a:srgbClr val="000000"/>
                </a:solidFill>
              </a:endParaRPr>
            </a:p>
          </p:txBody>
        </p:sp>
        <p:sp>
          <p:nvSpPr>
            <p:cNvPr id="40971" name="Text Box 10"/>
            <p:cNvSpPr txBox="1">
              <a:spLocks noChangeArrowheads="1"/>
            </p:cNvSpPr>
            <p:nvPr/>
          </p:nvSpPr>
          <p:spPr bwMode="auto">
            <a:xfrm>
              <a:off x="1248" y="1536"/>
              <a:ext cx="1082" cy="291"/>
            </a:xfrm>
            <a:prstGeom prst="rect">
              <a:avLst/>
            </a:prstGeom>
            <a:grpFill/>
            <a:ln w="9525">
              <a:noFill/>
              <a:miter lim="800000"/>
              <a:headEnd/>
              <a:tailEnd/>
            </a:ln>
          </p:spPr>
          <p:txBody>
            <a:bodyPr wrap="none">
              <a:spAutoFit/>
            </a:bodyPr>
            <a:lstStyle/>
            <a:p>
              <a:pPr eaLnBrk="0" hangingPunct="0">
                <a:defRPr/>
              </a:pPr>
              <a:r>
                <a:rPr lang="en-GB" altLang="ko-KR" sz="2400" b="1" dirty="0">
                  <a:solidFill>
                    <a:srgbClr val="FFFFFF"/>
                  </a:solidFill>
                  <a:ea typeface="Gulim" pitchFamily="34" charset="-127"/>
                </a:rPr>
                <a:t>Main idea</a:t>
              </a:r>
              <a:endParaRPr lang="en-GB" altLang="ko-KR" sz="2000" dirty="0">
                <a:solidFill>
                  <a:srgbClr val="FFFFFF"/>
                </a:solidFill>
                <a:latin typeface="Times New Roman" pitchFamily="18" charset="0"/>
                <a:ea typeface="Gulim" pitchFamily="34" charset="-127"/>
              </a:endParaRPr>
            </a:p>
          </p:txBody>
        </p:sp>
      </p:grpSp>
      <p:sp>
        <p:nvSpPr>
          <p:cNvPr id="114694" name="Rectangle 12"/>
          <p:cNvSpPr>
            <a:spLocks noChangeArrowheads="1"/>
          </p:cNvSpPr>
          <p:nvPr/>
        </p:nvSpPr>
        <p:spPr bwMode="auto">
          <a:xfrm>
            <a:off x="5011738" y="2286000"/>
            <a:ext cx="1828800" cy="1676400"/>
          </a:xfrm>
          <a:prstGeom prst="rect">
            <a:avLst/>
          </a:prstGeom>
          <a:solidFill>
            <a:srgbClr val="FFCCFF"/>
          </a:solidFill>
          <a:ln w="9525">
            <a:solidFill>
              <a:srgbClr val="CC0099"/>
            </a:solidFill>
            <a:miter lim="800000"/>
            <a:headEnd/>
            <a:tailEnd/>
          </a:ln>
        </p:spPr>
        <p:txBody>
          <a:bodyPr wrap="none" anchor="ctr"/>
          <a:lstStyle/>
          <a:p>
            <a:endParaRPr lang="fi-FI">
              <a:solidFill>
                <a:srgbClr val="000000"/>
              </a:solidFill>
            </a:endParaRPr>
          </a:p>
        </p:txBody>
      </p:sp>
      <p:sp>
        <p:nvSpPr>
          <p:cNvPr id="114695" name="Text Box 13"/>
          <p:cNvSpPr txBox="1">
            <a:spLocks noChangeArrowheads="1"/>
          </p:cNvSpPr>
          <p:nvPr/>
        </p:nvSpPr>
        <p:spPr bwMode="auto">
          <a:xfrm>
            <a:off x="5292725" y="2895603"/>
            <a:ext cx="1277914" cy="461665"/>
          </a:xfrm>
          <a:prstGeom prst="rect">
            <a:avLst/>
          </a:prstGeom>
          <a:solidFill>
            <a:srgbClr val="FFCCFF"/>
          </a:solidFill>
          <a:ln w="9525">
            <a:noFill/>
            <a:miter lim="800000"/>
            <a:headEnd/>
            <a:tailEnd/>
          </a:ln>
        </p:spPr>
        <p:txBody>
          <a:bodyPr wrap="none">
            <a:spAutoFit/>
          </a:bodyPr>
          <a:lstStyle/>
          <a:p>
            <a:pPr eaLnBrk="0" hangingPunct="0"/>
            <a:r>
              <a:rPr lang="en-GB" altLang="ko-KR" sz="2400" b="1">
                <a:solidFill>
                  <a:srgbClr val="000000"/>
                </a:solidFill>
                <a:ea typeface="Gulim" pitchFamily="34" charset="-127"/>
              </a:rPr>
              <a:t>Explain</a:t>
            </a:r>
            <a:endParaRPr lang="en-GB" altLang="ko-KR" sz="2800" b="1">
              <a:solidFill>
                <a:srgbClr val="000000"/>
              </a:solidFill>
              <a:ea typeface="Gulim" pitchFamily="34" charset="-127"/>
            </a:endParaRPr>
          </a:p>
        </p:txBody>
      </p:sp>
      <p:grpSp>
        <p:nvGrpSpPr>
          <p:cNvPr id="3" name="Group 14"/>
          <p:cNvGrpSpPr>
            <a:grpSpLocks/>
          </p:cNvGrpSpPr>
          <p:nvPr/>
        </p:nvGrpSpPr>
        <p:grpSpPr bwMode="auto">
          <a:xfrm>
            <a:off x="5011391" y="4038600"/>
            <a:ext cx="1828800" cy="762000"/>
            <a:chOff x="3312" y="2544"/>
            <a:chExt cx="1248" cy="480"/>
          </a:xfrm>
          <a:solidFill>
            <a:srgbClr val="660066"/>
          </a:solidFill>
        </p:grpSpPr>
        <p:sp>
          <p:nvSpPr>
            <p:cNvPr id="40968" name="Rectangle 15"/>
            <p:cNvSpPr>
              <a:spLocks noChangeArrowheads="1"/>
            </p:cNvSpPr>
            <p:nvPr/>
          </p:nvSpPr>
          <p:spPr bwMode="auto">
            <a:xfrm>
              <a:off x="3312" y="2544"/>
              <a:ext cx="1248" cy="480"/>
            </a:xfrm>
            <a:prstGeom prst="rect">
              <a:avLst/>
            </a:prstGeom>
            <a:grpFill/>
            <a:ln w="9525">
              <a:noFill/>
              <a:miter lim="800000"/>
              <a:headEnd/>
              <a:tailEnd/>
            </a:ln>
          </p:spPr>
          <p:txBody>
            <a:bodyPr wrap="none" anchor="ctr"/>
            <a:lstStyle/>
            <a:p>
              <a:pPr>
                <a:defRPr/>
              </a:pPr>
              <a:endParaRPr lang="fi-FI">
                <a:solidFill>
                  <a:srgbClr val="000000"/>
                </a:solidFill>
              </a:endParaRPr>
            </a:p>
          </p:txBody>
        </p:sp>
        <p:sp>
          <p:nvSpPr>
            <p:cNvPr id="40969" name="Text Box 16"/>
            <p:cNvSpPr txBox="1">
              <a:spLocks noChangeArrowheads="1"/>
            </p:cNvSpPr>
            <p:nvPr/>
          </p:nvSpPr>
          <p:spPr bwMode="auto">
            <a:xfrm>
              <a:off x="3408" y="2640"/>
              <a:ext cx="1082" cy="291"/>
            </a:xfrm>
            <a:prstGeom prst="rect">
              <a:avLst/>
            </a:prstGeom>
            <a:grpFill/>
            <a:ln w="9525">
              <a:noFill/>
              <a:miter lim="800000"/>
              <a:headEnd/>
              <a:tailEnd/>
            </a:ln>
          </p:spPr>
          <p:txBody>
            <a:bodyPr wrap="none">
              <a:spAutoFit/>
            </a:bodyPr>
            <a:lstStyle/>
            <a:p>
              <a:pPr eaLnBrk="0" hangingPunct="0">
                <a:defRPr/>
              </a:pPr>
              <a:r>
                <a:rPr lang="en-GB" altLang="ko-KR" sz="2400" b="1" dirty="0">
                  <a:solidFill>
                    <a:srgbClr val="FFFFFF"/>
                  </a:solidFill>
                  <a:ea typeface="Gulim" pitchFamily="34" charset="-127"/>
                </a:rPr>
                <a:t>Main idea</a:t>
              </a:r>
              <a:endParaRPr lang="en-GB" altLang="ko-KR" sz="2000" dirty="0">
                <a:solidFill>
                  <a:srgbClr val="FFFFFF"/>
                </a:solidFill>
                <a:latin typeface="Times New Roman" pitchFamily="18" charset="0"/>
                <a:ea typeface="Gulim" pitchFamily="34" charset="-127"/>
              </a:endParaRPr>
            </a:p>
          </p:txBody>
        </p:sp>
      </p:grpSp>
      <p:sp>
        <p:nvSpPr>
          <p:cNvPr id="114697" name="Text Box 29"/>
          <p:cNvSpPr txBox="1">
            <a:spLocks noChangeArrowheads="1"/>
          </p:cNvSpPr>
          <p:nvPr/>
        </p:nvSpPr>
        <p:spPr bwMode="auto">
          <a:xfrm>
            <a:off x="1728329" y="565150"/>
            <a:ext cx="5400837" cy="523220"/>
          </a:xfrm>
          <a:prstGeom prst="rect">
            <a:avLst/>
          </a:prstGeom>
          <a:noFill/>
          <a:ln w="9525">
            <a:noFill/>
            <a:miter lim="800000"/>
            <a:headEnd/>
            <a:tailEnd/>
          </a:ln>
        </p:spPr>
        <p:txBody>
          <a:bodyPr wrap="none">
            <a:spAutoFit/>
          </a:bodyPr>
          <a:lstStyle/>
          <a:p>
            <a:r>
              <a:rPr lang="fi-FI" sz="2800" b="1" dirty="0" err="1">
                <a:solidFill>
                  <a:srgbClr val="000000"/>
                </a:solidFill>
              </a:rPr>
              <a:t>Choose</a:t>
            </a:r>
            <a:r>
              <a:rPr lang="fi-FI" sz="2800" b="1" dirty="0">
                <a:solidFill>
                  <a:srgbClr val="000000"/>
                </a:solidFill>
              </a:rPr>
              <a:t> </a:t>
            </a:r>
            <a:r>
              <a:rPr lang="fi-FI" sz="2800" b="1" dirty="0" err="1">
                <a:solidFill>
                  <a:srgbClr val="000000"/>
                </a:solidFill>
              </a:rPr>
              <a:t>message</a:t>
            </a:r>
            <a:r>
              <a:rPr lang="fi-FI" sz="2800" b="1" dirty="0">
                <a:solidFill>
                  <a:srgbClr val="000000"/>
                </a:solidFill>
              </a:rPr>
              <a:t> </a:t>
            </a:r>
            <a:r>
              <a:rPr lang="fi-FI" sz="2800" b="1" dirty="0" err="1">
                <a:solidFill>
                  <a:srgbClr val="000000"/>
                </a:solidFill>
              </a:rPr>
              <a:t>organisation</a:t>
            </a:r>
            <a:endParaRPr lang="fi-FI" sz="2800" b="1" dirty="0">
              <a:solidFill>
                <a:srgbClr val="000000"/>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47852185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04838" y="1446213"/>
            <a:ext cx="3446462" cy="3656078"/>
          </a:xfrm>
          <a:prstGeom prst="rect">
            <a:avLst/>
          </a:prstGeom>
        </p:spPr>
        <p:txBody>
          <a:bodyPr/>
          <a:lstStyle/>
          <a:p>
            <a:pPr marL="342900" indent="-342900">
              <a:spcBef>
                <a:spcPts val="1200"/>
              </a:spcBef>
              <a:defRPr/>
            </a:pPr>
            <a:r>
              <a:rPr lang="en-US" sz="2000" b="1" kern="0" dirty="0">
                <a:solidFill>
                  <a:srgbClr val="000000"/>
                </a:solidFill>
                <a:latin typeface="Arial" pitchFamily="34" charset="0"/>
                <a:cs typeface="Arial" pitchFamily="34" charset="0"/>
              </a:rPr>
              <a:t>Direct</a:t>
            </a:r>
            <a:r>
              <a:rPr lang="en-US" sz="2000" kern="0" dirty="0">
                <a:solidFill>
                  <a:srgbClr val="000000"/>
                </a:solidFill>
                <a:latin typeface="Arial" pitchFamily="34" charset="0"/>
                <a:cs typeface="Arial" pitchFamily="34" charset="0"/>
              </a:rPr>
              <a:t> best when:</a:t>
            </a:r>
          </a:p>
          <a:p>
            <a:pPr marL="342900" indent="-342900">
              <a:spcBef>
                <a:spcPts val="1200"/>
              </a:spcBef>
              <a:defRPr/>
            </a:pPr>
            <a:r>
              <a:rPr lang="en-US" sz="2000" kern="0" dirty="0">
                <a:solidFill>
                  <a:srgbClr val="000000"/>
                </a:solidFill>
                <a:latin typeface="Arial" pitchFamily="34" charset="0"/>
                <a:cs typeface="Arial" pitchFamily="34" charset="0"/>
              </a:rPr>
              <a:t>Purely informational message</a:t>
            </a:r>
          </a:p>
          <a:p>
            <a:pPr marL="342900" indent="-342900">
              <a:spcBef>
                <a:spcPts val="1200"/>
              </a:spcBef>
              <a:defRPr/>
            </a:pPr>
            <a:r>
              <a:rPr lang="en-US" sz="2000" kern="0" dirty="0">
                <a:solidFill>
                  <a:srgbClr val="000000"/>
                </a:solidFill>
                <a:latin typeface="Arial" pitchFamily="34" charset="0"/>
                <a:cs typeface="Arial" pitchFamily="34" charset="0"/>
              </a:rPr>
              <a:t>Audience </a:t>
            </a:r>
            <a:r>
              <a:rPr lang="en-US" sz="2000" kern="0" dirty="0">
                <a:solidFill>
                  <a:srgbClr val="0070C0"/>
                </a:solidFill>
                <a:latin typeface="Arial" pitchFamily="34" charset="0"/>
                <a:cs typeface="Arial" pitchFamily="34" charset="0"/>
              </a:rPr>
              <a:t>likes your message</a:t>
            </a:r>
            <a:endParaRPr lang="en-US" sz="2000" b="1" kern="0" dirty="0">
              <a:solidFill>
                <a:srgbClr val="0070C0"/>
              </a:solidFill>
              <a:latin typeface="Arial" pitchFamily="34" charset="0"/>
              <a:cs typeface="Arial" pitchFamily="34" charset="0"/>
            </a:endParaRPr>
          </a:p>
          <a:p>
            <a:pPr marL="342900" indent="-342900">
              <a:spcBef>
                <a:spcPts val="1200"/>
              </a:spcBef>
              <a:defRPr/>
            </a:pPr>
            <a:r>
              <a:rPr lang="en-US" sz="2000" kern="0" dirty="0">
                <a:solidFill>
                  <a:srgbClr val="000000"/>
                </a:solidFill>
                <a:latin typeface="Arial" pitchFamily="34" charset="0"/>
                <a:cs typeface="Arial" pitchFamily="34" charset="0"/>
              </a:rPr>
              <a:t>You present a </a:t>
            </a:r>
            <a:r>
              <a:rPr lang="en-US" sz="2000" kern="0" dirty="0">
                <a:solidFill>
                  <a:srgbClr val="0070C0"/>
                </a:solidFill>
                <a:latin typeface="Arial" pitchFamily="34" charset="0"/>
                <a:cs typeface="Arial" pitchFamily="34" charset="0"/>
              </a:rPr>
              <a:t>sensitive message</a:t>
            </a:r>
            <a:r>
              <a:rPr lang="en-US" sz="2000" kern="0" dirty="0">
                <a:solidFill>
                  <a:srgbClr val="000000"/>
                </a:solidFill>
                <a:latin typeface="Arial" pitchFamily="34" charset="0"/>
                <a:cs typeface="Arial" pitchFamily="34" charset="0"/>
              </a:rPr>
              <a:t> + you have </a:t>
            </a:r>
            <a:r>
              <a:rPr lang="en-US" sz="2000" kern="0" dirty="0">
                <a:solidFill>
                  <a:srgbClr val="0070C0"/>
                </a:solidFill>
                <a:latin typeface="Arial" pitchFamily="34" charset="0"/>
                <a:cs typeface="Arial" pitchFamily="34" charset="0"/>
              </a:rPr>
              <a:t>high credibility </a:t>
            </a:r>
            <a:r>
              <a:rPr lang="en-US" sz="2000" kern="0" dirty="0">
                <a:solidFill>
                  <a:srgbClr val="000000"/>
                </a:solidFill>
                <a:latin typeface="Arial" pitchFamily="34" charset="0"/>
                <a:cs typeface="Arial" pitchFamily="34" charset="0"/>
              </a:rPr>
              <a:t>&amp;/or the audience </a:t>
            </a:r>
            <a:r>
              <a:rPr lang="en-US" sz="2000" kern="0" dirty="0">
                <a:solidFill>
                  <a:srgbClr val="0070C0"/>
                </a:solidFill>
                <a:latin typeface="Arial" pitchFamily="34" charset="0"/>
                <a:cs typeface="Arial" pitchFamily="34" charset="0"/>
              </a:rPr>
              <a:t>wants results</a:t>
            </a:r>
            <a:r>
              <a:rPr lang="en-US" sz="2300" kern="0" dirty="0">
                <a:solidFill>
                  <a:srgbClr val="000000"/>
                </a:solidFill>
                <a:latin typeface="Calibri" pitchFamily="34" charset="0"/>
                <a:cs typeface="Calibri" pitchFamily="34" charset="0"/>
              </a:rPr>
              <a:t>	</a:t>
            </a:r>
            <a:endParaRPr lang="en-SG" sz="2300" kern="0" dirty="0">
              <a:solidFill>
                <a:srgbClr val="000000"/>
              </a:solidFill>
              <a:latin typeface="Calibri" pitchFamily="34" charset="0"/>
              <a:cs typeface="Calibri" pitchFamily="34" charset="0"/>
            </a:endParaRPr>
          </a:p>
          <a:p>
            <a:pPr marL="800100" lvl="1" indent="-342900">
              <a:spcBef>
                <a:spcPts val="1200"/>
              </a:spcBef>
              <a:defRPr/>
            </a:pPr>
            <a:endParaRPr lang="en-US" kern="0" dirty="0">
              <a:solidFill>
                <a:srgbClr val="000000"/>
              </a:solidFill>
              <a:latin typeface="Calibri" pitchFamily="34" charset="0"/>
              <a:cs typeface="Calibri" pitchFamily="34" charset="0"/>
            </a:endParaRPr>
          </a:p>
        </p:txBody>
      </p:sp>
      <p:sp>
        <p:nvSpPr>
          <p:cNvPr id="9" name="Title 1"/>
          <p:cNvSpPr txBox="1">
            <a:spLocks/>
          </p:cNvSpPr>
          <p:nvPr/>
        </p:nvSpPr>
        <p:spPr bwMode="auto">
          <a:xfrm>
            <a:off x="2934134" y="5806804"/>
            <a:ext cx="5689600" cy="503238"/>
          </a:xfrm>
          <a:prstGeom prst="rect">
            <a:avLst/>
          </a:prstGeom>
          <a:noFill/>
          <a:ln w="9525">
            <a:noFill/>
            <a:miter lim="800000"/>
            <a:headEnd/>
            <a:tailEnd/>
          </a:ln>
        </p:spPr>
        <p:txBody>
          <a:bodyPr anchor="ctr"/>
          <a:lstStyle/>
          <a:p>
            <a:pPr>
              <a:defRPr/>
            </a:pPr>
            <a:r>
              <a:rPr lang="en-US" sz="1200" b="1" kern="0" dirty="0">
                <a:solidFill>
                  <a:srgbClr val="000000">
                    <a:lumMod val="75000"/>
                    <a:lumOff val="25000"/>
                  </a:srgbClr>
                </a:solidFill>
                <a:latin typeface="Arial"/>
                <a:cs typeface="Calibri" pitchFamily="34" charset="0"/>
              </a:rPr>
              <a:t>Aristotle in </a:t>
            </a:r>
            <a:r>
              <a:rPr lang="en-US" sz="1200" b="1" i="1" kern="0" dirty="0">
                <a:solidFill>
                  <a:srgbClr val="000000">
                    <a:lumMod val="75000"/>
                    <a:lumOff val="25000"/>
                  </a:srgbClr>
                </a:solidFill>
                <a:latin typeface="Arial"/>
                <a:cs typeface="Calibri" pitchFamily="34" charset="0"/>
              </a:rPr>
              <a:t>Business Communication</a:t>
            </a:r>
            <a:r>
              <a:rPr lang="en-US" sz="1200" b="1" kern="0" dirty="0">
                <a:solidFill>
                  <a:srgbClr val="000000">
                    <a:lumMod val="75000"/>
                    <a:lumOff val="25000"/>
                  </a:srgbClr>
                </a:solidFill>
                <a:latin typeface="Arial"/>
                <a:cs typeface="Calibri" pitchFamily="34" charset="0"/>
              </a:rPr>
              <a:t> (2007)</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
        <p:nvSpPr>
          <p:cNvPr id="2" name="TextBox 1"/>
          <p:cNvSpPr txBox="1"/>
          <p:nvPr/>
        </p:nvSpPr>
        <p:spPr>
          <a:xfrm>
            <a:off x="1874762" y="556381"/>
            <a:ext cx="3930952" cy="430887"/>
          </a:xfrm>
          <a:prstGeom prst="rect">
            <a:avLst/>
          </a:prstGeom>
          <a:noFill/>
        </p:spPr>
        <p:txBody>
          <a:bodyPr wrap="square" rtlCol="0">
            <a:spAutoFit/>
          </a:bodyPr>
          <a:lstStyle/>
          <a:p>
            <a:r>
              <a:rPr lang="en-US" sz="2200" dirty="0"/>
              <a:t>“MESSAGE STRATEGY”</a:t>
            </a:r>
          </a:p>
        </p:txBody>
      </p:sp>
      <p:sp>
        <p:nvSpPr>
          <p:cNvPr id="13" name="Content Placeholder 2">
            <a:extLst>
              <a:ext uri="{FF2B5EF4-FFF2-40B4-BE49-F238E27FC236}">
                <a16:creationId xmlns:a16="http://schemas.microsoft.com/office/drawing/2014/main" id="{E771264F-5E54-A34C-9CE2-6E804ABEF8E1}"/>
              </a:ext>
            </a:extLst>
          </p:cNvPr>
          <p:cNvSpPr txBox="1">
            <a:spLocks/>
          </p:cNvSpPr>
          <p:nvPr/>
        </p:nvSpPr>
        <p:spPr>
          <a:xfrm>
            <a:off x="4572000" y="1446213"/>
            <a:ext cx="3814762" cy="3656078"/>
          </a:xfrm>
          <a:prstGeom prst="rect">
            <a:avLst/>
          </a:prstGeom>
        </p:spPr>
        <p:txBody>
          <a:bodyPr/>
          <a:lstStyle/>
          <a:p>
            <a:pPr marL="342900" indent="-342900">
              <a:spcBef>
                <a:spcPts val="1200"/>
              </a:spcBef>
              <a:defRPr/>
            </a:pPr>
            <a:r>
              <a:rPr lang="en-US" sz="2000" b="1" kern="0" dirty="0">
                <a:solidFill>
                  <a:srgbClr val="000000"/>
                </a:solidFill>
                <a:latin typeface="Arial" pitchFamily="34" charset="0"/>
                <a:cs typeface="Arial" pitchFamily="34" charset="0"/>
              </a:rPr>
              <a:t>Indirect</a:t>
            </a:r>
            <a:r>
              <a:rPr lang="en-US" sz="2000" kern="0" dirty="0">
                <a:solidFill>
                  <a:srgbClr val="000000"/>
                </a:solidFill>
                <a:latin typeface="Arial" pitchFamily="34" charset="0"/>
                <a:cs typeface="Arial" pitchFamily="34" charset="0"/>
              </a:rPr>
              <a:t> best when:</a:t>
            </a:r>
          </a:p>
          <a:p>
            <a:pPr marL="342900" indent="-342900">
              <a:spcBef>
                <a:spcPts val="1200"/>
              </a:spcBef>
              <a:defRPr/>
            </a:pPr>
            <a:r>
              <a:rPr lang="en-US" sz="2000" kern="0" dirty="0">
                <a:solidFill>
                  <a:srgbClr val="000000"/>
                </a:solidFill>
                <a:latin typeface="Arial" pitchFamily="34" charset="0"/>
                <a:cs typeface="Arial" pitchFamily="34" charset="0"/>
              </a:rPr>
              <a:t>You have a </a:t>
            </a:r>
            <a:r>
              <a:rPr lang="en-US" sz="2000" kern="0" dirty="0">
                <a:solidFill>
                  <a:srgbClr val="0070C0"/>
                </a:solidFill>
                <a:latin typeface="Arial" pitchFamily="34" charset="0"/>
                <a:cs typeface="Arial" pitchFamily="34" charset="0"/>
              </a:rPr>
              <a:t>sensitive message</a:t>
            </a:r>
          </a:p>
          <a:p>
            <a:pPr marL="342900" indent="-342900">
              <a:spcBef>
                <a:spcPts val="1200"/>
              </a:spcBef>
              <a:defRPr/>
            </a:pPr>
            <a:r>
              <a:rPr lang="en-US" sz="2000" kern="0" dirty="0">
                <a:solidFill>
                  <a:srgbClr val="000000"/>
                </a:solidFill>
                <a:latin typeface="Arial" pitchFamily="34" charset="0"/>
                <a:cs typeface="Arial" pitchFamily="34" charset="0"/>
              </a:rPr>
              <a:t>Audience has </a:t>
            </a:r>
            <a:r>
              <a:rPr lang="en-US" sz="2000" kern="0" dirty="0">
                <a:solidFill>
                  <a:srgbClr val="0070C0"/>
                </a:solidFill>
                <a:latin typeface="Arial" pitchFamily="34" charset="0"/>
                <a:cs typeface="Arial" pitchFamily="34" charset="0"/>
              </a:rPr>
              <a:t>negative attitude </a:t>
            </a:r>
            <a:r>
              <a:rPr lang="en-US" sz="2000" kern="0" dirty="0">
                <a:solidFill>
                  <a:srgbClr val="000000"/>
                </a:solidFill>
                <a:latin typeface="Arial" pitchFamily="34" charset="0"/>
                <a:cs typeface="Arial" pitchFamily="34" charset="0"/>
              </a:rPr>
              <a:t>to message</a:t>
            </a:r>
          </a:p>
          <a:p>
            <a:pPr marL="342900" indent="-342900">
              <a:spcBef>
                <a:spcPts val="1200"/>
              </a:spcBef>
              <a:defRPr/>
            </a:pPr>
            <a:r>
              <a:rPr lang="en-US" sz="2000" kern="0" dirty="0">
                <a:solidFill>
                  <a:srgbClr val="000000"/>
                </a:solidFill>
                <a:latin typeface="Arial" pitchFamily="34" charset="0"/>
                <a:cs typeface="Arial" pitchFamily="34" charset="0"/>
              </a:rPr>
              <a:t>You </a:t>
            </a:r>
            <a:r>
              <a:rPr lang="en-US" sz="2000" kern="0" dirty="0">
                <a:solidFill>
                  <a:srgbClr val="0070C0"/>
                </a:solidFill>
                <a:latin typeface="Arial" pitchFamily="34" charset="0"/>
                <a:cs typeface="Arial" pitchFamily="34" charset="0"/>
              </a:rPr>
              <a:t>lack credibility</a:t>
            </a:r>
          </a:p>
          <a:p>
            <a:pPr marL="342900" indent="-342900">
              <a:spcBef>
                <a:spcPts val="1200"/>
              </a:spcBef>
              <a:defRPr/>
            </a:pPr>
            <a:r>
              <a:rPr lang="en-US" sz="2000" kern="0" dirty="0">
                <a:solidFill>
                  <a:srgbClr val="000000"/>
                </a:solidFill>
                <a:latin typeface="Arial" pitchFamily="34" charset="0"/>
                <a:cs typeface="Arial" pitchFamily="34" charset="0"/>
              </a:rPr>
              <a:t>Audience is </a:t>
            </a:r>
            <a:r>
              <a:rPr lang="en-US" sz="2000" kern="0" dirty="0">
                <a:solidFill>
                  <a:srgbClr val="0070C0"/>
                </a:solidFill>
                <a:latin typeface="Arial" pitchFamily="34" charset="0"/>
                <a:cs typeface="Arial" pitchFamily="34" charset="0"/>
              </a:rPr>
              <a:t>analytical</a:t>
            </a:r>
          </a:p>
        </p:txBody>
      </p:sp>
    </p:spTree>
    <p:extLst>
      <p:ext uri="{BB962C8B-B14F-4D97-AF65-F5344CB8AC3E}">
        <p14:creationId xmlns:p14="http://schemas.microsoft.com/office/powerpoint/2010/main" val="41562700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A226-F163-ED4B-AC0E-DCE0BA287ABD}"/>
              </a:ext>
            </a:extLst>
          </p:cNvPr>
          <p:cNvSpPr>
            <a:spLocks noGrp="1"/>
          </p:cNvSpPr>
          <p:nvPr>
            <p:ph type="title"/>
          </p:nvPr>
        </p:nvSpPr>
        <p:spPr/>
        <p:txBody>
          <a:bodyPr/>
          <a:lstStyle/>
          <a:p>
            <a:r>
              <a:rPr lang="en-AU" dirty="0">
                <a:solidFill>
                  <a:srgbClr val="800080"/>
                </a:solidFill>
              </a:rPr>
              <a:t>4. Persuasive techniques</a:t>
            </a:r>
            <a:br>
              <a:rPr lang="en-AU" b="0" dirty="0">
                <a:solidFill>
                  <a:srgbClr val="800080"/>
                </a:solidFill>
              </a:rPr>
            </a:br>
            <a:r>
              <a:rPr lang="en-US" sz="2400" b="0" dirty="0">
                <a:solidFill>
                  <a:schemeClr val="tx1"/>
                </a:solidFill>
              </a:rPr>
              <a:t>(based on </a:t>
            </a:r>
            <a:r>
              <a:rPr lang="en-US" sz="2400" i="1" dirty="0">
                <a:solidFill>
                  <a:schemeClr val="tx1"/>
                </a:solidFill>
              </a:rPr>
              <a:t>Input 2</a:t>
            </a:r>
            <a:r>
              <a:rPr lang="en-US" sz="2400" b="0" dirty="0">
                <a:solidFill>
                  <a:schemeClr val="tx1"/>
                </a:solidFill>
              </a:rPr>
              <a:t>)</a:t>
            </a:r>
            <a:endParaRPr lang="en-AU" sz="2400" b="0" dirty="0">
              <a:solidFill>
                <a:schemeClr val="tx1"/>
              </a:solidFill>
            </a:endParaRPr>
          </a:p>
        </p:txBody>
      </p:sp>
      <p:sp>
        <p:nvSpPr>
          <p:cNvPr id="3" name="TextBox 2">
            <a:extLst>
              <a:ext uri="{FF2B5EF4-FFF2-40B4-BE49-F238E27FC236}">
                <a16:creationId xmlns:a16="http://schemas.microsoft.com/office/drawing/2014/main" id="{20D27571-38F2-AC47-90AD-112BC7765B06}"/>
              </a:ext>
            </a:extLst>
          </p:cNvPr>
          <p:cNvSpPr txBox="1"/>
          <p:nvPr/>
        </p:nvSpPr>
        <p:spPr>
          <a:xfrm>
            <a:off x="546100" y="1997839"/>
            <a:ext cx="4025900" cy="4093428"/>
          </a:xfrm>
          <a:prstGeom prst="rect">
            <a:avLst/>
          </a:prstGeom>
          <a:noFill/>
        </p:spPr>
        <p:txBody>
          <a:bodyPr wrap="square" rtlCol="0">
            <a:spAutoFit/>
          </a:bodyPr>
          <a:lstStyle/>
          <a:p>
            <a:pPr>
              <a:spcBef>
                <a:spcPts val="1200"/>
              </a:spcBef>
              <a:defRPr/>
            </a:pPr>
            <a:r>
              <a:rPr lang="en-US" sz="2000" b="1" kern="0" dirty="0">
                <a:solidFill>
                  <a:srgbClr val="000000"/>
                </a:solidFill>
                <a:latin typeface="Arial" pitchFamily="34" charset="0"/>
                <a:cs typeface="Arial" pitchFamily="34" charset="0"/>
              </a:rPr>
              <a:t>4 considerations:</a:t>
            </a:r>
          </a:p>
          <a:p>
            <a:pPr marL="342900" indent="-342900">
              <a:spcBef>
                <a:spcPts val="1200"/>
              </a:spcBef>
              <a:buFont typeface="+mj-lt"/>
              <a:buAutoNum type="arabicPeriod"/>
              <a:defRPr/>
            </a:pPr>
            <a:r>
              <a:rPr lang="en-US" sz="2000" b="1" kern="0" dirty="0">
                <a:solidFill>
                  <a:srgbClr val="000000"/>
                </a:solidFill>
                <a:latin typeface="Arial" pitchFamily="34" charset="0"/>
                <a:cs typeface="Arial" pitchFamily="34" charset="0"/>
              </a:rPr>
              <a:t>Ethos of the communicator </a:t>
            </a:r>
            <a:r>
              <a:rPr lang="en-US" sz="2000" kern="0" dirty="0">
                <a:solidFill>
                  <a:srgbClr val="000000"/>
                </a:solidFill>
                <a:latin typeface="Arial" pitchFamily="34" charset="0"/>
                <a:cs typeface="Arial" pitchFamily="34" charset="0"/>
              </a:rPr>
              <a:t>(character, credibility, trustworthiness, expertise)</a:t>
            </a:r>
          </a:p>
          <a:p>
            <a:pPr marL="342900" indent="-342900">
              <a:spcBef>
                <a:spcPts val="1200"/>
              </a:spcBef>
              <a:buFont typeface="+mj-lt"/>
              <a:buAutoNum type="arabicPeriod"/>
              <a:defRPr/>
            </a:pPr>
            <a:r>
              <a:rPr lang="en-US" sz="2000" b="1" kern="0" dirty="0">
                <a:solidFill>
                  <a:srgbClr val="000000"/>
                </a:solidFill>
                <a:latin typeface="Arial" pitchFamily="34" charset="0"/>
                <a:cs typeface="Arial" pitchFamily="34" charset="0"/>
              </a:rPr>
              <a:t>Pathos of the audience </a:t>
            </a:r>
            <a:r>
              <a:rPr lang="en-US" sz="2000" kern="0" dirty="0">
                <a:solidFill>
                  <a:srgbClr val="000000"/>
                </a:solidFill>
                <a:latin typeface="Arial" pitchFamily="34" charset="0"/>
                <a:cs typeface="Arial" pitchFamily="34" charset="0"/>
              </a:rPr>
              <a:t>(emotions, needs, concerns, fears, attitude)</a:t>
            </a:r>
          </a:p>
          <a:p>
            <a:pPr marL="342900" indent="-342900">
              <a:spcBef>
                <a:spcPts val="1200"/>
              </a:spcBef>
              <a:buFont typeface="+mj-lt"/>
              <a:buAutoNum type="arabicPeriod"/>
              <a:defRPr/>
            </a:pPr>
            <a:r>
              <a:rPr lang="en-US" sz="2000" b="1" kern="0" dirty="0">
                <a:solidFill>
                  <a:srgbClr val="000000"/>
                </a:solidFill>
                <a:latin typeface="Arial" pitchFamily="34" charset="0"/>
                <a:cs typeface="Arial" pitchFamily="34" charset="0"/>
              </a:rPr>
              <a:t>Logos</a:t>
            </a:r>
            <a:r>
              <a:rPr lang="en-US" sz="2000" kern="0" dirty="0">
                <a:solidFill>
                  <a:srgbClr val="000000"/>
                </a:solidFill>
                <a:latin typeface="Arial" pitchFamily="34" charset="0"/>
                <a:cs typeface="Arial" pitchFamily="34" charset="0"/>
              </a:rPr>
              <a:t> of the content (logic: evidence, benefits).</a:t>
            </a:r>
          </a:p>
          <a:p>
            <a:pPr marL="342900" indent="-342900">
              <a:spcBef>
                <a:spcPts val="1200"/>
              </a:spcBef>
              <a:buFont typeface="+mj-lt"/>
              <a:buAutoNum type="arabicPeriod"/>
              <a:defRPr/>
            </a:pPr>
            <a:r>
              <a:rPr lang="en-US" sz="2000" kern="0" dirty="0">
                <a:solidFill>
                  <a:srgbClr val="000000"/>
                </a:solidFill>
                <a:latin typeface="Arial" pitchFamily="34" charset="0"/>
                <a:cs typeface="Arial" pitchFamily="34" charset="0"/>
              </a:rPr>
              <a:t>Persuasion through </a:t>
            </a:r>
            <a:r>
              <a:rPr lang="en-US" sz="2000" b="1" kern="0" dirty="0">
                <a:solidFill>
                  <a:srgbClr val="000000"/>
                </a:solidFill>
                <a:latin typeface="Arial" pitchFamily="34" charset="0"/>
                <a:cs typeface="Arial" pitchFamily="34" charset="0"/>
              </a:rPr>
              <a:t>message structure</a:t>
            </a:r>
          </a:p>
        </p:txBody>
      </p:sp>
    </p:spTree>
    <p:extLst>
      <p:ext uri="{BB962C8B-B14F-4D97-AF65-F5344CB8AC3E}">
        <p14:creationId xmlns:p14="http://schemas.microsoft.com/office/powerpoint/2010/main" val="38207063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D27571-38F2-AC47-90AD-112BC7765B06}"/>
              </a:ext>
            </a:extLst>
          </p:cNvPr>
          <p:cNvSpPr txBox="1"/>
          <p:nvPr/>
        </p:nvSpPr>
        <p:spPr>
          <a:xfrm>
            <a:off x="812800" y="3218933"/>
            <a:ext cx="6705600" cy="830997"/>
          </a:xfrm>
          <a:prstGeom prst="rect">
            <a:avLst/>
          </a:prstGeom>
          <a:noFill/>
        </p:spPr>
        <p:txBody>
          <a:bodyPr wrap="square" rtlCol="0">
            <a:spAutoFit/>
          </a:bodyPr>
          <a:lstStyle/>
          <a:p>
            <a:pPr marL="342900" indent="-342900">
              <a:spcBef>
                <a:spcPts val="1200"/>
              </a:spcBef>
              <a:buFont typeface="+mj-lt"/>
              <a:buAutoNum type="arabicPeriod"/>
              <a:defRPr/>
            </a:pPr>
            <a:r>
              <a:rPr lang="en-US" sz="2400" b="1" kern="0" dirty="0">
                <a:solidFill>
                  <a:srgbClr val="000000"/>
                </a:solidFill>
                <a:latin typeface="Arial" pitchFamily="34" charset="0"/>
                <a:cs typeface="Arial" pitchFamily="34" charset="0"/>
              </a:rPr>
              <a:t>Ethos: persuading through </a:t>
            </a:r>
            <a:r>
              <a:rPr lang="en-US" sz="2400" b="1" kern="0" dirty="0">
                <a:solidFill>
                  <a:srgbClr val="0070C0"/>
                </a:solidFill>
                <a:latin typeface="Arial" pitchFamily="34" charset="0"/>
                <a:cs typeface="Arial" pitchFamily="34" charset="0"/>
              </a:rPr>
              <a:t>communicator credibility </a:t>
            </a:r>
          </a:p>
        </p:txBody>
      </p:sp>
      <p:sp>
        <p:nvSpPr>
          <p:cNvPr id="8" name="TextBox 7">
            <a:extLst>
              <a:ext uri="{FF2B5EF4-FFF2-40B4-BE49-F238E27FC236}">
                <a16:creationId xmlns:a16="http://schemas.microsoft.com/office/drawing/2014/main" id="{DD718AD7-D1BE-074D-868F-D9B6686E64A5}"/>
              </a:ext>
            </a:extLst>
          </p:cNvPr>
          <p:cNvSpPr txBox="1"/>
          <p:nvPr/>
        </p:nvSpPr>
        <p:spPr>
          <a:xfrm>
            <a:off x="812800" y="4217135"/>
            <a:ext cx="6477000" cy="1477328"/>
          </a:xfrm>
          <a:prstGeom prst="rect">
            <a:avLst/>
          </a:prstGeom>
          <a:noFill/>
        </p:spPr>
        <p:txBody>
          <a:bodyPr wrap="square" rtlCol="0">
            <a:spAutoFit/>
          </a:bodyPr>
          <a:lstStyle/>
          <a:p>
            <a:pPr>
              <a:spcBef>
                <a:spcPts val="1200"/>
              </a:spcBef>
              <a:defRPr/>
            </a:pPr>
            <a:r>
              <a:rPr lang="en-US" sz="2000" kern="0" dirty="0">
                <a:solidFill>
                  <a:srgbClr val="000000"/>
                </a:solidFill>
                <a:latin typeface="Arial" pitchFamily="34" charset="0"/>
                <a:cs typeface="Arial" pitchFamily="34" charset="0"/>
              </a:rPr>
              <a:t>Establish credibility for yourself as communicator (make your “own character look right” – Aristotle)</a:t>
            </a:r>
          </a:p>
          <a:p>
            <a:pPr>
              <a:spcBef>
                <a:spcPts val="1200"/>
              </a:spcBef>
              <a:defRPr/>
            </a:pPr>
            <a:r>
              <a:rPr lang="en-US" sz="2000" kern="0" dirty="0">
                <a:solidFill>
                  <a:srgbClr val="000000"/>
                </a:solidFill>
                <a:latin typeface="Arial" pitchFamily="34" charset="0"/>
                <a:cs typeface="Arial" pitchFamily="34" charset="0"/>
              </a:rPr>
              <a:t>Establish credibility through quality of message (make your message “worthy of belief” – Aristotle)</a:t>
            </a:r>
          </a:p>
        </p:txBody>
      </p:sp>
    </p:spTree>
    <p:extLst>
      <p:ext uri="{BB962C8B-B14F-4D97-AF65-F5344CB8AC3E}">
        <p14:creationId xmlns:p14="http://schemas.microsoft.com/office/powerpoint/2010/main" val="8182973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FA755-2B9F-084A-BA41-86ECA3CFBD8E}"/>
              </a:ext>
            </a:extLst>
          </p:cNvPr>
          <p:cNvSpPr txBox="1"/>
          <p:nvPr/>
        </p:nvSpPr>
        <p:spPr>
          <a:xfrm>
            <a:off x="596900" y="1887438"/>
            <a:ext cx="5379855" cy="3600986"/>
          </a:xfrm>
          <a:prstGeom prst="rect">
            <a:avLst/>
          </a:prstGeom>
          <a:noFill/>
        </p:spPr>
        <p:txBody>
          <a:bodyPr wrap="square" rtlCol="0">
            <a:spAutoFit/>
          </a:bodyPr>
          <a:lstStyle/>
          <a:p>
            <a:pPr>
              <a:spcBef>
                <a:spcPts val="1200"/>
              </a:spcBef>
              <a:defRPr/>
            </a:pPr>
            <a:r>
              <a:rPr lang="en-US" sz="2400" b="1" kern="0" dirty="0">
                <a:solidFill>
                  <a:srgbClr val="000000"/>
                </a:solidFill>
                <a:latin typeface="Arial" pitchFamily="34" charset="0"/>
                <a:cs typeface="Arial" pitchFamily="34" charset="0"/>
              </a:rPr>
              <a:t>2. Logos: persuading through </a:t>
            </a:r>
            <a:r>
              <a:rPr lang="en-US" sz="2400" b="1" kern="0" dirty="0">
                <a:solidFill>
                  <a:srgbClr val="0070C0"/>
                </a:solidFill>
                <a:latin typeface="Arial" pitchFamily="34" charset="0"/>
                <a:cs typeface="Arial" pitchFamily="34" charset="0"/>
              </a:rPr>
              <a:t>claims based on relevant evidence </a:t>
            </a:r>
          </a:p>
          <a:p>
            <a:pPr>
              <a:spcBef>
                <a:spcPts val="1200"/>
              </a:spcBef>
              <a:defRPr/>
            </a:pPr>
            <a:r>
              <a:rPr lang="en-US" sz="2000" kern="0" dirty="0">
                <a:solidFill>
                  <a:srgbClr val="000000"/>
                </a:solidFill>
                <a:latin typeface="Arial" pitchFamily="34" charset="0"/>
                <a:cs typeface="Arial" pitchFamily="34" charset="0"/>
              </a:rPr>
              <a:t>Elements of a convincing argument: </a:t>
            </a:r>
          </a:p>
          <a:p>
            <a:pPr lvl="1">
              <a:spcBef>
                <a:spcPts val="1200"/>
              </a:spcBef>
              <a:defRPr/>
            </a:pPr>
            <a:r>
              <a:rPr lang="en-US" sz="2000" kern="0" dirty="0">
                <a:solidFill>
                  <a:srgbClr val="0070C0"/>
                </a:solidFill>
                <a:latin typeface="Arial" pitchFamily="34" charset="0"/>
                <a:cs typeface="Arial" pitchFamily="34" charset="0"/>
              </a:rPr>
              <a:t>Claim: </a:t>
            </a:r>
            <a:r>
              <a:rPr lang="en-US" sz="2000" kern="0" dirty="0">
                <a:latin typeface="Arial" pitchFamily="34" charset="0"/>
                <a:cs typeface="Arial" pitchFamily="34" charset="0"/>
              </a:rPr>
              <a:t>what do I want to prove?</a:t>
            </a:r>
          </a:p>
          <a:p>
            <a:pPr lvl="1">
              <a:spcBef>
                <a:spcPts val="1200"/>
              </a:spcBef>
              <a:defRPr/>
            </a:pPr>
            <a:r>
              <a:rPr lang="en-US" sz="2000" kern="0" dirty="0">
                <a:solidFill>
                  <a:srgbClr val="0070C0"/>
                </a:solidFill>
                <a:latin typeface="Arial" pitchFamily="34" charset="0"/>
                <a:cs typeface="Arial" pitchFamily="34" charset="0"/>
              </a:rPr>
              <a:t>Evidence: </a:t>
            </a:r>
            <a:r>
              <a:rPr lang="en-US" sz="2000" kern="0" dirty="0">
                <a:latin typeface="Arial" pitchFamily="34" charset="0"/>
                <a:cs typeface="Arial" pitchFamily="34" charset="0"/>
              </a:rPr>
              <a:t>how can I support my argument?</a:t>
            </a:r>
          </a:p>
          <a:p>
            <a:pPr lvl="1">
              <a:spcBef>
                <a:spcPts val="1200"/>
              </a:spcBef>
              <a:defRPr/>
            </a:pPr>
            <a:r>
              <a:rPr lang="en-US" sz="2000" kern="0" dirty="0">
                <a:solidFill>
                  <a:srgbClr val="0070C0"/>
                </a:solidFill>
                <a:latin typeface="Arial" pitchFamily="34" charset="0"/>
                <a:cs typeface="Arial" pitchFamily="34" charset="0"/>
              </a:rPr>
              <a:t>Warrant: </a:t>
            </a:r>
            <a:r>
              <a:rPr lang="en-US" sz="2000" kern="0" dirty="0">
                <a:latin typeface="Arial" pitchFamily="34" charset="0"/>
                <a:cs typeface="Arial" pitchFamily="34" charset="0"/>
              </a:rPr>
              <a:t>what is the link between claim &amp; evidence? (Why is all this important / relevant?)</a:t>
            </a:r>
          </a:p>
        </p:txBody>
      </p:sp>
    </p:spTree>
    <p:extLst>
      <p:ext uri="{BB962C8B-B14F-4D97-AF65-F5344CB8AC3E}">
        <p14:creationId xmlns:p14="http://schemas.microsoft.com/office/powerpoint/2010/main" val="3716948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D27571-38F2-AC47-90AD-112BC7765B06}"/>
              </a:ext>
            </a:extLst>
          </p:cNvPr>
          <p:cNvSpPr txBox="1"/>
          <p:nvPr/>
        </p:nvSpPr>
        <p:spPr>
          <a:xfrm>
            <a:off x="1219200" y="4935538"/>
            <a:ext cx="6705600" cy="1292662"/>
          </a:xfrm>
          <a:prstGeom prst="rect">
            <a:avLst/>
          </a:prstGeom>
          <a:noFill/>
        </p:spPr>
        <p:txBody>
          <a:bodyPr wrap="square" rtlCol="0">
            <a:spAutoFit/>
          </a:bodyPr>
          <a:lstStyle/>
          <a:p>
            <a:pPr>
              <a:spcBef>
                <a:spcPts val="1200"/>
              </a:spcBef>
              <a:defRPr/>
            </a:pPr>
            <a:r>
              <a:rPr lang="en-US" sz="2400" b="1" kern="0" dirty="0">
                <a:solidFill>
                  <a:srgbClr val="000000"/>
                </a:solidFill>
                <a:latin typeface="Arial" pitchFamily="34" charset="0"/>
                <a:cs typeface="Arial" pitchFamily="34" charset="0"/>
              </a:rPr>
              <a:t>3. Pathos: persuading by </a:t>
            </a:r>
            <a:r>
              <a:rPr lang="en-US" sz="2400" b="1" kern="0" dirty="0">
                <a:solidFill>
                  <a:srgbClr val="0070C0"/>
                </a:solidFill>
                <a:latin typeface="Arial" pitchFamily="34" charset="0"/>
                <a:cs typeface="Arial" pitchFamily="34" charset="0"/>
              </a:rPr>
              <a:t>appealing to audience emotions </a:t>
            </a:r>
          </a:p>
          <a:p>
            <a:pPr>
              <a:spcBef>
                <a:spcPts val="1200"/>
              </a:spcBef>
              <a:defRPr/>
            </a:pPr>
            <a:r>
              <a:rPr lang="en-US" sz="2000" kern="0" dirty="0">
                <a:solidFill>
                  <a:srgbClr val="000000"/>
                </a:solidFill>
                <a:latin typeface="Arial" pitchFamily="34" charset="0"/>
                <a:cs typeface="Arial" pitchFamily="34" charset="0"/>
              </a:rPr>
              <a:t>Show empathy</a:t>
            </a:r>
          </a:p>
        </p:txBody>
      </p:sp>
      <p:pic>
        <p:nvPicPr>
          <p:cNvPr id="2" name="Picture 1">
            <a:extLst>
              <a:ext uri="{FF2B5EF4-FFF2-40B4-BE49-F238E27FC236}">
                <a16:creationId xmlns:a16="http://schemas.microsoft.com/office/drawing/2014/main" id="{B314BA7D-14D3-224D-9281-530992C6A150}"/>
              </a:ext>
            </a:extLst>
          </p:cNvPr>
          <p:cNvPicPr>
            <a:picLocks noChangeAspect="1"/>
          </p:cNvPicPr>
          <p:nvPr/>
        </p:nvPicPr>
        <p:blipFill>
          <a:blip r:embed="rId2"/>
          <a:stretch>
            <a:fillRect/>
          </a:stretch>
        </p:blipFill>
        <p:spPr>
          <a:xfrm>
            <a:off x="2315622" y="246500"/>
            <a:ext cx="4153343" cy="4147700"/>
          </a:xfrm>
          <a:prstGeom prst="rect">
            <a:avLst/>
          </a:prstGeom>
        </p:spPr>
      </p:pic>
    </p:spTree>
    <p:extLst>
      <p:ext uri="{BB962C8B-B14F-4D97-AF65-F5344CB8AC3E}">
        <p14:creationId xmlns:p14="http://schemas.microsoft.com/office/powerpoint/2010/main" val="421301437"/>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4BC1-51F2-4E41-87F0-641B3E894866}"/>
              </a:ext>
            </a:extLst>
          </p:cNvPr>
          <p:cNvSpPr>
            <a:spLocks noGrp="1"/>
          </p:cNvSpPr>
          <p:nvPr>
            <p:ph type="title"/>
          </p:nvPr>
        </p:nvSpPr>
        <p:spPr/>
        <p:txBody>
          <a:bodyPr/>
          <a:lstStyle/>
          <a:p>
            <a:r>
              <a:rPr lang="en-US" sz="2400" dirty="0">
                <a:solidFill>
                  <a:srgbClr val="000000"/>
                </a:solidFill>
                <a:latin typeface="Arial" pitchFamily="34" charset="0"/>
                <a:cs typeface="Arial" pitchFamily="34" charset="0"/>
              </a:rPr>
              <a:t>4. Persuasion through </a:t>
            </a:r>
            <a:r>
              <a:rPr lang="en-US" sz="2400" dirty="0">
                <a:solidFill>
                  <a:srgbClr val="0070C0"/>
                </a:solidFill>
                <a:latin typeface="Arial" pitchFamily="34" charset="0"/>
                <a:cs typeface="Arial" pitchFamily="34" charset="0"/>
              </a:rPr>
              <a:t>message structure</a:t>
            </a:r>
            <a:endParaRPr lang="en-AU" sz="2400" dirty="0">
              <a:solidFill>
                <a:srgbClr val="0070C0"/>
              </a:solidFill>
            </a:endParaRPr>
          </a:p>
        </p:txBody>
      </p:sp>
      <p:sp>
        <p:nvSpPr>
          <p:cNvPr id="4" name="Text Box 11">
            <a:extLst>
              <a:ext uri="{FF2B5EF4-FFF2-40B4-BE49-F238E27FC236}">
                <a16:creationId xmlns:a16="http://schemas.microsoft.com/office/drawing/2014/main" id="{2EE11498-F211-B640-8B5F-09F455AB4E8D}"/>
              </a:ext>
            </a:extLst>
          </p:cNvPr>
          <p:cNvSpPr txBox="1">
            <a:spLocks noChangeArrowheads="1"/>
          </p:cNvSpPr>
          <p:nvPr/>
        </p:nvSpPr>
        <p:spPr bwMode="auto">
          <a:xfrm>
            <a:off x="483808" y="1163638"/>
            <a:ext cx="5891591" cy="5113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285750" indent="-285750" eaLnBrk="1" fontAlgn="auto" hangingPunct="1">
              <a:lnSpc>
                <a:spcPct val="150000"/>
              </a:lnSpc>
              <a:spcBef>
                <a:spcPts val="0"/>
              </a:spcBef>
              <a:spcAft>
                <a:spcPts val="0"/>
              </a:spcAft>
              <a:buFont typeface="Arial"/>
              <a:buChar char="•"/>
            </a:pPr>
            <a:r>
              <a:rPr lang="fi-FI" sz="2000" kern="0" dirty="0" err="1">
                <a:solidFill>
                  <a:srgbClr val="000000"/>
                </a:solidFill>
                <a:cs typeface="Arial"/>
              </a:rPr>
              <a:t>Opening</a:t>
            </a:r>
            <a:r>
              <a:rPr lang="fi-FI" sz="2000" kern="0" dirty="0">
                <a:solidFill>
                  <a:srgbClr val="000000"/>
                </a:solidFill>
                <a:cs typeface="Arial"/>
              </a:rPr>
              <a:t> &amp; </a:t>
            </a:r>
            <a:r>
              <a:rPr lang="fi-FI" sz="2000" kern="0" dirty="0" err="1">
                <a:solidFill>
                  <a:srgbClr val="000000"/>
                </a:solidFill>
                <a:cs typeface="Arial"/>
              </a:rPr>
              <a:t>Closing</a:t>
            </a:r>
            <a:endParaRPr lang="fi-FI" sz="2000" kern="0" dirty="0">
              <a:solidFill>
                <a:srgbClr val="000000"/>
              </a:solidFill>
              <a:cs typeface="Arial"/>
            </a:endParaRPr>
          </a:p>
          <a:p>
            <a:pPr marL="285750" indent="-285750" eaLnBrk="1" fontAlgn="auto" hangingPunct="1">
              <a:lnSpc>
                <a:spcPct val="150000"/>
              </a:lnSpc>
              <a:spcBef>
                <a:spcPts val="0"/>
              </a:spcBef>
              <a:spcAft>
                <a:spcPts val="0"/>
              </a:spcAft>
              <a:buFont typeface="Arial"/>
              <a:buChar char="•"/>
            </a:pPr>
            <a:r>
              <a:rPr lang="fi-FI" sz="2000" kern="0" dirty="0" err="1">
                <a:solidFill>
                  <a:srgbClr val="000000"/>
                </a:solidFill>
                <a:cs typeface="Arial"/>
              </a:rPr>
              <a:t>Establish</a:t>
            </a:r>
            <a:r>
              <a:rPr lang="fi-FI" sz="2000" kern="0" dirty="0">
                <a:solidFill>
                  <a:srgbClr val="000000"/>
                </a:solidFill>
                <a:cs typeface="Arial"/>
              </a:rPr>
              <a:t> </a:t>
            </a:r>
            <a:r>
              <a:rPr lang="fi-FI" sz="2000" kern="0" dirty="0" err="1">
                <a:solidFill>
                  <a:srgbClr val="0070C0"/>
                </a:solidFill>
                <a:cs typeface="Arial"/>
              </a:rPr>
              <a:t>common</a:t>
            </a:r>
            <a:r>
              <a:rPr lang="fi-FI" sz="2000" kern="0" dirty="0">
                <a:solidFill>
                  <a:srgbClr val="0070C0"/>
                </a:solidFill>
                <a:cs typeface="Arial"/>
              </a:rPr>
              <a:t> </a:t>
            </a:r>
            <a:r>
              <a:rPr lang="fi-FI" sz="2000" kern="0" dirty="0" err="1">
                <a:solidFill>
                  <a:srgbClr val="0070C0"/>
                </a:solidFill>
                <a:cs typeface="Arial"/>
              </a:rPr>
              <a:t>ground</a:t>
            </a:r>
            <a:r>
              <a:rPr lang="fi-FI" sz="2000" kern="0" dirty="0">
                <a:solidFill>
                  <a:srgbClr val="0070C0"/>
                </a:solidFill>
                <a:cs typeface="Arial"/>
              </a:rPr>
              <a:t> </a:t>
            </a:r>
            <a:r>
              <a:rPr lang="fi-FI" sz="2000" kern="0" dirty="0" err="1">
                <a:solidFill>
                  <a:srgbClr val="000000"/>
                </a:solidFill>
                <a:cs typeface="Arial"/>
              </a:rPr>
              <a:t>before</a:t>
            </a:r>
            <a:r>
              <a:rPr lang="fi-FI" sz="2000" kern="0" dirty="0">
                <a:solidFill>
                  <a:srgbClr val="000000"/>
                </a:solidFill>
                <a:cs typeface="Arial"/>
              </a:rPr>
              <a:t> </a:t>
            </a:r>
            <a:r>
              <a:rPr lang="fi-FI" sz="2000" kern="0" dirty="0" err="1">
                <a:solidFill>
                  <a:srgbClr val="000000"/>
                </a:solidFill>
                <a:cs typeface="Arial"/>
              </a:rPr>
              <a:t>disagreeing</a:t>
            </a:r>
            <a:endParaRPr lang="fi-FI" sz="2000" kern="0" dirty="0">
              <a:solidFill>
                <a:srgbClr val="000000"/>
              </a:solidFill>
              <a:cs typeface="Arial"/>
            </a:endParaRPr>
          </a:p>
          <a:p>
            <a:pPr marL="285750" indent="-285750" eaLnBrk="1" fontAlgn="auto" hangingPunct="1">
              <a:lnSpc>
                <a:spcPct val="150000"/>
              </a:lnSpc>
              <a:spcBef>
                <a:spcPts val="0"/>
              </a:spcBef>
              <a:spcAft>
                <a:spcPts val="0"/>
              </a:spcAft>
              <a:buFont typeface="Arial"/>
              <a:buChar char="•"/>
            </a:pPr>
            <a:r>
              <a:rPr lang="fi-FI" sz="2000" kern="0" dirty="0" err="1">
                <a:solidFill>
                  <a:srgbClr val="0070C0"/>
                </a:solidFill>
                <a:cs typeface="Arial"/>
              </a:rPr>
              <a:t>Problem</a:t>
            </a:r>
            <a:r>
              <a:rPr lang="fi-FI" sz="2000" kern="0" dirty="0">
                <a:solidFill>
                  <a:srgbClr val="0070C0"/>
                </a:solidFill>
                <a:cs typeface="Arial"/>
              </a:rPr>
              <a:t> / </a:t>
            </a:r>
            <a:r>
              <a:rPr lang="fi-FI" sz="2000" kern="0" dirty="0" err="1">
                <a:solidFill>
                  <a:srgbClr val="0070C0"/>
                </a:solidFill>
                <a:cs typeface="Arial"/>
              </a:rPr>
              <a:t>Solution</a:t>
            </a:r>
            <a:r>
              <a:rPr lang="fi-FI" sz="2000" kern="0" dirty="0">
                <a:solidFill>
                  <a:srgbClr val="0070C0"/>
                </a:solidFill>
                <a:cs typeface="Arial"/>
              </a:rPr>
              <a:t> </a:t>
            </a:r>
            <a:r>
              <a:rPr lang="fi-FI" sz="2000" kern="0" dirty="0">
                <a:solidFill>
                  <a:srgbClr val="000000"/>
                </a:solidFill>
                <a:cs typeface="Arial"/>
              </a:rPr>
              <a:t>(</a:t>
            </a:r>
            <a:r>
              <a:rPr lang="fi-FI" sz="2000" kern="0" dirty="0" err="1">
                <a:solidFill>
                  <a:srgbClr val="000000"/>
                </a:solidFill>
                <a:cs typeface="Arial"/>
              </a:rPr>
              <a:t>Here’s</a:t>
            </a:r>
            <a:r>
              <a:rPr lang="fi-FI" sz="2000" kern="0" dirty="0">
                <a:solidFill>
                  <a:srgbClr val="000000"/>
                </a:solidFill>
                <a:cs typeface="Arial"/>
              </a:rPr>
              <a:t> the </a:t>
            </a:r>
            <a:r>
              <a:rPr lang="fi-FI" sz="2000" kern="0" dirty="0" err="1">
                <a:solidFill>
                  <a:srgbClr val="000000"/>
                </a:solidFill>
                <a:cs typeface="Arial"/>
              </a:rPr>
              <a:t>problem</a:t>
            </a:r>
            <a:r>
              <a:rPr lang="fi-FI" sz="2000" kern="0" dirty="0">
                <a:solidFill>
                  <a:srgbClr val="000000"/>
                </a:solidFill>
                <a:cs typeface="Arial"/>
              </a:rPr>
              <a:t>… help!)</a:t>
            </a:r>
          </a:p>
          <a:p>
            <a:pPr marL="285750" indent="-285750" eaLnBrk="1" fontAlgn="auto" hangingPunct="1">
              <a:lnSpc>
                <a:spcPct val="150000"/>
              </a:lnSpc>
              <a:spcBef>
                <a:spcPts val="0"/>
              </a:spcBef>
              <a:spcAft>
                <a:spcPts val="0"/>
              </a:spcAft>
              <a:buFont typeface="Arial"/>
              <a:buChar char="•"/>
            </a:pPr>
            <a:r>
              <a:rPr lang="fi-FI" sz="2000" kern="0" dirty="0" err="1">
                <a:solidFill>
                  <a:srgbClr val="0070C0"/>
                </a:solidFill>
                <a:cs typeface="Arial"/>
              </a:rPr>
              <a:t>Foot</a:t>
            </a:r>
            <a:r>
              <a:rPr lang="fi-FI" sz="2000" kern="0" dirty="0">
                <a:solidFill>
                  <a:srgbClr val="0070C0"/>
                </a:solidFill>
                <a:cs typeface="Arial"/>
              </a:rPr>
              <a:t>-in-</a:t>
            </a:r>
            <a:r>
              <a:rPr lang="fi-FI" sz="2000" kern="0" dirty="0" err="1">
                <a:solidFill>
                  <a:srgbClr val="0070C0"/>
                </a:solidFill>
                <a:cs typeface="Arial"/>
              </a:rPr>
              <a:t>the</a:t>
            </a:r>
            <a:r>
              <a:rPr lang="fi-FI" sz="2000" kern="0" dirty="0">
                <a:solidFill>
                  <a:srgbClr val="0070C0"/>
                </a:solidFill>
                <a:cs typeface="Arial"/>
              </a:rPr>
              <a:t>-</a:t>
            </a:r>
            <a:r>
              <a:rPr lang="fi-FI" sz="2000" kern="0" dirty="0" err="1">
                <a:solidFill>
                  <a:srgbClr val="0070C0"/>
                </a:solidFill>
                <a:cs typeface="Arial"/>
              </a:rPr>
              <a:t>door</a:t>
            </a:r>
            <a:r>
              <a:rPr lang="fi-FI" sz="2000" kern="0" dirty="0">
                <a:solidFill>
                  <a:srgbClr val="000000"/>
                </a:solidFill>
                <a:cs typeface="Arial"/>
              </a:rPr>
              <a:t> </a:t>
            </a:r>
            <a:r>
              <a:rPr lang="fi-FI" sz="2000" kern="0" dirty="0" err="1">
                <a:solidFill>
                  <a:srgbClr val="000000"/>
                </a:solidFill>
                <a:cs typeface="Arial"/>
              </a:rPr>
              <a:t>technique</a:t>
            </a:r>
            <a:r>
              <a:rPr lang="fi-FI" sz="2000" kern="0" dirty="0">
                <a:solidFill>
                  <a:srgbClr val="000000"/>
                </a:solidFill>
                <a:cs typeface="Arial"/>
              </a:rPr>
              <a:t> (1st a </a:t>
            </a:r>
            <a:r>
              <a:rPr lang="fi-FI" sz="2000" kern="0" dirty="0" err="1">
                <a:solidFill>
                  <a:srgbClr val="000000"/>
                </a:solidFill>
                <a:cs typeface="Arial"/>
              </a:rPr>
              <a:t>small</a:t>
            </a:r>
            <a:r>
              <a:rPr lang="fi-FI" sz="2000" kern="0" dirty="0">
                <a:solidFill>
                  <a:srgbClr val="000000"/>
                </a:solidFill>
                <a:cs typeface="Arial"/>
              </a:rPr>
              <a:t> </a:t>
            </a:r>
            <a:r>
              <a:rPr lang="fi-FI" sz="2000" kern="0" dirty="0" err="1">
                <a:solidFill>
                  <a:srgbClr val="000000"/>
                </a:solidFill>
                <a:cs typeface="Arial"/>
              </a:rPr>
              <a:t>request</a:t>
            </a:r>
            <a:r>
              <a:rPr lang="fi-FI" sz="2000" kern="0" dirty="0">
                <a:solidFill>
                  <a:srgbClr val="000000"/>
                </a:solidFill>
                <a:cs typeface="Arial"/>
              </a:rPr>
              <a:t>, </a:t>
            </a:r>
            <a:r>
              <a:rPr lang="fi-FI" sz="2000" kern="0" dirty="0" err="1">
                <a:solidFill>
                  <a:srgbClr val="000000"/>
                </a:solidFill>
                <a:cs typeface="Arial"/>
              </a:rPr>
              <a:t>then</a:t>
            </a:r>
            <a:r>
              <a:rPr lang="fi-FI" sz="2000" kern="0" dirty="0">
                <a:solidFill>
                  <a:srgbClr val="000000"/>
                </a:solidFill>
                <a:cs typeface="Arial"/>
              </a:rPr>
              <a:t> </a:t>
            </a:r>
            <a:r>
              <a:rPr lang="fi-FI" sz="2000" kern="0" dirty="0" err="1">
                <a:solidFill>
                  <a:srgbClr val="000000"/>
                </a:solidFill>
                <a:cs typeface="Arial"/>
              </a:rPr>
              <a:t>bigger</a:t>
            </a:r>
            <a:r>
              <a:rPr lang="fi-FI" sz="2000" kern="0" dirty="0">
                <a:solidFill>
                  <a:srgbClr val="000000"/>
                </a:solidFill>
                <a:cs typeface="Arial"/>
              </a:rPr>
              <a:t> </a:t>
            </a:r>
            <a:r>
              <a:rPr lang="fi-FI" sz="2000" kern="0" dirty="0" err="1">
                <a:solidFill>
                  <a:srgbClr val="000000"/>
                </a:solidFill>
                <a:cs typeface="Arial"/>
              </a:rPr>
              <a:t>request</a:t>
            </a:r>
            <a:r>
              <a:rPr lang="fi-FI" sz="2000" kern="0" dirty="0">
                <a:solidFill>
                  <a:srgbClr val="000000"/>
                </a:solidFill>
                <a:cs typeface="Arial"/>
              </a:rPr>
              <a:t>)</a:t>
            </a:r>
          </a:p>
          <a:p>
            <a:pPr marL="285750" indent="-285750" eaLnBrk="1" fontAlgn="auto" hangingPunct="1">
              <a:lnSpc>
                <a:spcPct val="150000"/>
              </a:lnSpc>
              <a:spcBef>
                <a:spcPts val="0"/>
              </a:spcBef>
              <a:spcAft>
                <a:spcPts val="0"/>
              </a:spcAft>
              <a:buFont typeface="Arial"/>
              <a:buChar char="•"/>
            </a:pPr>
            <a:r>
              <a:rPr lang="fi-FI" sz="2000" kern="0" dirty="0">
                <a:solidFill>
                  <a:srgbClr val="0070C0"/>
                </a:solidFill>
                <a:cs typeface="Arial"/>
              </a:rPr>
              <a:t>2-sided </a:t>
            </a:r>
            <a:r>
              <a:rPr lang="fi-FI" sz="2000" kern="0" dirty="0" err="1">
                <a:solidFill>
                  <a:srgbClr val="0070C0"/>
                </a:solidFill>
                <a:cs typeface="Arial"/>
              </a:rPr>
              <a:t>structure</a:t>
            </a:r>
            <a:r>
              <a:rPr lang="fi-FI" sz="2000" kern="0" dirty="0">
                <a:solidFill>
                  <a:srgbClr val="0070C0"/>
                </a:solidFill>
                <a:cs typeface="Arial"/>
              </a:rPr>
              <a:t> </a:t>
            </a:r>
            <a:r>
              <a:rPr lang="fi-FI" sz="2000" kern="0" dirty="0">
                <a:solidFill>
                  <a:srgbClr val="000000"/>
                </a:solidFill>
                <a:cs typeface="Arial"/>
              </a:rPr>
              <a:t>(</a:t>
            </a:r>
            <a:r>
              <a:rPr lang="fi-FI" sz="2000" kern="0" dirty="0" err="1">
                <a:solidFill>
                  <a:srgbClr val="000000"/>
                </a:solidFill>
                <a:cs typeface="Arial"/>
              </a:rPr>
              <a:t>list</a:t>
            </a:r>
            <a:r>
              <a:rPr lang="fi-FI" sz="2000" kern="0" dirty="0">
                <a:solidFill>
                  <a:srgbClr val="000000"/>
                </a:solidFill>
                <a:cs typeface="Arial"/>
              </a:rPr>
              <a:t> </a:t>
            </a:r>
            <a:r>
              <a:rPr lang="fi-FI" sz="2000" kern="0" dirty="0" err="1">
                <a:solidFill>
                  <a:srgbClr val="000000"/>
                </a:solidFill>
                <a:cs typeface="Arial"/>
              </a:rPr>
              <a:t>all</a:t>
            </a:r>
            <a:r>
              <a:rPr lang="fi-FI" sz="2000" kern="0" dirty="0">
                <a:solidFill>
                  <a:srgbClr val="000000"/>
                </a:solidFill>
                <a:cs typeface="Arial"/>
              </a:rPr>
              <a:t> </a:t>
            </a:r>
            <a:r>
              <a:rPr lang="fi-FI" sz="2000" kern="0" dirty="0" err="1">
                <a:solidFill>
                  <a:srgbClr val="000000"/>
                </a:solidFill>
                <a:cs typeface="Arial"/>
              </a:rPr>
              <a:t>objections</a:t>
            </a:r>
            <a:r>
              <a:rPr lang="fi-FI" sz="2000" kern="0" dirty="0">
                <a:solidFill>
                  <a:srgbClr val="000000"/>
                </a:solidFill>
                <a:cs typeface="Arial"/>
              </a:rPr>
              <a:t> – </a:t>
            </a:r>
            <a:r>
              <a:rPr lang="fi-FI" sz="2000" kern="0" dirty="0" err="1">
                <a:solidFill>
                  <a:srgbClr val="000000"/>
                </a:solidFill>
                <a:cs typeface="Arial"/>
              </a:rPr>
              <a:t>both</a:t>
            </a:r>
            <a:r>
              <a:rPr lang="fi-FI" sz="2000" kern="0" dirty="0">
                <a:solidFill>
                  <a:srgbClr val="000000"/>
                </a:solidFill>
                <a:cs typeface="Arial"/>
              </a:rPr>
              <a:t> </a:t>
            </a:r>
            <a:r>
              <a:rPr lang="fi-FI" sz="2000" kern="0" dirty="0" err="1">
                <a:solidFill>
                  <a:srgbClr val="000000"/>
                </a:solidFill>
                <a:cs typeface="Arial"/>
              </a:rPr>
              <a:t>sides</a:t>
            </a:r>
            <a:r>
              <a:rPr lang="fi-FI" sz="2000" kern="0" dirty="0">
                <a:solidFill>
                  <a:srgbClr val="000000"/>
                </a:solidFill>
                <a:cs typeface="Arial"/>
              </a:rPr>
              <a:t> of </a:t>
            </a:r>
            <a:r>
              <a:rPr lang="fi-FI" sz="2000" kern="0" dirty="0" err="1">
                <a:solidFill>
                  <a:srgbClr val="000000"/>
                </a:solidFill>
                <a:cs typeface="Arial"/>
              </a:rPr>
              <a:t>argument</a:t>
            </a:r>
            <a:r>
              <a:rPr lang="fi-FI" sz="2000" kern="0" dirty="0">
                <a:solidFill>
                  <a:srgbClr val="000000"/>
                </a:solidFill>
                <a:cs typeface="Arial"/>
              </a:rPr>
              <a:t>)</a:t>
            </a:r>
          </a:p>
          <a:p>
            <a:pPr marL="285750" indent="-285750" eaLnBrk="1" fontAlgn="auto" hangingPunct="1">
              <a:lnSpc>
                <a:spcPct val="150000"/>
              </a:lnSpc>
              <a:spcBef>
                <a:spcPts val="0"/>
              </a:spcBef>
              <a:spcAft>
                <a:spcPts val="0"/>
              </a:spcAft>
              <a:buFont typeface="Arial"/>
              <a:buChar char="•"/>
            </a:pPr>
            <a:r>
              <a:rPr lang="fi-FI" sz="2000" kern="0" dirty="0">
                <a:solidFill>
                  <a:srgbClr val="0070C0"/>
                </a:solidFill>
                <a:cs typeface="Arial"/>
              </a:rPr>
              <a:t>”</a:t>
            </a:r>
            <a:r>
              <a:rPr lang="fi-FI" sz="2000" kern="0" dirty="0" err="1">
                <a:solidFill>
                  <a:srgbClr val="0070C0"/>
                </a:solidFill>
                <a:cs typeface="Arial"/>
              </a:rPr>
              <a:t>Ask</a:t>
            </a:r>
            <a:r>
              <a:rPr lang="fi-FI" sz="2000" kern="0" dirty="0">
                <a:solidFill>
                  <a:srgbClr val="0070C0"/>
                </a:solidFill>
                <a:cs typeface="Arial"/>
              </a:rPr>
              <a:t> for </a:t>
            </a:r>
            <a:r>
              <a:rPr lang="fi-FI" sz="2000" kern="0" dirty="0" err="1">
                <a:solidFill>
                  <a:srgbClr val="0070C0"/>
                </a:solidFill>
                <a:cs typeface="Arial"/>
              </a:rPr>
              <a:t>more</a:t>
            </a:r>
            <a:r>
              <a:rPr lang="fi-FI" sz="2000" kern="0" dirty="0">
                <a:solidFill>
                  <a:srgbClr val="0070C0"/>
                </a:solidFill>
                <a:cs typeface="Arial"/>
              </a:rPr>
              <a:t>” </a:t>
            </a:r>
            <a:r>
              <a:rPr lang="fi-FI" sz="2000" kern="0" dirty="0" err="1">
                <a:solidFill>
                  <a:srgbClr val="000000"/>
                </a:solidFill>
                <a:cs typeface="Arial"/>
              </a:rPr>
              <a:t>technique</a:t>
            </a:r>
            <a:r>
              <a:rPr lang="fi-FI" sz="2000" kern="0" dirty="0">
                <a:solidFill>
                  <a:srgbClr val="000000"/>
                </a:solidFill>
                <a:cs typeface="Arial"/>
              </a:rPr>
              <a:t> (</a:t>
            </a:r>
            <a:r>
              <a:rPr lang="fi-FI" sz="2000" kern="0" dirty="0" err="1">
                <a:solidFill>
                  <a:srgbClr val="000000"/>
                </a:solidFill>
                <a:cs typeface="Arial"/>
              </a:rPr>
              <a:t>extreme</a:t>
            </a:r>
            <a:r>
              <a:rPr lang="fi-FI" sz="2000" kern="0" dirty="0">
                <a:solidFill>
                  <a:srgbClr val="000000"/>
                </a:solidFill>
                <a:cs typeface="Arial"/>
              </a:rPr>
              <a:t> + </a:t>
            </a:r>
            <a:r>
              <a:rPr lang="fi-FI" sz="2000" kern="0" dirty="0" err="1">
                <a:solidFill>
                  <a:srgbClr val="000000"/>
                </a:solidFill>
                <a:cs typeface="Arial"/>
              </a:rPr>
              <a:t>acceptable</a:t>
            </a:r>
            <a:r>
              <a:rPr lang="fi-FI" sz="2000" kern="0" dirty="0">
                <a:solidFill>
                  <a:srgbClr val="000000"/>
                </a:solidFill>
                <a:cs typeface="Arial"/>
              </a:rPr>
              <a:t> </a:t>
            </a:r>
            <a:r>
              <a:rPr lang="fi-FI" sz="2000" kern="0" dirty="0" err="1">
                <a:solidFill>
                  <a:srgbClr val="000000"/>
                </a:solidFill>
                <a:cs typeface="Arial"/>
              </a:rPr>
              <a:t>options</a:t>
            </a:r>
            <a:r>
              <a:rPr lang="fi-FI" sz="2000" kern="0" dirty="0">
                <a:solidFill>
                  <a:srgbClr val="000000"/>
                </a:solidFill>
                <a:cs typeface="Arial"/>
              </a:rPr>
              <a:t>)</a:t>
            </a:r>
          </a:p>
          <a:p>
            <a:pPr marL="285750" indent="-285750" eaLnBrk="1" fontAlgn="auto" hangingPunct="1">
              <a:lnSpc>
                <a:spcPct val="150000"/>
              </a:lnSpc>
              <a:spcBef>
                <a:spcPts val="0"/>
              </a:spcBef>
              <a:spcAft>
                <a:spcPts val="0"/>
              </a:spcAft>
              <a:buFont typeface="Arial"/>
              <a:buChar char="•"/>
            </a:pPr>
            <a:r>
              <a:rPr lang="fi-FI" sz="2000" kern="0" dirty="0">
                <a:solidFill>
                  <a:srgbClr val="000000"/>
                </a:solidFill>
                <a:cs typeface="Arial"/>
              </a:rPr>
              <a:t>Point out </a:t>
            </a:r>
            <a:r>
              <a:rPr lang="fi-FI" sz="2000" kern="0" dirty="0" err="1">
                <a:solidFill>
                  <a:srgbClr val="0070C0"/>
                </a:solidFill>
                <a:cs typeface="Arial"/>
              </a:rPr>
              <a:t>danger</a:t>
            </a:r>
            <a:r>
              <a:rPr lang="fi-FI" sz="2000" kern="0" dirty="0">
                <a:solidFill>
                  <a:srgbClr val="0070C0"/>
                </a:solidFill>
                <a:cs typeface="Arial"/>
              </a:rPr>
              <a:t> of no action</a:t>
            </a:r>
          </a:p>
          <a:p>
            <a:pPr marL="285750" indent="-285750" eaLnBrk="1" fontAlgn="auto" hangingPunct="1">
              <a:lnSpc>
                <a:spcPct val="150000"/>
              </a:lnSpc>
              <a:spcBef>
                <a:spcPts val="0"/>
              </a:spcBef>
              <a:spcAft>
                <a:spcPts val="0"/>
              </a:spcAft>
              <a:buFont typeface="Arial"/>
              <a:buChar char="•"/>
            </a:pPr>
            <a:r>
              <a:rPr lang="fi-FI" sz="2000" kern="0" dirty="0" err="1">
                <a:solidFill>
                  <a:srgbClr val="000000"/>
                </a:solidFill>
                <a:cs typeface="Arial"/>
              </a:rPr>
              <a:t>Use</a:t>
            </a:r>
            <a:r>
              <a:rPr lang="fi-FI" sz="2000" kern="0" dirty="0">
                <a:solidFill>
                  <a:srgbClr val="000000"/>
                </a:solidFill>
                <a:cs typeface="Arial"/>
              </a:rPr>
              <a:t> </a:t>
            </a:r>
            <a:r>
              <a:rPr lang="fi-FI" sz="2000" kern="0" dirty="0" err="1">
                <a:solidFill>
                  <a:srgbClr val="000000"/>
                </a:solidFill>
                <a:cs typeface="Arial"/>
              </a:rPr>
              <a:t>persuasive</a:t>
            </a:r>
            <a:r>
              <a:rPr lang="fi-FI" sz="2000" kern="0" dirty="0">
                <a:solidFill>
                  <a:srgbClr val="000000"/>
                </a:solidFill>
                <a:cs typeface="Arial"/>
              </a:rPr>
              <a:t> </a:t>
            </a:r>
            <a:r>
              <a:rPr lang="fi-FI" sz="2000" kern="0" dirty="0" err="1">
                <a:solidFill>
                  <a:srgbClr val="0070C0"/>
                </a:solidFill>
                <a:cs typeface="Arial"/>
              </a:rPr>
              <a:t>patterns</a:t>
            </a:r>
            <a:r>
              <a:rPr lang="fi-FI" sz="2000" kern="0" dirty="0">
                <a:solidFill>
                  <a:srgbClr val="000000"/>
                </a:solidFill>
                <a:cs typeface="Arial"/>
              </a:rPr>
              <a:t>…</a:t>
            </a:r>
          </a:p>
        </p:txBody>
      </p:sp>
    </p:spTree>
    <p:extLst>
      <p:ext uri="{BB962C8B-B14F-4D97-AF65-F5344CB8AC3E}">
        <p14:creationId xmlns:p14="http://schemas.microsoft.com/office/powerpoint/2010/main" val="3108887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426DF0-7C8D-DC4C-BE1A-F5FD1030D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49" y="685800"/>
            <a:ext cx="8788901" cy="4254500"/>
          </a:xfrm>
          <a:prstGeom prst="rect">
            <a:avLst/>
          </a:prstGeom>
        </p:spPr>
      </p:pic>
    </p:spTree>
    <p:extLst>
      <p:ext uri="{BB962C8B-B14F-4D97-AF65-F5344CB8AC3E}">
        <p14:creationId xmlns:p14="http://schemas.microsoft.com/office/powerpoint/2010/main" val="4160223767"/>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389EDE-9FE8-3041-8F1E-AF3A2D47A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69" y="546100"/>
            <a:ext cx="8491542" cy="4768850"/>
          </a:xfrm>
          <a:prstGeom prst="rect">
            <a:avLst/>
          </a:prstGeom>
        </p:spPr>
      </p:pic>
      <p:sp>
        <p:nvSpPr>
          <p:cNvPr id="5" name="TextBox 4">
            <a:extLst>
              <a:ext uri="{FF2B5EF4-FFF2-40B4-BE49-F238E27FC236}">
                <a16:creationId xmlns:a16="http://schemas.microsoft.com/office/drawing/2014/main" id="{1B98587D-B2D9-E54A-9A15-66AAB53CD2C2}"/>
              </a:ext>
            </a:extLst>
          </p:cNvPr>
          <p:cNvSpPr txBox="1"/>
          <p:nvPr/>
        </p:nvSpPr>
        <p:spPr>
          <a:xfrm>
            <a:off x="1600200" y="6134100"/>
            <a:ext cx="5600700" cy="369332"/>
          </a:xfrm>
          <a:prstGeom prst="rect">
            <a:avLst/>
          </a:prstGeom>
          <a:noFill/>
        </p:spPr>
        <p:txBody>
          <a:bodyPr wrap="square" rtlCol="0">
            <a:spAutoFit/>
          </a:bodyPr>
          <a:lstStyle/>
          <a:p>
            <a:r>
              <a:rPr lang="fi-FI" dirty="0" err="1">
                <a:solidFill>
                  <a:schemeClr val="accent4">
                    <a:lumMod val="75000"/>
                    <a:lumOff val="25000"/>
                  </a:schemeClr>
                </a:solidFill>
              </a:rPr>
              <a:t>German</a:t>
            </a:r>
            <a:r>
              <a:rPr lang="fi-FI" dirty="0">
                <a:solidFill>
                  <a:schemeClr val="accent4">
                    <a:lumMod val="75000"/>
                    <a:lumOff val="25000"/>
                  </a:schemeClr>
                </a:solidFill>
              </a:rPr>
              <a:t>, </a:t>
            </a:r>
            <a:r>
              <a:rPr lang="fi-FI" dirty="0" err="1">
                <a:solidFill>
                  <a:schemeClr val="accent4">
                    <a:lumMod val="75000"/>
                    <a:lumOff val="25000"/>
                  </a:schemeClr>
                </a:solidFill>
              </a:rPr>
              <a:t>Gronbeck</a:t>
            </a:r>
            <a:r>
              <a:rPr lang="fi-FI" dirty="0">
                <a:solidFill>
                  <a:schemeClr val="accent4">
                    <a:lumMod val="75000"/>
                    <a:lumOff val="25000"/>
                  </a:schemeClr>
                </a:solidFill>
              </a:rPr>
              <a:t>, </a:t>
            </a:r>
            <a:r>
              <a:rPr lang="fi-FI" dirty="0" err="1">
                <a:solidFill>
                  <a:schemeClr val="accent4">
                    <a:lumMod val="75000"/>
                    <a:lumOff val="25000"/>
                  </a:schemeClr>
                </a:solidFill>
              </a:rPr>
              <a:t>Ehninger</a:t>
            </a:r>
            <a:r>
              <a:rPr lang="fi-FI" dirty="0">
                <a:solidFill>
                  <a:schemeClr val="accent4">
                    <a:lumMod val="75000"/>
                    <a:lumOff val="25000"/>
                  </a:schemeClr>
                </a:solidFill>
              </a:rPr>
              <a:t> &amp; Monroe (2010) </a:t>
            </a:r>
          </a:p>
        </p:txBody>
      </p:sp>
    </p:spTree>
    <p:extLst>
      <p:ext uri="{BB962C8B-B14F-4D97-AF65-F5344CB8AC3E}">
        <p14:creationId xmlns:p14="http://schemas.microsoft.com/office/powerpoint/2010/main" val="256377473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31" y="327535"/>
            <a:ext cx="3417222" cy="2950309"/>
          </a:xfrm>
        </p:spPr>
        <p:txBody>
          <a:bodyPr>
            <a:noAutofit/>
          </a:bodyPr>
          <a:lstStyle/>
          <a:p>
            <a:pPr marL="0" indent="0">
              <a:buNone/>
            </a:pPr>
            <a:r>
              <a:rPr lang="en-US" b="1" dirty="0">
                <a:solidFill>
                  <a:srgbClr val="00B050"/>
                </a:solidFill>
              </a:rPr>
              <a:t>Teaching EXPERIENCES: </a:t>
            </a:r>
          </a:p>
          <a:p>
            <a:pPr marL="0" indent="0">
              <a:buNone/>
            </a:pPr>
            <a:r>
              <a:rPr lang="en-US" b="1" dirty="0"/>
              <a:t>Australia</a:t>
            </a:r>
            <a:r>
              <a:rPr lang="en-US" dirty="0"/>
              <a:t>:</a:t>
            </a:r>
          </a:p>
          <a:p>
            <a:r>
              <a:rPr lang="en-US" dirty="0"/>
              <a:t>Bond University</a:t>
            </a:r>
          </a:p>
          <a:p>
            <a:pPr marL="0" indent="0">
              <a:buNone/>
            </a:pPr>
            <a:r>
              <a:rPr lang="en-US" b="1" dirty="0"/>
              <a:t>Finland</a:t>
            </a:r>
            <a:r>
              <a:rPr lang="en-US" dirty="0"/>
              <a:t>: </a:t>
            </a:r>
          </a:p>
          <a:p>
            <a:r>
              <a:rPr lang="en-US" dirty="0"/>
              <a:t>Aalto University School of Business</a:t>
            </a:r>
          </a:p>
          <a:p>
            <a:r>
              <a:rPr lang="en-US" dirty="0" err="1"/>
              <a:t>Jyväskyla</a:t>
            </a:r>
            <a:r>
              <a:rPr lang="en-US" dirty="0"/>
              <a:t> University School of Business &amp; Economics</a:t>
            </a:r>
          </a:p>
          <a:p>
            <a:r>
              <a:rPr lang="en-US" dirty="0"/>
              <a:t>University of Helsinki</a:t>
            </a:r>
          </a:p>
          <a:p>
            <a:pPr marL="0" indent="0">
              <a:buNone/>
            </a:pPr>
            <a:r>
              <a:rPr lang="en-US" b="1" dirty="0"/>
              <a:t>Lithuania</a:t>
            </a:r>
            <a:r>
              <a:rPr lang="en-US" dirty="0"/>
              <a:t> &amp; </a:t>
            </a:r>
            <a:r>
              <a:rPr lang="en-US" b="1" dirty="0"/>
              <a:t>Estonia</a:t>
            </a:r>
          </a:p>
        </p:txBody>
      </p:sp>
      <p:sp>
        <p:nvSpPr>
          <p:cNvPr id="4" name="Content Placeholder 2"/>
          <p:cNvSpPr txBox="1">
            <a:spLocks/>
          </p:cNvSpPr>
          <p:nvPr/>
        </p:nvSpPr>
        <p:spPr>
          <a:xfrm>
            <a:off x="4324528" y="279732"/>
            <a:ext cx="4159072" cy="2312671"/>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rgbClr val="00B050"/>
                </a:solidFill>
              </a:rPr>
              <a:t>COMMUNICATION EXPERIENCES:</a:t>
            </a:r>
          </a:p>
          <a:p>
            <a:r>
              <a:rPr lang="en-US" sz="2000" dirty="0"/>
              <a:t>Gloria Jeans Coffees</a:t>
            </a:r>
          </a:p>
          <a:p>
            <a:r>
              <a:rPr lang="en-US" sz="2000" dirty="0"/>
              <a:t>Politicians &amp; Australian Government</a:t>
            </a:r>
          </a:p>
          <a:p>
            <a:r>
              <a:rPr lang="en-US" sz="2000" dirty="0"/>
              <a:t>NSW Health (state government)</a:t>
            </a:r>
          </a:p>
          <a:p>
            <a:r>
              <a:rPr lang="en-US" sz="2000" dirty="0"/>
              <a:t>Gold Coast City Council (local government)</a:t>
            </a:r>
          </a:p>
        </p:txBody>
      </p:sp>
      <p:pic>
        <p:nvPicPr>
          <p:cNvPr id="8" name="Picture 7">
            <a:extLst>
              <a:ext uri="{FF2B5EF4-FFF2-40B4-BE49-F238E27FC236}">
                <a16:creationId xmlns:a16="http://schemas.microsoft.com/office/drawing/2014/main" id="{DB5290AF-393A-8641-BFA3-632AA7EC5F16}"/>
              </a:ext>
            </a:extLst>
          </p:cNvPr>
          <p:cNvPicPr>
            <a:picLocks noChangeAspect="1"/>
          </p:cNvPicPr>
          <p:nvPr/>
        </p:nvPicPr>
        <p:blipFill rotWithShape="1">
          <a:blip r:embed="rId2"/>
          <a:srcRect l="25167" r="23263"/>
          <a:stretch/>
        </p:blipFill>
        <p:spPr>
          <a:xfrm rot="669496">
            <a:off x="5541618" y="3933915"/>
            <a:ext cx="1724891" cy="2225773"/>
          </a:xfrm>
          <a:prstGeom prst="rect">
            <a:avLst/>
          </a:prstGeom>
        </p:spPr>
      </p:pic>
      <p:sp>
        <p:nvSpPr>
          <p:cNvPr id="9" name="TextBox 8">
            <a:extLst>
              <a:ext uri="{FF2B5EF4-FFF2-40B4-BE49-F238E27FC236}">
                <a16:creationId xmlns:a16="http://schemas.microsoft.com/office/drawing/2014/main" id="{BC4F8648-9117-484F-86AD-872FE1E1150C}"/>
              </a:ext>
            </a:extLst>
          </p:cNvPr>
          <p:cNvSpPr txBox="1"/>
          <p:nvPr/>
        </p:nvSpPr>
        <p:spPr>
          <a:xfrm>
            <a:off x="533401" y="4591473"/>
            <a:ext cx="4253216" cy="1938992"/>
          </a:xfrm>
          <a:prstGeom prst="rect">
            <a:avLst/>
          </a:prstGeom>
          <a:noFill/>
        </p:spPr>
        <p:txBody>
          <a:bodyPr wrap="square" rtlCol="0">
            <a:spAutoFit/>
          </a:bodyPr>
          <a:lstStyle/>
          <a:p>
            <a:r>
              <a:rPr lang="en-US" sz="2000" b="1" dirty="0">
                <a:solidFill>
                  <a:srgbClr val="00B050"/>
                </a:solidFill>
              </a:rPr>
              <a:t>ENTREPRENEURIAL EXPERIENCES:</a:t>
            </a:r>
          </a:p>
          <a:p>
            <a:pPr marL="257175" indent="-257175">
              <a:buFont typeface="Arial"/>
              <a:buChar char="•"/>
            </a:pPr>
            <a:r>
              <a:rPr lang="en-US" sz="2000" dirty="0"/>
              <a:t>Mark 4:8 Strategic Communications</a:t>
            </a:r>
          </a:p>
          <a:p>
            <a:pPr marL="257175" indent="-257175">
              <a:buFont typeface="Arial"/>
              <a:buChar char="•"/>
            </a:pPr>
            <a:r>
              <a:rPr lang="en-US" sz="2000" dirty="0"/>
              <a:t>Party in Fiji</a:t>
            </a:r>
          </a:p>
          <a:p>
            <a:pPr marL="257175" indent="-257175">
              <a:buFont typeface="Arial"/>
              <a:buChar char="•"/>
            </a:pPr>
            <a:r>
              <a:rPr lang="en-US" sz="2000" dirty="0"/>
              <a:t>Magazines</a:t>
            </a:r>
          </a:p>
        </p:txBody>
      </p:sp>
    </p:spTree>
    <p:extLst>
      <p:ext uri="{BB962C8B-B14F-4D97-AF65-F5344CB8AC3E}">
        <p14:creationId xmlns:p14="http://schemas.microsoft.com/office/powerpoint/2010/main" val="1326415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24984D-7FD5-E04F-9DA6-9F8820F67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73" y="533400"/>
            <a:ext cx="8698254" cy="4273550"/>
          </a:xfrm>
          <a:prstGeom prst="rect">
            <a:avLst/>
          </a:prstGeom>
        </p:spPr>
      </p:pic>
    </p:spTree>
    <p:extLst>
      <p:ext uri="{BB962C8B-B14F-4D97-AF65-F5344CB8AC3E}">
        <p14:creationId xmlns:p14="http://schemas.microsoft.com/office/powerpoint/2010/main" val="200961980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28690" y="763588"/>
            <a:ext cx="7737475" cy="4583112"/>
          </a:xfrm>
          <a:prstGeom prst="rect">
            <a:avLst/>
          </a:prstGeom>
          <a:noFill/>
          <a:ln w="9525">
            <a:noFill/>
            <a:miter lim="800000"/>
            <a:headEnd/>
            <a:tailEnd/>
          </a:ln>
        </p:spPr>
        <p:txBody>
          <a:bodyPr/>
          <a:lstStyle/>
          <a:p>
            <a:r>
              <a:rPr lang="en-US" sz="3200" b="1" dirty="0">
                <a:solidFill>
                  <a:srgbClr val="660066"/>
                </a:solidFill>
                <a:latin typeface="+mj-lt"/>
              </a:rPr>
              <a:t>5. Instructions for A1 Written request</a:t>
            </a:r>
          </a:p>
          <a:p>
            <a:endParaRPr lang="en-GB" sz="2400" b="1" dirty="0">
              <a:solidFill>
                <a:srgbClr val="000000"/>
              </a:solidFill>
            </a:endParaRPr>
          </a:p>
          <a:p>
            <a:r>
              <a:rPr lang="en-GB" sz="2000" b="1" dirty="0">
                <a:solidFill>
                  <a:srgbClr val="000000"/>
                </a:solidFill>
              </a:rPr>
              <a:t>Work in TEAMS </a:t>
            </a:r>
            <a:r>
              <a:rPr lang="en-GB" sz="2000" dirty="0">
                <a:solidFill>
                  <a:srgbClr val="000000"/>
                </a:solidFill>
              </a:rPr>
              <a:t>(for A1 Written request + A4 Team presentation)</a:t>
            </a:r>
          </a:p>
          <a:p>
            <a:endParaRPr lang="en-GB" sz="2400" b="1" dirty="0">
              <a:solidFill>
                <a:srgbClr val="000000"/>
              </a:solidFill>
            </a:endParaRPr>
          </a:p>
          <a:p>
            <a:pPr>
              <a:spcBef>
                <a:spcPts val="600"/>
              </a:spcBef>
            </a:pPr>
            <a:r>
              <a:rPr lang="en-GB" sz="2000" b="1" dirty="0"/>
              <a:t>Teams: </a:t>
            </a:r>
          </a:p>
          <a:p>
            <a:pPr>
              <a:spcBef>
                <a:spcPts val="600"/>
              </a:spcBef>
            </a:pPr>
            <a:r>
              <a:rPr lang="en-GB" sz="2000" dirty="0"/>
              <a:t>Assignment A1 is done in a team of 4 students. </a:t>
            </a:r>
          </a:p>
          <a:p>
            <a:pPr>
              <a:spcBef>
                <a:spcPts val="600"/>
              </a:spcBef>
            </a:pPr>
            <a:endParaRPr lang="en-GB" sz="2000" dirty="0"/>
          </a:p>
          <a:p>
            <a:pPr>
              <a:spcBef>
                <a:spcPts val="600"/>
              </a:spcBef>
            </a:pPr>
            <a:r>
              <a:rPr lang="en-GB" sz="2000" dirty="0"/>
              <a:t>We'll form teams now</a:t>
            </a:r>
          </a:p>
        </p:txBody>
      </p:sp>
    </p:spTree>
    <p:extLst>
      <p:ext uri="{BB962C8B-B14F-4D97-AF65-F5344CB8AC3E}">
        <p14:creationId xmlns:p14="http://schemas.microsoft.com/office/powerpoint/2010/main" val="210607478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pPr fontAlgn="base">
              <a:spcBef>
                <a:spcPct val="0"/>
              </a:spcBef>
              <a:spcAft>
                <a:spcPct val="0"/>
              </a:spcAft>
            </a:pPr>
            <a:endParaRPr lang="en-GB" sz="3200" b="1">
              <a:solidFill>
                <a:srgbClr val="CC0000"/>
              </a:solidFill>
              <a:latin typeface="Verdana" pitchFamily="34" charset="0"/>
            </a:endParaRPr>
          </a:p>
        </p:txBody>
      </p:sp>
      <p:sp>
        <p:nvSpPr>
          <p:cNvPr id="70658" name="Rectangle 3"/>
          <p:cNvSpPr>
            <a:spLocks noChangeArrowheads="1"/>
          </p:cNvSpPr>
          <p:nvPr/>
        </p:nvSpPr>
        <p:spPr bwMode="auto">
          <a:xfrm>
            <a:off x="647702" y="1824637"/>
            <a:ext cx="8277934" cy="4160177"/>
          </a:xfrm>
          <a:prstGeom prst="rect">
            <a:avLst/>
          </a:prstGeom>
          <a:noFill/>
          <a:ln w="9525">
            <a:noFill/>
            <a:miter lim="800000"/>
            <a:headEnd/>
            <a:tailEnd/>
          </a:ln>
        </p:spPr>
        <p:txBody>
          <a:bodyPr/>
          <a:lstStyle/>
          <a:p>
            <a:pPr fontAlgn="base"/>
            <a:r>
              <a:rPr lang="en-GB" sz="2000" b="1" dirty="0">
                <a:solidFill>
                  <a:srgbClr val="000000"/>
                </a:solidFill>
              </a:rPr>
              <a:t>S</a:t>
            </a:r>
            <a:r>
              <a:rPr lang="en-US" sz="2000" b="1" dirty="0" err="1">
                <a:solidFill>
                  <a:srgbClr val="000000"/>
                </a:solidFill>
              </a:rPr>
              <a:t>ituation</a:t>
            </a:r>
            <a:endParaRPr lang="en-US" sz="2000" b="1" dirty="0">
              <a:solidFill>
                <a:srgbClr val="000000"/>
              </a:solidFill>
            </a:endParaRPr>
          </a:p>
          <a:p>
            <a:pPr>
              <a:spcBef>
                <a:spcPts val="600"/>
              </a:spcBef>
            </a:pPr>
            <a:r>
              <a:rPr lang="en-US" sz="2000" dirty="0">
                <a:solidFill>
                  <a:srgbClr val="000000"/>
                </a:solidFill>
              </a:rPr>
              <a:t>Write a request to ORION to persuade them to participate in your university </a:t>
            </a:r>
            <a:r>
              <a:rPr lang="en-GB" sz="2000" dirty="0"/>
              <a:t>course project</a:t>
            </a:r>
            <a:endParaRPr lang="en-US" sz="2000" dirty="0">
              <a:solidFill>
                <a:srgbClr val="000000"/>
              </a:solidFill>
            </a:endParaRPr>
          </a:p>
          <a:p>
            <a:pPr fontAlgn="base">
              <a:spcBef>
                <a:spcPts val="1800"/>
              </a:spcBef>
            </a:pPr>
            <a:r>
              <a:rPr lang="en-US" sz="2000" b="1" dirty="0">
                <a:solidFill>
                  <a:srgbClr val="000000"/>
                </a:solidFill>
              </a:rPr>
              <a:t>Writer</a:t>
            </a:r>
            <a:r>
              <a:rPr lang="en-US" sz="2000" dirty="0">
                <a:solidFill>
                  <a:srgbClr val="000000"/>
                </a:solidFill>
              </a:rPr>
              <a:t> </a:t>
            </a:r>
            <a:r>
              <a:rPr lang="en-US" sz="2000" b="1" dirty="0">
                <a:solidFill>
                  <a:srgbClr val="000000"/>
                </a:solidFill>
              </a:rPr>
              <a:t>(your group)</a:t>
            </a:r>
          </a:p>
          <a:p>
            <a:pPr>
              <a:spcBef>
                <a:spcPts val="600"/>
              </a:spcBef>
            </a:pPr>
            <a:r>
              <a:rPr lang="en-US" sz="2000" dirty="0">
                <a:solidFill>
                  <a:srgbClr val="000000"/>
                </a:solidFill>
              </a:rPr>
              <a:t>Aalto Biz student &amp; </a:t>
            </a:r>
            <a:r>
              <a:rPr lang="en-GB" sz="2000" dirty="0"/>
              <a:t>management intern</a:t>
            </a:r>
            <a:r>
              <a:rPr lang="fi-FI" sz="2000" dirty="0"/>
              <a:t> at Orion</a:t>
            </a:r>
            <a:endParaRPr lang="en-US" sz="2000" dirty="0">
              <a:solidFill>
                <a:srgbClr val="000000"/>
              </a:solidFill>
            </a:endParaRPr>
          </a:p>
          <a:p>
            <a:pPr fontAlgn="base">
              <a:spcBef>
                <a:spcPts val="1800"/>
              </a:spcBef>
            </a:pPr>
            <a:r>
              <a:rPr lang="en-US" sz="2000" b="1" dirty="0">
                <a:solidFill>
                  <a:srgbClr val="000000"/>
                </a:solidFill>
              </a:rPr>
              <a:t>Recipient</a:t>
            </a:r>
          </a:p>
          <a:p>
            <a:pPr>
              <a:spcBef>
                <a:spcPts val="600"/>
              </a:spcBef>
            </a:pPr>
            <a:r>
              <a:rPr lang="en-GB" sz="2000" dirty="0"/>
              <a:t>Orion’s Corporate Responsibility Manager</a:t>
            </a:r>
          </a:p>
          <a:p>
            <a:pPr>
              <a:spcBef>
                <a:spcPts val="600"/>
              </a:spcBef>
            </a:pPr>
            <a:endParaRPr lang="en-US" sz="2000" dirty="0">
              <a:solidFill>
                <a:srgbClr val="000000"/>
              </a:solidFill>
            </a:endParaRPr>
          </a:p>
          <a:p>
            <a:pPr fontAlgn="base">
              <a:spcBef>
                <a:spcPts val="600"/>
              </a:spcBef>
            </a:pPr>
            <a:r>
              <a:rPr lang="en-US" sz="2000" dirty="0">
                <a:solidFill>
                  <a:srgbClr val="0070C0"/>
                </a:solidFill>
              </a:rPr>
              <a:t>Draft (1</a:t>
            </a:r>
            <a:r>
              <a:rPr lang="en-US" sz="2000" baseline="30000" dirty="0">
                <a:solidFill>
                  <a:srgbClr val="0070C0"/>
                </a:solidFill>
              </a:rPr>
              <a:t>st</a:t>
            </a:r>
            <a:r>
              <a:rPr lang="en-US" sz="2000" dirty="0">
                <a:solidFill>
                  <a:srgbClr val="0070C0"/>
                </a:solidFill>
              </a:rPr>
              <a:t> version) due Session 2 (tomorrow)</a:t>
            </a:r>
          </a:p>
          <a:p>
            <a:pPr>
              <a:spcBef>
                <a:spcPts val="600"/>
              </a:spcBef>
            </a:pPr>
            <a:r>
              <a:rPr lang="en-US" sz="2000" dirty="0">
                <a:solidFill>
                  <a:srgbClr val="0070C0"/>
                </a:solidFill>
              </a:rPr>
              <a:t>Final version due Session 3</a:t>
            </a:r>
          </a:p>
          <a:p>
            <a:pPr fontAlgn="base">
              <a:spcBef>
                <a:spcPts val="600"/>
              </a:spcBef>
              <a:spcAft>
                <a:spcPts val="600"/>
              </a:spcAft>
            </a:pPr>
            <a:endParaRPr lang="en-US" sz="2200" dirty="0">
              <a:solidFill>
                <a:srgbClr val="000000"/>
              </a:solidFill>
            </a:endParaRPr>
          </a:p>
          <a:p>
            <a:pPr fontAlgn="base">
              <a:spcBef>
                <a:spcPts val="600"/>
              </a:spcBef>
              <a:spcAft>
                <a:spcPts val="600"/>
              </a:spcAft>
            </a:pPr>
            <a:endParaRPr lang="en-GB" sz="2000" dirty="0">
              <a:solidFill>
                <a:srgbClr val="000000"/>
              </a:solidFill>
            </a:endParaRPr>
          </a:p>
          <a:p>
            <a:pPr fontAlgn="base">
              <a:spcBef>
                <a:spcPts val="600"/>
              </a:spcBef>
              <a:spcAft>
                <a:spcPts val="600"/>
              </a:spcAft>
            </a:pPr>
            <a:endParaRPr lang="fi-FI" sz="2000" dirty="0">
              <a:solidFill>
                <a:srgbClr val="000000"/>
              </a:solidFill>
            </a:endParaRPr>
          </a:p>
          <a:p>
            <a:pPr fontAlgn="base">
              <a:spcBef>
                <a:spcPts val="600"/>
              </a:spcBef>
              <a:spcAft>
                <a:spcPts val="600"/>
              </a:spcAft>
            </a:pPr>
            <a:endParaRPr lang="fi-FI" sz="2400" dirty="0">
              <a:solidFill>
                <a:srgbClr val="000000"/>
              </a:solidFill>
            </a:endParaRPr>
          </a:p>
        </p:txBody>
      </p:sp>
      <p:sp>
        <p:nvSpPr>
          <p:cNvPr id="70659" name="Rectangle 2"/>
          <p:cNvSpPr>
            <a:spLocks noChangeArrowheads="1"/>
          </p:cNvSpPr>
          <p:nvPr/>
        </p:nvSpPr>
        <p:spPr bwMode="auto">
          <a:xfrm>
            <a:off x="647702" y="822325"/>
            <a:ext cx="7737475" cy="1143000"/>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A1 Written request: ORION (10%)</a:t>
            </a:r>
            <a:endParaRPr lang="en-GB" sz="2800" b="1" dirty="0">
              <a:solidFill>
                <a:srgbClr val="000000"/>
              </a:solidFill>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3695889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65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5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65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65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6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pPr fontAlgn="base">
              <a:spcBef>
                <a:spcPct val="0"/>
              </a:spcBef>
              <a:spcAft>
                <a:spcPct val="0"/>
              </a:spcAft>
            </a:pPr>
            <a:endParaRPr lang="en-GB" sz="3200" b="1">
              <a:solidFill>
                <a:srgbClr val="CC0000"/>
              </a:solidFill>
              <a:latin typeface="Verdana" pitchFamily="34" charset="0"/>
            </a:endParaRPr>
          </a:p>
        </p:txBody>
      </p:sp>
      <p:sp>
        <p:nvSpPr>
          <p:cNvPr id="70658" name="Rectangle 3"/>
          <p:cNvSpPr>
            <a:spLocks noChangeArrowheads="1"/>
          </p:cNvSpPr>
          <p:nvPr/>
        </p:nvSpPr>
        <p:spPr bwMode="auto">
          <a:xfrm>
            <a:off x="647703" y="1824637"/>
            <a:ext cx="7848596" cy="3949630"/>
          </a:xfrm>
          <a:prstGeom prst="rect">
            <a:avLst/>
          </a:prstGeom>
          <a:noFill/>
          <a:ln w="9525">
            <a:noFill/>
            <a:miter lim="800000"/>
            <a:headEnd/>
            <a:tailEnd/>
          </a:ln>
        </p:spPr>
        <p:txBody>
          <a:bodyPr/>
          <a:lstStyle/>
          <a:p>
            <a:pPr>
              <a:spcBef>
                <a:spcPts val="600"/>
              </a:spcBef>
            </a:pPr>
            <a:r>
              <a:rPr lang="en-GB" sz="2000" b="1" dirty="0"/>
              <a:t>Learning outcomes:</a:t>
            </a:r>
            <a:endParaRPr lang="fi-FI" sz="2000" dirty="0"/>
          </a:p>
          <a:p>
            <a:pPr marL="285750" lvl="0" indent="-285750">
              <a:spcBef>
                <a:spcPts val="600"/>
              </a:spcBef>
              <a:buFont typeface="Arial" panose="020B0604020202020204" pitchFamily="34" charset="0"/>
              <a:buChar char="•"/>
            </a:pPr>
            <a:r>
              <a:rPr lang="en-GB" sz="2000" dirty="0"/>
              <a:t>analyse an </a:t>
            </a:r>
            <a:r>
              <a:rPr lang="en-GB" sz="2000" dirty="0">
                <a:solidFill>
                  <a:srgbClr val="0070C0"/>
                </a:solidFill>
              </a:rPr>
              <a:t>audience</a:t>
            </a:r>
            <a:r>
              <a:rPr lang="en-GB" sz="2000" dirty="0"/>
              <a:t> and define </a:t>
            </a:r>
            <a:r>
              <a:rPr lang="en-GB" sz="2000" dirty="0">
                <a:solidFill>
                  <a:srgbClr val="0070C0"/>
                </a:solidFill>
              </a:rPr>
              <a:t>objectives</a:t>
            </a:r>
            <a:r>
              <a:rPr lang="en-GB" sz="2000" dirty="0"/>
              <a:t> to create a targeted business message </a:t>
            </a:r>
            <a:endParaRPr lang="fi-FI" sz="2000" dirty="0"/>
          </a:p>
          <a:p>
            <a:pPr marL="285750" lvl="0" indent="-285750">
              <a:spcBef>
                <a:spcPts val="600"/>
              </a:spcBef>
              <a:buFont typeface="Arial" panose="020B0604020202020204" pitchFamily="34" charset="0"/>
              <a:buChar char="•"/>
            </a:pPr>
            <a:r>
              <a:rPr lang="en-GB" sz="2000" dirty="0">
                <a:solidFill>
                  <a:srgbClr val="0070C0"/>
                </a:solidFill>
              </a:rPr>
              <a:t>write</a:t>
            </a:r>
            <a:r>
              <a:rPr lang="en-GB" sz="2000" dirty="0"/>
              <a:t> a coherent and convincing, reader-friendly business </a:t>
            </a:r>
            <a:r>
              <a:rPr lang="en-GB" sz="2000" dirty="0">
                <a:solidFill>
                  <a:srgbClr val="0070C0"/>
                </a:solidFill>
              </a:rPr>
              <a:t>message</a:t>
            </a:r>
            <a:r>
              <a:rPr lang="en-GB" sz="2000" dirty="0"/>
              <a:t> (request)</a:t>
            </a:r>
            <a:endParaRPr lang="fi-FI" sz="2000" dirty="0"/>
          </a:p>
          <a:p>
            <a:pPr marL="285750" lvl="0" indent="-285750">
              <a:spcBef>
                <a:spcPts val="600"/>
              </a:spcBef>
              <a:buFont typeface="Arial" panose="020B0604020202020204" pitchFamily="34" charset="0"/>
              <a:buChar char="•"/>
            </a:pPr>
            <a:r>
              <a:rPr lang="en-GB" sz="2000" dirty="0">
                <a:solidFill>
                  <a:srgbClr val="0070C0"/>
                </a:solidFill>
              </a:rPr>
              <a:t>critically assess </a:t>
            </a:r>
            <a:r>
              <a:rPr lang="en-GB" sz="2000" dirty="0"/>
              <a:t>other business messages</a:t>
            </a:r>
            <a:endParaRPr lang="fi-FI" sz="2000" dirty="0"/>
          </a:p>
          <a:p>
            <a:pPr fontAlgn="base">
              <a:spcBef>
                <a:spcPts val="600"/>
              </a:spcBef>
              <a:spcAft>
                <a:spcPts val="600"/>
              </a:spcAft>
            </a:pPr>
            <a:endParaRPr lang="en-GB" sz="2000" dirty="0">
              <a:solidFill>
                <a:srgbClr val="000000"/>
              </a:solidFill>
            </a:endParaRPr>
          </a:p>
        </p:txBody>
      </p:sp>
      <p:sp>
        <p:nvSpPr>
          <p:cNvPr id="70659" name="Rectangle 2"/>
          <p:cNvSpPr>
            <a:spLocks noChangeArrowheads="1"/>
          </p:cNvSpPr>
          <p:nvPr/>
        </p:nvSpPr>
        <p:spPr bwMode="auto">
          <a:xfrm>
            <a:off x="647702" y="822325"/>
            <a:ext cx="7737475" cy="1143000"/>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A1 Written request (group)</a:t>
            </a:r>
            <a:endParaRPr lang="en-GB" sz="2800" b="1" dirty="0">
              <a:solidFill>
                <a:srgbClr val="000000"/>
              </a:solidFill>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214103978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pPr fontAlgn="base">
              <a:spcBef>
                <a:spcPct val="0"/>
              </a:spcBef>
              <a:spcAft>
                <a:spcPct val="0"/>
              </a:spcAft>
            </a:pPr>
            <a:endParaRPr lang="en-GB" sz="3200" b="1">
              <a:solidFill>
                <a:srgbClr val="CC0000"/>
              </a:solidFill>
              <a:latin typeface="Verdana" pitchFamily="34" charset="0"/>
            </a:endParaRPr>
          </a:p>
        </p:txBody>
      </p:sp>
      <p:sp>
        <p:nvSpPr>
          <p:cNvPr id="70658" name="Rectangle 3"/>
          <p:cNvSpPr>
            <a:spLocks noChangeArrowheads="1"/>
          </p:cNvSpPr>
          <p:nvPr/>
        </p:nvSpPr>
        <p:spPr bwMode="auto">
          <a:xfrm>
            <a:off x="647702" y="1629905"/>
            <a:ext cx="7737475" cy="4355781"/>
          </a:xfrm>
          <a:prstGeom prst="rect">
            <a:avLst/>
          </a:prstGeom>
          <a:noFill/>
          <a:ln w="9525">
            <a:noFill/>
            <a:miter lim="800000"/>
            <a:headEnd/>
            <a:tailEnd/>
          </a:ln>
        </p:spPr>
        <p:txBody>
          <a:bodyPr/>
          <a:lstStyle/>
          <a:p>
            <a:r>
              <a:rPr lang="en-GB" sz="2000" b="1" dirty="0"/>
              <a:t>Situation:</a:t>
            </a:r>
            <a:endParaRPr lang="fi-FI" sz="2000" dirty="0"/>
          </a:p>
          <a:p>
            <a:r>
              <a:rPr lang="en-GB" sz="2000" dirty="0"/>
              <a:t>You are an Aalto Biz student and work as a part-time employee for Orion, a leading pharmaceutical company in Finland. In your job as a management intern, you have become increasingly aware of and frustrated with the fact that many people in developing countries cannot afford basic medicine that would improve their health and, for instance, reduce child mortality.</a:t>
            </a:r>
            <a:endParaRPr lang="fi-FI" sz="2000" dirty="0"/>
          </a:p>
          <a:p>
            <a:r>
              <a:rPr lang="en-GB" sz="2000" dirty="0"/>
              <a:t> </a:t>
            </a:r>
            <a:endParaRPr lang="fi-FI" sz="2000" dirty="0"/>
          </a:p>
          <a:p>
            <a:r>
              <a:rPr lang="en-GB" sz="2000" dirty="0"/>
              <a:t>You are currently participating in the course ‘How to change the world: social responsibility projects’ (6 </a:t>
            </a:r>
            <a:r>
              <a:rPr lang="en-GB" sz="2000" dirty="0" err="1"/>
              <a:t>cr</a:t>
            </a:r>
            <a:r>
              <a:rPr lang="en-GB" sz="2000" dirty="0"/>
              <a:t>). The purpose of the course projects is to find creative solutions to real-life social challenges that are linked to case companies. You have decided to approach Orion to request them to participate in your team’s project.</a:t>
            </a:r>
            <a:endParaRPr lang="fi-FI" sz="2000" dirty="0"/>
          </a:p>
        </p:txBody>
      </p:sp>
      <p:sp>
        <p:nvSpPr>
          <p:cNvPr id="70659" name="Rectangle 2"/>
          <p:cNvSpPr>
            <a:spLocks noChangeArrowheads="1"/>
          </p:cNvSpPr>
          <p:nvPr/>
        </p:nvSpPr>
        <p:spPr bwMode="auto">
          <a:xfrm>
            <a:off x="647702" y="822325"/>
            <a:ext cx="7737475" cy="1143000"/>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A1 Written request (group)</a:t>
            </a:r>
            <a:endParaRPr lang="en-GB" sz="2800" b="1" dirty="0">
              <a:solidFill>
                <a:srgbClr val="000000"/>
              </a:solidFill>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327721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6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pPr fontAlgn="base">
              <a:spcBef>
                <a:spcPct val="0"/>
              </a:spcBef>
              <a:spcAft>
                <a:spcPct val="0"/>
              </a:spcAft>
            </a:pPr>
            <a:endParaRPr lang="en-GB" sz="3200" b="1">
              <a:solidFill>
                <a:srgbClr val="CC0000"/>
              </a:solidFill>
              <a:latin typeface="Verdana" pitchFamily="34" charset="0"/>
            </a:endParaRPr>
          </a:p>
        </p:txBody>
      </p:sp>
      <p:sp>
        <p:nvSpPr>
          <p:cNvPr id="70658" name="Rectangle 3"/>
          <p:cNvSpPr>
            <a:spLocks noChangeArrowheads="1"/>
          </p:cNvSpPr>
          <p:nvPr/>
        </p:nvSpPr>
        <p:spPr bwMode="auto">
          <a:xfrm>
            <a:off x="647702" y="1824637"/>
            <a:ext cx="8294281" cy="3949630"/>
          </a:xfrm>
          <a:prstGeom prst="rect">
            <a:avLst/>
          </a:prstGeom>
          <a:noFill/>
          <a:ln w="9525">
            <a:noFill/>
            <a:miter lim="800000"/>
            <a:headEnd/>
            <a:tailEnd/>
          </a:ln>
        </p:spPr>
        <p:txBody>
          <a:bodyPr/>
          <a:lstStyle/>
          <a:p>
            <a:pPr>
              <a:spcBef>
                <a:spcPts val="600"/>
              </a:spcBef>
            </a:pPr>
            <a:r>
              <a:rPr lang="en-GB" sz="2000" dirty="0"/>
              <a:t>With your group members, develop your creative solution to improve the access to affordable medicines in developing countries. Write an email request to Orion’s Corporate Responsibility Manager to persuade her / her unit to participate in your team’s project.</a:t>
            </a:r>
            <a:r>
              <a:rPr lang="en-GB" sz="2000" u="sng" dirty="0"/>
              <a:t> </a:t>
            </a:r>
            <a:endParaRPr lang="fi-FI" sz="2000" dirty="0"/>
          </a:p>
          <a:p>
            <a:pPr>
              <a:spcBef>
                <a:spcPts val="600"/>
              </a:spcBef>
            </a:pPr>
            <a:r>
              <a:rPr lang="en-US" sz="2000" dirty="0"/>
              <a:t>Think carefully about:</a:t>
            </a:r>
            <a:endParaRPr lang="fi-FI" sz="2000" dirty="0"/>
          </a:p>
          <a:p>
            <a:pPr marL="285750" lvl="0" indent="-285750">
              <a:spcBef>
                <a:spcPts val="600"/>
              </a:spcBef>
              <a:buFont typeface="Arial" panose="020B0604020202020204" pitchFamily="34" charset="0"/>
              <a:buChar char="•"/>
            </a:pPr>
            <a:r>
              <a:rPr lang="en-US" sz="2000" dirty="0">
                <a:solidFill>
                  <a:srgbClr val="0070C0"/>
                </a:solidFill>
              </a:rPr>
              <a:t>Reader benefits</a:t>
            </a:r>
            <a:r>
              <a:rPr lang="en-US" sz="2000" dirty="0"/>
              <a:t>. Why would the company want to help you? What's in it for them? (WIIFT)</a:t>
            </a:r>
            <a:endParaRPr lang="fi-FI" sz="2000" dirty="0"/>
          </a:p>
          <a:p>
            <a:pPr marL="285750" lvl="0" indent="-285750">
              <a:spcBef>
                <a:spcPts val="600"/>
              </a:spcBef>
              <a:buFont typeface="Arial" panose="020B0604020202020204" pitchFamily="34" charset="0"/>
              <a:buChar char="•"/>
            </a:pPr>
            <a:r>
              <a:rPr lang="en-US" sz="2000" dirty="0">
                <a:solidFill>
                  <a:srgbClr val="0070C0"/>
                </a:solidFill>
              </a:rPr>
              <a:t>The arguments </a:t>
            </a:r>
            <a:r>
              <a:rPr lang="en-US" sz="2000" dirty="0"/>
              <a:t>that you use carefully in order to get the response you want.</a:t>
            </a:r>
          </a:p>
        </p:txBody>
      </p:sp>
      <p:sp>
        <p:nvSpPr>
          <p:cNvPr id="70659" name="Rectangle 2"/>
          <p:cNvSpPr>
            <a:spLocks noChangeArrowheads="1"/>
          </p:cNvSpPr>
          <p:nvPr/>
        </p:nvSpPr>
        <p:spPr bwMode="auto">
          <a:xfrm>
            <a:off x="647702" y="822325"/>
            <a:ext cx="7737475" cy="1143000"/>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A1 Written request (group)</a:t>
            </a:r>
            <a:endParaRPr lang="en-GB" sz="2800" b="1" dirty="0">
              <a:solidFill>
                <a:srgbClr val="000000"/>
              </a:solidFill>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3897606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6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pPr fontAlgn="base">
              <a:spcBef>
                <a:spcPct val="0"/>
              </a:spcBef>
              <a:spcAft>
                <a:spcPct val="0"/>
              </a:spcAft>
            </a:pPr>
            <a:endParaRPr lang="en-GB" sz="3200" b="1">
              <a:solidFill>
                <a:srgbClr val="CC0000"/>
              </a:solidFill>
              <a:latin typeface="Verdana" pitchFamily="34" charset="0"/>
            </a:endParaRPr>
          </a:p>
        </p:txBody>
      </p:sp>
      <p:sp>
        <p:nvSpPr>
          <p:cNvPr id="70658" name="Rectangle 3"/>
          <p:cNvSpPr>
            <a:spLocks noChangeArrowheads="1"/>
          </p:cNvSpPr>
          <p:nvPr/>
        </p:nvSpPr>
        <p:spPr bwMode="auto">
          <a:xfrm>
            <a:off x="647702" y="1824637"/>
            <a:ext cx="8294281" cy="3949630"/>
          </a:xfrm>
          <a:prstGeom prst="rect">
            <a:avLst/>
          </a:prstGeom>
          <a:noFill/>
          <a:ln w="9525">
            <a:noFill/>
            <a:miter lim="800000"/>
            <a:headEnd/>
            <a:tailEnd/>
          </a:ln>
        </p:spPr>
        <p:txBody>
          <a:bodyPr/>
          <a:lstStyle/>
          <a:p>
            <a:pPr>
              <a:spcBef>
                <a:spcPts val="600"/>
              </a:spcBef>
            </a:pPr>
            <a:r>
              <a:rPr lang="en-US" sz="2000" dirty="0"/>
              <a:t>Thoroughly </a:t>
            </a:r>
            <a:r>
              <a:rPr lang="en-US" sz="2000" dirty="0" err="1">
                <a:solidFill>
                  <a:srgbClr val="0070C0"/>
                </a:solidFill>
              </a:rPr>
              <a:t>analyse</a:t>
            </a:r>
            <a:r>
              <a:rPr lang="en-US" sz="2000" dirty="0">
                <a:solidFill>
                  <a:srgbClr val="0070C0"/>
                </a:solidFill>
              </a:rPr>
              <a:t> the situation </a:t>
            </a:r>
            <a:r>
              <a:rPr lang="en-US" sz="2000" dirty="0"/>
              <a:t>with your team by using the ideas discussed in </a:t>
            </a:r>
            <a:r>
              <a:rPr lang="en-US" sz="2000" u="sng" dirty="0"/>
              <a:t>Input 1</a:t>
            </a:r>
            <a:r>
              <a:rPr lang="en-US" sz="2000" dirty="0"/>
              <a:t> (communicating strategically) and </a:t>
            </a:r>
            <a:r>
              <a:rPr lang="en-US" sz="2000" u="sng" dirty="0"/>
              <a:t>Input 2</a:t>
            </a:r>
            <a:r>
              <a:rPr lang="en-US" sz="2000" dirty="0"/>
              <a:t> (persuasive techniques). </a:t>
            </a:r>
          </a:p>
          <a:p>
            <a:pPr>
              <a:spcBef>
                <a:spcPts val="600"/>
              </a:spcBef>
            </a:pPr>
            <a:r>
              <a:rPr lang="en-US" sz="2000" dirty="0"/>
              <a:t>Then </a:t>
            </a:r>
            <a:r>
              <a:rPr lang="en-US" sz="2000" dirty="0">
                <a:solidFill>
                  <a:srgbClr val="0070C0"/>
                </a:solidFill>
              </a:rPr>
              <a:t>write</a:t>
            </a:r>
            <a:r>
              <a:rPr lang="en-US" sz="2000" dirty="0"/>
              <a:t> the email request. </a:t>
            </a:r>
          </a:p>
          <a:p>
            <a:endParaRPr lang="en-GB" sz="2000" dirty="0">
              <a:solidFill>
                <a:srgbClr val="000000"/>
              </a:solidFill>
            </a:endParaRPr>
          </a:p>
        </p:txBody>
      </p:sp>
      <p:sp>
        <p:nvSpPr>
          <p:cNvPr id="70659" name="Rectangle 2"/>
          <p:cNvSpPr>
            <a:spLocks noChangeArrowheads="1"/>
          </p:cNvSpPr>
          <p:nvPr/>
        </p:nvSpPr>
        <p:spPr bwMode="auto">
          <a:xfrm>
            <a:off x="647702" y="822325"/>
            <a:ext cx="7737475" cy="1143000"/>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A1 Written request (group)</a:t>
            </a:r>
            <a:endParaRPr lang="en-GB" sz="2800" b="1" dirty="0">
              <a:solidFill>
                <a:srgbClr val="000000"/>
              </a:solidFill>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3491777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pPr fontAlgn="base">
              <a:spcBef>
                <a:spcPct val="0"/>
              </a:spcBef>
              <a:spcAft>
                <a:spcPct val="0"/>
              </a:spcAft>
            </a:pPr>
            <a:endParaRPr lang="en-GB" sz="3200" b="1">
              <a:solidFill>
                <a:srgbClr val="CC0000"/>
              </a:solidFill>
              <a:latin typeface="Verdana" pitchFamily="34" charset="0"/>
            </a:endParaRPr>
          </a:p>
        </p:txBody>
      </p:sp>
      <p:sp>
        <p:nvSpPr>
          <p:cNvPr id="70658" name="Rectangle 3"/>
          <p:cNvSpPr>
            <a:spLocks noChangeArrowheads="1"/>
          </p:cNvSpPr>
          <p:nvPr/>
        </p:nvSpPr>
        <p:spPr bwMode="auto">
          <a:xfrm>
            <a:off x="647702" y="1824637"/>
            <a:ext cx="8294281" cy="3949630"/>
          </a:xfrm>
          <a:prstGeom prst="rect">
            <a:avLst/>
          </a:prstGeom>
          <a:noFill/>
          <a:ln w="9525">
            <a:noFill/>
            <a:miter lim="800000"/>
            <a:headEnd/>
            <a:tailEnd/>
          </a:ln>
        </p:spPr>
        <p:txBody>
          <a:bodyPr/>
          <a:lstStyle/>
          <a:p>
            <a:pPr>
              <a:spcBef>
                <a:spcPts val="600"/>
              </a:spcBef>
            </a:pPr>
            <a:r>
              <a:rPr lang="en-US" sz="2000" b="1" dirty="0"/>
              <a:t>Deadlines:</a:t>
            </a:r>
            <a:r>
              <a:rPr lang="fi-FI" sz="2000" b="1" dirty="0"/>
              <a:t> </a:t>
            </a:r>
          </a:p>
          <a:p>
            <a:pPr>
              <a:spcBef>
                <a:spcPts val="600"/>
              </a:spcBef>
            </a:pPr>
            <a:r>
              <a:rPr lang="fi-FI" sz="2000" i="1" dirty="0"/>
              <a:t>• </a:t>
            </a:r>
            <a:r>
              <a:rPr lang="fi-FI" sz="2000" i="1" dirty="0" err="1"/>
              <a:t>Have</a:t>
            </a:r>
            <a:r>
              <a:rPr lang="fi-FI" sz="2000" i="1" dirty="0"/>
              <a:t> </a:t>
            </a:r>
            <a:r>
              <a:rPr lang="fi-FI" sz="2000" i="1" dirty="0" err="1"/>
              <a:t>your</a:t>
            </a:r>
            <a:r>
              <a:rPr lang="fi-FI" sz="2000" i="1" dirty="0"/>
              <a:t> </a:t>
            </a:r>
            <a:r>
              <a:rPr lang="fi-FI" sz="2000" b="1" i="1" dirty="0"/>
              <a:t>1st version </a:t>
            </a:r>
            <a:r>
              <a:rPr lang="fi-FI" sz="2000" dirty="0" err="1"/>
              <a:t>written</a:t>
            </a:r>
            <a:r>
              <a:rPr lang="fi-FI" sz="2000" dirty="0"/>
              <a:t> to show </a:t>
            </a:r>
            <a:r>
              <a:rPr lang="fi-FI" sz="2000" dirty="0" err="1"/>
              <a:t>peers</a:t>
            </a:r>
            <a:r>
              <a:rPr lang="fi-FI" sz="2000" dirty="0"/>
              <a:t> in </a:t>
            </a:r>
            <a:r>
              <a:rPr lang="fi-FI" sz="2000" dirty="0" err="1"/>
              <a:t>next</a:t>
            </a:r>
            <a:r>
              <a:rPr lang="fi-FI" sz="2000" dirty="0"/>
              <a:t> session (Session 2). </a:t>
            </a:r>
          </a:p>
          <a:p>
            <a:pPr>
              <a:spcBef>
                <a:spcPts val="600"/>
              </a:spcBef>
            </a:pPr>
            <a:r>
              <a:rPr lang="fi-FI" sz="2000" dirty="0" err="1"/>
              <a:t>Treat</a:t>
            </a:r>
            <a:r>
              <a:rPr lang="fi-FI" sz="2000" dirty="0"/>
              <a:t> it as a </a:t>
            </a:r>
            <a:r>
              <a:rPr lang="fi-FI" sz="2000" dirty="0" err="1"/>
              <a:t>final</a:t>
            </a:r>
            <a:r>
              <a:rPr lang="fi-FI" sz="2000" dirty="0"/>
              <a:t> version to </a:t>
            </a:r>
            <a:r>
              <a:rPr lang="fi-FI" sz="2000" dirty="0" err="1"/>
              <a:t>get</a:t>
            </a:r>
            <a:r>
              <a:rPr lang="fi-FI" sz="2000" dirty="0"/>
              <a:t> </a:t>
            </a:r>
            <a:r>
              <a:rPr lang="fi-FI" sz="2000" dirty="0" err="1"/>
              <a:t>good</a:t>
            </a:r>
            <a:r>
              <a:rPr lang="fi-FI" sz="2000" dirty="0"/>
              <a:t> feedback. </a:t>
            </a:r>
          </a:p>
          <a:p>
            <a:pPr>
              <a:spcBef>
                <a:spcPts val="600"/>
              </a:spcBef>
            </a:pPr>
            <a:r>
              <a:rPr lang="fi-FI" sz="2000" dirty="0"/>
              <a:t>• </a:t>
            </a:r>
            <a:r>
              <a:rPr lang="fi-FI" sz="2000" b="1" i="1" dirty="0" err="1"/>
              <a:t>Get</a:t>
            </a:r>
            <a:r>
              <a:rPr lang="fi-FI" sz="2000" b="1" i="1" dirty="0"/>
              <a:t> feedback </a:t>
            </a:r>
            <a:r>
              <a:rPr lang="fi-FI" sz="2000" dirty="0"/>
              <a:t>in </a:t>
            </a:r>
            <a:r>
              <a:rPr lang="fi-FI" sz="2000" dirty="0" err="1"/>
              <a:t>class</a:t>
            </a:r>
            <a:r>
              <a:rPr lang="fi-FI" sz="2000" dirty="0"/>
              <a:t> </a:t>
            </a:r>
          </a:p>
          <a:p>
            <a:pPr>
              <a:spcBef>
                <a:spcPts val="600"/>
              </a:spcBef>
            </a:pPr>
            <a:r>
              <a:rPr lang="fi-FI" sz="2000" dirty="0"/>
              <a:t>• </a:t>
            </a:r>
            <a:r>
              <a:rPr lang="fi-FI" sz="2000" b="1" i="1" dirty="0" err="1"/>
              <a:t>Submit</a:t>
            </a:r>
            <a:r>
              <a:rPr lang="fi-FI" sz="2000" b="1" i="1" dirty="0"/>
              <a:t> </a:t>
            </a:r>
            <a:r>
              <a:rPr lang="fi-FI" sz="2000" b="1" i="1" dirty="0" err="1"/>
              <a:t>final</a:t>
            </a:r>
            <a:r>
              <a:rPr lang="fi-FI" sz="2000" b="1" i="1" dirty="0"/>
              <a:t> version </a:t>
            </a:r>
            <a:r>
              <a:rPr lang="fi-FI" sz="2000" dirty="0"/>
              <a:t>to </a:t>
            </a:r>
            <a:r>
              <a:rPr lang="fi-FI" sz="2000" dirty="0" err="1"/>
              <a:t>MyCourses</a:t>
            </a:r>
            <a:r>
              <a:rPr lang="fi-FI" sz="2000" dirty="0"/>
              <a:t> </a:t>
            </a:r>
            <a:r>
              <a:rPr lang="fi-FI" sz="2000" dirty="0" err="1"/>
              <a:t>by</a:t>
            </a:r>
            <a:r>
              <a:rPr lang="fi-FI" sz="2000" dirty="0"/>
              <a:t> </a:t>
            </a:r>
            <a:r>
              <a:rPr lang="en-US" sz="2000" b="1" dirty="0"/>
              <a:t>13.00 Session 3</a:t>
            </a:r>
            <a:endParaRPr lang="fi-FI" sz="2000" dirty="0"/>
          </a:p>
          <a:p>
            <a:pPr fontAlgn="base">
              <a:spcBef>
                <a:spcPts val="600"/>
              </a:spcBef>
              <a:spcAft>
                <a:spcPts val="600"/>
              </a:spcAft>
            </a:pPr>
            <a:endParaRPr lang="en-GB" sz="2000" dirty="0">
              <a:solidFill>
                <a:srgbClr val="000000"/>
              </a:solidFill>
            </a:endParaRPr>
          </a:p>
          <a:p>
            <a:pPr>
              <a:spcBef>
                <a:spcPts val="600"/>
              </a:spcBef>
              <a:spcAft>
                <a:spcPts val="600"/>
              </a:spcAft>
            </a:pPr>
            <a:r>
              <a:rPr lang="en-US" sz="2000" dirty="0"/>
              <a:t>Evaluation rubric available in MyCourses A1 submission box </a:t>
            </a:r>
            <a:endParaRPr lang="en-GB" sz="2000" dirty="0">
              <a:solidFill>
                <a:srgbClr val="000000"/>
              </a:solidFill>
            </a:endParaRPr>
          </a:p>
        </p:txBody>
      </p:sp>
      <p:sp>
        <p:nvSpPr>
          <p:cNvPr id="70659" name="Rectangle 2"/>
          <p:cNvSpPr>
            <a:spLocks noChangeArrowheads="1"/>
          </p:cNvSpPr>
          <p:nvPr/>
        </p:nvSpPr>
        <p:spPr bwMode="auto">
          <a:xfrm>
            <a:off x="647702" y="822325"/>
            <a:ext cx="7737475" cy="1143000"/>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A1 Written request (group)</a:t>
            </a:r>
            <a:endParaRPr lang="en-GB" sz="2800" b="1" dirty="0">
              <a:solidFill>
                <a:srgbClr val="000000"/>
              </a:solidFill>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173358980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BE2E-ECFC-EE4A-92E1-E65C0637640A}"/>
              </a:ext>
            </a:extLst>
          </p:cNvPr>
          <p:cNvSpPr>
            <a:spLocks noGrp="1"/>
          </p:cNvSpPr>
          <p:nvPr>
            <p:ph type="title"/>
          </p:nvPr>
        </p:nvSpPr>
        <p:spPr/>
        <p:txBody>
          <a:bodyPr/>
          <a:lstStyle/>
          <a:p>
            <a:r>
              <a:rPr lang="fi-FI" sz="2400" dirty="0" err="1">
                <a:solidFill>
                  <a:schemeClr val="tx1"/>
                </a:solidFill>
              </a:rPr>
              <a:t>Communication</a:t>
            </a:r>
            <a:r>
              <a:rPr lang="fi-FI" sz="2400" dirty="0">
                <a:solidFill>
                  <a:schemeClr val="tx1"/>
                </a:solidFill>
              </a:rPr>
              <a:t> </a:t>
            </a:r>
            <a:r>
              <a:rPr lang="fi-FI" sz="2400" dirty="0" err="1">
                <a:solidFill>
                  <a:schemeClr val="tx1"/>
                </a:solidFill>
              </a:rPr>
              <a:t>strategy</a:t>
            </a:r>
            <a:r>
              <a:rPr lang="fi-FI" sz="2400" dirty="0">
                <a:solidFill>
                  <a:schemeClr val="tx1"/>
                </a:solidFill>
              </a:rPr>
              <a:t> for A1 </a:t>
            </a:r>
            <a:endParaRPr lang="en-AU" sz="2400" dirty="0">
              <a:solidFill>
                <a:schemeClr val="tx1"/>
              </a:solidFill>
            </a:endParaRPr>
          </a:p>
        </p:txBody>
      </p:sp>
      <p:sp>
        <p:nvSpPr>
          <p:cNvPr id="3" name="TextBox 2">
            <a:extLst>
              <a:ext uri="{FF2B5EF4-FFF2-40B4-BE49-F238E27FC236}">
                <a16:creationId xmlns:a16="http://schemas.microsoft.com/office/drawing/2014/main" id="{8C03239D-CD4D-2448-94CA-8FBC3EF49B51}"/>
              </a:ext>
            </a:extLst>
          </p:cNvPr>
          <p:cNvSpPr txBox="1"/>
          <p:nvPr/>
        </p:nvSpPr>
        <p:spPr>
          <a:xfrm>
            <a:off x="622300" y="1651000"/>
            <a:ext cx="7137400" cy="3477875"/>
          </a:xfrm>
          <a:prstGeom prst="rect">
            <a:avLst/>
          </a:prstGeom>
          <a:noFill/>
        </p:spPr>
        <p:txBody>
          <a:bodyPr wrap="square" rtlCol="0">
            <a:spAutoFit/>
          </a:bodyPr>
          <a:lstStyle/>
          <a:p>
            <a:pPr marL="457200" indent="-457200">
              <a:buFont typeface="+mj-lt"/>
              <a:buAutoNum type="arabicPeriod"/>
            </a:pPr>
            <a:r>
              <a:rPr lang="fi-FI" sz="2000" dirty="0" err="1"/>
              <a:t>What</a:t>
            </a:r>
            <a:r>
              <a:rPr lang="fi-FI" sz="2000" dirty="0"/>
              <a:t> is </a:t>
            </a:r>
            <a:r>
              <a:rPr lang="fi-FI" sz="2000" dirty="0" err="1"/>
              <a:t>your</a:t>
            </a:r>
            <a:r>
              <a:rPr lang="fi-FI" sz="2000" dirty="0"/>
              <a:t> </a:t>
            </a:r>
            <a:r>
              <a:rPr lang="fi-FI" sz="2000" b="1" i="1" dirty="0" err="1"/>
              <a:t>objective</a:t>
            </a:r>
            <a:r>
              <a:rPr lang="fi-FI" sz="2000" b="1" i="1" dirty="0"/>
              <a:t> </a:t>
            </a:r>
            <a:r>
              <a:rPr lang="fi-FI" sz="2000" dirty="0"/>
              <a:t>in </a:t>
            </a:r>
            <a:r>
              <a:rPr lang="fi-FI" sz="2000" dirty="0" err="1"/>
              <a:t>the</a:t>
            </a:r>
            <a:r>
              <a:rPr lang="fi-FI" sz="2000" dirty="0"/>
              <a:t> case / in </a:t>
            </a:r>
            <a:r>
              <a:rPr lang="fi-FI" sz="2000" dirty="0" err="1"/>
              <a:t>the</a:t>
            </a:r>
            <a:r>
              <a:rPr lang="fi-FI" sz="2000" dirty="0"/>
              <a:t> </a:t>
            </a:r>
            <a:r>
              <a:rPr lang="fi-FI" sz="2000" dirty="0" err="1"/>
              <a:t>email</a:t>
            </a:r>
            <a:r>
              <a:rPr lang="fi-FI" sz="2000" dirty="0"/>
              <a:t>? </a:t>
            </a:r>
          </a:p>
          <a:p>
            <a:pPr marL="457200" indent="-457200">
              <a:buFont typeface="+mj-lt"/>
              <a:buAutoNum type="arabicPeriod"/>
            </a:pPr>
            <a:r>
              <a:rPr lang="fi-FI" sz="2000" dirty="0"/>
              <a:t>How </a:t>
            </a:r>
            <a:r>
              <a:rPr lang="fi-FI" sz="2000" dirty="0" err="1"/>
              <a:t>much</a:t>
            </a:r>
            <a:r>
              <a:rPr lang="fi-FI" sz="2000" dirty="0"/>
              <a:t> and </a:t>
            </a:r>
            <a:r>
              <a:rPr lang="fi-FI" sz="2000" dirty="0" err="1"/>
              <a:t>what</a:t>
            </a:r>
            <a:r>
              <a:rPr lang="fi-FI" sz="2000" dirty="0"/>
              <a:t> </a:t>
            </a:r>
            <a:r>
              <a:rPr lang="fi-FI" sz="2000" dirty="0" err="1"/>
              <a:t>kind</a:t>
            </a:r>
            <a:r>
              <a:rPr lang="fi-FI" sz="2000" dirty="0"/>
              <a:t> of </a:t>
            </a:r>
            <a:r>
              <a:rPr lang="fi-FI" sz="2000" b="1" i="1" dirty="0" err="1"/>
              <a:t>credibility</a:t>
            </a:r>
            <a:r>
              <a:rPr lang="fi-FI" sz="2000" b="1" i="1" dirty="0"/>
              <a:t> </a:t>
            </a:r>
            <a:r>
              <a:rPr lang="fi-FI" sz="2000" dirty="0" err="1"/>
              <a:t>do</a:t>
            </a:r>
            <a:r>
              <a:rPr lang="fi-FI" sz="2000" dirty="0"/>
              <a:t> </a:t>
            </a:r>
            <a:r>
              <a:rPr lang="fi-FI" sz="2000" dirty="0" err="1"/>
              <a:t>you</a:t>
            </a:r>
            <a:r>
              <a:rPr lang="fi-FI" sz="2000" dirty="0"/>
              <a:t> as </a:t>
            </a:r>
            <a:r>
              <a:rPr lang="fi-FI" sz="2000" dirty="0" err="1"/>
              <a:t>the</a:t>
            </a:r>
            <a:r>
              <a:rPr lang="fi-FI" sz="2000" dirty="0"/>
              <a:t> </a:t>
            </a:r>
            <a:r>
              <a:rPr lang="fi-FI" sz="2000" dirty="0" err="1"/>
              <a:t>communicator</a:t>
            </a:r>
            <a:r>
              <a:rPr lang="fi-FI" sz="2000" dirty="0"/>
              <a:t> </a:t>
            </a:r>
            <a:r>
              <a:rPr lang="fi-FI" sz="2000" dirty="0" err="1"/>
              <a:t>have</a:t>
            </a:r>
            <a:r>
              <a:rPr lang="fi-FI" sz="2000" dirty="0"/>
              <a:t>? </a:t>
            </a:r>
          </a:p>
          <a:p>
            <a:pPr marL="457200" indent="-457200">
              <a:buFont typeface="+mj-lt"/>
              <a:buAutoNum type="arabicPeriod"/>
            </a:pPr>
            <a:r>
              <a:rPr lang="fi-FI" sz="2000" dirty="0"/>
              <a:t>How </a:t>
            </a:r>
            <a:r>
              <a:rPr lang="fi-FI" sz="2000" dirty="0" err="1"/>
              <a:t>does</a:t>
            </a:r>
            <a:r>
              <a:rPr lang="fi-FI" sz="2000" dirty="0"/>
              <a:t> </a:t>
            </a:r>
            <a:r>
              <a:rPr lang="fi-FI" sz="2000" dirty="0" err="1"/>
              <a:t>your</a:t>
            </a:r>
            <a:r>
              <a:rPr lang="fi-FI" sz="2000" dirty="0"/>
              <a:t> </a:t>
            </a:r>
            <a:r>
              <a:rPr lang="fi-FI" sz="2000" b="1" i="1" dirty="0" err="1"/>
              <a:t>rather</a:t>
            </a:r>
            <a:r>
              <a:rPr lang="fi-FI" sz="2000" b="1" i="1" dirty="0"/>
              <a:t> </a:t>
            </a:r>
            <a:r>
              <a:rPr lang="fi-FI" sz="2000" b="1" i="1" dirty="0" err="1"/>
              <a:t>low</a:t>
            </a:r>
            <a:r>
              <a:rPr lang="fi-FI" sz="2000" b="1" i="1" dirty="0"/>
              <a:t> </a:t>
            </a:r>
            <a:r>
              <a:rPr lang="fi-FI" sz="2000" b="1" i="1" dirty="0" err="1"/>
              <a:t>credibility</a:t>
            </a:r>
            <a:r>
              <a:rPr lang="fi-FI" sz="2000" b="1" i="1" dirty="0"/>
              <a:t> </a:t>
            </a:r>
            <a:r>
              <a:rPr lang="fi-FI" sz="2000" dirty="0" err="1"/>
              <a:t>influence</a:t>
            </a:r>
            <a:r>
              <a:rPr lang="fi-FI" sz="2000" dirty="0"/>
              <a:t> </a:t>
            </a:r>
            <a:r>
              <a:rPr lang="fi-FI" sz="2000" dirty="0" err="1"/>
              <a:t>your</a:t>
            </a:r>
            <a:r>
              <a:rPr lang="fi-FI" sz="2000" dirty="0"/>
              <a:t> </a:t>
            </a:r>
            <a:r>
              <a:rPr lang="fi-FI" sz="2000" dirty="0" err="1"/>
              <a:t>message</a:t>
            </a:r>
            <a:r>
              <a:rPr lang="fi-FI" sz="2000" dirty="0"/>
              <a:t>? </a:t>
            </a:r>
          </a:p>
          <a:p>
            <a:pPr marL="457200" indent="-457200">
              <a:buFont typeface="+mj-lt"/>
              <a:buAutoNum type="arabicPeriod"/>
            </a:pPr>
            <a:r>
              <a:rPr lang="fi-FI" sz="2000" dirty="0" err="1"/>
              <a:t>Who</a:t>
            </a:r>
            <a:r>
              <a:rPr lang="fi-FI" sz="2000" dirty="0"/>
              <a:t> is </a:t>
            </a:r>
            <a:r>
              <a:rPr lang="fi-FI" sz="2000" dirty="0" err="1"/>
              <a:t>your</a:t>
            </a:r>
            <a:r>
              <a:rPr lang="fi-FI" sz="2000" dirty="0"/>
              <a:t> </a:t>
            </a:r>
            <a:r>
              <a:rPr lang="fi-FI" sz="2000" b="1" i="1" dirty="0" err="1"/>
              <a:t>audience</a:t>
            </a:r>
            <a:r>
              <a:rPr lang="fi-FI" sz="2000" dirty="0"/>
              <a:t>? </a:t>
            </a:r>
          </a:p>
          <a:p>
            <a:pPr marL="457200" indent="-457200">
              <a:buFont typeface="+mj-lt"/>
              <a:buAutoNum type="arabicPeriod"/>
            </a:pPr>
            <a:r>
              <a:rPr lang="fi-FI" sz="2000" dirty="0" err="1"/>
              <a:t>What</a:t>
            </a:r>
            <a:r>
              <a:rPr lang="fi-FI" sz="2000" dirty="0"/>
              <a:t> </a:t>
            </a:r>
            <a:r>
              <a:rPr lang="fi-FI" sz="2000" dirty="0" err="1"/>
              <a:t>does</a:t>
            </a:r>
            <a:r>
              <a:rPr lang="fi-FI" sz="2000" dirty="0"/>
              <a:t> </a:t>
            </a:r>
            <a:r>
              <a:rPr lang="fi-FI" sz="2000" dirty="0" err="1"/>
              <a:t>the</a:t>
            </a:r>
            <a:r>
              <a:rPr lang="fi-FI" sz="2000" dirty="0"/>
              <a:t> </a:t>
            </a:r>
            <a:r>
              <a:rPr lang="fi-FI" sz="2000" dirty="0" err="1"/>
              <a:t>audience</a:t>
            </a:r>
            <a:r>
              <a:rPr lang="fi-FI" sz="2000" dirty="0"/>
              <a:t> </a:t>
            </a:r>
            <a:r>
              <a:rPr lang="fi-FI" sz="2000" b="1" i="1" dirty="0" err="1"/>
              <a:t>know</a:t>
            </a:r>
            <a:r>
              <a:rPr lang="fi-FI" sz="2000" b="1" i="1" dirty="0"/>
              <a:t> / </a:t>
            </a:r>
            <a:r>
              <a:rPr lang="fi-FI" sz="2000" b="1" i="1" dirty="0" err="1"/>
              <a:t>not</a:t>
            </a:r>
            <a:r>
              <a:rPr lang="fi-FI" sz="2000" b="1" i="1" dirty="0"/>
              <a:t> </a:t>
            </a:r>
            <a:r>
              <a:rPr lang="fi-FI" sz="2000" b="1" i="1" dirty="0" err="1"/>
              <a:t>know</a:t>
            </a:r>
            <a:r>
              <a:rPr lang="fi-FI" sz="2000" dirty="0"/>
              <a:t>? </a:t>
            </a:r>
          </a:p>
          <a:p>
            <a:pPr marL="457200" indent="-457200">
              <a:buFont typeface="+mj-lt"/>
              <a:buAutoNum type="arabicPeriod"/>
            </a:pPr>
            <a:r>
              <a:rPr lang="fi-FI" sz="2000" dirty="0"/>
              <a:t>How is </a:t>
            </a:r>
            <a:r>
              <a:rPr lang="fi-FI" sz="2000" dirty="0" err="1"/>
              <a:t>the</a:t>
            </a:r>
            <a:r>
              <a:rPr lang="fi-FI" sz="2000" dirty="0"/>
              <a:t> </a:t>
            </a:r>
            <a:r>
              <a:rPr lang="fi-FI" sz="2000" dirty="0" err="1"/>
              <a:t>audience</a:t>
            </a:r>
            <a:r>
              <a:rPr lang="fi-FI" sz="2000" dirty="0"/>
              <a:t> </a:t>
            </a:r>
            <a:r>
              <a:rPr lang="fi-FI" sz="2000" b="1" i="1" dirty="0" err="1"/>
              <a:t>likely</a:t>
            </a:r>
            <a:r>
              <a:rPr lang="fi-FI" sz="2000" b="1" i="1" dirty="0"/>
              <a:t> to </a:t>
            </a:r>
            <a:r>
              <a:rPr lang="fi-FI" sz="2000" b="1" i="1" dirty="0" err="1"/>
              <a:t>feel</a:t>
            </a:r>
            <a:r>
              <a:rPr lang="fi-FI" sz="2000" b="1" i="1" dirty="0"/>
              <a:t> </a:t>
            </a:r>
            <a:r>
              <a:rPr lang="fi-FI" sz="2000" dirty="0" err="1"/>
              <a:t>about</a:t>
            </a:r>
            <a:r>
              <a:rPr lang="fi-FI" sz="2000" dirty="0"/>
              <a:t> </a:t>
            </a:r>
            <a:r>
              <a:rPr lang="fi-FI" sz="2000" dirty="0" err="1"/>
              <a:t>your</a:t>
            </a:r>
            <a:r>
              <a:rPr lang="fi-FI" sz="2000" dirty="0"/>
              <a:t> </a:t>
            </a:r>
            <a:r>
              <a:rPr lang="fi-FI" sz="2000" dirty="0" err="1"/>
              <a:t>request</a:t>
            </a:r>
            <a:r>
              <a:rPr lang="fi-FI" sz="2000" dirty="0"/>
              <a:t>? </a:t>
            </a:r>
          </a:p>
          <a:p>
            <a:pPr marL="457200" indent="-457200">
              <a:buFont typeface="+mj-lt"/>
              <a:buAutoNum type="arabicPeriod"/>
            </a:pPr>
            <a:r>
              <a:rPr lang="fi-FI" sz="2000" dirty="0"/>
              <a:t>How </a:t>
            </a:r>
            <a:r>
              <a:rPr lang="fi-FI" sz="2000" dirty="0" err="1"/>
              <a:t>can</a:t>
            </a:r>
            <a:r>
              <a:rPr lang="fi-FI" sz="2000" dirty="0"/>
              <a:t> </a:t>
            </a:r>
            <a:r>
              <a:rPr lang="fi-FI" sz="2000" dirty="0" err="1"/>
              <a:t>you</a:t>
            </a:r>
            <a:r>
              <a:rPr lang="fi-FI" sz="2000" dirty="0"/>
              <a:t> </a:t>
            </a:r>
            <a:r>
              <a:rPr lang="fi-FI" sz="2000" b="1" i="1" dirty="0" err="1"/>
              <a:t>persuade</a:t>
            </a:r>
            <a:r>
              <a:rPr lang="fi-FI" sz="2000" b="1" i="1" dirty="0"/>
              <a:t> </a:t>
            </a:r>
            <a:r>
              <a:rPr lang="fi-FI" sz="2000" dirty="0" err="1"/>
              <a:t>this</a:t>
            </a:r>
            <a:r>
              <a:rPr lang="fi-FI" sz="2000" dirty="0"/>
              <a:t> </a:t>
            </a:r>
            <a:r>
              <a:rPr lang="fi-FI" sz="2000" dirty="0" err="1"/>
              <a:t>specific</a:t>
            </a:r>
            <a:r>
              <a:rPr lang="fi-FI" sz="2000" dirty="0"/>
              <a:t> </a:t>
            </a:r>
            <a:r>
              <a:rPr lang="fi-FI" sz="2000" dirty="0" err="1"/>
              <a:t>audience</a:t>
            </a:r>
            <a:r>
              <a:rPr lang="fi-FI" sz="2000" dirty="0"/>
              <a:t>? i.e. </a:t>
            </a:r>
            <a:r>
              <a:rPr lang="fi-FI" sz="2000" dirty="0" err="1"/>
              <a:t>what</a:t>
            </a:r>
            <a:r>
              <a:rPr lang="fi-FI" sz="2000" dirty="0"/>
              <a:t> </a:t>
            </a:r>
            <a:r>
              <a:rPr lang="fi-FI" sz="2000" dirty="0" err="1"/>
              <a:t>can</a:t>
            </a:r>
            <a:r>
              <a:rPr lang="fi-FI" sz="2000" dirty="0"/>
              <a:t> </a:t>
            </a:r>
            <a:r>
              <a:rPr lang="fi-FI" sz="2000" dirty="0" err="1"/>
              <a:t>you</a:t>
            </a:r>
            <a:r>
              <a:rPr lang="fi-FI" sz="2000" dirty="0"/>
              <a:t> </a:t>
            </a:r>
            <a:r>
              <a:rPr lang="fi-FI" sz="2000" dirty="0" err="1"/>
              <a:t>offer</a:t>
            </a:r>
            <a:r>
              <a:rPr lang="fi-FI" sz="2000" dirty="0"/>
              <a:t> </a:t>
            </a:r>
            <a:r>
              <a:rPr lang="fi-FI" sz="2000" dirty="0" err="1"/>
              <a:t>them</a:t>
            </a:r>
            <a:r>
              <a:rPr lang="fi-FI" sz="2000" dirty="0"/>
              <a:t>? </a:t>
            </a:r>
          </a:p>
          <a:p>
            <a:pPr marL="457200" indent="-457200">
              <a:buFont typeface="+mj-lt"/>
              <a:buAutoNum type="arabicPeriod"/>
            </a:pPr>
            <a:r>
              <a:rPr lang="fi-FI" sz="2000" dirty="0"/>
              <a:t>How </a:t>
            </a:r>
            <a:r>
              <a:rPr lang="fi-FI" sz="2000" dirty="0" err="1"/>
              <a:t>should</a:t>
            </a:r>
            <a:r>
              <a:rPr lang="fi-FI" sz="2000" dirty="0"/>
              <a:t> </a:t>
            </a:r>
            <a:r>
              <a:rPr lang="fi-FI" sz="2000" dirty="0" err="1"/>
              <a:t>you</a:t>
            </a:r>
            <a:r>
              <a:rPr lang="fi-FI" sz="2000" dirty="0"/>
              <a:t> </a:t>
            </a:r>
            <a:r>
              <a:rPr lang="fi-FI" sz="2000" b="1" i="1" dirty="0" err="1"/>
              <a:t>structure</a:t>
            </a:r>
            <a:r>
              <a:rPr lang="fi-FI" sz="2000" b="1" i="1" dirty="0"/>
              <a:t> </a:t>
            </a:r>
            <a:r>
              <a:rPr lang="fi-FI" sz="2000" dirty="0" err="1"/>
              <a:t>your</a:t>
            </a:r>
            <a:r>
              <a:rPr lang="fi-FI" sz="2000" dirty="0"/>
              <a:t> </a:t>
            </a:r>
            <a:r>
              <a:rPr lang="fi-FI" sz="2000" dirty="0" err="1"/>
              <a:t>message</a:t>
            </a:r>
            <a:r>
              <a:rPr lang="fi-FI" sz="2000" dirty="0"/>
              <a:t>, and </a:t>
            </a:r>
            <a:r>
              <a:rPr lang="fi-FI" sz="2000" dirty="0" err="1"/>
              <a:t>why</a:t>
            </a:r>
            <a:r>
              <a:rPr lang="fi-FI" sz="2000" dirty="0"/>
              <a:t>? </a:t>
            </a:r>
          </a:p>
        </p:txBody>
      </p:sp>
    </p:spTree>
    <p:extLst>
      <p:ext uri="{BB962C8B-B14F-4D97-AF65-F5344CB8AC3E}">
        <p14:creationId xmlns:p14="http://schemas.microsoft.com/office/powerpoint/2010/main" val="15508229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2AD5F5-D096-DC4D-8188-BA703C2F0879}"/>
              </a:ext>
            </a:extLst>
          </p:cNvPr>
          <p:cNvSpPr txBox="1"/>
          <p:nvPr/>
        </p:nvSpPr>
        <p:spPr>
          <a:xfrm>
            <a:off x="1097280" y="2775642"/>
            <a:ext cx="5314950" cy="2862322"/>
          </a:xfrm>
          <a:prstGeom prst="rect">
            <a:avLst/>
          </a:prstGeom>
          <a:noFill/>
        </p:spPr>
        <p:txBody>
          <a:bodyPr wrap="square" rtlCol="0">
            <a:spAutoFit/>
          </a:bodyPr>
          <a:lstStyle/>
          <a:p>
            <a:pPr>
              <a:spcBef>
                <a:spcPts val="600"/>
              </a:spcBef>
              <a:spcAft>
                <a:spcPts val="600"/>
              </a:spcAft>
            </a:pPr>
            <a:r>
              <a:rPr lang="fi-FI" sz="2000" b="1" dirty="0"/>
              <a:t>Learning </a:t>
            </a:r>
            <a:r>
              <a:rPr lang="fi-FI" sz="2000" b="1" dirty="0" err="1"/>
              <a:t>outcomes</a:t>
            </a:r>
            <a:r>
              <a:rPr lang="fi-FI" sz="2000" b="1" dirty="0"/>
              <a:t> </a:t>
            </a:r>
          </a:p>
          <a:p>
            <a:pPr>
              <a:spcBef>
                <a:spcPts val="600"/>
              </a:spcBef>
              <a:spcAft>
                <a:spcPts val="600"/>
              </a:spcAft>
            </a:pPr>
            <a:r>
              <a:rPr lang="fi-FI" sz="2000" dirty="0"/>
              <a:t>By </a:t>
            </a:r>
            <a:r>
              <a:rPr lang="fi-FI" sz="2000" dirty="0" err="1"/>
              <a:t>the</a:t>
            </a:r>
            <a:r>
              <a:rPr lang="fi-FI" sz="2000" dirty="0"/>
              <a:t> </a:t>
            </a:r>
            <a:r>
              <a:rPr lang="fi-FI" sz="2000" dirty="0" err="1"/>
              <a:t>end</a:t>
            </a:r>
            <a:r>
              <a:rPr lang="fi-FI" sz="2000" dirty="0"/>
              <a:t> of </a:t>
            </a:r>
            <a:r>
              <a:rPr lang="fi-FI" sz="2000" dirty="0" err="1"/>
              <a:t>this</a:t>
            </a:r>
            <a:r>
              <a:rPr lang="fi-FI" sz="2000" dirty="0"/>
              <a:t> session, </a:t>
            </a:r>
            <a:r>
              <a:rPr lang="fi-FI" sz="2000" dirty="0" err="1"/>
              <a:t>you</a:t>
            </a:r>
            <a:r>
              <a:rPr lang="fi-FI" sz="2000" dirty="0"/>
              <a:t> </a:t>
            </a:r>
            <a:r>
              <a:rPr lang="fi-FI" sz="2000" dirty="0" err="1"/>
              <a:t>will</a:t>
            </a:r>
            <a:r>
              <a:rPr lang="fi-FI" sz="2000" dirty="0"/>
              <a:t> </a:t>
            </a:r>
            <a:r>
              <a:rPr lang="fi-FI" sz="2000" dirty="0" err="1"/>
              <a:t>be</a:t>
            </a:r>
            <a:r>
              <a:rPr lang="fi-FI" sz="2000" dirty="0"/>
              <a:t> </a:t>
            </a:r>
            <a:r>
              <a:rPr lang="fi-FI" sz="2000" dirty="0" err="1"/>
              <a:t>able</a:t>
            </a:r>
            <a:r>
              <a:rPr lang="fi-FI" sz="2000" dirty="0"/>
              <a:t> to </a:t>
            </a:r>
          </a:p>
          <a:p>
            <a:pPr marL="457200" indent="-457200">
              <a:spcBef>
                <a:spcPts val="600"/>
              </a:spcBef>
              <a:spcAft>
                <a:spcPts val="600"/>
              </a:spcAft>
              <a:buAutoNum type="arabicPeriod"/>
            </a:pPr>
            <a:r>
              <a:rPr lang="fi-FI" sz="2000" dirty="0"/>
              <a:t>Write </a:t>
            </a:r>
            <a:r>
              <a:rPr lang="fi-FI" sz="2000" dirty="0" err="1"/>
              <a:t>persuasive</a:t>
            </a:r>
            <a:r>
              <a:rPr lang="fi-FI" sz="2000" dirty="0"/>
              <a:t>, </a:t>
            </a:r>
            <a:r>
              <a:rPr lang="fi-FI" sz="2000" dirty="0" err="1"/>
              <a:t>clear</a:t>
            </a:r>
            <a:r>
              <a:rPr lang="fi-FI" sz="2000" dirty="0"/>
              <a:t> and </a:t>
            </a:r>
            <a:r>
              <a:rPr lang="fi-FI" sz="2000" dirty="0" err="1"/>
              <a:t>concise</a:t>
            </a:r>
            <a:r>
              <a:rPr lang="fi-FI" sz="2000" dirty="0"/>
              <a:t> business </a:t>
            </a:r>
            <a:r>
              <a:rPr lang="fi-FI" sz="2000" dirty="0" err="1"/>
              <a:t>messages</a:t>
            </a:r>
            <a:r>
              <a:rPr lang="fi-FI" sz="2000" dirty="0"/>
              <a:t> </a:t>
            </a:r>
          </a:p>
          <a:p>
            <a:pPr marL="457200" indent="-457200">
              <a:spcBef>
                <a:spcPts val="600"/>
              </a:spcBef>
              <a:spcAft>
                <a:spcPts val="600"/>
              </a:spcAft>
              <a:buAutoNum type="arabicPeriod"/>
            </a:pPr>
            <a:r>
              <a:rPr lang="fi-FI" sz="2000" dirty="0"/>
              <a:t>Write </a:t>
            </a:r>
            <a:r>
              <a:rPr lang="fi-FI" sz="2000" dirty="0" err="1"/>
              <a:t>with</a:t>
            </a:r>
            <a:r>
              <a:rPr lang="fi-FI" sz="2000" dirty="0"/>
              <a:t> a </a:t>
            </a:r>
            <a:r>
              <a:rPr lang="fi-FI" sz="2000" dirty="0" err="1"/>
              <a:t>strong</a:t>
            </a:r>
            <a:r>
              <a:rPr lang="fi-FI" sz="2000" dirty="0"/>
              <a:t> </a:t>
            </a:r>
            <a:r>
              <a:rPr lang="fi-FI" sz="2000" dirty="0" err="1"/>
              <a:t>audience</a:t>
            </a:r>
            <a:r>
              <a:rPr lang="fi-FI" sz="2000" dirty="0"/>
              <a:t> </a:t>
            </a:r>
            <a:r>
              <a:rPr lang="fi-FI" sz="2000" dirty="0" err="1"/>
              <a:t>focus</a:t>
            </a:r>
            <a:endParaRPr lang="fi-FI" sz="2000" dirty="0"/>
          </a:p>
          <a:p>
            <a:pPr marL="457200" indent="-457200">
              <a:spcBef>
                <a:spcPts val="600"/>
              </a:spcBef>
              <a:spcAft>
                <a:spcPts val="600"/>
              </a:spcAft>
              <a:buAutoNum type="arabicPeriod"/>
            </a:pPr>
            <a:r>
              <a:rPr lang="fi-FI" sz="2000" dirty="0" err="1"/>
              <a:t>Ensure</a:t>
            </a:r>
            <a:r>
              <a:rPr lang="fi-FI" sz="2000" dirty="0"/>
              <a:t> </a:t>
            </a:r>
            <a:r>
              <a:rPr lang="fi-FI" sz="2000" dirty="0" err="1"/>
              <a:t>you</a:t>
            </a:r>
            <a:r>
              <a:rPr lang="fi-FI" sz="2000" dirty="0"/>
              <a:t> </a:t>
            </a:r>
            <a:r>
              <a:rPr lang="fi-FI" sz="2000" dirty="0" err="1"/>
              <a:t>get</a:t>
            </a:r>
            <a:r>
              <a:rPr lang="fi-FI" sz="2000" dirty="0"/>
              <a:t> </a:t>
            </a:r>
            <a:r>
              <a:rPr lang="fi-FI" sz="2000" dirty="0" err="1"/>
              <a:t>the</a:t>
            </a:r>
            <a:r>
              <a:rPr lang="fi-FI" sz="2000" dirty="0"/>
              <a:t> </a:t>
            </a:r>
            <a:r>
              <a:rPr lang="fi-FI" sz="2000" dirty="0" err="1"/>
              <a:t>desired</a:t>
            </a:r>
            <a:r>
              <a:rPr lang="fi-FI" sz="2000" dirty="0"/>
              <a:t> </a:t>
            </a:r>
            <a:r>
              <a:rPr lang="fi-FI" sz="2000" dirty="0" err="1"/>
              <a:t>response</a:t>
            </a:r>
            <a:r>
              <a:rPr lang="fi-FI" sz="2000" dirty="0"/>
              <a:t> </a:t>
            </a:r>
            <a:r>
              <a:rPr lang="fi-FI" sz="2000" dirty="0" err="1"/>
              <a:t>from</a:t>
            </a:r>
            <a:r>
              <a:rPr lang="fi-FI" sz="2000" dirty="0"/>
              <a:t> </a:t>
            </a:r>
            <a:r>
              <a:rPr lang="fi-FI" sz="2000" dirty="0" err="1"/>
              <a:t>readers</a:t>
            </a:r>
            <a:r>
              <a:rPr lang="fi-FI" sz="2000" dirty="0"/>
              <a:t> </a:t>
            </a:r>
            <a:endParaRPr lang="fi-FI" sz="2000" dirty="0">
              <a:effectLst/>
            </a:endParaRPr>
          </a:p>
        </p:txBody>
      </p:sp>
      <p:sp>
        <p:nvSpPr>
          <p:cNvPr id="3" name="TextBox 2">
            <a:extLst>
              <a:ext uri="{FF2B5EF4-FFF2-40B4-BE49-F238E27FC236}">
                <a16:creationId xmlns:a16="http://schemas.microsoft.com/office/drawing/2014/main" id="{D28A91E8-92A4-834B-B456-B4379876E107}"/>
              </a:ext>
            </a:extLst>
          </p:cNvPr>
          <p:cNvSpPr txBox="1"/>
          <p:nvPr/>
        </p:nvSpPr>
        <p:spPr>
          <a:xfrm>
            <a:off x="1097280" y="960120"/>
            <a:ext cx="6149340" cy="1077218"/>
          </a:xfrm>
          <a:prstGeom prst="rect">
            <a:avLst/>
          </a:prstGeom>
          <a:noFill/>
        </p:spPr>
        <p:txBody>
          <a:bodyPr wrap="square" rtlCol="0">
            <a:spAutoFit/>
          </a:bodyPr>
          <a:lstStyle/>
          <a:p>
            <a:r>
              <a:rPr lang="en-GB" sz="3200" b="1" dirty="0">
                <a:solidFill>
                  <a:srgbClr val="7030A0"/>
                </a:solidFill>
                <a:latin typeface="+mj-lt"/>
              </a:rPr>
              <a:t>6. Effective</a:t>
            </a:r>
            <a:r>
              <a:rPr lang="en-GB" sz="3200" dirty="0">
                <a:solidFill>
                  <a:srgbClr val="7030A0"/>
                </a:solidFill>
                <a:latin typeface="+mj-lt"/>
              </a:rPr>
              <a:t> </a:t>
            </a:r>
            <a:r>
              <a:rPr lang="en-GB" sz="3200" b="1" dirty="0">
                <a:solidFill>
                  <a:srgbClr val="7030A0"/>
                </a:solidFill>
                <a:latin typeface="+mj-lt"/>
              </a:rPr>
              <a:t>Business Writing</a:t>
            </a:r>
          </a:p>
        </p:txBody>
      </p:sp>
    </p:spTree>
    <p:extLst>
      <p:ext uri="{BB962C8B-B14F-4D97-AF65-F5344CB8AC3E}">
        <p14:creationId xmlns:p14="http://schemas.microsoft.com/office/powerpoint/2010/main" val="289278866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7143" y="713014"/>
            <a:ext cx="6640286" cy="2277547"/>
          </a:xfrm>
          <a:prstGeom prst="rect">
            <a:avLst/>
          </a:prstGeom>
          <a:noFill/>
        </p:spPr>
        <p:txBody>
          <a:bodyPr wrap="square" rtlCol="0">
            <a:spAutoFit/>
          </a:bodyPr>
          <a:lstStyle/>
          <a:p>
            <a:pPr lvl="0">
              <a:spcBef>
                <a:spcPts val="600"/>
              </a:spcBef>
            </a:pPr>
            <a:r>
              <a:rPr lang="en-US" sz="2200" b="1" dirty="0"/>
              <a:t>Business communication:</a:t>
            </a:r>
            <a:endParaRPr lang="en-US" sz="2200" dirty="0"/>
          </a:p>
          <a:p>
            <a:pPr marL="285750" lvl="0" indent="-285750">
              <a:spcBef>
                <a:spcPts val="600"/>
              </a:spcBef>
              <a:buFont typeface="Arial"/>
              <a:buChar char="•"/>
            </a:pPr>
            <a:r>
              <a:rPr lang="en-US" sz="2200" b="1" dirty="0"/>
              <a:t>Speeches</a:t>
            </a:r>
            <a:r>
              <a:rPr lang="en-US" sz="2200" dirty="0"/>
              <a:t> (</a:t>
            </a:r>
            <a:r>
              <a:rPr lang="en-US" sz="2200" dirty="0" err="1"/>
              <a:t>eg</a:t>
            </a:r>
            <a:r>
              <a:rPr lang="en-US" sz="2200" dirty="0"/>
              <a:t> media spokesperson) &amp; speech writing</a:t>
            </a:r>
          </a:p>
          <a:p>
            <a:pPr marL="285750" lvl="0" indent="-285750">
              <a:spcBef>
                <a:spcPts val="600"/>
              </a:spcBef>
              <a:buFont typeface="Arial"/>
              <a:buChar char="•"/>
            </a:pPr>
            <a:r>
              <a:rPr lang="en-US" sz="2200" b="1" dirty="0"/>
              <a:t>Publications</a:t>
            </a:r>
            <a:r>
              <a:rPr lang="en-US" sz="2200" dirty="0"/>
              <a:t> (annual reports, magazines, newsletters, brochures, books, white papers, websites, intranets)</a:t>
            </a:r>
          </a:p>
        </p:txBody>
      </p:sp>
    </p:spTree>
    <p:extLst>
      <p:ext uri="{BB962C8B-B14F-4D97-AF65-F5344CB8AC3E}">
        <p14:creationId xmlns:p14="http://schemas.microsoft.com/office/powerpoint/2010/main" val="1312661416"/>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3AB7D6-CC9E-7741-B8E6-062BB8BCEBB4}"/>
              </a:ext>
            </a:extLst>
          </p:cNvPr>
          <p:cNvSpPr txBox="1"/>
          <p:nvPr/>
        </p:nvSpPr>
        <p:spPr>
          <a:xfrm>
            <a:off x="1634490" y="1863378"/>
            <a:ext cx="4782065" cy="2785378"/>
          </a:xfrm>
          <a:prstGeom prst="rect">
            <a:avLst/>
          </a:prstGeom>
          <a:noFill/>
        </p:spPr>
        <p:txBody>
          <a:bodyPr wrap="square" rtlCol="0">
            <a:spAutoFit/>
          </a:bodyPr>
          <a:lstStyle/>
          <a:p>
            <a:pPr>
              <a:spcBef>
                <a:spcPts val="600"/>
              </a:spcBef>
            </a:pPr>
            <a:r>
              <a:rPr lang="en-AU" sz="2000" b="1" dirty="0"/>
              <a:t>When you write well…</a:t>
            </a:r>
          </a:p>
          <a:p>
            <a:pPr marL="285750" indent="-285750">
              <a:spcBef>
                <a:spcPts val="600"/>
              </a:spcBef>
              <a:buFont typeface="Arial" panose="020B0604020202020204" pitchFamily="34" charset="0"/>
              <a:buChar char="•"/>
            </a:pPr>
            <a:r>
              <a:rPr lang="en-AU" sz="2000" dirty="0"/>
              <a:t>Enhances your credibility</a:t>
            </a:r>
          </a:p>
          <a:p>
            <a:pPr marL="285750" indent="-285750">
              <a:spcBef>
                <a:spcPts val="600"/>
              </a:spcBef>
              <a:buFont typeface="Arial" panose="020B0604020202020204" pitchFamily="34" charset="0"/>
              <a:buChar char="•"/>
            </a:pPr>
            <a:r>
              <a:rPr lang="en-AU" sz="2000" dirty="0"/>
              <a:t>More chance of reader receiving &amp; understanding your message</a:t>
            </a:r>
          </a:p>
          <a:p>
            <a:pPr marL="285750" indent="-285750">
              <a:spcBef>
                <a:spcPts val="600"/>
              </a:spcBef>
              <a:buFont typeface="Arial" panose="020B0604020202020204" pitchFamily="34" charset="0"/>
              <a:buChar char="•"/>
            </a:pPr>
            <a:r>
              <a:rPr lang="en-AU" sz="2000" dirty="0"/>
              <a:t>More chance of reader doing what you want</a:t>
            </a:r>
          </a:p>
          <a:p>
            <a:endParaRPr lang="en-AU" sz="2000" dirty="0"/>
          </a:p>
          <a:p>
            <a:r>
              <a:rPr lang="en-AU" sz="2000" dirty="0"/>
              <a:t>So let’s learn to write well!</a:t>
            </a:r>
          </a:p>
        </p:txBody>
      </p:sp>
      <p:sp>
        <p:nvSpPr>
          <p:cNvPr id="3" name="TextBox 2">
            <a:extLst>
              <a:ext uri="{FF2B5EF4-FFF2-40B4-BE49-F238E27FC236}">
                <a16:creationId xmlns:a16="http://schemas.microsoft.com/office/drawing/2014/main" id="{BC40522B-8187-114A-9623-7BB554EFBD6C}"/>
              </a:ext>
            </a:extLst>
          </p:cNvPr>
          <p:cNvSpPr txBox="1"/>
          <p:nvPr/>
        </p:nvSpPr>
        <p:spPr>
          <a:xfrm>
            <a:off x="2065302" y="486678"/>
            <a:ext cx="4961470" cy="584776"/>
          </a:xfrm>
          <a:prstGeom prst="rect">
            <a:avLst/>
          </a:prstGeom>
          <a:noFill/>
        </p:spPr>
        <p:txBody>
          <a:bodyPr wrap="square" rtlCol="0">
            <a:spAutoFit/>
          </a:bodyPr>
          <a:lstStyle/>
          <a:p>
            <a:pPr algn="ctr"/>
            <a:r>
              <a:rPr lang="en-US" sz="3200" b="1" dirty="0"/>
              <a:t>BUSINESS WRITING</a:t>
            </a:r>
          </a:p>
        </p:txBody>
      </p:sp>
      <p:sp>
        <p:nvSpPr>
          <p:cNvPr id="4" name="TextBox 3">
            <a:extLst>
              <a:ext uri="{FF2B5EF4-FFF2-40B4-BE49-F238E27FC236}">
                <a16:creationId xmlns:a16="http://schemas.microsoft.com/office/drawing/2014/main" id="{586478DA-3CA7-3F46-95CD-AA28B5439BB0}"/>
              </a:ext>
            </a:extLst>
          </p:cNvPr>
          <p:cNvSpPr txBox="1"/>
          <p:nvPr/>
        </p:nvSpPr>
        <p:spPr>
          <a:xfrm>
            <a:off x="1634490" y="5440680"/>
            <a:ext cx="4914282" cy="707886"/>
          </a:xfrm>
          <a:prstGeom prst="rect">
            <a:avLst/>
          </a:prstGeom>
          <a:noFill/>
        </p:spPr>
        <p:txBody>
          <a:bodyPr wrap="square" rtlCol="0">
            <a:spAutoFit/>
          </a:bodyPr>
          <a:lstStyle/>
          <a:p>
            <a:r>
              <a:rPr lang="en-AU" sz="2000" dirty="0"/>
              <a:t>Applies to emails, WhatsApp messages, executive summaries, PowerPoint reports…</a:t>
            </a:r>
          </a:p>
        </p:txBody>
      </p:sp>
    </p:spTree>
    <p:extLst>
      <p:ext uri="{BB962C8B-B14F-4D97-AF65-F5344CB8AC3E}">
        <p14:creationId xmlns:p14="http://schemas.microsoft.com/office/powerpoint/2010/main" val="630679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8823" y="4390965"/>
            <a:ext cx="4154341" cy="2123658"/>
          </a:xfrm>
          <a:prstGeom prst="rect">
            <a:avLst/>
          </a:prstGeom>
          <a:noFill/>
        </p:spPr>
        <p:txBody>
          <a:bodyPr wrap="square" rtlCol="0">
            <a:spAutoFit/>
          </a:bodyPr>
          <a:lstStyle/>
          <a:p>
            <a:r>
              <a:rPr lang="en-US" sz="2200" dirty="0"/>
              <a:t>Tips:</a:t>
            </a:r>
          </a:p>
          <a:p>
            <a:pPr marL="285750" indent="-285750">
              <a:buFont typeface="Arial"/>
              <a:buChar char="•"/>
            </a:pPr>
            <a:r>
              <a:rPr lang="en-US" sz="2200" dirty="0"/>
              <a:t>Strategize</a:t>
            </a:r>
          </a:p>
          <a:p>
            <a:pPr marL="285750" indent="-285750">
              <a:buFont typeface="Arial"/>
              <a:buChar char="•"/>
            </a:pPr>
            <a:r>
              <a:rPr lang="en-US" sz="2200" dirty="0"/>
              <a:t>Write 1</a:t>
            </a:r>
            <a:r>
              <a:rPr lang="en-US" sz="2200" baseline="30000" dirty="0"/>
              <a:t>st</a:t>
            </a:r>
            <a:r>
              <a:rPr lang="en-US" sz="2200" dirty="0"/>
              <a:t> draft</a:t>
            </a:r>
          </a:p>
          <a:p>
            <a:pPr marL="285750" indent="-285750">
              <a:buFont typeface="Arial"/>
              <a:buChar char="•"/>
            </a:pPr>
            <a:r>
              <a:rPr lang="en-US" sz="2200" dirty="0"/>
              <a:t>Edit &amp;/or ask someone to check &amp;/or test it</a:t>
            </a:r>
          </a:p>
          <a:p>
            <a:pPr marL="285750" indent="-285750">
              <a:buFont typeface="Arial"/>
              <a:buChar char="•"/>
            </a:pPr>
            <a:r>
              <a:rPr lang="en-US" sz="2200" dirty="0"/>
              <a:t>Edit again</a:t>
            </a:r>
          </a:p>
        </p:txBody>
      </p:sp>
      <p:sp>
        <p:nvSpPr>
          <p:cNvPr id="3" name="TextBox 2"/>
          <p:cNvSpPr txBox="1"/>
          <p:nvPr/>
        </p:nvSpPr>
        <p:spPr>
          <a:xfrm>
            <a:off x="1198823" y="1804268"/>
            <a:ext cx="4439210" cy="2462213"/>
          </a:xfrm>
          <a:prstGeom prst="rect">
            <a:avLst/>
          </a:prstGeom>
          <a:noFill/>
        </p:spPr>
        <p:txBody>
          <a:bodyPr wrap="square" rtlCol="0">
            <a:spAutoFit/>
          </a:bodyPr>
          <a:lstStyle/>
          <a:p>
            <a:r>
              <a:rPr lang="en-US" sz="2200" dirty="0"/>
              <a:t>FIRST (</a:t>
            </a:r>
            <a:r>
              <a:rPr lang="en-US" sz="2200" i="1" dirty="0"/>
              <a:t>yesterday’s session</a:t>
            </a:r>
            <a:r>
              <a:rPr lang="en-US" sz="2200" dirty="0"/>
              <a:t>): </a:t>
            </a:r>
          </a:p>
          <a:p>
            <a:pPr marL="285750" indent="-285750">
              <a:buFont typeface="Arial"/>
              <a:buChar char="•"/>
            </a:pPr>
            <a:r>
              <a:rPr lang="en-US" sz="2200" dirty="0"/>
              <a:t>Communicator strategy</a:t>
            </a:r>
          </a:p>
          <a:p>
            <a:pPr marL="285750" indent="-285750">
              <a:buFont typeface="Arial"/>
              <a:buChar char="•"/>
            </a:pPr>
            <a:r>
              <a:rPr lang="en-US" sz="2200" dirty="0"/>
              <a:t>Audience strategy</a:t>
            </a:r>
          </a:p>
          <a:p>
            <a:pPr marL="285750" indent="-285750">
              <a:buFont typeface="Arial"/>
              <a:buChar char="•"/>
            </a:pPr>
            <a:r>
              <a:rPr lang="en-US" sz="2200" dirty="0"/>
              <a:t>Message strategy</a:t>
            </a:r>
          </a:p>
          <a:p>
            <a:pPr marL="285750" indent="-285750">
              <a:buFont typeface="Arial"/>
              <a:buChar char="•"/>
            </a:pPr>
            <a:r>
              <a:rPr lang="en-US" sz="2200" dirty="0"/>
              <a:t>Channel Choice strategy</a:t>
            </a:r>
          </a:p>
          <a:p>
            <a:endParaRPr lang="en-US" sz="2200" dirty="0"/>
          </a:p>
          <a:p>
            <a:r>
              <a:rPr lang="en-US" sz="2200" dirty="0"/>
              <a:t>Then COMPOSE (write)…</a:t>
            </a:r>
          </a:p>
        </p:txBody>
      </p:sp>
      <p:sp>
        <p:nvSpPr>
          <p:cNvPr id="5" name="TextBox 4"/>
          <p:cNvSpPr txBox="1"/>
          <p:nvPr/>
        </p:nvSpPr>
        <p:spPr>
          <a:xfrm>
            <a:off x="1768563" y="1152680"/>
            <a:ext cx="5388773" cy="461665"/>
          </a:xfrm>
          <a:prstGeom prst="rect">
            <a:avLst/>
          </a:prstGeom>
          <a:noFill/>
        </p:spPr>
        <p:txBody>
          <a:bodyPr wrap="square" rtlCol="0">
            <a:spAutoFit/>
          </a:bodyPr>
          <a:lstStyle/>
          <a:p>
            <a:pPr algn="ctr"/>
            <a:r>
              <a:rPr lang="en-US" sz="2400" b="1" dirty="0"/>
              <a:t>Composing Techniques</a:t>
            </a:r>
          </a:p>
        </p:txBody>
      </p:sp>
      <p:sp>
        <p:nvSpPr>
          <p:cNvPr id="7" name="TextBox 6"/>
          <p:cNvSpPr txBox="1"/>
          <p:nvPr/>
        </p:nvSpPr>
        <p:spPr>
          <a:xfrm>
            <a:off x="2065302" y="486678"/>
            <a:ext cx="4961470" cy="584776"/>
          </a:xfrm>
          <a:prstGeom prst="rect">
            <a:avLst/>
          </a:prstGeom>
          <a:noFill/>
        </p:spPr>
        <p:txBody>
          <a:bodyPr wrap="square" rtlCol="0">
            <a:spAutoFit/>
          </a:bodyPr>
          <a:lstStyle/>
          <a:p>
            <a:pPr algn="ctr"/>
            <a:r>
              <a:rPr lang="en-US" sz="3200" b="1" dirty="0"/>
              <a:t>BUSINESS WRITING</a:t>
            </a:r>
          </a:p>
        </p:txBody>
      </p:sp>
    </p:spTree>
    <p:extLst>
      <p:ext uri="{BB962C8B-B14F-4D97-AF65-F5344CB8AC3E}">
        <p14:creationId xmlns:p14="http://schemas.microsoft.com/office/powerpoint/2010/main" val="3430627192"/>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8997" y="1744917"/>
            <a:ext cx="4495953" cy="1754327"/>
          </a:xfrm>
          <a:prstGeom prst="rect">
            <a:avLst/>
          </a:prstGeom>
          <a:noFill/>
        </p:spPr>
        <p:txBody>
          <a:bodyPr wrap="square" rtlCol="0">
            <a:spAutoFit/>
          </a:bodyPr>
          <a:lstStyle/>
          <a:p>
            <a:r>
              <a:rPr lang="en-US" b="1" dirty="0"/>
              <a:t>1. Conduct research:</a:t>
            </a:r>
          </a:p>
          <a:p>
            <a:pPr marL="285750" indent="-285750">
              <a:buFont typeface="Arial"/>
              <a:buChar char="•"/>
            </a:pPr>
            <a:r>
              <a:rPr lang="en-US" dirty="0"/>
              <a:t>Interview/s</a:t>
            </a:r>
          </a:p>
          <a:p>
            <a:pPr marL="285750" indent="-285750">
              <a:buFont typeface="Arial"/>
              <a:buChar char="•"/>
            </a:pPr>
            <a:r>
              <a:rPr lang="en-US" dirty="0"/>
              <a:t>Company documents (</a:t>
            </a:r>
            <a:r>
              <a:rPr lang="en-US" dirty="0" err="1"/>
              <a:t>eg</a:t>
            </a:r>
            <a:r>
              <a:rPr lang="en-US" dirty="0"/>
              <a:t> online)</a:t>
            </a:r>
          </a:p>
          <a:p>
            <a:pPr marL="285750" indent="-285750">
              <a:buFont typeface="Arial"/>
              <a:buChar char="•"/>
            </a:pPr>
            <a:r>
              <a:rPr lang="en-US" dirty="0"/>
              <a:t>Company communications (</a:t>
            </a:r>
            <a:r>
              <a:rPr lang="en-US" dirty="0" err="1"/>
              <a:t>eg</a:t>
            </a:r>
            <a:r>
              <a:rPr lang="en-US" dirty="0"/>
              <a:t> emails)</a:t>
            </a:r>
          </a:p>
          <a:p>
            <a:pPr marL="285750" indent="-285750">
              <a:buFont typeface="Arial"/>
              <a:buChar char="•"/>
            </a:pPr>
            <a:r>
              <a:rPr lang="en-US" dirty="0"/>
              <a:t>Surveys</a:t>
            </a:r>
          </a:p>
          <a:p>
            <a:endParaRPr lang="en-US" dirty="0"/>
          </a:p>
        </p:txBody>
      </p:sp>
      <p:sp>
        <p:nvSpPr>
          <p:cNvPr id="4" name="TextBox 3"/>
          <p:cNvSpPr txBox="1"/>
          <p:nvPr/>
        </p:nvSpPr>
        <p:spPr>
          <a:xfrm>
            <a:off x="890215" y="3596667"/>
            <a:ext cx="4640993" cy="646331"/>
          </a:xfrm>
          <a:prstGeom prst="rect">
            <a:avLst/>
          </a:prstGeom>
          <a:noFill/>
        </p:spPr>
        <p:txBody>
          <a:bodyPr wrap="square" rtlCol="0">
            <a:spAutoFit/>
          </a:bodyPr>
          <a:lstStyle/>
          <a:p>
            <a:r>
              <a:rPr lang="en-US" b="1" dirty="0"/>
              <a:t>2. Organize (overall structure)</a:t>
            </a:r>
            <a:r>
              <a:rPr lang="en-US" dirty="0"/>
              <a:t>:</a:t>
            </a:r>
          </a:p>
          <a:p>
            <a:r>
              <a:rPr lang="en-US" dirty="0"/>
              <a:t>Group ideas: </a:t>
            </a:r>
            <a:r>
              <a:rPr lang="en-US" dirty="0" err="1"/>
              <a:t>mindmap</a:t>
            </a:r>
            <a:r>
              <a:rPr lang="en-US" dirty="0"/>
              <a:t>/idea chart</a:t>
            </a:r>
          </a:p>
        </p:txBody>
      </p:sp>
      <p:sp>
        <p:nvSpPr>
          <p:cNvPr id="10" name="TextBox 9"/>
          <p:cNvSpPr txBox="1"/>
          <p:nvPr/>
        </p:nvSpPr>
        <p:spPr>
          <a:xfrm>
            <a:off x="890215" y="4504910"/>
            <a:ext cx="2848692" cy="1477328"/>
          </a:xfrm>
          <a:prstGeom prst="rect">
            <a:avLst/>
          </a:prstGeom>
          <a:noFill/>
        </p:spPr>
        <p:txBody>
          <a:bodyPr wrap="square" rtlCol="0">
            <a:spAutoFit/>
          </a:bodyPr>
          <a:lstStyle/>
          <a:p>
            <a:r>
              <a:rPr lang="en-US" b="1" dirty="0"/>
              <a:t>3. Narrow your focus: </a:t>
            </a:r>
          </a:p>
          <a:p>
            <a:pPr marL="285750" indent="-285750">
              <a:buFont typeface="Arial"/>
              <a:buChar char="•"/>
            </a:pPr>
            <a:r>
              <a:rPr lang="en-US" dirty="0"/>
              <a:t>Skim</a:t>
            </a:r>
          </a:p>
          <a:p>
            <a:pPr marL="285750" indent="-285750">
              <a:buFont typeface="Arial"/>
              <a:buChar char="•"/>
            </a:pPr>
            <a:r>
              <a:rPr lang="en-US" dirty="0"/>
              <a:t>Nutshell</a:t>
            </a:r>
          </a:p>
          <a:p>
            <a:pPr marL="285750" indent="-285750">
              <a:buFont typeface="Arial"/>
              <a:buChar char="•"/>
            </a:pPr>
            <a:r>
              <a:rPr lang="en-US" dirty="0"/>
              <a:t>Bottom line</a:t>
            </a:r>
          </a:p>
          <a:p>
            <a:pPr marL="285750" indent="-285750">
              <a:buFont typeface="Arial"/>
              <a:buChar char="•"/>
            </a:pPr>
            <a:r>
              <a:rPr lang="en-US" dirty="0"/>
              <a:t>Elevator pitch</a:t>
            </a:r>
          </a:p>
        </p:txBody>
      </p:sp>
      <p:sp>
        <p:nvSpPr>
          <p:cNvPr id="11" name="TextBox 10"/>
          <p:cNvSpPr txBox="1"/>
          <p:nvPr/>
        </p:nvSpPr>
        <p:spPr>
          <a:xfrm>
            <a:off x="5590556" y="1828009"/>
            <a:ext cx="2670647" cy="1477328"/>
          </a:xfrm>
          <a:prstGeom prst="rect">
            <a:avLst/>
          </a:prstGeom>
          <a:noFill/>
        </p:spPr>
        <p:txBody>
          <a:bodyPr wrap="square" rtlCol="0">
            <a:spAutoFit/>
          </a:bodyPr>
          <a:lstStyle/>
          <a:p>
            <a:r>
              <a:rPr lang="en-US" b="1" dirty="0"/>
              <a:t>4. Draft your text</a:t>
            </a:r>
            <a:r>
              <a:rPr lang="en-US" dirty="0"/>
              <a:t>:</a:t>
            </a:r>
          </a:p>
          <a:p>
            <a:pPr marL="285750" indent="-285750">
              <a:buFont typeface="Arial"/>
              <a:buChar char="•"/>
            </a:pPr>
            <a:r>
              <a:rPr lang="en-US" dirty="0"/>
              <a:t>Organize (</a:t>
            </a:r>
            <a:r>
              <a:rPr lang="en-US" dirty="0" err="1"/>
              <a:t>eg</a:t>
            </a:r>
            <a:r>
              <a:rPr lang="en-US" dirty="0"/>
              <a:t> main points)</a:t>
            </a:r>
          </a:p>
          <a:p>
            <a:pPr marL="285750" indent="-285750">
              <a:buFont typeface="Arial"/>
              <a:buChar char="•"/>
            </a:pPr>
            <a:r>
              <a:rPr lang="en-US" dirty="0"/>
              <a:t>Start writing</a:t>
            </a:r>
          </a:p>
          <a:p>
            <a:pPr marL="285750" indent="-285750">
              <a:buFont typeface="Arial"/>
              <a:buChar char="•"/>
            </a:pPr>
            <a:r>
              <a:rPr lang="en-US" dirty="0"/>
              <a:t>Don’t edit yet</a:t>
            </a:r>
          </a:p>
        </p:txBody>
      </p:sp>
      <p:sp>
        <p:nvSpPr>
          <p:cNvPr id="12" name="TextBox 11"/>
          <p:cNvSpPr txBox="1"/>
          <p:nvPr/>
        </p:nvSpPr>
        <p:spPr>
          <a:xfrm>
            <a:off x="5531208" y="3608537"/>
            <a:ext cx="2729995" cy="2031325"/>
          </a:xfrm>
          <a:prstGeom prst="rect">
            <a:avLst/>
          </a:prstGeom>
          <a:noFill/>
        </p:spPr>
        <p:txBody>
          <a:bodyPr wrap="square" rtlCol="0">
            <a:spAutoFit/>
          </a:bodyPr>
          <a:lstStyle/>
          <a:p>
            <a:r>
              <a:rPr lang="en-US" b="1" dirty="0"/>
              <a:t>5. Edit (in this order)</a:t>
            </a:r>
            <a:r>
              <a:rPr lang="en-US" dirty="0"/>
              <a:t>:</a:t>
            </a:r>
          </a:p>
          <a:p>
            <a:pPr marL="342900" indent="-342900">
              <a:buFont typeface="+mj-lt"/>
              <a:buAutoNum type="alphaLcPeriod"/>
            </a:pPr>
            <a:r>
              <a:rPr lang="en-US" dirty="0"/>
              <a:t>For strategy &amp; focus 1</a:t>
            </a:r>
            <a:r>
              <a:rPr lang="en-US" baseline="30000" dirty="0"/>
              <a:t>st</a:t>
            </a:r>
            <a:endParaRPr lang="en-US" dirty="0"/>
          </a:p>
          <a:p>
            <a:pPr marL="342900" indent="-342900">
              <a:buFont typeface="+mj-lt"/>
              <a:buAutoNum type="alphaLcPeriod"/>
            </a:pPr>
            <a:r>
              <a:rPr lang="en-US" dirty="0"/>
              <a:t>For macro issues</a:t>
            </a:r>
          </a:p>
          <a:p>
            <a:pPr marL="342900" indent="-342900">
              <a:buFont typeface="+mj-lt"/>
              <a:buAutoNum type="alphaLcPeriod"/>
            </a:pPr>
            <a:r>
              <a:rPr lang="en-US" dirty="0"/>
              <a:t>For micro issues</a:t>
            </a:r>
          </a:p>
          <a:p>
            <a:pPr marL="342900" indent="-342900">
              <a:buFont typeface="+mj-lt"/>
              <a:buAutoNum type="alphaLcPeriod"/>
            </a:pPr>
            <a:r>
              <a:rPr lang="en-US" dirty="0"/>
              <a:t>For correctness (</a:t>
            </a:r>
            <a:r>
              <a:rPr lang="en-US" dirty="0" err="1"/>
              <a:t>eg</a:t>
            </a:r>
            <a:r>
              <a:rPr lang="en-US" dirty="0"/>
              <a:t> spelling, grammar &amp; punctuation)</a:t>
            </a:r>
          </a:p>
        </p:txBody>
      </p:sp>
      <p:sp>
        <p:nvSpPr>
          <p:cNvPr id="15" name="TextBox 14"/>
          <p:cNvSpPr txBox="1"/>
          <p:nvPr/>
        </p:nvSpPr>
        <p:spPr>
          <a:xfrm>
            <a:off x="1768563" y="1152680"/>
            <a:ext cx="5388773" cy="461665"/>
          </a:xfrm>
          <a:prstGeom prst="rect">
            <a:avLst/>
          </a:prstGeom>
          <a:noFill/>
        </p:spPr>
        <p:txBody>
          <a:bodyPr wrap="square" rtlCol="0">
            <a:spAutoFit/>
          </a:bodyPr>
          <a:lstStyle/>
          <a:p>
            <a:pPr algn="ctr"/>
            <a:r>
              <a:rPr lang="en-US" sz="2400" b="1" dirty="0"/>
              <a:t>Composing Techniques</a:t>
            </a:r>
          </a:p>
        </p:txBody>
      </p:sp>
    </p:spTree>
    <p:extLst>
      <p:ext uri="{BB962C8B-B14F-4D97-AF65-F5344CB8AC3E}">
        <p14:creationId xmlns:p14="http://schemas.microsoft.com/office/powerpoint/2010/main" val="15100936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201" y="2105902"/>
            <a:ext cx="4327879" cy="2123658"/>
          </a:xfrm>
          <a:prstGeom prst="rect">
            <a:avLst/>
          </a:prstGeom>
        </p:spPr>
        <p:txBody>
          <a:bodyPr wrap="square">
            <a:spAutoFit/>
          </a:bodyPr>
          <a:lstStyle/>
          <a:p>
            <a:r>
              <a:rPr lang="en-US" sz="2200" b="1" dirty="0"/>
              <a:t>3. Narrow your focus</a:t>
            </a:r>
            <a:r>
              <a:rPr lang="en-US" sz="2200" dirty="0"/>
              <a:t> </a:t>
            </a:r>
          </a:p>
          <a:p>
            <a:endParaRPr lang="en-US" sz="2200" dirty="0"/>
          </a:p>
          <a:p>
            <a:r>
              <a:rPr lang="en-US" sz="2200" b="1" dirty="0"/>
              <a:t>Skim </a:t>
            </a:r>
            <a:r>
              <a:rPr lang="en-US" sz="2200" dirty="0">
                <a:solidFill>
                  <a:srgbClr val="FF0000"/>
                </a:solidFill>
              </a:rPr>
              <a:t>(HSV: High Skim Value)</a:t>
            </a:r>
            <a:r>
              <a:rPr lang="en-US" sz="2200" i="1" dirty="0"/>
              <a:t>: </a:t>
            </a:r>
          </a:p>
          <a:p>
            <a:pPr marL="285750" indent="-285750">
              <a:buFont typeface="Arial"/>
              <a:buChar char="•"/>
            </a:pPr>
            <a:r>
              <a:rPr lang="en-US" sz="2200" dirty="0"/>
              <a:t>Imagine reader skimming…</a:t>
            </a:r>
          </a:p>
          <a:p>
            <a:pPr marL="285750" indent="-285750">
              <a:buFont typeface="Arial"/>
              <a:buChar char="•"/>
            </a:pPr>
            <a:r>
              <a:rPr lang="en-US" sz="2200" dirty="0"/>
              <a:t>What does reader need to know </a:t>
            </a:r>
            <a:r>
              <a:rPr lang="en-US" sz="2200" dirty="0">
                <a:solidFill>
                  <a:srgbClr val="0070C0"/>
                </a:solidFill>
              </a:rPr>
              <a:t>1</a:t>
            </a:r>
            <a:r>
              <a:rPr lang="en-US" sz="2200" baseline="30000" dirty="0">
                <a:solidFill>
                  <a:srgbClr val="0070C0"/>
                </a:solidFill>
              </a:rPr>
              <a:t>st</a:t>
            </a:r>
            <a:r>
              <a:rPr lang="en-US" sz="2200" dirty="0">
                <a:solidFill>
                  <a:srgbClr val="0070C0"/>
                </a:solidFill>
              </a:rPr>
              <a:t>, 2</a:t>
            </a:r>
            <a:r>
              <a:rPr lang="en-US" sz="2200" baseline="30000" dirty="0">
                <a:solidFill>
                  <a:srgbClr val="0070C0"/>
                </a:solidFill>
              </a:rPr>
              <a:t>nd</a:t>
            </a:r>
            <a:r>
              <a:rPr lang="en-US" sz="2200" dirty="0">
                <a:solidFill>
                  <a:srgbClr val="0070C0"/>
                </a:solidFill>
              </a:rPr>
              <a:t>, 3</a:t>
            </a:r>
            <a:r>
              <a:rPr lang="en-US" sz="2200" baseline="30000" dirty="0">
                <a:solidFill>
                  <a:srgbClr val="0070C0"/>
                </a:solidFill>
              </a:rPr>
              <a:t>rd</a:t>
            </a:r>
            <a:r>
              <a:rPr lang="en-US" sz="2200" dirty="0">
                <a:solidFill>
                  <a:srgbClr val="0070C0"/>
                </a:solidFill>
              </a:rPr>
              <a:t>… </a:t>
            </a:r>
            <a:r>
              <a:rPr lang="en-US" sz="2200" dirty="0"/>
              <a:t>if he/she skims text?</a:t>
            </a:r>
          </a:p>
        </p:txBody>
      </p:sp>
      <p:sp>
        <p:nvSpPr>
          <p:cNvPr id="5" name="TextBox 4"/>
          <p:cNvSpPr txBox="1"/>
          <p:nvPr/>
        </p:nvSpPr>
        <p:spPr>
          <a:xfrm>
            <a:off x="1768563" y="1152680"/>
            <a:ext cx="5388773" cy="461665"/>
          </a:xfrm>
          <a:prstGeom prst="rect">
            <a:avLst/>
          </a:prstGeom>
          <a:noFill/>
        </p:spPr>
        <p:txBody>
          <a:bodyPr wrap="square" rtlCol="0">
            <a:spAutoFit/>
          </a:bodyPr>
          <a:lstStyle/>
          <a:p>
            <a:pPr algn="ctr"/>
            <a:r>
              <a:rPr lang="en-US" sz="2400" b="1" dirty="0"/>
              <a:t>Composing Techniques</a:t>
            </a:r>
          </a:p>
        </p:txBody>
      </p:sp>
    </p:spTree>
    <p:extLst>
      <p:ext uri="{BB962C8B-B14F-4D97-AF65-F5344CB8AC3E}">
        <p14:creationId xmlns:p14="http://schemas.microsoft.com/office/powerpoint/2010/main" val="3790408761"/>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6367" y="1665598"/>
            <a:ext cx="5452037" cy="2400657"/>
          </a:xfrm>
          <a:prstGeom prst="rect">
            <a:avLst/>
          </a:prstGeom>
        </p:spPr>
        <p:txBody>
          <a:bodyPr wrap="square">
            <a:spAutoFit/>
          </a:bodyPr>
          <a:lstStyle/>
          <a:p>
            <a:r>
              <a:rPr lang="en-US" sz="2200" b="1" dirty="0"/>
              <a:t>4. Draft your text</a:t>
            </a:r>
            <a:endParaRPr lang="en-US" sz="2200" dirty="0"/>
          </a:p>
          <a:p>
            <a:endParaRPr lang="en-US" sz="2200" dirty="0"/>
          </a:p>
          <a:p>
            <a:pPr marL="285750" indent="-285750">
              <a:buFont typeface="Arial"/>
              <a:buChar char="•"/>
            </a:pPr>
            <a:r>
              <a:rPr lang="en-US" sz="2200" dirty="0"/>
              <a:t>Don’t start with blank page - start with lots of unedited text</a:t>
            </a:r>
          </a:p>
          <a:p>
            <a:pPr marL="285750" indent="-285750">
              <a:buFont typeface="Arial"/>
              <a:buChar char="•"/>
            </a:pPr>
            <a:r>
              <a:rPr lang="en-US" sz="2200" dirty="0"/>
              <a:t>Like sculpture, begin with ‘mess’ (in Draft stage) &amp; methodically perfect (in Edit stage)</a:t>
            </a:r>
          </a:p>
          <a:p>
            <a:endParaRPr lang="en-US" dirty="0"/>
          </a:p>
        </p:txBody>
      </p:sp>
      <p:sp>
        <p:nvSpPr>
          <p:cNvPr id="4" name="TextBox 3"/>
          <p:cNvSpPr txBox="1"/>
          <p:nvPr/>
        </p:nvSpPr>
        <p:spPr>
          <a:xfrm>
            <a:off x="1768563" y="691015"/>
            <a:ext cx="5388773" cy="461665"/>
          </a:xfrm>
          <a:prstGeom prst="rect">
            <a:avLst/>
          </a:prstGeom>
          <a:noFill/>
        </p:spPr>
        <p:txBody>
          <a:bodyPr wrap="square" rtlCol="0">
            <a:spAutoFit/>
          </a:bodyPr>
          <a:lstStyle/>
          <a:p>
            <a:pPr algn="ctr"/>
            <a:r>
              <a:rPr lang="en-US" sz="2400" b="1" dirty="0"/>
              <a:t>Composing Techniques</a:t>
            </a:r>
          </a:p>
        </p:txBody>
      </p:sp>
      <p:pic>
        <p:nvPicPr>
          <p:cNvPr id="6" name="Picture 5" descr="use-chisel-sculpture-tool-800x800.jpg"/>
          <p:cNvPicPr>
            <a:picLocks noChangeAspect="1"/>
          </p:cNvPicPr>
          <p:nvPr/>
        </p:nvPicPr>
        <p:blipFill rotWithShape="1">
          <a:blip r:embed="rId2">
            <a:extLst>
              <a:ext uri="{28A0092B-C50C-407E-A947-70E740481C1C}">
                <a14:useLocalDpi xmlns:a14="http://schemas.microsoft.com/office/drawing/2010/main" val="0"/>
              </a:ext>
            </a:extLst>
          </a:blip>
          <a:srcRect l="9543" r="6233"/>
          <a:stretch/>
        </p:blipFill>
        <p:spPr>
          <a:xfrm>
            <a:off x="2649894" y="4241861"/>
            <a:ext cx="3153747" cy="2496321"/>
          </a:xfrm>
          <a:prstGeom prst="rect">
            <a:avLst/>
          </a:prstGeom>
        </p:spPr>
      </p:pic>
    </p:spTree>
    <p:extLst>
      <p:ext uri="{BB962C8B-B14F-4D97-AF65-F5344CB8AC3E}">
        <p14:creationId xmlns:p14="http://schemas.microsoft.com/office/powerpoint/2010/main" val="539521858"/>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9069" y="1659751"/>
            <a:ext cx="4572000" cy="461665"/>
          </a:xfrm>
          <a:prstGeom prst="rect">
            <a:avLst/>
          </a:prstGeom>
        </p:spPr>
        <p:txBody>
          <a:bodyPr>
            <a:spAutoFit/>
          </a:bodyPr>
          <a:lstStyle/>
          <a:p>
            <a:r>
              <a:rPr lang="en-US" sz="2400" b="1" dirty="0"/>
              <a:t>5. Edit</a:t>
            </a:r>
            <a:endParaRPr lang="en-US" sz="2400" dirty="0"/>
          </a:p>
        </p:txBody>
      </p:sp>
      <p:sp>
        <p:nvSpPr>
          <p:cNvPr id="4" name="Rectangle 3"/>
          <p:cNvSpPr/>
          <p:nvPr/>
        </p:nvSpPr>
        <p:spPr>
          <a:xfrm>
            <a:off x="572416" y="2622942"/>
            <a:ext cx="4372558" cy="2585323"/>
          </a:xfrm>
          <a:prstGeom prst="rect">
            <a:avLst/>
          </a:prstGeom>
        </p:spPr>
        <p:txBody>
          <a:bodyPr wrap="square">
            <a:spAutoFit/>
          </a:bodyPr>
          <a:lstStyle/>
          <a:p>
            <a:pPr marL="0" lvl="1"/>
            <a:r>
              <a:rPr lang="en-US" b="1" dirty="0">
                <a:solidFill>
                  <a:srgbClr val="0070C0"/>
                </a:solidFill>
              </a:rPr>
              <a:t>MACRO:</a:t>
            </a:r>
            <a:r>
              <a:rPr lang="en-US" dirty="0"/>
              <a:t> structures (</a:t>
            </a:r>
            <a:r>
              <a:rPr lang="en-US" dirty="0" err="1"/>
              <a:t>eg</a:t>
            </a:r>
            <a:r>
              <a:rPr lang="en-US" dirty="0"/>
              <a:t> headings &amp; paragraphs) – to suit your arguments</a:t>
            </a:r>
          </a:p>
          <a:p>
            <a:pPr marL="0" lvl="1"/>
            <a:endParaRPr lang="en-US" dirty="0"/>
          </a:p>
          <a:p>
            <a:r>
              <a:rPr lang="en-US" b="1" dirty="0">
                <a:solidFill>
                  <a:srgbClr val="0070C0"/>
                </a:solidFill>
              </a:rPr>
              <a:t>MICRO</a:t>
            </a:r>
            <a:r>
              <a:rPr lang="en-US" dirty="0"/>
              <a:t>: sentences &amp; words</a:t>
            </a:r>
          </a:p>
          <a:p>
            <a:pPr marL="742950" lvl="1" indent="-285750">
              <a:buFont typeface="Arial"/>
              <a:buChar char="•"/>
            </a:pPr>
            <a:r>
              <a:rPr lang="en-US" dirty="0"/>
              <a:t>Brevity (conciseness)</a:t>
            </a:r>
          </a:p>
          <a:p>
            <a:pPr marL="742950" lvl="1" indent="-285750">
              <a:buFont typeface="Arial"/>
              <a:buChar char="•"/>
            </a:pPr>
            <a:r>
              <a:rPr lang="en-US" dirty="0"/>
              <a:t>Transitions</a:t>
            </a:r>
          </a:p>
          <a:p>
            <a:pPr marL="742950" lvl="1" indent="-285750">
              <a:buFont typeface="Arial"/>
              <a:buChar char="•"/>
            </a:pPr>
            <a:r>
              <a:rPr lang="en-US" dirty="0"/>
              <a:t>Appropriate style (formal/informal)</a:t>
            </a:r>
          </a:p>
          <a:p>
            <a:pPr marL="742950" lvl="1" indent="-285750">
              <a:buFont typeface="Arial"/>
              <a:buChar char="•"/>
            </a:pPr>
            <a:r>
              <a:rPr lang="en-US" dirty="0"/>
              <a:t>Language correctness (</a:t>
            </a:r>
            <a:r>
              <a:rPr lang="en-US" dirty="0" err="1"/>
              <a:t>eg</a:t>
            </a:r>
            <a:r>
              <a:rPr lang="en-US" dirty="0"/>
              <a:t> spelling, grammar &amp; punctuation)</a:t>
            </a:r>
          </a:p>
        </p:txBody>
      </p:sp>
      <p:sp>
        <p:nvSpPr>
          <p:cNvPr id="6" name="Merge 5"/>
          <p:cNvSpPr/>
          <p:nvPr/>
        </p:nvSpPr>
        <p:spPr>
          <a:xfrm>
            <a:off x="6314304" y="1890584"/>
            <a:ext cx="2257280" cy="3479991"/>
          </a:xfrm>
          <a:prstGeom prst="flowChartMer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672310" y="273113"/>
            <a:ext cx="5388773" cy="461665"/>
          </a:xfrm>
          <a:prstGeom prst="rect">
            <a:avLst/>
          </a:prstGeom>
          <a:noFill/>
        </p:spPr>
        <p:txBody>
          <a:bodyPr wrap="square" rtlCol="0">
            <a:spAutoFit/>
          </a:bodyPr>
          <a:lstStyle/>
          <a:p>
            <a:pPr algn="ctr"/>
            <a:r>
              <a:rPr lang="en-US" sz="2400" b="1" dirty="0"/>
              <a:t>Composing Techniques</a:t>
            </a:r>
          </a:p>
        </p:txBody>
      </p:sp>
      <p:sp>
        <p:nvSpPr>
          <p:cNvPr id="2" name="TextBox 1">
            <a:extLst>
              <a:ext uri="{FF2B5EF4-FFF2-40B4-BE49-F238E27FC236}">
                <a16:creationId xmlns:a16="http://schemas.microsoft.com/office/drawing/2014/main" id="{8573BDF4-AFB5-A940-94FF-C3CE1207D3C4}"/>
              </a:ext>
            </a:extLst>
          </p:cNvPr>
          <p:cNvSpPr txBox="1"/>
          <p:nvPr/>
        </p:nvSpPr>
        <p:spPr>
          <a:xfrm>
            <a:off x="5288696" y="2022547"/>
            <a:ext cx="1260390" cy="369332"/>
          </a:xfrm>
          <a:prstGeom prst="rect">
            <a:avLst/>
          </a:prstGeom>
          <a:noFill/>
        </p:spPr>
        <p:txBody>
          <a:bodyPr wrap="square" rtlCol="0">
            <a:spAutoFit/>
          </a:bodyPr>
          <a:lstStyle/>
          <a:p>
            <a:r>
              <a:rPr lang="en-AU" b="1" dirty="0">
                <a:solidFill>
                  <a:srgbClr val="0070C0"/>
                </a:solidFill>
              </a:rPr>
              <a:t>MACRO</a:t>
            </a:r>
          </a:p>
        </p:txBody>
      </p:sp>
      <p:sp>
        <p:nvSpPr>
          <p:cNvPr id="8" name="TextBox 7">
            <a:extLst>
              <a:ext uri="{FF2B5EF4-FFF2-40B4-BE49-F238E27FC236}">
                <a16:creationId xmlns:a16="http://schemas.microsoft.com/office/drawing/2014/main" id="{3DE4F090-8B94-1141-B6E6-3FA495F9772B}"/>
              </a:ext>
            </a:extLst>
          </p:cNvPr>
          <p:cNvSpPr txBox="1"/>
          <p:nvPr/>
        </p:nvSpPr>
        <p:spPr>
          <a:xfrm>
            <a:off x="5411069" y="4466121"/>
            <a:ext cx="1260390" cy="369332"/>
          </a:xfrm>
          <a:prstGeom prst="rect">
            <a:avLst/>
          </a:prstGeom>
          <a:noFill/>
        </p:spPr>
        <p:txBody>
          <a:bodyPr wrap="square" rtlCol="0">
            <a:spAutoFit/>
          </a:bodyPr>
          <a:lstStyle/>
          <a:p>
            <a:r>
              <a:rPr lang="en-AU" b="1" dirty="0">
                <a:solidFill>
                  <a:srgbClr val="0070C0"/>
                </a:solidFill>
              </a:rPr>
              <a:t>MICRO</a:t>
            </a:r>
          </a:p>
        </p:txBody>
      </p:sp>
      <p:cxnSp>
        <p:nvCxnSpPr>
          <p:cNvPr id="9" name="Straight Arrow Connector 8">
            <a:extLst>
              <a:ext uri="{FF2B5EF4-FFF2-40B4-BE49-F238E27FC236}">
                <a16:creationId xmlns:a16="http://schemas.microsoft.com/office/drawing/2014/main" id="{49111B28-F47B-1B41-88B9-FB8AECB0C42C}"/>
              </a:ext>
            </a:extLst>
          </p:cNvPr>
          <p:cNvCxnSpPr/>
          <p:nvPr/>
        </p:nvCxnSpPr>
        <p:spPr>
          <a:xfrm>
            <a:off x="5721181" y="2570205"/>
            <a:ext cx="0" cy="1544595"/>
          </a:xfrm>
          <a:prstGeom prst="straightConnector1">
            <a:avLst/>
          </a:prstGeom>
          <a:ln w="9842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27746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6A199-D2B6-954C-BFB6-C9A160BDADB8}"/>
              </a:ext>
            </a:extLst>
          </p:cNvPr>
          <p:cNvSpPr txBox="1"/>
          <p:nvPr/>
        </p:nvSpPr>
        <p:spPr>
          <a:xfrm>
            <a:off x="507291" y="1083628"/>
            <a:ext cx="6807200" cy="4370427"/>
          </a:xfrm>
          <a:prstGeom prst="rect">
            <a:avLst/>
          </a:prstGeom>
          <a:noFill/>
        </p:spPr>
        <p:txBody>
          <a:bodyPr wrap="square" rtlCol="0">
            <a:spAutoFit/>
          </a:bodyPr>
          <a:lstStyle/>
          <a:p>
            <a:r>
              <a:rPr lang="fi-FI" sz="2000" b="1" dirty="0" err="1">
                <a:solidFill>
                  <a:srgbClr val="0070C0"/>
                </a:solidFill>
              </a:rPr>
              <a:t>Effective</a:t>
            </a:r>
            <a:r>
              <a:rPr lang="fi-FI" sz="2000" b="1" dirty="0">
                <a:solidFill>
                  <a:srgbClr val="0070C0"/>
                </a:solidFill>
              </a:rPr>
              <a:t> </a:t>
            </a:r>
            <a:r>
              <a:rPr lang="fi-FI" sz="2000" b="1" dirty="0" err="1">
                <a:solidFill>
                  <a:srgbClr val="0070C0"/>
                </a:solidFill>
              </a:rPr>
              <a:t>paragraphs</a:t>
            </a:r>
            <a:r>
              <a:rPr lang="fi-FI" sz="2000" b="1" dirty="0">
                <a:solidFill>
                  <a:srgbClr val="0070C0"/>
                </a:solidFill>
              </a:rPr>
              <a:t> </a:t>
            </a:r>
            <a:r>
              <a:rPr lang="fi-FI" sz="2000" dirty="0" err="1"/>
              <a:t>have</a:t>
            </a:r>
            <a:r>
              <a:rPr lang="fi-FI" sz="2000" dirty="0"/>
              <a:t>: </a:t>
            </a:r>
          </a:p>
          <a:p>
            <a:pPr marL="285750" indent="-285750">
              <a:buFont typeface="Arial" panose="020B0604020202020204" pitchFamily="34" charset="0"/>
              <a:buChar char="•"/>
            </a:pPr>
            <a:r>
              <a:rPr lang="fi-FI" sz="2000" dirty="0" err="1"/>
              <a:t>clear</a:t>
            </a:r>
            <a:r>
              <a:rPr lang="fi-FI" sz="2000" dirty="0"/>
              <a:t> </a:t>
            </a:r>
            <a:r>
              <a:rPr lang="fi-FI" sz="2000" dirty="0" err="1">
                <a:solidFill>
                  <a:srgbClr val="0070C0"/>
                </a:solidFill>
              </a:rPr>
              <a:t>topic</a:t>
            </a:r>
            <a:r>
              <a:rPr lang="fi-FI" sz="2000" dirty="0">
                <a:solidFill>
                  <a:srgbClr val="0070C0"/>
                </a:solidFill>
              </a:rPr>
              <a:t> </a:t>
            </a:r>
            <a:r>
              <a:rPr lang="fi-FI" sz="2000" dirty="0" err="1">
                <a:solidFill>
                  <a:srgbClr val="0070C0"/>
                </a:solidFill>
              </a:rPr>
              <a:t>sentence</a:t>
            </a:r>
            <a:r>
              <a:rPr lang="fi-FI" sz="2000" dirty="0">
                <a:solidFill>
                  <a:srgbClr val="0070C0"/>
                </a:solidFill>
              </a:rPr>
              <a:t> </a:t>
            </a:r>
            <a:r>
              <a:rPr lang="fi-FI" sz="2000" dirty="0"/>
              <a:t>+ </a:t>
            </a:r>
          </a:p>
          <a:p>
            <a:pPr marL="285750" indent="-285750">
              <a:buFont typeface="Arial" panose="020B0604020202020204" pitchFamily="34" charset="0"/>
              <a:buChar char="•"/>
            </a:pPr>
            <a:r>
              <a:rPr lang="fi-FI" sz="2000" dirty="0" err="1"/>
              <a:t>supporting</a:t>
            </a:r>
            <a:r>
              <a:rPr lang="fi-FI" sz="2000" dirty="0"/>
              <a:t> </a:t>
            </a:r>
            <a:r>
              <a:rPr lang="fi-FI" sz="2000" dirty="0" err="1"/>
              <a:t>sentences</a:t>
            </a:r>
            <a:r>
              <a:rPr lang="fi-FI" sz="2000" dirty="0"/>
              <a:t> + </a:t>
            </a:r>
          </a:p>
          <a:p>
            <a:pPr marL="285750" indent="-285750">
              <a:buFont typeface="Arial" panose="020B0604020202020204" pitchFamily="34" charset="0"/>
              <a:buChar char="•"/>
            </a:pPr>
            <a:r>
              <a:rPr lang="fi-FI" sz="2000" dirty="0" err="1">
                <a:solidFill>
                  <a:srgbClr val="0070C0"/>
                </a:solidFill>
              </a:rPr>
              <a:t>signposts</a:t>
            </a:r>
            <a:r>
              <a:rPr lang="fi-FI" sz="2000" dirty="0"/>
              <a:t> + </a:t>
            </a:r>
          </a:p>
          <a:p>
            <a:pPr marL="285750" indent="-285750">
              <a:buFont typeface="Arial" panose="020B0604020202020204" pitchFamily="34" charset="0"/>
              <a:buChar char="•"/>
            </a:pPr>
            <a:r>
              <a:rPr lang="fi-FI" sz="2000" dirty="0" err="1"/>
              <a:t>are</a:t>
            </a:r>
            <a:r>
              <a:rPr lang="fi-FI" sz="2000" dirty="0"/>
              <a:t> </a:t>
            </a:r>
            <a:r>
              <a:rPr lang="fi-FI" sz="2000" dirty="0" err="1"/>
              <a:t>short</a:t>
            </a:r>
            <a:r>
              <a:rPr lang="fi-FI" sz="2000" dirty="0"/>
              <a:t> </a:t>
            </a:r>
          </a:p>
          <a:p>
            <a:endParaRPr lang="en-AU" sz="2000" dirty="0"/>
          </a:p>
          <a:p>
            <a:r>
              <a:rPr lang="fi-FI" sz="2000" dirty="0" err="1"/>
              <a:t>Effective</a:t>
            </a:r>
            <a:r>
              <a:rPr lang="fi-FI" sz="2000" dirty="0"/>
              <a:t> </a:t>
            </a:r>
            <a:r>
              <a:rPr lang="fi-FI" sz="2000" dirty="0" err="1"/>
              <a:t>paragraph</a:t>
            </a:r>
            <a:r>
              <a:rPr lang="fi-FI" sz="2000" dirty="0"/>
              <a:t> </a:t>
            </a:r>
            <a:r>
              <a:rPr lang="fi-FI" sz="2000" dirty="0" err="1"/>
              <a:t>example</a:t>
            </a:r>
            <a:r>
              <a:rPr lang="fi-FI" sz="2000" dirty="0"/>
              <a:t>: </a:t>
            </a:r>
          </a:p>
          <a:p>
            <a:pPr lvl="1"/>
            <a:r>
              <a:rPr lang="fi-FI" sz="2000" b="1" dirty="0">
                <a:solidFill>
                  <a:srgbClr val="FF0000"/>
                </a:solidFill>
              </a:rPr>
              <a:t>An </a:t>
            </a:r>
            <a:r>
              <a:rPr lang="fi-FI" sz="2000" b="1" dirty="0" err="1">
                <a:solidFill>
                  <a:srgbClr val="FF0000"/>
                </a:solidFill>
              </a:rPr>
              <a:t>effective</a:t>
            </a:r>
            <a:r>
              <a:rPr lang="fi-FI" sz="2000" b="1" dirty="0">
                <a:solidFill>
                  <a:srgbClr val="FF0000"/>
                </a:solidFill>
              </a:rPr>
              <a:t> </a:t>
            </a:r>
            <a:r>
              <a:rPr lang="fi-FI" sz="2000" b="1" dirty="0" err="1">
                <a:solidFill>
                  <a:srgbClr val="FF0000"/>
                </a:solidFill>
              </a:rPr>
              <a:t>document</a:t>
            </a:r>
            <a:r>
              <a:rPr lang="fi-FI" sz="2000" b="1" dirty="0">
                <a:solidFill>
                  <a:srgbClr val="FF0000"/>
                </a:solidFill>
              </a:rPr>
              <a:t> </a:t>
            </a:r>
            <a:r>
              <a:rPr lang="fi-FI" sz="2000" b="1" dirty="0" err="1">
                <a:solidFill>
                  <a:srgbClr val="FF0000"/>
                </a:solidFill>
              </a:rPr>
              <a:t>structure</a:t>
            </a:r>
            <a:r>
              <a:rPr lang="fi-FI" sz="2000" b="1" dirty="0">
                <a:solidFill>
                  <a:srgbClr val="FF0000"/>
                </a:solidFill>
              </a:rPr>
              <a:t> </a:t>
            </a:r>
            <a:r>
              <a:rPr lang="fi-FI" sz="2000" b="1" dirty="0" err="1">
                <a:solidFill>
                  <a:srgbClr val="FF0000"/>
                </a:solidFill>
              </a:rPr>
              <a:t>includes</a:t>
            </a:r>
            <a:r>
              <a:rPr lang="fi-FI" sz="2000" b="1" dirty="0">
                <a:solidFill>
                  <a:srgbClr val="FF0000"/>
                </a:solidFill>
              </a:rPr>
              <a:t> </a:t>
            </a:r>
            <a:r>
              <a:rPr lang="fi-FI" sz="2000" b="1" dirty="0" err="1">
                <a:solidFill>
                  <a:srgbClr val="FF0000"/>
                </a:solidFill>
              </a:rPr>
              <a:t>three</a:t>
            </a:r>
            <a:r>
              <a:rPr lang="fi-FI" sz="2000" b="1" dirty="0">
                <a:solidFill>
                  <a:srgbClr val="FF0000"/>
                </a:solidFill>
              </a:rPr>
              <a:t> main </a:t>
            </a:r>
            <a:r>
              <a:rPr lang="fi-FI" sz="2000" b="1" dirty="0" err="1">
                <a:solidFill>
                  <a:srgbClr val="FF0000"/>
                </a:solidFill>
              </a:rPr>
              <a:t>items</a:t>
            </a:r>
            <a:r>
              <a:rPr lang="fi-FI" sz="2000" b="1" dirty="0">
                <a:solidFill>
                  <a:srgbClr val="FF0000"/>
                </a:solidFill>
              </a:rPr>
              <a:t>. </a:t>
            </a:r>
            <a:r>
              <a:rPr lang="fi-FI" sz="2000" b="1" dirty="0" err="1">
                <a:solidFill>
                  <a:srgbClr val="FF0000"/>
                </a:solidFill>
              </a:rPr>
              <a:t>First</a:t>
            </a:r>
            <a:r>
              <a:rPr lang="fi-FI" sz="2000" dirty="0"/>
              <a:t>, </a:t>
            </a:r>
            <a:r>
              <a:rPr lang="fi-FI" sz="2000" dirty="0" err="1"/>
              <a:t>you</a:t>
            </a:r>
            <a:r>
              <a:rPr lang="fi-FI" sz="2000" dirty="0"/>
              <a:t> </a:t>
            </a:r>
            <a:r>
              <a:rPr lang="fi-FI" sz="2000" dirty="0" err="1"/>
              <a:t>should</a:t>
            </a:r>
            <a:r>
              <a:rPr lang="fi-FI" sz="2000" dirty="0"/>
              <a:t> </a:t>
            </a:r>
            <a:r>
              <a:rPr lang="fi-FI" sz="2000" dirty="0" err="1"/>
              <a:t>create</a:t>
            </a:r>
            <a:r>
              <a:rPr lang="fi-FI" sz="2000" dirty="0"/>
              <a:t> </a:t>
            </a:r>
            <a:r>
              <a:rPr lang="fi-FI" sz="2000" dirty="0" err="1"/>
              <a:t>high</a:t>
            </a:r>
            <a:r>
              <a:rPr lang="fi-FI" sz="2000" dirty="0"/>
              <a:t> </a:t>
            </a:r>
            <a:r>
              <a:rPr lang="fi-FI" sz="2000" dirty="0" err="1"/>
              <a:t>skim</a:t>
            </a:r>
            <a:r>
              <a:rPr lang="fi-FI" sz="2000" dirty="0"/>
              <a:t> </a:t>
            </a:r>
            <a:r>
              <a:rPr lang="fi-FI" sz="2000" dirty="0" err="1"/>
              <a:t>value</a:t>
            </a:r>
            <a:r>
              <a:rPr lang="fi-FI" sz="2000" dirty="0"/>
              <a:t> </a:t>
            </a:r>
            <a:r>
              <a:rPr lang="fi-FI" sz="2000" dirty="0" err="1"/>
              <a:t>with</a:t>
            </a:r>
            <a:r>
              <a:rPr lang="fi-FI" sz="2000" dirty="0"/>
              <a:t> </a:t>
            </a:r>
            <a:r>
              <a:rPr lang="fi-FI" sz="2000" dirty="0" err="1"/>
              <a:t>message</a:t>
            </a:r>
            <a:r>
              <a:rPr lang="fi-FI" sz="2000" dirty="0"/>
              <a:t> </a:t>
            </a:r>
            <a:r>
              <a:rPr lang="fi-FI" sz="2000" dirty="0" err="1"/>
              <a:t>headings</a:t>
            </a:r>
            <a:r>
              <a:rPr lang="fi-FI" sz="2000" dirty="0"/>
              <a:t> and </a:t>
            </a:r>
            <a:r>
              <a:rPr lang="fi-FI" sz="2000" dirty="0" err="1"/>
              <a:t>enough</a:t>
            </a:r>
            <a:r>
              <a:rPr lang="fi-FI" sz="2000" dirty="0"/>
              <a:t> white </a:t>
            </a:r>
            <a:r>
              <a:rPr lang="fi-FI" sz="2000" dirty="0" err="1"/>
              <a:t>space</a:t>
            </a:r>
            <a:r>
              <a:rPr lang="fi-FI" sz="2000" dirty="0"/>
              <a:t>. </a:t>
            </a:r>
            <a:r>
              <a:rPr lang="fi-FI" sz="2000" b="1" dirty="0">
                <a:solidFill>
                  <a:srgbClr val="FF0000"/>
                </a:solidFill>
              </a:rPr>
              <a:t>Second</a:t>
            </a:r>
            <a:r>
              <a:rPr lang="fi-FI" sz="2000" dirty="0"/>
              <a:t>, </a:t>
            </a:r>
            <a:r>
              <a:rPr lang="fi-FI" sz="2000" dirty="0" err="1"/>
              <a:t>you</a:t>
            </a:r>
            <a:r>
              <a:rPr lang="fi-FI" sz="2000" dirty="0"/>
              <a:t> </a:t>
            </a:r>
            <a:r>
              <a:rPr lang="fi-FI" sz="2000" dirty="0" err="1"/>
              <a:t>should</a:t>
            </a:r>
            <a:r>
              <a:rPr lang="fi-FI" sz="2000" dirty="0"/>
              <a:t> </a:t>
            </a:r>
            <a:r>
              <a:rPr lang="fi-FI" sz="2000" dirty="0" err="1"/>
              <a:t>use</a:t>
            </a:r>
            <a:r>
              <a:rPr lang="fi-FI" sz="2000" dirty="0"/>
              <a:t> </a:t>
            </a:r>
            <a:r>
              <a:rPr lang="fi-FI" sz="2000" dirty="0" err="1"/>
              <a:t>signposts</a:t>
            </a:r>
            <a:r>
              <a:rPr lang="fi-FI" sz="2000" dirty="0"/>
              <a:t> to show </a:t>
            </a:r>
            <a:r>
              <a:rPr lang="fi-FI" sz="2000" dirty="0" err="1"/>
              <a:t>connection</a:t>
            </a:r>
            <a:r>
              <a:rPr lang="fi-FI" sz="2000" dirty="0"/>
              <a:t> in </a:t>
            </a:r>
            <a:r>
              <a:rPr lang="fi-FI" sz="2000" dirty="0" err="1"/>
              <a:t>the</a:t>
            </a:r>
            <a:r>
              <a:rPr lang="fi-FI" sz="2000" dirty="0"/>
              <a:t> </a:t>
            </a:r>
            <a:r>
              <a:rPr lang="fi-FI" sz="2000" dirty="0" err="1"/>
              <a:t>text</a:t>
            </a:r>
            <a:r>
              <a:rPr lang="fi-FI" sz="2000" dirty="0"/>
              <a:t>. </a:t>
            </a:r>
            <a:r>
              <a:rPr lang="fi-FI" sz="2000" b="1" dirty="0" err="1">
                <a:solidFill>
                  <a:srgbClr val="FF0000"/>
                </a:solidFill>
              </a:rPr>
              <a:t>Finally</a:t>
            </a:r>
            <a:r>
              <a:rPr lang="fi-FI" sz="2000" dirty="0"/>
              <a:t>, </a:t>
            </a:r>
            <a:r>
              <a:rPr lang="fi-FI" sz="2000" dirty="0" err="1"/>
              <a:t>each</a:t>
            </a:r>
            <a:r>
              <a:rPr lang="fi-FI" sz="2000" dirty="0"/>
              <a:t> </a:t>
            </a:r>
            <a:r>
              <a:rPr lang="fi-FI" sz="2000" dirty="0" err="1"/>
              <a:t>paragraph</a:t>
            </a:r>
            <a:r>
              <a:rPr lang="fi-FI" sz="2000" dirty="0"/>
              <a:t> </a:t>
            </a:r>
            <a:r>
              <a:rPr lang="fi-FI" sz="2000" dirty="0" err="1"/>
              <a:t>should</a:t>
            </a:r>
            <a:r>
              <a:rPr lang="fi-FI" sz="2000" dirty="0"/>
              <a:t> </a:t>
            </a:r>
            <a:r>
              <a:rPr lang="fi-FI" sz="2000" dirty="0" err="1"/>
              <a:t>start</a:t>
            </a:r>
            <a:r>
              <a:rPr lang="fi-FI" sz="2000" dirty="0"/>
              <a:t> </a:t>
            </a:r>
            <a:r>
              <a:rPr lang="fi-FI" sz="2000" dirty="0" err="1"/>
              <a:t>with</a:t>
            </a:r>
            <a:r>
              <a:rPr lang="fi-FI" sz="2000" dirty="0"/>
              <a:t> a </a:t>
            </a:r>
            <a:r>
              <a:rPr lang="fi-FI" sz="2000" dirty="0" err="1"/>
              <a:t>topic</a:t>
            </a:r>
            <a:r>
              <a:rPr lang="fi-FI" sz="2000" dirty="0"/>
              <a:t> </a:t>
            </a:r>
            <a:r>
              <a:rPr lang="fi-FI" sz="2000" dirty="0" err="1"/>
              <a:t>sentence</a:t>
            </a:r>
            <a:r>
              <a:rPr lang="fi-FI" sz="2000" dirty="0"/>
              <a:t>, </a:t>
            </a:r>
            <a:r>
              <a:rPr lang="fi-FI" sz="2000" dirty="0" err="1"/>
              <a:t>which</a:t>
            </a:r>
            <a:r>
              <a:rPr lang="fi-FI" sz="2000" dirty="0"/>
              <a:t> </a:t>
            </a:r>
            <a:r>
              <a:rPr lang="fi-FI" sz="2000" dirty="0" err="1"/>
              <a:t>all</a:t>
            </a:r>
            <a:r>
              <a:rPr lang="fi-FI" sz="2000" dirty="0"/>
              <a:t> </a:t>
            </a:r>
            <a:r>
              <a:rPr lang="fi-FI" sz="2000" dirty="0" err="1"/>
              <a:t>other</a:t>
            </a:r>
            <a:r>
              <a:rPr lang="fi-FI" sz="2000" dirty="0"/>
              <a:t> </a:t>
            </a:r>
            <a:r>
              <a:rPr lang="fi-FI" sz="2000" dirty="0" err="1"/>
              <a:t>sentences</a:t>
            </a:r>
            <a:r>
              <a:rPr lang="fi-FI" sz="2000" dirty="0"/>
              <a:t> </a:t>
            </a:r>
            <a:r>
              <a:rPr lang="fi-FI" sz="2000" dirty="0" err="1"/>
              <a:t>then</a:t>
            </a:r>
            <a:r>
              <a:rPr lang="fi-FI" sz="2000" dirty="0"/>
              <a:t> </a:t>
            </a:r>
            <a:r>
              <a:rPr lang="fi-FI" sz="2000" dirty="0" err="1"/>
              <a:t>support</a:t>
            </a:r>
            <a:r>
              <a:rPr lang="fi-FI" sz="2000" dirty="0"/>
              <a:t>. </a:t>
            </a:r>
          </a:p>
          <a:p>
            <a:endParaRPr lang="en-AU" dirty="0"/>
          </a:p>
        </p:txBody>
      </p:sp>
      <p:sp>
        <p:nvSpPr>
          <p:cNvPr id="3" name="TextBox 2">
            <a:extLst>
              <a:ext uri="{FF2B5EF4-FFF2-40B4-BE49-F238E27FC236}">
                <a16:creationId xmlns:a16="http://schemas.microsoft.com/office/drawing/2014/main" id="{652EC64B-7DC2-6E48-B04D-316567532E52}"/>
              </a:ext>
            </a:extLst>
          </p:cNvPr>
          <p:cNvSpPr txBox="1"/>
          <p:nvPr/>
        </p:nvSpPr>
        <p:spPr>
          <a:xfrm>
            <a:off x="4820989" y="1729052"/>
            <a:ext cx="1776730" cy="369332"/>
          </a:xfrm>
          <a:prstGeom prst="rect">
            <a:avLst/>
          </a:prstGeom>
          <a:noFill/>
        </p:spPr>
        <p:txBody>
          <a:bodyPr wrap="square" rtlCol="0">
            <a:spAutoFit/>
          </a:bodyPr>
          <a:lstStyle/>
          <a:p>
            <a:pPr algn="ctr"/>
            <a:r>
              <a:rPr lang="fi-FI" dirty="0" err="1">
                <a:solidFill>
                  <a:srgbClr val="FF0000"/>
                </a:solidFill>
              </a:rPr>
              <a:t>Topic</a:t>
            </a:r>
            <a:r>
              <a:rPr lang="fi-FI" dirty="0">
                <a:solidFill>
                  <a:srgbClr val="FF0000"/>
                </a:solidFill>
              </a:rPr>
              <a:t> </a:t>
            </a:r>
            <a:r>
              <a:rPr lang="fi-FI" dirty="0" err="1">
                <a:solidFill>
                  <a:srgbClr val="FF0000"/>
                </a:solidFill>
              </a:rPr>
              <a:t>sentence</a:t>
            </a:r>
            <a:endParaRPr lang="en-AU" dirty="0">
              <a:solidFill>
                <a:srgbClr val="FF0000"/>
              </a:solidFill>
            </a:endParaRPr>
          </a:p>
        </p:txBody>
      </p:sp>
      <p:cxnSp>
        <p:nvCxnSpPr>
          <p:cNvPr id="4" name="Straight Arrow Connector 3">
            <a:extLst>
              <a:ext uri="{FF2B5EF4-FFF2-40B4-BE49-F238E27FC236}">
                <a16:creationId xmlns:a16="http://schemas.microsoft.com/office/drawing/2014/main" id="{2B278CF4-B7BF-2B43-8039-8BD172BE3B62}"/>
              </a:ext>
            </a:extLst>
          </p:cNvPr>
          <p:cNvCxnSpPr>
            <a:cxnSpLocks/>
          </p:cNvCxnSpPr>
          <p:nvPr/>
        </p:nvCxnSpPr>
        <p:spPr>
          <a:xfrm flipH="1">
            <a:off x="4723671" y="2141472"/>
            <a:ext cx="785589" cy="1012328"/>
          </a:xfrm>
          <a:prstGeom prst="straightConnector1">
            <a:avLst/>
          </a:prstGeom>
          <a:ln w="98425">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140D419-EE1A-E44A-BCB4-70EE95EDC431}"/>
              </a:ext>
            </a:extLst>
          </p:cNvPr>
          <p:cNvSpPr txBox="1"/>
          <p:nvPr/>
        </p:nvSpPr>
        <p:spPr>
          <a:xfrm>
            <a:off x="-168370" y="6021461"/>
            <a:ext cx="1776730" cy="369332"/>
          </a:xfrm>
          <a:prstGeom prst="rect">
            <a:avLst/>
          </a:prstGeom>
          <a:noFill/>
        </p:spPr>
        <p:txBody>
          <a:bodyPr wrap="square" rtlCol="0">
            <a:spAutoFit/>
          </a:bodyPr>
          <a:lstStyle/>
          <a:p>
            <a:pPr algn="ctr"/>
            <a:r>
              <a:rPr lang="fi-FI" dirty="0" err="1">
                <a:solidFill>
                  <a:srgbClr val="FF0000"/>
                </a:solidFill>
              </a:rPr>
              <a:t>Signposts</a:t>
            </a:r>
            <a:endParaRPr lang="en-AU" dirty="0">
              <a:solidFill>
                <a:srgbClr val="FF0000"/>
              </a:solidFill>
            </a:endParaRPr>
          </a:p>
        </p:txBody>
      </p:sp>
      <p:cxnSp>
        <p:nvCxnSpPr>
          <p:cNvPr id="7" name="Straight Arrow Connector 6">
            <a:extLst>
              <a:ext uri="{FF2B5EF4-FFF2-40B4-BE49-F238E27FC236}">
                <a16:creationId xmlns:a16="http://schemas.microsoft.com/office/drawing/2014/main" id="{637F088C-4B68-A34C-B593-FA543017AA55}"/>
              </a:ext>
            </a:extLst>
          </p:cNvPr>
          <p:cNvCxnSpPr>
            <a:cxnSpLocks/>
          </p:cNvCxnSpPr>
          <p:nvPr/>
        </p:nvCxnSpPr>
        <p:spPr>
          <a:xfrm flipV="1">
            <a:off x="294794" y="4442233"/>
            <a:ext cx="1163303" cy="1511993"/>
          </a:xfrm>
          <a:prstGeom prst="straightConnector1">
            <a:avLst/>
          </a:prstGeom>
          <a:ln w="98425">
            <a:solidFill>
              <a:schemeClr val="accent1">
                <a:alpha val="33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 name="Merge 9">
            <a:extLst>
              <a:ext uri="{FF2B5EF4-FFF2-40B4-BE49-F238E27FC236}">
                <a16:creationId xmlns:a16="http://schemas.microsoft.com/office/drawing/2014/main" id="{E82FAAAF-248A-6148-ACDE-B7682545D868}"/>
              </a:ext>
            </a:extLst>
          </p:cNvPr>
          <p:cNvSpPr/>
          <p:nvPr/>
        </p:nvSpPr>
        <p:spPr>
          <a:xfrm>
            <a:off x="6881527" y="844682"/>
            <a:ext cx="1964682" cy="3435402"/>
          </a:xfrm>
          <a:prstGeom prst="flowChartMer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4364A7-F405-0F4F-9524-26BFC0D7264C}"/>
              </a:ext>
            </a:extLst>
          </p:cNvPr>
          <p:cNvSpPr txBox="1"/>
          <p:nvPr/>
        </p:nvSpPr>
        <p:spPr>
          <a:xfrm>
            <a:off x="7203270" y="976452"/>
            <a:ext cx="1260390" cy="369332"/>
          </a:xfrm>
          <a:prstGeom prst="rect">
            <a:avLst/>
          </a:prstGeom>
          <a:noFill/>
        </p:spPr>
        <p:txBody>
          <a:bodyPr wrap="square" rtlCol="0">
            <a:spAutoFit/>
          </a:bodyPr>
          <a:lstStyle/>
          <a:p>
            <a:pPr algn="ctr"/>
            <a:r>
              <a:rPr lang="en-AU" b="1" dirty="0"/>
              <a:t>MACRO</a:t>
            </a:r>
          </a:p>
        </p:txBody>
      </p:sp>
      <p:sp>
        <p:nvSpPr>
          <p:cNvPr id="12" name="TextBox 11">
            <a:extLst>
              <a:ext uri="{FF2B5EF4-FFF2-40B4-BE49-F238E27FC236}">
                <a16:creationId xmlns:a16="http://schemas.microsoft.com/office/drawing/2014/main" id="{A4657F74-646D-A445-AB6A-FFE6FCFB89A5}"/>
              </a:ext>
            </a:extLst>
          </p:cNvPr>
          <p:cNvSpPr txBox="1"/>
          <p:nvPr/>
        </p:nvSpPr>
        <p:spPr>
          <a:xfrm>
            <a:off x="7187247" y="3315627"/>
            <a:ext cx="1260390" cy="369332"/>
          </a:xfrm>
          <a:prstGeom prst="rect">
            <a:avLst/>
          </a:prstGeom>
          <a:noFill/>
        </p:spPr>
        <p:txBody>
          <a:bodyPr wrap="square" rtlCol="0">
            <a:spAutoFit/>
          </a:bodyPr>
          <a:lstStyle/>
          <a:p>
            <a:pPr algn="ctr"/>
            <a:r>
              <a:rPr lang="en-AU" b="1" dirty="0"/>
              <a:t>MICRO</a:t>
            </a:r>
          </a:p>
        </p:txBody>
      </p:sp>
      <p:cxnSp>
        <p:nvCxnSpPr>
          <p:cNvPr id="13" name="Straight Arrow Connector 12">
            <a:extLst>
              <a:ext uri="{FF2B5EF4-FFF2-40B4-BE49-F238E27FC236}">
                <a16:creationId xmlns:a16="http://schemas.microsoft.com/office/drawing/2014/main" id="{C8769979-5498-7545-9026-6BCC9058BBAE}"/>
              </a:ext>
            </a:extLst>
          </p:cNvPr>
          <p:cNvCxnSpPr/>
          <p:nvPr/>
        </p:nvCxnSpPr>
        <p:spPr>
          <a:xfrm>
            <a:off x="7833465" y="1623912"/>
            <a:ext cx="0" cy="1544595"/>
          </a:xfrm>
          <a:prstGeom prst="straightConnector1">
            <a:avLst/>
          </a:prstGeom>
          <a:ln w="98425">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F5C361A-E878-6347-94B5-091A81A8211D}"/>
              </a:ext>
            </a:extLst>
          </p:cNvPr>
          <p:cNvSpPr txBox="1"/>
          <p:nvPr/>
        </p:nvSpPr>
        <p:spPr>
          <a:xfrm>
            <a:off x="1458097" y="467207"/>
            <a:ext cx="5531207" cy="461665"/>
          </a:xfrm>
          <a:prstGeom prst="rect">
            <a:avLst/>
          </a:prstGeom>
          <a:noFill/>
        </p:spPr>
        <p:txBody>
          <a:bodyPr wrap="square" rtlCol="0">
            <a:spAutoFit/>
          </a:bodyPr>
          <a:lstStyle/>
          <a:p>
            <a:pPr algn="ctr"/>
            <a:r>
              <a:rPr lang="en-US" sz="2400" b="1" dirty="0">
                <a:solidFill>
                  <a:srgbClr val="0070C0"/>
                </a:solidFill>
              </a:rPr>
              <a:t>MACRO</a:t>
            </a:r>
            <a:r>
              <a:rPr lang="en-US" sz="2400" b="1" dirty="0"/>
              <a:t> Writing</a:t>
            </a:r>
          </a:p>
        </p:txBody>
      </p:sp>
    </p:spTree>
    <p:extLst>
      <p:ext uri="{BB962C8B-B14F-4D97-AF65-F5344CB8AC3E}">
        <p14:creationId xmlns:p14="http://schemas.microsoft.com/office/powerpoint/2010/main" val="2191821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rge 1">
            <a:extLst>
              <a:ext uri="{FF2B5EF4-FFF2-40B4-BE49-F238E27FC236}">
                <a16:creationId xmlns:a16="http://schemas.microsoft.com/office/drawing/2014/main" id="{7A1A8F1D-31F7-CA4E-AB82-F506EDBE3436}"/>
              </a:ext>
            </a:extLst>
          </p:cNvPr>
          <p:cNvSpPr/>
          <p:nvPr/>
        </p:nvSpPr>
        <p:spPr>
          <a:xfrm>
            <a:off x="6671459" y="1403945"/>
            <a:ext cx="1964682" cy="3435402"/>
          </a:xfrm>
          <a:prstGeom prst="flowChartMer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6261D2-BC8E-AB4A-A16D-455151412739}"/>
              </a:ext>
            </a:extLst>
          </p:cNvPr>
          <p:cNvSpPr txBox="1"/>
          <p:nvPr/>
        </p:nvSpPr>
        <p:spPr>
          <a:xfrm>
            <a:off x="5622334" y="1651844"/>
            <a:ext cx="1260390" cy="369332"/>
          </a:xfrm>
          <a:prstGeom prst="rect">
            <a:avLst/>
          </a:prstGeom>
          <a:noFill/>
        </p:spPr>
        <p:txBody>
          <a:bodyPr wrap="square" rtlCol="0">
            <a:spAutoFit/>
          </a:bodyPr>
          <a:lstStyle/>
          <a:p>
            <a:r>
              <a:rPr lang="en-AU" b="1" dirty="0">
                <a:solidFill>
                  <a:srgbClr val="0070C0"/>
                </a:solidFill>
              </a:rPr>
              <a:t>MACRO</a:t>
            </a:r>
          </a:p>
        </p:txBody>
      </p:sp>
      <p:sp>
        <p:nvSpPr>
          <p:cNvPr id="4" name="TextBox 3">
            <a:extLst>
              <a:ext uri="{FF2B5EF4-FFF2-40B4-BE49-F238E27FC236}">
                <a16:creationId xmlns:a16="http://schemas.microsoft.com/office/drawing/2014/main" id="{C8DEF710-629D-6049-BAD8-5F131D43E5FB}"/>
              </a:ext>
            </a:extLst>
          </p:cNvPr>
          <p:cNvSpPr txBox="1"/>
          <p:nvPr/>
        </p:nvSpPr>
        <p:spPr>
          <a:xfrm>
            <a:off x="5621137" y="4095418"/>
            <a:ext cx="1260390" cy="369332"/>
          </a:xfrm>
          <a:prstGeom prst="rect">
            <a:avLst/>
          </a:prstGeom>
          <a:noFill/>
        </p:spPr>
        <p:txBody>
          <a:bodyPr wrap="square" rtlCol="0">
            <a:spAutoFit/>
          </a:bodyPr>
          <a:lstStyle/>
          <a:p>
            <a:r>
              <a:rPr lang="en-AU" b="1" dirty="0">
                <a:solidFill>
                  <a:srgbClr val="0070C0"/>
                </a:solidFill>
              </a:rPr>
              <a:t>MICRO</a:t>
            </a:r>
          </a:p>
        </p:txBody>
      </p:sp>
      <p:cxnSp>
        <p:nvCxnSpPr>
          <p:cNvPr id="5" name="Straight Arrow Connector 4">
            <a:extLst>
              <a:ext uri="{FF2B5EF4-FFF2-40B4-BE49-F238E27FC236}">
                <a16:creationId xmlns:a16="http://schemas.microsoft.com/office/drawing/2014/main" id="{B7D9CEC7-7C71-B041-9FC5-D1D306E694A3}"/>
              </a:ext>
            </a:extLst>
          </p:cNvPr>
          <p:cNvCxnSpPr/>
          <p:nvPr/>
        </p:nvCxnSpPr>
        <p:spPr>
          <a:xfrm>
            <a:off x="6054819" y="2199502"/>
            <a:ext cx="0" cy="1544595"/>
          </a:xfrm>
          <a:prstGeom prst="straightConnector1">
            <a:avLst/>
          </a:prstGeom>
          <a:ln w="98425">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3F03B8B-7641-0C4E-B8BE-35C07AA45A85}"/>
              </a:ext>
            </a:extLst>
          </p:cNvPr>
          <p:cNvSpPr txBox="1"/>
          <p:nvPr/>
        </p:nvSpPr>
        <p:spPr>
          <a:xfrm>
            <a:off x="1173302" y="1565397"/>
            <a:ext cx="4238957" cy="707886"/>
          </a:xfrm>
          <a:prstGeom prst="rect">
            <a:avLst/>
          </a:prstGeom>
          <a:noFill/>
        </p:spPr>
        <p:txBody>
          <a:bodyPr wrap="square" rtlCol="0">
            <a:spAutoFit/>
          </a:bodyPr>
          <a:lstStyle/>
          <a:p>
            <a:r>
              <a:rPr lang="en-AU" sz="2000" dirty="0"/>
              <a:t>Design text to enable reader to read it all </a:t>
            </a:r>
            <a:r>
              <a:rPr lang="en-AU" sz="2000" dirty="0">
                <a:solidFill>
                  <a:srgbClr val="0070C0"/>
                </a:solidFill>
              </a:rPr>
              <a:t>quickly + slowly</a:t>
            </a:r>
          </a:p>
        </p:txBody>
      </p:sp>
      <p:sp>
        <p:nvSpPr>
          <p:cNvPr id="7" name="TextBox 6">
            <a:extLst>
              <a:ext uri="{FF2B5EF4-FFF2-40B4-BE49-F238E27FC236}">
                <a16:creationId xmlns:a16="http://schemas.microsoft.com/office/drawing/2014/main" id="{B40BB0A2-7A88-0342-8C24-ED28B66D19F5}"/>
              </a:ext>
            </a:extLst>
          </p:cNvPr>
          <p:cNvSpPr txBox="1"/>
          <p:nvPr/>
        </p:nvSpPr>
        <p:spPr>
          <a:xfrm>
            <a:off x="1173302" y="2841228"/>
            <a:ext cx="3459892" cy="3554819"/>
          </a:xfrm>
          <a:prstGeom prst="rect">
            <a:avLst/>
          </a:prstGeom>
          <a:noFill/>
        </p:spPr>
        <p:txBody>
          <a:bodyPr wrap="square" rtlCol="0">
            <a:spAutoFit/>
          </a:bodyPr>
          <a:lstStyle/>
          <a:p>
            <a:r>
              <a:rPr lang="en-AU" sz="2000" dirty="0"/>
              <a:t>Make text easy to </a:t>
            </a:r>
            <a:r>
              <a:rPr lang="en-AU" sz="2000" dirty="0">
                <a:solidFill>
                  <a:srgbClr val="0070C0"/>
                </a:solidFill>
              </a:rPr>
              <a:t>skim</a:t>
            </a:r>
          </a:p>
          <a:p>
            <a:r>
              <a:rPr lang="en-AU" sz="2000" dirty="0"/>
              <a:t>- gain </a:t>
            </a:r>
            <a:r>
              <a:rPr lang="en-AU" sz="2000" dirty="0">
                <a:solidFill>
                  <a:srgbClr val="0070C0"/>
                </a:solidFill>
              </a:rPr>
              <a:t>High Skim Value (HSV) </a:t>
            </a:r>
            <a:r>
              <a:rPr lang="en-AU" sz="2000" dirty="0"/>
              <a:t>through:</a:t>
            </a:r>
          </a:p>
          <a:p>
            <a:endParaRPr lang="en-AU" sz="2000" dirty="0"/>
          </a:p>
          <a:p>
            <a:pPr marL="342900" indent="-342900">
              <a:spcBef>
                <a:spcPts val="600"/>
              </a:spcBef>
              <a:buFont typeface="Arial" panose="020B0604020202020204" pitchFamily="34" charset="0"/>
              <a:buChar char="•"/>
            </a:pPr>
            <a:r>
              <a:rPr lang="fi-FI" sz="2000" dirty="0" err="1">
                <a:solidFill>
                  <a:srgbClr val="0070C0"/>
                </a:solidFill>
              </a:rPr>
              <a:t>Headings</a:t>
            </a:r>
            <a:r>
              <a:rPr lang="fi-FI" sz="2000" dirty="0"/>
              <a:t> (</a:t>
            </a:r>
            <a:r>
              <a:rPr lang="fi-FI" sz="2000" dirty="0" err="1"/>
              <a:t>that</a:t>
            </a:r>
            <a:r>
              <a:rPr lang="fi-FI" sz="2000" dirty="0"/>
              <a:t> </a:t>
            </a:r>
            <a:r>
              <a:rPr lang="fi-FI" sz="2000" dirty="0" err="1"/>
              <a:t>highlight</a:t>
            </a:r>
            <a:r>
              <a:rPr lang="fi-FI" sz="2000" dirty="0"/>
              <a:t> </a:t>
            </a:r>
            <a:r>
              <a:rPr lang="fi-FI" sz="2000" dirty="0" err="1"/>
              <a:t>key</a:t>
            </a:r>
            <a:r>
              <a:rPr lang="fi-FI" sz="2000" dirty="0"/>
              <a:t> </a:t>
            </a:r>
            <a:r>
              <a:rPr lang="fi-FI" sz="2000" dirty="0" err="1"/>
              <a:t>messages</a:t>
            </a:r>
            <a:r>
              <a:rPr lang="fi-FI" sz="2000" dirty="0"/>
              <a:t>) </a:t>
            </a:r>
          </a:p>
          <a:p>
            <a:pPr marL="342900" indent="-342900">
              <a:spcBef>
                <a:spcPts val="600"/>
              </a:spcBef>
              <a:buFont typeface="Arial" panose="020B0604020202020204" pitchFamily="34" charset="0"/>
              <a:buChar char="•"/>
            </a:pPr>
            <a:r>
              <a:rPr lang="fi-FI" sz="2000" dirty="0" err="1"/>
              <a:t>Numbered</a:t>
            </a:r>
            <a:r>
              <a:rPr lang="fi-FI" sz="2000" dirty="0"/>
              <a:t> &amp; </a:t>
            </a:r>
            <a:r>
              <a:rPr lang="fi-FI" sz="2000" dirty="0" err="1"/>
              <a:t>bulleted</a:t>
            </a:r>
            <a:r>
              <a:rPr lang="fi-FI" sz="2000" dirty="0"/>
              <a:t> </a:t>
            </a:r>
            <a:r>
              <a:rPr lang="fi-FI" sz="2000" dirty="0" err="1">
                <a:solidFill>
                  <a:srgbClr val="0070C0"/>
                </a:solidFill>
              </a:rPr>
              <a:t>lists</a:t>
            </a:r>
            <a:r>
              <a:rPr lang="fi-FI" sz="2000" dirty="0"/>
              <a:t> </a:t>
            </a:r>
          </a:p>
          <a:p>
            <a:pPr marL="342900" indent="-342900">
              <a:spcBef>
                <a:spcPts val="600"/>
              </a:spcBef>
              <a:buFont typeface="Arial" panose="020B0604020202020204" pitchFamily="34" charset="0"/>
              <a:buChar char="•"/>
            </a:pPr>
            <a:r>
              <a:rPr lang="fi-FI" sz="2000" dirty="0" err="1">
                <a:solidFill>
                  <a:srgbClr val="0070C0"/>
                </a:solidFill>
              </a:rPr>
              <a:t>Parallel</a:t>
            </a:r>
            <a:r>
              <a:rPr lang="fi-FI" sz="2000" dirty="0">
                <a:solidFill>
                  <a:srgbClr val="0070C0"/>
                </a:solidFill>
              </a:rPr>
              <a:t> </a:t>
            </a:r>
            <a:r>
              <a:rPr lang="fi-FI" sz="2000" dirty="0" err="1">
                <a:solidFill>
                  <a:srgbClr val="0070C0"/>
                </a:solidFill>
              </a:rPr>
              <a:t>headings</a:t>
            </a:r>
            <a:r>
              <a:rPr lang="fi-FI" sz="2000" dirty="0">
                <a:solidFill>
                  <a:srgbClr val="0070C0"/>
                </a:solidFill>
              </a:rPr>
              <a:t> &amp; </a:t>
            </a:r>
            <a:r>
              <a:rPr lang="fi-FI" sz="2000" dirty="0" err="1">
                <a:solidFill>
                  <a:srgbClr val="0070C0"/>
                </a:solidFill>
              </a:rPr>
              <a:t>lists</a:t>
            </a:r>
            <a:r>
              <a:rPr lang="fi-FI" sz="2000" dirty="0">
                <a:solidFill>
                  <a:srgbClr val="0070C0"/>
                </a:solidFill>
              </a:rPr>
              <a:t> </a:t>
            </a:r>
          </a:p>
          <a:p>
            <a:pPr marL="342900" indent="-342900">
              <a:spcBef>
                <a:spcPts val="600"/>
              </a:spcBef>
              <a:buFont typeface="Arial" panose="020B0604020202020204" pitchFamily="34" charset="0"/>
              <a:buChar char="•"/>
            </a:pPr>
            <a:r>
              <a:rPr lang="fi-FI" sz="2000" dirty="0">
                <a:solidFill>
                  <a:srgbClr val="0070C0"/>
                </a:solidFill>
              </a:rPr>
              <a:t>White </a:t>
            </a:r>
            <a:r>
              <a:rPr lang="fi-FI" sz="2000" dirty="0" err="1">
                <a:solidFill>
                  <a:srgbClr val="0070C0"/>
                </a:solidFill>
              </a:rPr>
              <a:t>space</a:t>
            </a:r>
            <a:r>
              <a:rPr lang="fi-FI" sz="2000" dirty="0"/>
              <a:t> </a:t>
            </a:r>
          </a:p>
          <a:p>
            <a:pPr marL="342900" indent="-342900">
              <a:spcBef>
                <a:spcPts val="600"/>
              </a:spcBef>
              <a:buFont typeface="Arial" panose="020B0604020202020204" pitchFamily="34" charset="0"/>
              <a:buChar char="•"/>
            </a:pPr>
            <a:r>
              <a:rPr lang="fi-FI" sz="2000" dirty="0" err="1"/>
              <a:t>Easy</a:t>
            </a:r>
            <a:r>
              <a:rPr lang="fi-FI" sz="2000" dirty="0"/>
              <a:t>-to-</a:t>
            </a:r>
            <a:r>
              <a:rPr lang="fi-FI" sz="2000" dirty="0" err="1"/>
              <a:t>read</a:t>
            </a:r>
            <a:r>
              <a:rPr lang="fi-FI" sz="2000" dirty="0"/>
              <a:t> </a:t>
            </a:r>
            <a:r>
              <a:rPr lang="fi-FI" sz="2000" dirty="0" err="1">
                <a:solidFill>
                  <a:srgbClr val="0070C0"/>
                </a:solidFill>
              </a:rPr>
              <a:t>typography</a:t>
            </a:r>
            <a:r>
              <a:rPr lang="fi-FI" sz="2000" dirty="0"/>
              <a:t> </a:t>
            </a:r>
          </a:p>
        </p:txBody>
      </p:sp>
      <p:sp>
        <p:nvSpPr>
          <p:cNvPr id="12" name="TextBox 11">
            <a:extLst>
              <a:ext uri="{FF2B5EF4-FFF2-40B4-BE49-F238E27FC236}">
                <a16:creationId xmlns:a16="http://schemas.microsoft.com/office/drawing/2014/main" id="{7DFD12B2-9A52-314F-8285-8166995E7008}"/>
              </a:ext>
            </a:extLst>
          </p:cNvPr>
          <p:cNvSpPr txBox="1"/>
          <p:nvPr/>
        </p:nvSpPr>
        <p:spPr>
          <a:xfrm>
            <a:off x="1458097" y="535787"/>
            <a:ext cx="5531207" cy="461665"/>
          </a:xfrm>
          <a:prstGeom prst="rect">
            <a:avLst/>
          </a:prstGeom>
          <a:noFill/>
        </p:spPr>
        <p:txBody>
          <a:bodyPr wrap="square" rtlCol="0">
            <a:spAutoFit/>
          </a:bodyPr>
          <a:lstStyle/>
          <a:p>
            <a:pPr algn="ctr"/>
            <a:r>
              <a:rPr lang="en-US" sz="2400" b="1" dirty="0">
                <a:solidFill>
                  <a:srgbClr val="0070C0"/>
                </a:solidFill>
              </a:rPr>
              <a:t>MICRO</a:t>
            </a:r>
            <a:r>
              <a:rPr lang="en-US" sz="2400" b="1" dirty="0"/>
              <a:t> Writing</a:t>
            </a:r>
          </a:p>
        </p:txBody>
      </p:sp>
    </p:spTree>
    <p:extLst>
      <p:ext uri="{BB962C8B-B14F-4D97-AF65-F5344CB8AC3E}">
        <p14:creationId xmlns:p14="http://schemas.microsoft.com/office/powerpoint/2010/main" val="2405663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347495-14F7-3347-9D26-9FB0198F4CB9}"/>
              </a:ext>
            </a:extLst>
          </p:cNvPr>
          <p:cNvSpPr txBox="1"/>
          <p:nvPr/>
        </p:nvSpPr>
        <p:spPr>
          <a:xfrm>
            <a:off x="1192770" y="1673231"/>
            <a:ext cx="6997700" cy="1785104"/>
          </a:xfrm>
          <a:prstGeom prst="rect">
            <a:avLst/>
          </a:prstGeom>
          <a:noFill/>
        </p:spPr>
        <p:txBody>
          <a:bodyPr wrap="square" rtlCol="0">
            <a:spAutoFit/>
          </a:bodyPr>
          <a:lstStyle/>
          <a:p>
            <a:pPr>
              <a:spcBef>
                <a:spcPts val="600"/>
              </a:spcBef>
              <a:spcAft>
                <a:spcPts val="600"/>
              </a:spcAft>
            </a:pPr>
            <a:r>
              <a:rPr lang="fi-FI" sz="2000" b="1" dirty="0" err="1">
                <a:solidFill>
                  <a:srgbClr val="0070C0"/>
                </a:solidFill>
              </a:rPr>
              <a:t>Effective</a:t>
            </a:r>
            <a:r>
              <a:rPr lang="fi-FI" sz="2000" b="1" dirty="0">
                <a:solidFill>
                  <a:srgbClr val="0070C0"/>
                </a:solidFill>
              </a:rPr>
              <a:t> </a:t>
            </a:r>
            <a:r>
              <a:rPr lang="fi-FI" sz="2000" b="1" dirty="0" err="1">
                <a:solidFill>
                  <a:srgbClr val="0070C0"/>
                </a:solidFill>
              </a:rPr>
              <a:t>headings</a:t>
            </a:r>
            <a:r>
              <a:rPr lang="fi-FI" sz="2000" b="1" dirty="0">
                <a:solidFill>
                  <a:srgbClr val="0070C0"/>
                </a:solidFill>
              </a:rPr>
              <a:t> </a:t>
            </a:r>
            <a:r>
              <a:rPr lang="fi-FI" sz="2000" dirty="0" err="1"/>
              <a:t>have</a:t>
            </a:r>
            <a:r>
              <a:rPr lang="fi-FI" sz="2000" dirty="0"/>
              <a:t> 3 </a:t>
            </a:r>
            <a:r>
              <a:rPr lang="fi-FI" sz="2000" dirty="0" err="1"/>
              <a:t>features</a:t>
            </a:r>
            <a:r>
              <a:rPr lang="fi-FI" sz="2000" dirty="0"/>
              <a:t>: </a:t>
            </a:r>
          </a:p>
          <a:p>
            <a:pPr marL="457200" indent="-457200">
              <a:spcBef>
                <a:spcPts val="600"/>
              </a:spcBef>
              <a:spcAft>
                <a:spcPts val="600"/>
              </a:spcAft>
              <a:buFont typeface="+mj-lt"/>
              <a:buAutoNum type="arabicPeriod"/>
            </a:pPr>
            <a:r>
              <a:rPr lang="fi-FI" sz="2000" dirty="0"/>
              <a:t>Tell (</a:t>
            </a:r>
            <a:r>
              <a:rPr lang="fi-FI" sz="2000" dirty="0" err="1">
                <a:solidFill>
                  <a:srgbClr val="0070C0"/>
                </a:solidFill>
              </a:rPr>
              <a:t>summarize</a:t>
            </a:r>
            <a:r>
              <a:rPr lang="fi-FI" sz="2000" dirty="0"/>
              <a:t>) </a:t>
            </a:r>
            <a:r>
              <a:rPr lang="fi-FI" sz="2000" dirty="0" err="1"/>
              <a:t>the</a:t>
            </a:r>
            <a:r>
              <a:rPr lang="fi-FI" sz="2000" dirty="0"/>
              <a:t> </a:t>
            </a:r>
            <a:r>
              <a:rPr lang="fi-FI" sz="2000" dirty="0" err="1"/>
              <a:t>message</a:t>
            </a:r>
            <a:r>
              <a:rPr lang="fi-FI" sz="2000" dirty="0"/>
              <a:t> (main </a:t>
            </a:r>
            <a:r>
              <a:rPr lang="fi-FI" sz="2000" dirty="0" err="1"/>
              <a:t>point</a:t>
            </a:r>
            <a:r>
              <a:rPr lang="fi-FI" sz="2000" dirty="0"/>
              <a:t>) in </a:t>
            </a:r>
            <a:r>
              <a:rPr lang="fi-FI" sz="2000" dirty="0" err="1"/>
              <a:t>the</a:t>
            </a:r>
            <a:r>
              <a:rPr lang="fi-FI" sz="2000" dirty="0"/>
              <a:t> </a:t>
            </a:r>
            <a:r>
              <a:rPr lang="fi-FI" sz="2000" dirty="0" err="1"/>
              <a:t>paragraph</a:t>
            </a:r>
            <a:endParaRPr lang="fi-FI" sz="2000" dirty="0"/>
          </a:p>
          <a:p>
            <a:pPr marL="457200" indent="-457200">
              <a:spcBef>
                <a:spcPts val="600"/>
              </a:spcBef>
              <a:spcAft>
                <a:spcPts val="600"/>
              </a:spcAft>
              <a:buFont typeface="+mj-lt"/>
              <a:buAutoNum type="arabicPeriod"/>
            </a:pPr>
            <a:r>
              <a:rPr lang="fi-FI" sz="2000" dirty="0" err="1"/>
              <a:t>Are</a:t>
            </a:r>
            <a:r>
              <a:rPr lang="fi-FI" sz="2000" dirty="0"/>
              <a:t> </a:t>
            </a:r>
            <a:r>
              <a:rPr lang="fi-FI" sz="2000" dirty="0" err="1">
                <a:solidFill>
                  <a:srgbClr val="0070C0"/>
                </a:solidFill>
              </a:rPr>
              <a:t>parallel</a:t>
            </a:r>
            <a:r>
              <a:rPr lang="fi-FI" sz="2000" dirty="0"/>
              <a:t> (</a:t>
            </a:r>
            <a:r>
              <a:rPr lang="fi-FI" sz="2000" dirty="0" err="1"/>
              <a:t>conceptually</a:t>
            </a:r>
            <a:r>
              <a:rPr lang="fi-FI" sz="2000" dirty="0"/>
              <a:t> &amp; </a:t>
            </a:r>
            <a:r>
              <a:rPr lang="fi-FI" sz="2000" dirty="0" err="1"/>
              <a:t>grammatically</a:t>
            </a:r>
            <a:r>
              <a:rPr lang="fi-FI" sz="2000" dirty="0"/>
              <a:t>)</a:t>
            </a:r>
          </a:p>
          <a:p>
            <a:pPr marL="457200" indent="-457200">
              <a:spcBef>
                <a:spcPts val="600"/>
              </a:spcBef>
              <a:spcAft>
                <a:spcPts val="600"/>
              </a:spcAft>
              <a:buFont typeface="+mj-lt"/>
              <a:buAutoNum type="arabicPeriod"/>
            </a:pPr>
            <a:r>
              <a:rPr lang="fi-FI" sz="2000" dirty="0" err="1"/>
              <a:t>Have</a:t>
            </a:r>
            <a:r>
              <a:rPr lang="fi-FI" sz="2000" dirty="0"/>
              <a:t> </a:t>
            </a:r>
            <a:r>
              <a:rPr lang="fi-FI" sz="2000" dirty="0" err="1">
                <a:solidFill>
                  <a:srgbClr val="0070C0"/>
                </a:solidFill>
              </a:rPr>
              <a:t>stand-alone</a:t>
            </a:r>
            <a:r>
              <a:rPr lang="fi-FI" sz="2000" dirty="0">
                <a:solidFill>
                  <a:srgbClr val="0070C0"/>
                </a:solidFill>
              </a:rPr>
              <a:t> </a:t>
            </a:r>
            <a:r>
              <a:rPr lang="fi-FI" sz="2000" dirty="0" err="1">
                <a:solidFill>
                  <a:srgbClr val="0070C0"/>
                </a:solidFill>
              </a:rPr>
              <a:t>sense</a:t>
            </a:r>
            <a:r>
              <a:rPr lang="fi-FI" sz="2000" dirty="0">
                <a:solidFill>
                  <a:srgbClr val="0070C0"/>
                </a:solidFill>
              </a:rPr>
              <a:t> </a:t>
            </a:r>
          </a:p>
        </p:txBody>
      </p:sp>
      <p:sp>
        <p:nvSpPr>
          <p:cNvPr id="4" name="TextBox 3">
            <a:extLst>
              <a:ext uri="{FF2B5EF4-FFF2-40B4-BE49-F238E27FC236}">
                <a16:creationId xmlns:a16="http://schemas.microsoft.com/office/drawing/2014/main" id="{74118221-A029-4B4C-8B17-B910DAEE7207}"/>
              </a:ext>
            </a:extLst>
          </p:cNvPr>
          <p:cNvSpPr txBox="1"/>
          <p:nvPr/>
        </p:nvSpPr>
        <p:spPr>
          <a:xfrm>
            <a:off x="1304843" y="785142"/>
            <a:ext cx="3667689" cy="400110"/>
          </a:xfrm>
          <a:prstGeom prst="rect">
            <a:avLst/>
          </a:prstGeom>
          <a:noFill/>
        </p:spPr>
        <p:txBody>
          <a:bodyPr wrap="square" rtlCol="0">
            <a:spAutoFit/>
          </a:bodyPr>
          <a:lstStyle/>
          <a:p>
            <a:r>
              <a:rPr lang="en-US" sz="2000" b="1" dirty="0">
                <a:solidFill>
                  <a:srgbClr val="0070C0"/>
                </a:solidFill>
              </a:rPr>
              <a:t>Headings (&amp; sub-headings)</a:t>
            </a:r>
          </a:p>
        </p:txBody>
      </p:sp>
    </p:spTree>
    <p:extLst>
      <p:ext uri="{BB962C8B-B14F-4D97-AF65-F5344CB8AC3E}">
        <p14:creationId xmlns:p14="http://schemas.microsoft.com/office/powerpoint/2010/main" val="3522541197"/>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DE076D-5C14-8142-B11F-C2BFD1930F13}"/>
              </a:ext>
            </a:extLst>
          </p:cNvPr>
          <p:cNvSpPr txBox="1"/>
          <p:nvPr/>
        </p:nvSpPr>
        <p:spPr>
          <a:xfrm>
            <a:off x="914400" y="839024"/>
            <a:ext cx="6437870" cy="1354217"/>
          </a:xfrm>
          <a:prstGeom prst="rect">
            <a:avLst/>
          </a:prstGeom>
          <a:noFill/>
        </p:spPr>
        <p:txBody>
          <a:bodyPr wrap="square" rtlCol="0">
            <a:spAutoFit/>
          </a:bodyPr>
          <a:lstStyle/>
          <a:p>
            <a:pPr>
              <a:spcBef>
                <a:spcPts val="600"/>
              </a:spcBef>
            </a:pPr>
            <a:r>
              <a:rPr lang="fi-FI" dirty="0" err="1"/>
              <a:t>Headings</a:t>
            </a:r>
            <a:r>
              <a:rPr lang="fi-FI" dirty="0"/>
              <a:t> </a:t>
            </a:r>
            <a:r>
              <a:rPr lang="fi-FI" dirty="0" err="1"/>
              <a:t>tell</a:t>
            </a:r>
            <a:r>
              <a:rPr lang="fi-FI" dirty="0"/>
              <a:t> (</a:t>
            </a:r>
            <a:r>
              <a:rPr lang="fi-FI" dirty="0" err="1"/>
              <a:t>summarize</a:t>
            </a:r>
            <a:r>
              <a:rPr lang="fi-FI" dirty="0"/>
              <a:t>) </a:t>
            </a:r>
            <a:r>
              <a:rPr lang="fi-FI" dirty="0" err="1"/>
              <a:t>the</a:t>
            </a:r>
            <a:r>
              <a:rPr lang="fi-FI" dirty="0"/>
              <a:t> </a:t>
            </a:r>
            <a:r>
              <a:rPr lang="fi-FI" dirty="0" err="1"/>
              <a:t>message</a:t>
            </a:r>
            <a:r>
              <a:rPr lang="fi-FI" dirty="0"/>
              <a:t> (main </a:t>
            </a:r>
            <a:r>
              <a:rPr lang="fi-FI" dirty="0" err="1"/>
              <a:t>point</a:t>
            </a:r>
            <a:r>
              <a:rPr lang="fi-FI" dirty="0"/>
              <a:t>) in </a:t>
            </a:r>
            <a:r>
              <a:rPr lang="fi-FI" dirty="0" err="1"/>
              <a:t>each</a:t>
            </a:r>
            <a:r>
              <a:rPr lang="fi-FI" dirty="0"/>
              <a:t> </a:t>
            </a:r>
            <a:r>
              <a:rPr lang="fi-FI" dirty="0" err="1"/>
              <a:t>paragraph</a:t>
            </a:r>
            <a:endParaRPr lang="fi-FI" dirty="0"/>
          </a:p>
          <a:p>
            <a:pPr>
              <a:spcBef>
                <a:spcPts val="600"/>
              </a:spcBef>
            </a:pPr>
            <a:endParaRPr lang="en-AU" dirty="0"/>
          </a:p>
          <a:p>
            <a:pPr>
              <a:spcBef>
                <a:spcPts val="600"/>
              </a:spcBef>
            </a:pPr>
            <a:r>
              <a:rPr lang="en-AU" dirty="0"/>
              <a:t>Reader can skim quickly</a:t>
            </a:r>
          </a:p>
        </p:txBody>
      </p:sp>
      <p:pic>
        <p:nvPicPr>
          <p:cNvPr id="4" name="Picture 3">
            <a:extLst>
              <a:ext uri="{FF2B5EF4-FFF2-40B4-BE49-F238E27FC236}">
                <a16:creationId xmlns:a16="http://schemas.microsoft.com/office/drawing/2014/main" id="{9947CDE7-A3EB-A84F-BE97-EF7B0319D960}"/>
              </a:ext>
            </a:extLst>
          </p:cNvPr>
          <p:cNvPicPr>
            <a:picLocks noChangeAspect="1"/>
          </p:cNvPicPr>
          <p:nvPr/>
        </p:nvPicPr>
        <p:blipFill>
          <a:blip r:embed="rId2"/>
          <a:stretch>
            <a:fillRect/>
          </a:stretch>
        </p:blipFill>
        <p:spPr>
          <a:xfrm>
            <a:off x="342900" y="3585113"/>
            <a:ext cx="8549640" cy="2485360"/>
          </a:xfrm>
          <a:prstGeom prst="rect">
            <a:avLst/>
          </a:prstGeom>
        </p:spPr>
      </p:pic>
    </p:spTree>
    <p:extLst>
      <p:ext uri="{BB962C8B-B14F-4D97-AF65-F5344CB8AC3E}">
        <p14:creationId xmlns:p14="http://schemas.microsoft.com/office/powerpoint/2010/main" val="17275700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A57006-39A5-4640-822E-DF6012479365}"/>
              </a:ext>
            </a:extLst>
          </p:cNvPr>
          <p:cNvSpPr txBox="1"/>
          <p:nvPr/>
        </p:nvSpPr>
        <p:spPr>
          <a:xfrm>
            <a:off x="1193800" y="1803400"/>
            <a:ext cx="5626100" cy="1569660"/>
          </a:xfrm>
          <a:prstGeom prst="rect">
            <a:avLst/>
          </a:prstGeom>
          <a:noFill/>
        </p:spPr>
        <p:txBody>
          <a:bodyPr wrap="square" rtlCol="0">
            <a:spAutoFit/>
          </a:bodyPr>
          <a:lstStyle/>
          <a:p>
            <a:r>
              <a:rPr lang="en-AU" sz="2400" b="1" dirty="0"/>
              <a:t>Contact me:</a:t>
            </a:r>
          </a:p>
          <a:p>
            <a:endParaRPr lang="en-AU" sz="2400" b="1" dirty="0"/>
          </a:p>
          <a:p>
            <a:pPr marL="342900" indent="-342900">
              <a:buFont typeface="Arial" panose="020B0604020202020204" pitchFamily="34" charset="0"/>
              <a:buChar char="•"/>
            </a:pPr>
            <a:r>
              <a:rPr lang="en-AU" sz="2400" dirty="0"/>
              <a:t>Via MyCourses </a:t>
            </a:r>
          </a:p>
          <a:p>
            <a:pPr marL="342900" indent="-342900">
              <a:buFont typeface="Arial" panose="020B0604020202020204" pitchFamily="34" charset="0"/>
              <a:buChar char="•"/>
            </a:pPr>
            <a:r>
              <a:rPr lang="en-AU" sz="2400" dirty="0" err="1"/>
              <a:t>mark.badham@aalto.fi</a:t>
            </a:r>
            <a:endParaRPr lang="en-AU" sz="2400" dirty="0"/>
          </a:p>
        </p:txBody>
      </p:sp>
    </p:spTree>
    <p:extLst>
      <p:ext uri="{BB962C8B-B14F-4D97-AF65-F5344CB8AC3E}">
        <p14:creationId xmlns:p14="http://schemas.microsoft.com/office/powerpoint/2010/main" val="2014622880"/>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B2438-D544-EF41-918D-1150F5D5E0B5}"/>
              </a:ext>
            </a:extLst>
          </p:cNvPr>
          <p:cNvSpPr txBox="1"/>
          <p:nvPr/>
        </p:nvSpPr>
        <p:spPr>
          <a:xfrm>
            <a:off x="628650" y="228600"/>
            <a:ext cx="7029450" cy="1631216"/>
          </a:xfrm>
          <a:prstGeom prst="rect">
            <a:avLst/>
          </a:prstGeom>
          <a:noFill/>
        </p:spPr>
        <p:txBody>
          <a:bodyPr wrap="square" rtlCol="0">
            <a:spAutoFit/>
          </a:bodyPr>
          <a:lstStyle/>
          <a:p>
            <a:r>
              <a:rPr lang="en-AU" sz="2000" b="1" dirty="0">
                <a:solidFill>
                  <a:srgbClr val="0070C0"/>
                </a:solidFill>
              </a:rPr>
              <a:t>Action verbs in headings </a:t>
            </a:r>
            <a:r>
              <a:rPr lang="en-AU" sz="2000" dirty="0"/>
              <a:t>– because most business communication involves making recommendations (persuading)</a:t>
            </a:r>
          </a:p>
          <a:p>
            <a:endParaRPr lang="en-AU" sz="2000" dirty="0"/>
          </a:p>
          <a:p>
            <a:r>
              <a:rPr lang="en-AU" sz="2000" u="sng" dirty="0"/>
              <a:t>Compare these:</a:t>
            </a:r>
          </a:p>
        </p:txBody>
      </p:sp>
      <p:sp>
        <p:nvSpPr>
          <p:cNvPr id="3" name="TextBox 2">
            <a:extLst>
              <a:ext uri="{FF2B5EF4-FFF2-40B4-BE49-F238E27FC236}">
                <a16:creationId xmlns:a16="http://schemas.microsoft.com/office/drawing/2014/main" id="{97E622F7-9D72-424F-934C-B4613837080E}"/>
              </a:ext>
            </a:extLst>
          </p:cNvPr>
          <p:cNvSpPr txBox="1"/>
          <p:nvPr/>
        </p:nvSpPr>
        <p:spPr>
          <a:xfrm>
            <a:off x="628650" y="1834544"/>
            <a:ext cx="7749540" cy="2446824"/>
          </a:xfrm>
          <a:prstGeom prst="rect">
            <a:avLst/>
          </a:prstGeom>
          <a:noFill/>
        </p:spPr>
        <p:txBody>
          <a:bodyPr wrap="square" rtlCol="0">
            <a:spAutoFit/>
          </a:bodyPr>
          <a:lstStyle/>
          <a:p>
            <a:pPr>
              <a:spcBef>
                <a:spcPts val="600"/>
              </a:spcBef>
            </a:pPr>
            <a:r>
              <a:rPr lang="fi-FI" sz="1900" dirty="0" err="1"/>
              <a:t>We</a:t>
            </a:r>
            <a:r>
              <a:rPr lang="fi-FI" sz="1900" dirty="0"/>
              <a:t> </a:t>
            </a:r>
            <a:r>
              <a:rPr lang="fi-FI" sz="1900" dirty="0" err="1"/>
              <a:t>recommend</a:t>
            </a:r>
            <a:r>
              <a:rPr lang="fi-FI" sz="1900" dirty="0"/>
              <a:t> </a:t>
            </a:r>
            <a:r>
              <a:rPr lang="fi-FI" sz="1900" dirty="0" err="1"/>
              <a:t>that</a:t>
            </a:r>
            <a:r>
              <a:rPr lang="fi-FI" sz="1900" dirty="0"/>
              <a:t> management </a:t>
            </a:r>
            <a:r>
              <a:rPr lang="fi-FI" sz="1900" dirty="0" err="1"/>
              <a:t>take</a:t>
            </a:r>
            <a:r>
              <a:rPr lang="fi-FI" sz="1900" dirty="0"/>
              <a:t> </a:t>
            </a:r>
            <a:r>
              <a:rPr lang="fi-FI" sz="1900" dirty="0" err="1"/>
              <a:t>the</a:t>
            </a:r>
            <a:r>
              <a:rPr lang="fi-FI" sz="1900" dirty="0"/>
              <a:t> </a:t>
            </a:r>
            <a:r>
              <a:rPr lang="fi-FI" sz="1900" dirty="0" err="1"/>
              <a:t>following</a:t>
            </a:r>
            <a:r>
              <a:rPr lang="fi-FI" sz="1900" dirty="0"/>
              <a:t> 4 </a:t>
            </a:r>
            <a:r>
              <a:rPr lang="fi-FI" sz="1900" dirty="0" err="1"/>
              <a:t>steps</a:t>
            </a:r>
            <a:r>
              <a:rPr lang="fi-FI" sz="1900" dirty="0"/>
              <a:t>: </a:t>
            </a:r>
          </a:p>
          <a:p>
            <a:pPr marL="342900" indent="-342900">
              <a:spcBef>
                <a:spcPts val="600"/>
              </a:spcBef>
              <a:buFont typeface="+mj-lt"/>
              <a:buAutoNum type="arabicPeriod"/>
            </a:pPr>
            <a:r>
              <a:rPr lang="fi-FI" sz="1900" dirty="0"/>
              <a:t>A </a:t>
            </a:r>
            <a:r>
              <a:rPr lang="fi-FI" sz="1900" dirty="0" err="1"/>
              <a:t>clear</a:t>
            </a:r>
            <a:r>
              <a:rPr lang="fi-FI" sz="1900" dirty="0"/>
              <a:t> </a:t>
            </a:r>
            <a:r>
              <a:rPr lang="fi-FI" sz="1900" dirty="0" err="1"/>
              <a:t>timeframe</a:t>
            </a:r>
            <a:r>
              <a:rPr lang="fi-FI" sz="1900" dirty="0"/>
              <a:t> for </a:t>
            </a:r>
            <a:r>
              <a:rPr lang="fi-FI" sz="1900" dirty="0" err="1"/>
              <a:t>the</a:t>
            </a:r>
            <a:r>
              <a:rPr lang="fi-FI" sz="1900" dirty="0"/>
              <a:t> </a:t>
            </a:r>
            <a:r>
              <a:rPr lang="fi-FI" sz="1900" dirty="0" err="1"/>
              <a:t>introduction</a:t>
            </a:r>
            <a:r>
              <a:rPr lang="fi-FI" sz="1900" dirty="0"/>
              <a:t> of </a:t>
            </a:r>
            <a:r>
              <a:rPr lang="fi-FI" sz="1900" dirty="0" err="1"/>
              <a:t>the</a:t>
            </a:r>
            <a:r>
              <a:rPr lang="fi-FI" sz="1900" dirty="0"/>
              <a:t> </a:t>
            </a:r>
            <a:r>
              <a:rPr lang="fi-FI" sz="1900" dirty="0" err="1"/>
              <a:t>new</a:t>
            </a:r>
            <a:r>
              <a:rPr lang="fi-FI" sz="1900" dirty="0"/>
              <a:t> </a:t>
            </a:r>
            <a:r>
              <a:rPr lang="fi-FI" sz="1900" dirty="0" err="1"/>
              <a:t>database</a:t>
            </a:r>
            <a:r>
              <a:rPr lang="fi-FI" sz="1900" dirty="0"/>
              <a:t> </a:t>
            </a:r>
            <a:r>
              <a:rPr lang="fi-FI" sz="1900" dirty="0" err="1"/>
              <a:t>important</a:t>
            </a:r>
            <a:r>
              <a:rPr lang="fi-FI" sz="1900" dirty="0"/>
              <a:t> </a:t>
            </a:r>
          </a:p>
          <a:p>
            <a:pPr marL="342900" indent="-342900">
              <a:spcBef>
                <a:spcPts val="600"/>
              </a:spcBef>
              <a:buFont typeface="+mj-lt"/>
              <a:buAutoNum type="arabicPeriod"/>
            </a:pPr>
            <a:r>
              <a:rPr lang="fi-FI" sz="1900" dirty="0" err="1"/>
              <a:t>Communication</a:t>
            </a:r>
            <a:r>
              <a:rPr lang="fi-FI" sz="1900" dirty="0"/>
              <a:t> of </a:t>
            </a:r>
            <a:r>
              <a:rPr lang="fi-FI" sz="1900" dirty="0" err="1"/>
              <a:t>the</a:t>
            </a:r>
            <a:r>
              <a:rPr lang="fi-FI" sz="1900" dirty="0"/>
              <a:t> </a:t>
            </a:r>
            <a:r>
              <a:rPr lang="fi-FI" sz="1900" dirty="0" err="1"/>
              <a:t>timeframe</a:t>
            </a:r>
            <a:r>
              <a:rPr lang="fi-FI" sz="1900" dirty="0"/>
              <a:t> to </a:t>
            </a:r>
            <a:r>
              <a:rPr lang="fi-FI" sz="1900" dirty="0" err="1"/>
              <a:t>all</a:t>
            </a:r>
            <a:r>
              <a:rPr lang="fi-FI" sz="1900" dirty="0"/>
              <a:t> </a:t>
            </a:r>
            <a:r>
              <a:rPr lang="fi-FI" sz="1900" dirty="0" err="1"/>
              <a:t>staff</a:t>
            </a:r>
            <a:r>
              <a:rPr lang="fi-FI" sz="1900" dirty="0"/>
              <a:t> </a:t>
            </a:r>
          </a:p>
          <a:p>
            <a:pPr marL="342900" indent="-342900">
              <a:spcBef>
                <a:spcPts val="600"/>
              </a:spcBef>
              <a:buFont typeface="+mj-lt"/>
              <a:buAutoNum type="arabicPeriod"/>
            </a:pPr>
            <a:r>
              <a:rPr lang="fi-FI" sz="1900" dirty="0" err="1"/>
              <a:t>Organising</a:t>
            </a:r>
            <a:r>
              <a:rPr lang="fi-FI" sz="1900" dirty="0"/>
              <a:t> </a:t>
            </a:r>
            <a:r>
              <a:rPr lang="fi-FI" sz="1900" dirty="0" err="1"/>
              <a:t>training</a:t>
            </a:r>
            <a:r>
              <a:rPr lang="fi-FI" sz="1900" dirty="0"/>
              <a:t> </a:t>
            </a:r>
            <a:r>
              <a:rPr lang="fi-FI" sz="1900" dirty="0" err="1"/>
              <a:t>sessions</a:t>
            </a:r>
            <a:r>
              <a:rPr lang="fi-FI" sz="1900" dirty="0"/>
              <a:t> to </a:t>
            </a:r>
            <a:r>
              <a:rPr lang="fi-FI" sz="1900" dirty="0" err="1"/>
              <a:t>ensure</a:t>
            </a:r>
            <a:r>
              <a:rPr lang="fi-FI" sz="1900" dirty="0"/>
              <a:t> </a:t>
            </a:r>
            <a:r>
              <a:rPr lang="fi-FI" sz="1900" dirty="0" err="1"/>
              <a:t>smooth</a:t>
            </a:r>
            <a:r>
              <a:rPr lang="fi-FI" sz="1900" dirty="0"/>
              <a:t> </a:t>
            </a:r>
            <a:r>
              <a:rPr lang="fi-FI" sz="1900" dirty="0" err="1"/>
              <a:t>implementation</a:t>
            </a:r>
            <a:r>
              <a:rPr lang="fi-FI" sz="1900" dirty="0"/>
              <a:t> </a:t>
            </a:r>
          </a:p>
          <a:p>
            <a:pPr marL="342900" indent="-342900">
              <a:spcBef>
                <a:spcPts val="600"/>
              </a:spcBef>
              <a:buFont typeface="+mj-lt"/>
              <a:buAutoNum type="arabicPeriod"/>
            </a:pPr>
            <a:r>
              <a:rPr lang="fi-FI" sz="1900" dirty="0" err="1"/>
              <a:t>Important</a:t>
            </a:r>
            <a:r>
              <a:rPr lang="fi-FI" sz="1900" dirty="0"/>
              <a:t> to </a:t>
            </a:r>
            <a:r>
              <a:rPr lang="fi-FI" sz="1900" dirty="0" err="1"/>
              <a:t>clarify</a:t>
            </a:r>
            <a:r>
              <a:rPr lang="fi-FI" sz="1900" dirty="0"/>
              <a:t> </a:t>
            </a:r>
            <a:r>
              <a:rPr lang="fi-FI" sz="1900" dirty="0" err="1"/>
              <a:t>job</a:t>
            </a:r>
            <a:r>
              <a:rPr lang="fi-FI" sz="1900" dirty="0"/>
              <a:t> </a:t>
            </a:r>
            <a:r>
              <a:rPr lang="fi-FI" sz="1900" dirty="0" err="1"/>
              <a:t>descriptions</a:t>
            </a:r>
            <a:r>
              <a:rPr lang="fi-FI" sz="1900" dirty="0"/>
              <a:t> and </a:t>
            </a:r>
            <a:r>
              <a:rPr lang="fi-FI" sz="1900" dirty="0" err="1"/>
              <a:t>explain</a:t>
            </a:r>
            <a:r>
              <a:rPr lang="fi-FI" sz="1900" dirty="0"/>
              <a:t> to </a:t>
            </a:r>
            <a:r>
              <a:rPr lang="fi-FI" sz="1900" dirty="0" err="1"/>
              <a:t>personnel</a:t>
            </a:r>
            <a:r>
              <a:rPr lang="fi-FI" sz="1900" dirty="0"/>
              <a:t> </a:t>
            </a:r>
            <a:r>
              <a:rPr lang="fi-FI" sz="1900" dirty="0" err="1"/>
              <a:t>how</a:t>
            </a:r>
            <a:r>
              <a:rPr lang="fi-FI" sz="1900" dirty="0"/>
              <a:t> </a:t>
            </a:r>
            <a:r>
              <a:rPr lang="fi-FI" sz="1900" dirty="0" err="1"/>
              <a:t>their</a:t>
            </a:r>
            <a:r>
              <a:rPr lang="fi-FI" sz="1900" dirty="0"/>
              <a:t> input </a:t>
            </a:r>
            <a:r>
              <a:rPr lang="fi-FI" sz="1900" dirty="0" err="1"/>
              <a:t>impacts</a:t>
            </a:r>
            <a:r>
              <a:rPr lang="fi-FI" sz="1900" dirty="0"/>
              <a:t> </a:t>
            </a:r>
            <a:r>
              <a:rPr lang="fi-FI" sz="1900" dirty="0" err="1"/>
              <a:t>the</a:t>
            </a:r>
            <a:r>
              <a:rPr lang="fi-FI" sz="1900" dirty="0"/>
              <a:t> </a:t>
            </a:r>
            <a:r>
              <a:rPr lang="fi-FI" sz="1900" dirty="0" err="1"/>
              <a:t>whole</a:t>
            </a:r>
            <a:r>
              <a:rPr lang="fi-FI" sz="1900" dirty="0"/>
              <a:t> </a:t>
            </a:r>
            <a:r>
              <a:rPr lang="fi-FI" sz="1900" dirty="0" err="1"/>
              <a:t>organisation</a:t>
            </a:r>
            <a:r>
              <a:rPr lang="fi-FI" sz="1900" dirty="0"/>
              <a:t> </a:t>
            </a:r>
          </a:p>
        </p:txBody>
      </p:sp>
      <p:sp>
        <p:nvSpPr>
          <p:cNvPr id="4" name="TextBox 3">
            <a:extLst>
              <a:ext uri="{FF2B5EF4-FFF2-40B4-BE49-F238E27FC236}">
                <a16:creationId xmlns:a16="http://schemas.microsoft.com/office/drawing/2014/main" id="{F609751D-72FC-624D-80F6-D1F245AEAEE4}"/>
              </a:ext>
            </a:extLst>
          </p:cNvPr>
          <p:cNvSpPr txBox="1"/>
          <p:nvPr/>
        </p:nvSpPr>
        <p:spPr>
          <a:xfrm>
            <a:off x="628650" y="4518408"/>
            <a:ext cx="7978140" cy="2154436"/>
          </a:xfrm>
          <a:prstGeom prst="rect">
            <a:avLst/>
          </a:prstGeom>
          <a:noFill/>
        </p:spPr>
        <p:txBody>
          <a:bodyPr wrap="square" rtlCol="0">
            <a:spAutoFit/>
          </a:bodyPr>
          <a:lstStyle/>
          <a:p>
            <a:pPr>
              <a:spcBef>
                <a:spcPts val="600"/>
              </a:spcBef>
            </a:pPr>
            <a:r>
              <a:rPr lang="fi-FI" sz="1900" dirty="0" err="1"/>
              <a:t>We</a:t>
            </a:r>
            <a:r>
              <a:rPr lang="fi-FI" sz="1900" dirty="0"/>
              <a:t> </a:t>
            </a:r>
            <a:r>
              <a:rPr lang="fi-FI" sz="1900" dirty="0" err="1"/>
              <a:t>recommend</a:t>
            </a:r>
            <a:r>
              <a:rPr lang="fi-FI" sz="1900" dirty="0"/>
              <a:t> </a:t>
            </a:r>
            <a:r>
              <a:rPr lang="fi-FI" sz="1900" dirty="0" err="1"/>
              <a:t>that</a:t>
            </a:r>
            <a:r>
              <a:rPr lang="fi-FI" sz="1900" dirty="0"/>
              <a:t> management </a:t>
            </a:r>
            <a:r>
              <a:rPr lang="fi-FI" sz="1900" dirty="0" err="1"/>
              <a:t>take</a:t>
            </a:r>
            <a:r>
              <a:rPr lang="fi-FI" sz="1900" dirty="0"/>
              <a:t> </a:t>
            </a:r>
            <a:r>
              <a:rPr lang="fi-FI" sz="1900" dirty="0" err="1"/>
              <a:t>the</a:t>
            </a:r>
            <a:r>
              <a:rPr lang="fi-FI" sz="1900" dirty="0"/>
              <a:t> </a:t>
            </a:r>
            <a:r>
              <a:rPr lang="fi-FI" sz="1900" dirty="0" err="1"/>
              <a:t>following</a:t>
            </a:r>
            <a:r>
              <a:rPr lang="fi-FI" sz="1900" dirty="0"/>
              <a:t> 4 </a:t>
            </a:r>
            <a:r>
              <a:rPr lang="fi-FI" sz="1900" dirty="0" err="1"/>
              <a:t>steps</a:t>
            </a:r>
            <a:r>
              <a:rPr lang="fi-FI" sz="1900" dirty="0"/>
              <a:t>: </a:t>
            </a:r>
          </a:p>
          <a:p>
            <a:pPr marL="342900" indent="-342900">
              <a:spcBef>
                <a:spcPts val="600"/>
              </a:spcBef>
              <a:buFont typeface="+mj-lt"/>
              <a:buAutoNum type="arabicPeriod"/>
            </a:pPr>
            <a:r>
              <a:rPr lang="fi-FI" sz="1900" dirty="0" err="1"/>
              <a:t>Establish</a:t>
            </a:r>
            <a:r>
              <a:rPr lang="fi-FI" sz="1900" dirty="0"/>
              <a:t> a </a:t>
            </a:r>
            <a:r>
              <a:rPr lang="fi-FI" sz="1900" dirty="0" err="1"/>
              <a:t>clear</a:t>
            </a:r>
            <a:r>
              <a:rPr lang="fi-FI" sz="1900" dirty="0"/>
              <a:t> </a:t>
            </a:r>
            <a:r>
              <a:rPr lang="fi-FI" sz="1900" dirty="0" err="1"/>
              <a:t>timeframe</a:t>
            </a:r>
            <a:r>
              <a:rPr lang="fi-FI" sz="1900" dirty="0"/>
              <a:t> for </a:t>
            </a:r>
            <a:r>
              <a:rPr lang="fi-FI" sz="1900" dirty="0" err="1"/>
              <a:t>the</a:t>
            </a:r>
            <a:r>
              <a:rPr lang="fi-FI" sz="1900" dirty="0"/>
              <a:t> </a:t>
            </a:r>
            <a:r>
              <a:rPr lang="fi-FI" sz="1900" dirty="0" err="1"/>
              <a:t>introduction</a:t>
            </a:r>
            <a:r>
              <a:rPr lang="fi-FI" sz="1900" dirty="0"/>
              <a:t> of </a:t>
            </a:r>
            <a:r>
              <a:rPr lang="fi-FI" sz="1900" dirty="0" err="1"/>
              <a:t>the</a:t>
            </a:r>
            <a:r>
              <a:rPr lang="fi-FI" sz="1900" dirty="0"/>
              <a:t> </a:t>
            </a:r>
            <a:r>
              <a:rPr lang="fi-FI" sz="1900" dirty="0" err="1"/>
              <a:t>new</a:t>
            </a:r>
            <a:r>
              <a:rPr lang="fi-FI" sz="1900" dirty="0"/>
              <a:t> </a:t>
            </a:r>
            <a:r>
              <a:rPr lang="fi-FI" sz="1900" dirty="0" err="1"/>
              <a:t>database</a:t>
            </a:r>
            <a:r>
              <a:rPr lang="fi-FI" sz="1900" dirty="0"/>
              <a:t> </a:t>
            </a:r>
          </a:p>
          <a:p>
            <a:pPr marL="342900" indent="-342900">
              <a:spcBef>
                <a:spcPts val="600"/>
              </a:spcBef>
              <a:buFont typeface="+mj-lt"/>
              <a:buAutoNum type="arabicPeriod"/>
            </a:pPr>
            <a:r>
              <a:rPr lang="fi-FI" sz="1900" dirty="0" err="1"/>
              <a:t>Communicate</a:t>
            </a:r>
            <a:r>
              <a:rPr lang="fi-FI" sz="1900" dirty="0"/>
              <a:t> </a:t>
            </a:r>
            <a:r>
              <a:rPr lang="fi-FI" sz="1900" dirty="0" err="1"/>
              <a:t>the</a:t>
            </a:r>
            <a:r>
              <a:rPr lang="fi-FI" sz="1900" dirty="0"/>
              <a:t> </a:t>
            </a:r>
            <a:r>
              <a:rPr lang="fi-FI" sz="1900" dirty="0" err="1"/>
              <a:t>timeframe</a:t>
            </a:r>
            <a:r>
              <a:rPr lang="fi-FI" sz="1900" dirty="0"/>
              <a:t> to </a:t>
            </a:r>
            <a:r>
              <a:rPr lang="fi-FI" sz="1900" dirty="0" err="1"/>
              <a:t>all</a:t>
            </a:r>
            <a:r>
              <a:rPr lang="fi-FI" sz="1900" dirty="0"/>
              <a:t> </a:t>
            </a:r>
            <a:r>
              <a:rPr lang="fi-FI" sz="1900" dirty="0" err="1"/>
              <a:t>staff</a:t>
            </a:r>
            <a:r>
              <a:rPr lang="fi-FI" sz="1900" dirty="0"/>
              <a:t> </a:t>
            </a:r>
          </a:p>
          <a:p>
            <a:pPr marL="342900" indent="-342900">
              <a:spcBef>
                <a:spcPts val="600"/>
              </a:spcBef>
              <a:buFont typeface="+mj-lt"/>
              <a:buAutoNum type="arabicPeriod"/>
            </a:pPr>
            <a:r>
              <a:rPr lang="fi-FI" sz="1900" dirty="0" err="1"/>
              <a:t>Organise</a:t>
            </a:r>
            <a:r>
              <a:rPr lang="fi-FI" sz="1900" dirty="0"/>
              <a:t> </a:t>
            </a:r>
            <a:r>
              <a:rPr lang="fi-FI" sz="1900" dirty="0" err="1"/>
              <a:t>training</a:t>
            </a:r>
            <a:r>
              <a:rPr lang="fi-FI" sz="1900" dirty="0"/>
              <a:t> </a:t>
            </a:r>
            <a:r>
              <a:rPr lang="fi-FI" sz="1900" dirty="0" err="1"/>
              <a:t>sessions</a:t>
            </a:r>
            <a:r>
              <a:rPr lang="fi-FI" sz="1900" dirty="0"/>
              <a:t> to </a:t>
            </a:r>
            <a:r>
              <a:rPr lang="fi-FI" sz="1900" dirty="0" err="1"/>
              <a:t>ensure</a:t>
            </a:r>
            <a:r>
              <a:rPr lang="fi-FI" sz="1900" dirty="0"/>
              <a:t> </a:t>
            </a:r>
            <a:r>
              <a:rPr lang="fi-FI" sz="1900" dirty="0" err="1"/>
              <a:t>smooth</a:t>
            </a:r>
            <a:r>
              <a:rPr lang="fi-FI" sz="1900" dirty="0"/>
              <a:t> </a:t>
            </a:r>
            <a:r>
              <a:rPr lang="fi-FI" sz="1900" dirty="0" err="1"/>
              <a:t>implementation</a:t>
            </a:r>
            <a:r>
              <a:rPr lang="fi-FI" sz="1900" dirty="0"/>
              <a:t> </a:t>
            </a:r>
          </a:p>
          <a:p>
            <a:pPr marL="342900" indent="-342900">
              <a:spcBef>
                <a:spcPts val="600"/>
              </a:spcBef>
              <a:buFont typeface="+mj-lt"/>
              <a:buAutoNum type="arabicPeriod"/>
            </a:pPr>
            <a:r>
              <a:rPr lang="fi-FI" sz="1900" dirty="0" err="1"/>
              <a:t>Clarify</a:t>
            </a:r>
            <a:r>
              <a:rPr lang="fi-FI" sz="1900" dirty="0"/>
              <a:t> </a:t>
            </a:r>
            <a:r>
              <a:rPr lang="fi-FI" sz="1900" dirty="0" err="1"/>
              <a:t>job</a:t>
            </a:r>
            <a:r>
              <a:rPr lang="fi-FI" sz="1900" dirty="0"/>
              <a:t> </a:t>
            </a:r>
            <a:r>
              <a:rPr lang="fi-FI" sz="1900" dirty="0" err="1"/>
              <a:t>descriptions</a:t>
            </a:r>
            <a:r>
              <a:rPr lang="fi-FI" sz="1900" dirty="0"/>
              <a:t> and </a:t>
            </a:r>
            <a:r>
              <a:rPr lang="fi-FI" sz="1900" dirty="0" err="1"/>
              <a:t>explain</a:t>
            </a:r>
            <a:r>
              <a:rPr lang="fi-FI" sz="1900" dirty="0"/>
              <a:t> to </a:t>
            </a:r>
            <a:r>
              <a:rPr lang="fi-FI" sz="1900" dirty="0" err="1"/>
              <a:t>personnel</a:t>
            </a:r>
            <a:r>
              <a:rPr lang="fi-FI" sz="1900" dirty="0"/>
              <a:t> </a:t>
            </a:r>
            <a:r>
              <a:rPr lang="fi-FI" sz="1900" dirty="0" err="1"/>
              <a:t>how</a:t>
            </a:r>
            <a:r>
              <a:rPr lang="fi-FI" sz="1900" dirty="0"/>
              <a:t> </a:t>
            </a:r>
            <a:r>
              <a:rPr lang="fi-FI" sz="1900" dirty="0" err="1"/>
              <a:t>their</a:t>
            </a:r>
            <a:r>
              <a:rPr lang="fi-FI" sz="1900" dirty="0"/>
              <a:t> input </a:t>
            </a:r>
            <a:r>
              <a:rPr lang="fi-FI" sz="1900" dirty="0" err="1"/>
              <a:t>impacts</a:t>
            </a:r>
            <a:r>
              <a:rPr lang="fi-FI" sz="1900" dirty="0"/>
              <a:t> </a:t>
            </a:r>
            <a:r>
              <a:rPr lang="fi-FI" sz="1900" dirty="0" err="1"/>
              <a:t>the</a:t>
            </a:r>
            <a:r>
              <a:rPr lang="fi-FI" sz="1900" dirty="0"/>
              <a:t> </a:t>
            </a:r>
            <a:r>
              <a:rPr lang="fi-FI" sz="1900" dirty="0" err="1"/>
              <a:t>whole</a:t>
            </a:r>
            <a:r>
              <a:rPr lang="fi-FI" sz="1900" dirty="0"/>
              <a:t> </a:t>
            </a:r>
            <a:r>
              <a:rPr lang="fi-FI" sz="1900" dirty="0" err="1"/>
              <a:t>organisation</a:t>
            </a:r>
            <a:r>
              <a:rPr lang="fi-FI" sz="1900" dirty="0"/>
              <a:t> </a:t>
            </a:r>
          </a:p>
        </p:txBody>
      </p:sp>
    </p:spTree>
    <p:extLst>
      <p:ext uri="{BB962C8B-B14F-4D97-AF65-F5344CB8AC3E}">
        <p14:creationId xmlns:p14="http://schemas.microsoft.com/office/powerpoint/2010/main" val="25739111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BFB4F-7FFD-F049-9016-C47F74E15AD2}"/>
              </a:ext>
            </a:extLst>
          </p:cNvPr>
          <p:cNvSpPr txBox="1"/>
          <p:nvPr/>
        </p:nvSpPr>
        <p:spPr>
          <a:xfrm>
            <a:off x="1062990" y="525780"/>
            <a:ext cx="4674870" cy="400110"/>
          </a:xfrm>
          <a:prstGeom prst="rect">
            <a:avLst/>
          </a:prstGeom>
          <a:noFill/>
        </p:spPr>
        <p:txBody>
          <a:bodyPr wrap="square" rtlCol="0">
            <a:spAutoFit/>
          </a:bodyPr>
          <a:lstStyle/>
          <a:p>
            <a:r>
              <a:rPr lang="fi-FI" sz="2000" b="1" dirty="0" err="1">
                <a:solidFill>
                  <a:srgbClr val="0070C0"/>
                </a:solidFill>
              </a:rPr>
              <a:t>Numbered</a:t>
            </a:r>
            <a:r>
              <a:rPr lang="fi-FI" sz="2000" b="1" dirty="0">
                <a:solidFill>
                  <a:srgbClr val="0070C0"/>
                </a:solidFill>
              </a:rPr>
              <a:t> &amp; </a:t>
            </a:r>
            <a:r>
              <a:rPr lang="fi-FI" sz="2000" b="1" dirty="0" err="1">
                <a:solidFill>
                  <a:srgbClr val="0070C0"/>
                </a:solidFill>
              </a:rPr>
              <a:t>bulleted</a:t>
            </a:r>
            <a:r>
              <a:rPr lang="fi-FI" sz="2000" b="1" dirty="0">
                <a:solidFill>
                  <a:srgbClr val="0070C0"/>
                </a:solidFill>
              </a:rPr>
              <a:t> </a:t>
            </a:r>
            <a:r>
              <a:rPr lang="fi-FI" sz="2000" b="1" dirty="0" err="1">
                <a:solidFill>
                  <a:srgbClr val="0070C0"/>
                </a:solidFill>
              </a:rPr>
              <a:t>lists</a:t>
            </a:r>
            <a:r>
              <a:rPr lang="fi-FI" sz="2000" b="1" dirty="0">
                <a:solidFill>
                  <a:srgbClr val="0070C0"/>
                </a:solidFill>
              </a:rPr>
              <a:t> </a:t>
            </a:r>
          </a:p>
        </p:txBody>
      </p:sp>
      <p:sp>
        <p:nvSpPr>
          <p:cNvPr id="3" name="TextBox 2">
            <a:extLst>
              <a:ext uri="{FF2B5EF4-FFF2-40B4-BE49-F238E27FC236}">
                <a16:creationId xmlns:a16="http://schemas.microsoft.com/office/drawing/2014/main" id="{C5AE9073-DD58-424F-A8D9-284909CE04B3}"/>
              </a:ext>
            </a:extLst>
          </p:cNvPr>
          <p:cNvSpPr txBox="1"/>
          <p:nvPr/>
        </p:nvSpPr>
        <p:spPr>
          <a:xfrm>
            <a:off x="1062990" y="1211580"/>
            <a:ext cx="6880860" cy="1785104"/>
          </a:xfrm>
          <a:prstGeom prst="rect">
            <a:avLst/>
          </a:prstGeom>
          <a:noFill/>
        </p:spPr>
        <p:txBody>
          <a:bodyPr wrap="square" rtlCol="0">
            <a:spAutoFit/>
          </a:bodyPr>
          <a:lstStyle/>
          <a:p>
            <a:pPr>
              <a:spcBef>
                <a:spcPts val="600"/>
              </a:spcBef>
            </a:pPr>
            <a:r>
              <a:rPr lang="fi-FI" sz="2000" dirty="0" err="1"/>
              <a:t>Rule</a:t>
            </a:r>
            <a:r>
              <a:rPr lang="fi-FI" sz="2000" dirty="0"/>
              <a:t> of </a:t>
            </a:r>
            <a:r>
              <a:rPr lang="fi-FI" sz="2000" dirty="0" err="1"/>
              <a:t>thumb</a:t>
            </a:r>
            <a:r>
              <a:rPr lang="fi-FI" sz="2000" dirty="0"/>
              <a:t>: </a:t>
            </a:r>
          </a:p>
          <a:p>
            <a:pPr marL="285750" indent="-285750">
              <a:spcBef>
                <a:spcPts val="600"/>
              </a:spcBef>
              <a:buFont typeface="Arial" panose="020B0604020202020204" pitchFamily="34" charset="0"/>
              <a:buChar char="•"/>
            </a:pPr>
            <a:r>
              <a:rPr lang="fi-FI" sz="2000" dirty="0" err="1"/>
              <a:t>Use</a:t>
            </a:r>
            <a:r>
              <a:rPr lang="fi-FI" sz="2000" dirty="0"/>
              <a:t> </a:t>
            </a:r>
            <a:r>
              <a:rPr lang="fi-FI" sz="2000" dirty="0" err="1"/>
              <a:t>numbering</a:t>
            </a:r>
            <a:r>
              <a:rPr lang="fi-FI" sz="2000" dirty="0"/>
              <a:t> </a:t>
            </a:r>
            <a:r>
              <a:rPr lang="fi-FI" sz="2000" dirty="0" err="1"/>
              <a:t>when</a:t>
            </a:r>
            <a:r>
              <a:rPr lang="fi-FI" sz="2000" dirty="0"/>
              <a:t> </a:t>
            </a:r>
            <a:r>
              <a:rPr lang="fi-FI" sz="2000" dirty="0" err="1"/>
              <a:t>the</a:t>
            </a:r>
            <a:r>
              <a:rPr lang="fi-FI" sz="2000" dirty="0"/>
              <a:t> </a:t>
            </a:r>
            <a:r>
              <a:rPr lang="fi-FI" sz="2000" dirty="0" err="1"/>
              <a:t>sequence</a:t>
            </a:r>
            <a:r>
              <a:rPr lang="fi-FI" sz="2000" dirty="0"/>
              <a:t> </a:t>
            </a:r>
            <a:r>
              <a:rPr lang="fi-FI" sz="2000" dirty="0" err="1"/>
              <a:t>or</a:t>
            </a:r>
            <a:r>
              <a:rPr lang="fi-FI" sz="2000" dirty="0"/>
              <a:t> </a:t>
            </a:r>
            <a:r>
              <a:rPr lang="fi-FI" sz="2000" dirty="0" err="1"/>
              <a:t>number</a:t>
            </a:r>
            <a:r>
              <a:rPr lang="fi-FI" sz="2000" dirty="0"/>
              <a:t> of </a:t>
            </a:r>
            <a:r>
              <a:rPr lang="fi-FI" sz="2000" dirty="0" err="1"/>
              <a:t>items</a:t>
            </a:r>
            <a:r>
              <a:rPr lang="fi-FI" sz="2000" dirty="0"/>
              <a:t> is </a:t>
            </a:r>
            <a:r>
              <a:rPr lang="fi-FI" sz="2000" dirty="0" err="1"/>
              <a:t>relevant</a:t>
            </a:r>
            <a:r>
              <a:rPr lang="fi-FI" sz="2000" dirty="0"/>
              <a:t>. </a:t>
            </a:r>
          </a:p>
          <a:p>
            <a:pPr marL="285750" indent="-285750">
              <a:spcBef>
                <a:spcPts val="600"/>
              </a:spcBef>
              <a:buFont typeface="Arial" panose="020B0604020202020204" pitchFamily="34" charset="0"/>
              <a:buChar char="•"/>
            </a:pPr>
            <a:r>
              <a:rPr lang="fi-FI" sz="2000" dirty="0" err="1"/>
              <a:t>Use</a:t>
            </a:r>
            <a:r>
              <a:rPr lang="fi-FI" sz="2000" dirty="0"/>
              <a:t> </a:t>
            </a:r>
            <a:r>
              <a:rPr lang="fi-FI" sz="2000" dirty="0" err="1"/>
              <a:t>bullets</a:t>
            </a:r>
            <a:r>
              <a:rPr lang="fi-FI" sz="2000" dirty="0"/>
              <a:t> </a:t>
            </a:r>
            <a:r>
              <a:rPr lang="fi-FI" sz="2000" dirty="0" err="1"/>
              <a:t>when</a:t>
            </a:r>
            <a:r>
              <a:rPr lang="fi-FI" sz="2000" dirty="0"/>
              <a:t> </a:t>
            </a:r>
            <a:r>
              <a:rPr lang="fi-FI" sz="2000" dirty="0" err="1"/>
              <a:t>the</a:t>
            </a:r>
            <a:r>
              <a:rPr lang="fi-FI" sz="2000" dirty="0"/>
              <a:t> </a:t>
            </a:r>
            <a:r>
              <a:rPr lang="fi-FI" sz="2000" dirty="0" err="1"/>
              <a:t>number</a:t>
            </a:r>
            <a:r>
              <a:rPr lang="fi-FI" sz="2000" dirty="0"/>
              <a:t> </a:t>
            </a:r>
            <a:r>
              <a:rPr lang="fi-FI" sz="2000" dirty="0" err="1"/>
              <a:t>or</a:t>
            </a:r>
            <a:r>
              <a:rPr lang="fi-FI" sz="2000" dirty="0"/>
              <a:t> </a:t>
            </a:r>
            <a:r>
              <a:rPr lang="fi-FI" sz="2000" dirty="0" err="1"/>
              <a:t>the</a:t>
            </a:r>
            <a:r>
              <a:rPr lang="fi-FI" sz="2000" dirty="0"/>
              <a:t> </a:t>
            </a:r>
            <a:r>
              <a:rPr lang="fi-FI" sz="2000" dirty="0" err="1"/>
              <a:t>order</a:t>
            </a:r>
            <a:r>
              <a:rPr lang="fi-FI" sz="2000" dirty="0"/>
              <a:t> of </a:t>
            </a:r>
            <a:r>
              <a:rPr lang="fi-FI" sz="2000" dirty="0" err="1"/>
              <a:t>the</a:t>
            </a:r>
            <a:r>
              <a:rPr lang="fi-FI" sz="2000" dirty="0"/>
              <a:t> </a:t>
            </a:r>
            <a:r>
              <a:rPr lang="fi-FI" sz="2000" dirty="0" err="1"/>
              <a:t>items</a:t>
            </a:r>
            <a:r>
              <a:rPr lang="fi-FI" sz="2000" dirty="0"/>
              <a:t> </a:t>
            </a:r>
            <a:r>
              <a:rPr lang="fi-FI" sz="2000" dirty="0" err="1"/>
              <a:t>doesn’t</a:t>
            </a:r>
            <a:r>
              <a:rPr lang="fi-FI" sz="2000" dirty="0"/>
              <a:t> </a:t>
            </a:r>
            <a:r>
              <a:rPr lang="fi-FI" sz="2000" dirty="0" err="1"/>
              <a:t>matter</a:t>
            </a:r>
            <a:r>
              <a:rPr lang="fi-FI" sz="2000" dirty="0"/>
              <a:t>. </a:t>
            </a:r>
          </a:p>
        </p:txBody>
      </p:sp>
      <p:sp>
        <p:nvSpPr>
          <p:cNvPr id="4" name="TextBox 3">
            <a:extLst>
              <a:ext uri="{FF2B5EF4-FFF2-40B4-BE49-F238E27FC236}">
                <a16:creationId xmlns:a16="http://schemas.microsoft.com/office/drawing/2014/main" id="{93302B18-B2C0-0044-AAB0-C7FA1959F795}"/>
              </a:ext>
            </a:extLst>
          </p:cNvPr>
          <p:cNvSpPr txBox="1"/>
          <p:nvPr/>
        </p:nvSpPr>
        <p:spPr>
          <a:xfrm>
            <a:off x="1062990" y="3429000"/>
            <a:ext cx="7658100" cy="2831544"/>
          </a:xfrm>
          <a:prstGeom prst="rect">
            <a:avLst/>
          </a:prstGeom>
          <a:noFill/>
        </p:spPr>
        <p:txBody>
          <a:bodyPr wrap="square" rtlCol="0">
            <a:spAutoFit/>
          </a:bodyPr>
          <a:lstStyle/>
          <a:p>
            <a:r>
              <a:rPr lang="fi-FI" sz="2000" i="1" dirty="0" err="1"/>
              <a:t>Example</a:t>
            </a:r>
            <a:r>
              <a:rPr lang="fi-FI" sz="2000" dirty="0"/>
              <a:t>:</a:t>
            </a:r>
          </a:p>
          <a:p>
            <a:r>
              <a:rPr lang="fi-FI" sz="2000" dirty="0" err="1"/>
              <a:t>Before</a:t>
            </a:r>
            <a:r>
              <a:rPr lang="fi-FI" sz="2000" dirty="0"/>
              <a:t> </a:t>
            </a:r>
            <a:r>
              <a:rPr lang="fi-FI" sz="2000" dirty="0" err="1"/>
              <a:t>arriving</a:t>
            </a:r>
            <a:r>
              <a:rPr lang="fi-FI" sz="2000" dirty="0"/>
              <a:t> in Finland, </a:t>
            </a:r>
            <a:r>
              <a:rPr lang="fi-FI" sz="2000" dirty="0" err="1"/>
              <a:t>please</a:t>
            </a:r>
            <a:r>
              <a:rPr lang="fi-FI" sz="2000" dirty="0"/>
              <a:t> </a:t>
            </a:r>
            <a:r>
              <a:rPr lang="fi-FI" sz="2000" dirty="0" err="1"/>
              <a:t>take</a:t>
            </a:r>
            <a:r>
              <a:rPr lang="fi-FI" sz="2000" dirty="0"/>
              <a:t> </a:t>
            </a:r>
            <a:r>
              <a:rPr lang="fi-FI" sz="2000" dirty="0" err="1"/>
              <a:t>the</a:t>
            </a:r>
            <a:r>
              <a:rPr lang="fi-FI" sz="2000" dirty="0"/>
              <a:t> </a:t>
            </a:r>
            <a:r>
              <a:rPr lang="fi-FI" sz="2000" dirty="0" err="1"/>
              <a:t>following</a:t>
            </a:r>
            <a:r>
              <a:rPr lang="fi-FI" sz="2000" dirty="0"/>
              <a:t> </a:t>
            </a:r>
            <a:r>
              <a:rPr lang="fi-FI" sz="2000" dirty="0" err="1"/>
              <a:t>four</a:t>
            </a:r>
            <a:r>
              <a:rPr lang="fi-FI" sz="2000" dirty="0"/>
              <a:t> </a:t>
            </a:r>
            <a:r>
              <a:rPr lang="fi-FI" sz="2000" dirty="0" err="1"/>
              <a:t>actions</a:t>
            </a:r>
            <a:r>
              <a:rPr lang="fi-FI" sz="2000" dirty="0"/>
              <a:t>. </a:t>
            </a:r>
            <a:r>
              <a:rPr lang="fi-FI" sz="2000" dirty="0" err="1"/>
              <a:t>First</a:t>
            </a:r>
            <a:r>
              <a:rPr lang="fi-FI" sz="2000" dirty="0"/>
              <a:t>, </a:t>
            </a:r>
            <a:r>
              <a:rPr lang="fi-FI" sz="2000" dirty="0" err="1"/>
              <a:t>enroll</a:t>
            </a:r>
            <a:r>
              <a:rPr lang="fi-FI" sz="2000" dirty="0"/>
              <a:t> at </a:t>
            </a:r>
            <a:r>
              <a:rPr lang="fi-FI" sz="2000" b="1" dirty="0" err="1"/>
              <a:t>www.abcevent.fi</a:t>
            </a:r>
            <a:r>
              <a:rPr lang="fi-FI" sz="2000" b="1" dirty="0"/>
              <a:t>/</a:t>
            </a:r>
            <a:r>
              <a:rPr lang="fi-FI" sz="2000" b="1" dirty="0" err="1"/>
              <a:t>registration</a:t>
            </a:r>
            <a:r>
              <a:rPr lang="fi-FI" sz="2000" dirty="0"/>
              <a:t>. In </a:t>
            </a:r>
            <a:r>
              <a:rPr lang="fi-FI" sz="2000" dirty="0" err="1"/>
              <a:t>this</a:t>
            </a:r>
            <a:r>
              <a:rPr lang="fi-FI" sz="2000" dirty="0"/>
              <a:t> </a:t>
            </a:r>
            <a:r>
              <a:rPr lang="fi-FI" sz="2000" dirty="0" err="1"/>
              <a:t>address</a:t>
            </a:r>
            <a:r>
              <a:rPr lang="fi-FI" sz="2000" dirty="0"/>
              <a:t>, </a:t>
            </a:r>
            <a:r>
              <a:rPr lang="fi-FI" sz="2000" dirty="0" err="1"/>
              <a:t>you</a:t>
            </a:r>
            <a:r>
              <a:rPr lang="fi-FI" sz="2000" dirty="0"/>
              <a:t> </a:t>
            </a:r>
            <a:r>
              <a:rPr lang="fi-FI" sz="2000" dirty="0" err="1"/>
              <a:t>will</a:t>
            </a:r>
            <a:r>
              <a:rPr lang="fi-FI" sz="2000" dirty="0"/>
              <a:t> </a:t>
            </a:r>
            <a:r>
              <a:rPr lang="fi-FI" sz="2000" dirty="0" err="1"/>
              <a:t>be</a:t>
            </a:r>
            <a:r>
              <a:rPr lang="fi-FI" sz="2000" dirty="0"/>
              <a:t> </a:t>
            </a:r>
            <a:r>
              <a:rPr lang="fi-FI" sz="2000" dirty="0" err="1"/>
              <a:t>able</a:t>
            </a:r>
            <a:r>
              <a:rPr lang="fi-FI" sz="2000" dirty="0"/>
              <a:t> to </a:t>
            </a:r>
            <a:r>
              <a:rPr lang="fi-FI" sz="2000" dirty="0" err="1"/>
              <a:t>indicate</a:t>
            </a:r>
            <a:r>
              <a:rPr lang="fi-FI" sz="2000" dirty="0"/>
              <a:t> </a:t>
            </a:r>
            <a:r>
              <a:rPr lang="fi-FI" sz="2000" dirty="0" err="1"/>
              <a:t>any</a:t>
            </a:r>
            <a:r>
              <a:rPr lang="fi-FI" sz="2000" dirty="0"/>
              <a:t> </a:t>
            </a:r>
            <a:r>
              <a:rPr lang="fi-FI" sz="2000" dirty="0" err="1"/>
              <a:t>dietary</a:t>
            </a:r>
            <a:r>
              <a:rPr lang="fi-FI" sz="2000" dirty="0"/>
              <a:t> </a:t>
            </a:r>
            <a:r>
              <a:rPr lang="fi-FI" sz="2000" dirty="0" err="1"/>
              <a:t>restrictions</a:t>
            </a:r>
            <a:r>
              <a:rPr lang="fi-FI" sz="2000" dirty="0"/>
              <a:t>. Second, </a:t>
            </a:r>
            <a:r>
              <a:rPr lang="fi-FI" sz="2000" dirty="0" err="1"/>
              <a:t>pay</a:t>
            </a:r>
            <a:r>
              <a:rPr lang="fi-FI" sz="2000" dirty="0"/>
              <a:t> </a:t>
            </a:r>
            <a:r>
              <a:rPr lang="fi-FI" sz="2000" dirty="0" err="1"/>
              <a:t>the</a:t>
            </a:r>
            <a:r>
              <a:rPr lang="fi-FI" sz="2000" dirty="0"/>
              <a:t> </a:t>
            </a:r>
            <a:r>
              <a:rPr lang="fi-FI" sz="2000" dirty="0" err="1"/>
              <a:t>registration</a:t>
            </a:r>
            <a:r>
              <a:rPr lang="fi-FI" sz="2000" dirty="0"/>
              <a:t> </a:t>
            </a:r>
            <a:r>
              <a:rPr lang="fi-FI" sz="2000" dirty="0" err="1"/>
              <a:t>fee</a:t>
            </a:r>
            <a:r>
              <a:rPr lang="fi-FI" sz="2000" dirty="0"/>
              <a:t> </a:t>
            </a:r>
            <a:r>
              <a:rPr lang="fi-FI" sz="2000" dirty="0" err="1"/>
              <a:t>through</a:t>
            </a:r>
            <a:r>
              <a:rPr lang="fi-FI" sz="2000" dirty="0"/>
              <a:t> </a:t>
            </a:r>
            <a:r>
              <a:rPr lang="fi-FI" sz="2000" dirty="0" err="1"/>
              <a:t>your</a:t>
            </a:r>
            <a:r>
              <a:rPr lang="fi-FI" sz="2000" dirty="0"/>
              <a:t> mobile </a:t>
            </a:r>
            <a:r>
              <a:rPr lang="fi-FI" sz="2000" dirty="0" err="1"/>
              <a:t>bank</a:t>
            </a:r>
            <a:r>
              <a:rPr lang="fi-FI" sz="2000" dirty="0"/>
              <a:t>. If </a:t>
            </a:r>
            <a:r>
              <a:rPr lang="fi-FI" sz="2000" dirty="0" err="1"/>
              <a:t>you</a:t>
            </a:r>
            <a:r>
              <a:rPr lang="fi-FI" sz="2000" dirty="0"/>
              <a:t> </a:t>
            </a:r>
            <a:r>
              <a:rPr lang="fi-FI" sz="2000" dirty="0" err="1"/>
              <a:t>don’t</a:t>
            </a:r>
            <a:r>
              <a:rPr lang="fi-FI" sz="2000" dirty="0"/>
              <a:t> </a:t>
            </a:r>
            <a:r>
              <a:rPr lang="fi-FI" sz="2000" dirty="0" err="1"/>
              <a:t>have</a:t>
            </a:r>
            <a:r>
              <a:rPr lang="fi-FI" sz="2000" dirty="0"/>
              <a:t> </a:t>
            </a:r>
            <a:r>
              <a:rPr lang="fi-FI" sz="2000" dirty="0" err="1"/>
              <a:t>access</a:t>
            </a:r>
            <a:r>
              <a:rPr lang="fi-FI" sz="2000" dirty="0"/>
              <a:t> to a mobile </a:t>
            </a:r>
            <a:r>
              <a:rPr lang="fi-FI" sz="2000" dirty="0" err="1"/>
              <a:t>bank</a:t>
            </a:r>
            <a:r>
              <a:rPr lang="fi-FI" sz="2000" dirty="0"/>
              <a:t>, </a:t>
            </a:r>
            <a:r>
              <a:rPr lang="fi-FI" sz="2000" dirty="0" err="1"/>
              <a:t>please</a:t>
            </a:r>
            <a:r>
              <a:rPr lang="fi-FI" sz="2000" dirty="0"/>
              <a:t> </a:t>
            </a:r>
            <a:r>
              <a:rPr lang="fi-FI" sz="2000" dirty="0" err="1"/>
              <a:t>contact</a:t>
            </a:r>
            <a:r>
              <a:rPr lang="fi-FI" sz="2000" dirty="0"/>
              <a:t> us. Third, </a:t>
            </a:r>
            <a:r>
              <a:rPr lang="fi-FI" sz="2000" dirty="0" err="1"/>
              <a:t>book</a:t>
            </a:r>
            <a:r>
              <a:rPr lang="fi-FI" sz="2000" dirty="0"/>
              <a:t> </a:t>
            </a:r>
            <a:r>
              <a:rPr lang="fi-FI" sz="2000" dirty="0" err="1"/>
              <a:t>your</a:t>
            </a:r>
            <a:r>
              <a:rPr lang="fi-FI" sz="2000" dirty="0"/>
              <a:t> hotel </a:t>
            </a:r>
            <a:r>
              <a:rPr lang="fi-FI" sz="2000" dirty="0" err="1"/>
              <a:t>room</a:t>
            </a:r>
            <a:r>
              <a:rPr lang="fi-FI" sz="2000" dirty="0"/>
              <a:t> </a:t>
            </a:r>
            <a:r>
              <a:rPr lang="fi-FI" sz="2000" dirty="0" err="1"/>
              <a:t>through</a:t>
            </a:r>
            <a:r>
              <a:rPr lang="fi-FI" sz="2000" dirty="0"/>
              <a:t> </a:t>
            </a:r>
            <a:r>
              <a:rPr lang="fi-FI" sz="2000" b="1" dirty="0" err="1"/>
              <a:t>www.abcevent.fi</a:t>
            </a:r>
            <a:r>
              <a:rPr lang="fi-FI" sz="2000" b="1" dirty="0"/>
              <a:t>/hotel </a:t>
            </a:r>
            <a:r>
              <a:rPr lang="fi-FI" sz="2000" dirty="0"/>
              <a:t>to </a:t>
            </a:r>
            <a:r>
              <a:rPr lang="fi-FI" sz="2000" dirty="0" err="1"/>
              <a:t>be</a:t>
            </a:r>
            <a:r>
              <a:rPr lang="fi-FI" sz="2000" dirty="0"/>
              <a:t> </a:t>
            </a:r>
            <a:r>
              <a:rPr lang="fi-FI" sz="2000" dirty="0" err="1"/>
              <a:t>able</a:t>
            </a:r>
            <a:r>
              <a:rPr lang="fi-FI" sz="2000" dirty="0"/>
              <a:t> to </a:t>
            </a:r>
            <a:r>
              <a:rPr lang="fi-FI" sz="2000" dirty="0" err="1"/>
              <a:t>benefit</a:t>
            </a:r>
            <a:r>
              <a:rPr lang="fi-FI" sz="2000" dirty="0"/>
              <a:t> </a:t>
            </a:r>
            <a:r>
              <a:rPr lang="fi-FI" sz="2000" dirty="0" err="1"/>
              <a:t>from</a:t>
            </a:r>
            <a:r>
              <a:rPr lang="fi-FI" sz="2000" dirty="0"/>
              <a:t> a </a:t>
            </a:r>
            <a:r>
              <a:rPr lang="fi-FI" sz="2000" dirty="0" err="1"/>
              <a:t>discounted</a:t>
            </a:r>
            <a:r>
              <a:rPr lang="fi-FI" sz="2000" dirty="0"/>
              <a:t> </a:t>
            </a:r>
            <a:r>
              <a:rPr lang="fi-FI" sz="2000" dirty="0" err="1"/>
              <a:t>rate</a:t>
            </a:r>
            <a:r>
              <a:rPr lang="fi-FI" sz="2000" dirty="0"/>
              <a:t>. </a:t>
            </a:r>
            <a:r>
              <a:rPr lang="fi-FI" sz="2000" dirty="0" err="1"/>
              <a:t>Finally</a:t>
            </a:r>
            <a:r>
              <a:rPr lang="fi-FI" sz="2000" dirty="0"/>
              <a:t>, </a:t>
            </a:r>
            <a:r>
              <a:rPr lang="fi-FI" sz="2000" dirty="0" err="1"/>
              <a:t>if</a:t>
            </a:r>
            <a:r>
              <a:rPr lang="fi-FI" sz="2000" dirty="0"/>
              <a:t> </a:t>
            </a:r>
            <a:r>
              <a:rPr lang="fi-FI" sz="2000" dirty="0" err="1"/>
              <a:t>you</a:t>
            </a:r>
            <a:r>
              <a:rPr lang="fi-FI" sz="2000" dirty="0"/>
              <a:t> </a:t>
            </a:r>
            <a:r>
              <a:rPr lang="fi-FI" sz="2000" dirty="0" err="1"/>
              <a:t>have</a:t>
            </a:r>
            <a:r>
              <a:rPr lang="fi-FI" sz="2000" dirty="0"/>
              <a:t> </a:t>
            </a:r>
            <a:r>
              <a:rPr lang="fi-FI" sz="2000" dirty="0" err="1"/>
              <a:t>any</a:t>
            </a:r>
            <a:r>
              <a:rPr lang="fi-FI" sz="2000" dirty="0"/>
              <a:t> </a:t>
            </a:r>
            <a:r>
              <a:rPr lang="fi-FI" sz="2000" dirty="0" err="1"/>
              <a:t>questions</a:t>
            </a:r>
            <a:r>
              <a:rPr lang="fi-FI" sz="2000" dirty="0"/>
              <a:t>, </a:t>
            </a:r>
            <a:r>
              <a:rPr lang="fi-FI" sz="2000" dirty="0" err="1"/>
              <a:t>please</a:t>
            </a:r>
            <a:r>
              <a:rPr lang="fi-FI" sz="2000" dirty="0"/>
              <a:t> </a:t>
            </a:r>
            <a:r>
              <a:rPr lang="fi-FI" sz="2000" dirty="0" err="1"/>
              <a:t>contact</a:t>
            </a:r>
            <a:r>
              <a:rPr lang="fi-FI" sz="2000" dirty="0"/>
              <a:t> us. </a:t>
            </a:r>
          </a:p>
          <a:p>
            <a:endParaRPr lang="en-AU" dirty="0"/>
          </a:p>
        </p:txBody>
      </p:sp>
    </p:spTree>
    <p:extLst>
      <p:ext uri="{BB962C8B-B14F-4D97-AF65-F5344CB8AC3E}">
        <p14:creationId xmlns:p14="http://schemas.microsoft.com/office/powerpoint/2010/main" val="9333467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0B99C0-D13C-1F42-ABBE-95CC29D13B03}"/>
              </a:ext>
            </a:extLst>
          </p:cNvPr>
          <p:cNvSpPr txBox="1"/>
          <p:nvPr/>
        </p:nvSpPr>
        <p:spPr>
          <a:xfrm>
            <a:off x="1624069" y="3563662"/>
            <a:ext cx="7120890" cy="3046988"/>
          </a:xfrm>
          <a:prstGeom prst="rect">
            <a:avLst/>
          </a:prstGeom>
          <a:noFill/>
        </p:spPr>
        <p:txBody>
          <a:bodyPr wrap="square" rtlCol="0">
            <a:spAutoFit/>
          </a:bodyPr>
          <a:lstStyle/>
          <a:p>
            <a:pPr>
              <a:spcBef>
                <a:spcPts val="600"/>
              </a:spcBef>
              <a:spcAft>
                <a:spcPts val="600"/>
              </a:spcAft>
            </a:pPr>
            <a:r>
              <a:rPr lang="fi-FI" sz="1900" dirty="0" err="1"/>
              <a:t>Before</a:t>
            </a:r>
            <a:r>
              <a:rPr lang="fi-FI" sz="1900" dirty="0"/>
              <a:t> </a:t>
            </a:r>
            <a:r>
              <a:rPr lang="fi-FI" sz="1900" dirty="0" err="1"/>
              <a:t>arriving</a:t>
            </a:r>
            <a:r>
              <a:rPr lang="fi-FI" sz="1900" dirty="0"/>
              <a:t> in Finland, </a:t>
            </a:r>
            <a:r>
              <a:rPr lang="fi-FI" sz="1900" dirty="0" err="1"/>
              <a:t>please</a:t>
            </a:r>
            <a:r>
              <a:rPr lang="fi-FI" sz="1900" dirty="0"/>
              <a:t> </a:t>
            </a:r>
            <a:r>
              <a:rPr lang="fi-FI" sz="1900" dirty="0" err="1"/>
              <a:t>take</a:t>
            </a:r>
            <a:r>
              <a:rPr lang="fi-FI" sz="1900" dirty="0"/>
              <a:t> </a:t>
            </a:r>
            <a:r>
              <a:rPr lang="fi-FI" sz="1900" dirty="0" err="1"/>
              <a:t>the</a:t>
            </a:r>
            <a:r>
              <a:rPr lang="fi-FI" sz="1900" dirty="0"/>
              <a:t> </a:t>
            </a:r>
            <a:r>
              <a:rPr lang="fi-FI" sz="1900" dirty="0" err="1"/>
              <a:t>following</a:t>
            </a:r>
            <a:r>
              <a:rPr lang="fi-FI" sz="1900" dirty="0"/>
              <a:t> </a:t>
            </a:r>
            <a:r>
              <a:rPr lang="fi-FI" sz="1900" dirty="0" err="1"/>
              <a:t>four</a:t>
            </a:r>
            <a:r>
              <a:rPr lang="fi-FI" sz="1900" dirty="0"/>
              <a:t> </a:t>
            </a:r>
            <a:r>
              <a:rPr lang="fi-FI" sz="1900" dirty="0" err="1"/>
              <a:t>actions</a:t>
            </a:r>
            <a:r>
              <a:rPr lang="fi-FI" sz="1900" dirty="0"/>
              <a:t>. </a:t>
            </a:r>
          </a:p>
          <a:p>
            <a:pPr marL="457200" indent="-457200">
              <a:spcBef>
                <a:spcPts val="600"/>
              </a:spcBef>
              <a:spcAft>
                <a:spcPts val="600"/>
              </a:spcAft>
              <a:buFont typeface="+mj-lt"/>
              <a:buAutoNum type="arabicPeriod"/>
            </a:pPr>
            <a:r>
              <a:rPr lang="fi-FI" sz="1900" dirty="0" err="1"/>
              <a:t>Enroll</a:t>
            </a:r>
            <a:r>
              <a:rPr lang="fi-FI" sz="1900" dirty="0"/>
              <a:t> and </a:t>
            </a:r>
            <a:r>
              <a:rPr lang="fi-FI" sz="1900" dirty="0" err="1"/>
              <a:t>indicate</a:t>
            </a:r>
            <a:r>
              <a:rPr lang="fi-FI" sz="1900" dirty="0"/>
              <a:t> </a:t>
            </a:r>
            <a:r>
              <a:rPr lang="fi-FI" sz="1900" dirty="0" err="1"/>
              <a:t>dietary</a:t>
            </a:r>
            <a:r>
              <a:rPr lang="fi-FI" sz="1900" dirty="0"/>
              <a:t> </a:t>
            </a:r>
            <a:r>
              <a:rPr lang="fi-FI" sz="1900" dirty="0" err="1"/>
              <a:t>restrictions</a:t>
            </a:r>
            <a:r>
              <a:rPr lang="fi-FI" sz="1900" dirty="0"/>
              <a:t> at </a:t>
            </a:r>
            <a:r>
              <a:rPr lang="fi-FI" sz="1900" b="1" dirty="0" err="1"/>
              <a:t>www.abcevent.fi</a:t>
            </a:r>
            <a:r>
              <a:rPr lang="fi-FI" sz="1900" b="1" dirty="0"/>
              <a:t>/</a:t>
            </a:r>
            <a:r>
              <a:rPr lang="fi-FI" sz="1900" b="1" dirty="0" err="1"/>
              <a:t>registration</a:t>
            </a:r>
            <a:r>
              <a:rPr lang="fi-FI" sz="1900" b="1" dirty="0"/>
              <a:t> </a:t>
            </a:r>
            <a:endParaRPr lang="fi-FI" sz="1900" dirty="0"/>
          </a:p>
          <a:p>
            <a:pPr marL="457200" indent="-457200">
              <a:spcBef>
                <a:spcPts val="600"/>
              </a:spcBef>
              <a:spcAft>
                <a:spcPts val="600"/>
              </a:spcAft>
              <a:buFont typeface="+mj-lt"/>
              <a:buAutoNum type="arabicPeriod"/>
            </a:pPr>
            <a:r>
              <a:rPr lang="fi-FI" sz="1900" dirty="0" err="1"/>
              <a:t>Pay</a:t>
            </a:r>
            <a:r>
              <a:rPr lang="fi-FI" sz="1900" dirty="0"/>
              <a:t> </a:t>
            </a:r>
            <a:r>
              <a:rPr lang="fi-FI" sz="1900" dirty="0" err="1"/>
              <a:t>the</a:t>
            </a:r>
            <a:r>
              <a:rPr lang="fi-FI" sz="1900" dirty="0"/>
              <a:t> </a:t>
            </a:r>
            <a:r>
              <a:rPr lang="fi-FI" sz="1900" dirty="0" err="1"/>
              <a:t>registration</a:t>
            </a:r>
            <a:r>
              <a:rPr lang="fi-FI" sz="1900" dirty="0"/>
              <a:t> </a:t>
            </a:r>
            <a:r>
              <a:rPr lang="fi-FI" sz="1900" dirty="0" err="1"/>
              <a:t>fee</a:t>
            </a:r>
            <a:r>
              <a:rPr lang="fi-FI" sz="1900" dirty="0"/>
              <a:t> </a:t>
            </a:r>
            <a:r>
              <a:rPr lang="fi-FI" sz="1900" dirty="0" err="1"/>
              <a:t>through</a:t>
            </a:r>
            <a:r>
              <a:rPr lang="fi-FI" sz="1900" dirty="0"/>
              <a:t> </a:t>
            </a:r>
            <a:r>
              <a:rPr lang="fi-FI" sz="1900" dirty="0" err="1"/>
              <a:t>your</a:t>
            </a:r>
            <a:r>
              <a:rPr lang="fi-FI" sz="1900" dirty="0"/>
              <a:t> mobile </a:t>
            </a:r>
            <a:r>
              <a:rPr lang="fi-FI" sz="1900" dirty="0" err="1"/>
              <a:t>bank</a:t>
            </a:r>
            <a:r>
              <a:rPr lang="fi-FI" sz="1900" dirty="0"/>
              <a:t> </a:t>
            </a:r>
            <a:r>
              <a:rPr lang="fi-FI" sz="1900" dirty="0" err="1"/>
              <a:t>or</a:t>
            </a:r>
            <a:r>
              <a:rPr lang="fi-FI" sz="1900" dirty="0"/>
              <a:t> </a:t>
            </a:r>
            <a:r>
              <a:rPr lang="fi-FI" sz="1900" dirty="0" err="1"/>
              <a:t>contact</a:t>
            </a:r>
            <a:r>
              <a:rPr lang="fi-FI" sz="1900" dirty="0"/>
              <a:t> us for </a:t>
            </a:r>
            <a:r>
              <a:rPr lang="fi-FI" sz="1900" dirty="0" err="1"/>
              <a:t>payment</a:t>
            </a:r>
            <a:r>
              <a:rPr lang="fi-FI" sz="1900" dirty="0"/>
              <a:t> </a:t>
            </a:r>
          </a:p>
          <a:p>
            <a:pPr marL="457200" indent="-457200">
              <a:spcBef>
                <a:spcPts val="600"/>
              </a:spcBef>
              <a:spcAft>
                <a:spcPts val="600"/>
              </a:spcAft>
              <a:buFont typeface="+mj-lt"/>
              <a:buAutoNum type="arabicPeriod"/>
            </a:pPr>
            <a:r>
              <a:rPr lang="fi-FI" sz="1900" dirty="0" err="1"/>
              <a:t>Book</a:t>
            </a:r>
            <a:r>
              <a:rPr lang="fi-FI" sz="1900" dirty="0"/>
              <a:t> </a:t>
            </a:r>
            <a:r>
              <a:rPr lang="fi-FI" sz="1900" dirty="0" err="1"/>
              <a:t>your</a:t>
            </a:r>
            <a:r>
              <a:rPr lang="fi-FI" sz="1900" dirty="0"/>
              <a:t> hotel </a:t>
            </a:r>
            <a:r>
              <a:rPr lang="fi-FI" sz="1900" dirty="0" err="1"/>
              <a:t>room</a:t>
            </a:r>
            <a:r>
              <a:rPr lang="fi-FI" sz="1900" dirty="0"/>
              <a:t> </a:t>
            </a:r>
            <a:r>
              <a:rPr lang="fi-FI" sz="1900" dirty="0" err="1"/>
              <a:t>through</a:t>
            </a:r>
            <a:r>
              <a:rPr lang="fi-FI" sz="1900" dirty="0"/>
              <a:t> </a:t>
            </a:r>
            <a:r>
              <a:rPr lang="fi-FI" sz="1900" b="1" dirty="0" err="1"/>
              <a:t>www.abcevent.fi</a:t>
            </a:r>
            <a:r>
              <a:rPr lang="fi-FI" sz="1900" b="1" dirty="0"/>
              <a:t>/hotel </a:t>
            </a:r>
            <a:r>
              <a:rPr lang="fi-FI" sz="1900" dirty="0"/>
              <a:t>to </a:t>
            </a:r>
            <a:r>
              <a:rPr lang="fi-FI" sz="1900" dirty="0" err="1"/>
              <a:t>benefit</a:t>
            </a:r>
            <a:r>
              <a:rPr lang="fi-FI" sz="1900" dirty="0"/>
              <a:t> </a:t>
            </a:r>
            <a:r>
              <a:rPr lang="fi-FI" sz="1900" dirty="0" err="1"/>
              <a:t>from</a:t>
            </a:r>
            <a:r>
              <a:rPr lang="fi-FI" sz="1900" dirty="0"/>
              <a:t> a </a:t>
            </a:r>
            <a:r>
              <a:rPr lang="fi-FI" sz="1900" dirty="0" err="1"/>
              <a:t>discounted</a:t>
            </a:r>
            <a:r>
              <a:rPr lang="fi-FI" sz="1900" dirty="0"/>
              <a:t> </a:t>
            </a:r>
            <a:r>
              <a:rPr lang="fi-FI" sz="1900" dirty="0" err="1"/>
              <a:t>rate</a:t>
            </a:r>
            <a:r>
              <a:rPr lang="fi-FI" sz="1900" dirty="0"/>
              <a:t> </a:t>
            </a:r>
          </a:p>
          <a:p>
            <a:pPr marL="457200" indent="-457200">
              <a:spcBef>
                <a:spcPts val="600"/>
              </a:spcBef>
              <a:spcAft>
                <a:spcPts val="600"/>
              </a:spcAft>
              <a:buFont typeface="+mj-lt"/>
              <a:buAutoNum type="arabicPeriod"/>
            </a:pPr>
            <a:r>
              <a:rPr lang="fi-FI" sz="1900" dirty="0" err="1"/>
              <a:t>Contact</a:t>
            </a:r>
            <a:r>
              <a:rPr lang="fi-FI" sz="1900" dirty="0"/>
              <a:t> us </a:t>
            </a:r>
            <a:r>
              <a:rPr lang="fi-FI" sz="1900" dirty="0" err="1"/>
              <a:t>if</a:t>
            </a:r>
            <a:r>
              <a:rPr lang="fi-FI" sz="1900" dirty="0"/>
              <a:t> </a:t>
            </a:r>
            <a:r>
              <a:rPr lang="fi-FI" sz="1900" dirty="0" err="1"/>
              <a:t>you</a:t>
            </a:r>
            <a:r>
              <a:rPr lang="fi-FI" sz="1900" dirty="0"/>
              <a:t> </a:t>
            </a:r>
            <a:r>
              <a:rPr lang="fi-FI" sz="1900" dirty="0" err="1"/>
              <a:t>have</a:t>
            </a:r>
            <a:r>
              <a:rPr lang="fi-FI" sz="1900" dirty="0"/>
              <a:t> </a:t>
            </a:r>
            <a:r>
              <a:rPr lang="fi-FI" sz="1900" dirty="0" err="1"/>
              <a:t>any</a:t>
            </a:r>
            <a:r>
              <a:rPr lang="fi-FI" sz="1900" dirty="0"/>
              <a:t> </a:t>
            </a:r>
            <a:r>
              <a:rPr lang="fi-FI" sz="1900" dirty="0" err="1"/>
              <a:t>questions</a:t>
            </a:r>
            <a:r>
              <a:rPr lang="fi-FI" sz="1900" dirty="0"/>
              <a:t> </a:t>
            </a:r>
          </a:p>
        </p:txBody>
      </p:sp>
      <p:sp>
        <p:nvSpPr>
          <p:cNvPr id="3" name="TextBox 2">
            <a:extLst>
              <a:ext uri="{FF2B5EF4-FFF2-40B4-BE49-F238E27FC236}">
                <a16:creationId xmlns:a16="http://schemas.microsoft.com/office/drawing/2014/main" id="{A7365ACF-7F53-1A4D-8980-00BA0F8901EC}"/>
              </a:ext>
            </a:extLst>
          </p:cNvPr>
          <p:cNvSpPr txBox="1"/>
          <p:nvPr/>
        </p:nvSpPr>
        <p:spPr>
          <a:xfrm>
            <a:off x="1624069" y="436483"/>
            <a:ext cx="6652260" cy="2723823"/>
          </a:xfrm>
          <a:prstGeom prst="rect">
            <a:avLst/>
          </a:prstGeom>
          <a:noFill/>
        </p:spPr>
        <p:txBody>
          <a:bodyPr wrap="square" rtlCol="0">
            <a:spAutoFit/>
          </a:bodyPr>
          <a:lstStyle/>
          <a:p>
            <a:r>
              <a:rPr lang="fi-FI" sz="1900" dirty="0" err="1"/>
              <a:t>Before</a:t>
            </a:r>
            <a:r>
              <a:rPr lang="fi-FI" sz="1900" dirty="0"/>
              <a:t> </a:t>
            </a:r>
            <a:r>
              <a:rPr lang="fi-FI" sz="1900" dirty="0" err="1"/>
              <a:t>arriving</a:t>
            </a:r>
            <a:r>
              <a:rPr lang="fi-FI" sz="1900" dirty="0"/>
              <a:t> in Finland, </a:t>
            </a:r>
            <a:r>
              <a:rPr lang="fi-FI" sz="1900" dirty="0" err="1"/>
              <a:t>please</a:t>
            </a:r>
            <a:r>
              <a:rPr lang="fi-FI" sz="1900" dirty="0"/>
              <a:t> </a:t>
            </a:r>
            <a:r>
              <a:rPr lang="fi-FI" sz="1900" dirty="0" err="1"/>
              <a:t>take</a:t>
            </a:r>
            <a:r>
              <a:rPr lang="fi-FI" sz="1900" dirty="0"/>
              <a:t> </a:t>
            </a:r>
            <a:r>
              <a:rPr lang="fi-FI" sz="1900" dirty="0" err="1"/>
              <a:t>the</a:t>
            </a:r>
            <a:r>
              <a:rPr lang="fi-FI" sz="1900" dirty="0"/>
              <a:t> </a:t>
            </a:r>
            <a:r>
              <a:rPr lang="fi-FI" sz="1900" dirty="0" err="1"/>
              <a:t>following</a:t>
            </a:r>
            <a:r>
              <a:rPr lang="fi-FI" sz="1900" dirty="0"/>
              <a:t> </a:t>
            </a:r>
            <a:r>
              <a:rPr lang="fi-FI" sz="1900" dirty="0" err="1"/>
              <a:t>four</a:t>
            </a:r>
            <a:r>
              <a:rPr lang="fi-FI" sz="1900" dirty="0"/>
              <a:t> </a:t>
            </a:r>
            <a:r>
              <a:rPr lang="fi-FI" sz="1900" dirty="0" err="1"/>
              <a:t>actions</a:t>
            </a:r>
            <a:r>
              <a:rPr lang="fi-FI" sz="1900" dirty="0"/>
              <a:t>. </a:t>
            </a:r>
          </a:p>
          <a:p>
            <a:pPr marL="457200" indent="-457200">
              <a:buFont typeface="+mj-lt"/>
              <a:buAutoNum type="arabicPeriod"/>
            </a:pPr>
            <a:r>
              <a:rPr lang="fi-FI" sz="1900" dirty="0" err="1"/>
              <a:t>Enroll</a:t>
            </a:r>
            <a:r>
              <a:rPr lang="fi-FI" sz="1900" dirty="0"/>
              <a:t> and </a:t>
            </a:r>
            <a:r>
              <a:rPr lang="fi-FI" sz="1900" dirty="0" err="1"/>
              <a:t>indicate</a:t>
            </a:r>
            <a:r>
              <a:rPr lang="fi-FI" sz="1900" dirty="0"/>
              <a:t> </a:t>
            </a:r>
            <a:r>
              <a:rPr lang="fi-FI" sz="1900" dirty="0" err="1"/>
              <a:t>dietary</a:t>
            </a:r>
            <a:r>
              <a:rPr lang="fi-FI" sz="1900" dirty="0"/>
              <a:t> </a:t>
            </a:r>
            <a:r>
              <a:rPr lang="fi-FI" sz="1900" dirty="0" err="1"/>
              <a:t>restrictions</a:t>
            </a:r>
            <a:r>
              <a:rPr lang="fi-FI" sz="1900" dirty="0"/>
              <a:t> at </a:t>
            </a:r>
            <a:r>
              <a:rPr lang="fi-FI" sz="1900" b="1" dirty="0" err="1"/>
              <a:t>www.abcevent.fi</a:t>
            </a:r>
            <a:r>
              <a:rPr lang="fi-FI" sz="1900" b="1" dirty="0"/>
              <a:t>/</a:t>
            </a:r>
            <a:r>
              <a:rPr lang="fi-FI" sz="1900" b="1" dirty="0" err="1"/>
              <a:t>registration</a:t>
            </a:r>
            <a:r>
              <a:rPr lang="fi-FI" sz="1900" b="1" dirty="0"/>
              <a:t> </a:t>
            </a:r>
            <a:endParaRPr lang="fi-FI" sz="1900" dirty="0"/>
          </a:p>
          <a:p>
            <a:pPr marL="457200" indent="-457200">
              <a:buFont typeface="+mj-lt"/>
              <a:buAutoNum type="arabicPeriod"/>
            </a:pPr>
            <a:r>
              <a:rPr lang="fi-FI" sz="1900" dirty="0" err="1"/>
              <a:t>Pay</a:t>
            </a:r>
            <a:r>
              <a:rPr lang="fi-FI" sz="1900" dirty="0"/>
              <a:t> </a:t>
            </a:r>
            <a:r>
              <a:rPr lang="fi-FI" sz="1900" dirty="0" err="1"/>
              <a:t>the</a:t>
            </a:r>
            <a:r>
              <a:rPr lang="fi-FI" sz="1900" dirty="0"/>
              <a:t> </a:t>
            </a:r>
            <a:r>
              <a:rPr lang="fi-FI" sz="1900" dirty="0" err="1"/>
              <a:t>registration</a:t>
            </a:r>
            <a:r>
              <a:rPr lang="fi-FI" sz="1900" dirty="0"/>
              <a:t> </a:t>
            </a:r>
            <a:r>
              <a:rPr lang="fi-FI" sz="1900" dirty="0" err="1"/>
              <a:t>fee</a:t>
            </a:r>
            <a:r>
              <a:rPr lang="fi-FI" sz="1900" dirty="0"/>
              <a:t> </a:t>
            </a:r>
            <a:r>
              <a:rPr lang="fi-FI" sz="1900" dirty="0" err="1"/>
              <a:t>through</a:t>
            </a:r>
            <a:r>
              <a:rPr lang="fi-FI" sz="1900" dirty="0"/>
              <a:t> </a:t>
            </a:r>
            <a:r>
              <a:rPr lang="fi-FI" sz="1900" dirty="0" err="1"/>
              <a:t>your</a:t>
            </a:r>
            <a:r>
              <a:rPr lang="fi-FI" sz="1900" dirty="0"/>
              <a:t> mobile </a:t>
            </a:r>
            <a:r>
              <a:rPr lang="fi-FI" sz="1900" dirty="0" err="1"/>
              <a:t>bank</a:t>
            </a:r>
            <a:r>
              <a:rPr lang="fi-FI" sz="1900" dirty="0"/>
              <a:t> </a:t>
            </a:r>
            <a:r>
              <a:rPr lang="fi-FI" sz="1900" dirty="0" err="1"/>
              <a:t>or</a:t>
            </a:r>
            <a:r>
              <a:rPr lang="fi-FI" sz="1900" dirty="0"/>
              <a:t> </a:t>
            </a:r>
            <a:r>
              <a:rPr lang="fi-FI" sz="1900" dirty="0" err="1"/>
              <a:t>contact</a:t>
            </a:r>
            <a:r>
              <a:rPr lang="fi-FI" sz="1900" dirty="0"/>
              <a:t> us for </a:t>
            </a:r>
            <a:r>
              <a:rPr lang="fi-FI" sz="1900" dirty="0" err="1"/>
              <a:t>payment</a:t>
            </a:r>
            <a:r>
              <a:rPr lang="fi-FI" sz="1900" dirty="0"/>
              <a:t> </a:t>
            </a:r>
          </a:p>
          <a:p>
            <a:pPr marL="457200" indent="-457200">
              <a:buFont typeface="+mj-lt"/>
              <a:buAutoNum type="arabicPeriod"/>
            </a:pPr>
            <a:r>
              <a:rPr lang="fi-FI" sz="1900" dirty="0" err="1"/>
              <a:t>Book</a:t>
            </a:r>
            <a:r>
              <a:rPr lang="fi-FI" sz="1900" dirty="0"/>
              <a:t> </a:t>
            </a:r>
            <a:r>
              <a:rPr lang="fi-FI" sz="1900" dirty="0" err="1"/>
              <a:t>your</a:t>
            </a:r>
            <a:r>
              <a:rPr lang="fi-FI" sz="1900" dirty="0"/>
              <a:t> hotel </a:t>
            </a:r>
            <a:r>
              <a:rPr lang="fi-FI" sz="1900" dirty="0" err="1"/>
              <a:t>room</a:t>
            </a:r>
            <a:r>
              <a:rPr lang="fi-FI" sz="1900" dirty="0"/>
              <a:t> </a:t>
            </a:r>
            <a:r>
              <a:rPr lang="fi-FI" sz="1900" dirty="0" err="1"/>
              <a:t>through</a:t>
            </a:r>
            <a:r>
              <a:rPr lang="fi-FI" sz="1900" dirty="0"/>
              <a:t> </a:t>
            </a:r>
            <a:r>
              <a:rPr lang="fi-FI" sz="1900" b="1" dirty="0" err="1"/>
              <a:t>www.abcevent.fi</a:t>
            </a:r>
            <a:r>
              <a:rPr lang="fi-FI" sz="1900" b="1" dirty="0"/>
              <a:t>/hotel </a:t>
            </a:r>
            <a:r>
              <a:rPr lang="fi-FI" sz="1900" dirty="0"/>
              <a:t>to </a:t>
            </a:r>
            <a:r>
              <a:rPr lang="fi-FI" sz="1900" dirty="0" err="1"/>
              <a:t>benefit</a:t>
            </a:r>
            <a:r>
              <a:rPr lang="fi-FI" sz="1900" dirty="0"/>
              <a:t> </a:t>
            </a:r>
            <a:r>
              <a:rPr lang="fi-FI" sz="1900" dirty="0" err="1"/>
              <a:t>from</a:t>
            </a:r>
            <a:r>
              <a:rPr lang="fi-FI" sz="1900" dirty="0"/>
              <a:t> a </a:t>
            </a:r>
            <a:r>
              <a:rPr lang="fi-FI" sz="1900" dirty="0" err="1"/>
              <a:t>discounted</a:t>
            </a:r>
            <a:r>
              <a:rPr lang="fi-FI" sz="1900" dirty="0"/>
              <a:t> </a:t>
            </a:r>
            <a:r>
              <a:rPr lang="fi-FI" sz="1900" dirty="0" err="1"/>
              <a:t>rate</a:t>
            </a:r>
            <a:r>
              <a:rPr lang="fi-FI" sz="1900" dirty="0"/>
              <a:t> </a:t>
            </a:r>
          </a:p>
          <a:p>
            <a:pPr marL="457200" indent="-457200">
              <a:buFont typeface="+mj-lt"/>
              <a:buAutoNum type="arabicPeriod"/>
            </a:pPr>
            <a:r>
              <a:rPr lang="fi-FI" sz="1900" dirty="0" err="1"/>
              <a:t>Contact</a:t>
            </a:r>
            <a:r>
              <a:rPr lang="fi-FI" sz="1900" dirty="0"/>
              <a:t> us </a:t>
            </a:r>
            <a:r>
              <a:rPr lang="fi-FI" sz="1900" dirty="0" err="1"/>
              <a:t>if</a:t>
            </a:r>
            <a:r>
              <a:rPr lang="fi-FI" sz="1900" dirty="0"/>
              <a:t> </a:t>
            </a:r>
            <a:r>
              <a:rPr lang="fi-FI" sz="1900" dirty="0" err="1"/>
              <a:t>you</a:t>
            </a:r>
            <a:r>
              <a:rPr lang="fi-FI" sz="1900" dirty="0"/>
              <a:t> </a:t>
            </a:r>
            <a:r>
              <a:rPr lang="fi-FI" sz="1900" dirty="0" err="1"/>
              <a:t>have</a:t>
            </a:r>
            <a:r>
              <a:rPr lang="fi-FI" sz="1900" dirty="0"/>
              <a:t> </a:t>
            </a:r>
            <a:r>
              <a:rPr lang="fi-FI" sz="1900" dirty="0" err="1"/>
              <a:t>any</a:t>
            </a:r>
            <a:r>
              <a:rPr lang="fi-FI" sz="1900" dirty="0"/>
              <a:t> </a:t>
            </a:r>
            <a:r>
              <a:rPr lang="fi-FI" sz="1900" dirty="0" err="1"/>
              <a:t>questions</a:t>
            </a:r>
            <a:r>
              <a:rPr lang="fi-FI" sz="1900" dirty="0"/>
              <a:t> </a:t>
            </a:r>
          </a:p>
        </p:txBody>
      </p:sp>
      <p:sp>
        <p:nvSpPr>
          <p:cNvPr id="6" name="TextBox 5">
            <a:extLst>
              <a:ext uri="{FF2B5EF4-FFF2-40B4-BE49-F238E27FC236}">
                <a16:creationId xmlns:a16="http://schemas.microsoft.com/office/drawing/2014/main" id="{E625E900-E5F0-1A4E-87D7-87D8E1A02C25}"/>
              </a:ext>
            </a:extLst>
          </p:cNvPr>
          <p:cNvSpPr txBox="1"/>
          <p:nvPr/>
        </p:nvSpPr>
        <p:spPr>
          <a:xfrm>
            <a:off x="0" y="1816387"/>
            <a:ext cx="1228725" cy="923330"/>
          </a:xfrm>
          <a:prstGeom prst="rect">
            <a:avLst/>
          </a:prstGeom>
          <a:noFill/>
        </p:spPr>
        <p:txBody>
          <a:bodyPr wrap="square" rtlCol="0">
            <a:spAutoFit/>
          </a:bodyPr>
          <a:lstStyle/>
          <a:p>
            <a:pPr algn="ctr"/>
            <a:r>
              <a:rPr lang="en-AU" dirty="0">
                <a:solidFill>
                  <a:srgbClr val="FF0000"/>
                </a:solidFill>
              </a:rPr>
              <a:t>Notice action verbs</a:t>
            </a:r>
          </a:p>
        </p:txBody>
      </p:sp>
      <p:sp>
        <p:nvSpPr>
          <p:cNvPr id="7" name="Oval 6">
            <a:extLst>
              <a:ext uri="{FF2B5EF4-FFF2-40B4-BE49-F238E27FC236}">
                <a16:creationId xmlns:a16="http://schemas.microsoft.com/office/drawing/2014/main" id="{B4420083-6B7D-B745-BC02-9732600D0E7D}"/>
              </a:ext>
            </a:extLst>
          </p:cNvPr>
          <p:cNvSpPr/>
          <p:nvPr/>
        </p:nvSpPr>
        <p:spPr>
          <a:xfrm>
            <a:off x="2000250" y="1005840"/>
            <a:ext cx="1017270" cy="49149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Oval 7">
            <a:extLst>
              <a:ext uri="{FF2B5EF4-FFF2-40B4-BE49-F238E27FC236}">
                <a16:creationId xmlns:a16="http://schemas.microsoft.com/office/drawing/2014/main" id="{CE921172-B180-4C44-93E0-A323030C96FA}"/>
              </a:ext>
            </a:extLst>
          </p:cNvPr>
          <p:cNvSpPr/>
          <p:nvPr/>
        </p:nvSpPr>
        <p:spPr>
          <a:xfrm>
            <a:off x="2000250" y="1626632"/>
            <a:ext cx="783291" cy="44005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9" name="Oval 8">
            <a:extLst>
              <a:ext uri="{FF2B5EF4-FFF2-40B4-BE49-F238E27FC236}">
                <a16:creationId xmlns:a16="http://schemas.microsoft.com/office/drawing/2014/main" id="{3DC3F8A9-2531-4E41-947E-F294E3D8C314}"/>
              </a:ext>
            </a:extLst>
          </p:cNvPr>
          <p:cNvSpPr/>
          <p:nvPr/>
        </p:nvSpPr>
        <p:spPr>
          <a:xfrm>
            <a:off x="2040591" y="2190079"/>
            <a:ext cx="783291" cy="44005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 name="Oval 9">
            <a:extLst>
              <a:ext uri="{FF2B5EF4-FFF2-40B4-BE49-F238E27FC236}">
                <a16:creationId xmlns:a16="http://schemas.microsoft.com/office/drawing/2014/main" id="{35794036-676D-E44F-B519-8E7F76F596A9}"/>
              </a:ext>
            </a:extLst>
          </p:cNvPr>
          <p:cNvSpPr/>
          <p:nvPr/>
        </p:nvSpPr>
        <p:spPr>
          <a:xfrm>
            <a:off x="2072864" y="2753526"/>
            <a:ext cx="1017270" cy="49149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AED748DD-5012-1D4E-B909-35566B59CEB7}"/>
              </a:ext>
            </a:extLst>
          </p:cNvPr>
          <p:cNvSpPr txBox="1"/>
          <p:nvPr/>
        </p:nvSpPr>
        <p:spPr>
          <a:xfrm>
            <a:off x="128338" y="4118284"/>
            <a:ext cx="1228725" cy="923330"/>
          </a:xfrm>
          <a:prstGeom prst="rect">
            <a:avLst/>
          </a:prstGeom>
          <a:noFill/>
        </p:spPr>
        <p:txBody>
          <a:bodyPr wrap="square" rtlCol="0">
            <a:spAutoFit/>
          </a:bodyPr>
          <a:lstStyle/>
          <a:p>
            <a:pPr algn="ctr"/>
            <a:r>
              <a:rPr lang="en-AU" dirty="0">
                <a:solidFill>
                  <a:srgbClr val="FF0000"/>
                </a:solidFill>
              </a:rPr>
              <a:t>What can you notice here?</a:t>
            </a:r>
          </a:p>
        </p:txBody>
      </p:sp>
    </p:spTree>
    <p:extLst>
      <p:ext uri="{BB962C8B-B14F-4D97-AF65-F5344CB8AC3E}">
        <p14:creationId xmlns:p14="http://schemas.microsoft.com/office/powerpoint/2010/main" val="1082931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P spid="8" grpId="0" animBg="1"/>
      <p:bldP spid="9" grpId="0" animBg="1"/>
      <p:bldP spid="10" grpId="0" animBg="1"/>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42BC77-BF31-024C-893C-A8516A7FCF3D}"/>
              </a:ext>
            </a:extLst>
          </p:cNvPr>
          <p:cNvSpPr txBox="1"/>
          <p:nvPr/>
        </p:nvSpPr>
        <p:spPr>
          <a:xfrm>
            <a:off x="1360170" y="491490"/>
            <a:ext cx="3211830" cy="400110"/>
          </a:xfrm>
          <a:prstGeom prst="rect">
            <a:avLst/>
          </a:prstGeom>
          <a:noFill/>
        </p:spPr>
        <p:txBody>
          <a:bodyPr wrap="square" rtlCol="0">
            <a:spAutoFit/>
          </a:bodyPr>
          <a:lstStyle/>
          <a:p>
            <a:r>
              <a:rPr lang="fi-FI" sz="2000" b="1" dirty="0" err="1">
                <a:solidFill>
                  <a:srgbClr val="0070C0"/>
                </a:solidFill>
              </a:rPr>
              <a:t>Parallel</a:t>
            </a:r>
            <a:r>
              <a:rPr lang="fi-FI" sz="2000" b="1" dirty="0">
                <a:solidFill>
                  <a:srgbClr val="0070C0"/>
                </a:solidFill>
              </a:rPr>
              <a:t> </a:t>
            </a:r>
            <a:r>
              <a:rPr lang="fi-FI" sz="2000" b="1" dirty="0" err="1">
                <a:solidFill>
                  <a:srgbClr val="0070C0"/>
                </a:solidFill>
              </a:rPr>
              <a:t>headings</a:t>
            </a:r>
            <a:r>
              <a:rPr lang="fi-FI" sz="2000" b="1" dirty="0">
                <a:solidFill>
                  <a:srgbClr val="0070C0"/>
                </a:solidFill>
              </a:rPr>
              <a:t> &amp; </a:t>
            </a:r>
            <a:r>
              <a:rPr lang="fi-FI" sz="2000" b="1" dirty="0" err="1">
                <a:solidFill>
                  <a:srgbClr val="0070C0"/>
                </a:solidFill>
              </a:rPr>
              <a:t>lists</a:t>
            </a:r>
            <a:endParaRPr lang="en-AU" sz="2000" dirty="0"/>
          </a:p>
        </p:txBody>
      </p:sp>
      <p:sp>
        <p:nvSpPr>
          <p:cNvPr id="3" name="TextBox 2">
            <a:extLst>
              <a:ext uri="{FF2B5EF4-FFF2-40B4-BE49-F238E27FC236}">
                <a16:creationId xmlns:a16="http://schemas.microsoft.com/office/drawing/2014/main" id="{19998662-0D61-F944-8B3B-A18CBCF9AEF6}"/>
              </a:ext>
            </a:extLst>
          </p:cNvPr>
          <p:cNvSpPr txBox="1"/>
          <p:nvPr/>
        </p:nvSpPr>
        <p:spPr>
          <a:xfrm>
            <a:off x="702945" y="1186205"/>
            <a:ext cx="6080760" cy="1708160"/>
          </a:xfrm>
          <a:prstGeom prst="rect">
            <a:avLst/>
          </a:prstGeom>
          <a:noFill/>
        </p:spPr>
        <p:txBody>
          <a:bodyPr wrap="square" rtlCol="0">
            <a:spAutoFit/>
          </a:bodyPr>
          <a:lstStyle/>
          <a:p>
            <a:pPr>
              <a:spcBef>
                <a:spcPts val="600"/>
              </a:spcBef>
            </a:pPr>
            <a:r>
              <a:rPr lang="fi-FI" sz="2000" dirty="0"/>
              <a:t>Make sure </a:t>
            </a:r>
            <a:r>
              <a:rPr lang="fi-FI" sz="2000" dirty="0" err="1"/>
              <a:t>they</a:t>
            </a:r>
            <a:r>
              <a:rPr lang="fi-FI" sz="2000" dirty="0"/>
              <a:t> </a:t>
            </a:r>
            <a:r>
              <a:rPr lang="fi-FI" sz="2000" dirty="0" err="1"/>
              <a:t>are</a:t>
            </a:r>
            <a:r>
              <a:rPr lang="fi-FI" sz="2000" dirty="0"/>
              <a:t> </a:t>
            </a:r>
            <a:r>
              <a:rPr lang="fi-FI" sz="2000" dirty="0" err="1"/>
              <a:t>conceptually</a:t>
            </a:r>
            <a:r>
              <a:rPr lang="fi-FI" sz="2000" dirty="0"/>
              <a:t> and </a:t>
            </a:r>
            <a:r>
              <a:rPr lang="fi-FI" sz="2000" dirty="0" err="1"/>
              <a:t>grammatically</a:t>
            </a:r>
            <a:r>
              <a:rPr lang="fi-FI" sz="2000" dirty="0"/>
              <a:t> </a:t>
            </a:r>
            <a:r>
              <a:rPr lang="fi-FI" sz="2000" dirty="0" err="1"/>
              <a:t>parallel</a:t>
            </a:r>
            <a:r>
              <a:rPr lang="fi-FI" sz="2000" dirty="0"/>
              <a:t>, i.e. </a:t>
            </a:r>
            <a:r>
              <a:rPr lang="fi-FI" sz="2000" dirty="0" err="1"/>
              <a:t>equal</a:t>
            </a:r>
            <a:r>
              <a:rPr lang="fi-FI" sz="2000" dirty="0"/>
              <a:t> </a:t>
            </a:r>
            <a:endParaRPr lang="en-AU" sz="2000" dirty="0"/>
          </a:p>
          <a:p>
            <a:pPr>
              <a:spcBef>
                <a:spcPts val="600"/>
              </a:spcBef>
            </a:pPr>
            <a:r>
              <a:rPr lang="fi-FI" sz="2000" dirty="0" err="1"/>
              <a:t>Conceptual</a:t>
            </a:r>
            <a:r>
              <a:rPr lang="fi-FI" sz="2000" dirty="0"/>
              <a:t> </a:t>
            </a:r>
            <a:r>
              <a:rPr lang="fi-FI" sz="2000" dirty="0" err="1"/>
              <a:t>parallelism</a:t>
            </a:r>
            <a:r>
              <a:rPr lang="fi-FI" sz="2000" dirty="0"/>
              <a:t> – </a:t>
            </a:r>
            <a:r>
              <a:rPr lang="fi-FI" sz="2000" dirty="0" err="1"/>
              <a:t>making</a:t>
            </a:r>
            <a:r>
              <a:rPr lang="fi-FI" sz="2000" dirty="0"/>
              <a:t> sure </a:t>
            </a:r>
            <a:r>
              <a:rPr lang="fi-FI" sz="2000" dirty="0" err="1"/>
              <a:t>headings</a:t>
            </a:r>
            <a:r>
              <a:rPr lang="fi-FI" sz="2000" dirty="0"/>
              <a:t>/</a:t>
            </a:r>
            <a:r>
              <a:rPr lang="fi-FI" sz="2000" dirty="0" err="1"/>
              <a:t>listed</a:t>
            </a:r>
            <a:r>
              <a:rPr lang="fi-FI" sz="2000" dirty="0"/>
              <a:t> </a:t>
            </a:r>
            <a:r>
              <a:rPr lang="fi-FI" sz="2000" dirty="0" err="1"/>
              <a:t>items</a:t>
            </a:r>
            <a:r>
              <a:rPr lang="fi-FI" sz="2000" dirty="0"/>
              <a:t> </a:t>
            </a:r>
            <a:r>
              <a:rPr lang="fi-FI" sz="2000" dirty="0" err="1"/>
              <a:t>have</a:t>
            </a:r>
            <a:r>
              <a:rPr lang="fi-FI" sz="2000" dirty="0"/>
              <a:t> </a:t>
            </a:r>
            <a:r>
              <a:rPr lang="fi-FI" sz="2000" dirty="0" err="1"/>
              <a:t>the</a:t>
            </a:r>
            <a:r>
              <a:rPr lang="fi-FI" sz="2000" dirty="0"/>
              <a:t> </a:t>
            </a:r>
            <a:r>
              <a:rPr lang="fi-FI" sz="2000" dirty="0" err="1"/>
              <a:t>same</a:t>
            </a:r>
            <a:r>
              <a:rPr lang="fi-FI" sz="2000" dirty="0"/>
              <a:t> </a:t>
            </a:r>
            <a:r>
              <a:rPr lang="fi-FI" sz="2000" dirty="0" err="1"/>
              <a:t>relationship</a:t>
            </a:r>
            <a:r>
              <a:rPr lang="fi-FI" sz="2000" dirty="0"/>
              <a:t> to </a:t>
            </a:r>
            <a:r>
              <a:rPr lang="fi-FI" sz="2000" dirty="0" err="1"/>
              <a:t>the</a:t>
            </a:r>
            <a:r>
              <a:rPr lang="fi-FI" sz="2000" dirty="0"/>
              <a:t> </a:t>
            </a:r>
            <a:r>
              <a:rPr lang="fi-FI" sz="2000" dirty="0" err="1"/>
              <a:t>title</a:t>
            </a:r>
            <a:r>
              <a:rPr lang="fi-FI" sz="2000" dirty="0"/>
              <a:t> of </a:t>
            </a:r>
            <a:r>
              <a:rPr lang="fi-FI" sz="2000" dirty="0" err="1"/>
              <a:t>the</a:t>
            </a:r>
            <a:r>
              <a:rPr lang="fi-FI" sz="2000" dirty="0"/>
              <a:t> </a:t>
            </a:r>
            <a:r>
              <a:rPr lang="fi-FI" sz="2000" dirty="0" err="1"/>
              <a:t>document</a:t>
            </a:r>
            <a:r>
              <a:rPr lang="fi-FI" sz="2000" dirty="0"/>
              <a:t>/</a:t>
            </a:r>
            <a:r>
              <a:rPr lang="fi-FI" sz="2000" dirty="0" err="1"/>
              <a:t>list</a:t>
            </a:r>
            <a:endParaRPr lang="fi-FI" sz="2000" dirty="0"/>
          </a:p>
        </p:txBody>
      </p:sp>
      <p:sp>
        <p:nvSpPr>
          <p:cNvPr id="4" name="TextBox 3">
            <a:extLst>
              <a:ext uri="{FF2B5EF4-FFF2-40B4-BE49-F238E27FC236}">
                <a16:creationId xmlns:a16="http://schemas.microsoft.com/office/drawing/2014/main" id="{A9047046-CAD9-E84E-9A9A-356ED9DE154C}"/>
              </a:ext>
            </a:extLst>
          </p:cNvPr>
          <p:cNvSpPr txBox="1"/>
          <p:nvPr/>
        </p:nvSpPr>
        <p:spPr>
          <a:xfrm>
            <a:off x="662940" y="3188970"/>
            <a:ext cx="4114800" cy="3524042"/>
          </a:xfrm>
          <a:prstGeom prst="rect">
            <a:avLst/>
          </a:prstGeom>
          <a:noFill/>
        </p:spPr>
        <p:txBody>
          <a:bodyPr wrap="square" rtlCol="0">
            <a:spAutoFit/>
          </a:bodyPr>
          <a:lstStyle/>
          <a:p>
            <a:pPr>
              <a:spcAft>
                <a:spcPts val="600"/>
              </a:spcAft>
            </a:pPr>
            <a:r>
              <a:rPr lang="fi-FI" sz="2000" b="1" dirty="0"/>
              <a:t>No </a:t>
            </a:r>
            <a:r>
              <a:rPr lang="fi-FI" sz="2000" b="1" dirty="0" err="1"/>
              <a:t>conceptual</a:t>
            </a:r>
            <a:r>
              <a:rPr lang="fi-FI" sz="2000" b="1" dirty="0"/>
              <a:t> </a:t>
            </a:r>
            <a:r>
              <a:rPr lang="fi-FI" sz="2000" b="1" dirty="0" err="1"/>
              <a:t>parallelism</a:t>
            </a:r>
            <a:r>
              <a:rPr lang="fi-FI" sz="2000" b="1" dirty="0"/>
              <a:t>:</a:t>
            </a:r>
            <a:endParaRPr lang="fi-FI" sz="2000" dirty="0"/>
          </a:p>
          <a:p>
            <a:r>
              <a:rPr lang="fi-FI" sz="2000" dirty="0"/>
              <a:t>Here </a:t>
            </a:r>
            <a:r>
              <a:rPr lang="fi-FI" sz="2000" dirty="0" err="1"/>
              <a:t>are</a:t>
            </a:r>
            <a:r>
              <a:rPr lang="fi-FI" sz="2000" dirty="0"/>
              <a:t> </a:t>
            </a:r>
            <a:r>
              <a:rPr lang="fi-FI" sz="2000" dirty="0" err="1"/>
              <a:t>the</a:t>
            </a:r>
            <a:r>
              <a:rPr lang="fi-FI" sz="2000" dirty="0"/>
              <a:t> main </a:t>
            </a:r>
            <a:r>
              <a:rPr lang="fi-FI" sz="2000" dirty="0" err="1"/>
              <a:t>findings</a:t>
            </a:r>
            <a:r>
              <a:rPr lang="fi-FI" sz="2000" dirty="0"/>
              <a:t>: </a:t>
            </a:r>
          </a:p>
          <a:p>
            <a:pPr marL="285750" indent="-285750">
              <a:buFont typeface="Arial" panose="020B0604020202020204" pitchFamily="34" charset="0"/>
              <a:buChar char="•"/>
            </a:pPr>
            <a:r>
              <a:rPr lang="fi-FI" sz="2000" dirty="0" err="1"/>
              <a:t>All</a:t>
            </a:r>
            <a:r>
              <a:rPr lang="fi-FI" sz="2000" dirty="0"/>
              <a:t> </a:t>
            </a:r>
            <a:r>
              <a:rPr lang="fi-FI" sz="2000" dirty="0" err="1"/>
              <a:t>the</a:t>
            </a:r>
            <a:r>
              <a:rPr lang="fi-FI" sz="2000" dirty="0"/>
              <a:t> </a:t>
            </a:r>
            <a:r>
              <a:rPr lang="fi-FI" sz="2000" dirty="0" err="1"/>
              <a:t>steps</a:t>
            </a:r>
            <a:r>
              <a:rPr lang="fi-FI" sz="2000" dirty="0"/>
              <a:t> in </a:t>
            </a:r>
            <a:r>
              <a:rPr lang="fi-FI" sz="2000" dirty="0" err="1"/>
              <a:t>the</a:t>
            </a:r>
            <a:r>
              <a:rPr lang="fi-FI" sz="2000" dirty="0"/>
              <a:t> </a:t>
            </a:r>
            <a:r>
              <a:rPr lang="fi-FI" sz="2000" dirty="0" err="1"/>
              <a:t>process</a:t>
            </a:r>
            <a:r>
              <a:rPr lang="fi-FI" sz="2000" dirty="0"/>
              <a:t> </a:t>
            </a:r>
            <a:r>
              <a:rPr lang="fi-FI" sz="2000" dirty="0" err="1"/>
              <a:t>were</a:t>
            </a:r>
            <a:r>
              <a:rPr lang="fi-FI" sz="2000" dirty="0"/>
              <a:t> </a:t>
            </a:r>
            <a:r>
              <a:rPr lang="fi-FI" sz="2000" dirty="0" err="1"/>
              <a:t>carefully</a:t>
            </a:r>
            <a:r>
              <a:rPr lang="fi-FI" sz="2000" dirty="0"/>
              <a:t> </a:t>
            </a:r>
            <a:r>
              <a:rPr lang="fi-FI" sz="2000" dirty="0" err="1"/>
              <a:t>monitored</a:t>
            </a:r>
            <a:r>
              <a:rPr lang="fi-FI" sz="2000" dirty="0"/>
              <a:t> </a:t>
            </a:r>
          </a:p>
          <a:p>
            <a:pPr marL="285750" indent="-285750">
              <a:buFont typeface="Arial" panose="020B0604020202020204" pitchFamily="34" charset="0"/>
              <a:buChar char="•"/>
            </a:pPr>
            <a:r>
              <a:rPr lang="fi-FI" sz="2000" dirty="0"/>
              <a:t>15% of </a:t>
            </a:r>
            <a:r>
              <a:rPr lang="fi-FI" sz="2000" dirty="0" err="1"/>
              <a:t>the</a:t>
            </a:r>
            <a:r>
              <a:rPr lang="fi-FI" sz="2000" dirty="0"/>
              <a:t> </a:t>
            </a:r>
            <a:r>
              <a:rPr lang="fi-FI" sz="2000" dirty="0" err="1"/>
              <a:t>raw</a:t>
            </a:r>
            <a:r>
              <a:rPr lang="fi-FI" sz="2000" dirty="0"/>
              <a:t> </a:t>
            </a:r>
            <a:r>
              <a:rPr lang="fi-FI" sz="2000" dirty="0" err="1"/>
              <a:t>material</a:t>
            </a:r>
            <a:r>
              <a:rPr lang="fi-FI" sz="2000" dirty="0"/>
              <a:t> </a:t>
            </a:r>
            <a:r>
              <a:rPr lang="fi-FI" sz="2000" dirty="0" err="1"/>
              <a:t>was</a:t>
            </a:r>
            <a:r>
              <a:rPr lang="fi-FI" sz="2000" dirty="0"/>
              <a:t> </a:t>
            </a:r>
            <a:r>
              <a:rPr lang="fi-FI" sz="2000" dirty="0" err="1"/>
              <a:t>defective</a:t>
            </a:r>
            <a:r>
              <a:rPr lang="fi-FI" sz="2000" dirty="0"/>
              <a:t> </a:t>
            </a:r>
          </a:p>
          <a:p>
            <a:pPr marL="285750" indent="-285750">
              <a:buFont typeface="Arial" panose="020B0604020202020204" pitchFamily="34" charset="0"/>
              <a:buChar char="•"/>
            </a:pPr>
            <a:r>
              <a:rPr lang="fi-FI" sz="2000" dirty="0" err="1"/>
              <a:t>The</a:t>
            </a:r>
            <a:r>
              <a:rPr lang="fi-FI" sz="2000" dirty="0"/>
              <a:t> </a:t>
            </a:r>
            <a:r>
              <a:rPr lang="fi-FI" sz="2000" dirty="0" err="1"/>
              <a:t>finished</a:t>
            </a:r>
            <a:r>
              <a:rPr lang="fi-FI" sz="2000" dirty="0"/>
              <a:t> </a:t>
            </a:r>
            <a:r>
              <a:rPr lang="fi-FI" sz="2000" dirty="0" err="1"/>
              <a:t>product</a:t>
            </a:r>
            <a:r>
              <a:rPr lang="fi-FI" sz="2000" dirty="0"/>
              <a:t> </a:t>
            </a:r>
            <a:r>
              <a:rPr lang="fi-FI" sz="2000" dirty="0" err="1"/>
              <a:t>was</a:t>
            </a:r>
            <a:r>
              <a:rPr lang="fi-FI" sz="2000" dirty="0"/>
              <a:t> </a:t>
            </a:r>
            <a:r>
              <a:rPr lang="fi-FI" sz="2000" dirty="0" err="1"/>
              <a:t>tested</a:t>
            </a:r>
            <a:r>
              <a:rPr lang="fi-FI" sz="2000" dirty="0"/>
              <a:t> at 5 </a:t>
            </a:r>
            <a:r>
              <a:rPr lang="fi-FI" sz="2000" dirty="0" err="1"/>
              <a:t>minute</a:t>
            </a:r>
            <a:r>
              <a:rPr lang="fi-FI" sz="2000" dirty="0"/>
              <a:t> </a:t>
            </a:r>
            <a:r>
              <a:rPr lang="fi-FI" sz="2000" dirty="0" err="1"/>
              <a:t>intervals</a:t>
            </a:r>
            <a:r>
              <a:rPr lang="fi-FI" sz="2000" dirty="0"/>
              <a:t> </a:t>
            </a:r>
          </a:p>
          <a:p>
            <a:pPr marL="285750" indent="-285750">
              <a:buFont typeface="Arial" panose="020B0604020202020204" pitchFamily="34" charset="0"/>
              <a:buChar char="•"/>
            </a:pPr>
            <a:r>
              <a:rPr lang="fi-FI" sz="2000" dirty="0"/>
              <a:t>2% of </a:t>
            </a:r>
            <a:r>
              <a:rPr lang="fi-FI" sz="2000" dirty="0" err="1"/>
              <a:t>the</a:t>
            </a:r>
            <a:r>
              <a:rPr lang="fi-FI" sz="2000" dirty="0"/>
              <a:t> </a:t>
            </a:r>
            <a:r>
              <a:rPr lang="fi-FI" sz="2000" dirty="0" err="1"/>
              <a:t>seals</a:t>
            </a:r>
            <a:r>
              <a:rPr lang="fi-FI" sz="2000" dirty="0"/>
              <a:t> </a:t>
            </a:r>
            <a:r>
              <a:rPr lang="fi-FI" sz="2000" dirty="0" err="1"/>
              <a:t>received</a:t>
            </a:r>
            <a:r>
              <a:rPr lang="fi-FI" sz="2000" dirty="0"/>
              <a:t> </a:t>
            </a:r>
            <a:r>
              <a:rPr lang="fi-FI" sz="2000" dirty="0" err="1"/>
              <a:t>insufficient</a:t>
            </a:r>
            <a:r>
              <a:rPr lang="fi-FI" sz="2000" dirty="0"/>
              <a:t> </a:t>
            </a:r>
            <a:r>
              <a:rPr lang="fi-FI" sz="2000" dirty="0" err="1"/>
              <a:t>adhesive</a:t>
            </a:r>
            <a:r>
              <a:rPr lang="fi-FI" sz="2000" dirty="0"/>
              <a:t> </a:t>
            </a:r>
          </a:p>
          <a:p>
            <a:endParaRPr lang="en-AU" dirty="0"/>
          </a:p>
        </p:txBody>
      </p:sp>
      <p:sp>
        <p:nvSpPr>
          <p:cNvPr id="5" name="TextBox 4">
            <a:extLst>
              <a:ext uri="{FF2B5EF4-FFF2-40B4-BE49-F238E27FC236}">
                <a16:creationId xmlns:a16="http://schemas.microsoft.com/office/drawing/2014/main" id="{388CEE5A-2C91-B744-8ED8-A58AC0AAF044}"/>
              </a:ext>
            </a:extLst>
          </p:cNvPr>
          <p:cNvSpPr txBox="1"/>
          <p:nvPr/>
        </p:nvSpPr>
        <p:spPr>
          <a:xfrm>
            <a:off x="4972050" y="3337560"/>
            <a:ext cx="3623310" cy="2939266"/>
          </a:xfrm>
          <a:prstGeom prst="rect">
            <a:avLst/>
          </a:prstGeom>
          <a:noFill/>
        </p:spPr>
        <p:txBody>
          <a:bodyPr wrap="square" rtlCol="0">
            <a:spAutoFit/>
          </a:bodyPr>
          <a:lstStyle/>
          <a:p>
            <a:pPr>
              <a:spcAft>
                <a:spcPts val="600"/>
              </a:spcAft>
            </a:pPr>
            <a:r>
              <a:rPr lang="fi-FI" sz="2000" b="1" dirty="0" err="1"/>
              <a:t>Conceptual</a:t>
            </a:r>
            <a:r>
              <a:rPr lang="fi-FI" sz="2000" b="1" dirty="0"/>
              <a:t> </a:t>
            </a:r>
            <a:r>
              <a:rPr lang="fi-FI" sz="2000" b="1" dirty="0" err="1"/>
              <a:t>parallelism</a:t>
            </a:r>
            <a:r>
              <a:rPr lang="fi-FI" sz="2000" b="1" dirty="0"/>
              <a:t>: </a:t>
            </a:r>
            <a:endParaRPr lang="fi-FI" sz="2000" dirty="0"/>
          </a:p>
          <a:p>
            <a:r>
              <a:rPr lang="fi-FI" sz="2000" dirty="0" err="1"/>
              <a:t>The</a:t>
            </a:r>
            <a:r>
              <a:rPr lang="fi-FI" sz="2000" dirty="0"/>
              <a:t> </a:t>
            </a:r>
            <a:r>
              <a:rPr lang="fi-FI" sz="2000" dirty="0" err="1"/>
              <a:t>pricing</a:t>
            </a:r>
            <a:r>
              <a:rPr lang="fi-FI" sz="2000" dirty="0"/>
              <a:t> of </a:t>
            </a:r>
            <a:r>
              <a:rPr lang="fi-FI" sz="2000" dirty="0" err="1"/>
              <a:t>the</a:t>
            </a:r>
            <a:r>
              <a:rPr lang="fi-FI" sz="2000" dirty="0"/>
              <a:t> </a:t>
            </a:r>
            <a:r>
              <a:rPr lang="fi-FI" sz="2000" dirty="0" err="1"/>
              <a:t>holiday</a:t>
            </a:r>
            <a:r>
              <a:rPr lang="fi-FI" sz="2000" dirty="0"/>
              <a:t> </a:t>
            </a:r>
            <a:r>
              <a:rPr lang="fi-FI" sz="2000" dirty="0" err="1"/>
              <a:t>apartments</a:t>
            </a:r>
            <a:r>
              <a:rPr lang="fi-FI" sz="2000" dirty="0"/>
              <a:t> </a:t>
            </a:r>
            <a:r>
              <a:rPr lang="fi-FI" sz="2000" dirty="0" err="1"/>
              <a:t>will</a:t>
            </a:r>
            <a:r>
              <a:rPr lang="fi-FI" sz="2000" dirty="0"/>
              <a:t> </a:t>
            </a:r>
            <a:r>
              <a:rPr lang="fi-FI" sz="2000" dirty="0" err="1"/>
              <a:t>depend</a:t>
            </a:r>
            <a:r>
              <a:rPr lang="fi-FI" sz="2000" dirty="0"/>
              <a:t> on: </a:t>
            </a:r>
          </a:p>
          <a:p>
            <a:pPr marL="285750" indent="-285750">
              <a:buFont typeface="Arial" panose="020B0604020202020204" pitchFamily="34" charset="0"/>
              <a:buChar char="•"/>
            </a:pPr>
            <a:r>
              <a:rPr lang="fi-FI" sz="2000" dirty="0" err="1"/>
              <a:t>location</a:t>
            </a:r>
            <a:r>
              <a:rPr lang="fi-FI" sz="2000" dirty="0"/>
              <a:t> on </a:t>
            </a:r>
            <a:r>
              <a:rPr lang="fi-FI" sz="2000" dirty="0" err="1"/>
              <a:t>the</a:t>
            </a:r>
            <a:r>
              <a:rPr lang="fi-FI" sz="2000" dirty="0"/>
              <a:t> </a:t>
            </a:r>
            <a:r>
              <a:rPr lang="fi-FI" sz="2000" dirty="0" err="1"/>
              <a:t>coast</a:t>
            </a:r>
            <a:r>
              <a:rPr lang="fi-FI" sz="2000" dirty="0"/>
              <a:t> </a:t>
            </a:r>
          </a:p>
          <a:p>
            <a:pPr marL="285750" indent="-285750">
              <a:buFont typeface="Arial" panose="020B0604020202020204" pitchFamily="34" charset="0"/>
              <a:buChar char="•"/>
            </a:pPr>
            <a:r>
              <a:rPr lang="fi-FI" sz="2000" dirty="0" err="1"/>
              <a:t>amenities</a:t>
            </a:r>
            <a:r>
              <a:rPr lang="fi-FI" sz="2000" dirty="0"/>
              <a:t> in </a:t>
            </a:r>
            <a:r>
              <a:rPr lang="fi-FI" sz="2000" dirty="0" err="1"/>
              <a:t>the</a:t>
            </a:r>
            <a:r>
              <a:rPr lang="fi-FI" sz="2000" dirty="0"/>
              <a:t> </a:t>
            </a:r>
            <a:r>
              <a:rPr lang="fi-FI" sz="2000" dirty="0" err="1"/>
              <a:t>neighbouring</a:t>
            </a:r>
            <a:r>
              <a:rPr lang="fi-FI" sz="2000" dirty="0"/>
              <a:t> </a:t>
            </a:r>
            <a:r>
              <a:rPr lang="fi-FI" sz="2000" dirty="0" err="1"/>
              <a:t>area</a:t>
            </a:r>
            <a:r>
              <a:rPr lang="fi-FI" sz="2000" dirty="0"/>
              <a:t> </a:t>
            </a:r>
          </a:p>
          <a:p>
            <a:pPr marL="285750" indent="-285750">
              <a:buFont typeface="Arial" panose="020B0604020202020204" pitchFamily="34" charset="0"/>
              <a:buChar char="•"/>
            </a:pPr>
            <a:r>
              <a:rPr lang="fi-FI" sz="2000" dirty="0" err="1"/>
              <a:t>number</a:t>
            </a:r>
            <a:r>
              <a:rPr lang="fi-FI" sz="2000" dirty="0"/>
              <a:t> of </a:t>
            </a:r>
            <a:r>
              <a:rPr lang="fi-FI" sz="2000" dirty="0" err="1"/>
              <a:t>bedrooms</a:t>
            </a:r>
            <a:r>
              <a:rPr lang="fi-FI" sz="2000" dirty="0"/>
              <a:t> </a:t>
            </a:r>
          </a:p>
          <a:p>
            <a:pPr marL="285750" indent="-285750">
              <a:buFont typeface="Arial" panose="020B0604020202020204" pitchFamily="34" charset="0"/>
              <a:buChar char="•"/>
            </a:pPr>
            <a:r>
              <a:rPr lang="fi-FI" sz="2000" dirty="0" err="1"/>
              <a:t>quality</a:t>
            </a:r>
            <a:r>
              <a:rPr lang="fi-FI" sz="2000" dirty="0"/>
              <a:t> of </a:t>
            </a:r>
            <a:r>
              <a:rPr lang="fi-FI" sz="2000" dirty="0" err="1"/>
              <a:t>furniture</a:t>
            </a:r>
            <a:r>
              <a:rPr lang="fi-FI" sz="2000" dirty="0"/>
              <a:t> and </a:t>
            </a:r>
            <a:r>
              <a:rPr lang="fi-FI" sz="2000" dirty="0" err="1"/>
              <a:t>fittings</a:t>
            </a:r>
            <a:r>
              <a:rPr lang="fi-FI" sz="2000" dirty="0"/>
              <a:t> </a:t>
            </a:r>
          </a:p>
        </p:txBody>
      </p:sp>
      <p:cxnSp>
        <p:nvCxnSpPr>
          <p:cNvPr id="7" name="Straight Arrow Connector 6">
            <a:extLst>
              <a:ext uri="{FF2B5EF4-FFF2-40B4-BE49-F238E27FC236}">
                <a16:creationId xmlns:a16="http://schemas.microsoft.com/office/drawing/2014/main" id="{43AE6F8C-8A68-7E44-8EB8-81EEE8E9FA37}"/>
              </a:ext>
            </a:extLst>
          </p:cNvPr>
          <p:cNvCxnSpPr/>
          <p:nvPr/>
        </p:nvCxnSpPr>
        <p:spPr>
          <a:xfrm>
            <a:off x="228600" y="4469130"/>
            <a:ext cx="445770" cy="17145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E63F00B2-9D57-D442-8528-190E04547213}"/>
              </a:ext>
            </a:extLst>
          </p:cNvPr>
          <p:cNvCxnSpPr/>
          <p:nvPr/>
        </p:nvCxnSpPr>
        <p:spPr>
          <a:xfrm>
            <a:off x="217170" y="5703570"/>
            <a:ext cx="445770" cy="17145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E3A16F6-CBB5-154C-B72F-88AD6CBA592D}"/>
              </a:ext>
            </a:extLst>
          </p:cNvPr>
          <p:cNvSpPr txBox="1"/>
          <p:nvPr/>
        </p:nvSpPr>
        <p:spPr>
          <a:xfrm rot="1032076">
            <a:off x="6820482" y="1717119"/>
            <a:ext cx="2628900" cy="646331"/>
          </a:xfrm>
          <a:prstGeom prst="rect">
            <a:avLst/>
          </a:prstGeom>
          <a:noFill/>
        </p:spPr>
        <p:txBody>
          <a:bodyPr wrap="square" rtlCol="0">
            <a:spAutoFit/>
          </a:bodyPr>
          <a:lstStyle/>
          <a:p>
            <a:r>
              <a:rPr lang="en-AU" dirty="0">
                <a:solidFill>
                  <a:srgbClr val="FF0000"/>
                </a:solidFill>
              </a:rPr>
              <a:t>Helps busy reader quickly skim &amp; understand</a:t>
            </a:r>
          </a:p>
        </p:txBody>
      </p:sp>
    </p:spTree>
    <p:extLst>
      <p:ext uri="{BB962C8B-B14F-4D97-AF65-F5344CB8AC3E}">
        <p14:creationId xmlns:p14="http://schemas.microsoft.com/office/powerpoint/2010/main" val="4029077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128479-761E-8A4A-86F8-DBBA59361AF3}"/>
              </a:ext>
            </a:extLst>
          </p:cNvPr>
          <p:cNvSpPr txBox="1"/>
          <p:nvPr/>
        </p:nvSpPr>
        <p:spPr>
          <a:xfrm>
            <a:off x="526432" y="1243021"/>
            <a:ext cx="5648237" cy="5324535"/>
          </a:xfrm>
          <a:prstGeom prst="rect">
            <a:avLst/>
          </a:prstGeom>
          <a:noFill/>
        </p:spPr>
        <p:txBody>
          <a:bodyPr wrap="square" rtlCol="0">
            <a:spAutoFit/>
          </a:bodyPr>
          <a:lstStyle/>
          <a:p>
            <a:pPr>
              <a:spcBef>
                <a:spcPts val="600"/>
              </a:spcBef>
              <a:spcAft>
                <a:spcPts val="600"/>
              </a:spcAft>
            </a:pPr>
            <a:r>
              <a:rPr lang="fi-FI" sz="2000" dirty="0" err="1"/>
              <a:t>Parallel</a:t>
            </a:r>
            <a:r>
              <a:rPr lang="fi-FI" sz="2000" dirty="0"/>
              <a:t> </a:t>
            </a:r>
            <a:r>
              <a:rPr lang="fi-FI" sz="2000" dirty="0" err="1"/>
              <a:t>headings</a:t>
            </a:r>
            <a:r>
              <a:rPr lang="fi-FI" sz="2000" dirty="0"/>
              <a:t> </a:t>
            </a:r>
            <a:r>
              <a:rPr lang="fi-FI" sz="2000" dirty="0" err="1"/>
              <a:t>are</a:t>
            </a:r>
            <a:r>
              <a:rPr lang="fi-FI" sz="2000" dirty="0"/>
              <a:t> </a:t>
            </a:r>
            <a:r>
              <a:rPr lang="fi-FI" sz="2000" dirty="0" err="1"/>
              <a:t>similar</a:t>
            </a:r>
            <a:r>
              <a:rPr lang="fi-FI" sz="2000" dirty="0"/>
              <a:t> </a:t>
            </a:r>
            <a:r>
              <a:rPr lang="fi-FI" sz="2000" dirty="0" err="1"/>
              <a:t>items</a:t>
            </a:r>
            <a:r>
              <a:rPr lang="fi-FI" sz="2000" dirty="0"/>
              <a:t> </a:t>
            </a:r>
          </a:p>
          <a:p>
            <a:pPr lvl="1">
              <a:spcBef>
                <a:spcPts val="600"/>
              </a:spcBef>
              <a:spcAft>
                <a:spcPts val="600"/>
              </a:spcAft>
            </a:pPr>
            <a:r>
              <a:rPr lang="fi-FI" sz="2000" dirty="0"/>
              <a:t>Here </a:t>
            </a:r>
            <a:r>
              <a:rPr lang="fi-FI" sz="2000" dirty="0" err="1"/>
              <a:t>are</a:t>
            </a:r>
            <a:r>
              <a:rPr lang="fi-FI" sz="2000" dirty="0"/>
              <a:t> 3 </a:t>
            </a:r>
            <a:r>
              <a:rPr lang="fi-FI" sz="2000" dirty="0" err="1"/>
              <a:t>actions</a:t>
            </a:r>
            <a:r>
              <a:rPr lang="fi-FI" sz="2000" dirty="0"/>
              <a:t> </a:t>
            </a:r>
            <a:r>
              <a:rPr lang="fi-FI" sz="2000" dirty="0" err="1"/>
              <a:t>you</a:t>
            </a:r>
            <a:r>
              <a:rPr lang="fi-FI" sz="2000" dirty="0"/>
              <a:t> </a:t>
            </a:r>
            <a:r>
              <a:rPr lang="fi-FI" sz="2000" dirty="0" err="1"/>
              <a:t>should</a:t>
            </a:r>
            <a:r>
              <a:rPr lang="fi-FI" sz="2000" dirty="0"/>
              <a:t> </a:t>
            </a:r>
            <a:r>
              <a:rPr lang="fi-FI" sz="2000" dirty="0" err="1"/>
              <a:t>take</a:t>
            </a:r>
            <a:r>
              <a:rPr lang="fi-FI" sz="2000" dirty="0"/>
              <a:t>:</a:t>
            </a:r>
          </a:p>
          <a:p>
            <a:pPr marL="914400" lvl="1" indent="-457200">
              <a:spcBef>
                <a:spcPts val="600"/>
              </a:spcBef>
              <a:spcAft>
                <a:spcPts val="600"/>
              </a:spcAft>
              <a:buFont typeface="+mj-lt"/>
              <a:buAutoNum type="arabicPeriod"/>
            </a:pPr>
            <a:r>
              <a:rPr lang="fi-FI" sz="2000" u="sng" dirty="0" err="1"/>
              <a:t>Send</a:t>
            </a:r>
            <a:r>
              <a:rPr lang="fi-FI" sz="2000" dirty="0"/>
              <a:t> </a:t>
            </a:r>
            <a:r>
              <a:rPr lang="fi-FI" sz="2000" dirty="0" err="1"/>
              <a:t>contact</a:t>
            </a:r>
            <a:r>
              <a:rPr lang="fi-FI" sz="2000" dirty="0"/>
              <a:t> info to Susan Smith </a:t>
            </a:r>
          </a:p>
          <a:p>
            <a:pPr marL="914400" lvl="1" indent="-457200">
              <a:spcBef>
                <a:spcPts val="600"/>
              </a:spcBef>
              <a:spcAft>
                <a:spcPts val="600"/>
              </a:spcAft>
              <a:buFont typeface="+mj-lt"/>
              <a:buAutoNum type="arabicPeriod"/>
            </a:pPr>
            <a:r>
              <a:rPr lang="fi-FI" sz="2000" u="sng" dirty="0" err="1"/>
              <a:t>Pay</a:t>
            </a:r>
            <a:r>
              <a:rPr lang="fi-FI" sz="2000" dirty="0"/>
              <a:t> </a:t>
            </a:r>
            <a:r>
              <a:rPr lang="fi-FI" sz="2000" dirty="0" err="1"/>
              <a:t>the</a:t>
            </a:r>
            <a:r>
              <a:rPr lang="fi-FI" sz="2000" dirty="0"/>
              <a:t> </a:t>
            </a:r>
            <a:r>
              <a:rPr lang="fi-FI" sz="2000" dirty="0" err="1"/>
              <a:t>course</a:t>
            </a:r>
            <a:r>
              <a:rPr lang="fi-FI" sz="2000" dirty="0"/>
              <a:t> </a:t>
            </a:r>
            <a:r>
              <a:rPr lang="fi-FI" sz="2000" dirty="0" err="1"/>
              <a:t>fee</a:t>
            </a:r>
            <a:endParaRPr lang="fi-FI" sz="2000" dirty="0"/>
          </a:p>
          <a:p>
            <a:pPr marL="914400" lvl="1" indent="-457200">
              <a:spcBef>
                <a:spcPts val="600"/>
              </a:spcBef>
              <a:spcAft>
                <a:spcPts val="600"/>
              </a:spcAft>
              <a:buFont typeface="+mj-lt"/>
              <a:buAutoNum type="arabicPeriod"/>
            </a:pPr>
            <a:r>
              <a:rPr lang="fi-FI" sz="2000" u="sng" dirty="0" err="1"/>
              <a:t>Prepare</a:t>
            </a:r>
            <a:r>
              <a:rPr lang="fi-FI" sz="2000" dirty="0"/>
              <a:t> </a:t>
            </a:r>
            <a:r>
              <a:rPr lang="fi-FI" sz="2000" dirty="0" err="1"/>
              <a:t>the</a:t>
            </a:r>
            <a:r>
              <a:rPr lang="fi-FI" sz="2000" dirty="0"/>
              <a:t> </a:t>
            </a:r>
            <a:r>
              <a:rPr lang="fi-FI" sz="2000" dirty="0" err="1"/>
              <a:t>pre-course</a:t>
            </a:r>
            <a:r>
              <a:rPr lang="fi-FI" sz="2000" dirty="0"/>
              <a:t> </a:t>
            </a:r>
            <a:r>
              <a:rPr lang="fi-FI" sz="2000" dirty="0" err="1"/>
              <a:t>assignment</a:t>
            </a:r>
            <a:r>
              <a:rPr lang="fi-FI" sz="2000" dirty="0"/>
              <a:t> </a:t>
            </a:r>
          </a:p>
          <a:p>
            <a:pPr>
              <a:spcBef>
                <a:spcPts val="600"/>
              </a:spcBef>
              <a:spcAft>
                <a:spcPts val="600"/>
              </a:spcAft>
            </a:pPr>
            <a:endParaRPr lang="fi-FI" sz="2000" dirty="0"/>
          </a:p>
          <a:p>
            <a:pPr>
              <a:spcBef>
                <a:spcPts val="600"/>
              </a:spcBef>
            </a:pPr>
            <a:r>
              <a:rPr lang="fi-FI" sz="2000" dirty="0" err="1"/>
              <a:t>Note</a:t>
            </a:r>
            <a:r>
              <a:rPr lang="fi-FI" sz="2000" dirty="0"/>
              <a:t> </a:t>
            </a:r>
            <a:r>
              <a:rPr lang="fi-FI" sz="2000" dirty="0" err="1"/>
              <a:t>about</a:t>
            </a:r>
            <a:r>
              <a:rPr lang="fi-FI" sz="2000" dirty="0"/>
              <a:t> </a:t>
            </a:r>
            <a:r>
              <a:rPr lang="fi-FI" sz="2000" dirty="0" err="1"/>
              <a:t>emails</a:t>
            </a:r>
            <a:r>
              <a:rPr lang="fi-FI" sz="2000" dirty="0"/>
              <a:t>: </a:t>
            </a:r>
            <a:r>
              <a:rPr lang="fi-FI" sz="2000" dirty="0" err="1"/>
              <a:t>treat</a:t>
            </a:r>
            <a:r>
              <a:rPr lang="fi-FI" sz="2000" dirty="0"/>
              <a:t> </a:t>
            </a:r>
            <a:r>
              <a:rPr lang="fi-FI" sz="2000" dirty="0" err="1">
                <a:solidFill>
                  <a:srgbClr val="0070C0"/>
                </a:solidFill>
              </a:rPr>
              <a:t>subject</a:t>
            </a:r>
            <a:r>
              <a:rPr lang="fi-FI" sz="2000" dirty="0">
                <a:solidFill>
                  <a:srgbClr val="0070C0"/>
                </a:solidFill>
              </a:rPr>
              <a:t> </a:t>
            </a:r>
            <a:r>
              <a:rPr lang="fi-FI" sz="2000" dirty="0" err="1">
                <a:solidFill>
                  <a:srgbClr val="0070C0"/>
                </a:solidFill>
              </a:rPr>
              <a:t>line</a:t>
            </a:r>
            <a:r>
              <a:rPr lang="fi-FI" sz="2000" dirty="0">
                <a:solidFill>
                  <a:srgbClr val="0070C0"/>
                </a:solidFill>
              </a:rPr>
              <a:t> </a:t>
            </a:r>
            <a:r>
              <a:rPr lang="fi-FI" sz="2000" dirty="0"/>
              <a:t>as </a:t>
            </a:r>
            <a:r>
              <a:rPr lang="fi-FI" sz="2000" dirty="0" err="1"/>
              <a:t>heading</a:t>
            </a:r>
            <a:r>
              <a:rPr lang="fi-FI" sz="2000" dirty="0"/>
              <a:t> = </a:t>
            </a:r>
            <a:r>
              <a:rPr lang="fi-FI" sz="2000" dirty="0" err="1"/>
              <a:t>put</a:t>
            </a:r>
            <a:r>
              <a:rPr lang="fi-FI" sz="2000" dirty="0"/>
              <a:t> </a:t>
            </a:r>
            <a:r>
              <a:rPr lang="fi-FI" sz="2000" dirty="0" err="1"/>
              <a:t>message</a:t>
            </a:r>
            <a:r>
              <a:rPr lang="fi-FI" sz="2000" dirty="0"/>
              <a:t> in </a:t>
            </a:r>
            <a:r>
              <a:rPr lang="fi-FI" sz="2000" dirty="0" err="1"/>
              <a:t>subject</a:t>
            </a:r>
            <a:r>
              <a:rPr lang="fi-FI" sz="2000" dirty="0"/>
              <a:t> </a:t>
            </a:r>
            <a:r>
              <a:rPr lang="fi-FI" sz="2000" dirty="0" err="1"/>
              <a:t>line</a:t>
            </a:r>
            <a:r>
              <a:rPr lang="fi-FI" sz="2000" dirty="0"/>
              <a:t> </a:t>
            </a:r>
          </a:p>
          <a:p>
            <a:pPr>
              <a:spcBef>
                <a:spcPts val="600"/>
              </a:spcBef>
              <a:spcAft>
                <a:spcPts val="600"/>
              </a:spcAft>
            </a:pPr>
            <a:r>
              <a:rPr lang="fi-FI" sz="2000" dirty="0" err="1"/>
              <a:t>Examples</a:t>
            </a:r>
            <a:r>
              <a:rPr lang="fi-FI" sz="2000" dirty="0"/>
              <a:t>:</a:t>
            </a:r>
          </a:p>
          <a:p>
            <a:pPr lvl="1">
              <a:spcBef>
                <a:spcPts val="600"/>
              </a:spcBef>
            </a:pPr>
            <a:r>
              <a:rPr lang="fi-FI" sz="2000" dirty="0"/>
              <a:t>“</a:t>
            </a:r>
            <a:r>
              <a:rPr lang="fi-FI" sz="2000" dirty="0" err="1"/>
              <a:t>Brochure</a:t>
            </a:r>
            <a:r>
              <a:rPr lang="fi-FI" sz="2000" dirty="0"/>
              <a:t>” vs. “New </a:t>
            </a:r>
            <a:r>
              <a:rPr lang="fi-FI" sz="2000" dirty="0" err="1"/>
              <a:t>brochure</a:t>
            </a:r>
            <a:r>
              <a:rPr lang="fi-FI" sz="2000" dirty="0"/>
              <a:t> for </a:t>
            </a:r>
            <a:r>
              <a:rPr lang="fi-FI" sz="2000" dirty="0" err="1"/>
              <a:t>comments</a:t>
            </a:r>
            <a:r>
              <a:rPr lang="fi-FI" sz="2000" dirty="0"/>
              <a:t> </a:t>
            </a:r>
            <a:r>
              <a:rPr lang="fi-FI" sz="2000" dirty="0" err="1"/>
              <a:t>by</a:t>
            </a:r>
            <a:r>
              <a:rPr lang="fi-FI" sz="2000" dirty="0"/>
              <a:t> </a:t>
            </a:r>
            <a:r>
              <a:rPr lang="fi-FI" sz="2000" dirty="0" err="1"/>
              <a:t>Monday</a:t>
            </a:r>
            <a:r>
              <a:rPr lang="fi-FI" sz="2000" dirty="0"/>
              <a:t>” </a:t>
            </a:r>
          </a:p>
          <a:p>
            <a:pPr lvl="1">
              <a:spcBef>
                <a:spcPts val="600"/>
              </a:spcBef>
            </a:pPr>
            <a:r>
              <a:rPr lang="fi-FI" sz="2000" dirty="0"/>
              <a:t>“</a:t>
            </a:r>
            <a:r>
              <a:rPr lang="fi-FI" sz="2000" dirty="0" err="1"/>
              <a:t>Meeting</a:t>
            </a:r>
            <a:r>
              <a:rPr lang="fi-FI" sz="2000" dirty="0"/>
              <a:t>” vs. “Board </a:t>
            </a:r>
            <a:r>
              <a:rPr lang="fi-FI" sz="2000" dirty="0" err="1"/>
              <a:t>meeting</a:t>
            </a:r>
            <a:r>
              <a:rPr lang="fi-FI" sz="2000" dirty="0"/>
              <a:t>: Tue 9 am, </a:t>
            </a:r>
            <a:r>
              <a:rPr lang="fi-FI" sz="2000" dirty="0" err="1"/>
              <a:t>Room</a:t>
            </a:r>
            <a:r>
              <a:rPr lang="fi-FI" sz="2000" dirty="0"/>
              <a:t> 102” </a:t>
            </a:r>
          </a:p>
        </p:txBody>
      </p:sp>
      <p:sp>
        <p:nvSpPr>
          <p:cNvPr id="4" name="TextBox 3">
            <a:extLst>
              <a:ext uri="{FF2B5EF4-FFF2-40B4-BE49-F238E27FC236}">
                <a16:creationId xmlns:a16="http://schemas.microsoft.com/office/drawing/2014/main" id="{A2E943C7-C0A2-1B46-8117-C8C8BE10A31E}"/>
              </a:ext>
            </a:extLst>
          </p:cNvPr>
          <p:cNvSpPr txBox="1"/>
          <p:nvPr/>
        </p:nvSpPr>
        <p:spPr>
          <a:xfrm>
            <a:off x="1360170" y="491490"/>
            <a:ext cx="3211830" cy="400110"/>
          </a:xfrm>
          <a:prstGeom prst="rect">
            <a:avLst/>
          </a:prstGeom>
          <a:noFill/>
        </p:spPr>
        <p:txBody>
          <a:bodyPr wrap="square" rtlCol="0">
            <a:spAutoFit/>
          </a:bodyPr>
          <a:lstStyle/>
          <a:p>
            <a:r>
              <a:rPr lang="fi-FI" sz="2000" b="1" dirty="0" err="1">
                <a:solidFill>
                  <a:srgbClr val="0070C0"/>
                </a:solidFill>
              </a:rPr>
              <a:t>Parallel</a:t>
            </a:r>
            <a:r>
              <a:rPr lang="fi-FI" sz="2000" b="1" dirty="0">
                <a:solidFill>
                  <a:srgbClr val="0070C0"/>
                </a:solidFill>
              </a:rPr>
              <a:t> </a:t>
            </a:r>
            <a:r>
              <a:rPr lang="fi-FI" sz="2000" b="1" dirty="0" err="1">
                <a:solidFill>
                  <a:srgbClr val="0070C0"/>
                </a:solidFill>
              </a:rPr>
              <a:t>headings</a:t>
            </a:r>
            <a:r>
              <a:rPr lang="fi-FI" sz="2000" b="1" dirty="0">
                <a:solidFill>
                  <a:srgbClr val="0070C0"/>
                </a:solidFill>
              </a:rPr>
              <a:t> &amp; </a:t>
            </a:r>
            <a:r>
              <a:rPr lang="fi-FI" sz="2000" b="1" dirty="0" err="1">
                <a:solidFill>
                  <a:srgbClr val="0070C0"/>
                </a:solidFill>
              </a:rPr>
              <a:t>lists</a:t>
            </a:r>
            <a:endParaRPr lang="en-AU" sz="2000" dirty="0"/>
          </a:p>
        </p:txBody>
      </p:sp>
    </p:spTree>
    <p:extLst>
      <p:ext uri="{BB962C8B-B14F-4D97-AF65-F5344CB8AC3E}">
        <p14:creationId xmlns:p14="http://schemas.microsoft.com/office/powerpoint/2010/main" val="22225607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859" y="1987149"/>
            <a:ext cx="4326905" cy="247760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t>Avoid </a:t>
            </a:r>
            <a:r>
              <a:rPr lang="en-US" sz="2000" dirty="0">
                <a:solidFill>
                  <a:srgbClr val="0070C0"/>
                </a:solidFill>
              </a:rPr>
              <a:t>wordiness</a:t>
            </a:r>
            <a:r>
              <a:rPr lang="en-US" sz="2000" dirty="0"/>
              <a:t> (</a:t>
            </a:r>
            <a:r>
              <a:rPr lang="fi-FI" sz="2000" i="1" dirty="0" err="1"/>
              <a:t>Pleonasm</a:t>
            </a:r>
            <a:r>
              <a:rPr lang="fi-FI" sz="2000" dirty="0"/>
              <a:t>: </a:t>
            </a:r>
            <a:r>
              <a:rPr lang="fi-FI" sz="2000" dirty="0" err="1"/>
              <a:t>the</a:t>
            </a:r>
            <a:r>
              <a:rPr lang="fi-FI" sz="2000" dirty="0"/>
              <a:t> </a:t>
            </a:r>
            <a:r>
              <a:rPr lang="fi-FI" sz="2000" dirty="0" err="1"/>
              <a:t>use</a:t>
            </a:r>
            <a:r>
              <a:rPr lang="fi-FI" sz="2000" dirty="0"/>
              <a:t> of </a:t>
            </a:r>
            <a:r>
              <a:rPr lang="fi-FI" sz="2000" dirty="0" err="1"/>
              <a:t>unnecessary</a:t>
            </a:r>
            <a:r>
              <a:rPr lang="fi-FI" sz="2000" dirty="0"/>
              <a:t> </a:t>
            </a:r>
            <a:r>
              <a:rPr lang="fi-FI" sz="2000" dirty="0" err="1"/>
              <a:t>words</a:t>
            </a:r>
            <a:r>
              <a:rPr lang="fi-FI" sz="2000" dirty="0"/>
              <a:t>)</a:t>
            </a:r>
            <a:endParaRPr lang="en-US" sz="2000" dirty="0"/>
          </a:p>
          <a:p>
            <a:pPr marL="342900" indent="-342900">
              <a:spcBef>
                <a:spcPts val="600"/>
              </a:spcBef>
              <a:buFont typeface="Arial" panose="020B0604020202020204" pitchFamily="34" charset="0"/>
              <a:buChar char="•"/>
            </a:pPr>
            <a:r>
              <a:rPr lang="en-US" sz="2000" dirty="0"/>
              <a:t>Shorten &amp; vary </a:t>
            </a:r>
            <a:r>
              <a:rPr lang="en-US" sz="2000" dirty="0">
                <a:solidFill>
                  <a:srgbClr val="0070C0"/>
                </a:solidFill>
              </a:rPr>
              <a:t>lengths of sentences</a:t>
            </a:r>
          </a:p>
          <a:p>
            <a:pPr marL="342900" indent="-342900">
              <a:spcBef>
                <a:spcPts val="600"/>
              </a:spcBef>
              <a:buFont typeface="Arial" panose="020B0604020202020204" pitchFamily="34" charset="0"/>
              <a:buChar char="•"/>
            </a:pPr>
            <a:r>
              <a:rPr lang="fi-FI" sz="2000" dirty="0">
                <a:solidFill>
                  <a:srgbClr val="0070C0"/>
                </a:solidFill>
              </a:rPr>
              <a:t>White </a:t>
            </a:r>
            <a:r>
              <a:rPr lang="fi-FI" sz="2000" dirty="0" err="1">
                <a:solidFill>
                  <a:srgbClr val="0070C0"/>
                </a:solidFill>
              </a:rPr>
              <a:t>space</a:t>
            </a:r>
            <a:r>
              <a:rPr lang="fi-FI" sz="2000" dirty="0">
                <a:solidFill>
                  <a:srgbClr val="0070C0"/>
                </a:solidFill>
              </a:rPr>
              <a:t>: </a:t>
            </a:r>
            <a:r>
              <a:rPr lang="fi-FI" sz="2000" dirty="0" err="1"/>
              <a:t>increases</a:t>
            </a:r>
            <a:r>
              <a:rPr lang="fi-FI" sz="2000" dirty="0"/>
              <a:t> </a:t>
            </a:r>
            <a:r>
              <a:rPr lang="fi-FI" sz="2000" dirty="0" err="1"/>
              <a:t>readability</a:t>
            </a:r>
            <a:endParaRPr lang="en-AU" sz="2000" dirty="0"/>
          </a:p>
          <a:p>
            <a:pPr marL="342900" indent="-342900">
              <a:spcBef>
                <a:spcPts val="600"/>
              </a:spcBef>
              <a:buFont typeface="Arial" panose="020B0604020202020204" pitchFamily="34" charset="0"/>
              <a:buChar char="•"/>
            </a:pPr>
            <a:r>
              <a:rPr lang="fi-FI" sz="2000" dirty="0" err="1">
                <a:solidFill>
                  <a:srgbClr val="0070C0"/>
                </a:solidFill>
              </a:rPr>
              <a:t>Typography</a:t>
            </a:r>
            <a:r>
              <a:rPr lang="fi-FI" sz="2000" dirty="0">
                <a:solidFill>
                  <a:srgbClr val="0070C0"/>
                </a:solidFill>
              </a:rPr>
              <a:t>: </a:t>
            </a:r>
            <a:r>
              <a:rPr lang="en-AU" sz="2000" dirty="0"/>
              <a:t>Bolding, underlining, italics – use sparingly, don’t combine them</a:t>
            </a:r>
          </a:p>
        </p:txBody>
      </p:sp>
      <p:sp>
        <p:nvSpPr>
          <p:cNvPr id="8" name="Merge 7">
            <a:extLst>
              <a:ext uri="{FF2B5EF4-FFF2-40B4-BE49-F238E27FC236}">
                <a16:creationId xmlns:a16="http://schemas.microsoft.com/office/drawing/2014/main" id="{35245720-D0D2-3B48-929D-5939FC8EE5B0}"/>
              </a:ext>
            </a:extLst>
          </p:cNvPr>
          <p:cNvSpPr/>
          <p:nvPr/>
        </p:nvSpPr>
        <p:spPr>
          <a:xfrm>
            <a:off x="6671459" y="1403945"/>
            <a:ext cx="1964682" cy="3435402"/>
          </a:xfrm>
          <a:prstGeom prst="flowChartMer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89BB4A-8425-DA45-99F4-181A4F99C58A}"/>
              </a:ext>
            </a:extLst>
          </p:cNvPr>
          <p:cNvSpPr txBox="1"/>
          <p:nvPr/>
        </p:nvSpPr>
        <p:spPr>
          <a:xfrm>
            <a:off x="5622334" y="1651844"/>
            <a:ext cx="1260390" cy="369332"/>
          </a:xfrm>
          <a:prstGeom prst="rect">
            <a:avLst/>
          </a:prstGeom>
          <a:noFill/>
        </p:spPr>
        <p:txBody>
          <a:bodyPr wrap="square" rtlCol="0">
            <a:spAutoFit/>
          </a:bodyPr>
          <a:lstStyle/>
          <a:p>
            <a:r>
              <a:rPr lang="en-AU" b="1" dirty="0">
                <a:solidFill>
                  <a:srgbClr val="0070C0"/>
                </a:solidFill>
              </a:rPr>
              <a:t>MACRO</a:t>
            </a:r>
          </a:p>
        </p:txBody>
      </p:sp>
      <p:sp>
        <p:nvSpPr>
          <p:cNvPr id="10" name="TextBox 9">
            <a:extLst>
              <a:ext uri="{FF2B5EF4-FFF2-40B4-BE49-F238E27FC236}">
                <a16:creationId xmlns:a16="http://schemas.microsoft.com/office/drawing/2014/main" id="{E846840D-12B6-D244-BA70-167F75821E0D}"/>
              </a:ext>
            </a:extLst>
          </p:cNvPr>
          <p:cNvSpPr txBox="1"/>
          <p:nvPr/>
        </p:nvSpPr>
        <p:spPr>
          <a:xfrm>
            <a:off x="5621137" y="4095418"/>
            <a:ext cx="1260390" cy="369332"/>
          </a:xfrm>
          <a:prstGeom prst="rect">
            <a:avLst/>
          </a:prstGeom>
          <a:noFill/>
        </p:spPr>
        <p:txBody>
          <a:bodyPr wrap="square" rtlCol="0">
            <a:spAutoFit/>
          </a:bodyPr>
          <a:lstStyle/>
          <a:p>
            <a:r>
              <a:rPr lang="en-AU" b="1" dirty="0">
                <a:solidFill>
                  <a:srgbClr val="0070C0"/>
                </a:solidFill>
              </a:rPr>
              <a:t>MICRO</a:t>
            </a:r>
          </a:p>
        </p:txBody>
      </p:sp>
      <p:cxnSp>
        <p:nvCxnSpPr>
          <p:cNvPr id="11" name="Straight Arrow Connector 10">
            <a:extLst>
              <a:ext uri="{FF2B5EF4-FFF2-40B4-BE49-F238E27FC236}">
                <a16:creationId xmlns:a16="http://schemas.microsoft.com/office/drawing/2014/main" id="{EDE4C4AD-F383-DA4B-B578-E48CFA7A5113}"/>
              </a:ext>
            </a:extLst>
          </p:cNvPr>
          <p:cNvCxnSpPr/>
          <p:nvPr/>
        </p:nvCxnSpPr>
        <p:spPr>
          <a:xfrm>
            <a:off x="6054819" y="2199502"/>
            <a:ext cx="0" cy="1544595"/>
          </a:xfrm>
          <a:prstGeom prst="straightConnector1">
            <a:avLst/>
          </a:prstGeom>
          <a:ln w="9842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8966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864" y="1648917"/>
            <a:ext cx="4618986" cy="3477875"/>
          </a:xfrm>
          <a:prstGeom prst="rect">
            <a:avLst/>
          </a:prstGeom>
          <a:noFill/>
        </p:spPr>
        <p:txBody>
          <a:bodyPr wrap="square" rtlCol="0">
            <a:spAutoFit/>
          </a:bodyPr>
          <a:lstStyle/>
          <a:p>
            <a:r>
              <a:rPr lang="en-US" sz="2000" b="1" dirty="0"/>
              <a:t>Addition</a:t>
            </a:r>
            <a:r>
              <a:rPr lang="en-US" sz="2000" dirty="0"/>
              <a:t>: And, in addition, again, also, similarly, finally…</a:t>
            </a:r>
          </a:p>
          <a:p>
            <a:r>
              <a:rPr lang="en-US" sz="2000" b="1" dirty="0"/>
              <a:t>Contrast</a:t>
            </a:r>
            <a:r>
              <a:rPr lang="en-US" sz="2000" dirty="0"/>
              <a:t>: But, however, or, nevertheless, on the other hand…</a:t>
            </a:r>
          </a:p>
          <a:p>
            <a:r>
              <a:rPr lang="en-US" sz="2000" b="1" dirty="0"/>
              <a:t>Example</a:t>
            </a:r>
            <a:r>
              <a:rPr lang="en-US" sz="2000" dirty="0"/>
              <a:t>: For example, for instance, such as, that is…</a:t>
            </a:r>
          </a:p>
          <a:p>
            <a:r>
              <a:rPr lang="en-US" sz="2000" b="1" dirty="0"/>
              <a:t>Sequence</a:t>
            </a:r>
            <a:r>
              <a:rPr lang="en-US" sz="2000" dirty="0"/>
              <a:t>: First, second, third… then…</a:t>
            </a:r>
          </a:p>
          <a:p>
            <a:r>
              <a:rPr lang="en-US" sz="2000" b="1" dirty="0"/>
              <a:t>Conclusion</a:t>
            </a:r>
            <a:r>
              <a:rPr lang="en-US" sz="2000" dirty="0"/>
              <a:t>: Finally, therefore, in conclusion, as a result…</a:t>
            </a:r>
          </a:p>
          <a:p>
            <a:r>
              <a:rPr lang="en-US" sz="2000" b="1" dirty="0"/>
              <a:t>Clarification/summary</a:t>
            </a:r>
            <a:r>
              <a:rPr lang="en-US" sz="2000" dirty="0"/>
              <a:t>: In other words, what this means is, to summarize…</a:t>
            </a:r>
          </a:p>
        </p:txBody>
      </p:sp>
      <p:sp>
        <p:nvSpPr>
          <p:cNvPr id="4" name="TextBox 3"/>
          <p:cNvSpPr txBox="1"/>
          <p:nvPr/>
        </p:nvSpPr>
        <p:spPr>
          <a:xfrm>
            <a:off x="1161554" y="936010"/>
            <a:ext cx="5970381" cy="400110"/>
          </a:xfrm>
          <a:prstGeom prst="rect">
            <a:avLst/>
          </a:prstGeom>
          <a:noFill/>
        </p:spPr>
        <p:txBody>
          <a:bodyPr wrap="square" rtlCol="0">
            <a:spAutoFit/>
          </a:bodyPr>
          <a:lstStyle/>
          <a:p>
            <a:r>
              <a:rPr lang="en-US" sz="2000" b="1" dirty="0">
                <a:solidFill>
                  <a:srgbClr val="0070C0"/>
                </a:solidFill>
              </a:rPr>
              <a:t>Transitions</a:t>
            </a:r>
            <a:r>
              <a:rPr lang="en-US" sz="2000" b="1" dirty="0"/>
              <a:t> </a:t>
            </a:r>
            <a:r>
              <a:rPr lang="en-US" sz="2000" dirty="0"/>
              <a:t>(Hansel &amp; Gretel bread crumbs):</a:t>
            </a:r>
          </a:p>
        </p:txBody>
      </p:sp>
      <p:pic>
        <p:nvPicPr>
          <p:cNvPr id="7" name="Picture 6"/>
          <p:cNvPicPr>
            <a:picLocks noChangeAspect="1"/>
          </p:cNvPicPr>
          <p:nvPr/>
        </p:nvPicPr>
        <p:blipFill>
          <a:blip r:embed="rId2"/>
          <a:stretch>
            <a:fillRect/>
          </a:stretch>
        </p:blipFill>
        <p:spPr>
          <a:xfrm>
            <a:off x="6038350" y="2812463"/>
            <a:ext cx="2567752" cy="1827891"/>
          </a:xfrm>
          <a:prstGeom prst="rect">
            <a:avLst/>
          </a:prstGeom>
        </p:spPr>
      </p:pic>
    </p:spTree>
    <p:extLst>
      <p:ext uri="{BB962C8B-B14F-4D97-AF65-F5344CB8AC3E}">
        <p14:creationId xmlns:p14="http://schemas.microsoft.com/office/powerpoint/2010/main" val="1615815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202EE6-3007-CF4A-8556-9063AB755E09}"/>
              </a:ext>
            </a:extLst>
          </p:cNvPr>
          <p:cNvSpPr txBox="1"/>
          <p:nvPr/>
        </p:nvSpPr>
        <p:spPr>
          <a:xfrm>
            <a:off x="1497330" y="1108710"/>
            <a:ext cx="5052060" cy="400110"/>
          </a:xfrm>
          <a:prstGeom prst="rect">
            <a:avLst/>
          </a:prstGeom>
          <a:noFill/>
        </p:spPr>
        <p:txBody>
          <a:bodyPr wrap="square" rtlCol="0">
            <a:spAutoFit/>
          </a:bodyPr>
          <a:lstStyle/>
          <a:p>
            <a:r>
              <a:rPr lang="en-AU" sz="2000" b="1" dirty="0">
                <a:solidFill>
                  <a:srgbClr val="0070C0"/>
                </a:solidFill>
              </a:rPr>
              <a:t>Clear &amp; logical structure</a:t>
            </a:r>
          </a:p>
        </p:txBody>
      </p:sp>
      <p:sp>
        <p:nvSpPr>
          <p:cNvPr id="3" name="TextBox 2">
            <a:extLst>
              <a:ext uri="{FF2B5EF4-FFF2-40B4-BE49-F238E27FC236}">
                <a16:creationId xmlns:a16="http://schemas.microsoft.com/office/drawing/2014/main" id="{E63801EB-61C3-EF4B-B510-150ECE40512D}"/>
              </a:ext>
            </a:extLst>
          </p:cNvPr>
          <p:cNvSpPr txBox="1"/>
          <p:nvPr/>
        </p:nvSpPr>
        <p:spPr>
          <a:xfrm>
            <a:off x="1497330" y="1885950"/>
            <a:ext cx="5143500" cy="1600438"/>
          </a:xfrm>
          <a:prstGeom prst="rect">
            <a:avLst/>
          </a:prstGeom>
          <a:noFill/>
        </p:spPr>
        <p:txBody>
          <a:bodyPr wrap="square" rtlCol="0">
            <a:spAutoFit/>
          </a:bodyPr>
          <a:lstStyle/>
          <a:p>
            <a:r>
              <a:rPr lang="fi-FI" sz="2000" b="1" dirty="0" err="1">
                <a:solidFill>
                  <a:srgbClr val="0070C0"/>
                </a:solidFill>
              </a:rPr>
              <a:t>Introductions</a:t>
            </a:r>
            <a:r>
              <a:rPr lang="fi-FI" sz="2000" b="1" dirty="0">
                <a:solidFill>
                  <a:srgbClr val="0070C0"/>
                </a:solidFill>
              </a:rPr>
              <a:t> (</a:t>
            </a:r>
            <a:r>
              <a:rPr lang="fi-FI" sz="2000" b="1" dirty="0" err="1">
                <a:solidFill>
                  <a:srgbClr val="0070C0"/>
                </a:solidFill>
              </a:rPr>
              <a:t>openings</a:t>
            </a:r>
            <a:r>
              <a:rPr lang="fi-FI" sz="2000" b="1" dirty="0">
                <a:solidFill>
                  <a:srgbClr val="0070C0"/>
                </a:solidFill>
              </a:rPr>
              <a:t>)</a:t>
            </a:r>
            <a:r>
              <a:rPr lang="fi-FI" sz="2000" dirty="0"/>
              <a:t>: </a:t>
            </a:r>
            <a:r>
              <a:rPr lang="fi-FI" sz="2000" dirty="0" err="1"/>
              <a:t>provide</a:t>
            </a:r>
            <a:r>
              <a:rPr lang="fi-FI" sz="2000" dirty="0"/>
              <a:t> </a:t>
            </a:r>
            <a:r>
              <a:rPr lang="fi-FI" sz="2000" dirty="0" err="1"/>
              <a:t>background</a:t>
            </a:r>
            <a:r>
              <a:rPr lang="fi-FI" sz="2000" dirty="0"/>
              <a:t>, </a:t>
            </a:r>
            <a:r>
              <a:rPr lang="fi-FI" sz="2000" dirty="0" err="1"/>
              <a:t>explain</a:t>
            </a:r>
            <a:r>
              <a:rPr lang="fi-FI" sz="2000" dirty="0"/>
              <a:t> </a:t>
            </a:r>
            <a:r>
              <a:rPr lang="fi-FI" sz="2000" dirty="0" err="1"/>
              <a:t>why</a:t>
            </a:r>
            <a:r>
              <a:rPr lang="fi-FI" sz="2000" dirty="0"/>
              <a:t> </a:t>
            </a:r>
            <a:r>
              <a:rPr lang="fi-FI" sz="2000" dirty="0" err="1"/>
              <a:t>you</a:t>
            </a:r>
            <a:r>
              <a:rPr lang="fi-FI" sz="2000" dirty="0"/>
              <a:t> </a:t>
            </a:r>
            <a:r>
              <a:rPr lang="fi-FI" sz="2000" dirty="0" err="1"/>
              <a:t>are</a:t>
            </a:r>
            <a:r>
              <a:rPr lang="fi-FI" sz="2000" dirty="0"/>
              <a:t> </a:t>
            </a:r>
            <a:r>
              <a:rPr lang="fi-FI" sz="2000" dirty="0" err="1"/>
              <a:t>writing</a:t>
            </a:r>
            <a:r>
              <a:rPr lang="fi-FI" sz="2000" dirty="0"/>
              <a:t>, </a:t>
            </a:r>
            <a:r>
              <a:rPr lang="fi-FI" sz="2000" dirty="0" err="1"/>
              <a:t>preview</a:t>
            </a:r>
            <a:r>
              <a:rPr lang="fi-FI" sz="2000" dirty="0"/>
              <a:t> </a:t>
            </a:r>
            <a:r>
              <a:rPr lang="fi-FI" sz="2000" dirty="0" err="1"/>
              <a:t>rest</a:t>
            </a:r>
            <a:r>
              <a:rPr lang="fi-FI" sz="2000" dirty="0"/>
              <a:t> of </a:t>
            </a:r>
            <a:r>
              <a:rPr lang="fi-FI" sz="2000" dirty="0" err="1"/>
              <a:t>text</a:t>
            </a:r>
            <a:endParaRPr lang="fi-FI" sz="2000" dirty="0"/>
          </a:p>
          <a:p>
            <a:endParaRPr lang="en-AU" dirty="0"/>
          </a:p>
          <a:p>
            <a:r>
              <a:rPr lang="fi-FI" sz="2000" dirty="0" err="1"/>
              <a:t>Length</a:t>
            </a:r>
            <a:r>
              <a:rPr lang="fi-FI" sz="2000" dirty="0"/>
              <a:t> </a:t>
            </a:r>
            <a:r>
              <a:rPr lang="fi-FI" sz="2000" dirty="0" err="1"/>
              <a:t>depends</a:t>
            </a:r>
            <a:r>
              <a:rPr lang="fi-FI" sz="2000" dirty="0"/>
              <a:t> on </a:t>
            </a:r>
            <a:r>
              <a:rPr lang="fi-FI" sz="2000" dirty="0" err="1"/>
              <a:t>how</a:t>
            </a:r>
            <a:r>
              <a:rPr lang="fi-FI" sz="2000" dirty="0"/>
              <a:t> </a:t>
            </a:r>
            <a:r>
              <a:rPr lang="fi-FI" sz="2000" dirty="0" err="1"/>
              <a:t>familiar</a:t>
            </a:r>
            <a:r>
              <a:rPr lang="fi-FI" sz="2000" dirty="0"/>
              <a:t> </a:t>
            </a:r>
            <a:r>
              <a:rPr lang="fi-FI" sz="2000" dirty="0" err="1"/>
              <a:t>reader</a:t>
            </a:r>
            <a:r>
              <a:rPr lang="fi-FI" sz="2000" dirty="0"/>
              <a:t> is </a:t>
            </a:r>
            <a:r>
              <a:rPr lang="fi-FI" sz="2000" dirty="0" err="1"/>
              <a:t>with</a:t>
            </a:r>
            <a:r>
              <a:rPr lang="fi-FI" sz="2000" dirty="0"/>
              <a:t> </a:t>
            </a:r>
            <a:r>
              <a:rPr lang="fi-FI" sz="2000" dirty="0" err="1"/>
              <a:t>topic</a:t>
            </a:r>
            <a:r>
              <a:rPr lang="fi-FI" sz="2000" dirty="0"/>
              <a:t> </a:t>
            </a:r>
          </a:p>
        </p:txBody>
      </p:sp>
      <p:sp>
        <p:nvSpPr>
          <p:cNvPr id="4" name="TextBox 3">
            <a:extLst>
              <a:ext uri="{FF2B5EF4-FFF2-40B4-BE49-F238E27FC236}">
                <a16:creationId xmlns:a16="http://schemas.microsoft.com/office/drawing/2014/main" id="{66A36489-D128-ED43-8118-5B2EFD9C8327}"/>
              </a:ext>
            </a:extLst>
          </p:cNvPr>
          <p:cNvSpPr txBox="1"/>
          <p:nvPr/>
        </p:nvSpPr>
        <p:spPr>
          <a:xfrm>
            <a:off x="1497330" y="3918019"/>
            <a:ext cx="5634990" cy="1831271"/>
          </a:xfrm>
          <a:prstGeom prst="rect">
            <a:avLst/>
          </a:prstGeom>
          <a:noFill/>
        </p:spPr>
        <p:txBody>
          <a:bodyPr wrap="square" rtlCol="0">
            <a:spAutoFit/>
          </a:bodyPr>
          <a:lstStyle/>
          <a:p>
            <a:pPr>
              <a:spcBef>
                <a:spcPts val="600"/>
              </a:spcBef>
            </a:pPr>
            <a:r>
              <a:rPr lang="fi-FI" sz="2000" b="1" dirty="0" err="1">
                <a:solidFill>
                  <a:srgbClr val="0070C0"/>
                </a:solidFill>
              </a:rPr>
              <a:t>Effective</a:t>
            </a:r>
            <a:r>
              <a:rPr lang="fi-FI" sz="2000" b="1" dirty="0">
                <a:solidFill>
                  <a:srgbClr val="0070C0"/>
                </a:solidFill>
              </a:rPr>
              <a:t> intro </a:t>
            </a:r>
            <a:r>
              <a:rPr lang="fi-FI" sz="2000" dirty="0" err="1"/>
              <a:t>does</a:t>
            </a:r>
            <a:r>
              <a:rPr lang="fi-FI" sz="2000" dirty="0"/>
              <a:t> 3 </a:t>
            </a:r>
            <a:r>
              <a:rPr lang="fi-FI" sz="2000" dirty="0" err="1"/>
              <a:t>things</a:t>
            </a:r>
            <a:r>
              <a:rPr lang="fi-FI" sz="2000" dirty="0"/>
              <a:t> </a:t>
            </a:r>
          </a:p>
          <a:p>
            <a:pPr marL="342900" indent="-342900">
              <a:spcBef>
                <a:spcPts val="600"/>
              </a:spcBef>
              <a:buFont typeface="+mj-lt"/>
              <a:buAutoNum type="arabicPeriod"/>
            </a:pPr>
            <a:r>
              <a:rPr lang="fi-FI" sz="2000" dirty="0" err="1"/>
              <a:t>Explains</a:t>
            </a:r>
            <a:r>
              <a:rPr lang="fi-FI" sz="2000" dirty="0"/>
              <a:t> </a:t>
            </a:r>
            <a:r>
              <a:rPr lang="fi-FI" sz="2000" u="sng" dirty="0" err="1"/>
              <a:t>why</a:t>
            </a:r>
            <a:r>
              <a:rPr lang="fi-FI" sz="2000" u="sng" dirty="0"/>
              <a:t> </a:t>
            </a:r>
            <a:r>
              <a:rPr lang="fi-FI" sz="2000" u="sng" dirty="0" err="1"/>
              <a:t>you</a:t>
            </a:r>
            <a:r>
              <a:rPr lang="fi-FI" sz="2000" u="sng" dirty="0"/>
              <a:t> </a:t>
            </a:r>
            <a:r>
              <a:rPr lang="fi-FI" sz="2000" u="sng" dirty="0" err="1"/>
              <a:t>are</a:t>
            </a:r>
            <a:r>
              <a:rPr lang="fi-FI" sz="2000" u="sng" dirty="0"/>
              <a:t> </a:t>
            </a:r>
            <a:r>
              <a:rPr lang="fi-FI" sz="2000" u="sng" dirty="0" err="1"/>
              <a:t>writing</a:t>
            </a:r>
            <a:endParaRPr lang="fi-FI" sz="2000" u="sng" dirty="0"/>
          </a:p>
          <a:p>
            <a:pPr marL="342900" indent="-342900">
              <a:spcBef>
                <a:spcPts val="600"/>
              </a:spcBef>
              <a:buFont typeface="+mj-lt"/>
              <a:buAutoNum type="arabicPeriod"/>
            </a:pPr>
            <a:r>
              <a:rPr lang="fi-FI" sz="2000" dirty="0" err="1"/>
              <a:t>Establishes</a:t>
            </a:r>
            <a:r>
              <a:rPr lang="fi-FI" sz="2000" dirty="0"/>
              <a:t> </a:t>
            </a:r>
            <a:r>
              <a:rPr lang="fi-FI" sz="2000" u="sng" dirty="0" err="1"/>
              <a:t>context</a:t>
            </a:r>
            <a:endParaRPr lang="fi-FI" sz="2000" u="sng" dirty="0"/>
          </a:p>
          <a:p>
            <a:pPr marL="342900" indent="-342900">
              <a:spcBef>
                <a:spcPts val="600"/>
              </a:spcBef>
              <a:buFont typeface="+mj-lt"/>
              <a:buAutoNum type="arabicPeriod"/>
            </a:pPr>
            <a:r>
              <a:rPr lang="fi-FI" sz="2000" u="sng" dirty="0" err="1"/>
              <a:t>Previews</a:t>
            </a:r>
            <a:r>
              <a:rPr lang="fi-FI" sz="2000" u="sng" dirty="0"/>
              <a:t> </a:t>
            </a:r>
            <a:r>
              <a:rPr lang="fi-FI" sz="2000" dirty="0" err="1"/>
              <a:t>rest</a:t>
            </a:r>
            <a:r>
              <a:rPr lang="fi-FI" sz="2000" dirty="0"/>
              <a:t> of </a:t>
            </a:r>
            <a:r>
              <a:rPr lang="fi-FI" sz="2000" dirty="0" err="1"/>
              <a:t>text</a:t>
            </a:r>
            <a:r>
              <a:rPr lang="fi-FI" sz="2000" dirty="0"/>
              <a:t> </a:t>
            </a:r>
          </a:p>
          <a:p>
            <a:endParaRPr lang="en-AU" dirty="0"/>
          </a:p>
        </p:txBody>
      </p:sp>
    </p:spTree>
    <p:extLst>
      <p:ext uri="{BB962C8B-B14F-4D97-AF65-F5344CB8AC3E}">
        <p14:creationId xmlns:p14="http://schemas.microsoft.com/office/powerpoint/2010/main" val="9527209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FF560E-6842-3F42-82AB-67DDAA18DCF9}"/>
              </a:ext>
            </a:extLst>
          </p:cNvPr>
          <p:cNvSpPr txBox="1"/>
          <p:nvPr/>
        </p:nvSpPr>
        <p:spPr>
          <a:xfrm>
            <a:off x="725616" y="444157"/>
            <a:ext cx="6883400" cy="3477875"/>
          </a:xfrm>
          <a:prstGeom prst="rect">
            <a:avLst/>
          </a:prstGeom>
          <a:noFill/>
        </p:spPr>
        <p:txBody>
          <a:bodyPr wrap="square" rtlCol="0">
            <a:spAutoFit/>
          </a:bodyPr>
          <a:lstStyle/>
          <a:p>
            <a:pPr>
              <a:spcBef>
                <a:spcPts val="600"/>
              </a:spcBef>
            </a:pPr>
            <a:r>
              <a:rPr lang="fi-FI" sz="2000" dirty="0" err="1"/>
              <a:t>Examples</a:t>
            </a:r>
            <a:r>
              <a:rPr lang="fi-FI" sz="2000" dirty="0"/>
              <a:t>:</a:t>
            </a:r>
          </a:p>
          <a:p>
            <a:pPr lvl="1">
              <a:spcBef>
                <a:spcPts val="600"/>
              </a:spcBef>
            </a:pPr>
            <a:r>
              <a:rPr lang="fi-FI" sz="2000" dirty="0">
                <a:solidFill>
                  <a:srgbClr val="0070C0"/>
                </a:solidFill>
              </a:rPr>
              <a:t>As Alina </a:t>
            </a:r>
            <a:r>
              <a:rPr lang="fi-FI" sz="2000" dirty="0" err="1">
                <a:solidFill>
                  <a:srgbClr val="0070C0"/>
                </a:solidFill>
              </a:rPr>
              <a:t>told</a:t>
            </a:r>
            <a:r>
              <a:rPr lang="fi-FI" sz="2000" dirty="0">
                <a:solidFill>
                  <a:srgbClr val="0070C0"/>
                </a:solidFill>
              </a:rPr>
              <a:t> us </a:t>
            </a:r>
            <a:r>
              <a:rPr lang="fi-FI" sz="2000" dirty="0" err="1">
                <a:solidFill>
                  <a:srgbClr val="0070C0"/>
                </a:solidFill>
              </a:rPr>
              <a:t>last</a:t>
            </a:r>
            <a:r>
              <a:rPr lang="fi-FI" sz="2000" dirty="0">
                <a:solidFill>
                  <a:srgbClr val="0070C0"/>
                </a:solidFill>
              </a:rPr>
              <a:t> </a:t>
            </a:r>
            <a:r>
              <a:rPr lang="fi-FI" sz="2000" dirty="0" err="1">
                <a:solidFill>
                  <a:srgbClr val="0070C0"/>
                </a:solidFill>
              </a:rPr>
              <a:t>week</a:t>
            </a:r>
            <a:r>
              <a:rPr lang="fi-FI" sz="2000" dirty="0"/>
              <a:t>, </a:t>
            </a:r>
            <a:r>
              <a:rPr lang="fi-FI" sz="2000" dirty="0" err="1"/>
              <a:t>our</a:t>
            </a:r>
            <a:r>
              <a:rPr lang="fi-FI" sz="2000" dirty="0"/>
              <a:t> </a:t>
            </a:r>
            <a:r>
              <a:rPr lang="fi-FI" sz="2000" dirty="0" err="1"/>
              <a:t>customer</a:t>
            </a:r>
            <a:r>
              <a:rPr lang="fi-FI" sz="2000" dirty="0"/>
              <a:t> feedback </a:t>
            </a:r>
            <a:r>
              <a:rPr lang="fi-FI" sz="2000" dirty="0" err="1"/>
              <a:t>has</a:t>
            </a:r>
            <a:r>
              <a:rPr lang="fi-FI" sz="2000" dirty="0"/>
              <a:t> </a:t>
            </a:r>
            <a:r>
              <a:rPr lang="fi-FI" sz="2000" dirty="0" err="1"/>
              <a:t>been</a:t>
            </a:r>
            <a:r>
              <a:rPr lang="fi-FI" sz="2000" dirty="0"/>
              <a:t> </a:t>
            </a:r>
            <a:r>
              <a:rPr lang="fi-FI" sz="2000" dirty="0" err="1"/>
              <a:t>below</a:t>
            </a:r>
            <a:r>
              <a:rPr lang="fi-FI" sz="2000" dirty="0"/>
              <a:t> </a:t>
            </a:r>
            <a:r>
              <a:rPr lang="fi-FI" sz="2000" dirty="0" err="1"/>
              <a:t>target</a:t>
            </a:r>
            <a:r>
              <a:rPr lang="fi-FI" sz="2000" dirty="0"/>
              <a:t>. To </a:t>
            </a:r>
            <a:r>
              <a:rPr lang="fi-FI" sz="2000" dirty="0" err="1"/>
              <a:t>address</a:t>
            </a:r>
            <a:r>
              <a:rPr lang="fi-FI" sz="2000" dirty="0"/>
              <a:t> </a:t>
            </a:r>
            <a:r>
              <a:rPr lang="fi-FI" sz="2000" dirty="0" err="1"/>
              <a:t>the</a:t>
            </a:r>
            <a:r>
              <a:rPr lang="fi-FI" sz="2000" dirty="0"/>
              <a:t> </a:t>
            </a:r>
            <a:r>
              <a:rPr lang="fi-FI" sz="2000" dirty="0" err="1"/>
              <a:t>issue</a:t>
            </a:r>
            <a:r>
              <a:rPr lang="fi-FI" sz="2000" dirty="0"/>
              <a:t>, </a:t>
            </a:r>
            <a:r>
              <a:rPr lang="fi-FI" sz="2000" dirty="0" err="1"/>
              <a:t>we</a:t>
            </a:r>
            <a:r>
              <a:rPr lang="fi-FI" sz="2000" dirty="0"/>
              <a:t> (Mikko, Matti and Salla) </a:t>
            </a:r>
            <a:r>
              <a:rPr lang="fi-FI" sz="2000" dirty="0" err="1"/>
              <a:t>were</a:t>
            </a:r>
            <a:r>
              <a:rPr lang="fi-FI" sz="2000" dirty="0"/>
              <a:t> </a:t>
            </a:r>
            <a:r>
              <a:rPr lang="fi-FI" sz="2000" dirty="0" err="1"/>
              <a:t>assigned</a:t>
            </a:r>
            <a:r>
              <a:rPr lang="fi-FI" sz="2000" dirty="0"/>
              <a:t> to </a:t>
            </a:r>
            <a:r>
              <a:rPr lang="fi-FI" sz="2000" dirty="0" err="1"/>
              <a:t>suggest</a:t>
            </a:r>
            <a:r>
              <a:rPr lang="fi-FI" sz="2000" dirty="0"/>
              <a:t> </a:t>
            </a:r>
            <a:r>
              <a:rPr lang="fi-FI" sz="2000" dirty="0" err="1"/>
              <a:t>measures</a:t>
            </a:r>
            <a:r>
              <a:rPr lang="fi-FI" sz="2000" dirty="0"/>
              <a:t> to </a:t>
            </a:r>
            <a:r>
              <a:rPr lang="fi-FI" sz="2000" dirty="0" err="1"/>
              <a:t>enhance</a:t>
            </a:r>
            <a:r>
              <a:rPr lang="fi-FI" sz="2000" dirty="0"/>
              <a:t> </a:t>
            </a:r>
            <a:r>
              <a:rPr lang="fi-FI" sz="2000" dirty="0" err="1"/>
              <a:t>our</a:t>
            </a:r>
            <a:r>
              <a:rPr lang="fi-FI" sz="2000" dirty="0"/>
              <a:t> </a:t>
            </a:r>
            <a:r>
              <a:rPr lang="fi-FI" sz="2000" dirty="0" err="1"/>
              <a:t>customer</a:t>
            </a:r>
            <a:r>
              <a:rPr lang="fi-FI" sz="2000" dirty="0"/>
              <a:t> </a:t>
            </a:r>
            <a:r>
              <a:rPr lang="fi-FI" sz="2000" dirty="0" err="1"/>
              <a:t>experience</a:t>
            </a:r>
            <a:r>
              <a:rPr lang="fi-FI" sz="2000" dirty="0"/>
              <a:t>. </a:t>
            </a:r>
            <a:r>
              <a:rPr lang="fi-FI" sz="2000" dirty="0" err="1"/>
              <a:t>This</a:t>
            </a:r>
            <a:r>
              <a:rPr lang="fi-FI" sz="2000" dirty="0"/>
              <a:t> </a:t>
            </a:r>
            <a:r>
              <a:rPr lang="fi-FI" sz="2000" dirty="0" err="1"/>
              <a:t>report</a:t>
            </a:r>
            <a:r>
              <a:rPr lang="fi-FI" sz="2000" dirty="0"/>
              <a:t> </a:t>
            </a:r>
            <a:r>
              <a:rPr lang="fi-FI" sz="2000" dirty="0" err="1"/>
              <a:t>outlines</a:t>
            </a:r>
            <a:r>
              <a:rPr lang="fi-FI" sz="2000" dirty="0"/>
              <a:t>…</a:t>
            </a:r>
          </a:p>
          <a:p>
            <a:pPr>
              <a:spcBef>
                <a:spcPts val="600"/>
              </a:spcBef>
            </a:pPr>
            <a:endParaRPr lang="fi-FI" sz="2000" dirty="0"/>
          </a:p>
          <a:p>
            <a:pPr lvl="1">
              <a:spcBef>
                <a:spcPts val="600"/>
              </a:spcBef>
            </a:pPr>
            <a:r>
              <a:rPr lang="fi-FI" sz="2000" dirty="0" err="1">
                <a:solidFill>
                  <a:srgbClr val="0070C0"/>
                </a:solidFill>
              </a:rPr>
              <a:t>We</a:t>
            </a:r>
            <a:r>
              <a:rPr lang="fi-FI" sz="2000" dirty="0">
                <a:solidFill>
                  <a:srgbClr val="0070C0"/>
                </a:solidFill>
              </a:rPr>
              <a:t> </a:t>
            </a:r>
            <a:r>
              <a:rPr lang="fi-FI" sz="2000" dirty="0" err="1">
                <a:solidFill>
                  <a:srgbClr val="0070C0"/>
                </a:solidFill>
              </a:rPr>
              <a:t>met</a:t>
            </a:r>
            <a:r>
              <a:rPr lang="fi-FI" sz="2000" dirty="0">
                <a:solidFill>
                  <a:srgbClr val="0070C0"/>
                </a:solidFill>
              </a:rPr>
              <a:t> at </a:t>
            </a:r>
            <a:r>
              <a:rPr lang="fi-FI" sz="2000" dirty="0" err="1">
                <a:solidFill>
                  <a:srgbClr val="0070C0"/>
                </a:solidFill>
              </a:rPr>
              <a:t>the</a:t>
            </a:r>
            <a:r>
              <a:rPr lang="fi-FI" sz="2000" dirty="0">
                <a:solidFill>
                  <a:srgbClr val="0070C0"/>
                </a:solidFill>
              </a:rPr>
              <a:t> </a:t>
            </a:r>
            <a:r>
              <a:rPr lang="fi-FI" sz="2000" i="1" dirty="0" err="1">
                <a:solidFill>
                  <a:srgbClr val="0070C0"/>
                </a:solidFill>
              </a:rPr>
              <a:t>Speak</a:t>
            </a:r>
            <a:r>
              <a:rPr lang="fi-FI" sz="2000" i="1" dirty="0">
                <a:solidFill>
                  <a:srgbClr val="0070C0"/>
                </a:solidFill>
              </a:rPr>
              <a:t> IT! </a:t>
            </a:r>
            <a:r>
              <a:rPr lang="fi-FI" sz="2000" dirty="0" err="1">
                <a:solidFill>
                  <a:srgbClr val="0070C0"/>
                </a:solidFill>
              </a:rPr>
              <a:t>event</a:t>
            </a:r>
            <a:r>
              <a:rPr lang="fi-FI" sz="2000" dirty="0">
                <a:solidFill>
                  <a:srgbClr val="0070C0"/>
                </a:solidFill>
              </a:rPr>
              <a:t> </a:t>
            </a:r>
            <a:r>
              <a:rPr lang="fi-FI" sz="2000" dirty="0" err="1">
                <a:solidFill>
                  <a:srgbClr val="0070C0"/>
                </a:solidFill>
              </a:rPr>
              <a:t>last</a:t>
            </a:r>
            <a:r>
              <a:rPr lang="fi-FI" sz="2000" dirty="0">
                <a:solidFill>
                  <a:srgbClr val="0070C0"/>
                </a:solidFill>
              </a:rPr>
              <a:t> </a:t>
            </a:r>
            <a:r>
              <a:rPr lang="fi-FI" sz="2000" dirty="0" err="1">
                <a:solidFill>
                  <a:srgbClr val="0070C0"/>
                </a:solidFill>
              </a:rPr>
              <a:t>month</a:t>
            </a:r>
            <a:r>
              <a:rPr lang="fi-FI" sz="2000" dirty="0">
                <a:solidFill>
                  <a:srgbClr val="0070C0"/>
                </a:solidFill>
              </a:rPr>
              <a:t>, and </a:t>
            </a:r>
            <a:r>
              <a:rPr lang="fi-FI" sz="2000" dirty="0" err="1">
                <a:solidFill>
                  <a:srgbClr val="0070C0"/>
                </a:solidFill>
              </a:rPr>
              <a:t>you</a:t>
            </a:r>
            <a:r>
              <a:rPr lang="fi-FI" sz="2000" dirty="0">
                <a:solidFill>
                  <a:srgbClr val="0070C0"/>
                </a:solidFill>
              </a:rPr>
              <a:t> </a:t>
            </a:r>
            <a:r>
              <a:rPr lang="fi-FI" sz="2000" dirty="0" err="1">
                <a:solidFill>
                  <a:srgbClr val="0070C0"/>
                </a:solidFill>
              </a:rPr>
              <a:t>told</a:t>
            </a:r>
            <a:r>
              <a:rPr lang="fi-FI" sz="2000" dirty="0">
                <a:solidFill>
                  <a:srgbClr val="0070C0"/>
                </a:solidFill>
              </a:rPr>
              <a:t> me </a:t>
            </a:r>
            <a:r>
              <a:rPr lang="fi-FI" sz="2000" dirty="0" err="1"/>
              <a:t>that</a:t>
            </a:r>
            <a:r>
              <a:rPr lang="fi-FI" sz="2000" dirty="0"/>
              <a:t> </a:t>
            </a:r>
            <a:r>
              <a:rPr lang="fi-FI" sz="2000" dirty="0" err="1"/>
              <a:t>you</a:t>
            </a:r>
            <a:r>
              <a:rPr lang="fi-FI" sz="2000" dirty="0"/>
              <a:t> </a:t>
            </a:r>
            <a:r>
              <a:rPr lang="fi-FI" sz="2000" dirty="0" err="1"/>
              <a:t>give</a:t>
            </a:r>
            <a:r>
              <a:rPr lang="fi-FI" sz="2000" dirty="0"/>
              <a:t> </a:t>
            </a:r>
            <a:r>
              <a:rPr lang="fi-FI" sz="2000" dirty="0" err="1"/>
              <a:t>workshops</a:t>
            </a:r>
            <a:r>
              <a:rPr lang="fi-FI" sz="2000" dirty="0"/>
              <a:t> on </a:t>
            </a:r>
            <a:r>
              <a:rPr lang="fi-FI" sz="2000" dirty="0" err="1"/>
              <a:t>inspirational</a:t>
            </a:r>
            <a:r>
              <a:rPr lang="fi-FI" sz="2000" dirty="0"/>
              <a:t> </a:t>
            </a:r>
            <a:r>
              <a:rPr lang="fi-FI" sz="2000" dirty="0" err="1"/>
              <a:t>leadership</a:t>
            </a:r>
            <a:r>
              <a:rPr lang="fi-FI" sz="2000" dirty="0"/>
              <a:t>. </a:t>
            </a:r>
          </a:p>
          <a:p>
            <a:pPr lvl="1">
              <a:spcBef>
                <a:spcPts val="600"/>
              </a:spcBef>
            </a:pPr>
            <a:r>
              <a:rPr lang="fi-FI" sz="2000" dirty="0"/>
              <a:t>I am </a:t>
            </a:r>
            <a:r>
              <a:rPr lang="fi-FI" sz="2000" dirty="0" err="1"/>
              <a:t>writing</a:t>
            </a:r>
            <a:r>
              <a:rPr lang="fi-FI" sz="2000" dirty="0"/>
              <a:t> to </a:t>
            </a:r>
            <a:r>
              <a:rPr lang="fi-FI" sz="2000" dirty="0" err="1"/>
              <a:t>ask</a:t>
            </a:r>
            <a:r>
              <a:rPr lang="fi-FI" sz="2000" dirty="0"/>
              <a:t> </a:t>
            </a:r>
            <a:r>
              <a:rPr lang="fi-FI" sz="2000" dirty="0" err="1"/>
              <a:t>if</a:t>
            </a:r>
            <a:r>
              <a:rPr lang="fi-FI" sz="2000" dirty="0"/>
              <a:t> </a:t>
            </a:r>
            <a:r>
              <a:rPr lang="fi-FI" sz="2000" dirty="0" err="1"/>
              <a:t>you</a:t>
            </a:r>
            <a:r>
              <a:rPr lang="fi-FI" sz="2000" dirty="0"/>
              <a:t> </a:t>
            </a:r>
            <a:r>
              <a:rPr lang="fi-FI" sz="2000" dirty="0" err="1"/>
              <a:t>would</a:t>
            </a:r>
            <a:r>
              <a:rPr lang="fi-FI" sz="2000" dirty="0"/>
              <a:t> </a:t>
            </a:r>
            <a:r>
              <a:rPr lang="fi-FI" sz="2000" dirty="0" err="1"/>
              <a:t>be</a:t>
            </a:r>
            <a:r>
              <a:rPr lang="fi-FI" sz="2000" dirty="0"/>
              <a:t> </a:t>
            </a:r>
            <a:r>
              <a:rPr lang="fi-FI" sz="2000" dirty="0" err="1"/>
              <a:t>interested</a:t>
            </a:r>
            <a:r>
              <a:rPr lang="fi-FI" sz="2000" dirty="0"/>
              <a:t> in </a:t>
            </a:r>
            <a:r>
              <a:rPr lang="fi-FI" sz="2000" dirty="0" err="1"/>
              <a:t>giving</a:t>
            </a:r>
            <a:r>
              <a:rPr lang="fi-FI" sz="2000" dirty="0"/>
              <a:t> a workshop on </a:t>
            </a:r>
            <a:r>
              <a:rPr lang="fi-FI" sz="2000" dirty="0" err="1"/>
              <a:t>this</a:t>
            </a:r>
            <a:r>
              <a:rPr lang="fi-FI" sz="2000" dirty="0"/>
              <a:t> </a:t>
            </a:r>
            <a:r>
              <a:rPr lang="fi-FI" sz="2000" dirty="0" err="1"/>
              <a:t>topic</a:t>
            </a:r>
            <a:r>
              <a:rPr lang="fi-FI" sz="2000" dirty="0"/>
              <a:t> to </a:t>
            </a:r>
            <a:r>
              <a:rPr lang="fi-FI" sz="2000" dirty="0" err="1"/>
              <a:t>our</a:t>
            </a:r>
            <a:r>
              <a:rPr lang="fi-FI" sz="2000" dirty="0"/>
              <a:t> </a:t>
            </a:r>
            <a:r>
              <a:rPr lang="fi-FI" sz="2000" dirty="0" err="1"/>
              <a:t>employees</a:t>
            </a:r>
            <a:r>
              <a:rPr lang="fi-FI" sz="2000" dirty="0"/>
              <a:t>…</a:t>
            </a:r>
          </a:p>
        </p:txBody>
      </p:sp>
    </p:spTree>
    <p:extLst>
      <p:ext uri="{BB962C8B-B14F-4D97-AF65-F5344CB8AC3E}">
        <p14:creationId xmlns:p14="http://schemas.microsoft.com/office/powerpoint/2010/main" val="23528843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21F6D-889B-584A-B8C0-88B1ABF78612}"/>
              </a:ext>
            </a:extLst>
          </p:cNvPr>
          <p:cNvSpPr txBox="1"/>
          <p:nvPr/>
        </p:nvSpPr>
        <p:spPr>
          <a:xfrm>
            <a:off x="1131570" y="548640"/>
            <a:ext cx="4949190" cy="707886"/>
          </a:xfrm>
          <a:prstGeom prst="rect">
            <a:avLst/>
          </a:prstGeom>
          <a:noFill/>
        </p:spPr>
        <p:txBody>
          <a:bodyPr wrap="square" rtlCol="0">
            <a:spAutoFit/>
          </a:bodyPr>
          <a:lstStyle/>
          <a:p>
            <a:r>
              <a:rPr lang="en-AU" sz="2000" b="1" dirty="0">
                <a:solidFill>
                  <a:srgbClr val="0070C0"/>
                </a:solidFill>
              </a:rPr>
              <a:t>Closings</a:t>
            </a:r>
            <a:r>
              <a:rPr lang="en-AU" sz="2000" dirty="0"/>
              <a:t>: reinforce main ideas, state action points, give deadlines, offer help</a:t>
            </a:r>
          </a:p>
        </p:txBody>
      </p:sp>
      <p:sp>
        <p:nvSpPr>
          <p:cNvPr id="3" name="TextBox 2">
            <a:extLst>
              <a:ext uri="{FF2B5EF4-FFF2-40B4-BE49-F238E27FC236}">
                <a16:creationId xmlns:a16="http://schemas.microsoft.com/office/drawing/2014/main" id="{F5C29BE9-EDBD-5241-9FAE-82C8C2B02916}"/>
              </a:ext>
            </a:extLst>
          </p:cNvPr>
          <p:cNvSpPr txBox="1"/>
          <p:nvPr/>
        </p:nvSpPr>
        <p:spPr>
          <a:xfrm>
            <a:off x="1091565" y="1883410"/>
            <a:ext cx="6565900" cy="4401205"/>
          </a:xfrm>
          <a:prstGeom prst="rect">
            <a:avLst/>
          </a:prstGeom>
          <a:noFill/>
        </p:spPr>
        <p:txBody>
          <a:bodyPr wrap="square" rtlCol="0">
            <a:spAutoFit/>
          </a:bodyPr>
          <a:lstStyle/>
          <a:p>
            <a:r>
              <a:rPr lang="fi-FI" sz="2000" dirty="0" err="1"/>
              <a:t>Examples</a:t>
            </a:r>
            <a:r>
              <a:rPr lang="fi-FI" sz="2000" dirty="0"/>
              <a:t>:</a:t>
            </a:r>
          </a:p>
          <a:p>
            <a:endParaRPr lang="fi-FI" sz="2000" dirty="0"/>
          </a:p>
          <a:p>
            <a:pPr lvl="1"/>
            <a:r>
              <a:rPr lang="fi-FI" sz="2000" dirty="0"/>
              <a:t>I </a:t>
            </a:r>
            <a:r>
              <a:rPr lang="fi-FI" sz="2000" dirty="0" err="1"/>
              <a:t>will</a:t>
            </a:r>
            <a:r>
              <a:rPr lang="fi-FI" sz="2000" dirty="0"/>
              <a:t> </a:t>
            </a:r>
            <a:r>
              <a:rPr lang="fi-FI" sz="2000" dirty="0" err="1"/>
              <a:t>call</a:t>
            </a:r>
            <a:r>
              <a:rPr lang="fi-FI" sz="2000" dirty="0"/>
              <a:t> </a:t>
            </a:r>
            <a:r>
              <a:rPr lang="fi-FI" sz="2000" dirty="0" err="1"/>
              <a:t>you</a:t>
            </a:r>
            <a:r>
              <a:rPr lang="fi-FI" sz="2000" dirty="0"/>
              <a:t> at </a:t>
            </a:r>
            <a:r>
              <a:rPr lang="fi-FI" sz="2000" dirty="0" err="1"/>
              <a:t>the</a:t>
            </a:r>
            <a:r>
              <a:rPr lang="fi-FI" sz="2000" dirty="0"/>
              <a:t> </a:t>
            </a:r>
            <a:r>
              <a:rPr lang="fi-FI" sz="2000" dirty="0" err="1"/>
              <a:t>beginning</a:t>
            </a:r>
            <a:r>
              <a:rPr lang="fi-FI" sz="2000" dirty="0"/>
              <a:t> of </a:t>
            </a:r>
            <a:r>
              <a:rPr lang="fi-FI" sz="2000" dirty="0" err="1"/>
              <a:t>next</a:t>
            </a:r>
            <a:r>
              <a:rPr lang="fi-FI" sz="2000" dirty="0"/>
              <a:t> </a:t>
            </a:r>
            <a:r>
              <a:rPr lang="fi-FI" sz="2000" dirty="0" err="1"/>
              <a:t>week</a:t>
            </a:r>
            <a:r>
              <a:rPr lang="fi-FI" sz="2000" dirty="0"/>
              <a:t> </a:t>
            </a:r>
            <a:r>
              <a:rPr lang="fi-FI" sz="2000" dirty="0" err="1"/>
              <a:t>so</a:t>
            </a:r>
            <a:r>
              <a:rPr lang="fi-FI" sz="2000" dirty="0"/>
              <a:t> </a:t>
            </a:r>
            <a:r>
              <a:rPr lang="fi-FI" sz="2000" dirty="0" err="1"/>
              <a:t>that</a:t>
            </a:r>
            <a:r>
              <a:rPr lang="fi-FI" sz="2000" dirty="0"/>
              <a:t> </a:t>
            </a:r>
            <a:r>
              <a:rPr lang="fi-FI" sz="2000" dirty="0" err="1"/>
              <a:t>we</a:t>
            </a:r>
            <a:r>
              <a:rPr lang="fi-FI" sz="2000" dirty="0"/>
              <a:t> </a:t>
            </a:r>
            <a:r>
              <a:rPr lang="fi-FI" sz="2000" dirty="0" err="1"/>
              <a:t>can</a:t>
            </a:r>
            <a:r>
              <a:rPr lang="fi-FI" sz="2000" dirty="0"/>
              <a:t> </a:t>
            </a:r>
            <a:r>
              <a:rPr lang="fi-FI" sz="2000" dirty="0" err="1"/>
              <a:t>talk</a:t>
            </a:r>
            <a:r>
              <a:rPr lang="fi-FI" sz="2000" dirty="0"/>
              <a:t> </a:t>
            </a:r>
            <a:r>
              <a:rPr lang="fi-FI" sz="2000" dirty="0" err="1"/>
              <a:t>more</a:t>
            </a:r>
            <a:r>
              <a:rPr lang="fi-FI" sz="2000" dirty="0"/>
              <a:t> </a:t>
            </a:r>
            <a:r>
              <a:rPr lang="fi-FI" sz="2000" dirty="0" err="1"/>
              <a:t>about</a:t>
            </a:r>
            <a:r>
              <a:rPr lang="fi-FI" sz="2000" dirty="0"/>
              <a:t> </a:t>
            </a:r>
            <a:r>
              <a:rPr lang="fi-FI" sz="2000" dirty="0" err="1"/>
              <a:t>the</a:t>
            </a:r>
            <a:r>
              <a:rPr lang="fi-FI" sz="2000" dirty="0"/>
              <a:t> workshop and </a:t>
            </a:r>
            <a:r>
              <a:rPr lang="fi-FI" sz="2000" dirty="0" err="1"/>
              <a:t>possibly</a:t>
            </a:r>
            <a:r>
              <a:rPr lang="fi-FI" sz="2000" dirty="0"/>
              <a:t> </a:t>
            </a:r>
            <a:r>
              <a:rPr lang="fi-FI" sz="2000" dirty="0" err="1"/>
              <a:t>start</a:t>
            </a:r>
            <a:r>
              <a:rPr lang="fi-FI" sz="2000" dirty="0"/>
              <a:t> </a:t>
            </a:r>
            <a:r>
              <a:rPr lang="fi-FI" sz="2000" dirty="0" err="1"/>
              <a:t>organizing</a:t>
            </a:r>
            <a:r>
              <a:rPr lang="fi-FI" sz="2000" dirty="0"/>
              <a:t> </a:t>
            </a:r>
            <a:r>
              <a:rPr lang="fi-FI" sz="2000" dirty="0" err="1"/>
              <a:t>the</a:t>
            </a:r>
            <a:r>
              <a:rPr lang="fi-FI" sz="2000" dirty="0"/>
              <a:t> </a:t>
            </a:r>
            <a:r>
              <a:rPr lang="fi-FI" sz="2000" dirty="0" err="1"/>
              <a:t>details</a:t>
            </a:r>
            <a:r>
              <a:rPr lang="fi-FI" sz="2000" dirty="0"/>
              <a:t>. </a:t>
            </a:r>
          </a:p>
          <a:p>
            <a:pPr lvl="1"/>
            <a:endParaRPr lang="fi-FI" sz="2000" dirty="0"/>
          </a:p>
          <a:p>
            <a:pPr lvl="1"/>
            <a:r>
              <a:rPr lang="fi-FI" sz="2000" dirty="0"/>
              <a:t>In </a:t>
            </a:r>
            <a:r>
              <a:rPr lang="fi-FI" sz="2000" dirty="0" err="1"/>
              <a:t>order</a:t>
            </a:r>
            <a:r>
              <a:rPr lang="fi-FI" sz="2000" dirty="0"/>
              <a:t> to </a:t>
            </a:r>
            <a:r>
              <a:rPr lang="fi-FI" sz="2000" dirty="0" err="1"/>
              <a:t>take</a:t>
            </a:r>
            <a:r>
              <a:rPr lang="fi-FI" sz="2000" dirty="0"/>
              <a:t> </a:t>
            </a:r>
            <a:r>
              <a:rPr lang="fi-FI" sz="2000" dirty="0" err="1"/>
              <a:t>this</a:t>
            </a:r>
            <a:r>
              <a:rPr lang="fi-FI" sz="2000" dirty="0"/>
              <a:t> </a:t>
            </a:r>
            <a:r>
              <a:rPr lang="fi-FI" sz="2000" dirty="0" err="1"/>
              <a:t>process</a:t>
            </a:r>
            <a:r>
              <a:rPr lang="fi-FI" sz="2000" dirty="0"/>
              <a:t> a </a:t>
            </a:r>
            <a:r>
              <a:rPr lang="fi-FI" sz="2000" dirty="0" err="1"/>
              <a:t>stage</a:t>
            </a:r>
            <a:r>
              <a:rPr lang="fi-FI" sz="2000" dirty="0"/>
              <a:t> </a:t>
            </a:r>
            <a:r>
              <a:rPr lang="fi-FI" sz="2000" dirty="0" err="1"/>
              <a:t>further</a:t>
            </a:r>
            <a:r>
              <a:rPr lang="fi-FI" sz="2000" dirty="0"/>
              <a:t>, </a:t>
            </a:r>
            <a:r>
              <a:rPr lang="fi-FI" sz="2000" dirty="0" err="1"/>
              <a:t>could</a:t>
            </a:r>
            <a:r>
              <a:rPr lang="fi-FI" sz="2000" dirty="0"/>
              <a:t> </a:t>
            </a:r>
            <a:r>
              <a:rPr lang="fi-FI" sz="2000" dirty="0" err="1"/>
              <a:t>you</a:t>
            </a:r>
            <a:r>
              <a:rPr lang="fi-FI" sz="2000" dirty="0"/>
              <a:t> </a:t>
            </a:r>
            <a:r>
              <a:rPr lang="fi-FI" sz="2000" dirty="0" err="1"/>
              <a:t>please</a:t>
            </a:r>
            <a:r>
              <a:rPr lang="fi-FI" sz="2000" dirty="0"/>
              <a:t> </a:t>
            </a:r>
            <a:r>
              <a:rPr lang="fi-FI" sz="2000" dirty="0" err="1"/>
              <a:t>let</a:t>
            </a:r>
            <a:r>
              <a:rPr lang="fi-FI" sz="2000" dirty="0"/>
              <a:t> us </a:t>
            </a:r>
            <a:r>
              <a:rPr lang="fi-FI" sz="2000" dirty="0" err="1"/>
              <a:t>have</a:t>
            </a:r>
            <a:r>
              <a:rPr lang="fi-FI" sz="2000" dirty="0"/>
              <a:t> ... </a:t>
            </a:r>
          </a:p>
          <a:p>
            <a:pPr lvl="1"/>
            <a:endParaRPr lang="fi-FI" sz="2000" dirty="0"/>
          </a:p>
          <a:p>
            <a:pPr lvl="1"/>
            <a:r>
              <a:rPr lang="fi-FI" sz="2000" dirty="0"/>
              <a:t>I look </a:t>
            </a:r>
            <a:r>
              <a:rPr lang="fi-FI" sz="2000" dirty="0" err="1"/>
              <a:t>forward</a:t>
            </a:r>
            <a:r>
              <a:rPr lang="fi-FI" sz="2000" dirty="0"/>
              <a:t> to </a:t>
            </a:r>
            <a:r>
              <a:rPr lang="fi-FI" sz="2000" dirty="0" err="1"/>
              <a:t>receiving</a:t>
            </a:r>
            <a:r>
              <a:rPr lang="fi-FI" sz="2000" dirty="0"/>
              <a:t> </a:t>
            </a:r>
            <a:r>
              <a:rPr lang="fi-FI" sz="2000" dirty="0" err="1"/>
              <a:t>your</a:t>
            </a:r>
            <a:r>
              <a:rPr lang="fi-FI" sz="2000" dirty="0"/>
              <a:t> </a:t>
            </a:r>
            <a:r>
              <a:rPr lang="fi-FI" sz="2000" dirty="0" err="1"/>
              <a:t>comments</a:t>
            </a:r>
            <a:r>
              <a:rPr lang="fi-FI" sz="2000" dirty="0"/>
              <a:t> on </a:t>
            </a:r>
            <a:r>
              <a:rPr lang="fi-FI" sz="2000" dirty="0" err="1"/>
              <a:t>the</a:t>
            </a:r>
            <a:r>
              <a:rPr lang="fi-FI" sz="2000" dirty="0"/>
              <a:t> </a:t>
            </a:r>
            <a:r>
              <a:rPr lang="fi-FI" sz="2000" dirty="0" err="1"/>
              <a:t>attached</a:t>
            </a:r>
            <a:r>
              <a:rPr lang="fi-FI" sz="2000" dirty="0"/>
              <a:t> </a:t>
            </a:r>
            <a:r>
              <a:rPr lang="fi-FI" sz="2000" dirty="0" err="1"/>
              <a:t>draft</a:t>
            </a:r>
            <a:r>
              <a:rPr lang="fi-FI" sz="2000" dirty="0"/>
              <a:t> </a:t>
            </a:r>
            <a:r>
              <a:rPr lang="fi-FI" sz="2000" dirty="0" err="1"/>
              <a:t>by</a:t>
            </a:r>
            <a:r>
              <a:rPr lang="fi-FI" sz="2000" dirty="0"/>
              <a:t> 3 pm on 31 August. </a:t>
            </a:r>
          </a:p>
          <a:p>
            <a:pPr lvl="1"/>
            <a:endParaRPr lang="fi-FI" sz="2000" dirty="0"/>
          </a:p>
          <a:p>
            <a:pPr lvl="1"/>
            <a:r>
              <a:rPr lang="fi-FI" sz="2000" dirty="0"/>
              <a:t>If </a:t>
            </a:r>
            <a:r>
              <a:rPr lang="fi-FI" sz="2000" dirty="0" err="1"/>
              <a:t>you</a:t>
            </a:r>
            <a:r>
              <a:rPr lang="fi-FI" sz="2000" dirty="0"/>
              <a:t> </a:t>
            </a:r>
            <a:r>
              <a:rPr lang="fi-FI" sz="2000" dirty="0" err="1"/>
              <a:t>require</a:t>
            </a:r>
            <a:r>
              <a:rPr lang="fi-FI" sz="2000" dirty="0"/>
              <a:t> </a:t>
            </a:r>
            <a:r>
              <a:rPr lang="fi-FI" sz="2000" dirty="0" err="1"/>
              <a:t>more</a:t>
            </a:r>
            <a:r>
              <a:rPr lang="fi-FI" sz="2000" dirty="0"/>
              <a:t> data on ... I </a:t>
            </a:r>
            <a:r>
              <a:rPr lang="fi-FI" sz="2000" dirty="0" err="1"/>
              <a:t>would</a:t>
            </a:r>
            <a:r>
              <a:rPr lang="fi-FI" sz="2000" dirty="0"/>
              <a:t> </a:t>
            </a:r>
            <a:r>
              <a:rPr lang="fi-FI" sz="2000" dirty="0" err="1"/>
              <a:t>be</a:t>
            </a:r>
            <a:r>
              <a:rPr lang="fi-FI" sz="2000" dirty="0"/>
              <a:t> </a:t>
            </a:r>
            <a:r>
              <a:rPr lang="fi-FI" sz="2000" dirty="0" err="1"/>
              <a:t>happy</a:t>
            </a:r>
            <a:r>
              <a:rPr lang="fi-FI" sz="2000" dirty="0"/>
              <a:t> to </a:t>
            </a:r>
            <a:r>
              <a:rPr lang="fi-FI" sz="2000" dirty="0" err="1"/>
              <a:t>collate</a:t>
            </a:r>
            <a:r>
              <a:rPr lang="fi-FI" sz="2000" dirty="0"/>
              <a:t> it for </a:t>
            </a:r>
            <a:r>
              <a:rPr lang="fi-FI" sz="2000" dirty="0" err="1"/>
              <a:t>you</a:t>
            </a:r>
            <a:r>
              <a:rPr lang="fi-FI" sz="2000" dirty="0"/>
              <a:t>. </a:t>
            </a:r>
          </a:p>
        </p:txBody>
      </p:sp>
    </p:spTree>
    <p:extLst>
      <p:ext uri="{BB962C8B-B14F-4D97-AF65-F5344CB8AC3E}">
        <p14:creationId xmlns:p14="http://schemas.microsoft.com/office/powerpoint/2010/main" val="20633586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77552A4-8630-6F4B-8176-60AF6E75EF85}"/>
              </a:ext>
            </a:extLst>
          </p:cNvPr>
          <p:cNvSpPr txBox="1">
            <a:spLocks noChangeArrowheads="1"/>
          </p:cNvSpPr>
          <p:nvPr/>
        </p:nvSpPr>
        <p:spPr bwMode="auto">
          <a:xfrm>
            <a:off x="546100" y="3492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CC0000"/>
                </a:solidFill>
                <a:latin typeface="+mj-lt"/>
                <a:ea typeface="+mj-ea"/>
                <a:cs typeface="+mj-cs"/>
              </a:defRPr>
            </a:lvl1pPr>
            <a:lvl2pPr algn="l" rtl="0" eaLnBrk="0" fontAlgn="base" hangingPunct="0">
              <a:spcBef>
                <a:spcPct val="0"/>
              </a:spcBef>
              <a:spcAft>
                <a:spcPct val="0"/>
              </a:spcAft>
              <a:defRPr sz="3200" b="1">
                <a:solidFill>
                  <a:srgbClr val="CC0000"/>
                </a:solidFill>
                <a:latin typeface="Verdana" pitchFamily="34" charset="0"/>
                <a:cs typeface="Arial" pitchFamily="34" charset="0"/>
              </a:defRPr>
            </a:lvl2pPr>
            <a:lvl3pPr algn="l" rtl="0" eaLnBrk="0" fontAlgn="base" hangingPunct="0">
              <a:spcBef>
                <a:spcPct val="0"/>
              </a:spcBef>
              <a:spcAft>
                <a:spcPct val="0"/>
              </a:spcAft>
              <a:defRPr sz="3200" b="1">
                <a:solidFill>
                  <a:srgbClr val="CC0000"/>
                </a:solidFill>
                <a:latin typeface="Verdana" pitchFamily="34" charset="0"/>
                <a:cs typeface="Arial" pitchFamily="34" charset="0"/>
              </a:defRPr>
            </a:lvl3pPr>
            <a:lvl4pPr algn="l" rtl="0" eaLnBrk="0" fontAlgn="base" hangingPunct="0">
              <a:spcBef>
                <a:spcPct val="0"/>
              </a:spcBef>
              <a:spcAft>
                <a:spcPct val="0"/>
              </a:spcAft>
              <a:defRPr sz="3200" b="1">
                <a:solidFill>
                  <a:srgbClr val="CC0000"/>
                </a:solidFill>
                <a:latin typeface="Verdana" pitchFamily="34" charset="0"/>
                <a:cs typeface="Arial" pitchFamily="34" charset="0"/>
              </a:defRPr>
            </a:lvl4pPr>
            <a:lvl5pPr algn="l" rtl="0" eaLnBrk="0" fontAlgn="base" hangingPunct="0">
              <a:spcBef>
                <a:spcPct val="0"/>
              </a:spcBef>
              <a:spcAft>
                <a:spcPct val="0"/>
              </a:spcAft>
              <a:defRPr sz="3200" b="1">
                <a:solidFill>
                  <a:srgbClr val="CC0000"/>
                </a:solidFill>
                <a:latin typeface="Verdana" pitchFamily="34" charset="0"/>
                <a:cs typeface="Arial" pitchFamily="34" charset="0"/>
              </a:defRPr>
            </a:lvl5pPr>
            <a:lvl6pPr marL="457200" algn="l" rtl="0" fontAlgn="base">
              <a:spcBef>
                <a:spcPct val="0"/>
              </a:spcBef>
              <a:spcAft>
                <a:spcPct val="0"/>
              </a:spcAft>
              <a:defRPr sz="3200" b="1">
                <a:solidFill>
                  <a:srgbClr val="CC0000"/>
                </a:solidFill>
                <a:latin typeface="Verdana" pitchFamily="34" charset="0"/>
                <a:cs typeface="Arial" pitchFamily="34" charset="0"/>
              </a:defRPr>
            </a:lvl6pPr>
            <a:lvl7pPr marL="914400" algn="l" rtl="0" fontAlgn="base">
              <a:spcBef>
                <a:spcPct val="0"/>
              </a:spcBef>
              <a:spcAft>
                <a:spcPct val="0"/>
              </a:spcAft>
              <a:defRPr sz="3200" b="1">
                <a:solidFill>
                  <a:srgbClr val="CC0000"/>
                </a:solidFill>
                <a:latin typeface="Verdana" pitchFamily="34" charset="0"/>
                <a:cs typeface="Arial" pitchFamily="34" charset="0"/>
              </a:defRPr>
            </a:lvl7pPr>
            <a:lvl8pPr marL="1371600" algn="l" rtl="0" fontAlgn="base">
              <a:spcBef>
                <a:spcPct val="0"/>
              </a:spcBef>
              <a:spcAft>
                <a:spcPct val="0"/>
              </a:spcAft>
              <a:defRPr sz="3200" b="1">
                <a:solidFill>
                  <a:srgbClr val="CC0000"/>
                </a:solidFill>
                <a:latin typeface="Verdana" pitchFamily="34" charset="0"/>
                <a:cs typeface="Arial" pitchFamily="34" charset="0"/>
              </a:defRPr>
            </a:lvl8pPr>
            <a:lvl9pPr marL="1828800" algn="l" rtl="0" fontAlgn="base">
              <a:spcBef>
                <a:spcPct val="0"/>
              </a:spcBef>
              <a:spcAft>
                <a:spcPct val="0"/>
              </a:spcAft>
              <a:defRPr sz="3200" b="1">
                <a:solidFill>
                  <a:srgbClr val="CC0000"/>
                </a:solidFill>
                <a:latin typeface="Verdana" pitchFamily="34" charset="0"/>
                <a:cs typeface="Arial" pitchFamily="34" charset="0"/>
              </a:defRPr>
            </a:lvl9pPr>
          </a:lstStyle>
          <a:p>
            <a:r>
              <a:rPr lang="en-US" kern="0" dirty="0">
                <a:solidFill>
                  <a:srgbClr val="660066"/>
                </a:solidFill>
              </a:rPr>
              <a:t>2. Course overview</a:t>
            </a:r>
            <a:endParaRPr lang="en-US" kern="0" dirty="0">
              <a:solidFill>
                <a:schemeClr val="tx1"/>
              </a:solidFill>
              <a:latin typeface="Arial" charset="0"/>
            </a:endParaRPr>
          </a:p>
        </p:txBody>
      </p:sp>
    </p:spTree>
    <p:extLst>
      <p:ext uri="{BB962C8B-B14F-4D97-AF65-F5344CB8AC3E}">
        <p14:creationId xmlns:p14="http://schemas.microsoft.com/office/powerpoint/2010/main" val="1257875302"/>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461455-8853-8E4F-8C64-FE80750F0495}"/>
              </a:ext>
            </a:extLst>
          </p:cNvPr>
          <p:cNvSpPr txBox="1"/>
          <p:nvPr/>
        </p:nvSpPr>
        <p:spPr>
          <a:xfrm>
            <a:off x="1348740" y="1486981"/>
            <a:ext cx="5680710" cy="4170372"/>
          </a:xfrm>
          <a:prstGeom prst="rect">
            <a:avLst/>
          </a:prstGeom>
          <a:noFill/>
        </p:spPr>
        <p:txBody>
          <a:bodyPr wrap="square" rtlCol="0">
            <a:spAutoFit/>
          </a:bodyPr>
          <a:lstStyle/>
          <a:p>
            <a:pPr>
              <a:spcBef>
                <a:spcPts val="600"/>
              </a:spcBef>
            </a:pPr>
            <a:r>
              <a:rPr lang="fi-FI" sz="2000" b="1" dirty="0" err="1"/>
              <a:t>Formal</a:t>
            </a:r>
            <a:r>
              <a:rPr lang="fi-FI" sz="2000" b="1" dirty="0"/>
              <a:t> </a:t>
            </a:r>
            <a:r>
              <a:rPr lang="fi-FI" sz="2000" b="1" dirty="0" err="1"/>
              <a:t>or</a:t>
            </a:r>
            <a:r>
              <a:rPr lang="fi-FI" sz="2000" b="1" dirty="0"/>
              <a:t> </a:t>
            </a:r>
            <a:r>
              <a:rPr lang="fi-FI" sz="2000" b="1" dirty="0" err="1"/>
              <a:t>informal</a:t>
            </a:r>
            <a:r>
              <a:rPr lang="fi-FI" sz="2000" b="1" dirty="0"/>
              <a:t>? Professional </a:t>
            </a:r>
            <a:r>
              <a:rPr lang="fi-FI" sz="2000" b="1" dirty="0" err="1"/>
              <a:t>or</a:t>
            </a:r>
            <a:r>
              <a:rPr lang="fi-FI" sz="2000" b="1" dirty="0"/>
              <a:t> </a:t>
            </a:r>
            <a:r>
              <a:rPr lang="fi-FI" sz="2000" b="1" dirty="0" err="1"/>
              <a:t>casual</a:t>
            </a:r>
            <a:r>
              <a:rPr lang="fi-FI" sz="2000" b="1" dirty="0"/>
              <a:t>?</a:t>
            </a:r>
          </a:p>
          <a:p>
            <a:pPr>
              <a:spcBef>
                <a:spcPts val="600"/>
              </a:spcBef>
            </a:pPr>
            <a:r>
              <a:rPr lang="fi-FI" sz="2000" dirty="0" err="1"/>
              <a:t>Depends</a:t>
            </a:r>
            <a:r>
              <a:rPr lang="fi-FI" sz="2000" dirty="0"/>
              <a:t> on </a:t>
            </a:r>
            <a:r>
              <a:rPr lang="fi-FI" sz="2000" dirty="0" err="1"/>
              <a:t>who</a:t>
            </a:r>
            <a:r>
              <a:rPr lang="fi-FI" sz="2000" dirty="0"/>
              <a:t> is </a:t>
            </a:r>
            <a:r>
              <a:rPr lang="fi-FI" sz="2000" dirty="0" err="1"/>
              <a:t>writing</a:t>
            </a:r>
            <a:r>
              <a:rPr lang="fi-FI" sz="2000" dirty="0"/>
              <a:t> to </a:t>
            </a:r>
            <a:r>
              <a:rPr lang="fi-FI" sz="2000" dirty="0" err="1"/>
              <a:t>whom</a:t>
            </a:r>
            <a:r>
              <a:rPr lang="fi-FI" sz="2000" dirty="0"/>
              <a:t> + </a:t>
            </a:r>
            <a:r>
              <a:rPr lang="fi-FI" sz="2000" dirty="0" err="1"/>
              <a:t>what</a:t>
            </a:r>
            <a:r>
              <a:rPr lang="fi-FI" sz="2000" dirty="0"/>
              <a:t> </a:t>
            </a:r>
            <a:r>
              <a:rPr lang="fi-FI" sz="2000" dirty="0" err="1"/>
              <a:t>you</a:t>
            </a:r>
            <a:r>
              <a:rPr lang="fi-FI" sz="2000" dirty="0"/>
              <a:t> </a:t>
            </a:r>
            <a:r>
              <a:rPr lang="fi-FI" sz="2000" dirty="0" err="1"/>
              <a:t>are</a:t>
            </a:r>
            <a:r>
              <a:rPr lang="fi-FI" sz="2000" dirty="0"/>
              <a:t> </a:t>
            </a:r>
            <a:r>
              <a:rPr lang="fi-FI" sz="2000" dirty="0" err="1"/>
              <a:t>trying</a:t>
            </a:r>
            <a:r>
              <a:rPr lang="fi-FI" sz="2000" dirty="0"/>
              <a:t> to </a:t>
            </a:r>
            <a:r>
              <a:rPr lang="fi-FI" sz="2000" dirty="0" err="1"/>
              <a:t>achieve</a:t>
            </a:r>
            <a:r>
              <a:rPr lang="fi-FI" sz="2000" dirty="0"/>
              <a:t> (</a:t>
            </a:r>
            <a:r>
              <a:rPr lang="fi-FI" sz="2000" dirty="0" err="1"/>
              <a:t>communication</a:t>
            </a:r>
            <a:r>
              <a:rPr lang="fi-FI" sz="2000" dirty="0"/>
              <a:t> </a:t>
            </a:r>
            <a:r>
              <a:rPr lang="fi-FI" sz="2000" dirty="0" err="1"/>
              <a:t>objective</a:t>
            </a:r>
            <a:r>
              <a:rPr lang="fi-FI" sz="2000" dirty="0"/>
              <a:t>). </a:t>
            </a:r>
          </a:p>
          <a:p>
            <a:pPr>
              <a:spcBef>
                <a:spcPts val="600"/>
              </a:spcBef>
            </a:pPr>
            <a:r>
              <a:rPr lang="fi-FI" sz="2000" dirty="0"/>
              <a:t>3 </a:t>
            </a:r>
            <a:r>
              <a:rPr lang="fi-FI" sz="2000" dirty="0" err="1"/>
              <a:t>different</a:t>
            </a:r>
            <a:r>
              <a:rPr lang="fi-FI" sz="2000" dirty="0"/>
              <a:t> </a:t>
            </a:r>
            <a:r>
              <a:rPr lang="fi-FI" sz="2000" dirty="0" err="1"/>
              <a:t>examples</a:t>
            </a:r>
            <a:r>
              <a:rPr lang="fi-FI" sz="2000" dirty="0"/>
              <a:t>:</a:t>
            </a:r>
          </a:p>
          <a:p>
            <a:pPr lvl="1">
              <a:spcBef>
                <a:spcPts val="600"/>
              </a:spcBef>
            </a:pPr>
            <a:r>
              <a:rPr lang="fi-FI" sz="2000" dirty="0" err="1"/>
              <a:t>Do</a:t>
            </a:r>
            <a:r>
              <a:rPr lang="fi-FI" sz="2000" dirty="0"/>
              <a:t> </a:t>
            </a:r>
            <a:r>
              <a:rPr lang="fi-FI" sz="2000" dirty="0" err="1"/>
              <a:t>not</a:t>
            </a:r>
            <a:r>
              <a:rPr lang="fi-FI" sz="2000" dirty="0"/>
              <a:t> </a:t>
            </a:r>
            <a:r>
              <a:rPr lang="fi-FI" sz="2000" dirty="0" err="1"/>
              <a:t>hesitate</a:t>
            </a:r>
            <a:r>
              <a:rPr lang="fi-FI" sz="2000" dirty="0"/>
              <a:t> to </a:t>
            </a:r>
            <a:r>
              <a:rPr lang="fi-FI" sz="2000" dirty="0" err="1"/>
              <a:t>contact</a:t>
            </a:r>
            <a:r>
              <a:rPr lang="fi-FI" sz="2000" dirty="0"/>
              <a:t> me </a:t>
            </a:r>
            <a:r>
              <a:rPr lang="fi-FI" sz="2000" dirty="0" err="1"/>
              <a:t>if</a:t>
            </a:r>
            <a:r>
              <a:rPr lang="fi-FI" sz="2000" dirty="0"/>
              <a:t> </a:t>
            </a:r>
            <a:r>
              <a:rPr lang="fi-FI" sz="2000" dirty="0" err="1"/>
              <a:t>you</a:t>
            </a:r>
            <a:r>
              <a:rPr lang="fi-FI" sz="2000" dirty="0"/>
              <a:t> </a:t>
            </a:r>
            <a:r>
              <a:rPr lang="fi-FI" sz="2000" dirty="0" err="1"/>
              <a:t>have</a:t>
            </a:r>
            <a:r>
              <a:rPr lang="fi-FI" sz="2000" dirty="0"/>
              <a:t> </a:t>
            </a:r>
            <a:r>
              <a:rPr lang="fi-FI" sz="2000" dirty="0" err="1"/>
              <a:t>further</a:t>
            </a:r>
            <a:r>
              <a:rPr lang="fi-FI" sz="2000" dirty="0"/>
              <a:t> </a:t>
            </a:r>
            <a:r>
              <a:rPr lang="fi-FI" sz="2000" dirty="0" err="1"/>
              <a:t>questions</a:t>
            </a:r>
            <a:r>
              <a:rPr lang="fi-FI" sz="2000" dirty="0"/>
              <a:t> </a:t>
            </a:r>
            <a:r>
              <a:rPr lang="fi-FI" sz="2000" dirty="0" err="1"/>
              <a:t>or</a:t>
            </a:r>
            <a:r>
              <a:rPr lang="fi-FI" sz="2000" dirty="0"/>
              <a:t> </a:t>
            </a:r>
            <a:r>
              <a:rPr lang="fi-FI" sz="2000" dirty="0" err="1"/>
              <a:t>would</a:t>
            </a:r>
            <a:r>
              <a:rPr lang="fi-FI" sz="2000" dirty="0"/>
              <a:t> </a:t>
            </a:r>
            <a:r>
              <a:rPr lang="fi-FI" sz="2000" dirty="0" err="1"/>
              <a:t>like</a:t>
            </a:r>
            <a:r>
              <a:rPr lang="fi-FI" sz="2000" dirty="0"/>
              <a:t> </a:t>
            </a:r>
            <a:r>
              <a:rPr lang="fi-FI" sz="2000" dirty="0" err="1"/>
              <a:t>additional</a:t>
            </a:r>
            <a:r>
              <a:rPr lang="fi-FI" sz="2000" dirty="0"/>
              <a:t> </a:t>
            </a:r>
            <a:r>
              <a:rPr lang="fi-FI" sz="2000" dirty="0" err="1"/>
              <a:t>information</a:t>
            </a:r>
            <a:r>
              <a:rPr lang="fi-FI" sz="2000" dirty="0"/>
              <a:t>. </a:t>
            </a:r>
            <a:r>
              <a:rPr lang="fi-FI" sz="2000" dirty="0" err="1"/>
              <a:t>Our</a:t>
            </a:r>
            <a:r>
              <a:rPr lang="fi-FI" sz="2000" dirty="0"/>
              <a:t> </a:t>
            </a:r>
            <a:r>
              <a:rPr lang="fi-FI" sz="2000" dirty="0" err="1"/>
              <a:t>office</a:t>
            </a:r>
            <a:r>
              <a:rPr lang="fi-FI" sz="2000" dirty="0"/>
              <a:t> </a:t>
            </a:r>
            <a:r>
              <a:rPr lang="fi-FI" sz="2000" dirty="0" err="1"/>
              <a:t>hours</a:t>
            </a:r>
            <a:r>
              <a:rPr lang="fi-FI" sz="2000" dirty="0"/>
              <a:t> </a:t>
            </a:r>
            <a:r>
              <a:rPr lang="fi-FI" sz="2000" dirty="0" err="1"/>
              <a:t>are</a:t>
            </a:r>
            <a:r>
              <a:rPr lang="fi-FI" sz="2000" dirty="0"/>
              <a:t> ... </a:t>
            </a:r>
          </a:p>
          <a:p>
            <a:pPr lvl="1">
              <a:spcBef>
                <a:spcPts val="600"/>
              </a:spcBef>
            </a:pPr>
            <a:r>
              <a:rPr lang="fi-FI" sz="2000" dirty="0"/>
              <a:t>If </a:t>
            </a:r>
            <a:r>
              <a:rPr lang="fi-FI" sz="2000" dirty="0" err="1"/>
              <a:t>you'd</a:t>
            </a:r>
            <a:r>
              <a:rPr lang="fi-FI" sz="2000" dirty="0"/>
              <a:t> </a:t>
            </a:r>
            <a:r>
              <a:rPr lang="fi-FI" sz="2000" dirty="0" err="1"/>
              <a:t>like</a:t>
            </a:r>
            <a:r>
              <a:rPr lang="fi-FI" sz="2000" dirty="0"/>
              <a:t> </a:t>
            </a:r>
            <a:r>
              <a:rPr lang="fi-FI" sz="2000" dirty="0" err="1"/>
              <a:t>more</a:t>
            </a:r>
            <a:r>
              <a:rPr lang="fi-FI" sz="2000" dirty="0"/>
              <a:t> </a:t>
            </a:r>
            <a:r>
              <a:rPr lang="fi-FI" sz="2000" dirty="0" err="1"/>
              <a:t>information</a:t>
            </a:r>
            <a:r>
              <a:rPr lang="fi-FI" sz="2000" dirty="0"/>
              <a:t>, </a:t>
            </a:r>
            <a:r>
              <a:rPr lang="fi-FI" sz="2000" dirty="0" err="1"/>
              <a:t>feel</a:t>
            </a:r>
            <a:r>
              <a:rPr lang="fi-FI" sz="2000" dirty="0"/>
              <a:t> </a:t>
            </a:r>
            <a:r>
              <a:rPr lang="fi-FI" sz="2000" dirty="0" err="1"/>
              <a:t>free</a:t>
            </a:r>
            <a:r>
              <a:rPr lang="fi-FI" sz="2000" dirty="0"/>
              <a:t> to </a:t>
            </a:r>
            <a:r>
              <a:rPr lang="fi-FI" sz="2000" dirty="0" err="1"/>
              <a:t>call</a:t>
            </a:r>
            <a:r>
              <a:rPr lang="fi-FI" sz="2000" dirty="0"/>
              <a:t> me </a:t>
            </a:r>
            <a:r>
              <a:rPr lang="fi-FI" sz="2000" dirty="0" err="1"/>
              <a:t>anytime</a:t>
            </a:r>
            <a:r>
              <a:rPr lang="fi-FI" sz="2000" dirty="0"/>
              <a:t> </a:t>
            </a:r>
            <a:r>
              <a:rPr lang="fi-FI" sz="2000" dirty="0" err="1"/>
              <a:t>between</a:t>
            </a:r>
            <a:r>
              <a:rPr lang="fi-FI" sz="2000" dirty="0"/>
              <a:t> 8.00 and 16.30 </a:t>
            </a:r>
            <a:r>
              <a:rPr lang="fi-FI" sz="2000" dirty="0" err="1"/>
              <a:t>Monday</a:t>
            </a:r>
            <a:r>
              <a:rPr lang="fi-FI" sz="2000" dirty="0"/>
              <a:t> to </a:t>
            </a:r>
            <a:r>
              <a:rPr lang="fi-FI" sz="2000" dirty="0" err="1"/>
              <a:t>Friday</a:t>
            </a:r>
            <a:r>
              <a:rPr lang="fi-FI" sz="2000" dirty="0"/>
              <a:t>. </a:t>
            </a:r>
          </a:p>
          <a:p>
            <a:pPr lvl="1">
              <a:spcBef>
                <a:spcPts val="600"/>
              </a:spcBef>
            </a:pPr>
            <a:r>
              <a:rPr lang="fi-FI" sz="2000" dirty="0" err="1"/>
              <a:t>Want</a:t>
            </a:r>
            <a:r>
              <a:rPr lang="fi-FI" sz="2000" dirty="0"/>
              <a:t> to </a:t>
            </a:r>
            <a:r>
              <a:rPr lang="fi-FI" sz="2000" dirty="0" err="1"/>
              <a:t>know</a:t>
            </a:r>
            <a:r>
              <a:rPr lang="fi-FI" sz="2000" dirty="0"/>
              <a:t> </a:t>
            </a:r>
            <a:r>
              <a:rPr lang="fi-FI" sz="2000" dirty="0" err="1"/>
              <a:t>more</a:t>
            </a:r>
            <a:r>
              <a:rPr lang="fi-FI" sz="2000" dirty="0"/>
              <a:t>? Just </a:t>
            </a:r>
            <a:r>
              <a:rPr lang="fi-FI" sz="2000" dirty="0" err="1"/>
              <a:t>give</a:t>
            </a:r>
            <a:r>
              <a:rPr lang="fi-FI" sz="2000" dirty="0"/>
              <a:t> me a </a:t>
            </a:r>
            <a:r>
              <a:rPr lang="fi-FI" sz="2000" dirty="0" err="1"/>
              <a:t>call</a:t>
            </a:r>
            <a:r>
              <a:rPr lang="fi-FI" sz="2000" dirty="0"/>
              <a:t>. </a:t>
            </a:r>
            <a:r>
              <a:rPr lang="fi-FI" sz="2000" dirty="0" err="1"/>
              <a:t>I’m</a:t>
            </a:r>
            <a:r>
              <a:rPr lang="fi-FI" sz="2000" dirty="0"/>
              <a:t> in </a:t>
            </a:r>
            <a:r>
              <a:rPr lang="fi-FI" sz="2000" dirty="0" err="1"/>
              <a:t>the</a:t>
            </a:r>
            <a:r>
              <a:rPr lang="fi-FI" sz="2000" dirty="0"/>
              <a:t> </a:t>
            </a:r>
            <a:r>
              <a:rPr lang="fi-FI" sz="2000" dirty="0" err="1"/>
              <a:t>office</a:t>
            </a:r>
            <a:r>
              <a:rPr lang="fi-FI" sz="2000" dirty="0"/>
              <a:t> 8-16, </a:t>
            </a:r>
            <a:r>
              <a:rPr lang="fi-FI" sz="2000" dirty="0" err="1"/>
              <a:t>Monday</a:t>
            </a:r>
            <a:r>
              <a:rPr lang="fi-FI" sz="2000" dirty="0"/>
              <a:t> to </a:t>
            </a:r>
            <a:r>
              <a:rPr lang="fi-FI" sz="2000" dirty="0" err="1"/>
              <a:t>Friday</a:t>
            </a:r>
            <a:r>
              <a:rPr lang="fi-FI" sz="2000" dirty="0"/>
              <a:t>. </a:t>
            </a:r>
          </a:p>
        </p:txBody>
      </p:sp>
      <p:sp>
        <p:nvSpPr>
          <p:cNvPr id="5" name="TextBox 4">
            <a:extLst>
              <a:ext uri="{FF2B5EF4-FFF2-40B4-BE49-F238E27FC236}">
                <a16:creationId xmlns:a16="http://schemas.microsoft.com/office/drawing/2014/main" id="{8A6A9750-8F21-744E-A99E-218E95B258E0}"/>
              </a:ext>
            </a:extLst>
          </p:cNvPr>
          <p:cNvSpPr txBox="1"/>
          <p:nvPr/>
        </p:nvSpPr>
        <p:spPr>
          <a:xfrm>
            <a:off x="1440180" y="592435"/>
            <a:ext cx="4857750" cy="400110"/>
          </a:xfrm>
          <a:prstGeom prst="rect">
            <a:avLst/>
          </a:prstGeom>
          <a:noFill/>
        </p:spPr>
        <p:txBody>
          <a:bodyPr wrap="square" rtlCol="0">
            <a:spAutoFit/>
          </a:bodyPr>
          <a:lstStyle/>
          <a:p>
            <a:r>
              <a:rPr lang="en-AU" sz="2000" b="1" dirty="0">
                <a:solidFill>
                  <a:srgbClr val="0070C0"/>
                </a:solidFill>
              </a:rPr>
              <a:t>Styles</a:t>
            </a:r>
          </a:p>
        </p:txBody>
      </p:sp>
    </p:spTree>
    <p:extLst>
      <p:ext uri="{BB962C8B-B14F-4D97-AF65-F5344CB8AC3E}">
        <p14:creationId xmlns:p14="http://schemas.microsoft.com/office/powerpoint/2010/main" val="350186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DA96FC-8E8C-EE48-B230-FF38E933F165}"/>
              </a:ext>
            </a:extLst>
          </p:cNvPr>
          <p:cNvSpPr txBox="1"/>
          <p:nvPr/>
        </p:nvSpPr>
        <p:spPr>
          <a:xfrm>
            <a:off x="1440180" y="592435"/>
            <a:ext cx="4857750" cy="400110"/>
          </a:xfrm>
          <a:prstGeom prst="rect">
            <a:avLst/>
          </a:prstGeom>
          <a:noFill/>
        </p:spPr>
        <p:txBody>
          <a:bodyPr wrap="square" rtlCol="0">
            <a:spAutoFit/>
          </a:bodyPr>
          <a:lstStyle/>
          <a:p>
            <a:r>
              <a:rPr lang="en-AU" sz="2000" b="1" dirty="0">
                <a:solidFill>
                  <a:srgbClr val="0070C0"/>
                </a:solidFill>
              </a:rPr>
              <a:t>Styles</a:t>
            </a:r>
          </a:p>
        </p:txBody>
      </p:sp>
      <p:sp>
        <p:nvSpPr>
          <p:cNvPr id="3" name="TextBox 2">
            <a:extLst>
              <a:ext uri="{FF2B5EF4-FFF2-40B4-BE49-F238E27FC236}">
                <a16:creationId xmlns:a16="http://schemas.microsoft.com/office/drawing/2014/main" id="{8D0DF789-5108-BD42-9F11-51163782B50B}"/>
              </a:ext>
            </a:extLst>
          </p:cNvPr>
          <p:cNvSpPr txBox="1"/>
          <p:nvPr/>
        </p:nvSpPr>
        <p:spPr>
          <a:xfrm>
            <a:off x="1028700" y="1132651"/>
            <a:ext cx="6938010" cy="140038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fi-FI" sz="2000" dirty="0" err="1"/>
              <a:t>Use</a:t>
            </a:r>
            <a:r>
              <a:rPr lang="fi-FI" sz="2000" dirty="0"/>
              <a:t> a </a:t>
            </a:r>
            <a:r>
              <a:rPr lang="fi-FI" sz="2000" dirty="0" err="1"/>
              <a:t>reader-centric</a:t>
            </a:r>
            <a:r>
              <a:rPr lang="fi-FI" sz="2000" dirty="0"/>
              <a:t> '</a:t>
            </a:r>
            <a:r>
              <a:rPr lang="fi-FI" sz="2000" dirty="0" err="1"/>
              <a:t>you</a:t>
            </a:r>
            <a:r>
              <a:rPr lang="fi-FI" sz="2000" dirty="0"/>
              <a:t>' </a:t>
            </a:r>
            <a:r>
              <a:rPr lang="fi-FI" sz="2000" dirty="0" err="1"/>
              <a:t>attitude</a:t>
            </a:r>
            <a:r>
              <a:rPr lang="fi-FI" sz="2000" dirty="0"/>
              <a:t>: </a:t>
            </a:r>
            <a:r>
              <a:rPr lang="fi-FI" sz="2000" dirty="0" err="1"/>
              <a:t>what’s</a:t>
            </a:r>
            <a:r>
              <a:rPr lang="fi-FI" sz="2000" dirty="0"/>
              <a:t> in it for </a:t>
            </a:r>
            <a:r>
              <a:rPr lang="fi-FI" sz="2000" dirty="0" err="1"/>
              <a:t>them</a:t>
            </a:r>
            <a:r>
              <a:rPr lang="fi-FI" sz="2000" dirty="0"/>
              <a:t> (WIIFT) </a:t>
            </a:r>
          </a:p>
          <a:p>
            <a:pPr marL="342900" indent="-342900">
              <a:spcBef>
                <a:spcPts val="600"/>
              </a:spcBef>
              <a:buFont typeface="Arial" panose="020B0604020202020204" pitchFamily="34" charset="0"/>
              <a:buChar char="•"/>
            </a:pPr>
            <a:r>
              <a:rPr lang="fi-FI" sz="2000" dirty="0" err="1"/>
              <a:t>Beginning</a:t>
            </a:r>
            <a:r>
              <a:rPr lang="fi-FI" sz="2000" dirty="0"/>
              <a:t> (</a:t>
            </a:r>
            <a:r>
              <a:rPr lang="fi-FI" sz="2000" dirty="0" err="1"/>
              <a:t>salutation</a:t>
            </a:r>
            <a:r>
              <a:rPr lang="fi-FI" sz="2000" dirty="0"/>
              <a:t>) and </a:t>
            </a:r>
            <a:r>
              <a:rPr lang="fi-FI" sz="2000" dirty="0" err="1"/>
              <a:t>ending</a:t>
            </a:r>
            <a:r>
              <a:rPr lang="fi-FI" sz="2000" dirty="0"/>
              <a:t> (</a:t>
            </a:r>
            <a:r>
              <a:rPr lang="fi-FI" sz="2000" dirty="0" err="1"/>
              <a:t>complimentary</a:t>
            </a:r>
            <a:r>
              <a:rPr lang="fi-FI" sz="2000" dirty="0"/>
              <a:t> </a:t>
            </a:r>
            <a:r>
              <a:rPr lang="fi-FI" sz="2000" dirty="0" err="1"/>
              <a:t>close</a:t>
            </a:r>
            <a:r>
              <a:rPr lang="fi-FI" sz="2000" dirty="0"/>
              <a:t>) </a:t>
            </a:r>
            <a:r>
              <a:rPr lang="fi-FI" sz="2000" dirty="0" err="1"/>
              <a:t>that</a:t>
            </a:r>
            <a:r>
              <a:rPr lang="fi-FI" sz="2000" dirty="0"/>
              <a:t> </a:t>
            </a:r>
            <a:r>
              <a:rPr lang="fi-FI" sz="2000" dirty="0" err="1"/>
              <a:t>reflects</a:t>
            </a:r>
            <a:r>
              <a:rPr lang="fi-FI" sz="2000" dirty="0"/>
              <a:t> </a:t>
            </a:r>
            <a:r>
              <a:rPr lang="fi-FI" sz="2000" dirty="0" err="1"/>
              <a:t>your</a:t>
            </a:r>
            <a:r>
              <a:rPr lang="fi-FI" sz="2000" dirty="0"/>
              <a:t> </a:t>
            </a:r>
            <a:r>
              <a:rPr lang="fi-FI" sz="2000" dirty="0" err="1"/>
              <a:t>relationship</a:t>
            </a:r>
            <a:r>
              <a:rPr lang="fi-FI" sz="2000" dirty="0"/>
              <a:t> </a:t>
            </a:r>
            <a:r>
              <a:rPr lang="fi-FI" sz="2000" dirty="0" err="1"/>
              <a:t>with</a:t>
            </a:r>
            <a:r>
              <a:rPr lang="fi-FI" sz="2000" dirty="0"/>
              <a:t> </a:t>
            </a:r>
            <a:r>
              <a:rPr lang="fi-FI" sz="2000" dirty="0" err="1"/>
              <a:t>the</a:t>
            </a:r>
            <a:r>
              <a:rPr lang="fi-FI" sz="2000" dirty="0"/>
              <a:t> </a:t>
            </a:r>
            <a:r>
              <a:rPr lang="fi-FI" sz="2000" dirty="0" err="1"/>
              <a:t>reader</a:t>
            </a:r>
            <a:r>
              <a:rPr lang="fi-FI" sz="2000" dirty="0"/>
              <a:t> </a:t>
            </a:r>
          </a:p>
        </p:txBody>
      </p:sp>
      <p:pic>
        <p:nvPicPr>
          <p:cNvPr id="5" name="Picture 4">
            <a:extLst>
              <a:ext uri="{FF2B5EF4-FFF2-40B4-BE49-F238E27FC236}">
                <a16:creationId xmlns:a16="http://schemas.microsoft.com/office/drawing/2014/main" id="{0F98F612-C30E-8140-9E0F-CA31581502EE}"/>
              </a:ext>
            </a:extLst>
          </p:cNvPr>
          <p:cNvPicPr>
            <a:picLocks noChangeAspect="1"/>
          </p:cNvPicPr>
          <p:nvPr/>
        </p:nvPicPr>
        <p:blipFill rotWithShape="1">
          <a:blip r:embed="rId2"/>
          <a:srcRect b="55455"/>
          <a:stretch/>
        </p:blipFill>
        <p:spPr>
          <a:xfrm>
            <a:off x="547566" y="2816860"/>
            <a:ext cx="8299254" cy="1800110"/>
          </a:xfrm>
          <a:prstGeom prst="rect">
            <a:avLst/>
          </a:prstGeom>
        </p:spPr>
      </p:pic>
      <p:sp>
        <p:nvSpPr>
          <p:cNvPr id="6" name="TextBox 5">
            <a:extLst>
              <a:ext uri="{FF2B5EF4-FFF2-40B4-BE49-F238E27FC236}">
                <a16:creationId xmlns:a16="http://schemas.microsoft.com/office/drawing/2014/main" id="{6513DD8E-C924-754C-8148-CCFFD7ADC742}"/>
              </a:ext>
            </a:extLst>
          </p:cNvPr>
          <p:cNvSpPr txBox="1"/>
          <p:nvPr/>
        </p:nvSpPr>
        <p:spPr>
          <a:xfrm>
            <a:off x="547566" y="4720590"/>
            <a:ext cx="7807764" cy="1631216"/>
          </a:xfrm>
          <a:prstGeom prst="rect">
            <a:avLst/>
          </a:prstGeom>
          <a:noFill/>
        </p:spPr>
        <p:txBody>
          <a:bodyPr wrap="square" rtlCol="0">
            <a:spAutoFit/>
          </a:bodyPr>
          <a:lstStyle/>
          <a:p>
            <a:r>
              <a:rPr lang="fi-FI" sz="2000" dirty="0" err="1"/>
              <a:t>Note</a:t>
            </a:r>
            <a:r>
              <a:rPr lang="fi-FI" sz="2000" dirty="0"/>
              <a:t>: </a:t>
            </a:r>
          </a:p>
          <a:p>
            <a:pPr marL="342900" indent="-342900">
              <a:buFont typeface="Arial" panose="020B0604020202020204" pitchFamily="34" charset="0"/>
              <a:buChar char="•"/>
            </a:pPr>
            <a:r>
              <a:rPr lang="fi-FI" sz="2000" dirty="0" err="1"/>
              <a:t>Dear</a:t>
            </a:r>
            <a:r>
              <a:rPr lang="fi-FI" sz="2000" dirty="0"/>
              <a:t> Ms + </a:t>
            </a:r>
            <a:r>
              <a:rPr lang="fi-FI" sz="2000" dirty="0" err="1"/>
              <a:t>name</a:t>
            </a:r>
            <a:r>
              <a:rPr lang="fi-FI" sz="2000" dirty="0"/>
              <a:t> is </a:t>
            </a:r>
            <a:r>
              <a:rPr lang="fi-FI" sz="2000" dirty="0" err="1"/>
              <a:t>the</a:t>
            </a:r>
            <a:r>
              <a:rPr lang="fi-FI" sz="2000" dirty="0"/>
              <a:t> </a:t>
            </a:r>
            <a:r>
              <a:rPr lang="fi-FI" sz="2000" dirty="0" err="1"/>
              <a:t>most</a:t>
            </a:r>
            <a:r>
              <a:rPr lang="fi-FI" sz="2000" dirty="0"/>
              <a:t> </a:t>
            </a:r>
            <a:r>
              <a:rPr lang="fi-FI" sz="2000" dirty="0" err="1"/>
              <a:t>common</a:t>
            </a:r>
            <a:r>
              <a:rPr lang="fi-FI" sz="2000" dirty="0"/>
              <a:t> </a:t>
            </a:r>
            <a:r>
              <a:rPr lang="fi-FI" sz="2000" dirty="0" err="1"/>
              <a:t>way</a:t>
            </a:r>
            <a:r>
              <a:rPr lang="fi-FI" sz="2000" dirty="0"/>
              <a:t> to </a:t>
            </a:r>
            <a:r>
              <a:rPr lang="fi-FI" sz="2000" dirty="0" err="1"/>
              <a:t>address</a:t>
            </a:r>
            <a:r>
              <a:rPr lang="fi-FI" sz="2000" dirty="0"/>
              <a:t> </a:t>
            </a:r>
            <a:r>
              <a:rPr lang="fi-FI" sz="2000" dirty="0" err="1"/>
              <a:t>women</a:t>
            </a:r>
            <a:r>
              <a:rPr lang="fi-FI" sz="2000" dirty="0"/>
              <a:t>, </a:t>
            </a:r>
            <a:r>
              <a:rPr lang="fi-FI" sz="2000" dirty="0" err="1"/>
              <a:t>regardless</a:t>
            </a:r>
            <a:r>
              <a:rPr lang="fi-FI" sz="2000" dirty="0"/>
              <a:t> of </a:t>
            </a:r>
            <a:r>
              <a:rPr lang="fi-FI" sz="2000" dirty="0" err="1"/>
              <a:t>marital</a:t>
            </a:r>
            <a:r>
              <a:rPr lang="fi-FI" sz="2000" dirty="0"/>
              <a:t> status. </a:t>
            </a:r>
          </a:p>
          <a:p>
            <a:pPr marL="342900" indent="-342900">
              <a:buFont typeface="Arial" panose="020B0604020202020204" pitchFamily="34" charset="0"/>
              <a:buChar char="•"/>
            </a:pPr>
            <a:r>
              <a:rPr lang="fi-FI" sz="2000" dirty="0"/>
              <a:t>If </a:t>
            </a:r>
            <a:r>
              <a:rPr lang="fi-FI" sz="2000" dirty="0" err="1"/>
              <a:t>you</a:t>
            </a:r>
            <a:r>
              <a:rPr lang="fi-FI" sz="2000" dirty="0"/>
              <a:t> </a:t>
            </a:r>
            <a:r>
              <a:rPr lang="fi-FI" sz="2000" dirty="0" err="1"/>
              <a:t>do</a:t>
            </a:r>
            <a:r>
              <a:rPr lang="fi-FI" sz="2000" dirty="0"/>
              <a:t> </a:t>
            </a:r>
            <a:r>
              <a:rPr lang="fi-FI" sz="2000" dirty="0" err="1"/>
              <a:t>not</a:t>
            </a:r>
            <a:r>
              <a:rPr lang="fi-FI" sz="2000" dirty="0"/>
              <a:t> </a:t>
            </a:r>
            <a:r>
              <a:rPr lang="fi-FI" sz="2000" dirty="0" err="1"/>
              <a:t>know</a:t>
            </a:r>
            <a:r>
              <a:rPr lang="fi-FI" sz="2000" dirty="0"/>
              <a:t> </a:t>
            </a:r>
            <a:r>
              <a:rPr lang="fi-FI" sz="2000" dirty="0" err="1"/>
              <a:t>whether</a:t>
            </a:r>
            <a:r>
              <a:rPr lang="fi-FI" sz="2000" dirty="0"/>
              <a:t> </a:t>
            </a:r>
            <a:r>
              <a:rPr lang="fi-FI" sz="2000" dirty="0" err="1"/>
              <a:t>the</a:t>
            </a:r>
            <a:r>
              <a:rPr lang="fi-FI" sz="2000" dirty="0"/>
              <a:t> </a:t>
            </a:r>
            <a:r>
              <a:rPr lang="fi-FI" sz="2000" dirty="0" err="1"/>
              <a:t>recipient</a:t>
            </a:r>
            <a:r>
              <a:rPr lang="fi-FI" sz="2000" dirty="0"/>
              <a:t> is a </a:t>
            </a:r>
            <a:r>
              <a:rPr lang="fi-FI" sz="2000" dirty="0" err="1"/>
              <a:t>man</a:t>
            </a:r>
            <a:r>
              <a:rPr lang="fi-FI" sz="2000" dirty="0"/>
              <a:t> </a:t>
            </a:r>
            <a:r>
              <a:rPr lang="fi-FI" sz="2000" dirty="0" err="1"/>
              <a:t>or</a:t>
            </a:r>
            <a:r>
              <a:rPr lang="fi-FI" sz="2000" dirty="0"/>
              <a:t> a </a:t>
            </a:r>
            <a:r>
              <a:rPr lang="fi-FI" sz="2000" dirty="0" err="1"/>
              <a:t>woman</a:t>
            </a:r>
            <a:r>
              <a:rPr lang="fi-FI" sz="2000" dirty="0"/>
              <a:t>, </a:t>
            </a:r>
            <a:r>
              <a:rPr lang="fi-FI" sz="2000" dirty="0" err="1"/>
              <a:t>simply</a:t>
            </a:r>
            <a:r>
              <a:rPr lang="fi-FI" sz="2000" dirty="0"/>
              <a:t> </a:t>
            </a:r>
            <a:r>
              <a:rPr lang="fi-FI" sz="2000" dirty="0" err="1"/>
              <a:t>use</a:t>
            </a:r>
            <a:r>
              <a:rPr lang="fi-FI" sz="2000" dirty="0"/>
              <a:t> </a:t>
            </a:r>
            <a:r>
              <a:rPr lang="fi-FI" sz="2000" dirty="0" err="1"/>
              <a:t>the</a:t>
            </a:r>
            <a:r>
              <a:rPr lang="fi-FI" sz="2000" dirty="0"/>
              <a:t> </a:t>
            </a:r>
            <a:r>
              <a:rPr lang="fi-FI" sz="2000" dirty="0" err="1"/>
              <a:t>full</a:t>
            </a:r>
            <a:r>
              <a:rPr lang="fi-FI" sz="2000" dirty="0"/>
              <a:t> </a:t>
            </a:r>
            <a:r>
              <a:rPr lang="fi-FI" sz="2000" dirty="0" err="1"/>
              <a:t>name</a:t>
            </a:r>
            <a:r>
              <a:rPr lang="fi-FI" sz="2000" dirty="0"/>
              <a:t>, </a:t>
            </a:r>
            <a:r>
              <a:rPr lang="fi-FI" sz="2000" dirty="0" err="1"/>
              <a:t>e.g</a:t>
            </a:r>
            <a:r>
              <a:rPr lang="fi-FI" sz="2000" dirty="0"/>
              <a:t>. </a:t>
            </a:r>
            <a:r>
              <a:rPr lang="fi-FI" sz="2000" dirty="0" err="1"/>
              <a:t>Dear</a:t>
            </a:r>
            <a:r>
              <a:rPr lang="fi-FI" sz="2000" dirty="0"/>
              <a:t> </a:t>
            </a:r>
            <a:r>
              <a:rPr lang="fi-FI" sz="2000" dirty="0" err="1"/>
              <a:t>Eun</a:t>
            </a:r>
            <a:r>
              <a:rPr lang="fi-FI" sz="2000" dirty="0"/>
              <a:t>-Young Park </a:t>
            </a:r>
          </a:p>
        </p:txBody>
      </p:sp>
    </p:spTree>
    <p:extLst>
      <p:ext uri="{BB962C8B-B14F-4D97-AF65-F5344CB8AC3E}">
        <p14:creationId xmlns:p14="http://schemas.microsoft.com/office/powerpoint/2010/main" val="30590557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169DAC-7FED-2449-B93D-47268A564286}"/>
              </a:ext>
            </a:extLst>
          </p:cNvPr>
          <p:cNvPicPr>
            <a:picLocks noChangeAspect="1"/>
          </p:cNvPicPr>
          <p:nvPr/>
        </p:nvPicPr>
        <p:blipFill>
          <a:blip r:embed="rId2"/>
          <a:stretch>
            <a:fillRect/>
          </a:stretch>
        </p:blipFill>
        <p:spPr>
          <a:xfrm>
            <a:off x="390143" y="1428750"/>
            <a:ext cx="8634413" cy="3524250"/>
          </a:xfrm>
          <a:prstGeom prst="rect">
            <a:avLst/>
          </a:prstGeom>
        </p:spPr>
      </p:pic>
    </p:spTree>
    <p:extLst>
      <p:ext uri="{BB962C8B-B14F-4D97-AF65-F5344CB8AC3E}">
        <p14:creationId xmlns:p14="http://schemas.microsoft.com/office/powerpoint/2010/main" val="172093281"/>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11D3F1-87C9-6D48-A957-D540F0A6E21B}"/>
              </a:ext>
            </a:extLst>
          </p:cNvPr>
          <p:cNvPicPr>
            <a:picLocks noChangeAspect="1"/>
          </p:cNvPicPr>
          <p:nvPr/>
        </p:nvPicPr>
        <p:blipFill>
          <a:blip r:embed="rId2"/>
          <a:stretch>
            <a:fillRect/>
          </a:stretch>
        </p:blipFill>
        <p:spPr>
          <a:xfrm>
            <a:off x="1543050" y="285750"/>
            <a:ext cx="6057900" cy="6286500"/>
          </a:xfrm>
          <a:prstGeom prst="rect">
            <a:avLst/>
          </a:prstGeom>
        </p:spPr>
      </p:pic>
    </p:spTree>
    <p:extLst>
      <p:ext uri="{BB962C8B-B14F-4D97-AF65-F5344CB8AC3E}">
        <p14:creationId xmlns:p14="http://schemas.microsoft.com/office/powerpoint/2010/main" val="2585291184"/>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1098-57AD-9049-8648-61A7B7F5CDAC}"/>
              </a:ext>
            </a:extLst>
          </p:cNvPr>
          <p:cNvSpPr>
            <a:spLocks noGrp="1"/>
          </p:cNvSpPr>
          <p:nvPr>
            <p:ph type="title"/>
          </p:nvPr>
        </p:nvSpPr>
        <p:spPr/>
        <p:txBody>
          <a:bodyPr/>
          <a:lstStyle/>
          <a:p>
            <a:r>
              <a:rPr lang="en-US" dirty="0">
                <a:solidFill>
                  <a:srgbClr val="660066"/>
                </a:solidFill>
              </a:rPr>
              <a:t>7. Session 1 Reflection </a:t>
            </a:r>
            <a:r>
              <a:rPr lang="fi-FI" b="0" dirty="0">
                <a:solidFill>
                  <a:schemeClr val="accent4">
                    <a:lumMod val="75000"/>
                    <a:lumOff val="25000"/>
                  </a:schemeClr>
                </a:solidFill>
              </a:rPr>
              <a:t>(in </a:t>
            </a:r>
            <a:r>
              <a:rPr lang="fi-FI" b="0" dirty="0" err="1">
                <a:solidFill>
                  <a:schemeClr val="accent4">
                    <a:lumMod val="75000"/>
                    <a:lumOff val="25000"/>
                  </a:schemeClr>
                </a:solidFill>
              </a:rPr>
              <a:t>MyCourses</a:t>
            </a:r>
            <a:r>
              <a:rPr lang="fi-FI" b="0" dirty="0">
                <a:solidFill>
                  <a:schemeClr val="accent4">
                    <a:lumMod val="75000"/>
                    <a:lumOff val="25000"/>
                  </a:schemeClr>
                </a:solidFill>
              </a:rPr>
              <a:t>)</a:t>
            </a:r>
            <a:endParaRPr lang="en-AU" b="0" dirty="0">
              <a:solidFill>
                <a:schemeClr val="accent4">
                  <a:lumMod val="75000"/>
                  <a:lumOff val="25000"/>
                </a:schemeClr>
              </a:solidFill>
            </a:endParaRPr>
          </a:p>
        </p:txBody>
      </p:sp>
    </p:spTree>
    <p:extLst>
      <p:ext uri="{BB962C8B-B14F-4D97-AF65-F5344CB8AC3E}">
        <p14:creationId xmlns:p14="http://schemas.microsoft.com/office/powerpoint/2010/main" val="1155294076"/>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C792-BB9C-1A45-9F39-B045D34EE3A7}"/>
              </a:ext>
            </a:extLst>
          </p:cNvPr>
          <p:cNvSpPr>
            <a:spLocks noGrp="1"/>
          </p:cNvSpPr>
          <p:nvPr>
            <p:ph type="title"/>
          </p:nvPr>
        </p:nvSpPr>
        <p:spPr/>
        <p:txBody>
          <a:bodyPr/>
          <a:lstStyle/>
          <a:p>
            <a:r>
              <a:rPr lang="en-GB" dirty="0">
                <a:solidFill>
                  <a:srgbClr val="660066"/>
                </a:solidFill>
              </a:rPr>
              <a:t>8. Work due Session 2</a:t>
            </a:r>
            <a:endParaRPr lang="en-AU" dirty="0"/>
          </a:p>
        </p:txBody>
      </p:sp>
      <p:sp>
        <p:nvSpPr>
          <p:cNvPr id="3" name="TextBox 2">
            <a:extLst>
              <a:ext uri="{FF2B5EF4-FFF2-40B4-BE49-F238E27FC236}">
                <a16:creationId xmlns:a16="http://schemas.microsoft.com/office/drawing/2014/main" id="{356A66AF-EF01-6C49-89BD-56195D6311C3}"/>
              </a:ext>
            </a:extLst>
          </p:cNvPr>
          <p:cNvSpPr txBox="1"/>
          <p:nvPr/>
        </p:nvSpPr>
        <p:spPr>
          <a:xfrm>
            <a:off x="571500" y="1417638"/>
            <a:ext cx="6756400" cy="4555093"/>
          </a:xfrm>
          <a:prstGeom prst="rect">
            <a:avLst/>
          </a:prstGeom>
          <a:noFill/>
        </p:spPr>
        <p:txBody>
          <a:bodyPr wrap="square" rtlCol="0">
            <a:spAutoFit/>
          </a:bodyPr>
          <a:lstStyle/>
          <a:p>
            <a:pPr>
              <a:spcBef>
                <a:spcPts val="600"/>
              </a:spcBef>
            </a:pPr>
            <a:r>
              <a:rPr lang="fi-FI" sz="2000" b="1" dirty="0"/>
              <a:t>A1 </a:t>
            </a:r>
            <a:r>
              <a:rPr lang="fi-FI" sz="2000" b="1" dirty="0" err="1"/>
              <a:t>Written</a:t>
            </a:r>
            <a:r>
              <a:rPr lang="fi-FI" sz="2000" b="1" dirty="0"/>
              <a:t> </a:t>
            </a:r>
            <a:r>
              <a:rPr lang="fi-FI" sz="2000" b="1" dirty="0" err="1"/>
              <a:t>request</a:t>
            </a:r>
            <a:r>
              <a:rPr lang="fi-FI" sz="2000" b="1" dirty="0"/>
              <a:t>:</a:t>
            </a:r>
          </a:p>
          <a:p>
            <a:pPr>
              <a:spcBef>
                <a:spcPts val="600"/>
              </a:spcBef>
            </a:pPr>
            <a:r>
              <a:rPr lang="fi-FI" sz="2000" dirty="0"/>
              <a:t>Write </a:t>
            </a:r>
            <a:r>
              <a:rPr lang="fi-FI" sz="2000" dirty="0" err="1"/>
              <a:t>your</a:t>
            </a:r>
            <a:r>
              <a:rPr lang="fi-FI" sz="2000" dirty="0"/>
              <a:t> </a:t>
            </a:r>
            <a:r>
              <a:rPr lang="fi-FI" sz="2000" dirty="0" err="1"/>
              <a:t>email</a:t>
            </a:r>
            <a:r>
              <a:rPr lang="fi-FI" sz="2000" dirty="0"/>
              <a:t> </a:t>
            </a:r>
            <a:r>
              <a:rPr lang="fi-FI" sz="2000" dirty="0" err="1"/>
              <a:t>request</a:t>
            </a:r>
            <a:r>
              <a:rPr lang="fi-FI" sz="2000" dirty="0"/>
              <a:t> (in </a:t>
            </a:r>
            <a:r>
              <a:rPr lang="fi-FI" sz="2000" dirty="0" err="1"/>
              <a:t>your</a:t>
            </a:r>
            <a:r>
              <a:rPr lang="fi-FI" sz="2000" dirty="0"/>
              <a:t> </a:t>
            </a:r>
            <a:r>
              <a:rPr lang="fi-FI" sz="2000" dirty="0" err="1"/>
              <a:t>teams</a:t>
            </a:r>
            <a:r>
              <a:rPr lang="fi-FI" sz="2000" dirty="0"/>
              <a:t>)</a:t>
            </a:r>
            <a:r>
              <a:rPr lang="fi-FI" sz="2000" b="1" dirty="0"/>
              <a:t> </a:t>
            </a:r>
            <a:r>
              <a:rPr lang="fi-FI" sz="2000" dirty="0"/>
              <a:t>- </a:t>
            </a:r>
            <a:r>
              <a:rPr lang="fi-FI" sz="2000" dirty="0" err="1"/>
              <a:t>consider</a:t>
            </a:r>
            <a:r>
              <a:rPr lang="fi-FI" sz="2000" dirty="0"/>
              <a:t>: </a:t>
            </a:r>
          </a:p>
          <a:p>
            <a:pPr>
              <a:spcBef>
                <a:spcPts val="600"/>
              </a:spcBef>
            </a:pPr>
            <a:r>
              <a:rPr lang="fi-FI" sz="2000" dirty="0"/>
              <a:t>• </a:t>
            </a:r>
            <a:r>
              <a:rPr lang="fi-FI" sz="2000" b="1" dirty="0" err="1"/>
              <a:t>Audience</a:t>
            </a:r>
            <a:r>
              <a:rPr lang="fi-FI" sz="2000" b="1" dirty="0"/>
              <a:t> </a:t>
            </a:r>
            <a:r>
              <a:rPr lang="fi-FI" sz="2000" b="1" dirty="0" err="1"/>
              <a:t>focus</a:t>
            </a:r>
            <a:r>
              <a:rPr lang="fi-FI" sz="2000" b="1" dirty="0"/>
              <a:t> </a:t>
            </a:r>
            <a:r>
              <a:rPr lang="fi-FI" sz="2000" dirty="0"/>
              <a:t>– </a:t>
            </a:r>
            <a:r>
              <a:rPr lang="fi-FI" sz="2000" dirty="0" err="1"/>
              <a:t>what’s</a:t>
            </a:r>
            <a:r>
              <a:rPr lang="fi-FI" sz="2000" dirty="0"/>
              <a:t> in it for </a:t>
            </a:r>
            <a:r>
              <a:rPr lang="fi-FI" sz="2000" dirty="0" err="1"/>
              <a:t>them</a:t>
            </a:r>
            <a:r>
              <a:rPr lang="fi-FI" sz="2000" dirty="0"/>
              <a:t>?</a:t>
            </a:r>
            <a:br>
              <a:rPr lang="fi-FI" sz="2000" dirty="0"/>
            </a:br>
            <a:r>
              <a:rPr lang="fi-FI" sz="2000" dirty="0"/>
              <a:t>• </a:t>
            </a:r>
            <a:r>
              <a:rPr lang="fi-FI" sz="2000" b="1" dirty="0"/>
              <a:t>Style </a:t>
            </a:r>
            <a:r>
              <a:rPr lang="fi-FI" sz="2000" dirty="0"/>
              <a:t>– </a:t>
            </a:r>
            <a:r>
              <a:rPr lang="fi-FI" sz="2000" dirty="0" err="1"/>
              <a:t>e.g</a:t>
            </a:r>
            <a:r>
              <a:rPr lang="fi-FI" sz="2000" dirty="0"/>
              <a:t>. </a:t>
            </a:r>
            <a:r>
              <a:rPr lang="fi-FI" sz="2000" dirty="0" err="1"/>
              <a:t>be</a:t>
            </a:r>
            <a:r>
              <a:rPr lang="fi-FI" sz="2000" dirty="0"/>
              <a:t> </a:t>
            </a:r>
            <a:r>
              <a:rPr lang="fi-FI" sz="2000" dirty="0" err="1"/>
              <a:t>polite</a:t>
            </a:r>
            <a:r>
              <a:rPr lang="fi-FI" sz="2000" dirty="0"/>
              <a:t> (+ </a:t>
            </a:r>
            <a:r>
              <a:rPr lang="fi-FI" sz="2000" dirty="0" err="1"/>
              <a:t>remember</a:t>
            </a:r>
            <a:r>
              <a:rPr lang="fi-FI" sz="2000" dirty="0"/>
              <a:t> </a:t>
            </a:r>
            <a:r>
              <a:rPr lang="fi-FI" sz="2000" dirty="0" err="1"/>
              <a:t>pathos</a:t>
            </a:r>
            <a:r>
              <a:rPr lang="fi-FI" sz="2000" dirty="0"/>
              <a:t>)</a:t>
            </a:r>
          </a:p>
          <a:p>
            <a:pPr>
              <a:spcBef>
                <a:spcPts val="600"/>
              </a:spcBef>
            </a:pPr>
            <a:r>
              <a:rPr lang="fi-FI" sz="2000" dirty="0"/>
              <a:t>• </a:t>
            </a:r>
            <a:r>
              <a:rPr lang="fi-FI" sz="2000" b="1" dirty="0" err="1"/>
              <a:t>Readability</a:t>
            </a:r>
            <a:r>
              <a:rPr lang="fi-FI" sz="2000" b="1" dirty="0"/>
              <a:t> </a:t>
            </a:r>
            <a:r>
              <a:rPr lang="fi-FI" sz="2000" dirty="0"/>
              <a:t>– </a:t>
            </a:r>
            <a:r>
              <a:rPr lang="fi-FI" sz="2000" dirty="0" err="1"/>
              <a:t>e.g</a:t>
            </a:r>
            <a:r>
              <a:rPr lang="fi-FI" sz="2000" dirty="0"/>
              <a:t>. </a:t>
            </a:r>
            <a:r>
              <a:rPr lang="fi-FI" sz="2000" dirty="0" err="1"/>
              <a:t>high</a:t>
            </a:r>
            <a:r>
              <a:rPr lang="fi-FI" sz="2000" dirty="0"/>
              <a:t> </a:t>
            </a:r>
            <a:r>
              <a:rPr lang="fi-FI" sz="2000" dirty="0" err="1"/>
              <a:t>skim</a:t>
            </a:r>
            <a:r>
              <a:rPr lang="fi-FI" sz="2000" dirty="0"/>
              <a:t> </a:t>
            </a:r>
            <a:r>
              <a:rPr lang="fi-FI" sz="2000" dirty="0" err="1"/>
              <a:t>value</a:t>
            </a:r>
            <a:r>
              <a:rPr lang="fi-FI" sz="2000" dirty="0"/>
              <a:t> </a:t>
            </a:r>
          </a:p>
          <a:p>
            <a:pPr>
              <a:spcBef>
                <a:spcPts val="600"/>
              </a:spcBef>
            </a:pPr>
            <a:r>
              <a:rPr lang="fi-FI" sz="2000" dirty="0"/>
              <a:t>• </a:t>
            </a:r>
            <a:r>
              <a:rPr lang="fi-FI" sz="2000" b="1" dirty="0"/>
              <a:t>Content </a:t>
            </a:r>
            <a:r>
              <a:rPr lang="fi-FI" sz="2000" dirty="0"/>
              <a:t>– </a:t>
            </a:r>
            <a:r>
              <a:rPr lang="fi-FI" sz="2000" dirty="0" err="1"/>
              <a:t>reader</a:t>
            </a:r>
            <a:r>
              <a:rPr lang="fi-FI" sz="2000" dirty="0"/>
              <a:t> </a:t>
            </a:r>
            <a:r>
              <a:rPr lang="fi-FI" sz="2000" dirty="0" err="1"/>
              <a:t>must</a:t>
            </a:r>
            <a:r>
              <a:rPr lang="fi-FI" sz="2000" dirty="0"/>
              <a:t> </a:t>
            </a:r>
            <a:r>
              <a:rPr lang="fi-FI" sz="2000" dirty="0" err="1"/>
              <a:t>understand</a:t>
            </a:r>
            <a:r>
              <a:rPr lang="fi-FI" sz="2000" dirty="0"/>
              <a:t>:</a:t>
            </a:r>
          </a:p>
          <a:p>
            <a:pPr marL="800100" lvl="1" indent="-342900">
              <a:spcBef>
                <a:spcPts val="600"/>
              </a:spcBef>
              <a:buFont typeface="Arial" panose="020B0604020202020204" pitchFamily="34" charset="0"/>
              <a:buChar char="•"/>
            </a:pPr>
            <a:r>
              <a:rPr lang="fi-FI" sz="2000" dirty="0" err="1"/>
              <a:t>why</a:t>
            </a:r>
            <a:r>
              <a:rPr lang="fi-FI" sz="2000" dirty="0"/>
              <a:t> </a:t>
            </a:r>
            <a:r>
              <a:rPr lang="fi-FI" sz="2000" dirty="0" err="1"/>
              <a:t>you</a:t>
            </a:r>
            <a:r>
              <a:rPr lang="fi-FI" sz="2000" dirty="0"/>
              <a:t> </a:t>
            </a:r>
            <a:r>
              <a:rPr lang="fi-FI" sz="2000" dirty="0" err="1"/>
              <a:t>are</a:t>
            </a:r>
            <a:r>
              <a:rPr lang="fi-FI" sz="2000" dirty="0"/>
              <a:t> </a:t>
            </a:r>
            <a:r>
              <a:rPr lang="fi-FI" sz="2000" dirty="0" err="1"/>
              <a:t>writing</a:t>
            </a:r>
            <a:endParaRPr lang="fi-FI" sz="2000" dirty="0"/>
          </a:p>
          <a:p>
            <a:pPr marL="800100" lvl="1" indent="-342900">
              <a:spcBef>
                <a:spcPts val="600"/>
              </a:spcBef>
              <a:buFont typeface="Arial" panose="020B0604020202020204" pitchFamily="34" charset="0"/>
              <a:buChar char="•"/>
            </a:pPr>
            <a:r>
              <a:rPr lang="fi-FI" sz="2000" dirty="0" err="1"/>
              <a:t>what</a:t>
            </a:r>
            <a:r>
              <a:rPr lang="fi-FI" sz="2000" dirty="0"/>
              <a:t> it is </a:t>
            </a:r>
            <a:r>
              <a:rPr lang="fi-FI" sz="2000" dirty="0" err="1"/>
              <a:t>that</a:t>
            </a:r>
            <a:r>
              <a:rPr lang="fi-FI" sz="2000" dirty="0"/>
              <a:t> </a:t>
            </a:r>
            <a:r>
              <a:rPr lang="fi-FI" sz="2000" dirty="0" err="1"/>
              <a:t>you</a:t>
            </a:r>
            <a:r>
              <a:rPr lang="fi-FI" sz="2000" dirty="0"/>
              <a:t> </a:t>
            </a:r>
            <a:r>
              <a:rPr lang="fi-FI" sz="2000" dirty="0" err="1"/>
              <a:t>want</a:t>
            </a:r>
            <a:endParaRPr lang="fi-FI" sz="2000" dirty="0"/>
          </a:p>
          <a:p>
            <a:pPr marL="800100" lvl="1" indent="-342900">
              <a:spcBef>
                <a:spcPts val="600"/>
              </a:spcBef>
              <a:buFont typeface="Arial" panose="020B0604020202020204" pitchFamily="34" charset="0"/>
              <a:buChar char="•"/>
            </a:pPr>
            <a:r>
              <a:rPr lang="fi-FI" sz="2000" dirty="0" err="1"/>
              <a:t>how</a:t>
            </a:r>
            <a:r>
              <a:rPr lang="fi-FI" sz="2000" dirty="0"/>
              <a:t> </a:t>
            </a:r>
            <a:r>
              <a:rPr lang="fi-FI" sz="2000" dirty="0" err="1"/>
              <a:t>they</a:t>
            </a:r>
            <a:r>
              <a:rPr lang="fi-FI" sz="2000" dirty="0"/>
              <a:t> </a:t>
            </a:r>
            <a:r>
              <a:rPr lang="fi-FI" sz="2000" dirty="0" err="1"/>
              <a:t>would</a:t>
            </a:r>
            <a:r>
              <a:rPr lang="fi-FI" sz="2000" dirty="0"/>
              <a:t> </a:t>
            </a:r>
            <a:r>
              <a:rPr lang="fi-FI" sz="2000" dirty="0" err="1"/>
              <a:t>benefit</a:t>
            </a:r>
            <a:r>
              <a:rPr lang="fi-FI" sz="2000" dirty="0"/>
              <a:t> </a:t>
            </a:r>
          </a:p>
          <a:p>
            <a:pPr>
              <a:spcBef>
                <a:spcPts val="600"/>
              </a:spcBef>
            </a:pPr>
            <a:r>
              <a:rPr lang="en-US" sz="2000" dirty="0"/>
              <a:t>Have your 1st Version ready for peer feedback tomorrow. </a:t>
            </a:r>
          </a:p>
          <a:p>
            <a:pPr>
              <a:spcBef>
                <a:spcPts val="600"/>
              </a:spcBef>
            </a:pPr>
            <a:r>
              <a:rPr lang="en-US" sz="2000" dirty="0"/>
              <a:t>You will work on it in class + show it to another team </a:t>
            </a:r>
          </a:p>
          <a:p>
            <a:pPr>
              <a:spcBef>
                <a:spcPts val="600"/>
              </a:spcBef>
            </a:pPr>
            <a:r>
              <a:rPr lang="en-US" sz="2000" b="1" dirty="0"/>
              <a:t>Final version due Thursday</a:t>
            </a:r>
            <a:endParaRPr lang="fi-FI" sz="2000" dirty="0"/>
          </a:p>
        </p:txBody>
      </p:sp>
    </p:spTree>
    <p:extLst>
      <p:ext uri="{BB962C8B-B14F-4D97-AF65-F5344CB8AC3E}">
        <p14:creationId xmlns:p14="http://schemas.microsoft.com/office/powerpoint/2010/main" val="36592553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03C2-B34F-2D4C-A3A3-6BD19C03E4F8}"/>
              </a:ext>
            </a:extLst>
          </p:cNvPr>
          <p:cNvSpPr>
            <a:spLocks noGrp="1"/>
          </p:cNvSpPr>
          <p:nvPr>
            <p:ph type="title"/>
          </p:nvPr>
        </p:nvSpPr>
        <p:spPr/>
        <p:txBody>
          <a:bodyPr/>
          <a:lstStyle/>
          <a:p>
            <a:r>
              <a:rPr lang="en-US" dirty="0">
                <a:solidFill>
                  <a:schemeClr val="tx1"/>
                </a:solidFill>
              </a:rPr>
              <a:t>Session 2</a:t>
            </a:r>
            <a:endParaRPr lang="en-AU" dirty="0">
              <a:solidFill>
                <a:schemeClr val="tx1"/>
              </a:solidFill>
            </a:endParaRPr>
          </a:p>
        </p:txBody>
      </p:sp>
      <p:sp>
        <p:nvSpPr>
          <p:cNvPr id="3" name="TextBox 2">
            <a:extLst>
              <a:ext uri="{FF2B5EF4-FFF2-40B4-BE49-F238E27FC236}">
                <a16:creationId xmlns:a16="http://schemas.microsoft.com/office/drawing/2014/main" id="{C155EB21-219F-404F-B3BF-A8C1C53359BE}"/>
              </a:ext>
            </a:extLst>
          </p:cNvPr>
          <p:cNvSpPr txBox="1"/>
          <p:nvPr/>
        </p:nvSpPr>
        <p:spPr>
          <a:xfrm>
            <a:off x="584200" y="1752600"/>
            <a:ext cx="7607300" cy="3323987"/>
          </a:xfrm>
          <a:prstGeom prst="rect">
            <a:avLst/>
          </a:prstGeom>
          <a:noFill/>
        </p:spPr>
        <p:txBody>
          <a:bodyPr wrap="square" rtlCol="0">
            <a:spAutoFit/>
          </a:bodyPr>
          <a:lstStyle/>
          <a:p>
            <a:pPr>
              <a:spcBef>
                <a:spcPts val="600"/>
              </a:spcBef>
            </a:pPr>
            <a:r>
              <a:rPr lang="en-US" sz="2000" b="1" dirty="0"/>
              <a:t>13.00-16.00</a:t>
            </a:r>
            <a:endParaRPr lang="en-US" sz="2000" dirty="0"/>
          </a:p>
          <a:p>
            <a:pPr lvl="0">
              <a:spcBef>
                <a:spcPts val="600"/>
              </a:spcBef>
            </a:pPr>
            <a:r>
              <a:rPr lang="en-US" sz="2000" u="sng" dirty="0">
                <a:solidFill>
                  <a:srgbClr val="0070C0"/>
                </a:solidFill>
              </a:rPr>
              <a:t>A1 Written request</a:t>
            </a:r>
            <a:r>
              <a:rPr lang="en-US" sz="2000" dirty="0">
                <a:solidFill>
                  <a:srgbClr val="0070C0"/>
                </a:solidFill>
              </a:rPr>
              <a:t> </a:t>
            </a:r>
            <a:r>
              <a:rPr lang="en-US" sz="2000" u="sng" dirty="0">
                <a:solidFill>
                  <a:srgbClr val="0070C0"/>
                </a:solidFill>
              </a:rPr>
              <a:t>1</a:t>
            </a:r>
            <a:r>
              <a:rPr lang="en-US" sz="2000" u="sng" baseline="30000" dirty="0">
                <a:solidFill>
                  <a:srgbClr val="0070C0"/>
                </a:solidFill>
              </a:rPr>
              <a:t>st</a:t>
            </a:r>
            <a:r>
              <a:rPr lang="en-US" sz="2000" u="sng" dirty="0">
                <a:solidFill>
                  <a:srgbClr val="0070C0"/>
                </a:solidFill>
              </a:rPr>
              <a:t> Version</a:t>
            </a:r>
            <a:r>
              <a:rPr lang="en-US" sz="2000" dirty="0"/>
              <a:t>:</a:t>
            </a:r>
            <a:endParaRPr lang="fi-FI" sz="2000" dirty="0"/>
          </a:p>
          <a:p>
            <a:pPr marL="285750" indent="-285750">
              <a:spcBef>
                <a:spcPts val="600"/>
              </a:spcBef>
              <a:buFont typeface="Arial" panose="020B0604020202020204" pitchFamily="34" charset="0"/>
              <a:buChar char="•"/>
            </a:pPr>
            <a:r>
              <a:rPr lang="en-US" sz="2000" dirty="0"/>
              <a:t>Peer feedback </a:t>
            </a:r>
            <a:endParaRPr lang="fi-FI" sz="2000" dirty="0"/>
          </a:p>
          <a:p>
            <a:pPr lvl="0">
              <a:spcBef>
                <a:spcPts val="600"/>
              </a:spcBef>
            </a:pPr>
            <a:r>
              <a:rPr lang="en-US" sz="2000" dirty="0"/>
              <a:t>Instructions for </a:t>
            </a:r>
            <a:r>
              <a:rPr lang="en-US" sz="2000" u="sng" dirty="0">
                <a:solidFill>
                  <a:srgbClr val="0070C0"/>
                </a:solidFill>
              </a:rPr>
              <a:t>A2a &amp; A2b</a:t>
            </a:r>
            <a:r>
              <a:rPr lang="en-US" sz="2000" u="sng" dirty="0"/>
              <a:t>:</a:t>
            </a:r>
            <a:r>
              <a:rPr lang="fi-FI" sz="2000" dirty="0"/>
              <a:t> </a:t>
            </a:r>
            <a:r>
              <a:rPr lang="en-US" sz="2000" u="sng" dirty="0"/>
              <a:t>Individual, 5-minute persuasive presentation</a:t>
            </a:r>
            <a:r>
              <a:rPr lang="en-US" sz="2000" dirty="0"/>
              <a:t> (a) outline &amp;</a:t>
            </a:r>
            <a:r>
              <a:rPr lang="fi-FI" sz="2000" dirty="0"/>
              <a:t> </a:t>
            </a:r>
            <a:r>
              <a:rPr lang="en-US" sz="2000" dirty="0"/>
              <a:t>(b) presentation</a:t>
            </a:r>
            <a:endParaRPr lang="fi-FI" sz="2000" dirty="0"/>
          </a:p>
          <a:p>
            <a:pPr lvl="0">
              <a:spcBef>
                <a:spcPts val="600"/>
              </a:spcBef>
            </a:pPr>
            <a:r>
              <a:rPr lang="en-US" sz="2000" dirty="0"/>
              <a:t>Instructions for </a:t>
            </a:r>
            <a:r>
              <a:rPr lang="en-US" sz="2000" u="sng" dirty="0">
                <a:solidFill>
                  <a:srgbClr val="0070C0"/>
                </a:solidFill>
              </a:rPr>
              <a:t>A5 Critical reflection</a:t>
            </a:r>
          </a:p>
          <a:p>
            <a:pPr lvl="0">
              <a:spcBef>
                <a:spcPts val="600"/>
              </a:spcBef>
            </a:pPr>
            <a:endParaRPr lang="en-US" sz="2000" u="sng" dirty="0">
              <a:solidFill>
                <a:srgbClr val="0070C0"/>
              </a:solidFill>
            </a:endParaRPr>
          </a:p>
          <a:p>
            <a:pPr>
              <a:spcBef>
                <a:spcPts val="600"/>
              </a:spcBef>
            </a:pPr>
            <a:r>
              <a:rPr lang="en-US" sz="2000" dirty="0"/>
              <a:t>Read </a:t>
            </a:r>
            <a:r>
              <a:rPr lang="en-US" sz="2000" b="1" i="1" dirty="0"/>
              <a:t>Inputs 1, 2 and 3 </a:t>
            </a:r>
            <a:r>
              <a:rPr lang="en-US" sz="2000" dirty="0"/>
              <a:t>(communication strategy, persuasive techniques, effective writing) - available in MyCourses</a:t>
            </a:r>
            <a:r>
              <a:rPr lang="fi-FI" sz="2000" dirty="0"/>
              <a:t> </a:t>
            </a:r>
          </a:p>
        </p:txBody>
      </p:sp>
    </p:spTree>
    <p:extLst>
      <p:ext uri="{BB962C8B-B14F-4D97-AF65-F5344CB8AC3E}">
        <p14:creationId xmlns:p14="http://schemas.microsoft.com/office/powerpoint/2010/main" val="4184274352"/>
      </p:ext>
    </p:extLst>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A1F7-A25B-1144-917E-CA69A45D51D8}"/>
              </a:ext>
            </a:extLst>
          </p:cNvPr>
          <p:cNvSpPr>
            <a:spLocks noGrp="1"/>
          </p:cNvSpPr>
          <p:nvPr>
            <p:ph type="title"/>
          </p:nvPr>
        </p:nvSpPr>
        <p:spPr/>
        <p:txBody>
          <a:bodyPr/>
          <a:lstStyle/>
          <a:p>
            <a:r>
              <a:rPr lang="en-AU" sz="2400" dirty="0">
                <a:solidFill>
                  <a:schemeClr val="tx1"/>
                </a:solidFill>
              </a:rPr>
              <a:t>References / Acknowledgments</a:t>
            </a:r>
          </a:p>
        </p:txBody>
      </p:sp>
      <p:sp>
        <p:nvSpPr>
          <p:cNvPr id="4" name="TextBox 3">
            <a:extLst>
              <a:ext uri="{FF2B5EF4-FFF2-40B4-BE49-F238E27FC236}">
                <a16:creationId xmlns:a16="http://schemas.microsoft.com/office/drawing/2014/main" id="{9636A2C0-EFB4-BC45-B8B1-C603AAABD74A}"/>
              </a:ext>
            </a:extLst>
          </p:cNvPr>
          <p:cNvSpPr txBox="1"/>
          <p:nvPr/>
        </p:nvSpPr>
        <p:spPr>
          <a:xfrm>
            <a:off x="609600" y="1803400"/>
            <a:ext cx="5067300" cy="646331"/>
          </a:xfrm>
          <a:prstGeom prst="rect">
            <a:avLst/>
          </a:prstGeom>
          <a:noFill/>
        </p:spPr>
        <p:txBody>
          <a:bodyPr wrap="square" rtlCol="0">
            <a:spAutoFit/>
          </a:bodyPr>
          <a:lstStyle/>
          <a:p>
            <a:r>
              <a:rPr lang="en-AU" dirty="0"/>
              <a:t>See in-text citations</a:t>
            </a:r>
          </a:p>
          <a:p>
            <a:r>
              <a:rPr lang="en-AU" dirty="0"/>
              <a:t>Mike Baker, Christa </a:t>
            </a:r>
            <a:r>
              <a:rPr lang="en-AU" dirty="0" err="1"/>
              <a:t>Uusi-Rauva</a:t>
            </a:r>
            <a:endParaRPr lang="en-AU" dirty="0"/>
          </a:p>
        </p:txBody>
      </p:sp>
    </p:spTree>
    <p:extLst>
      <p:ext uri="{BB962C8B-B14F-4D97-AF65-F5344CB8AC3E}">
        <p14:creationId xmlns:p14="http://schemas.microsoft.com/office/powerpoint/2010/main" val="62697812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6D3B11-3A40-FE45-A749-1A4C2BF8B7F8}"/>
              </a:ext>
            </a:extLst>
          </p:cNvPr>
          <p:cNvPicPr>
            <a:picLocks noChangeAspect="1"/>
          </p:cNvPicPr>
          <p:nvPr/>
        </p:nvPicPr>
        <p:blipFill>
          <a:blip r:embed="rId2"/>
          <a:stretch>
            <a:fillRect/>
          </a:stretch>
        </p:blipFill>
        <p:spPr>
          <a:xfrm>
            <a:off x="628650" y="1441760"/>
            <a:ext cx="4852382" cy="3403910"/>
          </a:xfrm>
          <a:prstGeom prst="rect">
            <a:avLst/>
          </a:prstGeom>
        </p:spPr>
      </p:pic>
      <p:sp>
        <p:nvSpPr>
          <p:cNvPr id="5" name="Content Placeholder 4">
            <a:extLst>
              <a:ext uri="{FF2B5EF4-FFF2-40B4-BE49-F238E27FC236}">
                <a16:creationId xmlns:a16="http://schemas.microsoft.com/office/drawing/2014/main" id="{5EA2DE6F-E6E1-FB4B-9527-E392348F9D76}"/>
              </a:ext>
            </a:extLst>
          </p:cNvPr>
          <p:cNvSpPr>
            <a:spLocks noGrp="1"/>
          </p:cNvSpPr>
          <p:nvPr>
            <p:ph idx="1"/>
          </p:nvPr>
        </p:nvSpPr>
        <p:spPr>
          <a:xfrm>
            <a:off x="5867400" y="2286005"/>
            <a:ext cx="2946400" cy="3403910"/>
          </a:xfrm>
        </p:spPr>
        <p:txBody>
          <a:bodyPr/>
          <a:lstStyle/>
          <a:p>
            <a:r>
              <a:rPr lang="en-AU" dirty="0"/>
              <a:t>MyCourses</a:t>
            </a:r>
          </a:p>
          <a:p>
            <a:r>
              <a:rPr lang="en-AU" dirty="0"/>
              <a:t>Lectures in class</a:t>
            </a:r>
          </a:p>
          <a:p>
            <a:r>
              <a:rPr lang="en-AU" dirty="0"/>
              <a:t>Exercises in class</a:t>
            </a:r>
          </a:p>
          <a:p>
            <a:r>
              <a:rPr lang="en-AU" dirty="0"/>
              <a:t>Reading inputs</a:t>
            </a:r>
          </a:p>
          <a:p>
            <a:r>
              <a:rPr lang="en-AU" dirty="0"/>
              <a:t>Assignments</a:t>
            </a:r>
          </a:p>
        </p:txBody>
      </p:sp>
    </p:spTree>
    <p:extLst>
      <p:ext uri="{BB962C8B-B14F-4D97-AF65-F5344CB8AC3E}">
        <p14:creationId xmlns:p14="http://schemas.microsoft.com/office/powerpoint/2010/main" val="1222469287"/>
      </p:ext>
    </p:extLst>
  </p:cSld>
  <p:clrMapOvr>
    <a:masterClrMapping/>
  </p:clrMapOvr>
  <p:transition spd="slow">
    <p:wipe/>
  </p:transition>
</p:sld>
</file>

<file path=ppt/theme/theme1.xml><?xml version="1.0" encoding="utf-8"?>
<a:theme xmlns:a="http://schemas.openxmlformats.org/drawingml/2006/main" name="nbs_slides_template(2008)-red">
  <a:themeElements>
    <a:clrScheme name="nbs_slides_template(2008)-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bs_slides_template(2008)-red">
      <a:majorFont>
        <a:latin typeface="Verdan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bs_slides_template(2008)-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bs_slides_template(2008)-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bs_slides_template(2008)-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bs_slides_template(2008)-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bs_slides_template(2008)-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bs_slides_template(2008)-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bs_slides_template(2008)-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bs_slides_template(2008)-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bs_slides_template(2008)-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bs_slides_template(2008)-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bs_slides_template(2008)-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bs_slides_template(2008)-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SE Excutive Education WHITE">
  <a:themeElements>
    <a:clrScheme name="HSE Excutive Education WHITE 1">
      <a:dk1>
        <a:srgbClr val="000000"/>
      </a:dk1>
      <a:lt1>
        <a:srgbClr val="FFFFFF"/>
      </a:lt1>
      <a:dk2>
        <a:srgbClr val="FFFFFF"/>
      </a:dk2>
      <a:lt2>
        <a:srgbClr val="B5B5A8"/>
      </a:lt2>
      <a:accent1>
        <a:srgbClr val="0094B3"/>
      </a:accent1>
      <a:accent2>
        <a:srgbClr val="7AB800"/>
      </a:accent2>
      <a:accent3>
        <a:srgbClr val="FFFFFF"/>
      </a:accent3>
      <a:accent4>
        <a:srgbClr val="000000"/>
      </a:accent4>
      <a:accent5>
        <a:srgbClr val="AAC8D6"/>
      </a:accent5>
      <a:accent6>
        <a:srgbClr val="6EA600"/>
      </a:accent6>
      <a:hlink>
        <a:srgbClr val="A30050"/>
      </a:hlink>
      <a:folHlink>
        <a:srgbClr val="C2B000"/>
      </a:folHlink>
    </a:clrScheme>
    <a:fontScheme name="HSE Excutive Education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E Excutive Education WHITE 1">
        <a:dk1>
          <a:srgbClr val="000000"/>
        </a:dk1>
        <a:lt1>
          <a:srgbClr val="FFFFFF"/>
        </a:lt1>
        <a:dk2>
          <a:srgbClr val="FFFFFF"/>
        </a:dk2>
        <a:lt2>
          <a:srgbClr val="B5B5A8"/>
        </a:lt2>
        <a:accent1>
          <a:srgbClr val="0094B3"/>
        </a:accent1>
        <a:accent2>
          <a:srgbClr val="7AB800"/>
        </a:accent2>
        <a:accent3>
          <a:srgbClr val="FFFFFF"/>
        </a:accent3>
        <a:accent4>
          <a:srgbClr val="000000"/>
        </a:accent4>
        <a:accent5>
          <a:srgbClr val="AAC8D6"/>
        </a:accent5>
        <a:accent6>
          <a:srgbClr val="6EA600"/>
        </a:accent6>
        <a:hlink>
          <a:srgbClr val="A30050"/>
        </a:hlink>
        <a:folHlink>
          <a:srgbClr val="C2B000"/>
        </a:folHlink>
      </a:clrScheme>
      <a:clrMap bg1="lt1" tx1="dk1" bg2="lt2" tx2="dk2" accent1="accent1" accent2="accent2" accent3="accent3" accent4="accent4" accent5="accent5" accent6="accent6" hlink="hlink" folHlink="folHlink"/>
    </a:extraClrScheme>
    <a:extraClrScheme>
      <a:clrScheme name="HSE Excutive Education WHITE 2">
        <a:dk1>
          <a:srgbClr val="000000"/>
        </a:dk1>
        <a:lt1>
          <a:srgbClr val="FFFFFF"/>
        </a:lt1>
        <a:dk2>
          <a:srgbClr val="FFFFFF"/>
        </a:dk2>
        <a:lt2>
          <a:srgbClr val="B5B5A8"/>
        </a:lt2>
        <a:accent1>
          <a:srgbClr val="7AB800"/>
        </a:accent1>
        <a:accent2>
          <a:srgbClr val="A30050"/>
        </a:accent2>
        <a:accent3>
          <a:srgbClr val="FFFFFF"/>
        </a:accent3>
        <a:accent4>
          <a:srgbClr val="000000"/>
        </a:accent4>
        <a:accent5>
          <a:srgbClr val="BED8AA"/>
        </a:accent5>
        <a:accent6>
          <a:srgbClr val="930048"/>
        </a:accent6>
        <a:hlink>
          <a:srgbClr val="C2B000"/>
        </a:hlink>
        <a:folHlink>
          <a:srgbClr val="0094B3"/>
        </a:folHlink>
      </a:clrScheme>
      <a:clrMap bg1="lt1" tx1="dk1" bg2="lt2" tx2="dk2" accent1="accent1" accent2="accent2" accent3="accent3" accent4="accent4" accent5="accent5" accent6="accent6" hlink="hlink" folHlink="folHlink"/>
    </a:extraClrScheme>
    <a:extraClrScheme>
      <a:clrScheme name="HSE Excutive Education WHITE 3">
        <a:dk1>
          <a:srgbClr val="000000"/>
        </a:dk1>
        <a:lt1>
          <a:srgbClr val="FFFFFF"/>
        </a:lt1>
        <a:dk2>
          <a:srgbClr val="FFFFFF"/>
        </a:dk2>
        <a:lt2>
          <a:srgbClr val="B5B5A8"/>
        </a:lt2>
        <a:accent1>
          <a:srgbClr val="A30050"/>
        </a:accent1>
        <a:accent2>
          <a:srgbClr val="C2B000"/>
        </a:accent2>
        <a:accent3>
          <a:srgbClr val="FFFFFF"/>
        </a:accent3>
        <a:accent4>
          <a:srgbClr val="000000"/>
        </a:accent4>
        <a:accent5>
          <a:srgbClr val="CEAAB3"/>
        </a:accent5>
        <a:accent6>
          <a:srgbClr val="B09F00"/>
        </a:accent6>
        <a:hlink>
          <a:srgbClr val="0094B3"/>
        </a:hlink>
        <a:folHlink>
          <a:srgbClr val="7AB800"/>
        </a:folHlink>
      </a:clrScheme>
      <a:clrMap bg1="lt1" tx1="dk1" bg2="lt2" tx2="dk2" accent1="accent1" accent2="accent2" accent3="accent3" accent4="accent4" accent5="accent5" accent6="accent6" hlink="hlink" folHlink="folHlink"/>
    </a:extraClrScheme>
    <a:extraClrScheme>
      <a:clrScheme name="HSE Excutive Education WHITE 4">
        <a:dk1>
          <a:srgbClr val="000000"/>
        </a:dk1>
        <a:lt1>
          <a:srgbClr val="FFFFFF"/>
        </a:lt1>
        <a:dk2>
          <a:srgbClr val="FFFFFF"/>
        </a:dk2>
        <a:lt2>
          <a:srgbClr val="B5B5A8"/>
        </a:lt2>
        <a:accent1>
          <a:srgbClr val="C2B000"/>
        </a:accent1>
        <a:accent2>
          <a:srgbClr val="0094B3"/>
        </a:accent2>
        <a:accent3>
          <a:srgbClr val="FFFFFF"/>
        </a:accent3>
        <a:accent4>
          <a:srgbClr val="000000"/>
        </a:accent4>
        <a:accent5>
          <a:srgbClr val="DDD4AA"/>
        </a:accent5>
        <a:accent6>
          <a:srgbClr val="0086A2"/>
        </a:accent6>
        <a:hlink>
          <a:srgbClr val="7AB800"/>
        </a:hlink>
        <a:folHlink>
          <a:srgbClr val="A3005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bs_slides_template(2008)-red">
  <a:themeElements>
    <a:clrScheme name="nbs_slides_template(2008)-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bs_slides_template(2008)-red">
      <a:majorFont>
        <a:latin typeface="Verdan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bs_slides_template(2008)-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bs_slides_template(2008)-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bs_slides_template(2008)-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bs_slides_template(2008)-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bs_slides_template(2008)-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bs_slides_template(2008)-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bs_slides_template(2008)-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bs_slides_template(2008)-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bs_slides_template(2008)-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bs_slides_template(2008)-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bs_slides_template(2008)-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bs_slides_template(2008)-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HSE Excutive Education WHITE">
  <a:themeElements>
    <a:clrScheme name="HSE Excutive Education WHITE 1">
      <a:dk1>
        <a:srgbClr val="000000"/>
      </a:dk1>
      <a:lt1>
        <a:srgbClr val="FFFFFF"/>
      </a:lt1>
      <a:dk2>
        <a:srgbClr val="FFFFFF"/>
      </a:dk2>
      <a:lt2>
        <a:srgbClr val="B5B5A8"/>
      </a:lt2>
      <a:accent1>
        <a:srgbClr val="0094B3"/>
      </a:accent1>
      <a:accent2>
        <a:srgbClr val="7AB800"/>
      </a:accent2>
      <a:accent3>
        <a:srgbClr val="FFFFFF"/>
      </a:accent3>
      <a:accent4>
        <a:srgbClr val="000000"/>
      </a:accent4>
      <a:accent5>
        <a:srgbClr val="AAC8D6"/>
      </a:accent5>
      <a:accent6>
        <a:srgbClr val="6EA600"/>
      </a:accent6>
      <a:hlink>
        <a:srgbClr val="A30050"/>
      </a:hlink>
      <a:folHlink>
        <a:srgbClr val="C2B000"/>
      </a:folHlink>
    </a:clrScheme>
    <a:fontScheme name="HSE Excutive Education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E Excutive Education WHITE 1">
        <a:dk1>
          <a:srgbClr val="000000"/>
        </a:dk1>
        <a:lt1>
          <a:srgbClr val="FFFFFF"/>
        </a:lt1>
        <a:dk2>
          <a:srgbClr val="FFFFFF"/>
        </a:dk2>
        <a:lt2>
          <a:srgbClr val="B5B5A8"/>
        </a:lt2>
        <a:accent1>
          <a:srgbClr val="0094B3"/>
        </a:accent1>
        <a:accent2>
          <a:srgbClr val="7AB800"/>
        </a:accent2>
        <a:accent3>
          <a:srgbClr val="FFFFFF"/>
        </a:accent3>
        <a:accent4>
          <a:srgbClr val="000000"/>
        </a:accent4>
        <a:accent5>
          <a:srgbClr val="AAC8D6"/>
        </a:accent5>
        <a:accent6>
          <a:srgbClr val="6EA600"/>
        </a:accent6>
        <a:hlink>
          <a:srgbClr val="A30050"/>
        </a:hlink>
        <a:folHlink>
          <a:srgbClr val="C2B000"/>
        </a:folHlink>
      </a:clrScheme>
      <a:clrMap bg1="lt1" tx1="dk1" bg2="lt2" tx2="dk2" accent1="accent1" accent2="accent2" accent3="accent3" accent4="accent4" accent5="accent5" accent6="accent6" hlink="hlink" folHlink="folHlink"/>
    </a:extraClrScheme>
    <a:extraClrScheme>
      <a:clrScheme name="HSE Excutive Education WHITE 2">
        <a:dk1>
          <a:srgbClr val="000000"/>
        </a:dk1>
        <a:lt1>
          <a:srgbClr val="FFFFFF"/>
        </a:lt1>
        <a:dk2>
          <a:srgbClr val="FFFFFF"/>
        </a:dk2>
        <a:lt2>
          <a:srgbClr val="B5B5A8"/>
        </a:lt2>
        <a:accent1>
          <a:srgbClr val="7AB800"/>
        </a:accent1>
        <a:accent2>
          <a:srgbClr val="A30050"/>
        </a:accent2>
        <a:accent3>
          <a:srgbClr val="FFFFFF"/>
        </a:accent3>
        <a:accent4>
          <a:srgbClr val="000000"/>
        </a:accent4>
        <a:accent5>
          <a:srgbClr val="BED8AA"/>
        </a:accent5>
        <a:accent6>
          <a:srgbClr val="930048"/>
        </a:accent6>
        <a:hlink>
          <a:srgbClr val="C2B000"/>
        </a:hlink>
        <a:folHlink>
          <a:srgbClr val="0094B3"/>
        </a:folHlink>
      </a:clrScheme>
      <a:clrMap bg1="lt1" tx1="dk1" bg2="lt2" tx2="dk2" accent1="accent1" accent2="accent2" accent3="accent3" accent4="accent4" accent5="accent5" accent6="accent6" hlink="hlink" folHlink="folHlink"/>
    </a:extraClrScheme>
    <a:extraClrScheme>
      <a:clrScheme name="HSE Excutive Education WHITE 3">
        <a:dk1>
          <a:srgbClr val="000000"/>
        </a:dk1>
        <a:lt1>
          <a:srgbClr val="FFFFFF"/>
        </a:lt1>
        <a:dk2>
          <a:srgbClr val="FFFFFF"/>
        </a:dk2>
        <a:lt2>
          <a:srgbClr val="B5B5A8"/>
        </a:lt2>
        <a:accent1>
          <a:srgbClr val="A30050"/>
        </a:accent1>
        <a:accent2>
          <a:srgbClr val="C2B000"/>
        </a:accent2>
        <a:accent3>
          <a:srgbClr val="FFFFFF"/>
        </a:accent3>
        <a:accent4>
          <a:srgbClr val="000000"/>
        </a:accent4>
        <a:accent5>
          <a:srgbClr val="CEAAB3"/>
        </a:accent5>
        <a:accent6>
          <a:srgbClr val="B09F00"/>
        </a:accent6>
        <a:hlink>
          <a:srgbClr val="0094B3"/>
        </a:hlink>
        <a:folHlink>
          <a:srgbClr val="7AB800"/>
        </a:folHlink>
      </a:clrScheme>
      <a:clrMap bg1="lt1" tx1="dk1" bg2="lt2" tx2="dk2" accent1="accent1" accent2="accent2" accent3="accent3" accent4="accent4" accent5="accent5" accent6="accent6" hlink="hlink" folHlink="folHlink"/>
    </a:extraClrScheme>
    <a:extraClrScheme>
      <a:clrScheme name="HSE Excutive Education WHITE 4">
        <a:dk1>
          <a:srgbClr val="000000"/>
        </a:dk1>
        <a:lt1>
          <a:srgbClr val="FFFFFF"/>
        </a:lt1>
        <a:dk2>
          <a:srgbClr val="FFFFFF"/>
        </a:dk2>
        <a:lt2>
          <a:srgbClr val="B5B5A8"/>
        </a:lt2>
        <a:accent1>
          <a:srgbClr val="C2B000"/>
        </a:accent1>
        <a:accent2>
          <a:srgbClr val="0094B3"/>
        </a:accent2>
        <a:accent3>
          <a:srgbClr val="FFFFFF"/>
        </a:accent3>
        <a:accent4>
          <a:srgbClr val="000000"/>
        </a:accent4>
        <a:accent5>
          <a:srgbClr val="DDD4AA"/>
        </a:accent5>
        <a:accent6>
          <a:srgbClr val="0086A2"/>
        </a:accent6>
        <a:hlink>
          <a:srgbClr val="7AB800"/>
        </a:hlink>
        <a:folHlink>
          <a:srgbClr val="A3005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12501</TotalTime>
  <Words>4413</Words>
  <Application>Microsoft Macintosh PowerPoint</Application>
  <PresentationFormat>On-screen Show (4:3)</PresentationFormat>
  <Paragraphs>726</Paragraphs>
  <Slides>87</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87</vt:i4>
      </vt:variant>
    </vt:vector>
  </HeadingPairs>
  <TitlesOfParts>
    <vt:vector size="98" baseType="lpstr">
      <vt:lpstr>맑은 고딕</vt:lpstr>
      <vt:lpstr>Arial</vt:lpstr>
      <vt:lpstr>Calibri</vt:lpstr>
      <vt:lpstr>Symbol</vt:lpstr>
      <vt:lpstr>Times New Roman</vt:lpstr>
      <vt:lpstr>Verdana</vt:lpstr>
      <vt:lpstr>nbs_slides_template(2008)-red</vt:lpstr>
      <vt:lpstr>1_Office 테마</vt:lpstr>
      <vt:lpstr>HSE Excutive Education WHITE</vt:lpstr>
      <vt:lpstr>1_nbs_slides_template(2008)-red</vt:lpstr>
      <vt:lpstr>1_HSE Excutive Education WHITE</vt:lpstr>
      <vt:lpstr>PowerPoint Presentation</vt:lpstr>
      <vt:lpstr>PowerPoint Presentation</vt:lpstr>
      <vt:lpstr>Zoom session guidelines</vt:lpstr>
      <vt:lpstr>PowerPoint Presentation</vt:lpstr>
      <vt:lpstr>PowerPoint Presentation</vt:lpstr>
      <vt:lpstr>PowerPoint Presentation</vt:lpstr>
      <vt:lpstr>PowerPoint Presentation</vt:lpstr>
      <vt:lpstr>PowerPoint Presentation</vt:lpstr>
      <vt:lpstr>PowerPoint Presentation</vt:lpstr>
      <vt:lpstr>Schedule in Syllabus</vt:lpstr>
      <vt:lpstr>What should you expect in each session?</vt:lpstr>
      <vt:lpstr>Learning outcomes</vt:lpstr>
      <vt:lpstr>PowerPoint Presentation</vt:lpstr>
      <vt:lpstr>PowerPoint Presentation</vt:lpstr>
      <vt:lpstr>PowerPoint Presentation</vt:lpstr>
      <vt:lpstr>Attendance</vt:lpstr>
      <vt:lpstr>Business Communication</vt:lpstr>
      <vt:lpstr>3. Communication Strategy (based on Input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Persuasive techniques (based on Input 2)</vt:lpstr>
      <vt:lpstr>PowerPoint Presentation</vt:lpstr>
      <vt:lpstr>PowerPoint Presentation</vt:lpstr>
      <vt:lpstr>PowerPoint Presentation</vt:lpstr>
      <vt:lpstr>4. Persuasion through message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strategy for A1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Session 1 Reflection (in MyCourses)</vt:lpstr>
      <vt:lpstr>8. Work due Session 2</vt:lpstr>
      <vt:lpstr>Session 2</vt:lpstr>
      <vt:lpstr>References / Acknowledgments</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swlo</dc:creator>
  <cp:lastModifiedBy>Badham, Mark</cp:lastModifiedBy>
  <cp:revision>1216</cp:revision>
  <cp:lastPrinted>2014-09-29T08:57:51Z</cp:lastPrinted>
  <dcterms:created xsi:type="dcterms:W3CDTF">2008-03-07T06:38:36Z</dcterms:created>
  <dcterms:modified xsi:type="dcterms:W3CDTF">2021-02-02T11:20:38Z</dcterms:modified>
</cp:coreProperties>
</file>