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2" r:id="rId3"/>
    <p:sldId id="1751" r:id="rId4"/>
    <p:sldId id="1750" r:id="rId5"/>
    <p:sldId id="1752" r:id="rId6"/>
    <p:sldId id="1788" r:id="rId7"/>
    <p:sldId id="278" r:id="rId8"/>
    <p:sldId id="1753" r:id="rId9"/>
    <p:sldId id="1775" r:id="rId10"/>
    <p:sldId id="1789" r:id="rId11"/>
    <p:sldId id="1790" r:id="rId12"/>
    <p:sldId id="1786" r:id="rId13"/>
    <p:sldId id="1725" r:id="rId14"/>
    <p:sldId id="1741" r:id="rId15"/>
    <p:sldId id="1784" r:id="rId16"/>
    <p:sldId id="1742" r:id="rId17"/>
    <p:sldId id="1748" r:id="rId18"/>
    <p:sldId id="1776" r:id="rId19"/>
    <p:sldId id="1777" r:id="rId20"/>
    <p:sldId id="1778" r:id="rId21"/>
    <p:sldId id="1779" r:id="rId22"/>
    <p:sldId id="178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011"/>
    <p:restoredTop sz="94853"/>
  </p:normalViewPr>
  <p:slideViewPr>
    <p:cSldViewPr snapToGrid="0" snapToObjects="1">
      <p:cViewPr varScale="1">
        <p:scale>
          <a:sx n="106" d="100"/>
          <a:sy n="106" d="100"/>
        </p:scale>
        <p:origin x="184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10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0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49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8107A-1ED5-4E45-9238-6BCF3A29A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82315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0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8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0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98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387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1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34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0A9EA-066F-E043-9C14-E7E09C5B1CD2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73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0A9EA-066F-E043-9C14-E7E09C5B1CD2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35FEB-945B-094A-A2C9-4A6149EDA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qld.org.a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qldfatheroftheyear.org.au/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ihg.com/intercontinental/hotels/us/en/sanctuary-cove/bneql/hoteldetai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9143" y="423333"/>
            <a:ext cx="5491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Business Communication (3cr)</a:t>
            </a:r>
          </a:p>
          <a:p>
            <a:pPr algn="ctr"/>
            <a:r>
              <a:rPr lang="en-US" sz="2800" b="1" dirty="0"/>
              <a:t>MLI61A130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Session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46412" y="5559420"/>
            <a:ext cx="4076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Lecturer</a:t>
            </a:r>
            <a:r>
              <a:rPr lang="en-GB" dirty="0"/>
              <a:t>: Mark Badham</a:t>
            </a:r>
            <a:endParaRPr lang="en-US" dirty="0"/>
          </a:p>
        </p:txBody>
      </p:sp>
      <p:pic>
        <p:nvPicPr>
          <p:cNvPr id="5" name="Picture 4" descr="effective-communication-meet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509" y="2488557"/>
            <a:ext cx="2489903" cy="275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647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80881B-F100-AA46-A973-B432E2911928}"/>
              </a:ext>
            </a:extLst>
          </p:cNvPr>
          <p:cNvSpPr txBox="1"/>
          <p:nvPr/>
        </p:nvSpPr>
        <p:spPr>
          <a:xfrm>
            <a:off x="1463040" y="1423851"/>
            <a:ext cx="651836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b="1" dirty="0"/>
              <a:t>Document sharing instructions: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Save team document somewhere online (</a:t>
            </a:r>
            <a:r>
              <a:rPr lang="en-GB" dirty="0" err="1"/>
              <a:t>eg</a:t>
            </a:r>
            <a:r>
              <a:rPr lang="en-GB" dirty="0"/>
              <a:t> in Google docs) so that you can </a:t>
            </a:r>
            <a:r>
              <a:rPr lang="en-GB" b="1" dirty="0"/>
              <a:t>give the other team access </a:t>
            </a:r>
            <a:r>
              <a:rPr lang="en-GB" dirty="0"/>
              <a:t>to your document so they can review it.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List of teams and team members is available as a file under 'Teams' in MyCourses. </a:t>
            </a:r>
            <a:r>
              <a:rPr lang="en-GB" b="1" dirty="0"/>
              <a:t>Team 1 will share document with Team 2, Team 2 with Team 3, etc…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/>
              <a:t>Each team should choose one team member to be responsible as a </a:t>
            </a:r>
            <a:r>
              <a:rPr lang="en-GB" b="1" dirty="0"/>
              <a:t>contact person </a:t>
            </a:r>
            <a:r>
              <a:rPr lang="en-GB" dirty="0"/>
              <a:t>for this Peer Review activity. Team contact person in Team 1 to contact team contact person in Team 2 and arrange for document sharing… etc. </a:t>
            </a:r>
          </a:p>
        </p:txBody>
      </p:sp>
    </p:spTree>
    <p:extLst>
      <p:ext uri="{BB962C8B-B14F-4D97-AF65-F5344CB8AC3E}">
        <p14:creationId xmlns:p14="http://schemas.microsoft.com/office/powerpoint/2010/main" val="3859617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E8C025-4A3D-5648-9DCF-A6F4B759C8EF}"/>
              </a:ext>
            </a:extLst>
          </p:cNvPr>
          <p:cNvSpPr txBox="1"/>
          <p:nvPr/>
        </p:nvSpPr>
        <p:spPr>
          <a:xfrm>
            <a:off x="825500" y="1244600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+mj-lt"/>
              </a:rPr>
              <a:t>3. Session 1 Reflection feedback</a:t>
            </a:r>
          </a:p>
        </p:txBody>
      </p:sp>
    </p:spTree>
    <p:extLst>
      <p:ext uri="{BB962C8B-B14F-4D97-AF65-F5344CB8AC3E}">
        <p14:creationId xmlns:p14="http://schemas.microsoft.com/office/powerpoint/2010/main" val="28527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1098-57AD-9049-8648-61A7B7F5C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0066"/>
                </a:solidFill>
              </a:rPr>
              <a:t>4. Session 2 Reflection </a:t>
            </a:r>
            <a:r>
              <a:rPr lang="fi-FI" b="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(in </a:t>
            </a:r>
            <a:r>
              <a:rPr lang="fi-FI" b="0" dirty="0" err="1">
                <a:solidFill>
                  <a:schemeClr val="accent4">
                    <a:lumMod val="75000"/>
                    <a:lumOff val="25000"/>
                  </a:schemeClr>
                </a:solidFill>
              </a:rPr>
              <a:t>MyCourses</a:t>
            </a:r>
            <a:r>
              <a:rPr lang="fi-FI" b="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)</a:t>
            </a:r>
            <a:endParaRPr lang="en-AU" b="0" dirty="0">
              <a:solidFill>
                <a:schemeClr val="accent4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9A9053-E371-2647-86BF-4A91F961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550" y="3429000"/>
            <a:ext cx="4964306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728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647702" y="2404062"/>
            <a:ext cx="8277934" cy="351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Due 13.00 Session 4</a:t>
            </a:r>
            <a:endParaRPr lang="fi-FI" sz="2000" dirty="0"/>
          </a:p>
          <a:p>
            <a:r>
              <a:rPr lang="en-US" sz="2000" dirty="0"/>
              <a:t> </a:t>
            </a:r>
            <a:endParaRPr lang="fi-FI" sz="2000" dirty="0"/>
          </a:p>
          <a:p>
            <a:r>
              <a:rPr lang="en-US" sz="2000" b="1" dirty="0"/>
              <a:t>Deliverables</a:t>
            </a:r>
            <a:br>
              <a:rPr lang="en-US" sz="2000" b="1" dirty="0"/>
            </a:br>
            <a:br>
              <a:rPr lang="en-US" sz="2000" b="1" dirty="0"/>
            </a:br>
            <a:r>
              <a:rPr lang="en-US" sz="2000" dirty="0"/>
              <a:t>The assignment is divided into 2 parts as follows:</a:t>
            </a:r>
            <a:br>
              <a:rPr lang="en-US" sz="2000" dirty="0"/>
            </a:br>
            <a:endParaRPr lang="fi-FI" sz="2000" dirty="0"/>
          </a:p>
          <a:p>
            <a:pPr lvl="1"/>
            <a:r>
              <a:rPr lang="en-US" sz="2000" b="1" dirty="0"/>
              <a:t>A2a Presentation Strategy Outline</a:t>
            </a:r>
            <a:r>
              <a:rPr lang="en-US" sz="2000" dirty="0"/>
              <a:t>: submit to the MyCourses submission box before class on Session 4</a:t>
            </a:r>
            <a:endParaRPr lang="fi-FI" sz="2000" dirty="0"/>
          </a:p>
          <a:p>
            <a:pPr lvl="1"/>
            <a:r>
              <a:rPr lang="en-US" sz="2000" b="1" dirty="0"/>
              <a:t> </a:t>
            </a:r>
            <a:endParaRPr lang="fi-FI" sz="2000" dirty="0"/>
          </a:p>
          <a:p>
            <a:pPr lvl="1"/>
            <a:r>
              <a:rPr lang="en-US" sz="2000" b="1" dirty="0"/>
              <a:t>A2b Presentation (to peers)</a:t>
            </a:r>
            <a:r>
              <a:rPr lang="en-US" sz="2000" dirty="0"/>
              <a:t>: held in Session 4</a:t>
            </a:r>
            <a:r>
              <a:rPr lang="fi-FI" sz="2000" dirty="0"/>
              <a:t> </a:t>
            </a:r>
            <a:r>
              <a:rPr lang="fi-FI" sz="2000" dirty="0" err="1"/>
              <a:t>Zoom</a:t>
            </a:r>
            <a:r>
              <a:rPr lang="fi-FI" sz="2000" dirty="0"/>
              <a:t> </a:t>
            </a:r>
            <a:r>
              <a:rPr lang="fi-FI" sz="2000" dirty="0" err="1"/>
              <a:t>Breakout</a:t>
            </a:r>
            <a:r>
              <a:rPr lang="fi-FI" sz="2000" dirty="0"/>
              <a:t> </a:t>
            </a:r>
            <a:r>
              <a:rPr lang="fi-FI" sz="2000" dirty="0" err="1"/>
              <a:t>Rooms</a:t>
            </a:r>
            <a:endParaRPr lang="fi-FI" sz="2000" dirty="0"/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000" dirty="0">
              <a:solidFill>
                <a:srgbClr val="000000"/>
              </a:solidFill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fi-FI" sz="2400" dirty="0">
              <a:solidFill>
                <a:srgbClr val="000000"/>
              </a:solidFill>
            </a:endParaRP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47702" y="822325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4000" b="1" dirty="0">
                <a:solidFill>
                  <a:srgbClr val="7030A0"/>
                </a:solidFill>
                <a:latin typeface="+mj-lt"/>
              </a:rPr>
              <a:t>5. A2 Individual persuasive presentation 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(15%)</a:t>
            </a:r>
            <a:endParaRPr lang="en-GB" sz="4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41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80D3C5-8184-704D-864D-2FB217C8E0F5}"/>
              </a:ext>
            </a:extLst>
          </p:cNvPr>
          <p:cNvSpPr txBox="1"/>
          <p:nvPr/>
        </p:nvSpPr>
        <p:spPr>
          <a:xfrm>
            <a:off x="603779" y="420687"/>
            <a:ext cx="69596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5-minute </a:t>
            </a:r>
            <a:r>
              <a:rPr lang="en-US" sz="2000" dirty="0"/>
              <a:t>individual persuasive (sell) presentation that you will deliver in class</a:t>
            </a:r>
            <a:r>
              <a:rPr lang="fi-FI" sz="2000" dirty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Your target audience </a:t>
            </a:r>
            <a:r>
              <a:rPr lang="en-US" sz="2000" u="sng" dirty="0">
                <a:solidFill>
                  <a:srgbClr val="000000"/>
                </a:solidFill>
              </a:rPr>
              <a:t>could</a:t>
            </a:r>
            <a:r>
              <a:rPr lang="en-US" sz="2000" dirty="0">
                <a:solidFill>
                  <a:srgbClr val="000000"/>
                </a:solidFill>
              </a:rPr>
              <a:t> be: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school</a:t>
            </a:r>
            <a:r>
              <a:rPr lang="en-US" sz="2000" dirty="0">
                <a:solidFill>
                  <a:srgbClr val="000000"/>
                </a:solidFill>
              </a:rPr>
              <a:t>: Aalto Mikkeli management, fellow students, potential students, exchange students, corporate partners, student club management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company where you (used to) work</a:t>
            </a:r>
            <a:r>
              <a:rPr lang="en-US" sz="2000" dirty="0">
                <a:solidFill>
                  <a:srgbClr val="000000"/>
                </a:solidFill>
              </a:rPr>
              <a:t>: top management, colleagues, company personnel, customers, suppliers, buyers, partners </a:t>
            </a:r>
            <a:r>
              <a:rPr lang="en-US" sz="2000" dirty="0" err="1">
                <a:solidFill>
                  <a:srgbClr val="000000"/>
                </a:solidFill>
              </a:rPr>
              <a:t>etc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486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3A3EE-F4C6-4049-9586-BC4CD47B3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sz="2600" b="1" dirty="0"/>
              <a:t>2019 </a:t>
            </a:r>
            <a:r>
              <a:rPr lang="fi-FI" sz="2600" b="1" dirty="0" err="1"/>
              <a:t>Topics</a:t>
            </a:r>
            <a:r>
              <a:rPr lang="fi-FI" sz="2600" b="1" dirty="0"/>
              <a:t>: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600" dirty="0" err="1"/>
              <a:t>Supporting</a:t>
            </a:r>
            <a:r>
              <a:rPr lang="fi-FI" sz="2600" dirty="0"/>
              <a:t> a </a:t>
            </a:r>
            <a:r>
              <a:rPr lang="fi-FI" sz="2600" dirty="0" err="1"/>
              <a:t>football</a:t>
            </a:r>
            <a:r>
              <a:rPr lang="fi-FI" sz="2600" dirty="0"/>
              <a:t> team is an </a:t>
            </a:r>
            <a:r>
              <a:rPr lang="fi-FI" sz="2600" dirty="0" err="1"/>
              <a:t>effective</a:t>
            </a:r>
            <a:r>
              <a:rPr lang="fi-FI" sz="2600" dirty="0"/>
              <a:t> </a:t>
            </a:r>
            <a:r>
              <a:rPr lang="fi-FI" sz="2600" dirty="0" err="1"/>
              <a:t>investment</a:t>
            </a:r>
            <a:r>
              <a:rPr lang="fi-FI" sz="2600" dirty="0"/>
              <a:t> to </a:t>
            </a:r>
            <a:r>
              <a:rPr lang="fi-FI" sz="2600" dirty="0" err="1"/>
              <a:t>improve</a:t>
            </a:r>
            <a:r>
              <a:rPr lang="fi-FI" sz="2600" dirty="0"/>
              <a:t> </a:t>
            </a:r>
            <a:r>
              <a:rPr lang="fi-FI" sz="2600" dirty="0" err="1"/>
              <a:t>mental</a:t>
            </a:r>
            <a:r>
              <a:rPr lang="fi-FI" sz="2600" dirty="0"/>
              <a:t> </a:t>
            </a:r>
            <a:r>
              <a:rPr lang="fi-FI" sz="2600" dirty="0" err="1"/>
              <a:t>health</a:t>
            </a:r>
            <a:r>
              <a:rPr lang="fi-FI" sz="2600" dirty="0"/>
              <a:t> </a:t>
            </a:r>
            <a:endParaRPr lang="en-AU" sz="2600" dirty="0"/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Fidget</a:t>
            </a:r>
            <a:r>
              <a:rPr lang="fi-FI" sz="2600" dirty="0"/>
              <a:t> </a:t>
            </a:r>
            <a:r>
              <a:rPr lang="fi-FI" sz="2600" dirty="0" err="1"/>
              <a:t>Cube</a:t>
            </a:r>
            <a:r>
              <a:rPr lang="fi-FI" sz="2600" dirty="0"/>
              <a:t>: </a:t>
            </a:r>
            <a:r>
              <a:rPr lang="fi-FI" sz="2600" dirty="0" err="1"/>
              <a:t>new</a:t>
            </a:r>
            <a:r>
              <a:rPr lang="fi-FI" sz="2600" dirty="0"/>
              <a:t>, </a:t>
            </a:r>
            <a:r>
              <a:rPr lang="fi-FI" sz="2600" i="1" dirty="0" err="1"/>
              <a:t>revolutionary</a:t>
            </a:r>
            <a:r>
              <a:rPr lang="fi-FI" sz="2600" i="1" dirty="0"/>
              <a:t> </a:t>
            </a:r>
            <a:r>
              <a:rPr lang="fi-FI" sz="2600" i="1" dirty="0" err="1"/>
              <a:t>device</a:t>
            </a:r>
            <a:r>
              <a:rPr lang="fi-FI" sz="2600" i="1" dirty="0"/>
              <a:t> </a:t>
            </a:r>
            <a:r>
              <a:rPr lang="fi-FI" sz="2600" dirty="0" err="1"/>
              <a:t>that</a:t>
            </a:r>
            <a:r>
              <a:rPr lang="fi-FI" sz="2600" dirty="0"/>
              <a:t> </a:t>
            </a:r>
            <a:r>
              <a:rPr lang="fi-FI" sz="2600" dirty="0" err="1"/>
              <a:t>will</a:t>
            </a:r>
            <a:r>
              <a:rPr lang="fi-FI" sz="2600" dirty="0"/>
              <a:t> </a:t>
            </a:r>
            <a:r>
              <a:rPr lang="fi-FI" sz="2600" dirty="0" err="1"/>
              <a:t>make</a:t>
            </a:r>
            <a:r>
              <a:rPr lang="fi-FI" sz="2600" dirty="0"/>
              <a:t> </a:t>
            </a:r>
            <a:r>
              <a:rPr lang="fi-FI" sz="2600" dirty="0" err="1"/>
              <a:t>you</a:t>
            </a:r>
            <a:r>
              <a:rPr lang="fi-FI" sz="2600" dirty="0"/>
              <a:t> </a:t>
            </a:r>
            <a:r>
              <a:rPr lang="fi-FI" sz="2600" dirty="0" err="1"/>
              <a:t>more</a:t>
            </a:r>
            <a:r>
              <a:rPr lang="fi-FI" sz="2600" dirty="0"/>
              <a:t> </a:t>
            </a:r>
            <a:r>
              <a:rPr lang="fi-FI" sz="2600" dirty="0" err="1"/>
              <a:t>productive</a:t>
            </a:r>
            <a:r>
              <a:rPr lang="fi-FI" sz="2600" dirty="0"/>
              <a:t> </a:t>
            </a:r>
            <a:r>
              <a:rPr lang="fi-FI" sz="2600" dirty="0" err="1"/>
              <a:t>during</a:t>
            </a:r>
            <a:r>
              <a:rPr lang="fi-FI" sz="2600" dirty="0"/>
              <a:t> </a:t>
            </a:r>
            <a:r>
              <a:rPr lang="fi-FI" sz="2600" dirty="0" err="1"/>
              <a:t>the</a:t>
            </a:r>
            <a:r>
              <a:rPr lang="fi-FI" sz="2600" dirty="0"/>
              <a:t> </a:t>
            </a:r>
            <a:r>
              <a:rPr lang="fi-FI" sz="2600" dirty="0" err="1"/>
              <a:t>day</a:t>
            </a:r>
            <a:r>
              <a:rPr lang="fi-FI" sz="2600" dirty="0"/>
              <a:t> + help </a:t>
            </a:r>
            <a:r>
              <a:rPr lang="fi-FI" sz="2600" dirty="0" err="1"/>
              <a:t>reduce</a:t>
            </a:r>
            <a:r>
              <a:rPr lang="fi-FI" sz="2600" dirty="0"/>
              <a:t> </a:t>
            </a:r>
            <a:r>
              <a:rPr lang="fi-FI" sz="2600" dirty="0" err="1"/>
              <a:t>stress</a:t>
            </a:r>
            <a:r>
              <a:rPr lang="fi-FI" sz="2600" dirty="0"/>
              <a:t>.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i-FI" sz="2600" dirty="0" err="1"/>
              <a:t>Why</a:t>
            </a:r>
            <a:r>
              <a:rPr lang="fi-FI" sz="2600" dirty="0"/>
              <a:t> is </a:t>
            </a:r>
            <a:r>
              <a:rPr lang="fi-FI" sz="2600" dirty="0" err="1"/>
              <a:t>negative</a:t>
            </a:r>
            <a:r>
              <a:rPr lang="fi-FI" sz="2600" dirty="0"/>
              <a:t> </a:t>
            </a:r>
            <a:r>
              <a:rPr lang="fi-FI" sz="2600" dirty="0" err="1"/>
              <a:t>economic</a:t>
            </a:r>
            <a:r>
              <a:rPr lang="fi-FI" sz="2600" dirty="0"/>
              <a:t> </a:t>
            </a:r>
            <a:r>
              <a:rPr lang="fi-FI" sz="2600" dirty="0" err="1"/>
              <a:t>effects</a:t>
            </a:r>
            <a:r>
              <a:rPr lang="fi-FI" sz="2600" dirty="0"/>
              <a:t> a </a:t>
            </a:r>
            <a:r>
              <a:rPr lang="fi-FI" sz="2600" dirty="0" err="1"/>
              <a:t>bad</a:t>
            </a:r>
            <a:r>
              <a:rPr lang="fi-FI" sz="2600" dirty="0"/>
              <a:t> </a:t>
            </a:r>
            <a:r>
              <a:rPr lang="fi-FI" sz="2600" dirty="0" err="1"/>
              <a:t>argument</a:t>
            </a:r>
            <a:r>
              <a:rPr lang="fi-FI" sz="2600" dirty="0"/>
              <a:t> </a:t>
            </a:r>
            <a:r>
              <a:rPr lang="fi-FI" sz="2600" dirty="0" err="1"/>
              <a:t>against</a:t>
            </a:r>
            <a:r>
              <a:rPr lang="fi-FI" sz="2600" dirty="0"/>
              <a:t> </a:t>
            </a:r>
            <a:r>
              <a:rPr lang="fi-FI" sz="2600" dirty="0" err="1"/>
              <a:t>immigration</a:t>
            </a:r>
            <a:r>
              <a:rPr lang="fi-FI" sz="2600" dirty="0"/>
              <a:t>? </a:t>
            </a:r>
          </a:p>
          <a:p>
            <a:pPr marL="0" indent="0">
              <a:spcBef>
                <a:spcPts val="600"/>
              </a:spcBef>
              <a:buNone/>
            </a:pPr>
            <a:endParaRPr lang="fi-FI" sz="2600" b="1" dirty="0"/>
          </a:p>
          <a:p>
            <a:pPr marL="0" indent="0">
              <a:spcBef>
                <a:spcPts val="600"/>
              </a:spcBef>
              <a:buNone/>
            </a:pPr>
            <a:r>
              <a:rPr lang="fi-FI" sz="2600" b="1" dirty="0"/>
              <a:t>2020 </a:t>
            </a:r>
            <a:r>
              <a:rPr lang="fi-FI" sz="2600" b="1" dirty="0" err="1"/>
              <a:t>Topics</a:t>
            </a:r>
            <a:r>
              <a:rPr lang="fi-FI" sz="2600" b="1" dirty="0"/>
              <a:t>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Why buying sustainable clothing is worth it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Is the legalization of marijuana a plan made by the devil?</a:t>
            </a:r>
            <a:r>
              <a:rPr lang="en-FI" sz="2600" dirty="0"/>
              <a:t>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Why do we need to hire more women? 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600" dirty="0"/>
              <a:t>Why is it important that we start plastic recycling in Mikkeli? </a:t>
            </a:r>
          </a:p>
          <a:p>
            <a:pPr>
              <a:spcBef>
                <a:spcPts val="600"/>
              </a:spcBef>
            </a:pPr>
            <a:r>
              <a:rPr lang="en-GB" sz="2600" dirty="0"/>
              <a:t>Why should employers pay interns?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i-FI" sz="2400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28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F61765-9251-2145-A26B-87B47493DCC6}"/>
              </a:ext>
            </a:extLst>
          </p:cNvPr>
          <p:cNvSpPr txBox="1"/>
          <p:nvPr/>
        </p:nvSpPr>
        <p:spPr>
          <a:xfrm>
            <a:off x="609600" y="1710267"/>
            <a:ext cx="7670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presentations will be given in small groups (in </a:t>
            </a:r>
            <a:r>
              <a:rPr lang="fi-FI" sz="2000" dirty="0" err="1"/>
              <a:t>Zoom</a:t>
            </a:r>
            <a:r>
              <a:rPr lang="fi-FI" sz="2000" dirty="0"/>
              <a:t> </a:t>
            </a:r>
            <a:r>
              <a:rPr lang="fi-FI" sz="2000" dirty="0" err="1"/>
              <a:t>Breakout</a:t>
            </a:r>
            <a:r>
              <a:rPr lang="fi-FI" sz="2000" dirty="0"/>
              <a:t> </a:t>
            </a:r>
            <a:r>
              <a:rPr lang="fi-FI" sz="2000" dirty="0" err="1"/>
              <a:t>Rooms</a:t>
            </a:r>
            <a:r>
              <a:rPr lang="fi-FI" sz="2000" dirty="0"/>
              <a:t>)</a:t>
            </a:r>
            <a:r>
              <a:rPr lang="en-US" sz="2000" dirty="0"/>
              <a:t> - you will get and discuss feedback on the presentations in these small groups.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Before the </a:t>
            </a:r>
            <a:r>
              <a:rPr lang="en-US" sz="2000" u="sng" dirty="0"/>
              <a:t>actual presentation (assignment A2b</a:t>
            </a:r>
            <a:r>
              <a:rPr lang="en-US" sz="2000" dirty="0"/>
              <a:t>), you will need to </a:t>
            </a:r>
            <a:r>
              <a:rPr lang="en-US" sz="2000" b="1" dirty="0"/>
              <a:t>analyze</a:t>
            </a:r>
            <a:r>
              <a:rPr lang="en-US" sz="2000" dirty="0"/>
              <a:t> </a:t>
            </a:r>
            <a:r>
              <a:rPr lang="en-US" sz="2000" b="1" dirty="0"/>
              <a:t>the situation and plan properly </a:t>
            </a:r>
            <a:r>
              <a:rPr lang="en-US" sz="2000" dirty="0"/>
              <a:t>to ensure that your presentation will be effective. </a:t>
            </a:r>
          </a:p>
          <a:p>
            <a:endParaRPr lang="en-US" sz="2000" dirty="0"/>
          </a:p>
          <a:p>
            <a:r>
              <a:rPr lang="en-US" sz="2000" dirty="0"/>
              <a:t>As an outcome of your analysis and planning, you will need to </a:t>
            </a:r>
            <a:r>
              <a:rPr lang="en-US" sz="2000" b="1" dirty="0"/>
              <a:t>present your plan </a:t>
            </a:r>
            <a:r>
              <a:rPr lang="en-US" sz="2000" dirty="0"/>
              <a:t>as </a:t>
            </a:r>
            <a:r>
              <a:rPr lang="en-US" sz="2000" u="sng" dirty="0"/>
              <a:t>a written outline (A2a)</a:t>
            </a:r>
            <a:r>
              <a:rPr lang="en-US" sz="2000" dirty="0"/>
              <a:t>. </a:t>
            </a:r>
            <a:br>
              <a:rPr lang="en-US" sz="2000" dirty="0"/>
            </a:b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164744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F61765-9251-2145-A26B-87B47493DCC6}"/>
              </a:ext>
            </a:extLst>
          </p:cNvPr>
          <p:cNvSpPr txBox="1"/>
          <p:nvPr/>
        </p:nvSpPr>
        <p:spPr>
          <a:xfrm>
            <a:off x="609600" y="1710267"/>
            <a:ext cx="767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Length: </a:t>
            </a:r>
            <a:r>
              <a:rPr lang="en-US" sz="2000" dirty="0"/>
              <a:t>1-2 pages, single-spaced</a:t>
            </a:r>
            <a:br>
              <a:rPr lang="en-US" sz="2000" dirty="0"/>
            </a:br>
            <a:br>
              <a:rPr lang="en-US" sz="2000" dirty="0"/>
            </a:br>
            <a:r>
              <a:rPr lang="en-US" sz="2000" b="1" dirty="0"/>
              <a:t>Evaluation criteria:</a:t>
            </a:r>
            <a:r>
              <a:rPr lang="en-US" sz="2000" dirty="0"/>
              <a:t> See grading rubric (in MyCourses submission box)</a:t>
            </a:r>
          </a:p>
          <a:p>
            <a:endParaRPr lang="en-US" sz="2000" dirty="0"/>
          </a:p>
          <a:p>
            <a:r>
              <a:rPr lang="en-US" sz="2000" dirty="0">
                <a:highlight>
                  <a:srgbClr val="FFFF00"/>
                </a:highlight>
              </a:rPr>
              <a:t>SEE MORE DETAILS IN ASSIGNMENT INSTRUCTIONS IN MYCOURSES</a:t>
            </a:r>
            <a:br>
              <a:rPr lang="en-US" sz="2000" dirty="0">
                <a:highlight>
                  <a:srgbClr val="FFFF00"/>
                </a:highlight>
              </a:rPr>
            </a:br>
            <a:endParaRPr lang="en-AU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8455702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265575-6AC0-3C41-987E-66BBFCFF06E2}"/>
              </a:ext>
            </a:extLst>
          </p:cNvPr>
          <p:cNvSpPr txBox="1"/>
          <p:nvPr/>
        </p:nvSpPr>
        <p:spPr>
          <a:xfrm>
            <a:off x="954405" y="528578"/>
            <a:ext cx="7541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+mj-lt"/>
              </a:rPr>
              <a:t>6. 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A5 Individual Reflection on Presentation Performance (20%)</a:t>
            </a:r>
            <a:endParaRPr lang="fi-FI" sz="40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E73972-5B9E-BC4F-85CB-F630F25765A2}"/>
              </a:ext>
            </a:extLst>
          </p:cNvPr>
          <p:cNvSpPr txBox="1"/>
          <p:nvPr/>
        </p:nvSpPr>
        <p:spPr>
          <a:xfrm>
            <a:off x="954405" y="2025908"/>
            <a:ext cx="72351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Due</a:t>
            </a:r>
            <a:r>
              <a:rPr lang="en-US" sz="2000" dirty="0"/>
              <a:t>: </a:t>
            </a:r>
            <a:r>
              <a:rPr lang="fi-FI" sz="2000" dirty="0"/>
              <a:t>11 pm on </a:t>
            </a:r>
            <a:r>
              <a:rPr lang="fi-FI" sz="2000" dirty="0" err="1"/>
              <a:t>Sunday</a:t>
            </a:r>
            <a:r>
              <a:rPr lang="fi-FI" sz="2000" dirty="0"/>
              <a:t> 14 </a:t>
            </a:r>
            <a:r>
              <a:rPr lang="fi-FI" sz="2000" dirty="0" err="1"/>
              <a:t>February</a:t>
            </a:r>
            <a:endParaRPr lang="fi-FI" sz="2000" dirty="0"/>
          </a:p>
          <a:p>
            <a:pPr>
              <a:spcBef>
                <a:spcPts val="600"/>
              </a:spcBef>
            </a:pPr>
            <a:r>
              <a:rPr lang="en-US" sz="2000" b="1" dirty="0"/>
              <a:t>Length</a:t>
            </a:r>
            <a:r>
              <a:rPr lang="en-US" sz="2000" dirty="0"/>
              <a:t>: maximum 3 pages. </a:t>
            </a:r>
            <a:endParaRPr lang="fi-FI" sz="2000" dirty="0"/>
          </a:p>
          <a:p>
            <a:pPr lvl="1">
              <a:spcBef>
                <a:spcPts val="600"/>
              </a:spcBef>
            </a:pPr>
            <a:r>
              <a:rPr lang="en-US" sz="2000" dirty="0"/>
              <a:t>This assignment requires you to write a critical appraisal of the two persuasive presentations you have given in this course – A2 individual and A4 team – and to assess your overall presentation performance.  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The assignment thus has 3 parts:</a:t>
            </a:r>
            <a:endParaRPr lang="fi-FI" sz="2000" dirty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Critical appraisal of A2 individual presentation</a:t>
            </a:r>
            <a:endParaRPr lang="fi-FI" sz="2000" dirty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Critical appraisal of A4 team presentation</a:t>
            </a:r>
            <a:endParaRPr lang="fi-FI" sz="2000" dirty="0"/>
          </a:p>
          <a:p>
            <a:pPr marL="457200" lvl="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You as a presenter: overall assessment of your presentation performance</a:t>
            </a:r>
            <a:endParaRPr lang="fi-FI" sz="2000" dirty="0"/>
          </a:p>
          <a:p>
            <a:endParaRPr lang="en-AU" dirty="0"/>
          </a:p>
          <a:p>
            <a:r>
              <a:rPr lang="en-US" sz="2000" dirty="0"/>
              <a:t>Use comments &amp; written feedback from lecturer and fellow classmates + theories of communication.</a:t>
            </a:r>
            <a:r>
              <a:rPr lang="fi-FI" sz="2000" dirty="0"/>
              <a:t>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89781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EDC994-E43E-4E47-B52B-C22B7F076153}"/>
              </a:ext>
            </a:extLst>
          </p:cNvPr>
          <p:cNvSpPr txBox="1"/>
          <p:nvPr/>
        </p:nvSpPr>
        <p:spPr>
          <a:xfrm>
            <a:off x="800100" y="262890"/>
            <a:ext cx="678942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Part 1: Critical appraisal of A2 individual presentation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To what extent was your presentation persuasive? Discuss 3-5 points. 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areas could you have done better in terms of persuasion?  Discuss 3-5 points.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What do you intend to do differently in the next persuasive presentation assignment?</a:t>
            </a:r>
            <a:endParaRPr lang="fi-FI" sz="2000" dirty="0"/>
          </a:p>
          <a:p>
            <a:br>
              <a:rPr lang="en-US" sz="2000" dirty="0"/>
            </a:br>
            <a:r>
              <a:rPr lang="en-US" sz="2000" b="1" dirty="0"/>
              <a:t>Part 2: Critical appraisal of A4 team presentation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aspects of your team’s presentation made the presentation persuasive? Discuss 3-5 points.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In what ways could it have been more persuasive? Discuss 3-5 points.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How did what you learnt in the first presentation affect the way you approached the second presentation in terms of preparation and delivery? </a:t>
            </a:r>
            <a:endParaRPr lang="fi-FI" sz="2000" dirty="0"/>
          </a:p>
          <a:p>
            <a:endParaRPr lang="en-AU" dirty="0"/>
          </a:p>
          <a:p>
            <a:r>
              <a:rPr lang="en-US" sz="2000" b="1" dirty="0"/>
              <a:t>Part 3: You as a presenter: an overall assessment of your BCS presentation performance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What seem to be your strengths as a presenter?</a:t>
            </a:r>
            <a:endParaRPr lang="fi-FI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/>
              <a:t>What areas do you feel you still need to develop?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51562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703265" y="709613"/>
            <a:ext cx="7737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 sz="3200" b="1">
              <a:solidFill>
                <a:srgbClr val="CC0000"/>
              </a:solidFill>
              <a:latin typeface="Verdana" pitchFamily="34" charset="0"/>
            </a:endParaRPr>
          </a:p>
        </p:txBody>
      </p:sp>
      <p:sp>
        <p:nvSpPr>
          <p:cNvPr id="70658" name="Rectangle 3"/>
          <p:cNvSpPr>
            <a:spLocks noChangeArrowheads="1"/>
          </p:cNvSpPr>
          <p:nvPr/>
        </p:nvSpPr>
        <p:spPr bwMode="auto">
          <a:xfrm>
            <a:off x="703260" y="1399021"/>
            <a:ext cx="7793038" cy="410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160000"/>
              </a:lnSpc>
              <a:spcBef>
                <a:spcPts val="600"/>
              </a:spcBef>
              <a:buFont typeface="Verdana" pitchFamily="34" charset="0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QFOTY Team Exercise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A1 1</a:t>
            </a:r>
            <a:r>
              <a:rPr lang="en-GB" sz="2000" b="1" baseline="30000" dirty="0">
                <a:solidFill>
                  <a:srgbClr val="7030A0"/>
                </a:solidFill>
              </a:rPr>
              <a:t>st</a:t>
            </a:r>
            <a:r>
              <a:rPr lang="en-GB" sz="2000" b="1" dirty="0">
                <a:solidFill>
                  <a:srgbClr val="7030A0"/>
                </a:solidFill>
              </a:rPr>
              <a:t> Version – Peer review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Session 1 Reflection feedback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b="1" dirty="0">
                <a:solidFill>
                  <a:srgbClr val="7030A0"/>
                </a:solidFill>
              </a:rPr>
              <a:t>Session 2 Reflection</a:t>
            </a:r>
            <a:endParaRPr lang="en-GB" sz="2000" dirty="0">
              <a:solidFill>
                <a:srgbClr val="7030A0"/>
              </a:solidFill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Instructions for </a:t>
            </a:r>
            <a:r>
              <a:rPr lang="en-GB" sz="2000" b="1" dirty="0">
                <a:solidFill>
                  <a:srgbClr val="7030A0"/>
                </a:solidFill>
              </a:rPr>
              <a:t>A2a &amp; A2b Individual Persuasive Presentation </a:t>
            </a:r>
            <a:r>
              <a:rPr lang="en-GB" sz="2000" dirty="0">
                <a:solidFill>
                  <a:srgbClr val="7030A0"/>
                </a:solidFill>
              </a:rPr>
              <a:t>Strategy Outline &amp; Presentation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000" dirty="0">
                <a:solidFill>
                  <a:srgbClr val="7030A0"/>
                </a:solidFill>
              </a:rPr>
              <a:t>Instructions for </a:t>
            </a:r>
            <a:r>
              <a:rPr lang="en-GB" sz="2000" b="1" dirty="0">
                <a:solidFill>
                  <a:srgbClr val="7030A0"/>
                </a:solidFill>
              </a:rPr>
              <a:t>A5 Critical Reflection</a:t>
            </a:r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637799" y="483658"/>
            <a:ext cx="7737475" cy="75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3200" b="1" dirty="0"/>
              <a:t>Today’s agenda</a:t>
            </a:r>
            <a:endParaRPr lang="en-GB" sz="3200" b="1" dirty="0">
              <a:latin typeface="Verdan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7" y="6293130"/>
            <a:ext cx="1774378" cy="34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5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BAD0DA-3432-8841-A8E8-FB97EA92FDFF}"/>
              </a:ext>
            </a:extLst>
          </p:cNvPr>
          <p:cNvSpPr txBox="1"/>
          <p:nvPr/>
        </p:nvSpPr>
        <p:spPr>
          <a:xfrm>
            <a:off x="1028700" y="1223010"/>
            <a:ext cx="64693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All three parts (A,B &amp; C) of the appraisal should cover:</a:t>
            </a:r>
          </a:p>
          <a:p>
            <a:endParaRPr lang="en-US" sz="2000" b="1" dirty="0"/>
          </a:p>
          <a:p>
            <a:r>
              <a:rPr lang="en-US" sz="2000" b="1" dirty="0"/>
              <a:t>Communication strategy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Audience analysis (Input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Choice of content and structure (Input 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Argument: claims &amp; evidence (Input 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Benefits (Input 2)  </a:t>
            </a:r>
          </a:p>
          <a:p>
            <a:br>
              <a:rPr lang="en-US" sz="2000" dirty="0"/>
            </a:br>
            <a:r>
              <a:rPr lang="en-US" sz="2000" b="1" dirty="0"/>
              <a:t>Presentation delivery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Introduction &amp; conclusion (Input 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Slide design (Input 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Nonverbal communication (Input 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Language (Input 4)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60961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7C792-BB9C-1A45-9F39-B045D34EE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60066"/>
                </a:solidFill>
              </a:rPr>
              <a:t>Work due Session 3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6A66AF-EF01-6C49-89BD-56195D6311C3}"/>
              </a:ext>
            </a:extLst>
          </p:cNvPr>
          <p:cNvSpPr txBox="1"/>
          <p:nvPr/>
        </p:nvSpPr>
        <p:spPr>
          <a:xfrm>
            <a:off x="571500" y="1417638"/>
            <a:ext cx="675640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70C0"/>
                </a:solidFill>
              </a:rPr>
              <a:t>Read Input 4 </a:t>
            </a:r>
            <a:r>
              <a:rPr lang="en-US" sz="2000" dirty="0"/>
              <a:t>(impactful presentations) available in MyCourses</a:t>
            </a:r>
            <a:endParaRPr lang="fi-FI" sz="2000" dirty="0"/>
          </a:p>
          <a:p>
            <a:pPr lvl="0">
              <a:spcBef>
                <a:spcPts val="600"/>
              </a:spcBef>
            </a:pPr>
            <a:r>
              <a:rPr lang="en-US" sz="2000" u="sng" dirty="0">
                <a:solidFill>
                  <a:srgbClr val="0070C0"/>
                </a:solidFill>
              </a:rPr>
              <a:t>A1: Written request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final version (team). Due </a:t>
            </a:r>
            <a:r>
              <a:rPr lang="en-US" sz="2000" b="1" dirty="0"/>
              <a:t>13.00 </a:t>
            </a:r>
            <a:r>
              <a:rPr lang="en-US" sz="2000" dirty="0"/>
              <a:t>(upload to MyCourses)</a:t>
            </a:r>
            <a:endParaRPr lang="fi-FI" sz="2000" dirty="0"/>
          </a:p>
          <a:p>
            <a:pPr lvl="0">
              <a:spcBef>
                <a:spcPts val="600"/>
              </a:spcBef>
            </a:pPr>
            <a:r>
              <a:rPr lang="en-US" sz="2000" u="sng" dirty="0">
                <a:solidFill>
                  <a:srgbClr val="0070C0"/>
                </a:solidFill>
              </a:rPr>
              <a:t>A2a</a:t>
            </a:r>
            <a:r>
              <a:rPr lang="en-US" sz="2000" dirty="0">
                <a:solidFill>
                  <a:srgbClr val="0070C0"/>
                </a:solidFill>
              </a:rPr>
              <a:t> 1</a:t>
            </a:r>
            <a:r>
              <a:rPr lang="en-US" sz="2000" baseline="30000" dirty="0">
                <a:solidFill>
                  <a:srgbClr val="0070C0"/>
                </a:solidFill>
              </a:rPr>
              <a:t>st</a:t>
            </a:r>
            <a:r>
              <a:rPr lang="en-US" sz="2000" dirty="0">
                <a:solidFill>
                  <a:srgbClr val="0070C0"/>
                </a:solidFill>
              </a:rPr>
              <a:t> version</a:t>
            </a:r>
            <a:r>
              <a:rPr lang="en-US" sz="2000" dirty="0"/>
              <a:t>:</a:t>
            </a:r>
            <a:endParaRPr lang="fi-FI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Choose A2 topic</a:t>
            </a:r>
            <a:endParaRPr lang="fi-FI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Prepare A2a draft version to show peers in class</a:t>
            </a:r>
            <a:endParaRPr lang="fi-FI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Come to class prepared to present your topic (max. 2 minutes, no slides) - explain context + how you will plan your presentation (</a:t>
            </a:r>
            <a:r>
              <a:rPr lang="en-US" sz="2000" dirty="0" err="1"/>
              <a:t>eg</a:t>
            </a:r>
            <a:r>
              <a:rPr lang="en-US" sz="2000" dirty="0"/>
              <a:t> arguments)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73451737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1A1F7-A25B-1144-917E-CA69A45D5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400" dirty="0">
                <a:solidFill>
                  <a:schemeClr val="tx1"/>
                </a:solidFill>
              </a:rPr>
              <a:t>References / Acknowledgments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36A2C0-EFB4-BC45-B8B1-C603AAABD74A}"/>
              </a:ext>
            </a:extLst>
          </p:cNvPr>
          <p:cNvSpPr txBox="1"/>
          <p:nvPr/>
        </p:nvSpPr>
        <p:spPr>
          <a:xfrm>
            <a:off x="609600" y="1803400"/>
            <a:ext cx="506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See in-text citations</a:t>
            </a:r>
          </a:p>
          <a:p>
            <a:r>
              <a:rPr lang="en-AU" dirty="0"/>
              <a:t>Mike Baker, Christa </a:t>
            </a:r>
            <a:r>
              <a:rPr lang="en-AU" dirty="0" err="1"/>
              <a:t>Uusi-Rauva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581500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9408B-8ACF-BF40-9D94-554D938E4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7578"/>
            <a:ext cx="9144000" cy="348284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7420881-4093-D849-A1C7-04A081E3BA6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7030A0"/>
                </a:solidFill>
              </a:rPr>
              <a:t>1. QFOTY</a:t>
            </a:r>
          </a:p>
        </p:txBody>
      </p:sp>
    </p:spTree>
    <p:extLst>
      <p:ext uri="{BB962C8B-B14F-4D97-AF65-F5344CB8AC3E}">
        <p14:creationId xmlns:p14="http://schemas.microsoft.com/office/powerpoint/2010/main" val="1305523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BDDB14-42DF-F84F-8E79-47F7714DC71F}"/>
              </a:ext>
            </a:extLst>
          </p:cNvPr>
          <p:cNvSpPr txBox="1"/>
          <p:nvPr/>
        </p:nvSpPr>
        <p:spPr>
          <a:xfrm>
            <a:off x="937260" y="444137"/>
            <a:ext cx="68808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TEAM EXERCISE: Queensland Father of the Year (QFOTY) sponsorship request</a:t>
            </a:r>
          </a:p>
          <a:p>
            <a:endParaRPr lang="en-US" dirty="0"/>
          </a:p>
          <a:p>
            <a:r>
              <a:rPr lang="en-US" dirty="0"/>
              <a:t>Fathers Day: early September in Australia</a:t>
            </a:r>
          </a:p>
          <a:p>
            <a:endParaRPr lang="en-US" dirty="0"/>
          </a:p>
          <a:p>
            <a:r>
              <a:rPr lang="en-US" b="1" dirty="0"/>
              <a:t>Background context</a:t>
            </a:r>
            <a:r>
              <a:rPr lang="en-US" dirty="0"/>
              <a:t>: The state of Queensland (in Australia) celebrates QFOTY every year. SU Qld (a youth and children’s not-for-profit organization) hosts and runs the annual QFOTY awards. SU Qld is officially endorsed by the Queensland Government’s Education Department as the organization that employs chaplains in government/public schools. (</a:t>
            </a:r>
            <a:r>
              <a:rPr lang="en-US" u="sng" dirty="0">
                <a:hlinkClick r:id="rId2"/>
              </a:rPr>
              <a:t>www.suqld.org.au</a:t>
            </a:r>
            <a:r>
              <a:rPr lang="en-US" dirty="0"/>
              <a:t>)</a:t>
            </a:r>
            <a:endParaRPr lang="fi-FI" dirty="0"/>
          </a:p>
          <a:p>
            <a:endParaRPr lang="en-US" dirty="0"/>
          </a:p>
          <a:p>
            <a:r>
              <a:rPr lang="en-US" dirty="0"/>
              <a:t>SU Qld’s CEO, Tim </a:t>
            </a:r>
            <a:r>
              <a:rPr lang="en-US" dirty="0" err="1"/>
              <a:t>Mander</a:t>
            </a:r>
            <a:r>
              <a:rPr lang="en-US" dirty="0"/>
              <a:t>, stated: “Fathers play such a key role in the healthy development of our children. We want to </a:t>
            </a:r>
            <a:r>
              <a:rPr lang="en-US" dirty="0" err="1"/>
              <a:t>honour</a:t>
            </a:r>
            <a:r>
              <a:rPr lang="en-US" dirty="0"/>
              <a:t> our fathers and promote the vital role fathers play in families and society in general.” </a:t>
            </a:r>
          </a:p>
          <a:p>
            <a:endParaRPr lang="en-US" dirty="0"/>
          </a:p>
          <a:p>
            <a:r>
              <a:rPr lang="en-US" dirty="0"/>
              <a:t>SU Qld seeks a 5-star resort venue to announce the 2021 QFOTY winner to the news media and to a live audience (</a:t>
            </a:r>
            <a:r>
              <a:rPr lang="en-US" dirty="0" err="1"/>
              <a:t>eg</a:t>
            </a:r>
            <a:r>
              <a:rPr lang="en-US" dirty="0"/>
              <a:t> families of nominated fathers). </a:t>
            </a:r>
          </a:p>
        </p:txBody>
      </p:sp>
    </p:spTree>
    <p:extLst>
      <p:ext uri="{BB962C8B-B14F-4D97-AF65-F5344CB8AC3E}">
        <p14:creationId xmlns:p14="http://schemas.microsoft.com/office/powerpoint/2010/main" val="208247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ED6375-DAC9-F540-8385-A0AB37725D3B}"/>
              </a:ext>
            </a:extLst>
          </p:cNvPr>
          <p:cNvSpPr txBox="1"/>
          <p:nvPr/>
        </p:nvSpPr>
        <p:spPr>
          <a:xfrm>
            <a:off x="777240" y="194310"/>
            <a:ext cx="758952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Communication Strategy</a:t>
            </a:r>
          </a:p>
          <a:p>
            <a:endParaRPr lang="en-AU" b="1" dirty="0"/>
          </a:p>
          <a:p>
            <a:r>
              <a:rPr lang="en-AU" b="1" dirty="0"/>
              <a:t>Audience Strategy</a:t>
            </a:r>
            <a:r>
              <a:rPr lang="en-AU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Marketing Manager, Hyatt Regency Sanctuary Cove, Gold Coast, Australia – decision-maker &amp; influencer (to CEO) – responsible for events that market resort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Potential objections: no budget &amp; busy staff (no time &amp; money to get involved) – they budget 1 year in advance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70C0"/>
                </a:solidFill>
              </a:rPr>
              <a:t>WIIFT</a:t>
            </a:r>
          </a:p>
          <a:p>
            <a:endParaRPr lang="en-AU" dirty="0"/>
          </a:p>
          <a:p>
            <a:r>
              <a:rPr lang="en-AU" b="1" dirty="0"/>
              <a:t>Message Strategy - Communication Objective</a:t>
            </a:r>
            <a:r>
              <a:rPr lang="en-AU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As a result of this message, I want him to agree to sponsor the event at the resort (catering, room costs, prize for winner).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Final goal to get a FTF meeting with Marketing Manager</a:t>
            </a:r>
          </a:p>
          <a:p>
            <a:endParaRPr lang="en-AU" dirty="0"/>
          </a:p>
          <a:p>
            <a:r>
              <a:rPr lang="en-AU" b="1" dirty="0"/>
              <a:t>Communicator Strategy - Credibility Assessment</a:t>
            </a:r>
            <a:r>
              <a:rPr lang="en-AU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SU Qld track record running QFOTY media publicity &amp; marketing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Large successful organisation – positive image (</a:t>
            </a:r>
            <a:r>
              <a:rPr lang="en-AU" i="1" dirty="0"/>
              <a:t>show media reports &amp; marketing material from past years</a:t>
            </a:r>
            <a:r>
              <a:rPr lang="en-AU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dirty="0"/>
              <a:t>Common ground: families as our target market (Hyatt &amp; SU Qld)</a:t>
            </a:r>
          </a:p>
          <a:p>
            <a:endParaRPr lang="en-AU" dirty="0"/>
          </a:p>
          <a:p>
            <a:r>
              <a:rPr lang="en-AU" b="1" dirty="0"/>
              <a:t>Channel Strategy</a:t>
            </a:r>
            <a:r>
              <a:rPr lang="en-AU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Email seeking FTF meeting </a:t>
            </a:r>
          </a:p>
        </p:txBody>
      </p:sp>
    </p:spTree>
    <p:extLst>
      <p:ext uri="{BB962C8B-B14F-4D97-AF65-F5344CB8AC3E}">
        <p14:creationId xmlns:p14="http://schemas.microsoft.com/office/powerpoint/2010/main" val="271941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9408B-8ACF-BF40-9D94-554D938E4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6789"/>
            <a:ext cx="9144000" cy="34828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7C01CCF-D5AF-6545-9B34-FC9AF08492F0}"/>
              </a:ext>
            </a:extLst>
          </p:cNvPr>
          <p:cNvSpPr/>
          <p:nvPr/>
        </p:nvSpPr>
        <p:spPr>
          <a:xfrm>
            <a:off x="1211023" y="4837080"/>
            <a:ext cx="666588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hlinkClick r:id="rId3"/>
              </a:rPr>
              <a:t>http://qldfatheroftheyear.org.au</a:t>
            </a:r>
            <a:endParaRPr lang="en-US" sz="2000" dirty="0"/>
          </a:p>
          <a:p>
            <a:endParaRPr lang="en-US" sz="2000" dirty="0"/>
          </a:p>
          <a:p>
            <a:r>
              <a:rPr lang="en-AU" sz="2000" dirty="0">
                <a:hlinkClick r:id="rId4"/>
              </a:rPr>
              <a:t>https://www.ihg.com/intercontinental/hotels/us/en/sanctuary-cove/bneql/hoteldetail</a:t>
            </a:r>
            <a:endParaRPr lang="en-AU" sz="2000" dirty="0"/>
          </a:p>
          <a:p>
            <a:r>
              <a:rPr lang="en-US" sz="2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A85BA-BE02-144E-9B45-0938A5A39CC4}"/>
              </a:ext>
            </a:extLst>
          </p:cNvPr>
          <p:cNvSpPr txBox="1"/>
          <p:nvPr/>
        </p:nvSpPr>
        <p:spPr>
          <a:xfrm>
            <a:off x="1211023" y="4124282"/>
            <a:ext cx="297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0070C0"/>
                </a:solidFill>
              </a:rPr>
              <a:t>QFOTY Media Release</a:t>
            </a:r>
          </a:p>
        </p:txBody>
      </p:sp>
    </p:spTree>
    <p:extLst>
      <p:ext uri="{BB962C8B-B14F-4D97-AF65-F5344CB8AC3E}">
        <p14:creationId xmlns:p14="http://schemas.microsoft.com/office/powerpoint/2010/main" val="238634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2018" y="270951"/>
            <a:ext cx="5709251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Team task: </a:t>
            </a:r>
            <a:r>
              <a:rPr lang="en-US" sz="2000" dirty="0"/>
              <a:t>You are asked to seek sponsorship from a 5-star resort for this event. 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Plan your </a:t>
            </a:r>
            <a:r>
              <a:rPr lang="en-US" sz="2000" b="1" dirty="0"/>
              <a:t>communication strategy. </a:t>
            </a:r>
            <a:r>
              <a:rPr lang="en-US" sz="2000" i="1" dirty="0"/>
              <a:t>Approx. 10 minutes team collaboration</a:t>
            </a:r>
            <a:r>
              <a:rPr lang="en-US" sz="2000" b="1" dirty="0"/>
              <a:t> </a:t>
            </a:r>
            <a:r>
              <a:rPr lang="en-US" sz="2000" dirty="0"/>
              <a:t>(How will you obtain sponsorship from the resort? How will you write your sponsorship request?):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i="1" dirty="0"/>
              <a:t>Audience Strategy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i="1" dirty="0"/>
              <a:t>Message Strategy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i="1" dirty="0"/>
              <a:t>Communicator Strategy 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2000" i="1" dirty="0"/>
              <a:t>Channel Strategy</a:t>
            </a:r>
            <a:endParaRPr lang="en-US" sz="2000" i="1" dirty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b="1" dirty="0"/>
              <a:t>Begin writing an email </a:t>
            </a:r>
            <a:r>
              <a:rPr lang="en-US" sz="2000" dirty="0"/>
              <a:t>to the resort. </a:t>
            </a:r>
            <a:r>
              <a:rPr lang="en-US" sz="2000" i="1" dirty="0"/>
              <a:t>10 minutes individual, then 10 minutes team collaboration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AU" sz="2000" b="1" dirty="0"/>
              <a:t>Submit</a:t>
            </a:r>
            <a:r>
              <a:rPr lang="en-AU" sz="2000" dirty="0"/>
              <a:t> your draft text (as document) in MyCourses (under ‘QFOTY’)</a:t>
            </a:r>
          </a:p>
        </p:txBody>
      </p:sp>
      <p:pic>
        <p:nvPicPr>
          <p:cNvPr id="4" name="Picture 3" descr="Mandarin_Oriental_Miami_1_b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928" y="4540335"/>
            <a:ext cx="2596896" cy="173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7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860D80-2C80-7D47-B354-2DB87E272F5A}"/>
              </a:ext>
            </a:extLst>
          </p:cNvPr>
          <p:cNvSpPr txBox="1"/>
          <p:nvPr/>
        </p:nvSpPr>
        <p:spPr>
          <a:xfrm>
            <a:off x="971550" y="845820"/>
            <a:ext cx="74180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My Channel Strategy</a:t>
            </a:r>
            <a:r>
              <a:rPr lang="en-AU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Produced and emailed him Sponsorship Proposal document after he agreed to a meeting (so he had enough details to make decision in our meeting)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In the email I also attached 1-2 media reports + marketing material from last year.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5EA394-E775-4643-904D-34B113FA1AA6}"/>
              </a:ext>
            </a:extLst>
          </p:cNvPr>
          <p:cNvSpPr txBox="1"/>
          <p:nvPr/>
        </p:nvSpPr>
        <p:spPr>
          <a:xfrm>
            <a:off x="1076234" y="3429000"/>
            <a:ext cx="5270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>
                <a:solidFill>
                  <a:srgbClr val="0070C0"/>
                </a:solidFill>
              </a:rPr>
              <a:t>Proposal document (PDF)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899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61957A-7521-7E40-AE78-3120B72EC6FE}"/>
              </a:ext>
            </a:extLst>
          </p:cNvPr>
          <p:cNvSpPr txBox="1"/>
          <p:nvPr/>
        </p:nvSpPr>
        <p:spPr>
          <a:xfrm>
            <a:off x="720090" y="1027067"/>
            <a:ext cx="6531610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+mj-lt"/>
              </a:rPr>
              <a:t>2. A1 1</a:t>
            </a:r>
            <a:r>
              <a:rPr lang="en-GB" sz="4000" baseline="30000" dirty="0">
                <a:solidFill>
                  <a:srgbClr val="7030A0"/>
                </a:solidFill>
                <a:latin typeface="+mj-lt"/>
              </a:rPr>
              <a:t>st</a:t>
            </a:r>
            <a:r>
              <a:rPr lang="en-GB" sz="4000" dirty="0">
                <a:solidFill>
                  <a:srgbClr val="7030A0"/>
                </a:solidFill>
                <a:latin typeface="+mj-lt"/>
              </a:rPr>
              <a:t> Version – Peer review </a:t>
            </a:r>
          </a:p>
          <a:p>
            <a:endParaRPr lang="en-GB" sz="2400" b="1" dirty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2000" dirty="0"/>
              <a:t>In MyCourses, see Team Peer Review Zoom links (Teams 1&amp;2, 3&amp;4, etc)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u="sng" dirty="0"/>
              <a:t>Share your A1 Written Task 1st Version with another team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u="sng" dirty="0"/>
              <a:t>Read other team’s A1 &amp; write comments (mainly individually</a:t>
            </a:r>
            <a:r>
              <a:rPr lang="en-GB" sz="2000" u="sng"/>
              <a:t>, but can then be </a:t>
            </a:r>
            <a:r>
              <a:rPr lang="en-GB" sz="2000" u="sng" dirty="0"/>
              <a:t>as team) </a:t>
            </a:r>
            <a:r>
              <a:rPr lang="en-GB" sz="2000" dirty="0"/>
              <a:t>See 'A1 Team Feedback Guidelines' PDF. (</a:t>
            </a:r>
            <a:r>
              <a:rPr lang="en-GB" sz="2000" dirty="0">
                <a:solidFill>
                  <a:srgbClr val="0070C0"/>
                </a:solidFill>
              </a:rPr>
              <a:t>15 minutes</a:t>
            </a:r>
            <a:r>
              <a:rPr lang="en-GB" sz="2000" dirty="0"/>
              <a:t>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u="sng" dirty="0"/>
              <a:t>Read their comments &amp; make changes </a:t>
            </a:r>
            <a:r>
              <a:rPr lang="en-GB" sz="2000" dirty="0"/>
              <a:t>- each individual member to read feedback, discuss in team, make changes. (</a:t>
            </a:r>
            <a:r>
              <a:rPr lang="en-GB" sz="2000" dirty="0">
                <a:solidFill>
                  <a:srgbClr val="0070C0"/>
                </a:solidFill>
              </a:rPr>
              <a:t>15 minutes</a:t>
            </a:r>
            <a:r>
              <a:rPr lang="en-GB" sz="2000" dirty="0"/>
              <a:t>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u="sng" dirty="0"/>
              <a:t>Return to the Main Room </a:t>
            </a:r>
            <a:r>
              <a:rPr lang="en-GB" sz="2000" dirty="0"/>
              <a:t>in Zoom. Be prepared to show me what you have written (</a:t>
            </a:r>
            <a:r>
              <a:rPr lang="en-GB" sz="2000" dirty="0" err="1"/>
              <a:t>eg</a:t>
            </a:r>
            <a:r>
              <a:rPr lang="en-GB" sz="2000" dirty="0"/>
              <a:t> share your screen) </a:t>
            </a:r>
          </a:p>
        </p:txBody>
      </p:sp>
    </p:spTree>
    <p:extLst>
      <p:ext uri="{BB962C8B-B14F-4D97-AF65-F5344CB8AC3E}">
        <p14:creationId xmlns:p14="http://schemas.microsoft.com/office/powerpoint/2010/main" val="195177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10433</TotalTime>
  <Words>1520</Words>
  <Application>Microsoft Macintosh PowerPoint</Application>
  <PresentationFormat>On-screen Show (4:3)</PresentationFormat>
  <Paragraphs>142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Session 2 Reflection (in MyCourses)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due Session 3</vt:lpstr>
      <vt:lpstr>References / Acknowledgments</vt:lpstr>
    </vt:vector>
  </TitlesOfParts>
  <Company>Aalto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Badham Mark</dc:creator>
  <cp:lastModifiedBy>Badham, Mark</cp:lastModifiedBy>
  <cp:revision>146</cp:revision>
  <dcterms:created xsi:type="dcterms:W3CDTF">2014-10-28T11:40:28Z</dcterms:created>
  <dcterms:modified xsi:type="dcterms:W3CDTF">2021-02-04T10:27:15Z</dcterms:modified>
</cp:coreProperties>
</file>