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7" r:id="rId2"/>
    <p:sldId id="258" r:id="rId3"/>
    <p:sldId id="1780" r:id="rId4"/>
    <p:sldId id="1755" r:id="rId5"/>
    <p:sldId id="1776" r:id="rId6"/>
    <p:sldId id="1779" r:id="rId7"/>
    <p:sldId id="294" r:id="rId8"/>
    <p:sldId id="298" r:id="rId9"/>
    <p:sldId id="299" r:id="rId10"/>
    <p:sldId id="1769" r:id="rId11"/>
    <p:sldId id="1756" r:id="rId12"/>
    <p:sldId id="1757" r:id="rId13"/>
    <p:sldId id="1758" r:id="rId14"/>
    <p:sldId id="1759" r:id="rId15"/>
    <p:sldId id="1760" r:id="rId16"/>
    <p:sldId id="1761" r:id="rId17"/>
    <p:sldId id="271" r:id="rId18"/>
    <p:sldId id="272" r:id="rId19"/>
    <p:sldId id="273" r:id="rId20"/>
    <p:sldId id="285" r:id="rId21"/>
    <p:sldId id="1770" r:id="rId22"/>
    <p:sldId id="1767" r:id="rId23"/>
    <p:sldId id="291" r:id="rId24"/>
    <p:sldId id="1768" r:id="rId25"/>
    <p:sldId id="292" r:id="rId26"/>
    <p:sldId id="1774" r:id="rId27"/>
    <p:sldId id="1775" r:id="rId28"/>
    <p:sldId id="261" r:id="rId29"/>
    <p:sldId id="262" r:id="rId30"/>
    <p:sldId id="263" r:id="rId31"/>
    <p:sldId id="264" r:id="rId32"/>
    <p:sldId id="265" r:id="rId33"/>
    <p:sldId id="266" r:id="rId34"/>
    <p:sldId id="1766" r:id="rId35"/>
    <p:sldId id="1772" r:id="rId36"/>
    <p:sldId id="1773" r:id="rId37"/>
    <p:sldId id="280" r:id="rId38"/>
    <p:sldId id="281" r:id="rId39"/>
    <p:sldId id="1771" r:id="rId40"/>
    <p:sldId id="256"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524"/>
    <p:restoredTop sz="94510"/>
  </p:normalViewPr>
  <p:slideViewPr>
    <p:cSldViewPr snapToGrid="0" snapToObjects="1">
      <p:cViewPr varScale="1">
        <p:scale>
          <a:sx n="110" d="100"/>
          <a:sy n="110" d="100"/>
        </p:scale>
        <p:origin x="168"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C58A01-173B-3549-A367-7FDA055E05E6}" type="datetimeFigureOut">
              <a:rPr lang="en-US" smtClean="0"/>
              <a:t>2/5/21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9CDA6E-9BAC-A844-9C2C-867C702375C2}" type="slidenum">
              <a:rPr lang="en-US" smtClean="0"/>
              <a:t>‹#›</a:t>
            </a:fld>
            <a:endParaRPr lang="en-US"/>
          </a:p>
        </p:txBody>
      </p:sp>
    </p:spTree>
    <p:extLst>
      <p:ext uri="{BB962C8B-B14F-4D97-AF65-F5344CB8AC3E}">
        <p14:creationId xmlns:p14="http://schemas.microsoft.com/office/powerpoint/2010/main" val="20265096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862427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9D945C58-366D-FD4B-A752-F1D9C42849F6}" type="datetimeFigureOut">
              <a:rPr lang="en-US" smtClean="0"/>
              <a:t>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4063685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9D945C58-366D-FD4B-A752-F1D9C42849F6}" type="datetimeFigureOut">
              <a:rPr lang="en-US" smtClean="0"/>
              <a:t>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218479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9D945C58-366D-FD4B-A752-F1D9C42849F6}" type="datetimeFigureOut">
              <a:rPr lang="en-US" smtClean="0"/>
              <a:t>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3208048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3376485-18B4-9349-9E4B-A7193EB4DDFF}" type="slidenum">
              <a:rPr lang="en-US"/>
              <a:pPr/>
              <a:t>‹#›</a:t>
            </a:fld>
            <a:endParaRPr lang="en-US"/>
          </a:p>
        </p:txBody>
      </p:sp>
    </p:spTree>
    <p:extLst>
      <p:ext uri="{BB962C8B-B14F-4D97-AF65-F5344CB8AC3E}">
        <p14:creationId xmlns:p14="http://schemas.microsoft.com/office/powerpoint/2010/main" val="88157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9D945C58-366D-FD4B-A752-F1D9C42849F6}" type="datetimeFigureOut">
              <a:rPr lang="en-US" smtClean="0"/>
              <a:t>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2766830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9D945C58-366D-FD4B-A752-F1D9C42849F6}" type="datetimeFigureOut">
              <a:rPr lang="en-US" smtClean="0"/>
              <a:t>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1334007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9D945C58-366D-FD4B-A752-F1D9C42849F6}" type="datetimeFigureOut">
              <a:rPr lang="en-US" smtClean="0"/>
              <a:t>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297906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9D945C58-366D-FD4B-A752-F1D9C42849F6}" type="datetimeFigureOut">
              <a:rPr lang="en-US" smtClean="0"/>
              <a:t>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180568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9D945C58-366D-FD4B-A752-F1D9C42849F6}" type="datetimeFigureOut">
              <a:rPr lang="en-US" smtClean="0"/>
              <a:t>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3303060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45C58-366D-FD4B-A752-F1D9C42849F6}" type="datetimeFigureOut">
              <a:rPr lang="en-US" smtClean="0"/>
              <a:t>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346330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9D945C58-366D-FD4B-A752-F1D9C42849F6}" type="datetimeFigureOut">
              <a:rPr lang="en-US" smtClean="0"/>
              <a:t>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3245530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9D945C58-366D-FD4B-A752-F1D9C42849F6}" type="datetimeFigureOut">
              <a:rPr lang="en-US" smtClean="0"/>
              <a:t>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A1F25-8F6E-5249-8E08-68F2D82947CB}" type="slidenum">
              <a:rPr lang="en-US" smtClean="0"/>
              <a:t>‹#›</a:t>
            </a:fld>
            <a:endParaRPr lang="en-US"/>
          </a:p>
        </p:txBody>
      </p:sp>
    </p:spTree>
    <p:extLst>
      <p:ext uri="{BB962C8B-B14F-4D97-AF65-F5344CB8AC3E}">
        <p14:creationId xmlns:p14="http://schemas.microsoft.com/office/powerpoint/2010/main" val="1825273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45C58-366D-FD4B-A752-F1D9C42849F6}" type="datetimeFigureOut">
              <a:rPr lang="en-US" smtClean="0"/>
              <a:t>2/5/21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A1F25-8F6E-5249-8E08-68F2D82947CB}" type="slidenum">
              <a:rPr lang="en-US" smtClean="0"/>
              <a:t>‹#›</a:t>
            </a:fld>
            <a:endParaRPr lang="en-US"/>
          </a:p>
        </p:txBody>
      </p:sp>
    </p:spTree>
    <p:extLst>
      <p:ext uri="{BB962C8B-B14F-4D97-AF65-F5344CB8AC3E}">
        <p14:creationId xmlns:p14="http://schemas.microsoft.com/office/powerpoint/2010/main" val="1682114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png"/><Relationship Id="rId10" Type="http://schemas.openxmlformats.org/officeDocument/2006/relationships/image" Target="../media/image24.gif"/><Relationship Id="rId4" Type="http://schemas.openxmlformats.org/officeDocument/2006/relationships/image" Target="../media/image18.png"/><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9143" y="423333"/>
            <a:ext cx="5491239" cy="1754326"/>
          </a:xfrm>
          <a:prstGeom prst="rect">
            <a:avLst/>
          </a:prstGeom>
          <a:noFill/>
        </p:spPr>
        <p:txBody>
          <a:bodyPr wrap="square" rtlCol="0">
            <a:spAutoFit/>
          </a:bodyPr>
          <a:lstStyle/>
          <a:p>
            <a:pPr algn="ctr"/>
            <a:r>
              <a:rPr lang="en-US" sz="2800" b="1" dirty="0"/>
              <a:t>Business Communication (3cr)</a:t>
            </a:r>
          </a:p>
          <a:p>
            <a:pPr algn="ctr"/>
            <a:r>
              <a:rPr lang="en-US" sz="2800" b="1" dirty="0"/>
              <a:t>MLI61A130</a:t>
            </a:r>
          </a:p>
          <a:p>
            <a:pPr algn="ctr"/>
            <a:endParaRPr lang="en-US" sz="2800" b="1" dirty="0"/>
          </a:p>
          <a:p>
            <a:pPr algn="ctr"/>
            <a:r>
              <a:rPr lang="en-US" sz="2400" b="1" dirty="0">
                <a:solidFill>
                  <a:srgbClr val="FF0000"/>
                </a:solidFill>
              </a:rPr>
              <a:t>Session 3</a:t>
            </a:r>
          </a:p>
        </p:txBody>
      </p:sp>
      <p:sp>
        <p:nvSpPr>
          <p:cNvPr id="4" name="TextBox 3"/>
          <p:cNvSpPr txBox="1"/>
          <p:nvPr/>
        </p:nvSpPr>
        <p:spPr>
          <a:xfrm>
            <a:off x="2208073" y="5620274"/>
            <a:ext cx="4076096" cy="369332"/>
          </a:xfrm>
          <a:prstGeom prst="rect">
            <a:avLst/>
          </a:prstGeom>
          <a:noFill/>
        </p:spPr>
        <p:txBody>
          <a:bodyPr wrap="square" rtlCol="0">
            <a:spAutoFit/>
          </a:bodyPr>
          <a:lstStyle/>
          <a:p>
            <a:pPr algn="ctr"/>
            <a:r>
              <a:rPr lang="en-GB" b="1" dirty="0"/>
              <a:t>Lecturer</a:t>
            </a:r>
            <a:r>
              <a:rPr lang="en-GB" dirty="0"/>
              <a:t>: Mark Badham</a:t>
            </a:r>
            <a:endParaRPr lang="en-US" dirty="0"/>
          </a:p>
        </p:txBody>
      </p:sp>
      <p:pic>
        <p:nvPicPr>
          <p:cNvPr id="5" name="Picture 4" descr="effective-communication-meetin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5789" y="2160375"/>
            <a:ext cx="2890394" cy="3203894"/>
          </a:xfrm>
          <a:prstGeom prst="rect">
            <a:avLst/>
          </a:prstGeom>
        </p:spPr>
      </p:pic>
    </p:spTree>
    <p:extLst>
      <p:ext uri="{BB962C8B-B14F-4D97-AF65-F5344CB8AC3E}">
        <p14:creationId xmlns:p14="http://schemas.microsoft.com/office/powerpoint/2010/main" val="1595066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D1D5-ADB3-1E4B-8538-E7FC516C5688}"/>
              </a:ext>
            </a:extLst>
          </p:cNvPr>
          <p:cNvSpPr>
            <a:spLocks noGrp="1"/>
          </p:cNvSpPr>
          <p:nvPr>
            <p:ph type="title"/>
          </p:nvPr>
        </p:nvSpPr>
        <p:spPr/>
        <p:txBody>
          <a:bodyPr>
            <a:normAutofit/>
          </a:bodyPr>
          <a:lstStyle/>
          <a:p>
            <a:r>
              <a:rPr lang="en-US" sz="3200" b="1" dirty="0">
                <a:solidFill>
                  <a:srgbClr val="7030A0"/>
                </a:solidFill>
              </a:rPr>
              <a:t>3. High Impact </a:t>
            </a:r>
            <a:r>
              <a:rPr lang="en-AU" sz="3200" b="1" dirty="0">
                <a:solidFill>
                  <a:srgbClr val="7030A0"/>
                </a:solidFill>
              </a:rPr>
              <a:t>Presentations</a:t>
            </a:r>
            <a:endParaRPr lang="en-AU" sz="3200" dirty="0"/>
          </a:p>
        </p:txBody>
      </p:sp>
      <p:sp>
        <p:nvSpPr>
          <p:cNvPr id="3" name="Content Placeholder 2">
            <a:extLst>
              <a:ext uri="{FF2B5EF4-FFF2-40B4-BE49-F238E27FC236}">
                <a16:creationId xmlns:a16="http://schemas.microsoft.com/office/drawing/2014/main" id="{9CAA0109-1D77-5D4C-A799-E53ABE2942D2}"/>
              </a:ext>
            </a:extLst>
          </p:cNvPr>
          <p:cNvSpPr>
            <a:spLocks noGrp="1"/>
          </p:cNvSpPr>
          <p:nvPr>
            <p:ph idx="1"/>
          </p:nvPr>
        </p:nvSpPr>
        <p:spPr>
          <a:xfrm>
            <a:off x="457200" y="1600201"/>
            <a:ext cx="3234690" cy="1143000"/>
          </a:xfrm>
        </p:spPr>
        <p:txBody>
          <a:bodyPr>
            <a:normAutofit/>
          </a:bodyPr>
          <a:lstStyle/>
          <a:p>
            <a:pPr marL="0" indent="0">
              <a:buNone/>
            </a:pPr>
            <a:r>
              <a:rPr lang="en-AU" sz="2000" dirty="0"/>
              <a:t>(See Input 4)</a:t>
            </a:r>
          </a:p>
        </p:txBody>
      </p:sp>
      <p:pic>
        <p:nvPicPr>
          <p:cNvPr id="5" name="Picture 4">
            <a:extLst>
              <a:ext uri="{FF2B5EF4-FFF2-40B4-BE49-F238E27FC236}">
                <a16:creationId xmlns:a16="http://schemas.microsoft.com/office/drawing/2014/main" id="{7B57A086-8F97-B546-873F-25261A8EBE68}"/>
              </a:ext>
            </a:extLst>
          </p:cNvPr>
          <p:cNvPicPr>
            <a:picLocks noChangeAspect="1"/>
          </p:cNvPicPr>
          <p:nvPr/>
        </p:nvPicPr>
        <p:blipFill>
          <a:blip r:embed="rId2"/>
          <a:stretch>
            <a:fillRect/>
          </a:stretch>
        </p:blipFill>
        <p:spPr>
          <a:xfrm>
            <a:off x="0" y="1619596"/>
            <a:ext cx="9144000" cy="5232441"/>
          </a:xfrm>
          <a:prstGeom prst="rect">
            <a:avLst/>
          </a:prstGeom>
        </p:spPr>
      </p:pic>
    </p:spTree>
    <p:extLst>
      <p:ext uri="{BB962C8B-B14F-4D97-AF65-F5344CB8AC3E}">
        <p14:creationId xmlns:p14="http://schemas.microsoft.com/office/powerpoint/2010/main" val="2851304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05CD2-294D-2F46-9A5C-EA36203B7B88}"/>
              </a:ext>
            </a:extLst>
          </p:cNvPr>
          <p:cNvSpPr txBox="1"/>
          <p:nvPr/>
        </p:nvSpPr>
        <p:spPr>
          <a:xfrm>
            <a:off x="1596132" y="539341"/>
            <a:ext cx="6835140" cy="584775"/>
          </a:xfrm>
          <a:prstGeom prst="rect">
            <a:avLst/>
          </a:prstGeom>
          <a:noFill/>
        </p:spPr>
        <p:txBody>
          <a:bodyPr wrap="square" rtlCol="0">
            <a:spAutoFit/>
          </a:bodyPr>
          <a:lstStyle/>
          <a:p>
            <a:r>
              <a:rPr lang="fi-FI" sz="3200" dirty="0">
                <a:solidFill>
                  <a:srgbClr val="0070C0"/>
                </a:solidFill>
              </a:rPr>
              <a:t>Planning</a:t>
            </a:r>
            <a:r>
              <a:rPr lang="fi-FI" sz="3200" dirty="0"/>
              <a:t> </a:t>
            </a:r>
            <a:r>
              <a:rPr lang="fi-FI" sz="3200" dirty="0" err="1"/>
              <a:t>High</a:t>
            </a:r>
            <a:r>
              <a:rPr lang="fi-FI" sz="3200" dirty="0"/>
              <a:t> </a:t>
            </a:r>
            <a:r>
              <a:rPr lang="fi-FI" sz="3200" dirty="0" err="1"/>
              <a:t>Impact</a:t>
            </a:r>
            <a:r>
              <a:rPr lang="fi-FI" sz="3200" dirty="0"/>
              <a:t> </a:t>
            </a:r>
            <a:r>
              <a:rPr lang="fi-FI" sz="3200" dirty="0" err="1"/>
              <a:t>Presentations</a:t>
            </a:r>
            <a:endParaRPr lang="en-AU" sz="3200" dirty="0"/>
          </a:p>
        </p:txBody>
      </p:sp>
      <p:sp>
        <p:nvSpPr>
          <p:cNvPr id="3" name="TextBox 2">
            <a:extLst>
              <a:ext uri="{FF2B5EF4-FFF2-40B4-BE49-F238E27FC236}">
                <a16:creationId xmlns:a16="http://schemas.microsoft.com/office/drawing/2014/main" id="{8954F7D5-D788-A641-9FAD-7D0EC391D4C4}"/>
              </a:ext>
            </a:extLst>
          </p:cNvPr>
          <p:cNvSpPr txBox="1"/>
          <p:nvPr/>
        </p:nvSpPr>
        <p:spPr>
          <a:xfrm>
            <a:off x="1005840" y="1794510"/>
            <a:ext cx="4354830" cy="4370427"/>
          </a:xfrm>
          <a:prstGeom prst="rect">
            <a:avLst/>
          </a:prstGeom>
          <a:noFill/>
        </p:spPr>
        <p:txBody>
          <a:bodyPr wrap="square" rtlCol="0">
            <a:spAutoFit/>
          </a:bodyPr>
          <a:lstStyle/>
          <a:p>
            <a:r>
              <a:rPr lang="fi-FI" sz="2000" b="1" dirty="0" err="1"/>
              <a:t>Common</a:t>
            </a:r>
            <a:r>
              <a:rPr lang="fi-FI" sz="2000" b="1" dirty="0"/>
              <a:t> </a:t>
            </a:r>
            <a:r>
              <a:rPr lang="fi-FI" sz="2000" b="1" dirty="0" err="1"/>
              <a:t>problems</a:t>
            </a:r>
            <a:r>
              <a:rPr lang="fi-FI" sz="2000" dirty="0"/>
              <a:t>: </a:t>
            </a:r>
          </a:p>
          <a:p>
            <a:pPr marL="342900" indent="-342900">
              <a:buFont typeface="+mj-lt"/>
              <a:buAutoNum type="arabicPeriod"/>
            </a:pPr>
            <a:r>
              <a:rPr lang="fi-FI" sz="2000" dirty="0" err="1">
                <a:solidFill>
                  <a:srgbClr val="0070C0"/>
                </a:solidFill>
              </a:rPr>
              <a:t>information</a:t>
            </a:r>
            <a:r>
              <a:rPr lang="fi-FI" sz="2000" dirty="0">
                <a:solidFill>
                  <a:srgbClr val="0070C0"/>
                </a:solidFill>
              </a:rPr>
              <a:t> </a:t>
            </a:r>
            <a:r>
              <a:rPr lang="fi-FI" sz="2000" dirty="0" err="1">
                <a:solidFill>
                  <a:srgbClr val="0070C0"/>
                </a:solidFill>
              </a:rPr>
              <a:t>overload</a:t>
            </a:r>
            <a:r>
              <a:rPr lang="fi-FI" sz="2000" dirty="0">
                <a:solidFill>
                  <a:srgbClr val="0070C0"/>
                </a:solidFill>
              </a:rPr>
              <a:t> </a:t>
            </a:r>
          </a:p>
          <a:p>
            <a:pPr marL="342900" indent="-342900">
              <a:buFont typeface="+mj-lt"/>
              <a:buAutoNum type="arabicPeriod"/>
            </a:pPr>
            <a:r>
              <a:rPr lang="fi-FI" sz="2000" dirty="0" err="1">
                <a:solidFill>
                  <a:srgbClr val="0070C0"/>
                </a:solidFill>
              </a:rPr>
              <a:t>unclear</a:t>
            </a:r>
            <a:r>
              <a:rPr lang="fi-FI" sz="2000" dirty="0">
                <a:solidFill>
                  <a:srgbClr val="0070C0"/>
                </a:solidFill>
              </a:rPr>
              <a:t> </a:t>
            </a:r>
            <a:r>
              <a:rPr lang="fi-FI" sz="2000" dirty="0" err="1">
                <a:solidFill>
                  <a:srgbClr val="0070C0"/>
                </a:solidFill>
              </a:rPr>
              <a:t>structure</a:t>
            </a:r>
            <a:r>
              <a:rPr lang="fi-FI" sz="2000" dirty="0"/>
              <a:t>: no </a:t>
            </a:r>
            <a:r>
              <a:rPr lang="fi-FI" sz="2000" dirty="0" err="1"/>
              <a:t>clear</a:t>
            </a:r>
            <a:r>
              <a:rPr lang="fi-FI" sz="2000" dirty="0"/>
              <a:t> </a:t>
            </a:r>
            <a:r>
              <a:rPr lang="fi-FI" sz="2000" dirty="0" err="1"/>
              <a:t>storyline</a:t>
            </a:r>
            <a:r>
              <a:rPr lang="fi-FI" sz="2000" dirty="0"/>
              <a:t> </a:t>
            </a:r>
          </a:p>
          <a:p>
            <a:pPr marL="342900" indent="-342900">
              <a:buFont typeface="+mj-lt"/>
              <a:buAutoNum type="arabicPeriod"/>
            </a:pPr>
            <a:r>
              <a:rPr lang="fi-FI" sz="2000" dirty="0" err="1"/>
              <a:t>poor</a:t>
            </a:r>
            <a:r>
              <a:rPr lang="fi-FI" sz="2000" dirty="0"/>
              <a:t> </a:t>
            </a:r>
            <a:r>
              <a:rPr lang="fi-FI" sz="2000" dirty="0" err="1">
                <a:solidFill>
                  <a:srgbClr val="0070C0"/>
                </a:solidFill>
              </a:rPr>
              <a:t>visuals</a:t>
            </a:r>
            <a:r>
              <a:rPr lang="fi-FI" sz="2000" dirty="0"/>
              <a:t>: </a:t>
            </a:r>
            <a:r>
              <a:rPr lang="fi-FI" sz="2000" dirty="0" err="1"/>
              <a:t>way</a:t>
            </a:r>
            <a:r>
              <a:rPr lang="fi-FI" sz="2000" dirty="0"/>
              <a:t> </a:t>
            </a:r>
            <a:r>
              <a:rPr lang="fi-FI" sz="2000" dirty="0" err="1"/>
              <a:t>too</a:t>
            </a:r>
            <a:r>
              <a:rPr lang="fi-FI" sz="2000" dirty="0"/>
              <a:t> </a:t>
            </a:r>
            <a:r>
              <a:rPr lang="fi-FI" sz="2000" dirty="0" err="1"/>
              <a:t>much</a:t>
            </a:r>
            <a:r>
              <a:rPr lang="fi-FI" sz="2000" dirty="0"/>
              <a:t> </a:t>
            </a:r>
            <a:r>
              <a:rPr lang="fi-FI" sz="2000" dirty="0" err="1"/>
              <a:t>information</a:t>
            </a:r>
            <a:endParaRPr lang="fi-FI" sz="2000" dirty="0"/>
          </a:p>
          <a:p>
            <a:pPr marL="342900" indent="-342900">
              <a:buFont typeface="+mj-lt"/>
              <a:buAutoNum type="arabicPeriod"/>
            </a:pPr>
            <a:r>
              <a:rPr lang="fi-FI" sz="2000" dirty="0" err="1"/>
              <a:t>lack</a:t>
            </a:r>
            <a:r>
              <a:rPr lang="fi-FI" sz="2000" dirty="0"/>
              <a:t> of </a:t>
            </a:r>
            <a:r>
              <a:rPr lang="fi-FI" sz="2000" dirty="0" err="1">
                <a:solidFill>
                  <a:srgbClr val="0070C0"/>
                </a:solidFill>
              </a:rPr>
              <a:t>enthusiasm</a:t>
            </a:r>
            <a:endParaRPr lang="fi-FI" sz="2000" dirty="0">
              <a:solidFill>
                <a:srgbClr val="0070C0"/>
              </a:solidFill>
            </a:endParaRPr>
          </a:p>
          <a:p>
            <a:endParaRPr lang="en-AU" sz="2000" dirty="0"/>
          </a:p>
          <a:p>
            <a:r>
              <a:rPr lang="fi-FI" sz="2000" b="1" dirty="0"/>
              <a:t>Solutions</a:t>
            </a:r>
            <a:r>
              <a:rPr lang="fi-FI" sz="2000" dirty="0"/>
              <a:t>:</a:t>
            </a:r>
          </a:p>
          <a:p>
            <a:pPr marL="342900" indent="-342900">
              <a:buFont typeface="+mj-lt"/>
              <a:buAutoNum type="arabicPeriod"/>
            </a:pPr>
            <a:r>
              <a:rPr lang="fi-FI" sz="2000" dirty="0">
                <a:solidFill>
                  <a:srgbClr val="0070C0"/>
                </a:solidFill>
              </a:rPr>
              <a:t>Plan </a:t>
            </a:r>
            <a:r>
              <a:rPr lang="fi-FI" sz="2000" dirty="0" err="1">
                <a:solidFill>
                  <a:srgbClr val="0070C0"/>
                </a:solidFill>
              </a:rPr>
              <a:t>message</a:t>
            </a:r>
            <a:r>
              <a:rPr lang="fi-FI" sz="2000" dirty="0">
                <a:solidFill>
                  <a:srgbClr val="0070C0"/>
                </a:solidFill>
              </a:rPr>
              <a:t> </a:t>
            </a:r>
            <a:r>
              <a:rPr lang="fi-FI" sz="2000" dirty="0" err="1">
                <a:solidFill>
                  <a:srgbClr val="0070C0"/>
                </a:solidFill>
              </a:rPr>
              <a:t>first</a:t>
            </a:r>
            <a:r>
              <a:rPr lang="fi-FI" sz="2000" dirty="0"/>
              <a:t>: </a:t>
            </a:r>
          </a:p>
          <a:p>
            <a:pPr marL="342900" indent="-342900">
              <a:buFont typeface="Arial" panose="020B0604020202020204" pitchFamily="34" charset="0"/>
              <a:buChar char="•"/>
            </a:pPr>
            <a:r>
              <a:rPr lang="fi-FI" sz="2000" dirty="0" err="1"/>
              <a:t>define</a:t>
            </a:r>
            <a:r>
              <a:rPr lang="fi-FI" sz="2000" dirty="0"/>
              <a:t> </a:t>
            </a:r>
            <a:r>
              <a:rPr lang="fi-FI" sz="2000" dirty="0" err="1"/>
              <a:t>objective</a:t>
            </a:r>
            <a:r>
              <a:rPr lang="fi-FI" sz="2000" dirty="0"/>
              <a:t>, </a:t>
            </a:r>
          </a:p>
          <a:p>
            <a:pPr marL="342900" indent="-342900">
              <a:buFont typeface="Arial" panose="020B0604020202020204" pitchFamily="34" charset="0"/>
              <a:buChar char="•"/>
            </a:pPr>
            <a:r>
              <a:rPr lang="fi-FI" sz="2000" dirty="0" err="1"/>
              <a:t>choose</a:t>
            </a:r>
            <a:r>
              <a:rPr lang="fi-FI" sz="2000" dirty="0"/>
              <a:t> </a:t>
            </a:r>
            <a:r>
              <a:rPr lang="fi-FI" sz="2000" dirty="0" err="1"/>
              <a:t>content</a:t>
            </a:r>
            <a:r>
              <a:rPr lang="fi-FI" sz="2000" dirty="0"/>
              <a:t> </a:t>
            </a:r>
          </a:p>
          <a:p>
            <a:pPr marL="342900" indent="-342900">
              <a:buFont typeface="Arial" panose="020B0604020202020204" pitchFamily="34" charset="0"/>
              <a:buChar char="•"/>
            </a:pPr>
            <a:r>
              <a:rPr lang="fi-FI" sz="2000" dirty="0" err="1"/>
              <a:t>plan</a:t>
            </a:r>
            <a:r>
              <a:rPr lang="fi-FI" sz="2000" dirty="0"/>
              <a:t> </a:t>
            </a:r>
            <a:r>
              <a:rPr lang="fi-FI" sz="2000" dirty="0" err="1"/>
              <a:t>storyline</a:t>
            </a:r>
            <a:r>
              <a:rPr lang="fi-FI" sz="2000" dirty="0"/>
              <a:t>. </a:t>
            </a:r>
          </a:p>
          <a:p>
            <a:r>
              <a:rPr lang="fi-FI" sz="2000" dirty="0"/>
              <a:t>2.  </a:t>
            </a:r>
            <a:r>
              <a:rPr lang="fi-FI" sz="2000" dirty="0" err="1">
                <a:solidFill>
                  <a:srgbClr val="0070C0"/>
                </a:solidFill>
              </a:rPr>
              <a:t>Then</a:t>
            </a:r>
            <a:r>
              <a:rPr lang="fi-FI" sz="2000" dirty="0">
                <a:solidFill>
                  <a:srgbClr val="0070C0"/>
                </a:solidFill>
              </a:rPr>
              <a:t> </a:t>
            </a:r>
            <a:r>
              <a:rPr lang="fi-FI" sz="2000" dirty="0" err="1">
                <a:solidFill>
                  <a:srgbClr val="0070C0"/>
                </a:solidFill>
              </a:rPr>
              <a:t>plan</a:t>
            </a:r>
            <a:r>
              <a:rPr lang="fi-FI" sz="2000" dirty="0">
                <a:solidFill>
                  <a:srgbClr val="0070C0"/>
                </a:solidFill>
              </a:rPr>
              <a:t> </a:t>
            </a:r>
            <a:r>
              <a:rPr lang="fi-FI" sz="2000" dirty="0" err="1">
                <a:solidFill>
                  <a:srgbClr val="0070C0"/>
                </a:solidFill>
              </a:rPr>
              <a:t>visuals</a:t>
            </a:r>
            <a:r>
              <a:rPr lang="fi-FI" sz="2000" dirty="0">
                <a:solidFill>
                  <a:srgbClr val="0070C0"/>
                </a:solidFill>
              </a:rPr>
              <a:t> </a:t>
            </a:r>
            <a:r>
              <a:rPr lang="fi-FI" sz="2000" dirty="0"/>
              <a:t>to </a:t>
            </a:r>
            <a:r>
              <a:rPr lang="fi-FI" sz="2000" dirty="0" err="1"/>
              <a:t>support</a:t>
            </a:r>
            <a:r>
              <a:rPr lang="fi-FI" sz="2000" dirty="0"/>
              <a:t> </a:t>
            </a:r>
            <a:r>
              <a:rPr lang="fi-FI" sz="2000" dirty="0" err="1"/>
              <a:t>story</a:t>
            </a:r>
            <a:r>
              <a:rPr lang="fi-FI" sz="2000" dirty="0"/>
              <a:t> </a:t>
            </a:r>
          </a:p>
          <a:p>
            <a:endParaRPr lang="en-AU" dirty="0"/>
          </a:p>
        </p:txBody>
      </p:sp>
    </p:spTree>
    <p:extLst>
      <p:ext uri="{BB962C8B-B14F-4D97-AF65-F5344CB8AC3E}">
        <p14:creationId xmlns:p14="http://schemas.microsoft.com/office/powerpoint/2010/main" val="337605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CA8E-DAD1-754A-8349-B37814E970E7}"/>
              </a:ext>
            </a:extLst>
          </p:cNvPr>
          <p:cNvSpPr>
            <a:spLocks noGrp="1"/>
          </p:cNvSpPr>
          <p:nvPr>
            <p:ph type="title"/>
          </p:nvPr>
        </p:nvSpPr>
        <p:spPr/>
        <p:txBody>
          <a:bodyPr/>
          <a:lstStyle/>
          <a:p>
            <a:r>
              <a:rPr lang="fi-FI" dirty="0">
                <a:solidFill>
                  <a:srgbClr val="0070C0"/>
                </a:solidFill>
              </a:rPr>
              <a:t>Select</a:t>
            </a:r>
            <a:r>
              <a:rPr lang="fi-FI" dirty="0"/>
              <a:t> Content</a:t>
            </a:r>
            <a:endParaRPr lang="en-AU" dirty="0"/>
          </a:p>
        </p:txBody>
      </p:sp>
      <p:sp>
        <p:nvSpPr>
          <p:cNvPr id="3" name="Content Placeholder 2">
            <a:extLst>
              <a:ext uri="{FF2B5EF4-FFF2-40B4-BE49-F238E27FC236}">
                <a16:creationId xmlns:a16="http://schemas.microsoft.com/office/drawing/2014/main" id="{D74CF22A-F055-F44E-A25B-ECA8A0899483}"/>
              </a:ext>
            </a:extLst>
          </p:cNvPr>
          <p:cNvSpPr>
            <a:spLocks noGrp="1"/>
          </p:cNvSpPr>
          <p:nvPr>
            <p:ph idx="1"/>
          </p:nvPr>
        </p:nvSpPr>
        <p:spPr/>
        <p:txBody>
          <a:bodyPr>
            <a:normAutofit/>
          </a:bodyPr>
          <a:lstStyle/>
          <a:p>
            <a:pPr marL="0" indent="0">
              <a:buNone/>
            </a:pPr>
            <a:r>
              <a:rPr lang="fi-FI" sz="2200" dirty="0" err="1"/>
              <a:t>Steps</a:t>
            </a:r>
            <a:r>
              <a:rPr lang="fi-FI" sz="2200" dirty="0"/>
              <a:t> to help </a:t>
            </a:r>
            <a:r>
              <a:rPr lang="fi-FI" sz="2200" dirty="0" err="1"/>
              <a:t>you</a:t>
            </a:r>
            <a:r>
              <a:rPr lang="fi-FI" sz="2200" dirty="0"/>
              <a:t> </a:t>
            </a:r>
            <a:r>
              <a:rPr lang="fi-FI" sz="2200" dirty="0" err="1"/>
              <a:t>plan</a:t>
            </a:r>
            <a:r>
              <a:rPr lang="fi-FI" sz="2200" dirty="0"/>
              <a:t> </a:t>
            </a:r>
            <a:r>
              <a:rPr lang="fi-FI" sz="2200" dirty="0" err="1"/>
              <a:t>content</a:t>
            </a:r>
            <a:r>
              <a:rPr lang="fi-FI" sz="2200" dirty="0"/>
              <a:t>: </a:t>
            </a:r>
          </a:p>
          <a:p>
            <a:pPr marL="914400" lvl="1" indent="-457200">
              <a:buFont typeface="+mj-lt"/>
              <a:buAutoNum type="arabicPeriod"/>
            </a:pPr>
            <a:r>
              <a:rPr lang="fi-FI" sz="2200" dirty="0" err="1"/>
              <a:t>Decide</a:t>
            </a:r>
            <a:r>
              <a:rPr lang="fi-FI" sz="2200" dirty="0"/>
              <a:t> on </a:t>
            </a:r>
            <a:r>
              <a:rPr lang="fi-FI" sz="2200" dirty="0" err="1"/>
              <a:t>communication</a:t>
            </a:r>
            <a:r>
              <a:rPr lang="fi-FI" sz="2200" dirty="0"/>
              <a:t> </a:t>
            </a:r>
            <a:r>
              <a:rPr lang="fi-FI" sz="2200" dirty="0" err="1">
                <a:solidFill>
                  <a:srgbClr val="0070C0"/>
                </a:solidFill>
              </a:rPr>
              <a:t>objective</a:t>
            </a:r>
            <a:r>
              <a:rPr lang="fi-FI" sz="2200" dirty="0"/>
              <a:t>: ‘By </a:t>
            </a:r>
            <a:r>
              <a:rPr lang="fi-FI" sz="2200" dirty="0" err="1"/>
              <a:t>the</a:t>
            </a:r>
            <a:r>
              <a:rPr lang="fi-FI" sz="2200" dirty="0"/>
              <a:t> </a:t>
            </a:r>
            <a:r>
              <a:rPr lang="fi-FI" sz="2200" dirty="0" err="1"/>
              <a:t>end</a:t>
            </a:r>
            <a:r>
              <a:rPr lang="fi-FI" sz="2200" dirty="0"/>
              <a:t> of </a:t>
            </a:r>
            <a:r>
              <a:rPr lang="fi-FI" sz="2200" dirty="0" err="1"/>
              <a:t>this</a:t>
            </a:r>
            <a:r>
              <a:rPr lang="fi-FI" sz="2200" dirty="0"/>
              <a:t> </a:t>
            </a:r>
            <a:r>
              <a:rPr lang="fi-FI" sz="2200" dirty="0" err="1"/>
              <a:t>presentation</a:t>
            </a:r>
            <a:r>
              <a:rPr lang="fi-FI" sz="2200" dirty="0"/>
              <a:t>, I </a:t>
            </a:r>
            <a:r>
              <a:rPr lang="fi-FI" sz="2200" dirty="0" err="1"/>
              <a:t>want</a:t>
            </a:r>
            <a:r>
              <a:rPr lang="fi-FI" sz="2200" dirty="0"/>
              <a:t> my </a:t>
            </a:r>
            <a:r>
              <a:rPr lang="fi-FI" sz="2200" dirty="0" err="1"/>
              <a:t>audience</a:t>
            </a:r>
            <a:r>
              <a:rPr lang="fi-FI" sz="2200" dirty="0"/>
              <a:t> to...’ </a:t>
            </a:r>
          </a:p>
          <a:p>
            <a:pPr marL="914400" lvl="1" indent="-457200">
              <a:buFont typeface="+mj-lt"/>
              <a:buAutoNum type="arabicPeriod"/>
            </a:pPr>
            <a:r>
              <a:rPr lang="fi-FI" sz="2200" dirty="0" err="1"/>
              <a:t>Create</a:t>
            </a:r>
            <a:r>
              <a:rPr lang="fi-FI" sz="2200" dirty="0"/>
              <a:t> </a:t>
            </a:r>
            <a:r>
              <a:rPr lang="fi-FI" sz="2200" dirty="0" err="1"/>
              <a:t>short</a:t>
            </a:r>
            <a:r>
              <a:rPr lang="fi-FI" sz="2200" dirty="0"/>
              <a:t>, </a:t>
            </a:r>
            <a:r>
              <a:rPr lang="fi-FI" sz="2200" dirty="0" err="1"/>
              <a:t>easy</a:t>
            </a:r>
            <a:r>
              <a:rPr lang="fi-FI" sz="2200" dirty="0"/>
              <a:t>-to-</a:t>
            </a:r>
            <a:r>
              <a:rPr lang="fi-FI" sz="2200" dirty="0" err="1"/>
              <a:t>grasp</a:t>
            </a:r>
            <a:r>
              <a:rPr lang="fi-FI" sz="2200" dirty="0"/>
              <a:t>, </a:t>
            </a:r>
            <a:r>
              <a:rPr lang="fi-FI" sz="2200" dirty="0" err="1"/>
              <a:t>interesting</a:t>
            </a:r>
            <a:r>
              <a:rPr lang="fi-FI" sz="2200" dirty="0"/>
              <a:t> </a:t>
            </a:r>
            <a:r>
              <a:rPr lang="fi-FI" sz="2200" dirty="0" err="1">
                <a:solidFill>
                  <a:srgbClr val="0070C0"/>
                </a:solidFill>
              </a:rPr>
              <a:t>title</a:t>
            </a:r>
            <a:r>
              <a:rPr lang="fi-FI" sz="2200" dirty="0"/>
              <a:t> (</a:t>
            </a:r>
            <a:r>
              <a:rPr lang="fi-FI" sz="2200" dirty="0" err="1"/>
              <a:t>reflecting</a:t>
            </a:r>
            <a:r>
              <a:rPr lang="fi-FI" sz="2200" dirty="0"/>
              <a:t> </a:t>
            </a:r>
            <a:r>
              <a:rPr lang="fi-FI" sz="2200" dirty="0" err="1"/>
              <a:t>objective</a:t>
            </a:r>
            <a:r>
              <a:rPr lang="fi-FI" sz="2200" dirty="0"/>
              <a:t>)</a:t>
            </a:r>
          </a:p>
          <a:p>
            <a:pPr marL="914400" lvl="1" indent="-457200">
              <a:buFont typeface="+mj-lt"/>
              <a:buAutoNum type="arabicPeriod"/>
            </a:pPr>
            <a:r>
              <a:rPr lang="fi-FI" sz="2200" dirty="0" err="1"/>
              <a:t>Define</a:t>
            </a:r>
            <a:r>
              <a:rPr lang="fi-FI" sz="2200" dirty="0"/>
              <a:t> </a:t>
            </a:r>
            <a:r>
              <a:rPr lang="fi-FI" sz="2200" dirty="0">
                <a:solidFill>
                  <a:srgbClr val="0070C0"/>
                </a:solidFill>
              </a:rPr>
              <a:t>3 </a:t>
            </a:r>
            <a:r>
              <a:rPr lang="fi-FI" sz="2200" dirty="0" err="1">
                <a:solidFill>
                  <a:srgbClr val="0070C0"/>
                </a:solidFill>
              </a:rPr>
              <a:t>key</a:t>
            </a:r>
            <a:r>
              <a:rPr lang="fi-FI" sz="2200" dirty="0">
                <a:solidFill>
                  <a:srgbClr val="0070C0"/>
                </a:solidFill>
              </a:rPr>
              <a:t> </a:t>
            </a:r>
            <a:r>
              <a:rPr lang="fi-FI" sz="2200" dirty="0" err="1">
                <a:solidFill>
                  <a:srgbClr val="0070C0"/>
                </a:solidFill>
              </a:rPr>
              <a:t>claims</a:t>
            </a:r>
            <a:r>
              <a:rPr lang="fi-FI" sz="2200" dirty="0">
                <a:solidFill>
                  <a:srgbClr val="0070C0"/>
                </a:solidFill>
              </a:rPr>
              <a:t> </a:t>
            </a:r>
            <a:r>
              <a:rPr lang="fi-FI" sz="2200" dirty="0"/>
              <a:t>(</a:t>
            </a:r>
            <a:r>
              <a:rPr lang="fi-FI" sz="2200" dirty="0" err="1"/>
              <a:t>ideas</a:t>
            </a:r>
            <a:r>
              <a:rPr lang="fi-FI" sz="2200" dirty="0"/>
              <a:t>/</a:t>
            </a:r>
            <a:r>
              <a:rPr lang="fi-FI" sz="2200" dirty="0" err="1"/>
              <a:t>reasons</a:t>
            </a:r>
            <a:r>
              <a:rPr lang="fi-FI" sz="2200" dirty="0"/>
              <a:t>/</a:t>
            </a:r>
            <a:r>
              <a:rPr lang="fi-FI" sz="2200" dirty="0" err="1"/>
              <a:t>benefits</a:t>
            </a:r>
            <a:r>
              <a:rPr lang="fi-FI" sz="2200" dirty="0"/>
              <a:t>) (to </a:t>
            </a:r>
            <a:r>
              <a:rPr lang="fi-FI" sz="2200" dirty="0" err="1"/>
              <a:t>support</a:t>
            </a:r>
            <a:r>
              <a:rPr lang="fi-FI" sz="2200" dirty="0"/>
              <a:t> </a:t>
            </a:r>
            <a:r>
              <a:rPr lang="fi-FI" sz="2200" dirty="0" err="1"/>
              <a:t>objective</a:t>
            </a:r>
            <a:r>
              <a:rPr lang="fi-FI" sz="2200" dirty="0"/>
              <a:t>) </a:t>
            </a:r>
          </a:p>
          <a:p>
            <a:pPr marL="914400" lvl="1" indent="-457200">
              <a:buFont typeface="+mj-lt"/>
              <a:buAutoNum type="arabicPeriod"/>
            </a:pPr>
            <a:r>
              <a:rPr lang="fi-FI" sz="2200" dirty="0" err="1"/>
              <a:t>Choose</a:t>
            </a:r>
            <a:r>
              <a:rPr lang="fi-FI" sz="2200" dirty="0"/>
              <a:t> </a:t>
            </a:r>
            <a:r>
              <a:rPr lang="fi-FI" sz="2200" dirty="0" err="1">
                <a:solidFill>
                  <a:srgbClr val="0070C0"/>
                </a:solidFill>
              </a:rPr>
              <a:t>stories</a:t>
            </a:r>
            <a:r>
              <a:rPr lang="fi-FI" sz="2200" dirty="0">
                <a:solidFill>
                  <a:srgbClr val="0070C0"/>
                </a:solidFill>
              </a:rPr>
              <a:t>, </a:t>
            </a:r>
            <a:r>
              <a:rPr lang="fi-FI" sz="2200" dirty="0" err="1">
                <a:solidFill>
                  <a:srgbClr val="0070C0"/>
                </a:solidFill>
              </a:rPr>
              <a:t>examples</a:t>
            </a:r>
            <a:r>
              <a:rPr lang="fi-FI" sz="2200" dirty="0">
                <a:solidFill>
                  <a:srgbClr val="0070C0"/>
                </a:solidFill>
              </a:rPr>
              <a:t>, </a:t>
            </a:r>
            <a:r>
              <a:rPr lang="fi-FI" sz="2200" dirty="0" err="1">
                <a:solidFill>
                  <a:srgbClr val="0070C0"/>
                </a:solidFill>
              </a:rPr>
              <a:t>statistics</a:t>
            </a:r>
            <a:r>
              <a:rPr lang="fi-FI" sz="2200" dirty="0">
                <a:solidFill>
                  <a:srgbClr val="0070C0"/>
                </a:solidFill>
              </a:rPr>
              <a:t> </a:t>
            </a:r>
            <a:r>
              <a:rPr lang="fi-FI" sz="2200" dirty="0" err="1"/>
              <a:t>etc</a:t>
            </a:r>
            <a:r>
              <a:rPr lang="fi-FI" sz="2200" dirty="0"/>
              <a:t> - </a:t>
            </a:r>
            <a:r>
              <a:rPr lang="fi-FI" sz="2200" dirty="0" err="1"/>
              <a:t>evidence</a:t>
            </a:r>
            <a:r>
              <a:rPr lang="fi-FI" sz="2200" dirty="0"/>
              <a:t> to </a:t>
            </a:r>
            <a:r>
              <a:rPr lang="fi-FI" sz="2200" dirty="0" err="1"/>
              <a:t>support</a:t>
            </a:r>
            <a:r>
              <a:rPr lang="fi-FI" sz="2200" dirty="0"/>
              <a:t> </a:t>
            </a:r>
            <a:r>
              <a:rPr lang="fi-FI" sz="2200" dirty="0" err="1"/>
              <a:t>claims</a:t>
            </a:r>
            <a:endParaRPr lang="fi-FI" sz="2200" dirty="0"/>
          </a:p>
          <a:p>
            <a:pPr marL="0" indent="0">
              <a:buNone/>
            </a:pPr>
            <a:endParaRPr lang="en-AU" dirty="0"/>
          </a:p>
        </p:txBody>
      </p:sp>
    </p:spTree>
    <p:extLst>
      <p:ext uri="{BB962C8B-B14F-4D97-AF65-F5344CB8AC3E}">
        <p14:creationId xmlns:p14="http://schemas.microsoft.com/office/powerpoint/2010/main" val="405758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58D191-62F5-144E-888C-1B5EB5408DE8}"/>
              </a:ext>
            </a:extLst>
          </p:cNvPr>
          <p:cNvSpPr>
            <a:spLocks noGrp="1"/>
          </p:cNvSpPr>
          <p:nvPr>
            <p:ph idx="1"/>
          </p:nvPr>
        </p:nvSpPr>
        <p:spPr>
          <a:xfrm>
            <a:off x="457200" y="914400"/>
            <a:ext cx="7132320" cy="5211763"/>
          </a:xfrm>
        </p:spPr>
        <p:txBody>
          <a:bodyPr>
            <a:normAutofit/>
          </a:bodyPr>
          <a:lstStyle/>
          <a:p>
            <a:pPr marL="0" indent="0">
              <a:buNone/>
            </a:pPr>
            <a:r>
              <a:rPr lang="fi-FI" sz="2000" b="1" dirty="0" err="1"/>
              <a:t>Example</a:t>
            </a:r>
            <a:r>
              <a:rPr lang="fi-FI" sz="2000" b="1" dirty="0"/>
              <a:t>: </a:t>
            </a:r>
            <a:r>
              <a:rPr lang="fi-FI" sz="2000" b="1" dirty="0" err="1"/>
              <a:t>Systematic</a:t>
            </a:r>
            <a:r>
              <a:rPr lang="fi-FI" sz="2000" b="1" dirty="0"/>
              <a:t> </a:t>
            </a:r>
            <a:r>
              <a:rPr lang="fi-FI" sz="2000" b="1" dirty="0" err="1"/>
              <a:t>presentation</a:t>
            </a:r>
            <a:r>
              <a:rPr lang="fi-FI" sz="2000" b="1" dirty="0"/>
              <a:t> </a:t>
            </a:r>
            <a:r>
              <a:rPr lang="fi-FI" sz="2000" b="1" dirty="0" err="1"/>
              <a:t>planning</a:t>
            </a:r>
            <a:r>
              <a:rPr lang="fi-FI" sz="2000" b="1" dirty="0"/>
              <a:t> </a:t>
            </a:r>
            <a:r>
              <a:rPr lang="fi-FI" sz="2000" b="1" dirty="0" err="1"/>
              <a:t>steps</a:t>
            </a:r>
            <a:r>
              <a:rPr lang="fi-FI" sz="2000" b="1" dirty="0"/>
              <a:t> </a:t>
            </a:r>
            <a:endParaRPr lang="fi-FI" sz="2000" dirty="0"/>
          </a:p>
          <a:p>
            <a:pPr marL="457200" indent="-457200">
              <a:buFont typeface="+mj-lt"/>
              <a:buAutoNum type="arabicPeriod"/>
            </a:pPr>
            <a:r>
              <a:rPr lang="fi-FI" sz="2000" b="1" dirty="0" err="1"/>
              <a:t>Objective</a:t>
            </a:r>
            <a:r>
              <a:rPr lang="fi-FI" sz="2000" b="1" dirty="0"/>
              <a:t>: </a:t>
            </a:r>
            <a:r>
              <a:rPr lang="fi-FI" sz="2000" dirty="0"/>
              <a:t>By </a:t>
            </a:r>
            <a:r>
              <a:rPr lang="fi-FI" sz="2000" dirty="0" err="1"/>
              <a:t>the</a:t>
            </a:r>
            <a:r>
              <a:rPr lang="fi-FI" sz="2000" dirty="0"/>
              <a:t> </a:t>
            </a:r>
            <a:r>
              <a:rPr lang="fi-FI" sz="2000" dirty="0" err="1"/>
              <a:t>end</a:t>
            </a:r>
            <a:r>
              <a:rPr lang="fi-FI" sz="2000" dirty="0"/>
              <a:t> of </a:t>
            </a:r>
            <a:r>
              <a:rPr lang="fi-FI" sz="2000" dirty="0" err="1"/>
              <a:t>this</a:t>
            </a:r>
            <a:r>
              <a:rPr lang="fi-FI" sz="2000" dirty="0"/>
              <a:t> </a:t>
            </a:r>
            <a:r>
              <a:rPr lang="fi-FI" sz="2000" dirty="0" err="1"/>
              <a:t>presentation</a:t>
            </a:r>
            <a:r>
              <a:rPr lang="fi-FI" sz="2000" dirty="0"/>
              <a:t>, I </a:t>
            </a:r>
            <a:r>
              <a:rPr lang="fi-FI" sz="2000" dirty="0" err="1"/>
              <a:t>want</a:t>
            </a:r>
            <a:r>
              <a:rPr lang="fi-FI" sz="2000" dirty="0"/>
              <a:t> my </a:t>
            </a:r>
            <a:r>
              <a:rPr lang="fi-FI" sz="2000" dirty="0" err="1"/>
              <a:t>audience</a:t>
            </a:r>
            <a:r>
              <a:rPr lang="fi-FI" sz="2000" dirty="0"/>
              <a:t> to </a:t>
            </a:r>
            <a:r>
              <a:rPr lang="fi-FI" sz="2000" dirty="0" err="1"/>
              <a:t>start</a:t>
            </a:r>
            <a:r>
              <a:rPr lang="fi-FI" sz="2000" dirty="0"/>
              <a:t> </a:t>
            </a:r>
            <a:r>
              <a:rPr lang="fi-FI" sz="2000" dirty="0" err="1"/>
              <a:t>using</a:t>
            </a:r>
            <a:r>
              <a:rPr lang="fi-FI" sz="2000" dirty="0"/>
              <a:t> 3 </a:t>
            </a:r>
            <a:r>
              <a:rPr lang="fi-FI" sz="2000" dirty="0" err="1"/>
              <a:t>time</a:t>
            </a:r>
            <a:r>
              <a:rPr lang="fi-FI" sz="2000" dirty="0"/>
              <a:t> management </a:t>
            </a:r>
            <a:r>
              <a:rPr lang="fi-FI" sz="2000" dirty="0" err="1"/>
              <a:t>techniques</a:t>
            </a:r>
            <a:r>
              <a:rPr lang="fi-FI" sz="2000" dirty="0"/>
              <a:t> to help </a:t>
            </a:r>
            <a:r>
              <a:rPr lang="fi-FI" sz="2000" dirty="0" err="1"/>
              <a:t>them</a:t>
            </a:r>
            <a:r>
              <a:rPr lang="fi-FI" sz="2000" dirty="0"/>
              <a:t> </a:t>
            </a:r>
            <a:r>
              <a:rPr lang="fi-FI" sz="2000" dirty="0" err="1"/>
              <a:t>have</a:t>
            </a:r>
            <a:r>
              <a:rPr lang="fi-FI" sz="2000" dirty="0"/>
              <a:t> </a:t>
            </a:r>
            <a:r>
              <a:rPr lang="fi-FI" sz="2000" dirty="0" err="1"/>
              <a:t>more</a:t>
            </a:r>
            <a:r>
              <a:rPr lang="fi-FI" sz="2000" dirty="0"/>
              <a:t> </a:t>
            </a:r>
            <a:r>
              <a:rPr lang="fi-FI" sz="2000" dirty="0" err="1"/>
              <a:t>free</a:t>
            </a:r>
            <a:r>
              <a:rPr lang="fi-FI" sz="2000" dirty="0"/>
              <a:t> </a:t>
            </a:r>
            <a:r>
              <a:rPr lang="fi-FI" sz="2000" dirty="0" err="1"/>
              <a:t>time</a:t>
            </a:r>
            <a:r>
              <a:rPr lang="fi-FI" sz="2000" dirty="0"/>
              <a:t>. </a:t>
            </a:r>
          </a:p>
          <a:p>
            <a:pPr marL="457200" indent="-457200">
              <a:buFont typeface="+mj-lt"/>
              <a:buAutoNum type="arabicPeriod"/>
            </a:pPr>
            <a:r>
              <a:rPr lang="fi-FI" sz="2000" b="1" dirty="0"/>
              <a:t>Presentation </a:t>
            </a:r>
            <a:r>
              <a:rPr lang="fi-FI" sz="2000" b="1" dirty="0" err="1"/>
              <a:t>title</a:t>
            </a:r>
            <a:r>
              <a:rPr lang="fi-FI" sz="2000" b="1" dirty="0"/>
              <a:t>: </a:t>
            </a:r>
            <a:r>
              <a:rPr lang="fi-FI" sz="2000" dirty="0" err="1"/>
              <a:t>Adopt</a:t>
            </a:r>
            <a:r>
              <a:rPr lang="fi-FI" sz="2000" dirty="0"/>
              <a:t> </a:t>
            </a:r>
            <a:r>
              <a:rPr lang="fi-FI" sz="2000" dirty="0" err="1"/>
              <a:t>time</a:t>
            </a:r>
            <a:r>
              <a:rPr lang="fi-FI" sz="2000" dirty="0"/>
              <a:t> management </a:t>
            </a:r>
            <a:r>
              <a:rPr lang="fi-FI" sz="2000" dirty="0" err="1"/>
              <a:t>techniques</a:t>
            </a:r>
            <a:r>
              <a:rPr lang="fi-FI" sz="2000" dirty="0"/>
              <a:t> – </a:t>
            </a:r>
            <a:r>
              <a:rPr lang="fi-FI" sz="2000" strike="sngStrike" dirty="0" err="1"/>
              <a:t>have</a:t>
            </a:r>
            <a:r>
              <a:rPr lang="fi-FI" sz="2000" dirty="0"/>
              <a:t> </a:t>
            </a:r>
            <a:r>
              <a:rPr lang="fi-FI" sz="2000" dirty="0" err="1"/>
              <a:t>enjoy</a:t>
            </a:r>
            <a:r>
              <a:rPr lang="fi-FI" sz="2000" dirty="0"/>
              <a:t> </a:t>
            </a:r>
            <a:r>
              <a:rPr lang="fi-FI" sz="2000" dirty="0" err="1"/>
              <a:t>more</a:t>
            </a:r>
            <a:r>
              <a:rPr lang="fi-FI" sz="2000" dirty="0"/>
              <a:t> </a:t>
            </a:r>
            <a:r>
              <a:rPr lang="fi-FI" sz="2000" dirty="0" err="1"/>
              <a:t>free</a:t>
            </a:r>
            <a:r>
              <a:rPr lang="fi-FI" sz="2000" dirty="0"/>
              <a:t> </a:t>
            </a:r>
            <a:r>
              <a:rPr lang="fi-FI" sz="2000" dirty="0" err="1"/>
              <a:t>time</a:t>
            </a:r>
            <a:r>
              <a:rPr lang="fi-FI" sz="2000" dirty="0"/>
              <a:t> </a:t>
            </a:r>
          </a:p>
          <a:p>
            <a:pPr marL="457200" indent="-457200">
              <a:buFont typeface="+mj-lt"/>
              <a:buAutoNum type="arabicPeriod"/>
            </a:pPr>
            <a:r>
              <a:rPr lang="fi-FI" sz="2000" b="1" dirty="0"/>
              <a:t>Key </a:t>
            </a:r>
            <a:r>
              <a:rPr lang="fi-FI" sz="2000" b="1" dirty="0" err="1"/>
              <a:t>claims</a:t>
            </a:r>
            <a:r>
              <a:rPr lang="fi-FI" sz="2000" b="1" dirty="0"/>
              <a:t> (</a:t>
            </a:r>
            <a:r>
              <a:rPr lang="fi-FI" sz="2000" b="1" dirty="0" err="1"/>
              <a:t>techniques</a:t>
            </a:r>
            <a:r>
              <a:rPr lang="fi-FI" sz="2000" b="1" dirty="0"/>
              <a:t>): </a:t>
            </a:r>
          </a:p>
          <a:p>
            <a:pPr marL="457200" lvl="1" indent="0">
              <a:buNone/>
            </a:pPr>
            <a:r>
              <a:rPr lang="fi-FI" sz="2000" dirty="0"/>
              <a:t>1. Schedule </a:t>
            </a:r>
            <a:r>
              <a:rPr lang="fi-FI" sz="2000" dirty="0" err="1"/>
              <a:t>your</a:t>
            </a:r>
            <a:r>
              <a:rPr lang="fi-FI" sz="2000" dirty="0"/>
              <a:t> </a:t>
            </a:r>
            <a:r>
              <a:rPr lang="fi-FI" sz="2000" dirty="0" err="1"/>
              <a:t>priorities</a:t>
            </a:r>
            <a:r>
              <a:rPr lang="fi-FI" sz="2000" dirty="0"/>
              <a:t> (Stephen </a:t>
            </a:r>
            <a:r>
              <a:rPr lang="fi-FI" sz="2000" dirty="0" err="1"/>
              <a:t>Covey</a:t>
            </a:r>
            <a:r>
              <a:rPr lang="fi-FI" sz="2000" dirty="0"/>
              <a:t>); </a:t>
            </a:r>
          </a:p>
          <a:p>
            <a:pPr marL="457200" lvl="1" indent="0">
              <a:buNone/>
            </a:pPr>
            <a:r>
              <a:rPr lang="fi-FI" sz="2000" dirty="0"/>
              <a:t>2. </a:t>
            </a:r>
            <a:r>
              <a:rPr lang="fi-FI" sz="2000" dirty="0" err="1"/>
              <a:t>Prioritize</a:t>
            </a:r>
            <a:r>
              <a:rPr lang="fi-FI" sz="2000" dirty="0"/>
              <a:t> </a:t>
            </a:r>
            <a:r>
              <a:rPr lang="fi-FI" sz="2000" dirty="0" err="1"/>
              <a:t>your</a:t>
            </a:r>
            <a:r>
              <a:rPr lang="fi-FI" sz="2000" dirty="0"/>
              <a:t> to-</a:t>
            </a:r>
            <a:r>
              <a:rPr lang="fi-FI" sz="2000" dirty="0" err="1"/>
              <a:t>do</a:t>
            </a:r>
            <a:r>
              <a:rPr lang="fi-FI" sz="2000" dirty="0"/>
              <a:t> </a:t>
            </a:r>
            <a:r>
              <a:rPr lang="fi-FI" sz="2000" dirty="0" err="1"/>
              <a:t>lists</a:t>
            </a:r>
            <a:r>
              <a:rPr lang="fi-FI" sz="2000" dirty="0"/>
              <a:t> (Eisenhower); </a:t>
            </a:r>
          </a:p>
          <a:p>
            <a:pPr marL="457200" lvl="1" indent="0">
              <a:buNone/>
            </a:pPr>
            <a:r>
              <a:rPr lang="fi-FI" sz="2000" dirty="0"/>
              <a:t>3. </a:t>
            </a:r>
            <a:r>
              <a:rPr lang="fi-FI" sz="2000" dirty="0" err="1"/>
              <a:t>Start</a:t>
            </a:r>
            <a:r>
              <a:rPr lang="fi-FI" sz="2000" dirty="0"/>
              <a:t> </a:t>
            </a:r>
            <a:r>
              <a:rPr lang="fi-FI" sz="2000" dirty="0" err="1"/>
              <a:t>every</a:t>
            </a:r>
            <a:r>
              <a:rPr lang="fi-FI" sz="2000" dirty="0"/>
              <a:t> </a:t>
            </a:r>
            <a:r>
              <a:rPr lang="fi-FI" sz="2000" dirty="0" err="1"/>
              <a:t>day</a:t>
            </a:r>
            <a:r>
              <a:rPr lang="fi-FI" sz="2000" dirty="0"/>
              <a:t> </a:t>
            </a:r>
            <a:r>
              <a:rPr lang="fi-FI" sz="2000" dirty="0" err="1"/>
              <a:t>by</a:t>
            </a:r>
            <a:r>
              <a:rPr lang="fi-FI" sz="2000" dirty="0"/>
              <a:t> ‘</a:t>
            </a:r>
            <a:r>
              <a:rPr lang="fi-FI" sz="2000" dirty="0" err="1"/>
              <a:t>eating</a:t>
            </a:r>
            <a:r>
              <a:rPr lang="fi-FI" sz="2000" dirty="0"/>
              <a:t> </a:t>
            </a:r>
            <a:r>
              <a:rPr lang="fi-FI" sz="2000" dirty="0" err="1"/>
              <a:t>the</a:t>
            </a:r>
            <a:r>
              <a:rPr lang="fi-FI" sz="2000" dirty="0"/>
              <a:t> </a:t>
            </a:r>
            <a:r>
              <a:rPr lang="fi-FI" sz="2000" dirty="0" err="1"/>
              <a:t>frog</a:t>
            </a:r>
            <a:r>
              <a:rPr lang="fi-FI" sz="2000" dirty="0"/>
              <a:t>’ (Mark Twain). </a:t>
            </a:r>
          </a:p>
          <a:p>
            <a:pPr marL="457200" indent="-457200">
              <a:buAutoNum type="arabicPeriod" startAt="4"/>
            </a:pPr>
            <a:r>
              <a:rPr lang="fi-FI" sz="2000" b="1" dirty="0" err="1"/>
              <a:t>Evidence</a:t>
            </a:r>
            <a:r>
              <a:rPr lang="fi-FI" sz="2000" b="1" dirty="0"/>
              <a:t> </a:t>
            </a:r>
            <a:r>
              <a:rPr lang="fi-FI" sz="2000" dirty="0"/>
              <a:t>(</a:t>
            </a:r>
            <a:r>
              <a:rPr lang="fi-FI" sz="2000" dirty="0" err="1"/>
              <a:t>support</a:t>
            </a:r>
            <a:r>
              <a:rPr lang="fi-FI" sz="2000" dirty="0"/>
              <a:t> for </a:t>
            </a:r>
            <a:r>
              <a:rPr lang="fi-FI" sz="2000" dirty="0" err="1"/>
              <a:t>claims</a:t>
            </a:r>
            <a:r>
              <a:rPr lang="fi-FI" sz="2000" dirty="0"/>
              <a:t>): </a:t>
            </a:r>
            <a:r>
              <a:rPr lang="fi-FI" sz="2000" dirty="0" err="1"/>
              <a:t>quantitative</a:t>
            </a:r>
            <a:r>
              <a:rPr lang="fi-FI" sz="2000" dirty="0"/>
              <a:t> &amp;/</a:t>
            </a:r>
            <a:r>
              <a:rPr lang="fi-FI" sz="2000" dirty="0" err="1"/>
              <a:t>or</a:t>
            </a:r>
            <a:r>
              <a:rPr lang="fi-FI" sz="2000" dirty="0"/>
              <a:t> </a:t>
            </a:r>
            <a:r>
              <a:rPr lang="fi-FI" sz="2000" dirty="0" err="1"/>
              <a:t>qualitative</a:t>
            </a:r>
            <a:r>
              <a:rPr lang="fi-FI" sz="2000" dirty="0"/>
              <a:t> </a:t>
            </a:r>
            <a:r>
              <a:rPr lang="fi-FI" sz="2000" dirty="0" err="1"/>
              <a:t>evidence</a:t>
            </a:r>
            <a:r>
              <a:rPr lang="fi-FI" sz="2000" dirty="0"/>
              <a:t> of </a:t>
            </a:r>
            <a:r>
              <a:rPr lang="fi-FI" sz="2000" dirty="0" err="1"/>
              <a:t>impact</a:t>
            </a:r>
            <a:r>
              <a:rPr lang="fi-FI" sz="2000" dirty="0"/>
              <a:t> of </a:t>
            </a:r>
            <a:r>
              <a:rPr lang="fi-FI" sz="2000" dirty="0" err="1"/>
              <a:t>using</a:t>
            </a:r>
            <a:r>
              <a:rPr lang="fi-FI" sz="2000" dirty="0"/>
              <a:t> </a:t>
            </a:r>
            <a:r>
              <a:rPr lang="fi-FI" sz="2000" dirty="0" err="1"/>
              <a:t>these</a:t>
            </a:r>
            <a:r>
              <a:rPr lang="fi-FI" sz="2000" dirty="0"/>
              <a:t> </a:t>
            </a:r>
            <a:r>
              <a:rPr lang="fi-FI" sz="2000" dirty="0" err="1"/>
              <a:t>techniques</a:t>
            </a:r>
            <a:r>
              <a:rPr lang="fi-FI" sz="2000" dirty="0"/>
              <a:t>: </a:t>
            </a:r>
          </a:p>
          <a:p>
            <a:pPr lvl="1"/>
            <a:r>
              <a:rPr lang="fi-FI" sz="1800" dirty="0" err="1"/>
              <a:t>getting</a:t>
            </a:r>
            <a:r>
              <a:rPr lang="fi-FI" sz="1800" dirty="0"/>
              <a:t> </a:t>
            </a:r>
            <a:r>
              <a:rPr lang="fi-FI" sz="1800" dirty="0" err="1"/>
              <a:t>more</a:t>
            </a:r>
            <a:r>
              <a:rPr lang="fi-FI" sz="1800" dirty="0"/>
              <a:t> </a:t>
            </a:r>
            <a:r>
              <a:rPr lang="fi-FI" sz="1800" dirty="0" err="1"/>
              <a:t>done</a:t>
            </a:r>
            <a:r>
              <a:rPr lang="fi-FI" sz="1800" dirty="0"/>
              <a:t> in </a:t>
            </a:r>
            <a:r>
              <a:rPr lang="fi-FI" sz="1800" dirty="0" err="1"/>
              <a:t>shorter</a:t>
            </a:r>
            <a:r>
              <a:rPr lang="fi-FI" sz="1800" dirty="0"/>
              <a:t> </a:t>
            </a:r>
            <a:r>
              <a:rPr lang="fi-FI" sz="1800" dirty="0" err="1"/>
              <a:t>time</a:t>
            </a:r>
            <a:endParaRPr lang="fi-FI" sz="1800" dirty="0"/>
          </a:p>
          <a:p>
            <a:pPr lvl="1"/>
            <a:r>
              <a:rPr lang="fi-FI" sz="1800" dirty="0" err="1"/>
              <a:t>enjoying</a:t>
            </a:r>
            <a:r>
              <a:rPr lang="fi-FI" sz="1800" dirty="0"/>
              <a:t> </a:t>
            </a:r>
            <a:r>
              <a:rPr lang="fi-FI" sz="1800" dirty="0" err="1"/>
              <a:t>more</a:t>
            </a:r>
            <a:r>
              <a:rPr lang="fi-FI" sz="1800" dirty="0"/>
              <a:t> </a:t>
            </a:r>
            <a:r>
              <a:rPr lang="fi-FI" sz="1800" dirty="0" err="1"/>
              <a:t>free</a:t>
            </a:r>
            <a:r>
              <a:rPr lang="fi-FI" sz="1800" dirty="0"/>
              <a:t> </a:t>
            </a:r>
            <a:r>
              <a:rPr lang="fi-FI" sz="1800" dirty="0" err="1"/>
              <a:t>time</a:t>
            </a:r>
            <a:r>
              <a:rPr lang="fi-FI" sz="1800" dirty="0"/>
              <a:t>. </a:t>
            </a:r>
          </a:p>
        </p:txBody>
      </p:sp>
    </p:spTree>
    <p:extLst>
      <p:ext uri="{BB962C8B-B14F-4D97-AF65-F5344CB8AC3E}">
        <p14:creationId xmlns:p14="http://schemas.microsoft.com/office/powerpoint/2010/main" val="291224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81776A-05EE-C441-8E23-BEFF2F526FE5}"/>
              </a:ext>
            </a:extLst>
          </p:cNvPr>
          <p:cNvSpPr>
            <a:spLocks noGrp="1"/>
          </p:cNvSpPr>
          <p:nvPr>
            <p:ph idx="1"/>
          </p:nvPr>
        </p:nvSpPr>
        <p:spPr>
          <a:xfrm>
            <a:off x="457200" y="400050"/>
            <a:ext cx="8229600" cy="6080760"/>
          </a:xfrm>
        </p:spPr>
        <p:txBody>
          <a:bodyPr>
            <a:noAutofit/>
          </a:bodyPr>
          <a:lstStyle/>
          <a:p>
            <a:pPr marL="0" indent="0">
              <a:buNone/>
            </a:pPr>
            <a:r>
              <a:rPr lang="fi-FI" sz="2000" b="1" dirty="0" err="1"/>
              <a:t>Example</a:t>
            </a:r>
            <a:r>
              <a:rPr lang="fi-FI" sz="2000" b="1" dirty="0"/>
              <a:t>: </a:t>
            </a:r>
            <a:r>
              <a:rPr lang="fi-FI" sz="2000" b="1" dirty="0" err="1"/>
              <a:t>Systematic</a:t>
            </a:r>
            <a:r>
              <a:rPr lang="fi-FI" sz="2000" b="1" dirty="0"/>
              <a:t> </a:t>
            </a:r>
            <a:r>
              <a:rPr lang="fi-FI" sz="2000" b="1" dirty="0" err="1"/>
              <a:t>presentation</a:t>
            </a:r>
            <a:r>
              <a:rPr lang="fi-FI" sz="2000" b="1" dirty="0"/>
              <a:t> </a:t>
            </a:r>
            <a:r>
              <a:rPr lang="fi-FI" sz="2000" b="1" dirty="0" err="1"/>
              <a:t>planning</a:t>
            </a:r>
            <a:r>
              <a:rPr lang="fi-FI" sz="2000" b="1" dirty="0"/>
              <a:t> </a:t>
            </a:r>
            <a:r>
              <a:rPr lang="fi-FI" sz="2000" b="1" dirty="0" err="1"/>
              <a:t>steps</a:t>
            </a:r>
            <a:r>
              <a:rPr lang="fi-FI" sz="2000" b="1" dirty="0"/>
              <a:t> </a:t>
            </a:r>
            <a:endParaRPr lang="fi-FI" sz="2000" dirty="0"/>
          </a:p>
          <a:p>
            <a:pPr marL="457200" indent="-457200">
              <a:buFont typeface="+mj-lt"/>
              <a:buAutoNum type="arabicPeriod"/>
            </a:pPr>
            <a:r>
              <a:rPr lang="fi-FI" sz="2000" b="1" dirty="0" err="1"/>
              <a:t>Objective</a:t>
            </a:r>
            <a:r>
              <a:rPr lang="fi-FI" sz="2000" b="1" dirty="0"/>
              <a:t>: </a:t>
            </a:r>
            <a:r>
              <a:rPr lang="fi-FI" sz="2000" dirty="0"/>
              <a:t>By </a:t>
            </a:r>
            <a:r>
              <a:rPr lang="fi-FI" sz="2000" dirty="0" err="1"/>
              <a:t>the</a:t>
            </a:r>
            <a:r>
              <a:rPr lang="fi-FI" sz="2000" dirty="0"/>
              <a:t> </a:t>
            </a:r>
            <a:r>
              <a:rPr lang="fi-FI" sz="2000" dirty="0" err="1"/>
              <a:t>end</a:t>
            </a:r>
            <a:r>
              <a:rPr lang="fi-FI" sz="2000" dirty="0"/>
              <a:t> of </a:t>
            </a:r>
            <a:r>
              <a:rPr lang="fi-FI" sz="2000" dirty="0" err="1"/>
              <a:t>this</a:t>
            </a:r>
            <a:r>
              <a:rPr lang="fi-FI" sz="2000" dirty="0"/>
              <a:t> </a:t>
            </a:r>
            <a:r>
              <a:rPr lang="fi-FI" sz="2000" dirty="0" err="1"/>
              <a:t>presentation</a:t>
            </a:r>
            <a:r>
              <a:rPr lang="fi-FI" sz="2000" dirty="0"/>
              <a:t>, I </a:t>
            </a:r>
            <a:r>
              <a:rPr lang="fi-FI" sz="2000" dirty="0" err="1"/>
              <a:t>want</a:t>
            </a:r>
            <a:r>
              <a:rPr lang="fi-FI" sz="2000" dirty="0"/>
              <a:t> my top management </a:t>
            </a:r>
            <a:r>
              <a:rPr lang="fi-FI" sz="2000" dirty="0" err="1"/>
              <a:t>audience</a:t>
            </a:r>
            <a:r>
              <a:rPr lang="fi-FI" sz="2000" dirty="0"/>
              <a:t> to </a:t>
            </a:r>
            <a:r>
              <a:rPr lang="fi-FI" sz="2000" dirty="0" err="1"/>
              <a:t>consider</a:t>
            </a:r>
            <a:r>
              <a:rPr lang="fi-FI" sz="2000" dirty="0"/>
              <a:t> </a:t>
            </a:r>
            <a:r>
              <a:rPr lang="fi-FI" sz="2000" dirty="0" err="1"/>
              <a:t>moving</a:t>
            </a:r>
            <a:r>
              <a:rPr lang="fi-FI" sz="2000" dirty="0"/>
              <a:t> </a:t>
            </a:r>
            <a:r>
              <a:rPr lang="fi-FI" sz="2000" dirty="0" err="1"/>
              <a:t>towards</a:t>
            </a:r>
            <a:r>
              <a:rPr lang="fi-FI" sz="2000" dirty="0"/>
              <a:t> a </a:t>
            </a:r>
            <a:r>
              <a:rPr lang="fi-FI" sz="2000" dirty="0" err="1"/>
              <a:t>more</a:t>
            </a:r>
            <a:r>
              <a:rPr lang="fi-FI" sz="2000" dirty="0"/>
              <a:t> </a:t>
            </a:r>
            <a:r>
              <a:rPr lang="fi-FI" sz="2000" dirty="0" err="1"/>
              <a:t>customer-centric</a:t>
            </a:r>
            <a:r>
              <a:rPr lang="fi-FI" sz="2000" dirty="0"/>
              <a:t> </a:t>
            </a:r>
            <a:r>
              <a:rPr lang="fi-FI" sz="2000" dirty="0" err="1"/>
              <a:t>focus</a:t>
            </a:r>
            <a:r>
              <a:rPr lang="fi-FI" sz="2000" dirty="0"/>
              <a:t> to </a:t>
            </a:r>
            <a:r>
              <a:rPr lang="fi-FI" sz="2000" dirty="0" err="1"/>
              <a:t>product</a:t>
            </a:r>
            <a:r>
              <a:rPr lang="fi-FI" sz="2000" dirty="0"/>
              <a:t> </a:t>
            </a:r>
            <a:r>
              <a:rPr lang="fi-FI" sz="2000" dirty="0" err="1"/>
              <a:t>development</a:t>
            </a:r>
            <a:r>
              <a:rPr lang="fi-FI" sz="2000" dirty="0"/>
              <a:t>. </a:t>
            </a:r>
          </a:p>
          <a:p>
            <a:pPr marL="457200" indent="-457200">
              <a:buFont typeface="+mj-lt"/>
              <a:buAutoNum type="arabicPeriod"/>
            </a:pPr>
            <a:r>
              <a:rPr lang="fi-FI" sz="2000" b="1" dirty="0"/>
              <a:t>Presentation </a:t>
            </a:r>
            <a:r>
              <a:rPr lang="fi-FI" sz="2000" b="1" dirty="0" err="1"/>
              <a:t>title</a:t>
            </a:r>
            <a:r>
              <a:rPr lang="fi-FI" sz="2000" dirty="0"/>
              <a:t>: </a:t>
            </a:r>
            <a:r>
              <a:rPr lang="fi-FI" sz="2000" dirty="0" err="1"/>
              <a:t>Partnering</a:t>
            </a:r>
            <a:r>
              <a:rPr lang="fi-FI" sz="2000" dirty="0"/>
              <a:t> </a:t>
            </a:r>
            <a:r>
              <a:rPr lang="fi-FI" sz="2000" dirty="0" err="1"/>
              <a:t>with</a:t>
            </a:r>
            <a:r>
              <a:rPr lang="fi-FI" sz="2000" dirty="0"/>
              <a:t> </a:t>
            </a:r>
            <a:r>
              <a:rPr lang="fi-FI" sz="2000" dirty="0" err="1"/>
              <a:t>customers</a:t>
            </a:r>
            <a:r>
              <a:rPr lang="fi-FI" sz="2000" dirty="0"/>
              <a:t> to </a:t>
            </a:r>
            <a:r>
              <a:rPr lang="fi-FI" sz="2000" dirty="0" err="1"/>
              <a:t>drive</a:t>
            </a:r>
            <a:r>
              <a:rPr lang="fi-FI" sz="2000" dirty="0"/>
              <a:t> R&amp;D </a:t>
            </a:r>
            <a:r>
              <a:rPr lang="fi-FI" sz="2000" dirty="0" err="1"/>
              <a:t>offers</a:t>
            </a:r>
            <a:r>
              <a:rPr lang="fi-FI" sz="2000" dirty="0"/>
              <a:t> </a:t>
            </a:r>
            <a:r>
              <a:rPr lang="fi-FI" sz="2000" strike="sngStrike" dirty="0" err="1"/>
              <a:t>significant</a:t>
            </a:r>
            <a:r>
              <a:rPr lang="fi-FI" sz="2000" dirty="0"/>
              <a:t> HUGE </a:t>
            </a:r>
            <a:r>
              <a:rPr lang="fi-FI" sz="2000" dirty="0" err="1"/>
              <a:t>benefits</a:t>
            </a:r>
            <a:r>
              <a:rPr lang="fi-FI" sz="2000" dirty="0"/>
              <a:t> </a:t>
            </a:r>
          </a:p>
          <a:p>
            <a:pPr marL="457200" indent="-457200">
              <a:buFont typeface="+mj-lt"/>
              <a:buAutoNum type="arabicPeriod"/>
            </a:pPr>
            <a:r>
              <a:rPr lang="fi-FI" sz="2000" b="1" dirty="0"/>
              <a:t>Key </a:t>
            </a:r>
            <a:r>
              <a:rPr lang="fi-FI" sz="2000" b="1" dirty="0" err="1"/>
              <a:t>claims</a:t>
            </a:r>
            <a:r>
              <a:rPr lang="fi-FI" sz="2000" b="1" dirty="0"/>
              <a:t> (</a:t>
            </a:r>
            <a:r>
              <a:rPr lang="fi-FI" sz="2000" b="1" dirty="0" err="1"/>
              <a:t>benefits</a:t>
            </a:r>
            <a:r>
              <a:rPr lang="fi-FI" sz="2000" b="1" dirty="0"/>
              <a:t>): </a:t>
            </a:r>
          </a:p>
          <a:p>
            <a:pPr marL="400050" lvl="1" indent="0">
              <a:buNone/>
            </a:pPr>
            <a:r>
              <a:rPr lang="fi-FI" sz="2000" dirty="0"/>
              <a:t>1. </a:t>
            </a:r>
            <a:r>
              <a:rPr lang="fi-FI" sz="2000" dirty="0" err="1"/>
              <a:t>Increases</a:t>
            </a:r>
            <a:r>
              <a:rPr lang="fi-FI" sz="2000" dirty="0"/>
              <a:t> </a:t>
            </a:r>
            <a:r>
              <a:rPr lang="fi-FI" sz="2000" dirty="0" err="1"/>
              <a:t>possibility</a:t>
            </a:r>
            <a:r>
              <a:rPr lang="fi-FI" sz="2000" dirty="0"/>
              <a:t> of </a:t>
            </a:r>
            <a:r>
              <a:rPr lang="fi-FI" sz="2000" dirty="0" err="1"/>
              <a:t>innovation</a:t>
            </a:r>
            <a:r>
              <a:rPr lang="fi-FI" sz="2000" dirty="0"/>
              <a:t> and </a:t>
            </a:r>
            <a:r>
              <a:rPr lang="fi-FI" sz="2000" dirty="0" err="1"/>
              <a:t>customized</a:t>
            </a:r>
            <a:r>
              <a:rPr lang="fi-FI" sz="2000" dirty="0"/>
              <a:t> products</a:t>
            </a:r>
          </a:p>
          <a:p>
            <a:pPr marL="400050" lvl="1" indent="0">
              <a:buNone/>
            </a:pPr>
            <a:r>
              <a:rPr lang="fi-FI" sz="2000" dirty="0"/>
              <a:t>2. </a:t>
            </a:r>
            <a:r>
              <a:rPr lang="fi-FI" sz="2000" dirty="0" err="1"/>
              <a:t>Reduces</a:t>
            </a:r>
            <a:r>
              <a:rPr lang="fi-FI" sz="2000" dirty="0"/>
              <a:t> </a:t>
            </a:r>
            <a:r>
              <a:rPr lang="fi-FI" sz="2000" dirty="0" err="1"/>
              <a:t>development</a:t>
            </a:r>
            <a:r>
              <a:rPr lang="fi-FI" sz="2000" dirty="0"/>
              <a:t> </a:t>
            </a:r>
            <a:r>
              <a:rPr lang="fi-FI" sz="2000" dirty="0" err="1"/>
              <a:t>lead</a:t>
            </a:r>
            <a:r>
              <a:rPr lang="fi-FI" sz="2000" dirty="0"/>
              <a:t> </a:t>
            </a:r>
            <a:r>
              <a:rPr lang="fi-FI" sz="2000" dirty="0" err="1"/>
              <a:t>times</a:t>
            </a:r>
            <a:r>
              <a:rPr lang="fi-FI" sz="2000" dirty="0"/>
              <a:t> </a:t>
            </a:r>
            <a:r>
              <a:rPr lang="fi-FI" sz="2000" i="1" dirty="0" err="1"/>
              <a:t>significantly</a:t>
            </a:r>
            <a:r>
              <a:rPr lang="fi-FI" sz="2000" dirty="0"/>
              <a:t> </a:t>
            </a:r>
          </a:p>
          <a:p>
            <a:pPr marL="400050" lvl="1" indent="0">
              <a:buNone/>
            </a:pPr>
            <a:r>
              <a:rPr lang="fi-FI" sz="2000" dirty="0"/>
              <a:t>3. </a:t>
            </a:r>
            <a:r>
              <a:rPr lang="fi-FI" sz="2000" dirty="0" err="1"/>
              <a:t>Creates</a:t>
            </a:r>
            <a:r>
              <a:rPr lang="fi-FI" sz="2000" dirty="0"/>
              <a:t> a </a:t>
            </a:r>
            <a:r>
              <a:rPr lang="fi-FI" sz="2000" dirty="0" err="1"/>
              <a:t>closer</a:t>
            </a:r>
            <a:r>
              <a:rPr lang="fi-FI" sz="2000" dirty="0"/>
              <a:t> </a:t>
            </a:r>
            <a:r>
              <a:rPr lang="fi-FI" sz="2000" dirty="0" err="1"/>
              <a:t>customer</a:t>
            </a:r>
            <a:r>
              <a:rPr lang="fi-FI" sz="2000" dirty="0"/>
              <a:t> </a:t>
            </a:r>
            <a:r>
              <a:rPr lang="fi-FI" sz="2000" dirty="0" err="1"/>
              <a:t>relationship</a:t>
            </a:r>
            <a:r>
              <a:rPr lang="fi-FI" sz="2000" dirty="0"/>
              <a:t>, </a:t>
            </a:r>
            <a:r>
              <a:rPr lang="fi-FI" sz="2000" dirty="0" err="1"/>
              <a:t>enhances</a:t>
            </a:r>
            <a:r>
              <a:rPr lang="fi-FI" sz="2000" dirty="0"/>
              <a:t> </a:t>
            </a:r>
            <a:r>
              <a:rPr lang="fi-FI" sz="2000" dirty="0" err="1"/>
              <a:t>our</a:t>
            </a:r>
            <a:r>
              <a:rPr lang="fi-FI" sz="2000" dirty="0"/>
              <a:t> </a:t>
            </a:r>
            <a:r>
              <a:rPr lang="fi-FI" sz="2000" dirty="0" err="1"/>
              <a:t>brand</a:t>
            </a:r>
            <a:r>
              <a:rPr lang="fi-FI" sz="2000" dirty="0"/>
              <a:t> &amp; </a:t>
            </a:r>
            <a:r>
              <a:rPr lang="fi-FI" sz="2000" dirty="0" err="1"/>
              <a:t>gives</a:t>
            </a:r>
            <a:r>
              <a:rPr lang="fi-FI" sz="2000" dirty="0"/>
              <a:t> us a </a:t>
            </a:r>
            <a:r>
              <a:rPr lang="fi-FI" sz="2000" dirty="0" err="1"/>
              <a:t>competitive</a:t>
            </a:r>
            <a:r>
              <a:rPr lang="fi-FI" sz="2000" dirty="0"/>
              <a:t> </a:t>
            </a:r>
            <a:r>
              <a:rPr lang="fi-FI" sz="2000" dirty="0" err="1"/>
              <a:t>advantage</a:t>
            </a:r>
            <a:r>
              <a:rPr lang="fi-FI" sz="2000" dirty="0"/>
              <a:t> </a:t>
            </a:r>
          </a:p>
          <a:p>
            <a:pPr marL="457200" indent="-457200">
              <a:buAutoNum type="arabicPeriod" startAt="4"/>
            </a:pPr>
            <a:r>
              <a:rPr lang="fi-FI" sz="2000" b="1" dirty="0" err="1"/>
              <a:t>Evidence</a:t>
            </a:r>
            <a:r>
              <a:rPr lang="fi-FI" sz="2000" b="1" dirty="0"/>
              <a:t> </a:t>
            </a:r>
            <a:r>
              <a:rPr lang="fi-FI" sz="2000" dirty="0"/>
              <a:t>(</a:t>
            </a:r>
            <a:r>
              <a:rPr lang="fi-FI" sz="2000" dirty="0" err="1"/>
              <a:t>support</a:t>
            </a:r>
            <a:r>
              <a:rPr lang="fi-FI" sz="2000" dirty="0"/>
              <a:t> for </a:t>
            </a:r>
            <a:r>
              <a:rPr lang="fi-FI" sz="2000" dirty="0" err="1"/>
              <a:t>claims</a:t>
            </a:r>
            <a:r>
              <a:rPr lang="fi-FI" sz="2000" dirty="0"/>
              <a:t>): </a:t>
            </a:r>
            <a:r>
              <a:rPr lang="fi-FI" sz="2000" dirty="0" err="1"/>
              <a:t>quantitative</a:t>
            </a:r>
            <a:r>
              <a:rPr lang="fi-FI" sz="2000" dirty="0"/>
              <a:t> &amp;/</a:t>
            </a:r>
            <a:r>
              <a:rPr lang="fi-FI" sz="2000" dirty="0" err="1"/>
              <a:t>or</a:t>
            </a:r>
            <a:r>
              <a:rPr lang="fi-FI" sz="2000" dirty="0"/>
              <a:t> </a:t>
            </a:r>
            <a:r>
              <a:rPr lang="fi-FI" sz="2000" dirty="0" err="1"/>
              <a:t>qualitative</a:t>
            </a:r>
            <a:r>
              <a:rPr lang="fi-FI" sz="2000" dirty="0"/>
              <a:t> </a:t>
            </a:r>
            <a:r>
              <a:rPr lang="fi-FI" sz="2000" dirty="0" err="1"/>
              <a:t>evidence</a:t>
            </a:r>
            <a:r>
              <a:rPr lang="fi-FI" sz="2000" dirty="0"/>
              <a:t> of </a:t>
            </a:r>
            <a:r>
              <a:rPr lang="fi-FI" sz="2000" dirty="0" err="1"/>
              <a:t>impact</a:t>
            </a:r>
            <a:r>
              <a:rPr lang="fi-FI" sz="2000" dirty="0"/>
              <a:t> of </a:t>
            </a:r>
            <a:r>
              <a:rPr lang="fi-FI" sz="2000" strike="sngStrike" dirty="0" err="1"/>
              <a:t>implementing</a:t>
            </a:r>
            <a:r>
              <a:rPr lang="fi-FI" sz="2000" dirty="0"/>
              <a:t> </a:t>
            </a:r>
            <a:r>
              <a:rPr lang="fi-FI" sz="2000" dirty="0" err="1"/>
              <a:t>using</a:t>
            </a:r>
            <a:r>
              <a:rPr lang="fi-FI" sz="2000" dirty="0"/>
              <a:t> a </a:t>
            </a:r>
            <a:r>
              <a:rPr lang="fi-FI" sz="2000" dirty="0" err="1"/>
              <a:t>more</a:t>
            </a:r>
            <a:r>
              <a:rPr lang="fi-FI" sz="2000" dirty="0"/>
              <a:t> </a:t>
            </a:r>
            <a:r>
              <a:rPr lang="fi-FI" sz="2000" dirty="0" err="1"/>
              <a:t>customer-driven</a:t>
            </a:r>
            <a:r>
              <a:rPr lang="fi-FI" sz="2000" dirty="0"/>
              <a:t> </a:t>
            </a:r>
            <a:r>
              <a:rPr lang="fi-FI" sz="2000" dirty="0" err="1"/>
              <a:t>approach</a:t>
            </a:r>
            <a:r>
              <a:rPr lang="fi-FI" sz="2000" dirty="0"/>
              <a:t>:</a:t>
            </a:r>
          </a:p>
          <a:p>
            <a:pPr lvl="1"/>
            <a:r>
              <a:rPr lang="fi-FI" sz="1800" dirty="0" err="1"/>
              <a:t>customer</a:t>
            </a:r>
            <a:r>
              <a:rPr lang="fi-FI" sz="1800" dirty="0"/>
              <a:t> </a:t>
            </a:r>
            <a:r>
              <a:rPr lang="fi-FI" sz="1800" dirty="0" err="1"/>
              <a:t>survey</a:t>
            </a:r>
            <a:r>
              <a:rPr lang="fi-FI" sz="1800" dirty="0"/>
              <a:t> </a:t>
            </a:r>
            <a:r>
              <a:rPr lang="fi-FI" sz="1800" dirty="0" err="1"/>
              <a:t>results</a:t>
            </a:r>
            <a:r>
              <a:rPr lang="fi-FI" sz="1800" dirty="0"/>
              <a:t>, </a:t>
            </a:r>
          </a:p>
          <a:p>
            <a:pPr lvl="1"/>
            <a:r>
              <a:rPr lang="fi-FI" sz="1800" dirty="0" err="1"/>
              <a:t>voice</a:t>
            </a:r>
            <a:r>
              <a:rPr lang="fi-FI" sz="1800" dirty="0"/>
              <a:t> of </a:t>
            </a:r>
            <a:r>
              <a:rPr lang="fi-FI" sz="1800" dirty="0" err="1"/>
              <a:t>own</a:t>
            </a:r>
            <a:r>
              <a:rPr lang="fi-FI" sz="1800" dirty="0"/>
              <a:t> </a:t>
            </a:r>
            <a:r>
              <a:rPr lang="fi-FI" sz="1800" dirty="0" err="1"/>
              <a:t>personnel</a:t>
            </a:r>
            <a:r>
              <a:rPr lang="fi-FI" sz="1800" dirty="0"/>
              <a:t> at </a:t>
            </a:r>
            <a:r>
              <a:rPr lang="fi-FI" sz="1800" dirty="0" err="1"/>
              <a:t>customer</a:t>
            </a:r>
            <a:r>
              <a:rPr lang="fi-FI" sz="1800" dirty="0"/>
              <a:t> </a:t>
            </a:r>
            <a:r>
              <a:rPr lang="fi-FI" sz="1800" dirty="0" err="1"/>
              <a:t>interface</a:t>
            </a:r>
            <a:r>
              <a:rPr lang="fi-FI" sz="1800" dirty="0"/>
              <a:t>, </a:t>
            </a:r>
          </a:p>
          <a:p>
            <a:pPr lvl="1"/>
            <a:r>
              <a:rPr lang="fi-FI" sz="1800" dirty="0"/>
              <a:t>case </a:t>
            </a:r>
            <a:r>
              <a:rPr lang="fi-FI" sz="1800" dirty="0" err="1"/>
              <a:t>examples</a:t>
            </a:r>
            <a:r>
              <a:rPr lang="fi-FI" sz="1800" dirty="0"/>
              <a:t>,</a:t>
            </a:r>
          </a:p>
          <a:p>
            <a:pPr lvl="1"/>
            <a:r>
              <a:rPr lang="fi-FI" sz="1800" dirty="0" err="1"/>
              <a:t>research</a:t>
            </a:r>
            <a:r>
              <a:rPr lang="fi-FI" sz="1800" dirty="0"/>
              <a:t> data.</a:t>
            </a:r>
          </a:p>
        </p:txBody>
      </p:sp>
    </p:spTree>
    <p:extLst>
      <p:ext uri="{BB962C8B-B14F-4D97-AF65-F5344CB8AC3E}">
        <p14:creationId xmlns:p14="http://schemas.microsoft.com/office/powerpoint/2010/main" val="396390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E056-365C-D74E-BBB9-42DF0AB94090}"/>
              </a:ext>
            </a:extLst>
          </p:cNvPr>
          <p:cNvSpPr>
            <a:spLocks noGrp="1"/>
          </p:cNvSpPr>
          <p:nvPr>
            <p:ph type="title"/>
          </p:nvPr>
        </p:nvSpPr>
        <p:spPr/>
        <p:txBody>
          <a:bodyPr/>
          <a:lstStyle/>
          <a:p>
            <a:r>
              <a:rPr lang="en-AU" dirty="0"/>
              <a:t>Tell a Story</a:t>
            </a:r>
          </a:p>
        </p:txBody>
      </p:sp>
      <p:sp>
        <p:nvSpPr>
          <p:cNvPr id="3" name="Content Placeholder 2">
            <a:extLst>
              <a:ext uri="{FF2B5EF4-FFF2-40B4-BE49-F238E27FC236}">
                <a16:creationId xmlns:a16="http://schemas.microsoft.com/office/drawing/2014/main" id="{EA3ACF00-CF25-B048-8338-E4A494EF07CC}"/>
              </a:ext>
            </a:extLst>
          </p:cNvPr>
          <p:cNvSpPr>
            <a:spLocks noGrp="1"/>
          </p:cNvSpPr>
          <p:nvPr>
            <p:ph idx="1"/>
          </p:nvPr>
        </p:nvSpPr>
        <p:spPr>
          <a:xfrm>
            <a:off x="457200" y="1600200"/>
            <a:ext cx="5029200" cy="4525963"/>
          </a:xfrm>
        </p:spPr>
        <p:txBody>
          <a:bodyPr>
            <a:normAutofit/>
          </a:bodyPr>
          <a:lstStyle/>
          <a:p>
            <a:pPr marL="0" indent="0">
              <a:buNone/>
            </a:pPr>
            <a:r>
              <a:rPr lang="fi-FI" sz="2000" b="1" dirty="0" err="1"/>
              <a:t>Build</a:t>
            </a:r>
            <a:r>
              <a:rPr lang="fi-FI" sz="2000" b="1" dirty="0"/>
              <a:t> </a:t>
            </a:r>
            <a:r>
              <a:rPr lang="fi-FI" sz="2000" b="1" dirty="0" err="1"/>
              <a:t>your</a:t>
            </a:r>
            <a:r>
              <a:rPr lang="fi-FI" sz="2000" b="1" dirty="0"/>
              <a:t> </a:t>
            </a:r>
            <a:r>
              <a:rPr lang="fi-FI" sz="2000" b="1" dirty="0" err="1"/>
              <a:t>message</a:t>
            </a:r>
            <a:r>
              <a:rPr lang="fi-FI" sz="2000" b="1" dirty="0"/>
              <a:t> </a:t>
            </a:r>
            <a:r>
              <a:rPr lang="fi-FI" sz="2000" b="1" dirty="0" err="1"/>
              <a:t>around</a:t>
            </a:r>
            <a:r>
              <a:rPr lang="fi-FI" sz="2000" b="1" dirty="0"/>
              <a:t> (</a:t>
            </a:r>
            <a:r>
              <a:rPr lang="fi-FI" sz="2000" b="1" dirty="0" err="1"/>
              <a:t>subtle</a:t>
            </a:r>
            <a:r>
              <a:rPr lang="fi-FI" sz="2000" b="1" dirty="0"/>
              <a:t>) </a:t>
            </a:r>
            <a:r>
              <a:rPr lang="fi-FI" sz="2000" b="1" dirty="0" err="1"/>
              <a:t>story</a:t>
            </a:r>
            <a:r>
              <a:rPr lang="fi-FI" sz="2000" b="1" dirty="0"/>
              <a:t> </a:t>
            </a:r>
          </a:p>
          <a:p>
            <a:pPr marL="0" indent="0">
              <a:buNone/>
            </a:pPr>
            <a:r>
              <a:rPr lang="en-US" sz="2000" dirty="0"/>
              <a:t>Give them powerful mental </a:t>
            </a:r>
            <a:r>
              <a:rPr lang="en-US" sz="2000" dirty="0">
                <a:solidFill>
                  <a:srgbClr val="0070C0"/>
                </a:solidFill>
              </a:rPr>
              <a:t>visualizations</a:t>
            </a:r>
            <a:r>
              <a:rPr lang="en-US" sz="2000" dirty="0"/>
              <a:t> – metaphors, similes… like </a:t>
            </a:r>
            <a:r>
              <a:rPr lang="en-US" sz="2000" dirty="0">
                <a:solidFill>
                  <a:srgbClr val="0070C0"/>
                </a:solidFill>
              </a:rPr>
              <a:t>fireworks</a:t>
            </a:r>
            <a:r>
              <a:rPr lang="en-US" sz="2000" dirty="0"/>
              <a:t> in their imagination</a:t>
            </a:r>
          </a:p>
          <a:p>
            <a:pPr marL="0" indent="0">
              <a:buNone/>
            </a:pPr>
            <a:endParaRPr lang="fi-FI" sz="2000" b="1" dirty="0"/>
          </a:p>
          <a:p>
            <a:r>
              <a:rPr lang="en-AU" sz="2000" dirty="0"/>
              <a:t>Beginning, middle, end</a:t>
            </a:r>
          </a:p>
          <a:p>
            <a:r>
              <a:rPr lang="en-AU" sz="2000" dirty="0"/>
              <a:t>Hero’s struggle up mountain to reach summit</a:t>
            </a:r>
          </a:p>
          <a:p>
            <a:r>
              <a:rPr lang="en-AU" sz="2000" dirty="0"/>
              <a:t>Together through Storm to Final Destination</a:t>
            </a:r>
          </a:p>
          <a:p>
            <a:r>
              <a:rPr lang="en-AU" sz="2000" dirty="0"/>
              <a:t>David (us) &amp; Goliath (competitor, problems)</a:t>
            </a:r>
          </a:p>
          <a:p>
            <a:r>
              <a:rPr lang="en-AU" sz="2000" dirty="0"/>
              <a:t>Rocky: believe in yourself, work </a:t>
            </a:r>
            <a:r>
              <a:rPr lang="en-AU" sz="2000" i="1" dirty="0"/>
              <a:t>really</a:t>
            </a:r>
            <a:r>
              <a:rPr lang="en-AU" sz="2000" dirty="0"/>
              <a:t> hard, rewards will come</a:t>
            </a:r>
          </a:p>
        </p:txBody>
      </p:sp>
      <p:pic>
        <p:nvPicPr>
          <p:cNvPr id="4" name="Picture 3">
            <a:extLst>
              <a:ext uri="{FF2B5EF4-FFF2-40B4-BE49-F238E27FC236}">
                <a16:creationId xmlns:a16="http://schemas.microsoft.com/office/drawing/2014/main" id="{FBFCDAA5-C8AB-6A4C-8546-5DDA66418D91}"/>
              </a:ext>
            </a:extLst>
          </p:cNvPr>
          <p:cNvPicPr>
            <a:picLocks noChangeAspect="1"/>
          </p:cNvPicPr>
          <p:nvPr/>
        </p:nvPicPr>
        <p:blipFill rotWithShape="1">
          <a:blip r:embed="rId2"/>
          <a:srcRect l="17187" r="17457"/>
          <a:stretch/>
        </p:blipFill>
        <p:spPr>
          <a:xfrm>
            <a:off x="5909310" y="1689766"/>
            <a:ext cx="3064209" cy="4688492"/>
          </a:xfrm>
          <a:prstGeom prst="rect">
            <a:avLst/>
          </a:prstGeom>
        </p:spPr>
      </p:pic>
    </p:spTree>
    <p:extLst>
      <p:ext uri="{BB962C8B-B14F-4D97-AF65-F5344CB8AC3E}">
        <p14:creationId xmlns:p14="http://schemas.microsoft.com/office/powerpoint/2010/main" val="2575943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842784-B3D5-704E-B32D-0E0B573F0F51}"/>
              </a:ext>
            </a:extLst>
          </p:cNvPr>
          <p:cNvSpPr>
            <a:spLocks noGrp="1"/>
          </p:cNvSpPr>
          <p:nvPr>
            <p:ph idx="1"/>
          </p:nvPr>
        </p:nvSpPr>
        <p:spPr>
          <a:xfrm>
            <a:off x="457200" y="1451927"/>
            <a:ext cx="8229600" cy="5920423"/>
          </a:xfrm>
        </p:spPr>
        <p:txBody>
          <a:bodyPr>
            <a:noAutofit/>
          </a:bodyPr>
          <a:lstStyle/>
          <a:p>
            <a:r>
              <a:rPr lang="en-AU" sz="1800" b="1" dirty="0"/>
              <a:t>Preview</a:t>
            </a:r>
            <a:r>
              <a:rPr lang="en-AU" sz="1800" dirty="0"/>
              <a:t> slide</a:t>
            </a:r>
          </a:p>
          <a:p>
            <a:r>
              <a:rPr lang="en-AU" sz="1800" b="1" dirty="0"/>
              <a:t>Signposts</a:t>
            </a:r>
            <a:r>
              <a:rPr lang="en-AU" sz="1800" dirty="0"/>
              <a:t>:</a:t>
            </a:r>
          </a:p>
          <a:p>
            <a:pPr marL="400050" lvl="1" indent="0">
              <a:buNone/>
            </a:pPr>
            <a:r>
              <a:rPr lang="fi-FI" sz="1800" dirty="0" err="1"/>
              <a:t>During</a:t>
            </a:r>
            <a:r>
              <a:rPr lang="fi-FI" sz="1800" dirty="0"/>
              <a:t> </a:t>
            </a:r>
            <a:r>
              <a:rPr lang="fi-FI" sz="1800" dirty="0" err="1"/>
              <a:t>the</a:t>
            </a:r>
            <a:r>
              <a:rPr lang="fi-FI" sz="1800" dirty="0"/>
              <a:t> </a:t>
            </a:r>
            <a:r>
              <a:rPr lang="fi-FI" sz="1800" dirty="0" err="1">
                <a:solidFill>
                  <a:srgbClr val="0070C0"/>
                </a:solidFill>
              </a:rPr>
              <a:t>next</a:t>
            </a:r>
            <a:r>
              <a:rPr lang="fi-FI" sz="1800" dirty="0">
                <a:solidFill>
                  <a:srgbClr val="0070C0"/>
                </a:solidFill>
              </a:rPr>
              <a:t> 10 </a:t>
            </a:r>
            <a:r>
              <a:rPr lang="fi-FI" sz="1800" dirty="0" err="1">
                <a:solidFill>
                  <a:srgbClr val="0070C0"/>
                </a:solidFill>
              </a:rPr>
              <a:t>minutes</a:t>
            </a:r>
            <a:r>
              <a:rPr lang="fi-FI" sz="1800" dirty="0"/>
              <a:t>, I </a:t>
            </a:r>
            <a:r>
              <a:rPr lang="fi-FI" sz="1800" dirty="0" err="1"/>
              <a:t>will</a:t>
            </a:r>
            <a:r>
              <a:rPr lang="fi-FI" sz="1800" dirty="0"/>
              <a:t> </a:t>
            </a:r>
            <a:r>
              <a:rPr lang="fi-FI" sz="1800" dirty="0" err="1"/>
              <a:t>present</a:t>
            </a:r>
            <a:r>
              <a:rPr lang="fi-FI" sz="1800" dirty="0"/>
              <a:t> </a:t>
            </a:r>
            <a:r>
              <a:rPr lang="fi-FI" sz="1800" dirty="0">
                <a:solidFill>
                  <a:srgbClr val="0070C0"/>
                </a:solidFill>
              </a:rPr>
              <a:t>3</a:t>
            </a:r>
            <a:r>
              <a:rPr lang="fi-FI" sz="1800" dirty="0"/>
              <a:t> </a:t>
            </a:r>
            <a:r>
              <a:rPr lang="fi-FI" sz="1800" dirty="0" err="1">
                <a:solidFill>
                  <a:schemeClr val="accent3">
                    <a:lumMod val="75000"/>
                  </a:schemeClr>
                </a:solidFill>
              </a:rPr>
              <a:t>time</a:t>
            </a:r>
            <a:r>
              <a:rPr lang="fi-FI" sz="1800" dirty="0">
                <a:solidFill>
                  <a:schemeClr val="accent3">
                    <a:lumMod val="75000"/>
                  </a:schemeClr>
                </a:solidFill>
              </a:rPr>
              <a:t> management </a:t>
            </a:r>
            <a:r>
              <a:rPr lang="fi-FI" sz="1800" dirty="0" err="1">
                <a:solidFill>
                  <a:schemeClr val="accent3">
                    <a:lumMod val="75000"/>
                  </a:schemeClr>
                </a:solidFill>
              </a:rPr>
              <a:t>techniques</a:t>
            </a:r>
            <a:r>
              <a:rPr lang="fi-FI" sz="1800" dirty="0">
                <a:solidFill>
                  <a:schemeClr val="accent3">
                    <a:lumMod val="75000"/>
                  </a:schemeClr>
                </a:solidFill>
              </a:rPr>
              <a:t> </a:t>
            </a:r>
            <a:r>
              <a:rPr lang="fi-FI" sz="1800" dirty="0" err="1"/>
              <a:t>that</a:t>
            </a:r>
            <a:r>
              <a:rPr lang="fi-FI" sz="1800" dirty="0"/>
              <a:t> </a:t>
            </a:r>
            <a:r>
              <a:rPr lang="fi-FI" sz="1800" dirty="0" err="1"/>
              <a:t>are</a:t>
            </a:r>
            <a:r>
              <a:rPr lang="fi-FI" sz="1800" dirty="0"/>
              <a:t> </a:t>
            </a:r>
            <a:r>
              <a:rPr lang="fi-FI" sz="1800" dirty="0" err="1"/>
              <a:t>easy</a:t>
            </a:r>
            <a:r>
              <a:rPr lang="fi-FI" sz="1800" dirty="0"/>
              <a:t> to </a:t>
            </a:r>
            <a:r>
              <a:rPr lang="fi-FI" sz="1800" dirty="0" err="1"/>
              <a:t>use</a:t>
            </a:r>
            <a:r>
              <a:rPr lang="fi-FI" sz="1800" dirty="0"/>
              <a:t> and </a:t>
            </a:r>
            <a:r>
              <a:rPr lang="fi-FI" sz="1800" dirty="0" err="1"/>
              <a:t>will</a:t>
            </a:r>
            <a:r>
              <a:rPr lang="fi-FI" sz="1800" dirty="0"/>
              <a:t> help </a:t>
            </a:r>
            <a:r>
              <a:rPr lang="fi-FI" sz="1800" dirty="0" err="1"/>
              <a:t>you</a:t>
            </a:r>
            <a:r>
              <a:rPr lang="fi-FI" sz="1800" dirty="0"/>
              <a:t> </a:t>
            </a:r>
            <a:r>
              <a:rPr lang="fi-FI" sz="1800" dirty="0" err="1"/>
              <a:t>enjoy</a:t>
            </a:r>
            <a:r>
              <a:rPr lang="fi-FI" sz="1800" dirty="0"/>
              <a:t> </a:t>
            </a:r>
            <a:r>
              <a:rPr lang="fi-FI" sz="1800" dirty="0" err="1"/>
              <a:t>more</a:t>
            </a:r>
            <a:r>
              <a:rPr lang="fi-FI" sz="1800" dirty="0"/>
              <a:t> </a:t>
            </a:r>
            <a:r>
              <a:rPr lang="fi-FI" sz="1800" dirty="0" err="1"/>
              <a:t>free</a:t>
            </a:r>
            <a:r>
              <a:rPr lang="fi-FI" sz="1800" dirty="0"/>
              <a:t> </a:t>
            </a:r>
            <a:r>
              <a:rPr lang="fi-FI" sz="1800" dirty="0" err="1"/>
              <a:t>time</a:t>
            </a:r>
            <a:r>
              <a:rPr lang="fi-FI" sz="1800" dirty="0"/>
              <a:t>: </a:t>
            </a:r>
            <a:r>
              <a:rPr lang="fi-FI" sz="1800" dirty="0" err="1">
                <a:solidFill>
                  <a:schemeClr val="accent3">
                    <a:lumMod val="75000"/>
                  </a:schemeClr>
                </a:solidFill>
              </a:rPr>
              <a:t>scheduling</a:t>
            </a:r>
            <a:r>
              <a:rPr lang="fi-FI" sz="1800" dirty="0">
                <a:solidFill>
                  <a:schemeClr val="accent3">
                    <a:lumMod val="75000"/>
                  </a:schemeClr>
                </a:solidFill>
              </a:rPr>
              <a:t> </a:t>
            </a:r>
            <a:r>
              <a:rPr lang="fi-FI" sz="1800" dirty="0" err="1">
                <a:solidFill>
                  <a:schemeClr val="accent3">
                    <a:lumMod val="75000"/>
                  </a:schemeClr>
                </a:solidFill>
              </a:rPr>
              <a:t>your</a:t>
            </a:r>
            <a:r>
              <a:rPr lang="fi-FI" sz="1800" dirty="0">
                <a:solidFill>
                  <a:schemeClr val="accent3">
                    <a:lumMod val="75000"/>
                  </a:schemeClr>
                </a:solidFill>
              </a:rPr>
              <a:t> </a:t>
            </a:r>
            <a:r>
              <a:rPr lang="fi-FI" sz="1800" dirty="0" err="1">
                <a:solidFill>
                  <a:schemeClr val="accent3">
                    <a:lumMod val="75000"/>
                  </a:schemeClr>
                </a:solidFill>
              </a:rPr>
              <a:t>priorities</a:t>
            </a:r>
            <a:r>
              <a:rPr lang="fi-FI" sz="1800" dirty="0">
                <a:solidFill>
                  <a:schemeClr val="accent3">
                    <a:lumMod val="75000"/>
                  </a:schemeClr>
                </a:solidFill>
              </a:rPr>
              <a:t>, </a:t>
            </a:r>
            <a:r>
              <a:rPr lang="fi-FI" sz="1800" dirty="0" err="1">
                <a:solidFill>
                  <a:schemeClr val="accent3">
                    <a:lumMod val="75000"/>
                  </a:schemeClr>
                </a:solidFill>
              </a:rPr>
              <a:t>prioritizing</a:t>
            </a:r>
            <a:r>
              <a:rPr lang="fi-FI" sz="1800" dirty="0">
                <a:solidFill>
                  <a:schemeClr val="accent3">
                    <a:lumMod val="75000"/>
                  </a:schemeClr>
                </a:solidFill>
              </a:rPr>
              <a:t> </a:t>
            </a:r>
            <a:r>
              <a:rPr lang="fi-FI" sz="1800" dirty="0" err="1">
                <a:solidFill>
                  <a:schemeClr val="accent3">
                    <a:lumMod val="75000"/>
                  </a:schemeClr>
                </a:solidFill>
              </a:rPr>
              <a:t>your</a:t>
            </a:r>
            <a:r>
              <a:rPr lang="fi-FI" sz="1800" dirty="0">
                <a:solidFill>
                  <a:schemeClr val="accent3">
                    <a:lumMod val="75000"/>
                  </a:schemeClr>
                </a:solidFill>
              </a:rPr>
              <a:t> to-</a:t>
            </a:r>
            <a:r>
              <a:rPr lang="fi-FI" sz="1800" dirty="0" err="1">
                <a:solidFill>
                  <a:schemeClr val="accent3">
                    <a:lumMod val="75000"/>
                  </a:schemeClr>
                </a:solidFill>
              </a:rPr>
              <a:t>do</a:t>
            </a:r>
            <a:r>
              <a:rPr lang="fi-FI" sz="1800" dirty="0">
                <a:solidFill>
                  <a:schemeClr val="accent3">
                    <a:lumMod val="75000"/>
                  </a:schemeClr>
                </a:solidFill>
              </a:rPr>
              <a:t> </a:t>
            </a:r>
            <a:r>
              <a:rPr lang="fi-FI" sz="1800" dirty="0" err="1">
                <a:solidFill>
                  <a:schemeClr val="accent3">
                    <a:lumMod val="75000"/>
                  </a:schemeClr>
                </a:solidFill>
              </a:rPr>
              <a:t>lists</a:t>
            </a:r>
            <a:r>
              <a:rPr lang="fi-FI" sz="1800" dirty="0">
                <a:solidFill>
                  <a:schemeClr val="accent3">
                    <a:lumMod val="75000"/>
                  </a:schemeClr>
                </a:solidFill>
              </a:rPr>
              <a:t>, and </a:t>
            </a:r>
            <a:r>
              <a:rPr lang="fi-FI" sz="1800" dirty="0" err="1">
                <a:solidFill>
                  <a:schemeClr val="accent3">
                    <a:lumMod val="75000"/>
                  </a:schemeClr>
                </a:solidFill>
              </a:rPr>
              <a:t>starting</a:t>
            </a:r>
            <a:r>
              <a:rPr lang="fi-FI" sz="1800" dirty="0">
                <a:solidFill>
                  <a:schemeClr val="accent3">
                    <a:lumMod val="75000"/>
                  </a:schemeClr>
                </a:solidFill>
              </a:rPr>
              <a:t> </a:t>
            </a:r>
            <a:r>
              <a:rPr lang="fi-FI" sz="1800" dirty="0" err="1">
                <a:solidFill>
                  <a:schemeClr val="accent3">
                    <a:lumMod val="75000"/>
                  </a:schemeClr>
                </a:solidFill>
              </a:rPr>
              <a:t>each</a:t>
            </a:r>
            <a:r>
              <a:rPr lang="fi-FI" sz="1800" dirty="0">
                <a:solidFill>
                  <a:schemeClr val="accent3">
                    <a:lumMod val="75000"/>
                  </a:schemeClr>
                </a:solidFill>
              </a:rPr>
              <a:t> </a:t>
            </a:r>
            <a:r>
              <a:rPr lang="fi-FI" sz="1800" dirty="0" err="1">
                <a:solidFill>
                  <a:schemeClr val="accent3">
                    <a:lumMod val="75000"/>
                  </a:schemeClr>
                </a:solidFill>
              </a:rPr>
              <a:t>day</a:t>
            </a:r>
            <a:r>
              <a:rPr lang="fi-FI" sz="1800" dirty="0">
                <a:solidFill>
                  <a:schemeClr val="accent3">
                    <a:lumMod val="75000"/>
                  </a:schemeClr>
                </a:solidFill>
              </a:rPr>
              <a:t> </a:t>
            </a:r>
            <a:r>
              <a:rPr lang="fi-FI" sz="1800" dirty="0" err="1">
                <a:solidFill>
                  <a:schemeClr val="accent3">
                    <a:lumMod val="75000"/>
                  </a:schemeClr>
                </a:solidFill>
              </a:rPr>
              <a:t>by</a:t>
            </a:r>
            <a:r>
              <a:rPr lang="fi-FI" sz="1800" dirty="0">
                <a:solidFill>
                  <a:schemeClr val="accent3">
                    <a:lumMod val="75000"/>
                  </a:schemeClr>
                </a:solidFill>
              </a:rPr>
              <a:t> </a:t>
            </a:r>
            <a:r>
              <a:rPr lang="fi-FI" sz="1800" dirty="0" err="1">
                <a:solidFill>
                  <a:schemeClr val="accent3">
                    <a:lumMod val="75000"/>
                  </a:schemeClr>
                </a:solidFill>
              </a:rPr>
              <a:t>eating</a:t>
            </a:r>
            <a:r>
              <a:rPr lang="fi-FI" sz="1800" dirty="0">
                <a:solidFill>
                  <a:schemeClr val="accent3">
                    <a:lumMod val="75000"/>
                  </a:schemeClr>
                </a:solidFill>
              </a:rPr>
              <a:t> </a:t>
            </a:r>
            <a:r>
              <a:rPr lang="fi-FI" sz="1800" dirty="0" err="1">
                <a:solidFill>
                  <a:schemeClr val="accent3">
                    <a:lumMod val="75000"/>
                  </a:schemeClr>
                </a:solidFill>
              </a:rPr>
              <a:t>the</a:t>
            </a:r>
            <a:r>
              <a:rPr lang="fi-FI" sz="1800" dirty="0">
                <a:solidFill>
                  <a:schemeClr val="accent3">
                    <a:lumMod val="75000"/>
                  </a:schemeClr>
                </a:solidFill>
              </a:rPr>
              <a:t> </a:t>
            </a:r>
            <a:r>
              <a:rPr lang="fi-FI" sz="1800" dirty="0" err="1">
                <a:solidFill>
                  <a:schemeClr val="accent3">
                    <a:lumMod val="75000"/>
                  </a:schemeClr>
                </a:solidFill>
              </a:rPr>
              <a:t>frog</a:t>
            </a:r>
            <a:r>
              <a:rPr lang="fi-FI" sz="1800" dirty="0"/>
              <a:t>. (</a:t>
            </a:r>
            <a:r>
              <a:rPr lang="fi-FI" sz="1800" b="1" dirty="0" err="1"/>
              <a:t>preview</a:t>
            </a:r>
            <a:r>
              <a:rPr lang="fi-FI" sz="1800" dirty="0"/>
              <a:t> at </a:t>
            </a:r>
            <a:r>
              <a:rPr lang="fi-FI" sz="1800" dirty="0" err="1"/>
              <a:t>beginning</a:t>
            </a:r>
            <a:r>
              <a:rPr lang="fi-FI" sz="1800" dirty="0"/>
              <a:t>) </a:t>
            </a:r>
          </a:p>
          <a:p>
            <a:pPr marL="400050" lvl="1" indent="0">
              <a:buNone/>
            </a:pPr>
            <a:r>
              <a:rPr lang="fi-FI" sz="1800" dirty="0" err="1"/>
              <a:t>Let’s</a:t>
            </a:r>
            <a:r>
              <a:rPr lang="fi-FI" sz="1800" dirty="0"/>
              <a:t> </a:t>
            </a:r>
            <a:r>
              <a:rPr lang="fi-FI" sz="1800" dirty="0" err="1">
                <a:solidFill>
                  <a:srgbClr val="0070C0"/>
                </a:solidFill>
              </a:rPr>
              <a:t>start</a:t>
            </a:r>
            <a:r>
              <a:rPr lang="fi-FI" sz="1800" dirty="0"/>
              <a:t> </a:t>
            </a:r>
            <a:r>
              <a:rPr lang="fi-FI" sz="1800" dirty="0" err="1"/>
              <a:t>by</a:t>
            </a:r>
            <a:r>
              <a:rPr lang="fi-FI" sz="1800" dirty="0"/>
              <a:t> </a:t>
            </a:r>
            <a:r>
              <a:rPr lang="fi-FI" sz="1800" dirty="0" err="1"/>
              <a:t>looking</a:t>
            </a:r>
            <a:r>
              <a:rPr lang="fi-FI" sz="1800" dirty="0"/>
              <a:t> at </a:t>
            </a:r>
            <a:r>
              <a:rPr lang="fi-FI" sz="1800" dirty="0" err="1"/>
              <a:t>the</a:t>
            </a:r>
            <a:r>
              <a:rPr lang="fi-FI" sz="1800" dirty="0"/>
              <a:t> </a:t>
            </a:r>
            <a:r>
              <a:rPr lang="fi-FI" sz="1800" dirty="0">
                <a:solidFill>
                  <a:srgbClr val="0070C0"/>
                </a:solidFill>
              </a:rPr>
              <a:t>1st</a:t>
            </a:r>
            <a:r>
              <a:rPr lang="fi-FI" sz="1800" dirty="0"/>
              <a:t> </a:t>
            </a:r>
            <a:r>
              <a:rPr lang="fi-FI" sz="1800" dirty="0" err="1"/>
              <a:t>time</a:t>
            </a:r>
            <a:r>
              <a:rPr lang="fi-FI" sz="1800" dirty="0"/>
              <a:t> management </a:t>
            </a:r>
            <a:r>
              <a:rPr lang="fi-FI" sz="1800" dirty="0" err="1"/>
              <a:t>technique</a:t>
            </a:r>
            <a:r>
              <a:rPr lang="fi-FI" sz="1800" dirty="0"/>
              <a:t>: </a:t>
            </a:r>
            <a:r>
              <a:rPr lang="fi-FI" sz="1800" dirty="0" err="1">
                <a:solidFill>
                  <a:schemeClr val="accent3">
                    <a:lumMod val="75000"/>
                  </a:schemeClr>
                </a:solidFill>
              </a:rPr>
              <a:t>Scheduling</a:t>
            </a:r>
            <a:r>
              <a:rPr lang="fi-FI" sz="1800" dirty="0">
                <a:solidFill>
                  <a:schemeClr val="accent3">
                    <a:lumMod val="75000"/>
                  </a:schemeClr>
                </a:solidFill>
              </a:rPr>
              <a:t> </a:t>
            </a:r>
            <a:r>
              <a:rPr lang="fi-FI" sz="1800" dirty="0" err="1">
                <a:solidFill>
                  <a:schemeClr val="accent3">
                    <a:lumMod val="75000"/>
                  </a:schemeClr>
                </a:solidFill>
              </a:rPr>
              <a:t>your</a:t>
            </a:r>
            <a:r>
              <a:rPr lang="fi-FI" sz="1800" dirty="0">
                <a:solidFill>
                  <a:schemeClr val="accent3">
                    <a:lumMod val="75000"/>
                  </a:schemeClr>
                </a:solidFill>
              </a:rPr>
              <a:t> </a:t>
            </a:r>
            <a:r>
              <a:rPr lang="fi-FI" sz="1800" dirty="0" err="1">
                <a:solidFill>
                  <a:schemeClr val="accent3">
                    <a:lumMod val="75000"/>
                  </a:schemeClr>
                </a:solidFill>
              </a:rPr>
              <a:t>priorities</a:t>
            </a:r>
            <a:r>
              <a:rPr lang="fi-FI" sz="1800" dirty="0"/>
              <a:t>... (</a:t>
            </a:r>
            <a:r>
              <a:rPr lang="fi-FI" sz="1800" dirty="0" err="1"/>
              <a:t>details</a:t>
            </a:r>
            <a:r>
              <a:rPr lang="fi-FI" sz="1800" dirty="0"/>
              <a:t>...) </a:t>
            </a:r>
          </a:p>
          <a:p>
            <a:pPr marL="400050" lvl="1" indent="0">
              <a:buNone/>
            </a:pPr>
            <a:r>
              <a:rPr lang="fi-FI" sz="1800" dirty="0" err="1"/>
              <a:t>Now</a:t>
            </a:r>
            <a:r>
              <a:rPr lang="fi-FI" sz="1800" dirty="0"/>
              <a:t> </a:t>
            </a:r>
            <a:r>
              <a:rPr lang="fi-FI" sz="1800" dirty="0" err="1"/>
              <a:t>that</a:t>
            </a:r>
            <a:r>
              <a:rPr lang="fi-FI" sz="1800" dirty="0"/>
              <a:t> </a:t>
            </a:r>
            <a:r>
              <a:rPr lang="fi-FI" sz="1800" dirty="0" err="1"/>
              <a:t>we’ve</a:t>
            </a:r>
            <a:r>
              <a:rPr lang="fi-FI" sz="1800" dirty="0"/>
              <a:t> </a:t>
            </a:r>
            <a:r>
              <a:rPr lang="fi-FI" sz="1800" dirty="0" err="1"/>
              <a:t>looked</a:t>
            </a:r>
            <a:r>
              <a:rPr lang="fi-FI" sz="1800" dirty="0"/>
              <a:t> at </a:t>
            </a:r>
            <a:r>
              <a:rPr lang="fi-FI" sz="1800" dirty="0" err="1"/>
              <a:t>the</a:t>
            </a:r>
            <a:r>
              <a:rPr lang="fi-FI" sz="1800" dirty="0"/>
              <a:t> 1st </a:t>
            </a:r>
            <a:r>
              <a:rPr lang="fi-FI" sz="1800" dirty="0" err="1"/>
              <a:t>time</a:t>
            </a:r>
            <a:r>
              <a:rPr lang="fi-FI" sz="1800" dirty="0"/>
              <a:t> management </a:t>
            </a:r>
            <a:r>
              <a:rPr lang="fi-FI" sz="1800" dirty="0" err="1"/>
              <a:t>technique</a:t>
            </a:r>
            <a:r>
              <a:rPr lang="fi-FI" sz="1800" dirty="0"/>
              <a:t> (</a:t>
            </a:r>
            <a:r>
              <a:rPr lang="fi-FI" sz="1800" dirty="0" err="1"/>
              <a:t>Scheduling</a:t>
            </a:r>
            <a:r>
              <a:rPr lang="fi-FI" sz="1800" dirty="0"/>
              <a:t> </a:t>
            </a:r>
            <a:r>
              <a:rPr lang="fi-FI" sz="1800" dirty="0" err="1"/>
              <a:t>your</a:t>
            </a:r>
            <a:r>
              <a:rPr lang="fi-FI" sz="1800" dirty="0"/>
              <a:t> </a:t>
            </a:r>
            <a:r>
              <a:rPr lang="fi-FI" sz="1800" dirty="0" err="1"/>
              <a:t>priorities</a:t>
            </a:r>
            <a:r>
              <a:rPr lang="fi-FI" sz="1800" dirty="0"/>
              <a:t>), </a:t>
            </a:r>
            <a:r>
              <a:rPr lang="fi-FI" sz="1800" dirty="0" err="1"/>
              <a:t>let’s</a:t>
            </a:r>
            <a:r>
              <a:rPr lang="fi-FI" sz="1800" dirty="0"/>
              <a:t> </a:t>
            </a:r>
            <a:r>
              <a:rPr lang="fi-FI" sz="1800" dirty="0" err="1"/>
              <a:t>explore</a:t>
            </a:r>
            <a:r>
              <a:rPr lang="fi-FI" sz="1800" dirty="0"/>
              <a:t> </a:t>
            </a:r>
            <a:r>
              <a:rPr lang="fi-FI" sz="1800" dirty="0" err="1"/>
              <a:t>the</a:t>
            </a:r>
            <a:r>
              <a:rPr lang="fi-FI" sz="1800" dirty="0"/>
              <a:t> </a:t>
            </a:r>
            <a:r>
              <a:rPr lang="fi-FI" sz="1800" dirty="0">
                <a:solidFill>
                  <a:srgbClr val="0070C0"/>
                </a:solidFill>
              </a:rPr>
              <a:t>2nd</a:t>
            </a:r>
            <a:r>
              <a:rPr lang="fi-FI" sz="1800" dirty="0"/>
              <a:t> </a:t>
            </a:r>
            <a:r>
              <a:rPr lang="fi-FI" sz="1800" dirty="0" err="1"/>
              <a:t>technique</a:t>
            </a:r>
            <a:r>
              <a:rPr lang="fi-FI" sz="1800" dirty="0"/>
              <a:t> - </a:t>
            </a:r>
            <a:r>
              <a:rPr lang="fi-FI" sz="1800" dirty="0" err="1">
                <a:solidFill>
                  <a:schemeClr val="accent3">
                    <a:lumMod val="75000"/>
                  </a:schemeClr>
                </a:solidFill>
              </a:rPr>
              <a:t>Prioritizing</a:t>
            </a:r>
            <a:r>
              <a:rPr lang="fi-FI" sz="1800" dirty="0">
                <a:solidFill>
                  <a:schemeClr val="accent3">
                    <a:lumMod val="75000"/>
                  </a:schemeClr>
                </a:solidFill>
              </a:rPr>
              <a:t> </a:t>
            </a:r>
            <a:r>
              <a:rPr lang="fi-FI" sz="1800" dirty="0" err="1">
                <a:solidFill>
                  <a:schemeClr val="accent3">
                    <a:lumMod val="75000"/>
                  </a:schemeClr>
                </a:solidFill>
              </a:rPr>
              <a:t>your</a:t>
            </a:r>
            <a:r>
              <a:rPr lang="fi-FI" sz="1800" dirty="0">
                <a:solidFill>
                  <a:schemeClr val="accent3">
                    <a:lumMod val="75000"/>
                  </a:schemeClr>
                </a:solidFill>
              </a:rPr>
              <a:t> to-</a:t>
            </a:r>
            <a:r>
              <a:rPr lang="fi-FI" sz="1800" dirty="0" err="1">
                <a:solidFill>
                  <a:schemeClr val="accent3">
                    <a:lumMod val="75000"/>
                  </a:schemeClr>
                </a:solidFill>
              </a:rPr>
              <a:t>do</a:t>
            </a:r>
            <a:r>
              <a:rPr lang="fi-FI" sz="1800" dirty="0">
                <a:solidFill>
                  <a:schemeClr val="accent3">
                    <a:lumMod val="75000"/>
                  </a:schemeClr>
                </a:solidFill>
              </a:rPr>
              <a:t> </a:t>
            </a:r>
            <a:r>
              <a:rPr lang="fi-FI" sz="1800" dirty="0" err="1">
                <a:solidFill>
                  <a:schemeClr val="accent3">
                    <a:lumMod val="75000"/>
                  </a:schemeClr>
                </a:solidFill>
              </a:rPr>
              <a:t>lists</a:t>
            </a:r>
            <a:r>
              <a:rPr lang="fi-FI" sz="1800" dirty="0">
                <a:solidFill>
                  <a:schemeClr val="accent3">
                    <a:lumMod val="75000"/>
                  </a:schemeClr>
                </a:solidFill>
              </a:rPr>
              <a:t>.</a:t>
            </a:r>
            <a:r>
              <a:rPr lang="fi-FI" sz="1800" dirty="0"/>
              <a:t>.. (</a:t>
            </a:r>
            <a:r>
              <a:rPr lang="fi-FI" sz="1800" dirty="0" err="1"/>
              <a:t>details</a:t>
            </a:r>
            <a:r>
              <a:rPr lang="fi-FI" sz="1800" dirty="0"/>
              <a:t>...) </a:t>
            </a:r>
          </a:p>
          <a:p>
            <a:pPr marL="400050" lvl="1" indent="0">
              <a:buNone/>
            </a:pPr>
            <a:r>
              <a:rPr lang="fi-FI" sz="1800" dirty="0">
                <a:solidFill>
                  <a:srgbClr val="0070C0"/>
                </a:solidFill>
              </a:rPr>
              <a:t>3rd</a:t>
            </a:r>
            <a:r>
              <a:rPr lang="fi-FI" sz="1800" dirty="0"/>
              <a:t>, </a:t>
            </a:r>
            <a:r>
              <a:rPr lang="fi-FI" sz="1800" dirty="0" err="1"/>
              <a:t>now</a:t>
            </a:r>
            <a:r>
              <a:rPr lang="fi-FI" sz="1800" dirty="0"/>
              <a:t> </a:t>
            </a:r>
            <a:r>
              <a:rPr lang="fi-FI" sz="1800" dirty="0" err="1"/>
              <a:t>that</a:t>
            </a:r>
            <a:r>
              <a:rPr lang="fi-FI" sz="1800" dirty="0"/>
              <a:t> </a:t>
            </a:r>
            <a:r>
              <a:rPr lang="fi-FI" sz="1800" dirty="0" err="1"/>
              <a:t>we’ve</a:t>
            </a:r>
            <a:r>
              <a:rPr lang="fi-FI" sz="1800" dirty="0"/>
              <a:t> </a:t>
            </a:r>
            <a:r>
              <a:rPr lang="fi-FI" sz="1800" dirty="0" err="1"/>
              <a:t>discussed</a:t>
            </a:r>
            <a:r>
              <a:rPr lang="fi-FI" sz="1800" dirty="0"/>
              <a:t> </a:t>
            </a:r>
            <a:r>
              <a:rPr lang="fi-FI" sz="1800" dirty="0" err="1"/>
              <a:t>how</a:t>
            </a:r>
            <a:r>
              <a:rPr lang="fi-FI" sz="1800" dirty="0"/>
              <a:t> to </a:t>
            </a:r>
            <a:r>
              <a:rPr lang="fi-FI" sz="1800" dirty="0" err="1"/>
              <a:t>schedule</a:t>
            </a:r>
            <a:r>
              <a:rPr lang="fi-FI" sz="1800" dirty="0"/>
              <a:t> </a:t>
            </a:r>
            <a:r>
              <a:rPr lang="fi-FI" sz="1800" dirty="0" err="1"/>
              <a:t>your</a:t>
            </a:r>
            <a:r>
              <a:rPr lang="fi-FI" sz="1800" dirty="0"/>
              <a:t> </a:t>
            </a:r>
            <a:r>
              <a:rPr lang="fi-FI" sz="1800" dirty="0" err="1"/>
              <a:t>priorities</a:t>
            </a:r>
            <a:r>
              <a:rPr lang="fi-FI" sz="1800" dirty="0"/>
              <a:t> and </a:t>
            </a:r>
            <a:r>
              <a:rPr lang="fi-FI" sz="1800" dirty="0" err="1"/>
              <a:t>prioritize</a:t>
            </a:r>
            <a:r>
              <a:rPr lang="fi-FI" sz="1800" dirty="0"/>
              <a:t> </a:t>
            </a:r>
            <a:r>
              <a:rPr lang="fi-FI" sz="1800" dirty="0" err="1"/>
              <a:t>your</a:t>
            </a:r>
            <a:r>
              <a:rPr lang="fi-FI" sz="1800" dirty="0"/>
              <a:t> to-</a:t>
            </a:r>
            <a:r>
              <a:rPr lang="fi-FI" sz="1800" dirty="0" err="1"/>
              <a:t>do</a:t>
            </a:r>
            <a:r>
              <a:rPr lang="fi-FI" sz="1800" dirty="0"/>
              <a:t> </a:t>
            </a:r>
            <a:r>
              <a:rPr lang="fi-FI" sz="1800" dirty="0" err="1"/>
              <a:t>lists</a:t>
            </a:r>
            <a:r>
              <a:rPr lang="fi-FI" sz="1800" dirty="0"/>
              <a:t>, </a:t>
            </a:r>
            <a:r>
              <a:rPr lang="fi-FI" sz="1800" dirty="0" err="1"/>
              <a:t>let’s</a:t>
            </a:r>
            <a:r>
              <a:rPr lang="fi-FI" sz="1800" dirty="0"/>
              <a:t> </a:t>
            </a:r>
            <a:r>
              <a:rPr lang="fi-FI" sz="1800" dirty="0" err="1"/>
              <a:t>focus</a:t>
            </a:r>
            <a:r>
              <a:rPr lang="fi-FI" sz="1800" dirty="0"/>
              <a:t> on </a:t>
            </a:r>
            <a:r>
              <a:rPr lang="fi-FI" sz="1800" dirty="0" err="1"/>
              <a:t>the</a:t>
            </a:r>
            <a:r>
              <a:rPr lang="fi-FI" sz="1800" dirty="0"/>
              <a:t> </a:t>
            </a:r>
            <a:r>
              <a:rPr lang="fi-FI" sz="1800" dirty="0" err="1"/>
              <a:t>last</a:t>
            </a:r>
            <a:r>
              <a:rPr lang="fi-FI" sz="1800" dirty="0"/>
              <a:t> </a:t>
            </a:r>
            <a:r>
              <a:rPr lang="fi-FI" sz="1800" dirty="0" err="1"/>
              <a:t>time</a:t>
            </a:r>
            <a:r>
              <a:rPr lang="fi-FI" sz="1800" dirty="0"/>
              <a:t> management </a:t>
            </a:r>
            <a:r>
              <a:rPr lang="fi-FI" sz="1800" dirty="0" err="1"/>
              <a:t>technique</a:t>
            </a:r>
            <a:r>
              <a:rPr lang="fi-FI" sz="1800" dirty="0"/>
              <a:t> </a:t>
            </a:r>
            <a:r>
              <a:rPr lang="fi-FI" sz="1800" dirty="0">
                <a:solidFill>
                  <a:schemeClr val="accent3">
                    <a:lumMod val="75000"/>
                  </a:schemeClr>
                </a:solidFill>
              </a:rPr>
              <a:t>- </a:t>
            </a:r>
            <a:r>
              <a:rPr lang="fi-FI" sz="1800" dirty="0" err="1">
                <a:solidFill>
                  <a:schemeClr val="accent3">
                    <a:lumMod val="75000"/>
                  </a:schemeClr>
                </a:solidFill>
              </a:rPr>
              <a:t>Eating</a:t>
            </a:r>
            <a:r>
              <a:rPr lang="fi-FI" sz="1800" dirty="0">
                <a:solidFill>
                  <a:schemeClr val="accent3">
                    <a:lumMod val="75000"/>
                  </a:schemeClr>
                </a:solidFill>
              </a:rPr>
              <a:t> </a:t>
            </a:r>
            <a:r>
              <a:rPr lang="fi-FI" sz="1800" dirty="0" err="1">
                <a:solidFill>
                  <a:schemeClr val="accent3">
                    <a:lumMod val="75000"/>
                  </a:schemeClr>
                </a:solidFill>
              </a:rPr>
              <a:t>the</a:t>
            </a:r>
            <a:r>
              <a:rPr lang="fi-FI" sz="1800" dirty="0">
                <a:solidFill>
                  <a:schemeClr val="accent3">
                    <a:lumMod val="75000"/>
                  </a:schemeClr>
                </a:solidFill>
              </a:rPr>
              <a:t> </a:t>
            </a:r>
            <a:r>
              <a:rPr lang="fi-FI" sz="1800" dirty="0" err="1">
                <a:solidFill>
                  <a:schemeClr val="accent3">
                    <a:lumMod val="75000"/>
                  </a:schemeClr>
                </a:solidFill>
              </a:rPr>
              <a:t>frog</a:t>
            </a:r>
            <a:r>
              <a:rPr lang="fi-FI" sz="1800" dirty="0">
                <a:solidFill>
                  <a:schemeClr val="accent3">
                    <a:lumMod val="75000"/>
                  </a:schemeClr>
                </a:solidFill>
              </a:rPr>
              <a:t>... </a:t>
            </a:r>
            <a:r>
              <a:rPr lang="fi-FI" sz="1800" dirty="0"/>
              <a:t>(</a:t>
            </a:r>
            <a:r>
              <a:rPr lang="fi-FI" sz="1800" dirty="0" err="1"/>
              <a:t>details</a:t>
            </a:r>
            <a:r>
              <a:rPr lang="fi-FI" sz="1800" dirty="0"/>
              <a:t>...) </a:t>
            </a:r>
          </a:p>
          <a:p>
            <a:pPr marL="400050" lvl="1" indent="0">
              <a:buNone/>
            </a:pPr>
            <a:r>
              <a:rPr lang="fi-FI" sz="1800" dirty="0"/>
              <a:t>To </a:t>
            </a:r>
            <a:r>
              <a:rPr lang="fi-FI" sz="1800" dirty="0" err="1">
                <a:solidFill>
                  <a:srgbClr val="0070C0"/>
                </a:solidFill>
              </a:rPr>
              <a:t>conclude</a:t>
            </a:r>
            <a:r>
              <a:rPr lang="fi-FI" sz="1800" dirty="0"/>
              <a:t>, </a:t>
            </a:r>
            <a:r>
              <a:rPr lang="fi-FI" sz="1800" dirty="0" err="1"/>
              <a:t>by</a:t>
            </a:r>
            <a:r>
              <a:rPr lang="fi-FI" sz="1800" dirty="0"/>
              <a:t> </a:t>
            </a:r>
            <a:r>
              <a:rPr lang="fi-FI" sz="1800" dirty="0" err="1">
                <a:solidFill>
                  <a:schemeClr val="accent3">
                    <a:lumMod val="75000"/>
                  </a:schemeClr>
                </a:solidFill>
              </a:rPr>
              <a:t>scheduling</a:t>
            </a:r>
            <a:r>
              <a:rPr lang="fi-FI" sz="1800" dirty="0">
                <a:solidFill>
                  <a:schemeClr val="accent3">
                    <a:lumMod val="75000"/>
                  </a:schemeClr>
                </a:solidFill>
              </a:rPr>
              <a:t> </a:t>
            </a:r>
            <a:r>
              <a:rPr lang="fi-FI" sz="1800" dirty="0" err="1">
                <a:solidFill>
                  <a:schemeClr val="accent3">
                    <a:lumMod val="75000"/>
                  </a:schemeClr>
                </a:solidFill>
              </a:rPr>
              <a:t>your</a:t>
            </a:r>
            <a:r>
              <a:rPr lang="fi-FI" sz="1800" dirty="0">
                <a:solidFill>
                  <a:schemeClr val="accent3">
                    <a:lumMod val="75000"/>
                  </a:schemeClr>
                </a:solidFill>
              </a:rPr>
              <a:t> </a:t>
            </a:r>
            <a:r>
              <a:rPr lang="fi-FI" sz="1800" dirty="0" err="1">
                <a:solidFill>
                  <a:schemeClr val="accent3">
                    <a:lumMod val="75000"/>
                  </a:schemeClr>
                </a:solidFill>
              </a:rPr>
              <a:t>priorities</a:t>
            </a:r>
            <a:r>
              <a:rPr lang="fi-FI" sz="1800" dirty="0">
                <a:solidFill>
                  <a:schemeClr val="accent3">
                    <a:lumMod val="75000"/>
                  </a:schemeClr>
                </a:solidFill>
              </a:rPr>
              <a:t>, </a:t>
            </a:r>
            <a:r>
              <a:rPr lang="fi-FI" sz="1800" dirty="0" err="1">
                <a:solidFill>
                  <a:schemeClr val="accent3">
                    <a:lumMod val="75000"/>
                  </a:schemeClr>
                </a:solidFill>
              </a:rPr>
              <a:t>prioritizing</a:t>
            </a:r>
            <a:r>
              <a:rPr lang="fi-FI" sz="1800" dirty="0">
                <a:solidFill>
                  <a:schemeClr val="accent3">
                    <a:lumMod val="75000"/>
                  </a:schemeClr>
                </a:solidFill>
              </a:rPr>
              <a:t> </a:t>
            </a:r>
            <a:r>
              <a:rPr lang="fi-FI" sz="1800" dirty="0" err="1">
                <a:solidFill>
                  <a:schemeClr val="accent3">
                    <a:lumMod val="75000"/>
                  </a:schemeClr>
                </a:solidFill>
              </a:rPr>
              <a:t>your</a:t>
            </a:r>
            <a:r>
              <a:rPr lang="fi-FI" sz="1800" dirty="0">
                <a:solidFill>
                  <a:schemeClr val="accent3">
                    <a:lumMod val="75000"/>
                  </a:schemeClr>
                </a:solidFill>
              </a:rPr>
              <a:t> to-</a:t>
            </a:r>
            <a:r>
              <a:rPr lang="fi-FI" sz="1800" dirty="0" err="1">
                <a:solidFill>
                  <a:schemeClr val="accent3">
                    <a:lumMod val="75000"/>
                  </a:schemeClr>
                </a:solidFill>
              </a:rPr>
              <a:t>do</a:t>
            </a:r>
            <a:r>
              <a:rPr lang="fi-FI" sz="1800" dirty="0">
                <a:solidFill>
                  <a:schemeClr val="accent3">
                    <a:lumMod val="75000"/>
                  </a:schemeClr>
                </a:solidFill>
              </a:rPr>
              <a:t> </a:t>
            </a:r>
            <a:r>
              <a:rPr lang="fi-FI" sz="1800" dirty="0" err="1">
                <a:solidFill>
                  <a:schemeClr val="accent3">
                    <a:lumMod val="75000"/>
                  </a:schemeClr>
                </a:solidFill>
              </a:rPr>
              <a:t>lists</a:t>
            </a:r>
            <a:r>
              <a:rPr lang="fi-FI" sz="1800" dirty="0">
                <a:solidFill>
                  <a:schemeClr val="accent3">
                    <a:lumMod val="75000"/>
                  </a:schemeClr>
                </a:solidFill>
              </a:rPr>
              <a:t>, and </a:t>
            </a:r>
            <a:r>
              <a:rPr lang="fi-FI" sz="1800" dirty="0" err="1">
                <a:solidFill>
                  <a:schemeClr val="accent3">
                    <a:lumMod val="75000"/>
                  </a:schemeClr>
                </a:solidFill>
              </a:rPr>
              <a:t>starting</a:t>
            </a:r>
            <a:r>
              <a:rPr lang="fi-FI" sz="1800" dirty="0">
                <a:solidFill>
                  <a:schemeClr val="accent3">
                    <a:lumMod val="75000"/>
                  </a:schemeClr>
                </a:solidFill>
              </a:rPr>
              <a:t> </a:t>
            </a:r>
            <a:r>
              <a:rPr lang="fi-FI" sz="1800" dirty="0" err="1">
                <a:solidFill>
                  <a:schemeClr val="accent3">
                    <a:lumMod val="75000"/>
                  </a:schemeClr>
                </a:solidFill>
              </a:rPr>
              <a:t>each</a:t>
            </a:r>
            <a:r>
              <a:rPr lang="fi-FI" sz="1800" dirty="0">
                <a:solidFill>
                  <a:schemeClr val="accent3">
                    <a:lumMod val="75000"/>
                  </a:schemeClr>
                </a:solidFill>
              </a:rPr>
              <a:t> </a:t>
            </a:r>
            <a:r>
              <a:rPr lang="fi-FI" sz="1800" dirty="0" err="1">
                <a:solidFill>
                  <a:schemeClr val="accent3">
                    <a:lumMod val="75000"/>
                  </a:schemeClr>
                </a:solidFill>
              </a:rPr>
              <a:t>day</a:t>
            </a:r>
            <a:r>
              <a:rPr lang="fi-FI" sz="1800" dirty="0">
                <a:solidFill>
                  <a:schemeClr val="accent3">
                    <a:lumMod val="75000"/>
                  </a:schemeClr>
                </a:solidFill>
              </a:rPr>
              <a:t> </a:t>
            </a:r>
            <a:r>
              <a:rPr lang="fi-FI" sz="1800" dirty="0" err="1">
                <a:solidFill>
                  <a:schemeClr val="accent3">
                    <a:lumMod val="75000"/>
                  </a:schemeClr>
                </a:solidFill>
              </a:rPr>
              <a:t>by</a:t>
            </a:r>
            <a:r>
              <a:rPr lang="fi-FI" sz="1800" dirty="0">
                <a:solidFill>
                  <a:schemeClr val="accent3">
                    <a:lumMod val="75000"/>
                  </a:schemeClr>
                </a:solidFill>
              </a:rPr>
              <a:t> </a:t>
            </a:r>
            <a:r>
              <a:rPr lang="fi-FI" sz="1800" dirty="0" err="1">
                <a:solidFill>
                  <a:schemeClr val="accent3">
                    <a:lumMod val="75000"/>
                  </a:schemeClr>
                </a:solidFill>
              </a:rPr>
              <a:t>eating</a:t>
            </a:r>
            <a:r>
              <a:rPr lang="fi-FI" sz="1800" dirty="0">
                <a:solidFill>
                  <a:schemeClr val="accent3">
                    <a:lumMod val="75000"/>
                  </a:schemeClr>
                </a:solidFill>
              </a:rPr>
              <a:t> </a:t>
            </a:r>
            <a:r>
              <a:rPr lang="fi-FI" sz="1800" dirty="0" err="1">
                <a:solidFill>
                  <a:schemeClr val="accent3">
                    <a:lumMod val="75000"/>
                  </a:schemeClr>
                </a:solidFill>
              </a:rPr>
              <a:t>the</a:t>
            </a:r>
            <a:r>
              <a:rPr lang="fi-FI" sz="1800" dirty="0">
                <a:solidFill>
                  <a:schemeClr val="accent3">
                    <a:lumMod val="75000"/>
                  </a:schemeClr>
                </a:solidFill>
              </a:rPr>
              <a:t> </a:t>
            </a:r>
            <a:r>
              <a:rPr lang="fi-FI" sz="1800" dirty="0" err="1">
                <a:solidFill>
                  <a:schemeClr val="accent3">
                    <a:lumMod val="75000"/>
                  </a:schemeClr>
                </a:solidFill>
              </a:rPr>
              <a:t>frog</a:t>
            </a:r>
            <a:r>
              <a:rPr lang="fi-FI" sz="1800" dirty="0"/>
              <a:t>, </a:t>
            </a:r>
            <a:r>
              <a:rPr lang="fi-FI" sz="1800" dirty="0" err="1"/>
              <a:t>you</a:t>
            </a:r>
            <a:r>
              <a:rPr lang="fi-FI" sz="1800" dirty="0"/>
              <a:t> </a:t>
            </a:r>
            <a:r>
              <a:rPr lang="fi-FI" sz="1800" dirty="0" err="1"/>
              <a:t>will</a:t>
            </a:r>
            <a:r>
              <a:rPr lang="fi-FI" sz="1800" dirty="0"/>
              <a:t> </a:t>
            </a:r>
            <a:r>
              <a:rPr lang="fi-FI" sz="1800" dirty="0" err="1"/>
              <a:t>be</a:t>
            </a:r>
            <a:r>
              <a:rPr lang="fi-FI" sz="1800" dirty="0"/>
              <a:t> </a:t>
            </a:r>
            <a:r>
              <a:rPr lang="fi-FI" sz="1800" dirty="0" err="1"/>
              <a:t>able</a:t>
            </a:r>
            <a:r>
              <a:rPr lang="fi-FI" sz="1800" dirty="0"/>
              <a:t> to </a:t>
            </a:r>
            <a:r>
              <a:rPr lang="fi-FI" sz="1800" dirty="0" err="1"/>
              <a:t>work</a:t>
            </a:r>
            <a:r>
              <a:rPr lang="fi-FI" sz="1800" dirty="0"/>
              <a:t> </a:t>
            </a:r>
            <a:r>
              <a:rPr lang="fi-FI" sz="1800" dirty="0" err="1"/>
              <a:t>more</a:t>
            </a:r>
            <a:r>
              <a:rPr lang="fi-FI" sz="1800" dirty="0"/>
              <a:t> </a:t>
            </a:r>
            <a:r>
              <a:rPr lang="fi-FI" sz="1800" dirty="0" err="1"/>
              <a:t>effectively</a:t>
            </a:r>
            <a:r>
              <a:rPr lang="fi-FI" sz="1800" dirty="0"/>
              <a:t> – and </a:t>
            </a:r>
            <a:r>
              <a:rPr lang="fi-FI" sz="1800" dirty="0" err="1"/>
              <a:t>thereby</a:t>
            </a:r>
            <a:r>
              <a:rPr lang="fi-FI" sz="1800" dirty="0"/>
              <a:t> </a:t>
            </a:r>
            <a:r>
              <a:rPr lang="fi-FI" sz="1800" dirty="0" err="1"/>
              <a:t>have</a:t>
            </a:r>
            <a:r>
              <a:rPr lang="fi-FI" sz="1800" dirty="0"/>
              <a:t> </a:t>
            </a:r>
            <a:r>
              <a:rPr lang="fi-FI" sz="1800" dirty="0" err="1"/>
              <a:t>much</a:t>
            </a:r>
            <a:r>
              <a:rPr lang="fi-FI" sz="1800" dirty="0"/>
              <a:t> </a:t>
            </a:r>
            <a:r>
              <a:rPr lang="fi-FI" sz="1800" dirty="0" err="1"/>
              <a:t>more</a:t>
            </a:r>
            <a:r>
              <a:rPr lang="fi-FI" sz="1800" dirty="0"/>
              <a:t> </a:t>
            </a:r>
            <a:r>
              <a:rPr lang="fi-FI" sz="1800" dirty="0" err="1"/>
              <a:t>free</a:t>
            </a:r>
            <a:r>
              <a:rPr lang="fi-FI" sz="1800" dirty="0"/>
              <a:t> </a:t>
            </a:r>
            <a:r>
              <a:rPr lang="fi-FI" sz="1800" dirty="0" err="1"/>
              <a:t>time</a:t>
            </a:r>
            <a:r>
              <a:rPr lang="fi-FI" sz="1800" dirty="0"/>
              <a:t> on </a:t>
            </a:r>
            <a:r>
              <a:rPr lang="fi-FI" sz="1800" dirty="0" err="1"/>
              <a:t>your</a:t>
            </a:r>
            <a:r>
              <a:rPr lang="fi-FI" sz="1800" dirty="0"/>
              <a:t> </a:t>
            </a:r>
            <a:r>
              <a:rPr lang="fi-FI" sz="1800" dirty="0" err="1"/>
              <a:t>hands</a:t>
            </a:r>
            <a:r>
              <a:rPr lang="fi-FI" sz="1800" dirty="0"/>
              <a:t>. </a:t>
            </a:r>
          </a:p>
        </p:txBody>
      </p:sp>
      <p:sp>
        <p:nvSpPr>
          <p:cNvPr id="4" name="Title 1">
            <a:extLst>
              <a:ext uri="{FF2B5EF4-FFF2-40B4-BE49-F238E27FC236}">
                <a16:creationId xmlns:a16="http://schemas.microsoft.com/office/drawing/2014/main" id="{5B50F0AF-A35E-2B40-9283-EF3DF685123A}"/>
              </a:ext>
            </a:extLst>
          </p:cNvPr>
          <p:cNvSpPr>
            <a:spLocks noGrp="1"/>
          </p:cNvSpPr>
          <p:nvPr>
            <p:ph type="title"/>
          </p:nvPr>
        </p:nvSpPr>
        <p:spPr>
          <a:xfrm>
            <a:off x="457200" y="446087"/>
            <a:ext cx="8229600" cy="1143000"/>
          </a:xfrm>
        </p:spPr>
        <p:txBody>
          <a:bodyPr/>
          <a:lstStyle/>
          <a:p>
            <a:r>
              <a:rPr lang="en-AU" b="1" dirty="0"/>
              <a:t>Clear Structure</a:t>
            </a:r>
          </a:p>
        </p:txBody>
      </p:sp>
    </p:spTree>
    <p:extLst>
      <p:ext uri="{BB962C8B-B14F-4D97-AF65-F5344CB8AC3E}">
        <p14:creationId xmlns:p14="http://schemas.microsoft.com/office/powerpoint/2010/main" val="40999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53132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t>High Impact Signpost Transitions</a:t>
            </a:r>
          </a:p>
        </p:txBody>
      </p:sp>
      <p:sp>
        <p:nvSpPr>
          <p:cNvPr id="4" name="TextBox 3"/>
          <p:cNvSpPr txBox="1"/>
          <p:nvPr/>
        </p:nvSpPr>
        <p:spPr>
          <a:xfrm>
            <a:off x="1376865" y="1811710"/>
            <a:ext cx="6026989" cy="2554545"/>
          </a:xfrm>
          <a:prstGeom prst="rect">
            <a:avLst/>
          </a:prstGeom>
          <a:noFill/>
        </p:spPr>
        <p:txBody>
          <a:bodyPr wrap="square" rtlCol="0">
            <a:spAutoFit/>
          </a:bodyPr>
          <a:lstStyle/>
          <a:p>
            <a:pPr marL="285750" indent="-285750">
              <a:buFont typeface="Arial"/>
              <a:buChar char="•"/>
            </a:pPr>
            <a:r>
              <a:rPr lang="en-US" sz="2000" dirty="0"/>
              <a:t>First… next… </a:t>
            </a:r>
          </a:p>
          <a:p>
            <a:pPr marL="285750" indent="-285750">
              <a:buFont typeface="Arial"/>
              <a:buChar char="•"/>
            </a:pPr>
            <a:r>
              <a:rPr lang="en-US" sz="2000" dirty="0"/>
              <a:t>State key point, then: “Why? Because…"</a:t>
            </a:r>
          </a:p>
          <a:p>
            <a:pPr marL="285750" indent="-285750">
              <a:buFont typeface="Arial"/>
              <a:buChar char="•"/>
            </a:pPr>
            <a:r>
              <a:rPr lang="en-US" sz="2000" dirty="0"/>
              <a:t>Now let’s look at…</a:t>
            </a:r>
          </a:p>
          <a:p>
            <a:pPr marL="285750" indent="-285750">
              <a:buFont typeface="Arial"/>
              <a:buChar char="•"/>
            </a:pPr>
            <a:r>
              <a:rPr lang="en-US" sz="2000" dirty="0"/>
              <a:t>State problem, then: “Here’s how I think we can solve this problem”</a:t>
            </a:r>
          </a:p>
          <a:p>
            <a:pPr marL="285750" indent="-285750">
              <a:buFont typeface="Arial"/>
              <a:buChar char="•"/>
            </a:pPr>
            <a:r>
              <a:rPr lang="en-US" sz="2000" dirty="0"/>
              <a:t>State goal, then: “You may be asking ‘How do we achieve that?’ Well, let me tell you”</a:t>
            </a:r>
          </a:p>
          <a:p>
            <a:pPr marL="285750" indent="-285750">
              <a:buFont typeface="Arial"/>
              <a:buChar char="•"/>
            </a:pPr>
            <a:r>
              <a:rPr lang="en-US" sz="2000" dirty="0"/>
              <a:t>Here’s my next point</a:t>
            </a:r>
          </a:p>
        </p:txBody>
      </p:sp>
      <p:pic>
        <p:nvPicPr>
          <p:cNvPr id="2" name="Picture 1">
            <a:extLst>
              <a:ext uri="{FF2B5EF4-FFF2-40B4-BE49-F238E27FC236}">
                <a16:creationId xmlns:a16="http://schemas.microsoft.com/office/drawing/2014/main" id="{02C2774D-4A0D-9744-A74A-868EE74622DA}"/>
              </a:ext>
            </a:extLst>
          </p:cNvPr>
          <p:cNvPicPr>
            <a:picLocks noChangeAspect="1"/>
          </p:cNvPicPr>
          <p:nvPr/>
        </p:nvPicPr>
        <p:blipFill>
          <a:blip r:embed="rId2"/>
          <a:stretch>
            <a:fillRect/>
          </a:stretch>
        </p:blipFill>
        <p:spPr>
          <a:xfrm>
            <a:off x="2331720" y="4678693"/>
            <a:ext cx="4160520" cy="2115518"/>
          </a:xfrm>
          <a:prstGeom prst="rect">
            <a:avLst/>
          </a:prstGeom>
        </p:spPr>
      </p:pic>
    </p:spTree>
    <p:extLst>
      <p:ext uri="{BB962C8B-B14F-4D97-AF65-F5344CB8AC3E}">
        <p14:creationId xmlns:p14="http://schemas.microsoft.com/office/powerpoint/2010/main" val="953698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t>High Impact Engagement</a:t>
            </a:r>
          </a:p>
        </p:txBody>
      </p:sp>
      <p:sp>
        <p:nvSpPr>
          <p:cNvPr id="5" name="TextBox 4"/>
          <p:cNvSpPr txBox="1"/>
          <p:nvPr/>
        </p:nvSpPr>
        <p:spPr>
          <a:xfrm>
            <a:off x="1269042" y="1779190"/>
            <a:ext cx="6026989" cy="2554545"/>
          </a:xfrm>
          <a:prstGeom prst="rect">
            <a:avLst/>
          </a:prstGeom>
          <a:noFill/>
        </p:spPr>
        <p:txBody>
          <a:bodyPr wrap="square" rtlCol="0">
            <a:spAutoFit/>
          </a:bodyPr>
          <a:lstStyle/>
          <a:p>
            <a:r>
              <a:rPr lang="en-US" sz="2000" b="1" dirty="0"/>
              <a:t>Relate to audience, speak directly </a:t>
            </a:r>
            <a:r>
              <a:rPr lang="en-US" sz="2000" dirty="0"/>
              <a:t>to their needs, problem, situation: </a:t>
            </a:r>
          </a:p>
          <a:p>
            <a:pPr marL="285750" indent="-285750">
              <a:buFont typeface="Arial"/>
              <a:buChar char="•"/>
            </a:pPr>
            <a:r>
              <a:rPr lang="en-US" sz="2000" dirty="0"/>
              <a:t>“</a:t>
            </a:r>
            <a:r>
              <a:rPr lang="en-US" sz="2000" dirty="0">
                <a:solidFill>
                  <a:srgbClr val="000090"/>
                </a:solidFill>
              </a:rPr>
              <a:t>You</a:t>
            </a:r>
            <a:r>
              <a:rPr lang="en-US" sz="2000" dirty="0"/>
              <a:t> may be </a:t>
            </a:r>
            <a:r>
              <a:rPr lang="en-US" sz="2000" dirty="0">
                <a:solidFill>
                  <a:srgbClr val="000090"/>
                </a:solidFill>
              </a:rPr>
              <a:t>a first-year student </a:t>
            </a:r>
            <a:r>
              <a:rPr lang="en-US" sz="2000" dirty="0"/>
              <a:t>looking for </a:t>
            </a:r>
            <a:r>
              <a:rPr lang="en-US" sz="2000" dirty="0">
                <a:solidFill>
                  <a:srgbClr val="000090"/>
                </a:solidFill>
              </a:rPr>
              <a:t>part-time work</a:t>
            </a:r>
            <a:r>
              <a:rPr lang="en-US" sz="2000" dirty="0"/>
              <a:t>.”</a:t>
            </a:r>
          </a:p>
          <a:p>
            <a:pPr marL="285750" indent="-285750">
              <a:buFont typeface="Arial"/>
              <a:buChar char="•"/>
            </a:pPr>
            <a:r>
              <a:rPr lang="en-US" sz="2000" dirty="0"/>
              <a:t>“</a:t>
            </a:r>
            <a:r>
              <a:rPr lang="en-US" sz="2000" dirty="0">
                <a:solidFill>
                  <a:srgbClr val="000090"/>
                </a:solidFill>
              </a:rPr>
              <a:t>You</a:t>
            </a:r>
            <a:r>
              <a:rPr lang="en-US" sz="2000" dirty="0"/>
              <a:t> may be </a:t>
            </a:r>
            <a:r>
              <a:rPr lang="en-US" sz="2000" dirty="0">
                <a:solidFill>
                  <a:srgbClr val="000090"/>
                </a:solidFill>
              </a:rPr>
              <a:t>sitting there </a:t>
            </a:r>
            <a:r>
              <a:rPr lang="en-US" sz="2000" dirty="0"/>
              <a:t>thinking ‘So what’s in it for me?’”</a:t>
            </a:r>
          </a:p>
          <a:p>
            <a:pPr marL="285750" indent="-285750">
              <a:buFont typeface="Arial"/>
              <a:buChar char="•"/>
            </a:pPr>
            <a:r>
              <a:rPr lang="en-US" sz="2000" dirty="0"/>
              <a:t>“When </a:t>
            </a:r>
            <a:r>
              <a:rPr lang="en-US" sz="2000" dirty="0">
                <a:solidFill>
                  <a:srgbClr val="000090"/>
                </a:solidFill>
              </a:rPr>
              <a:t>you</a:t>
            </a:r>
            <a:r>
              <a:rPr lang="en-US" sz="2000" dirty="0"/>
              <a:t> go back </a:t>
            </a:r>
            <a:r>
              <a:rPr lang="en-US" sz="2000" dirty="0">
                <a:solidFill>
                  <a:srgbClr val="000090"/>
                </a:solidFill>
              </a:rPr>
              <a:t>to your office tomorrow</a:t>
            </a:r>
            <a:r>
              <a:rPr lang="en-US" sz="2000" dirty="0"/>
              <a:t>, do this…”</a:t>
            </a:r>
          </a:p>
        </p:txBody>
      </p:sp>
    </p:spTree>
    <p:extLst>
      <p:ext uri="{BB962C8B-B14F-4D97-AF65-F5344CB8AC3E}">
        <p14:creationId xmlns:p14="http://schemas.microsoft.com/office/powerpoint/2010/main" val="1181337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i="1" dirty="0"/>
              <a:t>More</a:t>
            </a:r>
            <a:r>
              <a:rPr lang="en-US" sz="3600" b="1" dirty="0">
                <a:solidFill>
                  <a:srgbClr val="660066"/>
                </a:solidFill>
              </a:rPr>
              <a:t> </a:t>
            </a:r>
            <a:r>
              <a:rPr lang="en-US" sz="3600" b="1" dirty="0"/>
              <a:t>High Impact Presentation Tips</a:t>
            </a:r>
          </a:p>
        </p:txBody>
      </p:sp>
      <p:sp>
        <p:nvSpPr>
          <p:cNvPr id="2" name="TextBox 1"/>
          <p:cNvSpPr txBox="1"/>
          <p:nvPr/>
        </p:nvSpPr>
        <p:spPr>
          <a:xfrm>
            <a:off x="769751" y="1570038"/>
            <a:ext cx="6927759" cy="1631216"/>
          </a:xfrm>
          <a:prstGeom prst="rect">
            <a:avLst/>
          </a:prstGeom>
          <a:noFill/>
        </p:spPr>
        <p:txBody>
          <a:bodyPr wrap="square" rtlCol="0">
            <a:spAutoFit/>
          </a:bodyPr>
          <a:lstStyle/>
          <a:p>
            <a:pPr marL="285750" indent="-285750">
              <a:buFont typeface="Arial"/>
              <a:buChar char="•"/>
            </a:pPr>
            <a:r>
              <a:rPr lang="fi-FI" sz="2000" dirty="0" err="1"/>
              <a:t>Kill</a:t>
            </a:r>
            <a:r>
              <a:rPr lang="fi-FI" sz="2000" dirty="0"/>
              <a:t> </a:t>
            </a:r>
            <a:r>
              <a:rPr lang="fi-FI" sz="2000" dirty="0" err="1"/>
              <a:t>your</a:t>
            </a:r>
            <a:r>
              <a:rPr lang="fi-FI" sz="2000" dirty="0"/>
              <a:t> </a:t>
            </a:r>
            <a:r>
              <a:rPr lang="fi-FI" sz="2000" dirty="0" err="1">
                <a:solidFill>
                  <a:srgbClr val="0070C0"/>
                </a:solidFill>
              </a:rPr>
              <a:t>darlings</a:t>
            </a:r>
            <a:r>
              <a:rPr lang="fi-FI" sz="2000" dirty="0"/>
              <a:t> </a:t>
            </a:r>
          </a:p>
          <a:p>
            <a:pPr marL="285750" indent="-285750">
              <a:buFont typeface="Arial"/>
              <a:buChar char="•"/>
            </a:pPr>
            <a:r>
              <a:rPr lang="en-US" sz="2000" dirty="0"/>
              <a:t>Use </a:t>
            </a:r>
            <a:r>
              <a:rPr lang="en-US" sz="2000" dirty="0">
                <a:solidFill>
                  <a:srgbClr val="0070C0"/>
                </a:solidFill>
              </a:rPr>
              <a:t>preview </a:t>
            </a:r>
            <a:r>
              <a:rPr lang="en-US" sz="2000" dirty="0"/>
              <a:t>(agenda) slide</a:t>
            </a:r>
          </a:p>
          <a:p>
            <a:pPr marL="285750" indent="-285750">
              <a:buFont typeface="Arial"/>
              <a:buChar char="•"/>
            </a:pPr>
            <a:r>
              <a:rPr lang="en-US" sz="2000" dirty="0"/>
              <a:t>Consider the audience your </a:t>
            </a:r>
            <a:r>
              <a:rPr lang="en-US" sz="2000" dirty="0">
                <a:solidFill>
                  <a:srgbClr val="0070C0"/>
                </a:solidFill>
              </a:rPr>
              <a:t>friends</a:t>
            </a:r>
          </a:p>
          <a:p>
            <a:pPr marL="285750" indent="-285750">
              <a:buFont typeface="Arial"/>
              <a:buChar char="•"/>
            </a:pPr>
            <a:r>
              <a:rPr lang="en-US" sz="2000" dirty="0">
                <a:solidFill>
                  <a:srgbClr val="0070C0"/>
                </a:solidFill>
              </a:rPr>
              <a:t>Own the content </a:t>
            </a:r>
            <a:r>
              <a:rPr lang="en-US" sz="2000" dirty="0"/>
              <a:t>(Bit Bang experience)</a:t>
            </a:r>
          </a:p>
          <a:p>
            <a:pPr marL="285750" indent="-285750">
              <a:buFont typeface="Arial"/>
              <a:buChar char="•"/>
            </a:pPr>
            <a:r>
              <a:rPr lang="en-US" sz="2000" dirty="0"/>
              <a:t>Be a </a:t>
            </a:r>
            <a:r>
              <a:rPr lang="en-US" sz="2000" dirty="0">
                <a:solidFill>
                  <a:srgbClr val="0070C0"/>
                </a:solidFill>
              </a:rPr>
              <a:t>team</a:t>
            </a:r>
          </a:p>
        </p:txBody>
      </p:sp>
      <p:pic>
        <p:nvPicPr>
          <p:cNvPr id="3" name="Picture 2">
            <a:extLst>
              <a:ext uri="{FF2B5EF4-FFF2-40B4-BE49-F238E27FC236}">
                <a16:creationId xmlns:a16="http://schemas.microsoft.com/office/drawing/2014/main" id="{62A1627D-3735-3546-86A1-E82411E562A6}"/>
              </a:ext>
            </a:extLst>
          </p:cNvPr>
          <p:cNvPicPr>
            <a:picLocks noChangeAspect="1"/>
          </p:cNvPicPr>
          <p:nvPr/>
        </p:nvPicPr>
        <p:blipFill>
          <a:blip r:embed="rId2"/>
          <a:stretch>
            <a:fillRect/>
          </a:stretch>
        </p:blipFill>
        <p:spPr>
          <a:xfrm>
            <a:off x="2377439" y="3615928"/>
            <a:ext cx="4993005" cy="3120628"/>
          </a:xfrm>
          <a:prstGeom prst="rect">
            <a:avLst/>
          </a:prstGeom>
        </p:spPr>
      </p:pic>
    </p:spTree>
    <p:extLst>
      <p:ext uri="{BB962C8B-B14F-4D97-AF65-F5344CB8AC3E}">
        <p14:creationId xmlns:p14="http://schemas.microsoft.com/office/powerpoint/2010/main" val="187259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703265" y="709613"/>
            <a:ext cx="7737475" cy="1143000"/>
          </a:xfrm>
          <a:prstGeom prst="rect">
            <a:avLst/>
          </a:prstGeom>
          <a:noFill/>
          <a:ln w="9525">
            <a:noFill/>
            <a:miter lim="800000"/>
            <a:headEnd/>
            <a:tailEnd/>
          </a:ln>
        </p:spPr>
        <p:txBody>
          <a:bodyPr/>
          <a:lstStyle/>
          <a:p>
            <a:endParaRPr lang="en-GB" sz="3200" b="1">
              <a:solidFill>
                <a:srgbClr val="CC0000"/>
              </a:solidFill>
              <a:latin typeface="Verdana" pitchFamily="34" charset="0"/>
            </a:endParaRPr>
          </a:p>
        </p:txBody>
      </p:sp>
      <p:sp>
        <p:nvSpPr>
          <p:cNvPr id="70658" name="Rectangle 3"/>
          <p:cNvSpPr>
            <a:spLocks noChangeArrowheads="1"/>
          </p:cNvSpPr>
          <p:nvPr/>
        </p:nvSpPr>
        <p:spPr bwMode="auto">
          <a:xfrm>
            <a:off x="647703" y="1201133"/>
            <a:ext cx="7793038" cy="4484686"/>
          </a:xfrm>
          <a:prstGeom prst="rect">
            <a:avLst/>
          </a:prstGeom>
          <a:noFill/>
          <a:ln w="9525">
            <a:noFill/>
            <a:miter lim="800000"/>
            <a:headEnd/>
            <a:tailEnd/>
          </a:ln>
        </p:spPr>
        <p:txBody>
          <a:bodyPr/>
          <a:lstStyle/>
          <a:p>
            <a:pPr marL="457200" indent="-457200">
              <a:lnSpc>
                <a:spcPct val="160000"/>
              </a:lnSpc>
              <a:spcBef>
                <a:spcPct val="20000"/>
              </a:spcBef>
              <a:buFont typeface="Verdana" pitchFamily="34" charset="0"/>
              <a:buAutoNum type="arabicPeriod"/>
            </a:pPr>
            <a:r>
              <a:rPr lang="en-GB" sz="2000" b="1" dirty="0">
                <a:solidFill>
                  <a:srgbClr val="7030A0"/>
                </a:solidFill>
              </a:rPr>
              <a:t>A2a Individual Presentation Strategy Outline</a:t>
            </a:r>
            <a:endParaRPr lang="en-GB" sz="2000" b="1" dirty="0">
              <a:solidFill>
                <a:srgbClr val="7030A0"/>
              </a:solidFill>
              <a:latin typeface="Verdana" pitchFamily="34" charset="0"/>
            </a:endParaRPr>
          </a:p>
          <a:p>
            <a:pPr marL="457200" indent="-457200">
              <a:lnSpc>
                <a:spcPct val="160000"/>
              </a:lnSpc>
              <a:spcBef>
                <a:spcPct val="20000"/>
              </a:spcBef>
              <a:buFont typeface="Verdana" pitchFamily="34" charset="0"/>
              <a:buAutoNum type="arabicPeriod"/>
            </a:pPr>
            <a:r>
              <a:rPr lang="en-GB" sz="2000" b="1" dirty="0">
                <a:solidFill>
                  <a:srgbClr val="7030A0"/>
                </a:solidFill>
              </a:rPr>
              <a:t>A2b Individual Persuasive Presentations:</a:t>
            </a:r>
          </a:p>
          <a:p>
            <a:pPr marL="342900" indent="-342900">
              <a:lnSpc>
                <a:spcPct val="160000"/>
              </a:lnSpc>
              <a:spcBef>
                <a:spcPct val="20000"/>
              </a:spcBef>
              <a:buFont typeface="Arial" panose="020B0604020202020204" pitchFamily="34" charset="0"/>
              <a:buChar char="•"/>
            </a:pPr>
            <a:r>
              <a:rPr lang="en-GB" sz="2000" dirty="0">
                <a:solidFill>
                  <a:srgbClr val="7030A0"/>
                </a:solidFill>
              </a:rPr>
              <a:t>Peer review of A2a strategy outline draft (in pairs)</a:t>
            </a:r>
          </a:p>
          <a:p>
            <a:pPr marL="342900" indent="-342900">
              <a:lnSpc>
                <a:spcPct val="160000"/>
              </a:lnSpc>
              <a:spcBef>
                <a:spcPct val="20000"/>
              </a:spcBef>
              <a:buFont typeface="Arial" panose="020B0604020202020204" pitchFamily="34" charset="0"/>
              <a:buChar char="•"/>
            </a:pPr>
            <a:r>
              <a:rPr lang="en-GB" sz="2000" dirty="0">
                <a:solidFill>
                  <a:srgbClr val="7030A0"/>
                </a:solidFill>
              </a:rPr>
              <a:t>2-minute topic presentations</a:t>
            </a:r>
          </a:p>
          <a:p>
            <a:pPr>
              <a:lnSpc>
                <a:spcPct val="160000"/>
              </a:lnSpc>
              <a:spcBef>
                <a:spcPct val="20000"/>
              </a:spcBef>
            </a:pPr>
            <a:r>
              <a:rPr lang="en-US" sz="2000" b="1" dirty="0">
                <a:solidFill>
                  <a:srgbClr val="7030A0"/>
                </a:solidFill>
              </a:rPr>
              <a:t>3. Lecture: High Impact </a:t>
            </a:r>
            <a:r>
              <a:rPr lang="en-GB" sz="2000" b="1" dirty="0">
                <a:solidFill>
                  <a:srgbClr val="7030A0"/>
                </a:solidFill>
              </a:rPr>
              <a:t>Presentations</a:t>
            </a:r>
          </a:p>
          <a:p>
            <a:pPr lvl="0">
              <a:spcBef>
                <a:spcPts val="600"/>
              </a:spcBef>
              <a:spcAft>
                <a:spcPts val="600"/>
              </a:spcAft>
            </a:pPr>
            <a:r>
              <a:rPr lang="en-GB" sz="2000" dirty="0">
                <a:solidFill>
                  <a:srgbClr val="7030A0"/>
                </a:solidFill>
              </a:rPr>
              <a:t>4. Instructions for </a:t>
            </a:r>
            <a:r>
              <a:rPr lang="en-GB" sz="2000" b="1" dirty="0">
                <a:solidFill>
                  <a:srgbClr val="7030A0"/>
                </a:solidFill>
              </a:rPr>
              <a:t>A2 Presentations </a:t>
            </a:r>
            <a:r>
              <a:rPr lang="en-GB" sz="2000" dirty="0">
                <a:solidFill>
                  <a:srgbClr val="7030A0"/>
                </a:solidFill>
              </a:rPr>
              <a:t>tomorrow</a:t>
            </a:r>
          </a:p>
          <a:p>
            <a:pPr>
              <a:spcBef>
                <a:spcPts val="600"/>
              </a:spcBef>
              <a:spcAft>
                <a:spcPts val="600"/>
              </a:spcAft>
            </a:pPr>
            <a:r>
              <a:rPr lang="en-GB" sz="2000" dirty="0">
                <a:solidFill>
                  <a:srgbClr val="7030A0"/>
                </a:solidFill>
              </a:rPr>
              <a:t>5. Instructions for </a:t>
            </a:r>
            <a:r>
              <a:rPr lang="en-GB" sz="2000" b="1" dirty="0">
                <a:solidFill>
                  <a:srgbClr val="7030A0"/>
                </a:solidFill>
              </a:rPr>
              <a:t>A3 Test (Monday)</a:t>
            </a:r>
          </a:p>
        </p:txBody>
      </p:sp>
      <p:sp>
        <p:nvSpPr>
          <p:cNvPr id="70659" name="Rectangle 2"/>
          <p:cNvSpPr>
            <a:spLocks noChangeArrowheads="1"/>
          </p:cNvSpPr>
          <p:nvPr/>
        </p:nvSpPr>
        <p:spPr bwMode="auto">
          <a:xfrm>
            <a:off x="637799" y="483658"/>
            <a:ext cx="7737475" cy="750056"/>
          </a:xfrm>
          <a:prstGeom prst="rect">
            <a:avLst/>
          </a:prstGeom>
          <a:noFill/>
          <a:ln w="9525">
            <a:noFill/>
            <a:miter lim="800000"/>
            <a:headEnd/>
            <a:tailEnd/>
          </a:ln>
        </p:spPr>
        <p:txBody>
          <a:bodyPr/>
          <a:lstStyle/>
          <a:p>
            <a:pPr algn="ctr"/>
            <a:r>
              <a:rPr lang="en-GB" sz="3200" b="1" dirty="0"/>
              <a:t>Today’s agenda</a:t>
            </a:r>
            <a:endParaRPr lang="en-GB" sz="3200" b="1" dirty="0">
              <a:latin typeface="Verdana"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237" y="6293130"/>
            <a:ext cx="1774378" cy="343927"/>
          </a:xfrm>
          <a:prstGeom prst="rect">
            <a:avLst/>
          </a:prstGeom>
        </p:spPr>
      </p:pic>
      <p:pic>
        <p:nvPicPr>
          <p:cNvPr id="3" name="Picture 2" descr="786342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170" y="4683989"/>
            <a:ext cx="3041404" cy="1893716"/>
          </a:xfrm>
          <a:prstGeom prst="rect">
            <a:avLst/>
          </a:prstGeom>
        </p:spPr>
      </p:pic>
    </p:spTree>
    <p:extLst>
      <p:ext uri="{BB962C8B-B14F-4D97-AF65-F5344CB8AC3E}">
        <p14:creationId xmlns:p14="http://schemas.microsoft.com/office/powerpoint/2010/main" val="4274216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ctrTitle"/>
          </p:nvPr>
        </p:nvSpPr>
        <p:spPr>
          <a:xfrm>
            <a:off x="548978" y="1974633"/>
            <a:ext cx="7772400" cy="2548000"/>
          </a:xfrm>
          <a:prstGeom prst="rect">
            <a:avLst/>
          </a:prstGeom>
        </p:spPr>
        <p:txBody>
          <a:bodyPr lIns="91425" tIns="91425" rIns="91425" bIns="91425" anchor="b" anchorCtr="0">
            <a:noAutofit/>
          </a:bodyPr>
          <a:lstStyle/>
          <a:p>
            <a:pPr lvl="0" rtl="0">
              <a:spcBef>
                <a:spcPts val="0"/>
              </a:spcBef>
              <a:buNone/>
            </a:pPr>
            <a:r>
              <a:rPr lang="en" b="1" dirty="0"/>
              <a:t>S</a:t>
            </a:r>
            <a:r>
              <a:rPr lang="en-AU" b="1" dirty="0"/>
              <a:t>MARTWEAR:</a:t>
            </a:r>
            <a:r>
              <a:rPr lang="en" b="1" dirty="0"/>
              <a:t> The</a:t>
            </a:r>
            <a:br>
              <a:rPr lang="en" b="1" dirty="0"/>
            </a:br>
            <a:r>
              <a:rPr lang="en" b="1" dirty="0"/>
              <a:t>New Media Platform</a:t>
            </a:r>
          </a:p>
        </p:txBody>
      </p:sp>
      <p:sp>
        <p:nvSpPr>
          <p:cNvPr id="192" name="Shape 192"/>
          <p:cNvSpPr txBox="1"/>
          <p:nvPr/>
        </p:nvSpPr>
        <p:spPr>
          <a:xfrm>
            <a:off x="384355" y="2286358"/>
            <a:ext cx="2237699" cy="1249600"/>
          </a:xfrm>
          <a:prstGeom prst="rect">
            <a:avLst/>
          </a:prstGeom>
        </p:spPr>
        <p:txBody>
          <a:bodyPr lIns="91425" tIns="91425" rIns="91425" bIns="91425" anchor="t" anchorCtr="0">
            <a:noAutofit/>
          </a:bodyPr>
          <a:lstStyle/>
          <a:p>
            <a:pPr lvl="0" rtl="0">
              <a:spcBef>
                <a:spcPts val="0"/>
              </a:spcBef>
              <a:buNone/>
            </a:pPr>
            <a:r>
              <a:rPr lang="en" sz="3000" dirty="0"/>
              <a:t>Timo Itälä</a:t>
            </a:r>
          </a:p>
          <a:p>
            <a:pPr lvl="0" rtl="0">
              <a:spcBef>
                <a:spcPts val="0"/>
              </a:spcBef>
              <a:buNone/>
            </a:pPr>
            <a:r>
              <a:rPr lang="en" sz="1800" dirty="0">
                <a:solidFill>
                  <a:srgbClr val="7F7F7F"/>
                </a:solidFill>
              </a:rPr>
              <a:t>School of Science</a:t>
            </a:r>
          </a:p>
        </p:txBody>
      </p:sp>
      <p:sp>
        <p:nvSpPr>
          <p:cNvPr id="193" name="Shape 193"/>
          <p:cNvSpPr txBox="1"/>
          <p:nvPr/>
        </p:nvSpPr>
        <p:spPr>
          <a:xfrm>
            <a:off x="1309359" y="480401"/>
            <a:ext cx="3350699" cy="1175999"/>
          </a:xfrm>
          <a:prstGeom prst="rect">
            <a:avLst/>
          </a:prstGeom>
        </p:spPr>
        <p:txBody>
          <a:bodyPr lIns="91425" tIns="91425" rIns="91425" bIns="91425" anchor="t" anchorCtr="0">
            <a:noAutofit/>
          </a:bodyPr>
          <a:lstStyle/>
          <a:p>
            <a:pPr lvl="0" rtl="0">
              <a:spcBef>
                <a:spcPts val="0"/>
              </a:spcBef>
              <a:buNone/>
            </a:pPr>
            <a:r>
              <a:rPr lang="en" sz="3000" dirty="0"/>
              <a:t>Shuchen Wang</a:t>
            </a:r>
          </a:p>
          <a:p>
            <a:pPr lvl="0" rtl="0">
              <a:spcBef>
                <a:spcPts val="0"/>
              </a:spcBef>
              <a:buNone/>
            </a:pPr>
            <a:r>
              <a:rPr lang="en" sz="1800" dirty="0">
                <a:solidFill>
                  <a:schemeClr val="tx1">
                    <a:lumMod val="50000"/>
                    <a:lumOff val="50000"/>
                  </a:schemeClr>
                </a:solidFill>
              </a:rPr>
              <a:t>School of Arts</a:t>
            </a:r>
            <a:r>
              <a:rPr lang="fi-FI" sz="1800" dirty="0">
                <a:solidFill>
                  <a:schemeClr val="tx1">
                    <a:lumMod val="50000"/>
                    <a:lumOff val="50000"/>
                  </a:schemeClr>
                </a:solidFill>
              </a:rPr>
              <a:t>, Design and Architecture</a:t>
            </a:r>
            <a:endParaRPr lang="en" sz="1800" dirty="0">
              <a:solidFill>
                <a:schemeClr val="tx1">
                  <a:lumMod val="50000"/>
                  <a:lumOff val="50000"/>
                </a:schemeClr>
              </a:solidFill>
            </a:endParaRPr>
          </a:p>
        </p:txBody>
      </p:sp>
      <p:sp>
        <p:nvSpPr>
          <p:cNvPr id="194" name="Shape 194"/>
          <p:cNvSpPr txBox="1"/>
          <p:nvPr/>
        </p:nvSpPr>
        <p:spPr>
          <a:xfrm>
            <a:off x="6253200" y="1200733"/>
            <a:ext cx="2940599" cy="609600"/>
          </a:xfrm>
          <a:prstGeom prst="rect">
            <a:avLst/>
          </a:prstGeom>
        </p:spPr>
        <p:txBody>
          <a:bodyPr lIns="91425" tIns="91425" rIns="91425" bIns="91425" anchor="t" anchorCtr="0">
            <a:noAutofit/>
          </a:bodyPr>
          <a:lstStyle/>
          <a:p>
            <a:pPr lvl="0" rtl="0">
              <a:spcBef>
                <a:spcPts val="0"/>
              </a:spcBef>
              <a:buNone/>
            </a:pPr>
            <a:r>
              <a:rPr lang="en" sz="3000" dirty="0"/>
              <a:t>Hasan Islam</a:t>
            </a:r>
          </a:p>
          <a:p>
            <a:pPr lvl="0" rtl="0">
              <a:spcBef>
                <a:spcPts val="0"/>
              </a:spcBef>
              <a:buClr>
                <a:schemeClr val="dk1"/>
              </a:buClr>
              <a:buSzPct val="61111"/>
              <a:buFont typeface="Arial"/>
              <a:buNone/>
            </a:pPr>
            <a:r>
              <a:rPr lang="en" sz="1800" dirty="0">
                <a:solidFill>
                  <a:srgbClr val="7F7F7F"/>
                </a:solidFill>
              </a:rPr>
              <a:t>School of Science</a:t>
            </a:r>
          </a:p>
          <a:p>
            <a:pPr lvl="0" rtl="0">
              <a:spcBef>
                <a:spcPts val="0"/>
              </a:spcBef>
              <a:buNone/>
            </a:pPr>
            <a:endParaRPr sz="3000" dirty="0"/>
          </a:p>
          <a:p>
            <a:pPr lvl="0" rtl="0">
              <a:spcBef>
                <a:spcPts val="0"/>
              </a:spcBef>
              <a:buNone/>
            </a:pPr>
            <a:endParaRPr sz="3000" dirty="0"/>
          </a:p>
        </p:txBody>
      </p:sp>
      <p:sp>
        <p:nvSpPr>
          <p:cNvPr id="195" name="Shape 195"/>
          <p:cNvSpPr txBox="1"/>
          <p:nvPr/>
        </p:nvSpPr>
        <p:spPr>
          <a:xfrm>
            <a:off x="6464100" y="4795767"/>
            <a:ext cx="2940599" cy="1858800"/>
          </a:xfrm>
          <a:prstGeom prst="rect">
            <a:avLst/>
          </a:prstGeom>
        </p:spPr>
        <p:txBody>
          <a:bodyPr lIns="91425" tIns="91425" rIns="91425" bIns="91425" anchor="t" anchorCtr="0">
            <a:noAutofit/>
          </a:bodyPr>
          <a:lstStyle/>
          <a:p>
            <a:pPr lvl="0" rtl="0">
              <a:spcBef>
                <a:spcPts val="0"/>
              </a:spcBef>
              <a:buNone/>
            </a:pPr>
            <a:r>
              <a:rPr lang="en" sz="3000" dirty="0"/>
              <a:t>Siru Sihvonen</a:t>
            </a:r>
          </a:p>
          <a:p>
            <a:pPr lvl="0" rtl="0">
              <a:spcBef>
                <a:spcPts val="0"/>
              </a:spcBef>
              <a:buNone/>
            </a:pPr>
            <a:r>
              <a:rPr lang="en" sz="1800" dirty="0">
                <a:solidFill>
                  <a:srgbClr val="7F7F7F"/>
                </a:solidFill>
              </a:rPr>
              <a:t>School of Engineering</a:t>
            </a:r>
          </a:p>
        </p:txBody>
      </p:sp>
      <p:sp>
        <p:nvSpPr>
          <p:cNvPr id="196" name="Shape 196"/>
          <p:cNvSpPr txBox="1"/>
          <p:nvPr/>
        </p:nvSpPr>
        <p:spPr>
          <a:xfrm>
            <a:off x="3312601" y="5582567"/>
            <a:ext cx="2940599" cy="609600"/>
          </a:xfrm>
          <a:prstGeom prst="rect">
            <a:avLst/>
          </a:prstGeom>
        </p:spPr>
        <p:txBody>
          <a:bodyPr lIns="91425" tIns="91425" rIns="91425" bIns="91425" anchor="t" anchorCtr="0">
            <a:noAutofit/>
          </a:bodyPr>
          <a:lstStyle/>
          <a:p>
            <a:pPr lvl="0" rtl="0">
              <a:spcBef>
                <a:spcPts val="0"/>
              </a:spcBef>
              <a:buNone/>
            </a:pPr>
            <a:r>
              <a:rPr lang="en" sz="3000" dirty="0"/>
              <a:t>Mark Badham</a:t>
            </a:r>
          </a:p>
          <a:p>
            <a:pPr lvl="0" rtl="0">
              <a:spcBef>
                <a:spcPts val="0"/>
              </a:spcBef>
              <a:buClr>
                <a:schemeClr val="dk1"/>
              </a:buClr>
              <a:buSzPct val="61111"/>
              <a:buFont typeface="Arial"/>
              <a:buNone/>
            </a:pPr>
            <a:r>
              <a:rPr lang="en" sz="1800" dirty="0">
                <a:solidFill>
                  <a:srgbClr val="7F7F7F"/>
                </a:solidFill>
              </a:rPr>
              <a:t>School of Business</a:t>
            </a:r>
          </a:p>
          <a:p>
            <a:pPr lvl="0" rtl="0">
              <a:spcBef>
                <a:spcPts val="0"/>
              </a:spcBef>
              <a:buNone/>
            </a:pPr>
            <a:endParaRPr sz="3000" dirty="0"/>
          </a:p>
        </p:txBody>
      </p:sp>
      <p:sp>
        <p:nvSpPr>
          <p:cNvPr id="197" name="Shape 197"/>
          <p:cNvSpPr txBox="1"/>
          <p:nvPr/>
        </p:nvSpPr>
        <p:spPr>
          <a:xfrm>
            <a:off x="224691" y="4823947"/>
            <a:ext cx="3435900" cy="1175999"/>
          </a:xfrm>
          <a:prstGeom prst="rect">
            <a:avLst/>
          </a:prstGeom>
        </p:spPr>
        <p:txBody>
          <a:bodyPr lIns="91425" tIns="91425" rIns="91425" bIns="91425" anchor="t" anchorCtr="0">
            <a:noAutofit/>
          </a:bodyPr>
          <a:lstStyle/>
          <a:p>
            <a:pPr lvl="0" rtl="0">
              <a:spcBef>
                <a:spcPts val="0"/>
              </a:spcBef>
              <a:buNone/>
            </a:pPr>
            <a:r>
              <a:rPr lang="en" sz="2400" dirty="0"/>
              <a:t>Tutor: Jan Kallenbach</a:t>
            </a:r>
          </a:p>
          <a:p>
            <a:pPr lvl="0" rtl="0">
              <a:spcBef>
                <a:spcPts val="0"/>
              </a:spcBef>
              <a:buNone/>
            </a:pPr>
            <a:r>
              <a:rPr lang="en" sz="1800" dirty="0">
                <a:solidFill>
                  <a:srgbClr val="7F7F7F"/>
                </a:solidFill>
              </a:rPr>
              <a:t>School of Science</a:t>
            </a:r>
          </a:p>
        </p:txBody>
      </p:sp>
      <p:pic>
        <p:nvPicPr>
          <p:cNvPr id="198" name="Shape 198"/>
          <p:cNvPicPr preferRelativeResize="0"/>
          <p:nvPr/>
        </p:nvPicPr>
        <p:blipFill>
          <a:blip r:embed="rId3"/>
          <a:stretch>
            <a:fillRect/>
          </a:stretch>
        </p:blipFill>
        <p:spPr>
          <a:xfrm>
            <a:off x="3566512" y="1449528"/>
            <a:ext cx="1756262" cy="1799105"/>
          </a:xfrm>
          <a:prstGeom prst="rect">
            <a:avLst/>
          </a:prstGeom>
          <a:noFill/>
          <a:ln>
            <a:noFill/>
          </a:ln>
        </p:spPr>
      </p:pic>
    </p:spTree>
    <p:extLst>
      <p:ext uri="{BB962C8B-B14F-4D97-AF65-F5344CB8AC3E}">
        <p14:creationId xmlns:p14="http://schemas.microsoft.com/office/powerpoint/2010/main" val="3387176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i="1" dirty="0"/>
              <a:t>More</a:t>
            </a:r>
            <a:r>
              <a:rPr lang="en-US" sz="3600" b="1" dirty="0">
                <a:solidFill>
                  <a:srgbClr val="660066"/>
                </a:solidFill>
              </a:rPr>
              <a:t> </a:t>
            </a:r>
            <a:r>
              <a:rPr lang="en-US" sz="3600" b="1" dirty="0"/>
              <a:t>High Impact Presentation Tips</a:t>
            </a:r>
          </a:p>
        </p:txBody>
      </p:sp>
      <p:sp>
        <p:nvSpPr>
          <p:cNvPr id="2" name="TextBox 1"/>
          <p:cNvSpPr txBox="1"/>
          <p:nvPr/>
        </p:nvSpPr>
        <p:spPr>
          <a:xfrm>
            <a:off x="769751" y="1570038"/>
            <a:ext cx="6927759" cy="369332"/>
          </a:xfrm>
          <a:prstGeom prst="rect">
            <a:avLst/>
          </a:prstGeom>
          <a:noFill/>
        </p:spPr>
        <p:txBody>
          <a:bodyPr wrap="square" rtlCol="0">
            <a:spAutoFit/>
          </a:bodyPr>
          <a:lstStyle/>
          <a:p>
            <a:pPr algn="ctr"/>
            <a:r>
              <a:rPr lang="en-US" dirty="0">
                <a:solidFill>
                  <a:srgbClr val="0070C0"/>
                </a:solidFill>
              </a:rPr>
              <a:t>Simplify</a:t>
            </a:r>
            <a:r>
              <a:rPr lang="en-US" dirty="0"/>
              <a:t> complexities (</a:t>
            </a:r>
            <a:r>
              <a:rPr lang="en-US" dirty="0" err="1"/>
              <a:t>eg</a:t>
            </a:r>
            <a:r>
              <a:rPr lang="en-US" dirty="0"/>
              <a:t> “wrestling” to show tensions)</a:t>
            </a:r>
          </a:p>
        </p:txBody>
      </p:sp>
      <p:pic>
        <p:nvPicPr>
          <p:cNvPr id="5" name="Picture 4">
            <a:extLst>
              <a:ext uri="{FF2B5EF4-FFF2-40B4-BE49-F238E27FC236}">
                <a16:creationId xmlns:a16="http://schemas.microsoft.com/office/drawing/2014/main" id="{42D6E059-FC4B-D54F-9DA4-AD7B6E0F655E}"/>
              </a:ext>
            </a:extLst>
          </p:cNvPr>
          <p:cNvPicPr>
            <a:picLocks noChangeAspect="1"/>
          </p:cNvPicPr>
          <p:nvPr/>
        </p:nvPicPr>
        <p:blipFill rotWithShape="1">
          <a:blip r:embed="rId2"/>
          <a:srcRect l="1488" t="2973" r="3005" b="4534"/>
          <a:stretch/>
        </p:blipFill>
        <p:spPr>
          <a:xfrm>
            <a:off x="769751" y="2316017"/>
            <a:ext cx="7275511" cy="4404823"/>
          </a:xfrm>
          <a:prstGeom prst="rect">
            <a:avLst/>
          </a:prstGeom>
        </p:spPr>
      </p:pic>
    </p:spTree>
    <p:extLst>
      <p:ext uri="{BB962C8B-B14F-4D97-AF65-F5344CB8AC3E}">
        <p14:creationId xmlns:p14="http://schemas.microsoft.com/office/powerpoint/2010/main" val="54078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746D-525D-7246-A1A5-27F971C66708}"/>
              </a:ext>
            </a:extLst>
          </p:cNvPr>
          <p:cNvSpPr>
            <a:spLocks noGrp="1"/>
          </p:cNvSpPr>
          <p:nvPr>
            <p:ph type="title"/>
          </p:nvPr>
        </p:nvSpPr>
        <p:spPr/>
        <p:txBody>
          <a:bodyPr/>
          <a:lstStyle/>
          <a:p>
            <a:r>
              <a:rPr lang="en-US" b="1" dirty="0"/>
              <a:t>High Impact Intros</a:t>
            </a:r>
            <a:endParaRPr lang="en-AU" dirty="0"/>
          </a:p>
        </p:txBody>
      </p:sp>
      <p:sp>
        <p:nvSpPr>
          <p:cNvPr id="3" name="Content Placeholder 2">
            <a:extLst>
              <a:ext uri="{FF2B5EF4-FFF2-40B4-BE49-F238E27FC236}">
                <a16:creationId xmlns:a16="http://schemas.microsoft.com/office/drawing/2014/main" id="{C1DABE3E-D89A-9345-898F-677F94520EBF}"/>
              </a:ext>
            </a:extLst>
          </p:cNvPr>
          <p:cNvSpPr>
            <a:spLocks noGrp="1"/>
          </p:cNvSpPr>
          <p:nvPr>
            <p:ph idx="1"/>
          </p:nvPr>
        </p:nvSpPr>
        <p:spPr/>
        <p:txBody>
          <a:bodyPr>
            <a:normAutofit/>
          </a:bodyPr>
          <a:lstStyle/>
          <a:p>
            <a:r>
              <a:rPr lang="en-AU" sz="2000" b="1" dirty="0"/>
              <a:t>Take the stage</a:t>
            </a:r>
            <a:r>
              <a:rPr lang="en-AU" sz="2000" dirty="0"/>
              <a:t>: 1</a:t>
            </a:r>
            <a:r>
              <a:rPr lang="en-AU" sz="2000" baseline="30000" dirty="0"/>
              <a:t>st</a:t>
            </a:r>
            <a:r>
              <a:rPr lang="en-AU" sz="2000" dirty="0"/>
              <a:t> 5-15 seconds, presence, don’t rush, silence, body language, eye contact, audience’s mental preparation</a:t>
            </a:r>
          </a:p>
          <a:p>
            <a:r>
              <a:rPr lang="en-AU" sz="2000" b="1" dirty="0"/>
              <a:t>Don’t say: </a:t>
            </a:r>
            <a:r>
              <a:rPr lang="en-AU" sz="2000" dirty="0"/>
              <a:t>“Hello I’m here to talk to you about…”</a:t>
            </a:r>
          </a:p>
          <a:p>
            <a:r>
              <a:rPr lang="en-AU" sz="2000" b="1" dirty="0"/>
              <a:t>Give direction</a:t>
            </a:r>
            <a:r>
              <a:rPr lang="en-AU" sz="2000" dirty="0"/>
              <a:t>: Preview for longer presentations &amp; for team presentations, remove boring/meaningless headings (</a:t>
            </a:r>
            <a:r>
              <a:rPr lang="en-AU" sz="2000" dirty="0" err="1"/>
              <a:t>eg</a:t>
            </a:r>
            <a:r>
              <a:rPr lang="en-AU" sz="2000" dirty="0"/>
              <a:t> ‘Contents’, ‘Conclusion’), section slides</a:t>
            </a:r>
          </a:p>
        </p:txBody>
      </p:sp>
      <p:pic>
        <p:nvPicPr>
          <p:cNvPr id="4" name="Picture 3">
            <a:extLst>
              <a:ext uri="{FF2B5EF4-FFF2-40B4-BE49-F238E27FC236}">
                <a16:creationId xmlns:a16="http://schemas.microsoft.com/office/drawing/2014/main" id="{BDA0E131-A1AC-444D-AFAF-3CA03BE9C0ED}"/>
              </a:ext>
            </a:extLst>
          </p:cNvPr>
          <p:cNvPicPr>
            <a:picLocks noChangeAspect="1"/>
          </p:cNvPicPr>
          <p:nvPr/>
        </p:nvPicPr>
        <p:blipFill>
          <a:blip r:embed="rId2"/>
          <a:stretch>
            <a:fillRect/>
          </a:stretch>
        </p:blipFill>
        <p:spPr>
          <a:xfrm>
            <a:off x="2594610" y="3809619"/>
            <a:ext cx="4572000" cy="3048381"/>
          </a:xfrm>
          <a:prstGeom prst="rect">
            <a:avLst/>
          </a:prstGeom>
        </p:spPr>
      </p:pic>
    </p:spTree>
    <p:extLst>
      <p:ext uri="{BB962C8B-B14F-4D97-AF65-F5344CB8AC3E}">
        <p14:creationId xmlns:p14="http://schemas.microsoft.com/office/powerpoint/2010/main" val="16666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High Impact Intros</a:t>
            </a:r>
          </a:p>
        </p:txBody>
      </p:sp>
      <p:sp>
        <p:nvSpPr>
          <p:cNvPr id="3" name="TextBox 2"/>
          <p:cNvSpPr txBox="1"/>
          <p:nvPr/>
        </p:nvSpPr>
        <p:spPr>
          <a:xfrm>
            <a:off x="737670" y="1449816"/>
            <a:ext cx="3679559" cy="2554545"/>
          </a:xfrm>
          <a:prstGeom prst="rect">
            <a:avLst/>
          </a:prstGeom>
          <a:noFill/>
        </p:spPr>
        <p:txBody>
          <a:bodyPr wrap="square" rtlCol="0">
            <a:spAutoFit/>
          </a:bodyPr>
          <a:lstStyle/>
          <a:p>
            <a:pPr marL="285750" indent="-285750">
              <a:buFont typeface="Arial"/>
              <a:buChar char="•"/>
            </a:pPr>
            <a:r>
              <a:rPr lang="en-US" sz="2000" dirty="0"/>
              <a:t>Create </a:t>
            </a:r>
            <a:r>
              <a:rPr lang="en-US" sz="2000" b="1" dirty="0"/>
              <a:t>motivation</a:t>
            </a:r>
            <a:r>
              <a:rPr lang="en-US" sz="2000" dirty="0"/>
              <a:t>: WIIFT</a:t>
            </a:r>
          </a:p>
          <a:p>
            <a:pPr marL="742950" lvl="1" indent="-285750">
              <a:buFont typeface="Arial"/>
              <a:buChar char="•"/>
            </a:pPr>
            <a:r>
              <a:rPr lang="en-US" sz="2000" b="1" dirty="0"/>
              <a:t>Promise</a:t>
            </a:r>
            <a:r>
              <a:rPr lang="en-US" sz="2000" dirty="0"/>
              <a:t> of new ideas or info</a:t>
            </a:r>
          </a:p>
          <a:p>
            <a:pPr marL="742950" lvl="1" indent="-285750">
              <a:buFont typeface="Arial"/>
              <a:buChar char="•"/>
            </a:pPr>
            <a:r>
              <a:rPr lang="en-US" sz="2000" b="1" dirty="0"/>
              <a:t>Solution</a:t>
            </a:r>
            <a:r>
              <a:rPr lang="en-US" sz="2000" dirty="0"/>
              <a:t> to a problem they are facing</a:t>
            </a:r>
          </a:p>
          <a:p>
            <a:pPr marL="285750" indent="-285750">
              <a:buFont typeface="Arial"/>
              <a:buChar char="•"/>
            </a:pPr>
            <a:r>
              <a:rPr lang="en-US" sz="2000" dirty="0"/>
              <a:t>Gain &amp; re-set </a:t>
            </a:r>
            <a:r>
              <a:rPr lang="en-US" sz="2000" b="1" dirty="0"/>
              <a:t>credibility</a:t>
            </a:r>
          </a:p>
          <a:p>
            <a:pPr marL="285750" indent="-285750">
              <a:buFont typeface="Arial"/>
              <a:buChar char="•"/>
            </a:pPr>
            <a:r>
              <a:rPr lang="en-US" sz="2000" b="1" dirty="0"/>
              <a:t>Context</a:t>
            </a:r>
            <a:r>
              <a:rPr lang="en-US" sz="2000" dirty="0"/>
              <a:t>/Overview</a:t>
            </a:r>
          </a:p>
          <a:p>
            <a:pPr marL="285750" indent="-285750">
              <a:buFont typeface="Arial"/>
              <a:buChar char="•"/>
            </a:pPr>
            <a:r>
              <a:rPr lang="en-US" sz="2000" dirty="0"/>
              <a:t>Arouse </a:t>
            </a:r>
            <a:r>
              <a:rPr lang="en-US" sz="2000" b="1" dirty="0"/>
              <a:t>interest</a:t>
            </a:r>
            <a:r>
              <a:rPr lang="en-US" sz="2000" dirty="0"/>
              <a:t> – “grabbers”</a:t>
            </a:r>
          </a:p>
        </p:txBody>
      </p:sp>
      <p:sp>
        <p:nvSpPr>
          <p:cNvPr id="4" name="TextBox 3"/>
          <p:cNvSpPr txBox="1"/>
          <p:nvPr/>
        </p:nvSpPr>
        <p:spPr>
          <a:xfrm>
            <a:off x="4928553" y="1449816"/>
            <a:ext cx="3679559" cy="2554545"/>
          </a:xfrm>
          <a:prstGeom prst="rect">
            <a:avLst/>
          </a:prstGeom>
          <a:noFill/>
        </p:spPr>
        <p:txBody>
          <a:bodyPr wrap="square" rtlCol="0">
            <a:spAutoFit/>
          </a:bodyPr>
          <a:lstStyle/>
          <a:p>
            <a:r>
              <a:rPr lang="en-US" sz="2000" b="1" dirty="0"/>
              <a:t>Great Grabbers!</a:t>
            </a:r>
          </a:p>
          <a:p>
            <a:pPr marL="285750" indent="-285750">
              <a:buFont typeface="Arial"/>
              <a:buChar char="•"/>
            </a:pPr>
            <a:r>
              <a:rPr lang="en-US" sz="2000" b="1" dirty="0"/>
              <a:t>Surprise</a:t>
            </a:r>
            <a:r>
              <a:rPr lang="en-US" sz="2000" dirty="0"/>
              <a:t>: interesting facts, stats or controversial claims</a:t>
            </a:r>
          </a:p>
          <a:p>
            <a:pPr marL="285750" indent="-285750">
              <a:buFont typeface="Arial"/>
              <a:buChar char="•"/>
            </a:pPr>
            <a:r>
              <a:rPr lang="en-US" sz="2000" b="1" dirty="0"/>
              <a:t>Question???</a:t>
            </a:r>
          </a:p>
          <a:p>
            <a:pPr marL="285750" indent="-285750">
              <a:buFont typeface="Arial"/>
              <a:buChar char="•"/>
            </a:pPr>
            <a:r>
              <a:rPr lang="en-US" sz="2000" b="1" dirty="0"/>
              <a:t>Quotation</a:t>
            </a:r>
            <a:r>
              <a:rPr lang="en-US" sz="2000" dirty="0"/>
              <a:t>: ‘</a:t>
            </a:r>
            <a:r>
              <a:rPr lang="en-US" sz="2000" i="1" dirty="0"/>
              <a:t>However beautiful the strategy, you should occasionally look at the results</a:t>
            </a:r>
            <a:r>
              <a:rPr lang="en-US" sz="2000" dirty="0"/>
              <a:t>.’ – Sir Winston Churchill</a:t>
            </a:r>
          </a:p>
        </p:txBody>
      </p:sp>
      <p:pic>
        <p:nvPicPr>
          <p:cNvPr id="5" name="Picture 4" descr="223032-Kung Fu High Impact Hea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690" y="4654721"/>
            <a:ext cx="3937002" cy="2203451"/>
          </a:xfrm>
          <a:prstGeom prst="rect">
            <a:avLst/>
          </a:prstGeom>
        </p:spPr>
      </p:pic>
    </p:spTree>
    <p:extLst>
      <p:ext uri="{BB962C8B-B14F-4D97-AF65-F5344CB8AC3E}">
        <p14:creationId xmlns:p14="http://schemas.microsoft.com/office/powerpoint/2010/main" val="261008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t>High Impact Conclusions</a:t>
            </a:r>
          </a:p>
        </p:txBody>
      </p:sp>
      <p:sp>
        <p:nvSpPr>
          <p:cNvPr id="4" name="TextBox 3"/>
          <p:cNvSpPr txBox="1"/>
          <p:nvPr/>
        </p:nvSpPr>
        <p:spPr>
          <a:xfrm>
            <a:off x="1091115" y="1578217"/>
            <a:ext cx="6026989" cy="1631216"/>
          </a:xfrm>
          <a:prstGeom prst="rect">
            <a:avLst/>
          </a:prstGeom>
          <a:noFill/>
        </p:spPr>
        <p:txBody>
          <a:bodyPr wrap="square" rtlCol="0">
            <a:spAutoFit/>
          </a:bodyPr>
          <a:lstStyle/>
          <a:p>
            <a:endParaRPr lang="en-US" sz="2000" dirty="0"/>
          </a:p>
          <a:p>
            <a:pPr marL="342900" indent="-342900">
              <a:buFont typeface="+mj-lt"/>
              <a:buAutoNum type="arabicPeriod"/>
            </a:pPr>
            <a:r>
              <a:rPr lang="en-US" sz="2000" dirty="0"/>
              <a:t>Summarize (repeat key messages/points)</a:t>
            </a:r>
          </a:p>
          <a:p>
            <a:pPr marL="342900" indent="-342900">
              <a:buFont typeface="+mj-lt"/>
              <a:buAutoNum type="arabicPeriod"/>
            </a:pPr>
            <a:r>
              <a:rPr lang="en-US" sz="2000" dirty="0"/>
              <a:t>Call for </a:t>
            </a:r>
            <a:r>
              <a:rPr lang="en-US" sz="2000" dirty="0">
                <a:solidFill>
                  <a:srgbClr val="0070C0"/>
                </a:solidFill>
              </a:rPr>
              <a:t>action</a:t>
            </a:r>
            <a:r>
              <a:rPr lang="en-US" sz="2000" dirty="0"/>
              <a:t> - next steps</a:t>
            </a:r>
          </a:p>
          <a:p>
            <a:pPr marL="342900" indent="-342900">
              <a:buFont typeface="+mj-lt"/>
              <a:buAutoNum type="arabicPeriod"/>
            </a:pPr>
            <a:r>
              <a:rPr lang="en-US" sz="2000" dirty="0"/>
              <a:t>Finish on</a:t>
            </a:r>
            <a:r>
              <a:rPr lang="en-US" sz="2000" b="1" dirty="0"/>
              <a:t> </a:t>
            </a:r>
            <a:r>
              <a:rPr lang="en-US" sz="2000" dirty="0">
                <a:solidFill>
                  <a:srgbClr val="0070C0"/>
                </a:solidFill>
              </a:rPr>
              <a:t>high note </a:t>
            </a:r>
            <a:r>
              <a:rPr lang="en-US" sz="2000" dirty="0"/>
              <a:t>(something to clap about &amp; get audience talking in the break)</a:t>
            </a:r>
          </a:p>
        </p:txBody>
      </p:sp>
      <p:pic>
        <p:nvPicPr>
          <p:cNvPr id="5" name="Picture 4">
            <a:extLst>
              <a:ext uri="{FF2B5EF4-FFF2-40B4-BE49-F238E27FC236}">
                <a16:creationId xmlns:a16="http://schemas.microsoft.com/office/drawing/2014/main" id="{E1F8C6C9-5B09-B442-9C1A-17DD53B41E0A}"/>
              </a:ext>
            </a:extLst>
          </p:cNvPr>
          <p:cNvPicPr>
            <a:picLocks noChangeAspect="1"/>
          </p:cNvPicPr>
          <p:nvPr/>
        </p:nvPicPr>
        <p:blipFill>
          <a:blip r:embed="rId2"/>
          <a:stretch>
            <a:fillRect/>
          </a:stretch>
        </p:blipFill>
        <p:spPr>
          <a:xfrm>
            <a:off x="2588260" y="3688008"/>
            <a:ext cx="4272280" cy="2832030"/>
          </a:xfrm>
          <a:prstGeom prst="rect">
            <a:avLst/>
          </a:prstGeom>
        </p:spPr>
      </p:pic>
    </p:spTree>
    <p:extLst>
      <p:ext uri="{BB962C8B-B14F-4D97-AF65-F5344CB8AC3E}">
        <p14:creationId xmlns:p14="http://schemas.microsoft.com/office/powerpoint/2010/main" val="3773760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t>High Impact Conclusions</a:t>
            </a:r>
          </a:p>
        </p:txBody>
      </p:sp>
      <p:sp>
        <p:nvSpPr>
          <p:cNvPr id="4" name="TextBox 3"/>
          <p:cNvSpPr txBox="1"/>
          <p:nvPr/>
        </p:nvSpPr>
        <p:spPr>
          <a:xfrm>
            <a:off x="1421728" y="1601853"/>
            <a:ext cx="6026989" cy="2523768"/>
          </a:xfrm>
          <a:prstGeom prst="rect">
            <a:avLst/>
          </a:prstGeom>
          <a:noFill/>
        </p:spPr>
        <p:txBody>
          <a:bodyPr wrap="square" rtlCol="0">
            <a:spAutoFit/>
          </a:bodyPr>
          <a:lstStyle/>
          <a:p>
            <a:pPr marL="285750" indent="-285750">
              <a:buFont typeface="Arial" panose="020B0604020202020204" pitchFamily="34" charset="0"/>
              <a:buChar char="•"/>
            </a:pPr>
            <a:r>
              <a:rPr lang="en-US" sz="2000" dirty="0"/>
              <a:t>10-30 seconds to close</a:t>
            </a:r>
          </a:p>
          <a:p>
            <a:pPr marL="285750" indent="-285750">
              <a:buFont typeface="Arial" panose="020B0604020202020204" pitchFamily="34" charset="0"/>
              <a:buChar char="•"/>
            </a:pPr>
            <a:r>
              <a:rPr lang="en-US" sz="2000" dirty="0"/>
              <a:t>No boring/meaningless ‘Thank You’ slide!</a:t>
            </a:r>
          </a:p>
          <a:p>
            <a:pPr marL="285750" indent="-285750">
              <a:buFont typeface="Arial"/>
              <a:buChar char="•"/>
            </a:pPr>
            <a:r>
              <a:rPr lang="en-US" sz="2000" dirty="0"/>
              <a:t>STAR (Something They’ll Always Remember) - What do you want them to </a:t>
            </a:r>
            <a:r>
              <a:rPr lang="en-US" sz="2000" dirty="0">
                <a:solidFill>
                  <a:srgbClr val="0070C0"/>
                </a:solidFill>
              </a:rPr>
              <a:t>remember</a:t>
            </a:r>
            <a:r>
              <a:rPr lang="en-US" sz="2000" dirty="0"/>
              <a:t> 24 </a:t>
            </a:r>
            <a:r>
              <a:rPr lang="en-US" sz="2000" dirty="0" err="1"/>
              <a:t>hrs</a:t>
            </a:r>
            <a:r>
              <a:rPr lang="en-US" sz="2000" dirty="0"/>
              <a:t> later?</a:t>
            </a:r>
          </a:p>
          <a:p>
            <a:pPr marL="285750" indent="-285750">
              <a:buFont typeface="Arial"/>
              <a:buChar char="•"/>
            </a:pPr>
            <a:r>
              <a:rPr lang="en-US" sz="2000" dirty="0"/>
              <a:t>Repeat </a:t>
            </a:r>
            <a:r>
              <a:rPr lang="en-US" sz="2000" dirty="0">
                <a:solidFill>
                  <a:srgbClr val="0070C0"/>
                </a:solidFill>
              </a:rPr>
              <a:t>key message/s</a:t>
            </a:r>
          </a:p>
          <a:p>
            <a:pPr marL="285750" indent="-285750">
              <a:buFont typeface="Arial"/>
              <a:buChar char="•"/>
            </a:pPr>
            <a:r>
              <a:rPr lang="en-US" sz="2000" dirty="0">
                <a:solidFill>
                  <a:srgbClr val="0070C0"/>
                </a:solidFill>
              </a:rPr>
              <a:t>Link</a:t>
            </a:r>
            <a:r>
              <a:rPr lang="en-US" sz="2000" dirty="0"/>
              <a:t> back to Intro</a:t>
            </a:r>
          </a:p>
          <a:p>
            <a:pPr marL="285750" indent="-285750">
              <a:buFont typeface="Arial"/>
              <a:buChar char="•"/>
            </a:pPr>
            <a:r>
              <a:rPr lang="en-US" sz="2000" dirty="0"/>
              <a:t>“</a:t>
            </a:r>
            <a:r>
              <a:rPr lang="en-US" sz="2000" dirty="0">
                <a:solidFill>
                  <a:srgbClr val="0070C0"/>
                </a:solidFill>
              </a:rPr>
              <a:t>Feelgood</a:t>
            </a:r>
            <a:r>
              <a:rPr lang="en-US" sz="2000" dirty="0"/>
              <a:t>” or “goodwill” endings</a:t>
            </a:r>
          </a:p>
          <a:p>
            <a:pPr marL="285750" indent="-285750">
              <a:buFont typeface="Arial"/>
              <a:buChar char="•"/>
            </a:pPr>
            <a:endParaRPr lang="en-US" dirty="0"/>
          </a:p>
        </p:txBody>
      </p:sp>
      <p:pic>
        <p:nvPicPr>
          <p:cNvPr id="5" name="Picture 4">
            <a:extLst>
              <a:ext uri="{FF2B5EF4-FFF2-40B4-BE49-F238E27FC236}">
                <a16:creationId xmlns:a16="http://schemas.microsoft.com/office/drawing/2014/main" id="{B6DFBE4C-3C5B-EA4F-9148-F9D30C2895F1}"/>
              </a:ext>
            </a:extLst>
          </p:cNvPr>
          <p:cNvPicPr>
            <a:picLocks noChangeAspect="1"/>
          </p:cNvPicPr>
          <p:nvPr/>
        </p:nvPicPr>
        <p:blipFill>
          <a:blip r:embed="rId2"/>
          <a:stretch>
            <a:fillRect/>
          </a:stretch>
        </p:blipFill>
        <p:spPr>
          <a:xfrm>
            <a:off x="2880360" y="4257789"/>
            <a:ext cx="3928110" cy="2600211"/>
          </a:xfrm>
          <a:prstGeom prst="rect">
            <a:avLst/>
          </a:prstGeom>
        </p:spPr>
      </p:pic>
    </p:spTree>
    <p:extLst>
      <p:ext uri="{BB962C8B-B14F-4D97-AF65-F5344CB8AC3E}">
        <p14:creationId xmlns:p14="http://schemas.microsoft.com/office/powerpoint/2010/main" val="151596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84A0E-41BE-E649-A22E-90655FC320E7}"/>
              </a:ext>
            </a:extLst>
          </p:cNvPr>
          <p:cNvSpPr>
            <a:spLocks noGrp="1"/>
          </p:cNvSpPr>
          <p:nvPr>
            <p:ph type="title"/>
          </p:nvPr>
        </p:nvSpPr>
        <p:spPr/>
        <p:txBody>
          <a:bodyPr/>
          <a:lstStyle/>
          <a:p>
            <a:r>
              <a:rPr lang="en-GB" b="1" dirty="0">
                <a:solidFill>
                  <a:srgbClr val="7030A0"/>
                </a:solidFill>
              </a:rPr>
              <a:t>Visual design (slides)</a:t>
            </a:r>
            <a:endParaRPr lang="en-AU" dirty="0">
              <a:solidFill>
                <a:srgbClr val="7030A0"/>
              </a:solidFill>
            </a:endParaRPr>
          </a:p>
        </p:txBody>
      </p:sp>
      <p:sp>
        <p:nvSpPr>
          <p:cNvPr id="3" name="TextBox 2">
            <a:extLst>
              <a:ext uri="{FF2B5EF4-FFF2-40B4-BE49-F238E27FC236}">
                <a16:creationId xmlns:a16="http://schemas.microsoft.com/office/drawing/2014/main" id="{67A27E7B-C7B7-1E44-B8F1-D1E16CC634DC}"/>
              </a:ext>
            </a:extLst>
          </p:cNvPr>
          <p:cNvSpPr txBox="1"/>
          <p:nvPr/>
        </p:nvSpPr>
        <p:spPr>
          <a:xfrm>
            <a:off x="708660" y="1554480"/>
            <a:ext cx="7109460" cy="1323439"/>
          </a:xfrm>
          <a:prstGeom prst="rect">
            <a:avLst/>
          </a:prstGeom>
          <a:noFill/>
        </p:spPr>
        <p:txBody>
          <a:bodyPr wrap="square" rtlCol="0">
            <a:spAutoFit/>
          </a:bodyPr>
          <a:lstStyle/>
          <a:p>
            <a:pPr marL="342900" lvl="0" indent="-342900">
              <a:buFont typeface="Arial" panose="020B0604020202020204" pitchFamily="34" charset="0"/>
              <a:buChar char="•"/>
            </a:pPr>
            <a:r>
              <a:rPr lang="en-GB" sz="2000" dirty="0"/>
              <a:t>Visually oriented</a:t>
            </a:r>
            <a:endParaRPr lang="fi-FI" sz="2000" dirty="0"/>
          </a:p>
          <a:p>
            <a:pPr marL="342900" lvl="0" indent="-342900">
              <a:buFont typeface="Arial" panose="020B0604020202020204" pitchFamily="34" charset="0"/>
              <a:buChar char="•"/>
            </a:pPr>
            <a:r>
              <a:rPr lang="en-GB" sz="2000" dirty="0"/>
              <a:t>Suitable amount of information</a:t>
            </a:r>
            <a:endParaRPr lang="fi-FI" sz="2000" dirty="0"/>
          </a:p>
          <a:p>
            <a:pPr marL="342900" lvl="0" indent="-342900">
              <a:buFont typeface="Arial" panose="020B0604020202020204" pitchFamily="34" charset="0"/>
              <a:buChar char="•"/>
            </a:pPr>
            <a:r>
              <a:rPr lang="en-GB" sz="2000" dirty="0"/>
              <a:t>Avoids ‘</a:t>
            </a:r>
            <a:r>
              <a:rPr lang="en-GB" sz="2000" dirty="0" err="1"/>
              <a:t>chartjunk</a:t>
            </a:r>
            <a:r>
              <a:rPr lang="en-GB" sz="2000" dirty="0"/>
              <a:t>’ (unnecessary shading, borders, 3-D, </a:t>
            </a:r>
            <a:r>
              <a:rPr lang="en-GB" sz="2000" dirty="0" err="1"/>
              <a:t>clipArt</a:t>
            </a:r>
            <a:r>
              <a:rPr lang="en-GB" sz="2000" dirty="0"/>
              <a:t>)</a:t>
            </a:r>
            <a:endParaRPr lang="fi-FI" sz="2000" dirty="0"/>
          </a:p>
          <a:p>
            <a:pPr marL="342900" lvl="0" indent="-342900">
              <a:buFont typeface="Arial" panose="020B0604020202020204" pitchFamily="34" charset="0"/>
              <a:buChar char="•"/>
            </a:pPr>
            <a:r>
              <a:rPr lang="en-GB" sz="2000" dirty="0"/>
              <a:t>Headings convey narrative </a:t>
            </a:r>
            <a:endParaRPr lang="fi-FI" sz="2000" dirty="0"/>
          </a:p>
        </p:txBody>
      </p:sp>
      <p:pic>
        <p:nvPicPr>
          <p:cNvPr id="4" name="Picture 3">
            <a:extLst>
              <a:ext uri="{FF2B5EF4-FFF2-40B4-BE49-F238E27FC236}">
                <a16:creationId xmlns:a16="http://schemas.microsoft.com/office/drawing/2014/main" id="{17D8ACF9-A76F-FB4A-A04B-0E0C0F1925A3}"/>
              </a:ext>
            </a:extLst>
          </p:cNvPr>
          <p:cNvPicPr>
            <a:picLocks noChangeAspect="1"/>
          </p:cNvPicPr>
          <p:nvPr/>
        </p:nvPicPr>
        <p:blipFill rotWithShape="1">
          <a:blip r:embed="rId2"/>
          <a:srcRect t="14069"/>
          <a:stretch/>
        </p:blipFill>
        <p:spPr>
          <a:xfrm>
            <a:off x="777240" y="3415076"/>
            <a:ext cx="7680960" cy="3776888"/>
          </a:xfrm>
          <a:prstGeom prst="rect">
            <a:avLst/>
          </a:prstGeom>
        </p:spPr>
      </p:pic>
    </p:spTree>
    <p:extLst>
      <p:ext uri="{BB962C8B-B14F-4D97-AF65-F5344CB8AC3E}">
        <p14:creationId xmlns:p14="http://schemas.microsoft.com/office/powerpoint/2010/main" val="3095278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A4C3D-0E43-CE47-892B-2AC02D7369FB}"/>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2965F14-5B8E-2745-82F3-B0FBEA92659F}"/>
              </a:ext>
            </a:extLst>
          </p:cNvPr>
          <p:cNvSpPr>
            <a:spLocks noGrp="1"/>
          </p:cNvSpPr>
          <p:nvPr>
            <p:ph idx="1"/>
          </p:nvPr>
        </p:nvSpPr>
        <p:spPr>
          <a:xfrm>
            <a:off x="457200" y="3325813"/>
            <a:ext cx="8229600" cy="2800350"/>
          </a:xfrm>
        </p:spPr>
        <p:txBody>
          <a:bodyPr>
            <a:normAutofit/>
          </a:bodyPr>
          <a:lstStyle/>
          <a:p>
            <a:pPr marL="0" indent="0">
              <a:buNone/>
            </a:pPr>
            <a:r>
              <a:rPr lang="en-GB" sz="2400" b="1" dirty="0"/>
              <a:t>Appropriate in </a:t>
            </a:r>
            <a:r>
              <a:rPr lang="en-GB" sz="2400" b="1" dirty="0">
                <a:solidFill>
                  <a:srgbClr val="0070C0"/>
                </a:solidFill>
              </a:rPr>
              <a:t>number (of slides</a:t>
            </a:r>
            <a:r>
              <a:rPr lang="en-GB" sz="2400" b="1" dirty="0"/>
              <a:t>):</a:t>
            </a:r>
            <a:endParaRPr lang="fi-FI" sz="2400" b="1" dirty="0"/>
          </a:p>
          <a:p>
            <a:r>
              <a:rPr lang="fi-FI" sz="2400" dirty="0"/>
              <a:t>…a 20-minute PowerPoint </a:t>
            </a:r>
            <a:r>
              <a:rPr lang="fi-FI" sz="2400" dirty="0" err="1"/>
              <a:t>presentation</a:t>
            </a:r>
            <a:r>
              <a:rPr lang="fi-FI" sz="2400" dirty="0"/>
              <a:t> </a:t>
            </a:r>
            <a:r>
              <a:rPr lang="fi-FI" sz="2400" dirty="0" err="1"/>
              <a:t>should</a:t>
            </a:r>
            <a:r>
              <a:rPr lang="fi-FI" sz="2400" dirty="0"/>
              <a:t> </a:t>
            </a:r>
            <a:r>
              <a:rPr lang="fi-FI" sz="2400" dirty="0" err="1"/>
              <a:t>have</a:t>
            </a:r>
            <a:r>
              <a:rPr lang="fi-FI" sz="2400" dirty="0"/>
              <a:t> 10 </a:t>
            </a:r>
            <a:r>
              <a:rPr lang="fi-FI" sz="2400" dirty="0" err="1"/>
              <a:t>slides</a:t>
            </a:r>
            <a:r>
              <a:rPr lang="fi-FI" sz="2400" dirty="0"/>
              <a:t> and </a:t>
            </a:r>
            <a:r>
              <a:rPr lang="fi-FI" sz="2400" dirty="0" err="1"/>
              <a:t>contain</a:t>
            </a:r>
            <a:r>
              <a:rPr lang="fi-FI" sz="2400" dirty="0"/>
              <a:t> no </a:t>
            </a:r>
            <a:r>
              <a:rPr lang="fi-FI" sz="2400" dirty="0" err="1"/>
              <a:t>font</a:t>
            </a:r>
            <a:r>
              <a:rPr lang="fi-FI" sz="2400" dirty="0"/>
              <a:t> </a:t>
            </a:r>
            <a:r>
              <a:rPr lang="fi-FI" sz="2400" dirty="0" err="1"/>
              <a:t>smaller</a:t>
            </a:r>
            <a:r>
              <a:rPr lang="fi-FI" sz="2400" dirty="0"/>
              <a:t> </a:t>
            </a:r>
            <a:r>
              <a:rPr lang="fi-FI" sz="2400" dirty="0" err="1"/>
              <a:t>than</a:t>
            </a:r>
            <a:r>
              <a:rPr lang="fi-FI" sz="2400" dirty="0"/>
              <a:t> 30 </a:t>
            </a:r>
            <a:r>
              <a:rPr lang="fi-FI" sz="2400" dirty="0" err="1"/>
              <a:t>points</a:t>
            </a:r>
            <a:r>
              <a:rPr lang="fi-FI" sz="2400" dirty="0"/>
              <a:t>.</a:t>
            </a:r>
            <a:endParaRPr lang="en-AU" sz="2400" dirty="0"/>
          </a:p>
        </p:txBody>
      </p:sp>
      <p:pic>
        <p:nvPicPr>
          <p:cNvPr id="5" name="Picture 4">
            <a:extLst>
              <a:ext uri="{FF2B5EF4-FFF2-40B4-BE49-F238E27FC236}">
                <a16:creationId xmlns:a16="http://schemas.microsoft.com/office/drawing/2014/main" id="{4150D6E7-97A9-C149-B4BF-44E9EDFEE20E}"/>
              </a:ext>
            </a:extLst>
          </p:cNvPr>
          <p:cNvPicPr>
            <a:picLocks noChangeAspect="1"/>
          </p:cNvPicPr>
          <p:nvPr/>
        </p:nvPicPr>
        <p:blipFill>
          <a:blip r:embed="rId2"/>
          <a:stretch>
            <a:fillRect/>
          </a:stretch>
        </p:blipFill>
        <p:spPr>
          <a:xfrm>
            <a:off x="1187450" y="731837"/>
            <a:ext cx="6769100" cy="2095500"/>
          </a:xfrm>
          <a:prstGeom prst="rect">
            <a:avLst/>
          </a:prstGeom>
        </p:spPr>
      </p:pic>
    </p:spTree>
    <p:extLst>
      <p:ext uri="{BB962C8B-B14F-4D97-AF65-F5344CB8AC3E}">
        <p14:creationId xmlns:p14="http://schemas.microsoft.com/office/powerpoint/2010/main" val="2128377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Chilean Exports</a:t>
            </a:r>
          </a:p>
        </p:txBody>
      </p:sp>
      <p:sp>
        <p:nvSpPr>
          <p:cNvPr id="4099" name="Rectangle 3"/>
          <p:cNvSpPr>
            <a:spLocks noGrp="1" noChangeArrowheads="1"/>
          </p:cNvSpPr>
          <p:nvPr>
            <p:ph type="body" idx="1"/>
          </p:nvPr>
        </p:nvSpPr>
        <p:spPr/>
        <p:txBody>
          <a:bodyPr>
            <a:noAutofit/>
          </a:bodyPr>
          <a:lstStyle/>
          <a:p>
            <a:pPr>
              <a:lnSpc>
                <a:spcPct val="80000"/>
              </a:lnSpc>
            </a:pPr>
            <a:r>
              <a:rPr lang="en-US" sz="1800" dirty="0"/>
              <a:t>Fresh fruit leads Chile's export mix - Chile emerges as major supplier of fresh fruit to world market due to ample natural resources, consumer demand for fresh fruit during winter season in U.S. and Europe, and incentives in agricultural policies of Chilean government, encouraging trend toward diversification of exports and development of nontraditional crops - U.S. Dept. of Agriculture, Economic Research Service Report </a:t>
            </a:r>
          </a:p>
          <a:p>
            <a:pPr>
              <a:lnSpc>
                <a:spcPct val="80000"/>
              </a:lnSpc>
            </a:pPr>
            <a:r>
              <a:rPr lang="en-US" sz="1800" dirty="0"/>
              <a:t>Chile is among the developing economies taking advantage of these trends, pursuing a free market economy. This has allowed for diversification through the expansion of fruit production for export, especially to the U.S. and Western Europe. Chile has successfully diversified its agricultural sector to the extent that it is now a major fruit exporting nation. Many countries view Chile's diversification of agriculture as a model to be followed. </a:t>
            </a:r>
          </a:p>
          <a:p>
            <a:pPr>
              <a:lnSpc>
                <a:spcPct val="80000"/>
              </a:lnSpc>
            </a:pPr>
            <a:r>
              <a:rPr lang="en-US" sz="1800" dirty="0"/>
              <a:t>Meanwhile, the U.S. remains the largest single market for Chile's fruit exports. However, increasing demand from the EC and Central and East European countries combined may eventually surpass exports to the U.S., spurring further growth in Chile's exports. </a:t>
            </a:r>
          </a:p>
          <a:p>
            <a:pPr>
              <a:lnSpc>
                <a:spcPct val="80000"/>
              </a:lnSpc>
            </a:pPr>
            <a:r>
              <a:rPr lang="en-US" sz="1800" dirty="0"/>
              <a:t>If you</a:t>
            </a:r>
            <a:r>
              <a:rPr lang="ja-JP" altLang="en-US" sz="1800" dirty="0">
                <a:latin typeface="Arial"/>
              </a:rPr>
              <a:t>’</a:t>
            </a:r>
            <a:r>
              <a:rPr lang="en-US" sz="1800" dirty="0" err="1"/>
              <a:t>ve</a:t>
            </a:r>
            <a:r>
              <a:rPr lang="en-US" sz="1800" dirty="0"/>
              <a:t> read this far, your eyes probably hurt and you</a:t>
            </a:r>
            <a:r>
              <a:rPr lang="ja-JP" altLang="en-US" sz="1800" dirty="0">
                <a:latin typeface="Arial"/>
              </a:rPr>
              <a:t>’</a:t>
            </a:r>
            <a:r>
              <a:rPr lang="en-US" sz="1800" dirty="0" err="1"/>
              <a:t>ve</a:t>
            </a:r>
            <a:r>
              <a:rPr lang="en-US" sz="1800" dirty="0"/>
              <a:t> been reading this tedious long-winded text instead of listening to me. I</a:t>
            </a:r>
            <a:r>
              <a:rPr lang="ja-JP" altLang="en-US" sz="1800" dirty="0">
                <a:latin typeface="Arial"/>
              </a:rPr>
              <a:t>’</a:t>
            </a:r>
            <a:r>
              <a:rPr lang="en-US" sz="1800" dirty="0"/>
              <a:t>m insulted- can</a:t>
            </a:r>
            <a:r>
              <a:rPr lang="ja-JP" altLang="en-US" sz="1800" dirty="0">
                <a:latin typeface="Arial"/>
              </a:rPr>
              <a:t>’</a:t>
            </a:r>
            <a:r>
              <a:rPr lang="en-US" sz="1800" dirty="0"/>
              <a:t>t you see I</a:t>
            </a:r>
            <a:r>
              <a:rPr lang="ja-JP" altLang="en-US" sz="1800" dirty="0">
                <a:latin typeface="Arial"/>
              </a:rPr>
              <a:t>’</a:t>
            </a:r>
            <a:r>
              <a:rPr lang="en-US" sz="1800" dirty="0"/>
              <a:t>m doing a presentation up here? Look at me! Congratulations, however, on having such good eyesight. </a:t>
            </a:r>
          </a:p>
        </p:txBody>
      </p:sp>
    </p:spTree>
    <p:extLst>
      <p:ext uri="{BB962C8B-B14F-4D97-AF65-F5344CB8AC3E}">
        <p14:creationId xmlns:p14="http://schemas.microsoft.com/office/powerpoint/2010/main" val="1509007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solidFill>
                  <a:srgbClr val="FFFF00"/>
                </a:solidFill>
              </a:rPr>
              <a:t>Beginner Motorcycles</a:t>
            </a:r>
          </a:p>
        </p:txBody>
      </p:sp>
      <p:pic>
        <p:nvPicPr>
          <p:cNvPr id="614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1600200"/>
            <a:ext cx="4038600" cy="3048000"/>
          </a:xfrm>
        </p:spPr>
      </p:pic>
      <p:sp>
        <p:nvSpPr>
          <p:cNvPr id="6149" name="Rectangle 5"/>
          <p:cNvSpPr>
            <a:spLocks noGrp="1" noChangeArrowheads="1"/>
          </p:cNvSpPr>
          <p:nvPr>
            <p:ph type="body" sz="half" idx="2"/>
          </p:nvPr>
        </p:nvSpPr>
        <p:spPr/>
        <p:txBody>
          <a:bodyPr/>
          <a:lstStyle/>
          <a:p>
            <a:r>
              <a:rPr lang="en-US" sz="2800">
                <a:solidFill>
                  <a:srgbClr val="FFFF00"/>
                </a:solidFill>
              </a:rPr>
              <a:t>My personal favorite: the Suzuki Savage</a:t>
            </a:r>
          </a:p>
          <a:p>
            <a:r>
              <a:rPr lang="en-US" sz="2800">
                <a:solidFill>
                  <a:srgbClr val="FFFF00"/>
                </a:solidFill>
              </a:rPr>
              <a:t>Light weight (~380lbs)</a:t>
            </a:r>
          </a:p>
          <a:p>
            <a:r>
              <a:rPr lang="en-US" sz="2800">
                <a:solidFill>
                  <a:srgbClr val="FFFF00"/>
                </a:solidFill>
              </a:rPr>
              <a:t>Adequate power (650cc engine)</a:t>
            </a:r>
          </a:p>
          <a:p>
            <a:r>
              <a:rPr lang="en-US" sz="2800">
                <a:solidFill>
                  <a:srgbClr val="FFFF00"/>
                </a:solidFill>
              </a:rPr>
              <a:t>Low seat height fits most riders</a:t>
            </a:r>
          </a:p>
          <a:p>
            <a:endParaRPr lang="en-US" sz="2800">
              <a:solidFill>
                <a:srgbClr val="FFFF00"/>
              </a:solidFill>
            </a:endParaRPr>
          </a:p>
        </p:txBody>
      </p:sp>
    </p:spTree>
    <p:extLst>
      <p:ext uri="{BB962C8B-B14F-4D97-AF65-F5344CB8AC3E}">
        <p14:creationId xmlns:p14="http://schemas.microsoft.com/office/powerpoint/2010/main" val="413111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8160C7-F772-C54F-A122-C0A5DBF4D9B1}"/>
              </a:ext>
            </a:extLst>
          </p:cNvPr>
          <p:cNvSpPr txBox="1"/>
          <p:nvPr/>
        </p:nvSpPr>
        <p:spPr>
          <a:xfrm>
            <a:off x="721217" y="2756079"/>
            <a:ext cx="6516710" cy="769441"/>
          </a:xfrm>
          <a:prstGeom prst="rect">
            <a:avLst/>
          </a:prstGeom>
          <a:noFill/>
        </p:spPr>
        <p:txBody>
          <a:bodyPr wrap="square" rtlCol="0">
            <a:spAutoFit/>
          </a:bodyPr>
          <a:lstStyle/>
          <a:p>
            <a:r>
              <a:rPr lang="en-GB" sz="2200" dirty="0"/>
              <a:t>Is the A2a supposed to be a manuscript of the speech we are going to give in session 4?</a:t>
            </a:r>
            <a:endParaRPr lang="en-AU" sz="2200" dirty="0"/>
          </a:p>
        </p:txBody>
      </p:sp>
      <p:sp>
        <p:nvSpPr>
          <p:cNvPr id="3" name="TextBox 2">
            <a:extLst>
              <a:ext uri="{FF2B5EF4-FFF2-40B4-BE49-F238E27FC236}">
                <a16:creationId xmlns:a16="http://schemas.microsoft.com/office/drawing/2014/main" id="{80709B03-96D0-CE41-B2F6-F035DD4F72FE}"/>
              </a:ext>
            </a:extLst>
          </p:cNvPr>
          <p:cNvSpPr txBox="1"/>
          <p:nvPr/>
        </p:nvSpPr>
        <p:spPr>
          <a:xfrm>
            <a:off x="1326524" y="1262130"/>
            <a:ext cx="4005330" cy="1077218"/>
          </a:xfrm>
          <a:prstGeom prst="rect">
            <a:avLst/>
          </a:prstGeom>
          <a:noFill/>
        </p:spPr>
        <p:txBody>
          <a:bodyPr wrap="square" rtlCol="0">
            <a:spAutoFit/>
          </a:bodyPr>
          <a:lstStyle/>
          <a:p>
            <a:pPr algn="ctr"/>
            <a:r>
              <a:rPr lang="en-AU" sz="3200" b="1" dirty="0"/>
              <a:t>Session 2 Reflection feedback</a:t>
            </a:r>
          </a:p>
        </p:txBody>
      </p:sp>
    </p:spTree>
    <p:extLst>
      <p:ext uri="{BB962C8B-B14F-4D97-AF65-F5344CB8AC3E}">
        <p14:creationId xmlns:p14="http://schemas.microsoft.com/office/powerpoint/2010/main" val="177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i="1"/>
          </a:p>
        </p:txBody>
      </p:sp>
      <p:pic>
        <p:nvPicPr>
          <p:cNvPr id="921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828800"/>
            <a:ext cx="1524000" cy="1309688"/>
          </a:xfrm>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429000"/>
            <a:ext cx="2105025" cy="2105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29000"/>
            <a:ext cx="1389063"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429000"/>
            <a:ext cx="2092325" cy="3171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231" name="Picture 15" descr="The image “http://www.crews.org/curriculum/ex/compsci/webresources/animation/eyescan.gif” cannot be displayed, because it contains erro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429000"/>
            <a:ext cx="1295400" cy="647700"/>
          </a:xfrm>
          <a:prstGeom prst="rect">
            <a:avLst/>
          </a:prstGeom>
          <a:noFill/>
          <a:extLst>
            <a:ext uri="{909E8E84-426E-40dd-AFC4-6F175D3DCCD1}">
              <a14:hiddenFill xmlns:a14="http://schemas.microsoft.com/office/drawing/2010/main" xmlns="">
                <a:solidFill>
                  <a:srgbClr val="FFFFFF"/>
                </a:solidFill>
              </a14:hiddenFill>
            </a:ext>
          </a:extLst>
        </p:spPr>
      </p:pic>
      <p:pic>
        <p:nvPicPr>
          <p:cNvPr id="9233" name="Picture 17" descr="welco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1524000"/>
            <a:ext cx="5657850" cy="1447800"/>
          </a:xfrm>
          <a:prstGeom prst="rect">
            <a:avLst/>
          </a:prstGeom>
          <a:noFill/>
          <a:extLst>
            <a:ext uri="{909E8E84-426E-40dd-AFC4-6F175D3DCCD1}">
              <a14:hiddenFill xmlns:a14="http://schemas.microsoft.com/office/drawing/2010/main" xmlns="">
                <a:solidFill>
                  <a:srgbClr val="FFFFFF"/>
                </a:solidFill>
              </a14:hiddenFill>
            </a:ext>
          </a:extLst>
        </p:spPr>
      </p:pic>
      <p:pic>
        <p:nvPicPr>
          <p:cNvPr id="9235" name="Picture 19" descr="wow2ani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533400"/>
            <a:ext cx="1206500" cy="774700"/>
          </a:xfrm>
          <a:prstGeom prst="rect">
            <a:avLst/>
          </a:prstGeom>
          <a:noFill/>
          <a:extLst>
            <a:ext uri="{909E8E84-426E-40dd-AFC4-6F175D3DCCD1}">
              <a14:hiddenFill xmlns:a14="http://schemas.microsoft.com/office/drawing/2010/main" xmlns="">
                <a:solidFill>
                  <a:srgbClr val="FFFFFF"/>
                </a:solidFill>
              </a14:hiddenFill>
            </a:ext>
          </a:extLst>
        </p:spPr>
      </p:pic>
      <p:sp>
        <p:nvSpPr>
          <p:cNvPr id="9236" name="WordArt 20"/>
          <p:cNvSpPr>
            <a:spLocks noChangeArrowheads="1" noChangeShapeType="1" noTextEdit="1"/>
          </p:cNvSpPr>
          <p:nvPr/>
        </p:nvSpPr>
        <p:spPr bwMode="auto">
          <a:xfrm>
            <a:off x="2290763" y="228600"/>
            <a:ext cx="4562475" cy="12954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a:r>
              <a:rPr lang="en-US" sz="3600"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Buying a New Suit</a:t>
            </a:r>
          </a:p>
        </p:txBody>
      </p:sp>
      <p:pic>
        <p:nvPicPr>
          <p:cNvPr id="9237" name="Picture 21" descr="wow2ani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457200"/>
            <a:ext cx="1206500" cy="774700"/>
          </a:xfrm>
          <a:prstGeom prst="rect">
            <a:avLst/>
          </a:prstGeom>
          <a:noFill/>
          <a:extLst>
            <a:ext uri="{909E8E84-426E-40dd-AFC4-6F175D3DCCD1}">
              <a14:hiddenFill xmlns:a14="http://schemas.microsoft.com/office/drawing/2010/main" xmlns="">
                <a:solidFill>
                  <a:srgbClr val="FFFFFF"/>
                </a:solidFill>
              </a14:hiddenFill>
            </a:ext>
          </a:extLst>
        </p:spPr>
      </p:pic>
      <p:pic>
        <p:nvPicPr>
          <p:cNvPr id="9239"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1676400"/>
            <a:ext cx="1009650" cy="1190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243" name="Picture 27" descr="The image “http://www.crews.org/curriculum/ex/compsci/webresources/animation/eyescan.gif” cannot be displayed, because it contains error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410200"/>
            <a:ext cx="1295400" cy="647700"/>
          </a:xfrm>
          <a:prstGeom prst="rect">
            <a:avLst/>
          </a:prstGeom>
          <a:noFill/>
          <a:extLst>
            <a:ext uri="{909E8E84-426E-40dd-AFC4-6F175D3DCCD1}">
              <a14:hiddenFill xmlns:a14="http://schemas.microsoft.com/office/drawing/2010/main" xmlns="">
                <a:solidFill>
                  <a:srgbClr val="FFFFFF"/>
                </a:solidFill>
              </a14:hiddenFill>
            </a:ext>
          </a:extLst>
        </p:spPr>
      </p:pic>
      <p:pic>
        <p:nvPicPr>
          <p:cNvPr id="9244" name="Picture 2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4495800"/>
            <a:ext cx="904875" cy="1809750"/>
          </a:xfrm>
          <a:prstGeom prst="rect">
            <a:avLst/>
          </a:prstGeom>
          <a:noFill/>
          <a:extLst>
            <a:ext uri="{909E8E84-426E-40dd-AFC4-6F175D3DCCD1}">
              <a14:hiddenFill xmlns:a14="http://schemas.microsoft.com/office/drawing/2010/main" xmlns="">
                <a:solidFill>
                  <a:srgbClr val="FFFFFF"/>
                </a:solidFill>
              </a14:hiddenFill>
            </a:ext>
          </a:extLst>
        </p:spPr>
      </p:pic>
      <p:pic>
        <p:nvPicPr>
          <p:cNvPr id="9245" name="Picture 29"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648200"/>
            <a:ext cx="800100" cy="1600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38430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sz="2800" b="1" dirty="0"/>
              <a:t>Which looks better?</a:t>
            </a:r>
          </a:p>
        </p:txBody>
      </p:sp>
      <p:sp>
        <p:nvSpPr>
          <p:cNvPr id="3" name="Content Placeholder 2"/>
          <p:cNvSpPr>
            <a:spLocks noGrp="1"/>
          </p:cNvSpPr>
          <p:nvPr>
            <p:ph idx="1"/>
          </p:nvPr>
        </p:nvSpPr>
        <p:spPr>
          <a:xfrm>
            <a:off x="1294819" y="1594473"/>
            <a:ext cx="6387853" cy="3786218"/>
          </a:xfrm>
        </p:spPr>
        <p:txBody>
          <a:bodyPr>
            <a:normAutofit/>
          </a:bodyPr>
          <a:lstStyle/>
          <a:p>
            <a:pPr marL="0" indent="0">
              <a:buNone/>
            </a:pPr>
            <a:endParaRPr lang="en-US" sz="2000" b="1" dirty="0"/>
          </a:p>
          <a:p>
            <a:r>
              <a:rPr lang="en-US" sz="2000" dirty="0"/>
              <a:t>Cross-company analyses revealed that 6% of all employees were unaware of the changes in our Healthcare coverage.</a:t>
            </a:r>
          </a:p>
          <a:p>
            <a:pPr marL="0" indent="0" algn="ctr">
              <a:buNone/>
            </a:pPr>
            <a:r>
              <a:rPr lang="en-US" sz="2000" dirty="0"/>
              <a:t>OR</a:t>
            </a:r>
          </a:p>
          <a:p>
            <a:r>
              <a:rPr lang="en-US" sz="2000" dirty="0"/>
              <a:t>6% not aware of Healthcare changes</a:t>
            </a:r>
          </a:p>
        </p:txBody>
      </p:sp>
      <p:pic>
        <p:nvPicPr>
          <p:cNvPr id="4" name="Picture 3"/>
          <p:cNvPicPr>
            <a:picLocks noChangeAspect="1"/>
          </p:cNvPicPr>
          <p:nvPr/>
        </p:nvPicPr>
        <p:blipFill>
          <a:blip r:embed="rId2"/>
          <a:stretch>
            <a:fillRect/>
          </a:stretch>
        </p:blipFill>
        <p:spPr>
          <a:xfrm>
            <a:off x="2393244" y="4285544"/>
            <a:ext cx="3695700" cy="2197100"/>
          </a:xfrm>
          <a:prstGeom prst="rect">
            <a:avLst/>
          </a:prstGeom>
        </p:spPr>
      </p:pic>
    </p:spTree>
    <p:extLst>
      <p:ext uri="{BB962C8B-B14F-4D97-AF65-F5344CB8AC3E}">
        <p14:creationId xmlns:p14="http://schemas.microsoft.com/office/powerpoint/2010/main" val="1289502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Images &amp; text</a:t>
            </a:r>
          </a:p>
        </p:txBody>
      </p:sp>
      <p:sp>
        <p:nvSpPr>
          <p:cNvPr id="3" name="Content Placeholder 2"/>
          <p:cNvSpPr>
            <a:spLocks noGrp="1"/>
          </p:cNvSpPr>
          <p:nvPr>
            <p:ph idx="1"/>
          </p:nvPr>
        </p:nvSpPr>
        <p:spPr>
          <a:xfrm>
            <a:off x="457200" y="1600201"/>
            <a:ext cx="8229600" cy="1560506"/>
          </a:xfrm>
        </p:spPr>
        <p:txBody>
          <a:bodyPr>
            <a:normAutofit/>
          </a:bodyPr>
          <a:lstStyle/>
          <a:p>
            <a:r>
              <a:rPr lang="en-US" sz="2400" dirty="0"/>
              <a:t>Talking about </a:t>
            </a:r>
            <a:r>
              <a:rPr lang="en-US" sz="2400" b="1" dirty="0">
                <a:solidFill>
                  <a:srgbClr val="000090"/>
                </a:solidFill>
              </a:rPr>
              <a:t>pollution in China? </a:t>
            </a:r>
            <a:r>
              <a:rPr lang="en-US" sz="2400" dirty="0"/>
              <a:t>Present 4 bullet points of pollution data… Or </a:t>
            </a:r>
            <a:r>
              <a:rPr lang="en-US" sz="2400" b="1" dirty="0"/>
              <a:t>read</a:t>
            </a:r>
            <a:r>
              <a:rPr lang="en-US" sz="2400" dirty="0"/>
              <a:t> the stats &amp; </a:t>
            </a:r>
            <a:r>
              <a:rPr lang="en-US" sz="2400" b="1" dirty="0"/>
              <a:t>show</a:t>
            </a:r>
            <a:r>
              <a:rPr lang="en-US" sz="2400" dirty="0"/>
              <a:t> a photo?</a:t>
            </a:r>
          </a:p>
        </p:txBody>
      </p:sp>
      <p:pic>
        <p:nvPicPr>
          <p:cNvPr id="4" name="Picture 3" descr="Screen Shot 2014-11-12 at 3.57.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771" y="3160706"/>
            <a:ext cx="7073900" cy="3568700"/>
          </a:xfrm>
          <a:prstGeom prst="rect">
            <a:avLst/>
          </a:prstGeom>
        </p:spPr>
      </p:pic>
    </p:spTree>
    <p:extLst>
      <p:ext uri="{BB962C8B-B14F-4D97-AF65-F5344CB8AC3E}">
        <p14:creationId xmlns:p14="http://schemas.microsoft.com/office/powerpoint/2010/main" val="842113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1-12 at 3.40.13 PM.png"/>
          <p:cNvPicPr>
            <a:picLocks noChangeAspect="1"/>
          </p:cNvPicPr>
          <p:nvPr/>
        </p:nvPicPr>
        <p:blipFill>
          <a:blip r:embed="rId2">
            <a:extLst>
              <a:ext uri="{28A0092B-C50C-407E-A947-70E740481C1C}">
                <a14:useLocalDpi xmlns:a14="http://schemas.microsoft.com/office/drawing/2010/main" val="0"/>
              </a:ext>
            </a:extLst>
          </a:blip>
          <a:srcRect t="14433" b="14433"/>
          <a:stretch>
            <a:fillRect/>
          </a:stretch>
        </p:blipFill>
        <p:spPr>
          <a:xfrm>
            <a:off x="187735" y="3890419"/>
            <a:ext cx="5029519" cy="2766042"/>
          </a:xfrm>
          <a:prstGeom prst="rect">
            <a:avLst/>
          </a:prstGeom>
        </p:spPr>
      </p:pic>
      <p:pic>
        <p:nvPicPr>
          <p:cNvPr id="5" name="Content Placeholder 3" descr="Screen Shot 2014-11-12 at 3.40.22 PM.png"/>
          <p:cNvPicPr>
            <a:picLocks noChangeAspect="1"/>
          </p:cNvPicPr>
          <p:nvPr/>
        </p:nvPicPr>
        <p:blipFill>
          <a:blip r:embed="rId3">
            <a:extLst>
              <a:ext uri="{28A0092B-C50C-407E-A947-70E740481C1C}">
                <a14:useLocalDpi xmlns:a14="http://schemas.microsoft.com/office/drawing/2010/main" val="0"/>
              </a:ext>
            </a:extLst>
          </a:blip>
          <a:srcRect t="14008" b="14008"/>
          <a:stretch>
            <a:fillRect/>
          </a:stretch>
        </p:blipFill>
        <p:spPr>
          <a:xfrm>
            <a:off x="4195693" y="1107909"/>
            <a:ext cx="5272378" cy="2899605"/>
          </a:xfrm>
          <a:prstGeom prst="rect">
            <a:avLst/>
          </a:prstGeom>
        </p:spPr>
      </p:pic>
      <p:sp>
        <p:nvSpPr>
          <p:cNvPr id="6" name="Title 1"/>
          <p:cNvSpPr>
            <a:spLocks noGrp="1"/>
          </p:cNvSpPr>
          <p:nvPr>
            <p:ph type="title"/>
          </p:nvPr>
        </p:nvSpPr>
        <p:spPr>
          <a:xfrm>
            <a:off x="288213" y="1337129"/>
            <a:ext cx="3336851" cy="1143000"/>
          </a:xfrm>
        </p:spPr>
        <p:txBody>
          <a:bodyPr>
            <a:normAutofit/>
          </a:bodyPr>
          <a:lstStyle/>
          <a:p>
            <a:r>
              <a:rPr lang="en-US" sz="2800" b="1" dirty="0"/>
              <a:t>Compare…</a:t>
            </a:r>
          </a:p>
        </p:txBody>
      </p:sp>
    </p:spTree>
    <p:extLst>
      <p:ext uri="{BB962C8B-B14F-4D97-AF65-F5344CB8AC3E}">
        <p14:creationId xmlns:p14="http://schemas.microsoft.com/office/powerpoint/2010/main" val="2318096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F08C-130D-8840-BC2C-04BD5BF397C5}"/>
              </a:ext>
            </a:extLst>
          </p:cNvPr>
          <p:cNvSpPr>
            <a:spLocks noGrp="1"/>
          </p:cNvSpPr>
          <p:nvPr>
            <p:ph type="title"/>
          </p:nvPr>
        </p:nvSpPr>
        <p:spPr/>
        <p:txBody>
          <a:bodyPr/>
          <a:lstStyle/>
          <a:p>
            <a:r>
              <a:rPr lang="en-AU" b="1" dirty="0">
                <a:solidFill>
                  <a:srgbClr val="7030A0"/>
                </a:solidFill>
              </a:rPr>
              <a:t>Team names</a:t>
            </a:r>
          </a:p>
        </p:txBody>
      </p:sp>
      <p:sp>
        <p:nvSpPr>
          <p:cNvPr id="3" name="Content Placeholder 2">
            <a:extLst>
              <a:ext uri="{FF2B5EF4-FFF2-40B4-BE49-F238E27FC236}">
                <a16:creationId xmlns:a16="http://schemas.microsoft.com/office/drawing/2014/main" id="{50BF32F2-EFF6-8B42-972A-D41BEB3AE150}"/>
              </a:ext>
            </a:extLst>
          </p:cNvPr>
          <p:cNvSpPr>
            <a:spLocks noGrp="1"/>
          </p:cNvSpPr>
          <p:nvPr>
            <p:ph idx="1"/>
          </p:nvPr>
        </p:nvSpPr>
        <p:spPr/>
        <p:txBody>
          <a:bodyPr>
            <a:normAutofit/>
          </a:bodyPr>
          <a:lstStyle/>
          <a:p>
            <a:pPr marL="0" indent="0">
              <a:buNone/>
            </a:pPr>
            <a:r>
              <a:rPr lang="fi-FI" sz="2400" dirty="0" err="1"/>
              <a:t>Email</a:t>
            </a:r>
            <a:r>
              <a:rPr lang="fi-FI" sz="2400" dirty="0"/>
              <a:t> me </a:t>
            </a:r>
            <a:r>
              <a:rPr lang="fi-FI" sz="2400" dirty="0" err="1"/>
              <a:t>your</a:t>
            </a:r>
            <a:r>
              <a:rPr lang="fi-FI" sz="2400" dirty="0"/>
              <a:t> team </a:t>
            </a:r>
            <a:r>
              <a:rPr lang="fi-FI" sz="2400" dirty="0" err="1"/>
              <a:t>names</a:t>
            </a:r>
            <a:r>
              <a:rPr lang="fi-FI" sz="2400" dirty="0"/>
              <a:t> </a:t>
            </a:r>
            <a:r>
              <a:rPr lang="fi-FI" sz="2400" dirty="0" err="1"/>
              <a:t>by</a:t>
            </a:r>
            <a:r>
              <a:rPr lang="fi-FI" sz="2400" dirty="0"/>
              <a:t> 10am </a:t>
            </a:r>
            <a:r>
              <a:rPr lang="fi-FI" sz="2400" dirty="0" err="1"/>
              <a:t>Monday</a:t>
            </a:r>
            <a:endParaRPr lang="fi-FI" sz="2400" dirty="0"/>
          </a:p>
          <a:p>
            <a:pPr marL="0" indent="0">
              <a:buNone/>
            </a:pPr>
            <a:endParaRPr lang="fi-FI" sz="2400" dirty="0"/>
          </a:p>
        </p:txBody>
      </p:sp>
    </p:spTree>
    <p:extLst>
      <p:ext uri="{BB962C8B-B14F-4D97-AF65-F5344CB8AC3E}">
        <p14:creationId xmlns:p14="http://schemas.microsoft.com/office/powerpoint/2010/main" val="2058815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4B946-46DB-E344-94C4-19C57E370C92}"/>
              </a:ext>
            </a:extLst>
          </p:cNvPr>
          <p:cNvSpPr>
            <a:spLocks noGrp="1"/>
          </p:cNvSpPr>
          <p:nvPr>
            <p:ph type="title"/>
          </p:nvPr>
        </p:nvSpPr>
        <p:spPr/>
        <p:txBody>
          <a:bodyPr>
            <a:normAutofit/>
          </a:bodyPr>
          <a:lstStyle/>
          <a:p>
            <a:r>
              <a:rPr lang="en-GB" sz="3200" b="1" dirty="0">
                <a:solidFill>
                  <a:srgbClr val="7030A0"/>
                </a:solidFill>
              </a:rPr>
              <a:t>4. A2b Presentations </a:t>
            </a:r>
            <a:r>
              <a:rPr lang="en-GB" sz="3200" dirty="0">
                <a:solidFill>
                  <a:srgbClr val="7030A0"/>
                </a:solidFill>
              </a:rPr>
              <a:t>(Monday)</a:t>
            </a:r>
            <a:endParaRPr lang="en-AU" sz="3200" dirty="0"/>
          </a:p>
        </p:txBody>
      </p:sp>
      <p:sp>
        <p:nvSpPr>
          <p:cNvPr id="3" name="Content Placeholder 2">
            <a:extLst>
              <a:ext uri="{FF2B5EF4-FFF2-40B4-BE49-F238E27FC236}">
                <a16:creationId xmlns:a16="http://schemas.microsoft.com/office/drawing/2014/main" id="{4C5F9C35-50E9-4C41-B313-2B83854500A5}"/>
              </a:ext>
            </a:extLst>
          </p:cNvPr>
          <p:cNvSpPr>
            <a:spLocks noGrp="1"/>
          </p:cNvSpPr>
          <p:nvPr>
            <p:ph idx="1"/>
          </p:nvPr>
        </p:nvSpPr>
        <p:spPr/>
        <p:txBody>
          <a:bodyPr>
            <a:normAutofit/>
          </a:bodyPr>
          <a:lstStyle/>
          <a:p>
            <a:pPr marL="0" indent="0">
              <a:buNone/>
            </a:pPr>
            <a:r>
              <a:rPr lang="en-US" sz="2000" b="1" dirty="0"/>
              <a:t>Due: </a:t>
            </a:r>
            <a:r>
              <a:rPr lang="en-US" sz="2000" dirty="0"/>
              <a:t>in class on Monday 8 February</a:t>
            </a:r>
            <a:r>
              <a:rPr lang="en-US" sz="2000" b="1" dirty="0"/>
              <a:t>. </a:t>
            </a:r>
            <a:endParaRPr lang="fi-FI" sz="2000" b="1" dirty="0"/>
          </a:p>
          <a:p>
            <a:pPr marL="0" indent="0">
              <a:buNone/>
            </a:pPr>
            <a:r>
              <a:rPr lang="en-GB" sz="2000" b="1" dirty="0"/>
              <a:t>Topic</a:t>
            </a:r>
            <a:r>
              <a:rPr lang="en-GB" sz="2000" dirty="0"/>
              <a:t>: You can freely choose the topic, as long as it is persuasive, business-related and appropriate</a:t>
            </a:r>
            <a:r>
              <a:rPr lang="en-GB" sz="2000" b="1" dirty="0"/>
              <a:t>. </a:t>
            </a:r>
            <a:endParaRPr lang="fi-FI" sz="2000" dirty="0"/>
          </a:p>
          <a:p>
            <a:pPr marL="0" indent="0">
              <a:buNone/>
            </a:pPr>
            <a:r>
              <a:rPr lang="en-GB" sz="2000" b="1" dirty="0"/>
              <a:t>Length: </a:t>
            </a:r>
            <a:r>
              <a:rPr lang="en-US" sz="2000" dirty="0"/>
              <a:t>5 minutes</a:t>
            </a:r>
            <a:endParaRPr lang="fi-FI" sz="2000" dirty="0"/>
          </a:p>
          <a:p>
            <a:pPr marL="0" indent="0">
              <a:buNone/>
            </a:pPr>
            <a:r>
              <a:rPr lang="en-GB" sz="2000" b="1" dirty="0"/>
              <a:t>Visual support material: </a:t>
            </a:r>
            <a:r>
              <a:rPr lang="en-GB" sz="2000" dirty="0"/>
              <a:t>PowerPoint slides, Prezi-visuals or the like should NOT be used for the presentation. You may use props – </a:t>
            </a:r>
            <a:r>
              <a:rPr lang="en-GB" sz="2000" dirty="0" err="1"/>
              <a:t>eg</a:t>
            </a:r>
            <a:r>
              <a:rPr lang="en-GB" sz="2000" dirty="0"/>
              <a:t> show audience a product</a:t>
            </a:r>
            <a:endParaRPr lang="fi-FI" sz="2000" dirty="0"/>
          </a:p>
        </p:txBody>
      </p:sp>
    </p:spTree>
    <p:extLst>
      <p:ext uri="{BB962C8B-B14F-4D97-AF65-F5344CB8AC3E}">
        <p14:creationId xmlns:p14="http://schemas.microsoft.com/office/powerpoint/2010/main" val="356054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C5E492-8244-B543-9AF8-724F1DC4E34C}"/>
              </a:ext>
            </a:extLst>
          </p:cNvPr>
          <p:cNvSpPr>
            <a:spLocks noGrp="1"/>
          </p:cNvSpPr>
          <p:nvPr>
            <p:ph idx="1"/>
          </p:nvPr>
        </p:nvSpPr>
        <p:spPr/>
        <p:txBody>
          <a:bodyPr>
            <a:noAutofit/>
          </a:bodyPr>
          <a:lstStyle/>
          <a:p>
            <a:pPr marL="0" indent="0">
              <a:buNone/>
            </a:pPr>
            <a:r>
              <a:rPr lang="en-GB" sz="2000" b="1" dirty="0"/>
              <a:t>Procedure in class in small groups: </a:t>
            </a:r>
            <a:endParaRPr lang="fi-FI" sz="2000" dirty="0"/>
          </a:p>
          <a:p>
            <a:pPr lvl="0"/>
            <a:r>
              <a:rPr lang="en-GB" sz="2000" dirty="0"/>
              <a:t>Give your 5-minute presentations in turns.</a:t>
            </a:r>
            <a:r>
              <a:rPr lang="en-GB" sz="2000" b="1" dirty="0"/>
              <a:t> </a:t>
            </a:r>
            <a:r>
              <a:rPr lang="en-GB" sz="2000" dirty="0"/>
              <a:t>The others act as the audience, and they also write down written feedback (on a feedback sheet) during the presentation. See &amp; download feedback sheet in ‘A2b Individual Persuasive Presentation’ activity in MyCourses. </a:t>
            </a:r>
            <a:endParaRPr lang="fi-FI" sz="2000" dirty="0"/>
          </a:p>
          <a:p>
            <a:pPr lvl="0"/>
            <a:r>
              <a:rPr lang="en-GB" sz="2000" dirty="0"/>
              <a:t>After each presentation, the group should spend about 7 minutes giving oral feedback to the presenter. Talk about both the good points of the presentation and the points to consider. It is important that the presenter gets comprehensive feedback in order to know what her/his strong and weaker points are.</a:t>
            </a:r>
            <a:endParaRPr lang="fi-FI" sz="2000" dirty="0"/>
          </a:p>
          <a:p>
            <a:pPr lvl="0"/>
            <a:r>
              <a:rPr lang="en-FI" sz="2000" dirty="0"/>
              <a:t>Ask for each presenter's email address and email your feedback forms to each presenter at the end of the session</a:t>
            </a:r>
            <a:r>
              <a:rPr lang="en-GB" sz="2000" dirty="0"/>
              <a:t>.</a:t>
            </a:r>
            <a:endParaRPr lang="fi-FI" sz="2000" dirty="0"/>
          </a:p>
        </p:txBody>
      </p:sp>
    </p:spTree>
    <p:extLst>
      <p:ext uri="{BB962C8B-B14F-4D97-AF65-F5344CB8AC3E}">
        <p14:creationId xmlns:p14="http://schemas.microsoft.com/office/powerpoint/2010/main" val="31966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3310" y="1417638"/>
            <a:ext cx="6684004" cy="1938992"/>
          </a:xfrm>
          <a:prstGeom prst="rect">
            <a:avLst/>
          </a:prstGeom>
          <a:noFill/>
        </p:spPr>
        <p:txBody>
          <a:bodyPr wrap="square" rtlCol="0">
            <a:spAutoFit/>
          </a:bodyPr>
          <a:lstStyle/>
          <a:p>
            <a:r>
              <a:rPr lang="en-US" sz="2000" b="1" dirty="0"/>
              <a:t>Peer feedback to be based on:</a:t>
            </a:r>
          </a:p>
          <a:p>
            <a:pPr marL="285750" indent="-285750">
              <a:buFont typeface="Arial"/>
              <a:buChar char="•"/>
            </a:pPr>
            <a:r>
              <a:rPr lang="en-US" sz="2000" dirty="0"/>
              <a:t>Audience orientation</a:t>
            </a:r>
          </a:p>
          <a:p>
            <a:pPr marL="285750" indent="-285750">
              <a:buFont typeface="Arial"/>
              <a:buChar char="•"/>
            </a:pPr>
            <a:r>
              <a:rPr lang="en-US" sz="2000" dirty="0"/>
              <a:t>Organization: intro, body, conclusion</a:t>
            </a:r>
          </a:p>
          <a:p>
            <a:pPr marL="285750" indent="-285750">
              <a:buFont typeface="Arial"/>
              <a:buChar char="•"/>
            </a:pPr>
            <a:r>
              <a:rPr lang="en-US" sz="2000" dirty="0"/>
              <a:t>Delivery</a:t>
            </a:r>
          </a:p>
          <a:p>
            <a:pPr marL="285750" indent="-285750">
              <a:buFont typeface="Arial"/>
              <a:buChar char="•"/>
            </a:pPr>
            <a:r>
              <a:rPr lang="en-US" sz="2000" dirty="0"/>
              <a:t>Language (oral delivery)</a:t>
            </a:r>
          </a:p>
          <a:p>
            <a:endParaRPr lang="en-US" sz="2000" dirty="0"/>
          </a:p>
        </p:txBody>
      </p:sp>
      <p:sp>
        <p:nvSpPr>
          <p:cNvPr id="5" name="Title 4">
            <a:extLst>
              <a:ext uri="{FF2B5EF4-FFF2-40B4-BE49-F238E27FC236}">
                <a16:creationId xmlns:a16="http://schemas.microsoft.com/office/drawing/2014/main" id="{97643A41-E094-CA40-B804-F77A727B90CA}"/>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3272958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703267" y="709613"/>
            <a:ext cx="7737475" cy="1143000"/>
          </a:xfrm>
          <a:prstGeom prst="rect">
            <a:avLst/>
          </a:prstGeom>
          <a:noFill/>
          <a:ln w="9525">
            <a:noFill/>
            <a:miter lim="800000"/>
            <a:headEnd/>
            <a:tailEnd/>
          </a:ln>
        </p:spPr>
        <p:txBody>
          <a:bodyPr/>
          <a:lstStyle/>
          <a:p>
            <a:pPr fontAlgn="base">
              <a:spcBef>
                <a:spcPct val="0"/>
              </a:spcBef>
              <a:spcAft>
                <a:spcPct val="0"/>
              </a:spcAft>
            </a:pPr>
            <a:endParaRPr lang="en-GB" sz="3200" b="1">
              <a:solidFill>
                <a:srgbClr val="CC0000"/>
              </a:solidFill>
              <a:latin typeface="Verdana" pitchFamily="34" charset="0"/>
            </a:endParaRPr>
          </a:p>
        </p:txBody>
      </p:sp>
      <p:sp>
        <p:nvSpPr>
          <p:cNvPr id="70658" name="Rectangle 3"/>
          <p:cNvSpPr>
            <a:spLocks noChangeArrowheads="1"/>
          </p:cNvSpPr>
          <p:nvPr/>
        </p:nvSpPr>
        <p:spPr bwMode="auto">
          <a:xfrm>
            <a:off x="647700" y="1697039"/>
            <a:ext cx="8388796" cy="3998452"/>
          </a:xfrm>
          <a:prstGeom prst="rect">
            <a:avLst/>
          </a:prstGeom>
          <a:noFill/>
          <a:ln w="9525">
            <a:noFill/>
            <a:miter lim="800000"/>
            <a:headEnd/>
            <a:tailEnd/>
          </a:ln>
        </p:spPr>
        <p:txBody>
          <a:bodyPr/>
          <a:lstStyle/>
          <a:p>
            <a:pPr lvl="0" fontAlgn="base">
              <a:lnSpc>
                <a:spcPct val="160000"/>
              </a:lnSpc>
              <a:spcBef>
                <a:spcPct val="20000"/>
              </a:spcBef>
              <a:spcAft>
                <a:spcPct val="0"/>
              </a:spcAft>
            </a:pPr>
            <a:r>
              <a:rPr lang="en-GB" sz="2000" dirty="0"/>
              <a:t>Based on your reading of 4 Inputs + teacher’s lectures</a:t>
            </a:r>
          </a:p>
          <a:p>
            <a:pPr marL="457200" lvl="0" indent="-457200" fontAlgn="base">
              <a:lnSpc>
                <a:spcPct val="160000"/>
              </a:lnSpc>
              <a:spcBef>
                <a:spcPct val="20000"/>
              </a:spcBef>
              <a:spcAft>
                <a:spcPct val="0"/>
              </a:spcAft>
              <a:buFont typeface="+mj-lt"/>
              <a:buAutoNum type="arabicPeriod"/>
            </a:pPr>
            <a:r>
              <a:rPr lang="en-GB" sz="2000" dirty="0"/>
              <a:t>Multiple-choice questions</a:t>
            </a:r>
          </a:p>
          <a:p>
            <a:pPr marL="457200" lvl="0" indent="-457200" fontAlgn="base">
              <a:lnSpc>
                <a:spcPct val="160000"/>
              </a:lnSpc>
              <a:spcBef>
                <a:spcPct val="20000"/>
              </a:spcBef>
              <a:spcAft>
                <a:spcPct val="0"/>
              </a:spcAft>
              <a:buFont typeface="+mj-lt"/>
              <a:buAutoNum type="arabicPeriod"/>
            </a:pPr>
            <a:r>
              <a:rPr lang="en-GB" sz="2000" dirty="0"/>
              <a:t>1 writing task </a:t>
            </a:r>
          </a:p>
          <a:p>
            <a:pPr lvl="0" fontAlgn="base">
              <a:lnSpc>
                <a:spcPct val="160000"/>
              </a:lnSpc>
              <a:spcBef>
                <a:spcPct val="20000"/>
              </a:spcBef>
              <a:spcAft>
                <a:spcPct val="0"/>
              </a:spcAft>
            </a:pPr>
            <a:r>
              <a:rPr lang="en-GB" sz="2000" b="1" dirty="0"/>
              <a:t>Begin at 13.00</a:t>
            </a:r>
            <a:r>
              <a:rPr lang="en-GB" sz="2000" dirty="0"/>
              <a:t> </a:t>
            </a:r>
          </a:p>
          <a:p>
            <a:pPr lvl="0" fontAlgn="base">
              <a:lnSpc>
                <a:spcPct val="160000"/>
              </a:lnSpc>
              <a:spcBef>
                <a:spcPct val="20000"/>
              </a:spcBef>
              <a:spcAft>
                <a:spcPct val="0"/>
              </a:spcAft>
            </a:pPr>
            <a:r>
              <a:rPr lang="en-GB" sz="2000" dirty="0">
                <a:solidFill>
                  <a:srgbClr val="000000"/>
                </a:solidFill>
              </a:rPr>
              <a:t>Total 90 minutes (45 minutes each)</a:t>
            </a:r>
          </a:p>
          <a:p>
            <a:pPr fontAlgn="base">
              <a:lnSpc>
                <a:spcPct val="160000"/>
              </a:lnSpc>
              <a:spcBef>
                <a:spcPct val="20000"/>
              </a:spcBef>
              <a:spcAft>
                <a:spcPct val="0"/>
              </a:spcAft>
            </a:pPr>
            <a:r>
              <a:rPr lang="en-GB" sz="2000" dirty="0">
                <a:solidFill>
                  <a:srgbClr val="000000"/>
                </a:solidFill>
              </a:rPr>
              <a:t>Closed book: no notes, no textbook</a:t>
            </a:r>
          </a:p>
          <a:p>
            <a:pPr fontAlgn="base">
              <a:lnSpc>
                <a:spcPct val="160000"/>
              </a:lnSpc>
              <a:spcBef>
                <a:spcPct val="20000"/>
              </a:spcBef>
              <a:spcAft>
                <a:spcPct val="0"/>
              </a:spcAft>
            </a:pPr>
            <a:r>
              <a:rPr lang="en-GB" sz="2000" dirty="0">
                <a:solidFill>
                  <a:srgbClr val="000000"/>
                </a:solidFill>
              </a:rPr>
              <a:t>Upload to </a:t>
            </a:r>
            <a:r>
              <a:rPr lang="en-GB" sz="2000" dirty="0"/>
              <a:t>Test </a:t>
            </a:r>
            <a:r>
              <a:rPr lang="en-GB" sz="2000" dirty="0">
                <a:solidFill>
                  <a:srgbClr val="000000"/>
                </a:solidFill>
              </a:rPr>
              <a:t>folder in MyCourses</a:t>
            </a:r>
          </a:p>
        </p:txBody>
      </p:sp>
      <p:sp>
        <p:nvSpPr>
          <p:cNvPr id="70659" name="Rectangle 2"/>
          <p:cNvSpPr>
            <a:spLocks noChangeArrowheads="1"/>
          </p:cNvSpPr>
          <p:nvPr/>
        </p:nvSpPr>
        <p:spPr bwMode="auto">
          <a:xfrm>
            <a:off x="661991" y="822325"/>
            <a:ext cx="7737475" cy="1143000"/>
          </a:xfrm>
          <a:prstGeom prst="rect">
            <a:avLst/>
          </a:prstGeom>
          <a:noFill/>
          <a:ln w="9525">
            <a:noFill/>
            <a:miter lim="800000"/>
            <a:headEnd/>
            <a:tailEnd/>
          </a:ln>
        </p:spPr>
        <p:txBody>
          <a:bodyPr/>
          <a:lstStyle/>
          <a:p>
            <a:pPr fontAlgn="base">
              <a:spcBef>
                <a:spcPct val="0"/>
              </a:spcBef>
              <a:spcAft>
                <a:spcPct val="0"/>
              </a:spcAft>
            </a:pPr>
            <a:r>
              <a:rPr lang="en-GB" sz="3200" b="1" dirty="0">
                <a:solidFill>
                  <a:srgbClr val="7030A0"/>
                </a:solidFill>
              </a:rPr>
              <a:t>5. A3 In-class test (Session 5 Tuesday)</a:t>
            </a:r>
            <a:endParaRPr lang="en-GB" sz="3200" b="1" dirty="0">
              <a:solidFill>
                <a:srgbClr val="7030A0"/>
              </a:solidFill>
              <a:latin typeface="Verdana"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237" y="6293134"/>
            <a:ext cx="1774378" cy="343927"/>
          </a:xfrm>
          <a:prstGeom prst="rect">
            <a:avLst/>
          </a:prstGeom>
        </p:spPr>
      </p:pic>
    </p:spTree>
    <p:extLst>
      <p:ext uri="{BB962C8B-B14F-4D97-AF65-F5344CB8AC3E}">
        <p14:creationId xmlns:p14="http://schemas.microsoft.com/office/powerpoint/2010/main" val="275243822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E01E35-2001-7347-86CA-89854CFDE8BF}"/>
              </a:ext>
            </a:extLst>
          </p:cNvPr>
          <p:cNvSpPr txBox="1"/>
          <p:nvPr/>
        </p:nvSpPr>
        <p:spPr>
          <a:xfrm>
            <a:off x="1143000" y="1028700"/>
            <a:ext cx="6595110" cy="1446550"/>
          </a:xfrm>
          <a:prstGeom prst="rect">
            <a:avLst/>
          </a:prstGeom>
          <a:noFill/>
        </p:spPr>
        <p:txBody>
          <a:bodyPr wrap="square" rtlCol="0">
            <a:spAutoFit/>
          </a:bodyPr>
          <a:lstStyle/>
          <a:p>
            <a:r>
              <a:rPr lang="en-US" sz="3200" b="1" dirty="0">
                <a:solidFill>
                  <a:srgbClr val="660066"/>
                </a:solidFill>
              </a:rPr>
              <a:t>Session 3 Reflection </a:t>
            </a:r>
          </a:p>
          <a:p>
            <a:r>
              <a:rPr lang="fi-FI" sz="2800" b="1" dirty="0">
                <a:solidFill>
                  <a:schemeClr val="accent4">
                    <a:lumMod val="75000"/>
                    <a:lumOff val="25000"/>
                  </a:schemeClr>
                </a:solidFill>
              </a:rPr>
              <a:t>(</a:t>
            </a:r>
            <a:r>
              <a:rPr lang="fi-FI" sz="2800" b="1" dirty="0" err="1">
                <a:solidFill>
                  <a:schemeClr val="accent4">
                    <a:lumMod val="75000"/>
                    <a:lumOff val="25000"/>
                  </a:schemeClr>
                </a:solidFill>
              </a:rPr>
              <a:t>do</a:t>
            </a:r>
            <a:r>
              <a:rPr lang="fi-FI" sz="2800" b="1" dirty="0">
                <a:solidFill>
                  <a:schemeClr val="accent4">
                    <a:lumMod val="75000"/>
                    <a:lumOff val="25000"/>
                  </a:schemeClr>
                </a:solidFill>
              </a:rPr>
              <a:t> </a:t>
            </a:r>
            <a:r>
              <a:rPr lang="fi-FI" sz="2800" b="1" dirty="0" err="1">
                <a:solidFill>
                  <a:schemeClr val="accent4">
                    <a:lumMod val="75000"/>
                    <a:lumOff val="25000"/>
                  </a:schemeClr>
                </a:solidFill>
              </a:rPr>
              <a:t>tonight</a:t>
            </a:r>
            <a:r>
              <a:rPr lang="fi-FI" sz="2800" b="1" dirty="0">
                <a:solidFill>
                  <a:schemeClr val="accent4">
                    <a:lumMod val="75000"/>
                    <a:lumOff val="25000"/>
                  </a:schemeClr>
                </a:solidFill>
              </a:rPr>
              <a:t> </a:t>
            </a:r>
            <a:r>
              <a:rPr lang="fi-FI" sz="2800" b="1" dirty="0" err="1">
                <a:solidFill>
                  <a:schemeClr val="accent4">
                    <a:lumMod val="75000"/>
                    <a:lumOff val="25000"/>
                  </a:schemeClr>
                </a:solidFill>
              </a:rPr>
              <a:t>or</a:t>
            </a:r>
            <a:r>
              <a:rPr lang="fi-FI" sz="2800" b="1" dirty="0">
                <a:solidFill>
                  <a:schemeClr val="accent4">
                    <a:lumMod val="75000"/>
                    <a:lumOff val="25000"/>
                  </a:schemeClr>
                </a:solidFill>
              </a:rPr>
              <a:t> </a:t>
            </a:r>
            <a:r>
              <a:rPr lang="fi-FI" sz="2800" b="1" dirty="0" err="1">
                <a:solidFill>
                  <a:schemeClr val="accent4">
                    <a:lumMod val="75000"/>
                    <a:lumOff val="25000"/>
                  </a:schemeClr>
                </a:solidFill>
              </a:rPr>
              <a:t>tomorrow</a:t>
            </a:r>
            <a:r>
              <a:rPr lang="fi-FI" sz="2800" b="1" dirty="0">
                <a:solidFill>
                  <a:schemeClr val="accent4">
                    <a:lumMod val="75000"/>
                    <a:lumOff val="25000"/>
                  </a:schemeClr>
                </a:solidFill>
              </a:rPr>
              <a:t> </a:t>
            </a:r>
            <a:r>
              <a:rPr lang="fi-FI" sz="2800" b="1" dirty="0" err="1">
                <a:solidFill>
                  <a:schemeClr val="accent4">
                    <a:lumMod val="75000"/>
                    <a:lumOff val="25000"/>
                  </a:schemeClr>
                </a:solidFill>
              </a:rPr>
              <a:t>morning</a:t>
            </a:r>
            <a:r>
              <a:rPr lang="fi-FI" sz="2800" b="1" dirty="0">
                <a:solidFill>
                  <a:schemeClr val="accent4">
                    <a:lumMod val="75000"/>
                    <a:lumOff val="25000"/>
                  </a:schemeClr>
                </a:solidFill>
              </a:rPr>
              <a:t> in </a:t>
            </a:r>
            <a:r>
              <a:rPr lang="fi-FI" sz="2800" b="1" dirty="0" err="1">
                <a:solidFill>
                  <a:schemeClr val="accent4">
                    <a:lumMod val="75000"/>
                    <a:lumOff val="25000"/>
                  </a:schemeClr>
                </a:solidFill>
              </a:rPr>
              <a:t>MyCourses</a:t>
            </a:r>
            <a:r>
              <a:rPr lang="fi-FI" sz="2800" b="1" dirty="0">
                <a:solidFill>
                  <a:schemeClr val="accent4">
                    <a:lumMod val="75000"/>
                    <a:lumOff val="25000"/>
                  </a:schemeClr>
                </a:solidFill>
              </a:rPr>
              <a:t>)</a:t>
            </a:r>
            <a:endParaRPr lang="en-AU" sz="2800" b="1" dirty="0"/>
          </a:p>
        </p:txBody>
      </p:sp>
    </p:spTree>
    <p:extLst>
      <p:ext uri="{BB962C8B-B14F-4D97-AF65-F5344CB8AC3E}">
        <p14:creationId xmlns:p14="http://schemas.microsoft.com/office/powerpoint/2010/main" val="2250593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D1ECB-42BE-9A48-AC70-466558964C45}"/>
              </a:ext>
            </a:extLst>
          </p:cNvPr>
          <p:cNvSpPr/>
          <p:nvPr/>
        </p:nvSpPr>
        <p:spPr>
          <a:xfrm>
            <a:off x="776190" y="1412522"/>
            <a:ext cx="5062487" cy="3493264"/>
          </a:xfrm>
          <a:prstGeom prst="rect">
            <a:avLst/>
          </a:prstGeom>
        </p:spPr>
        <p:txBody>
          <a:bodyPr wrap="square">
            <a:spAutoFit/>
          </a:bodyPr>
          <a:lstStyle/>
          <a:p>
            <a:r>
              <a:rPr lang="en-GB" sz="2000" b="1" dirty="0"/>
              <a:t>Topic</a:t>
            </a:r>
            <a:r>
              <a:rPr lang="en-GB" sz="2000" dirty="0"/>
              <a:t>: You can freely choose the topic, as long as it is persuasive, business-related and appropriate</a:t>
            </a:r>
            <a:r>
              <a:rPr lang="en-GB" sz="2000" b="1" dirty="0"/>
              <a:t>. </a:t>
            </a:r>
            <a:endParaRPr lang="en-US" sz="2000" dirty="0"/>
          </a:p>
          <a:p>
            <a:pPr>
              <a:spcBef>
                <a:spcPts val="600"/>
              </a:spcBef>
              <a:spcAft>
                <a:spcPts val="600"/>
              </a:spcAft>
            </a:pPr>
            <a:r>
              <a:rPr lang="en-US" dirty="0"/>
              <a:t>Write a </a:t>
            </a:r>
            <a:r>
              <a:rPr lang="en-US" b="1" dirty="0"/>
              <a:t>strategy outline </a:t>
            </a:r>
            <a:r>
              <a:rPr lang="en-US" dirty="0"/>
              <a:t>which </a:t>
            </a:r>
            <a:endParaRPr lang="en-FI" dirty="0"/>
          </a:p>
          <a:p>
            <a:pPr lvl="1">
              <a:spcBef>
                <a:spcPts val="600"/>
              </a:spcBef>
              <a:spcAft>
                <a:spcPts val="600"/>
              </a:spcAft>
            </a:pPr>
            <a:r>
              <a:rPr lang="en-US" dirty="0"/>
              <a:t>(a) covers points about presentation situation &amp; components of persuasion + </a:t>
            </a:r>
            <a:endParaRPr lang="en-FI" dirty="0"/>
          </a:p>
          <a:p>
            <a:pPr lvl="1">
              <a:spcBef>
                <a:spcPts val="600"/>
              </a:spcBef>
              <a:spcAft>
                <a:spcPts val="600"/>
              </a:spcAft>
            </a:pPr>
            <a:r>
              <a:rPr lang="en-US" dirty="0"/>
              <a:t>(b) links your analysis to the theory presented in </a:t>
            </a:r>
            <a:r>
              <a:rPr lang="en-US" u="sng" dirty="0"/>
              <a:t>Input 1</a:t>
            </a:r>
            <a:r>
              <a:rPr lang="en-US" dirty="0"/>
              <a:t> (communicating strategically) and </a:t>
            </a:r>
            <a:r>
              <a:rPr lang="en-US" u="sng" dirty="0"/>
              <a:t>Input 2</a:t>
            </a:r>
            <a:r>
              <a:rPr lang="en-US" dirty="0"/>
              <a:t>  (persuasive techniques).</a:t>
            </a:r>
            <a:endParaRPr lang="en-US" sz="2000" dirty="0"/>
          </a:p>
          <a:p>
            <a:pPr>
              <a:spcBef>
                <a:spcPts val="600"/>
              </a:spcBef>
              <a:spcAft>
                <a:spcPts val="600"/>
              </a:spcAft>
            </a:pPr>
            <a:endParaRPr lang="en-US" dirty="0"/>
          </a:p>
        </p:txBody>
      </p:sp>
      <p:sp>
        <p:nvSpPr>
          <p:cNvPr id="3" name="Rectangle 2">
            <a:extLst>
              <a:ext uri="{FF2B5EF4-FFF2-40B4-BE49-F238E27FC236}">
                <a16:creationId xmlns:a16="http://schemas.microsoft.com/office/drawing/2014/main" id="{6EA5DE09-3DEC-5540-835B-55E21CB5A732}"/>
              </a:ext>
            </a:extLst>
          </p:cNvPr>
          <p:cNvSpPr>
            <a:spLocks noChangeArrowheads="1"/>
          </p:cNvSpPr>
          <p:nvPr/>
        </p:nvSpPr>
        <p:spPr bwMode="auto">
          <a:xfrm>
            <a:off x="511222" y="479889"/>
            <a:ext cx="7737475" cy="814429"/>
          </a:xfrm>
          <a:prstGeom prst="rect">
            <a:avLst/>
          </a:prstGeom>
          <a:noFill/>
          <a:ln w="9525">
            <a:noFill/>
            <a:miter lim="800000"/>
            <a:headEnd/>
            <a:tailEnd/>
          </a:ln>
        </p:spPr>
        <p:txBody>
          <a:bodyPr/>
          <a:lstStyle/>
          <a:p>
            <a:pPr fontAlgn="base">
              <a:spcBef>
                <a:spcPct val="0"/>
              </a:spcBef>
              <a:spcAft>
                <a:spcPct val="0"/>
              </a:spcAft>
            </a:pPr>
            <a:r>
              <a:rPr lang="en-GB" sz="3200" b="1" dirty="0">
                <a:solidFill>
                  <a:srgbClr val="7030A0"/>
                </a:solidFill>
              </a:rPr>
              <a:t>1. A2a Individual Presentation Strategy Outline</a:t>
            </a:r>
            <a:endParaRPr lang="en-GB" sz="3200" b="1" dirty="0">
              <a:solidFill>
                <a:srgbClr val="7030A0"/>
              </a:solidFill>
              <a:latin typeface="Verdana" pitchFamily="34" charset="0"/>
            </a:endParaRPr>
          </a:p>
        </p:txBody>
      </p:sp>
    </p:spTree>
    <p:extLst>
      <p:ext uri="{BB962C8B-B14F-4D97-AF65-F5344CB8AC3E}">
        <p14:creationId xmlns:p14="http://schemas.microsoft.com/office/powerpoint/2010/main" val="1126382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938" y="572810"/>
            <a:ext cx="7772400" cy="1470025"/>
          </a:xfrm>
        </p:spPr>
        <p:txBody>
          <a:bodyPr>
            <a:normAutofit/>
          </a:bodyPr>
          <a:lstStyle/>
          <a:p>
            <a:r>
              <a:rPr lang="en-GB" sz="3200" b="1" dirty="0">
                <a:solidFill>
                  <a:srgbClr val="7030A0"/>
                </a:solidFill>
              </a:rPr>
              <a:t>Preparation for session 4 (Monday) </a:t>
            </a:r>
            <a:endParaRPr lang="en-US" sz="3200" dirty="0">
              <a:solidFill>
                <a:srgbClr val="7030A0"/>
              </a:solidFill>
            </a:endParaRPr>
          </a:p>
        </p:txBody>
      </p:sp>
      <p:sp>
        <p:nvSpPr>
          <p:cNvPr id="3" name="Subtitle 2"/>
          <p:cNvSpPr>
            <a:spLocks noGrp="1"/>
          </p:cNvSpPr>
          <p:nvPr>
            <p:ph type="subTitle" idx="1"/>
          </p:nvPr>
        </p:nvSpPr>
        <p:spPr>
          <a:xfrm>
            <a:off x="1047580" y="2198823"/>
            <a:ext cx="6400800" cy="2460353"/>
          </a:xfrm>
        </p:spPr>
        <p:txBody>
          <a:bodyPr>
            <a:normAutofit/>
          </a:bodyPr>
          <a:lstStyle/>
          <a:p>
            <a:pPr marL="457200" lvl="0" indent="-457200" algn="l">
              <a:spcBef>
                <a:spcPts val="1176"/>
              </a:spcBef>
              <a:buFont typeface="+mj-lt"/>
              <a:buAutoNum type="arabicPeriod"/>
            </a:pPr>
            <a:r>
              <a:rPr lang="en-US" sz="2400" u="sng" dirty="0">
                <a:solidFill>
                  <a:schemeClr val="tx1"/>
                </a:solidFill>
              </a:rPr>
              <a:t>A2a: Individual, 5-min persuasive presentation outline</a:t>
            </a:r>
            <a:endParaRPr lang="fi-FI" sz="2400" dirty="0">
              <a:solidFill>
                <a:schemeClr val="tx1"/>
              </a:solidFill>
            </a:endParaRPr>
          </a:p>
          <a:p>
            <a:pPr lvl="1" algn="l">
              <a:spcBef>
                <a:spcPts val="1176"/>
              </a:spcBef>
            </a:pPr>
            <a:r>
              <a:rPr lang="en-US" sz="2400" b="1" dirty="0">
                <a:solidFill>
                  <a:schemeClr val="tx1"/>
                </a:solidFill>
              </a:rPr>
              <a:t>Upload to MyCourses by 13.00 on Monday.</a:t>
            </a:r>
            <a:endParaRPr lang="fi-FI" sz="2400" dirty="0">
              <a:solidFill>
                <a:schemeClr val="tx1"/>
              </a:solidFill>
            </a:endParaRPr>
          </a:p>
          <a:p>
            <a:pPr marL="457200" lvl="0" indent="-457200" algn="l">
              <a:spcBef>
                <a:spcPts val="1176"/>
              </a:spcBef>
              <a:buFont typeface="+mj-lt"/>
              <a:buAutoNum type="arabicPeriod"/>
            </a:pPr>
            <a:r>
              <a:rPr lang="en-US" sz="2400" u="sng" dirty="0">
                <a:solidFill>
                  <a:schemeClr val="tx1"/>
                </a:solidFill>
              </a:rPr>
              <a:t>A2b: Individual, 5-min persuasive presentation</a:t>
            </a:r>
            <a:r>
              <a:rPr lang="en-US" sz="2400" dirty="0">
                <a:solidFill>
                  <a:schemeClr val="tx1"/>
                </a:solidFill>
              </a:rPr>
              <a:t> </a:t>
            </a:r>
            <a:r>
              <a:rPr lang="en-US" sz="2400" b="1" dirty="0">
                <a:solidFill>
                  <a:schemeClr val="tx1"/>
                </a:solidFill>
              </a:rPr>
              <a:t>to be given in class (Monday)</a:t>
            </a:r>
            <a:endParaRPr lang="fi-FI" sz="2400" dirty="0">
              <a:solidFill>
                <a:schemeClr val="tx1"/>
              </a:solidFill>
            </a:endParaRPr>
          </a:p>
        </p:txBody>
      </p:sp>
    </p:spTree>
    <p:extLst>
      <p:ext uri="{BB962C8B-B14F-4D97-AF65-F5344CB8AC3E}">
        <p14:creationId xmlns:p14="http://schemas.microsoft.com/office/powerpoint/2010/main" val="2480348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0DD5-EDAD-154D-BACD-C53E6C9AAC63}"/>
              </a:ext>
            </a:extLst>
          </p:cNvPr>
          <p:cNvSpPr txBox="1"/>
          <p:nvPr/>
        </p:nvSpPr>
        <p:spPr>
          <a:xfrm>
            <a:off x="844062" y="820615"/>
            <a:ext cx="6799384" cy="3908762"/>
          </a:xfrm>
          <a:prstGeom prst="rect">
            <a:avLst/>
          </a:prstGeom>
          <a:noFill/>
        </p:spPr>
        <p:txBody>
          <a:bodyPr wrap="square" rtlCol="0">
            <a:spAutoFit/>
          </a:bodyPr>
          <a:lstStyle/>
          <a:p>
            <a:pPr>
              <a:spcBef>
                <a:spcPts val="600"/>
              </a:spcBef>
              <a:spcAft>
                <a:spcPts val="600"/>
              </a:spcAft>
            </a:pPr>
            <a:r>
              <a:rPr lang="en-US" b="1" dirty="0">
                <a:solidFill>
                  <a:srgbClr val="0070C0"/>
                </a:solidFill>
              </a:rPr>
              <a:t>A2a Assignment instructions:</a:t>
            </a:r>
            <a:endParaRPr lang="en-FI" b="1" dirty="0">
              <a:solidFill>
                <a:srgbClr val="0070C0"/>
              </a:solidFill>
            </a:endParaRPr>
          </a:p>
          <a:p>
            <a:pPr>
              <a:spcBef>
                <a:spcPts val="600"/>
              </a:spcBef>
              <a:spcAft>
                <a:spcPts val="600"/>
              </a:spcAft>
            </a:pPr>
            <a:r>
              <a:rPr lang="en-US" b="1" dirty="0"/>
              <a:t>Presentation situation in a nutshell</a:t>
            </a:r>
            <a:r>
              <a:rPr lang="en-US" dirty="0"/>
              <a:t>:</a:t>
            </a:r>
            <a:endParaRPr lang="en-FI" dirty="0"/>
          </a:p>
          <a:p>
            <a:pPr lvl="0">
              <a:spcBef>
                <a:spcPts val="600"/>
              </a:spcBef>
              <a:spcAft>
                <a:spcPts val="600"/>
              </a:spcAft>
            </a:pPr>
            <a:r>
              <a:rPr lang="en-US" u="sng" dirty="0"/>
              <a:t>Presentation topic:</a:t>
            </a:r>
            <a:r>
              <a:rPr lang="en-US" dirty="0"/>
              <a:t> What is the presentation about?</a:t>
            </a:r>
            <a:endParaRPr lang="en-FI" dirty="0"/>
          </a:p>
          <a:p>
            <a:pPr lvl="0">
              <a:spcBef>
                <a:spcPts val="600"/>
              </a:spcBef>
              <a:spcAft>
                <a:spcPts val="600"/>
              </a:spcAft>
            </a:pPr>
            <a:r>
              <a:rPr lang="en-US" u="sng" dirty="0"/>
              <a:t>Title</a:t>
            </a:r>
            <a:r>
              <a:rPr lang="en-US" dirty="0"/>
              <a:t>: What would be a catchy title for your presentation?</a:t>
            </a:r>
            <a:endParaRPr lang="en-FI" dirty="0"/>
          </a:p>
          <a:p>
            <a:pPr lvl="0">
              <a:spcBef>
                <a:spcPts val="600"/>
              </a:spcBef>
              <a:spcAft>
                <a:spcPts val="600"/>
              </a:spcAft>
            </a:pPr>
            <a:r>
              <a:rPr lang="en-US" u="sng" dirty="0"/>
              <a:t>Message outcome / objective</a:t>
            </a:r>
            <a:r>
              <a:rPr lang="en-US" dirty="0"/>
              <a:t>: What do you want your audience to think, feel or do as a result of your message? (COMMUNICATOR STRATEGY)</a:t>
            </a:r>
            <a:endParaRPr lang="en-FI" dirty="0"/>
          </a:p>
          <a:p>
            <a:pPr lvl="0">
              <a:spcBef>
                <a:spcPts val="600"/>
              </a:spcBef>
              <a:spcAft>
                <a:spcPts val="600"/>
              </a:spcAft>
            </a:pPr>
            <a:r>
              <a:rPr lang="en-US" u="sng" dirty="0"/>
              <a:t>Audience analysis</a:t>
            </a:r>
            <a:r>
              <a:rPr lang="en-US" dirty="0"/>
              <a:t>: Who is your audience? What do they know and expect? What don't they know? How do they feel about your topic? What objections might they have? How can you persuade them? (AUDIENCE STRATEGY)</a:t>
            </a:r>
            <a:endParaRPr lang="en-FI" dirty="0"/>
          </a:p>
        </p:txBody>
      </p:sp>
    </p:spTree>
    <p:extLst>
      <p:ext uri="{BB962C8B-B14F-4D97-AF65-F5344CB8AC3E}">
        <p14:creationId xmlns:p14="http://schemas.microsoft.com/office/powerpoint/2010/main" val="3475145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850DB9-F12A-7442-8C01-88505115EA10}"/>
              </a:ext>
            </a:extLst>
          </p:cNvPr>
          <p:cNvSpPr txBox="1"/>
          <p:nvPr/>
        </p:nvSpPr>
        <p:spPr>
          <a:xfrm>
            <a:off x="762000" y="1348154"/>
            <a:ext cx="6775938" cy="3554819"/>
          </a:xfrm>
          <a:prstGeom prst="rect">
            <a:avLst/>
          </a:prstGeom>
          <a:noFill/>
        </p:spPr>
        <p:txBody>
          <a:bodyPr wrap="square" rtlCol="0">
            <a:spAutoFit/>
          </a:bodyPr>
          <a:lstStyle/>
          <a:p>
            <a:r>
              <a:rPr lang="en-US" b="1" dirty="0"/>
              <a:t>Components of persuasion: input 2 persuasive techniques</a:t>
            </a:r>
            <a:r>
              <a:rPr lang="en-US" dirty="0"/>
              <a:t>:</a:t>
            </a:r>
            <a:endParaRPr lang="en-FI" dirty="0"/>
          </a:p>
          <a:p>
            <a:pPr marL="285750" indent="-285750">
              <a:buFont typeface="Arial" panose="020B0604020202020204" pitchFamily="34" charset="0"/>
              <a:buChar char="•"/>
            </a:pPr>
            <a:r>
              <a:rPr lang="en-US" dirty="0"/>
              <a:t>Ethos (</a:t>
            </a:r>
            <a:r>
              <a:rPr lang="en-US" dirty="0" err="1"/>
              <a:t>eg</a:t>
            </a:r>
            <a:r>
              <a:rPr lang="en-US" dirty="0"/>
              <a:t> credibility) (COMMUNICATOR STRATEGY)</a:t>
            </a:r>
          </a:p>
          <a:p>
            <a:pPr marL="285750" lvl="0" indent="-285750">
              <a:buFont typeface="Arial" panose="020B0604020202020204" pitchFamily="34" charset="0"/>
              <a:buChar char="•"/>
            </a:pPr>
            <a:r>
              <a:rPr lang="en-US" dirty="0"/>
              <a:t>Logos (your arguments)</a:t>
            </a:r>
          </a:p>
          <a:p>
            <a:pPr marL="285750" indent="-285750">
              <a:buFont typeface="Arial" panose="020B0604020202020204" pitchFamily="34" charset="0"/>
              <a:buChar char="•"/>
            </a:pPr>
            <a:r>
              <a:rPr lang="en-US" dirty="0"/>
              <a:t>Pathos (audience feelings) (AUDIENCE STRATEGY)</a:t>
            </a:r>
          </a:p>
          <a:p>
            <a:pPr marL="285750" lvl="0" indent="-285750">
              <a:buFont typeface="Arial" panose="020B0604020202020204" pitchFamily="34" charset="0"/>
              <a:buChar char="•"/>
            </a:pPr>
            <a:r>
              <a:rPr lang="en-US" dirty="0"/>
              <a:t>Persuading through structure</a:t>
            </a:r>
            <a:r>
              <a:rPr lang="en-FI" dirty="0"/>
              <a:t> </a:t>
            </a:r>
            <a:endParaRPr lang="en-AU" dirty="0"/>
          </a:p>
          <a:p>
            <a:pPr>
              <a:spcBef>
                <a:spcPts val="600"/>
              </a:spcBef>
              <a:spcAft>
                <a:spcPts val="600"/>
              </a:spcAft>
            </a:pPr>
            <a:endParaRPr lang="en-AU" dirty="0"/>
          </a:p>
          <a:p>
            <a:pPr>
              <a:spcBef>
                <a:spcPts val="600"/>
              </a:spcBef>
              <a:spcAft>
                <a:spcPts val="600"/>
              </a:spcAft>
            </a:pPr>
            <a:r>
              <a:rPr lang="en-AU" dirty="0"/>
              <a:t>Your A2a should also include your choice of Direct/Indirect message. </a:t>
            </a:r>
          </a:p>
          <a:p>
            <a:pPr>
              <a:spcBef>
                <a:spcPts val="600"/>
              </a:spcBef>
              <a:spcAft>
                <a:spcPts val="600"/>
              </a:spcAft>
            </a:pPr>
            <a:endParaRPr lang="en-AU" dirty="0"/>
          </a:p>
          <a:p>
            <a:pPr>
              <a:spcBef>
                <a:spcPts val="600"/>
              </a:spcBef>
              <a:spcAft>
                <a:spcPts val="600"/>
              </a:spcAft>
            </a:pPr>
            <a:r>
              <a:rPr lang="en-US" u="sng" dirty="0"/>
              <a:t>See assignment instructions in MyCourses for full details</a:t>
            </a:r>
            <a:r>
              <a:rPr lang="en-US" dirty="0"/>
              <a:t> </a:t>
            </a:r>
          </a:p>
          <a:p>
            <a:pPr>
              <a:spcBef>
                <a:spcPts val="600"/>
              </a:spcBef>
              <a:spcAft>
                <a:spcPts val="600"/>
              </a:spcAft>
            </a:pPr>
            <a:endParaRPr lang="en-AU" dirty="0"/>
          </a:p>
        </p:txBody>
      </p:sp>
    </p:spTree>
    <p:extLst>
      <p:ext uri="{BB962C8B-B14F-4D97-AF65-F5344CB8AC3E}">
        <p14:creationId xmlns:p14="http://schemas.microsoft.com/office/powerpoint/2010/main" val="4006237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1222" y="1854388"/>
            <a:ext cx="5891964" cy="4524315"/>
          </a:xfrm>
          <a:prstGeom prst="rect">
            <a:avLst/>
          </a:prstGeom>
          <a:noFill/>
        </p:spPr>
        <p:txBody>
          <a:bodyPr wrap="square" rtlCol="0">
            <a:spAutoFit/>
          </a:bodyPr>
          <a:lstStyle/>
          <a:p>
            <a:r>
              <a:rPr lang="en-US" sz="2200" b="1" dirty="0"/>
              <a:t>1</a:t>
            </a:r>
            <a:r>
              <a:rPr lang="en-US" sz="2200" b="1" baseline="30000" dirty="0"/>
              <a:t>st</a:t>
            </a:r>
            <a:r>
              <a:rPr lang="en-US" sz="2200" b="1" dirty="0"/>
              <a:t> Activity</a:t>
            </a:r>
            <a:r>
              <a:rPr lang="en-US" sz="2200" dirty="0"/>
              <a:t>: </a:t>
            </a:r>
          </a:p>
          <a:p>
            <a:pPr marL="457200" indent="-457200">
              <a:buFont typeface="Arial" panose="020B0604020202020204" pitchFamily="34" charset="0"/>
              <a:buChar char="•"/>
            </a:pPr>
            <a:r>
              <a:rPr lang="en-US" sz="2200" dirty="0"/>
              <a:t>In pairs (in Breakout Rooms), check &amp; fine-tune each others’ Strategy Outline. </a:t>
            </a:r>
            <a:r>
              <a:rPr lang="en-US" sz="2200" dirty="0">
                <a:solidFill>
                  <a:srgbClr val="0070C0"/>
                </a:solidFill>
              </a:rPr>
              <a:t>Download &amp; use the following 2  documents in ‘A2a Strategy Outline Peer Feedback’ activity in MyCourses) </a:t>
            </a:r>
            <a:r>
              <a:rPr lang="en-US" sz="2200" i="1" dirty="0">
                <a:solidFill>
                  <a:srgbClr val="0070C0"/>
                </a:solidFill>
              </a:rPr>
              <a:t>(15 minutes)</a:t>
            </a:r>
            <a:endParaRPr lang="en-US" sz="2200" dirty="0">
              <a:solidFill>
                <a:srgbClr val="0070C0"/>
              </a:solidFill>
            </a:endParaRPr>
          </a:p>
          <a:p>
            <a:pPr marL="914400" lvl="1" indent="-457200">
              <a:buFont typeface="+mj-lt"/>
              <a:buAutoNum type="arabicPeriod"/>
            </a:pPr>
            <a:r>
              <a:rPr lang="en-US" sz="2200" dirty="0">
                <a:solidFill>
                  <a:srgbClr val="0070C0"/>
                </a:solidFill>
              </a:rPr>
              <a:t>‘Students Feedback Sheet for A2a Strategy Outline’ </a:t>
            </a:r>
          </a:p>
          <a:p>
            <a:pPr marL="914400" lvl="1" indent="-457200">
              <a:buFont typeface="+mj-lt"/>
              <a:buAutoNum type="arabicPeriod"/>
            </a:pPr>
            <a:r>
              <a:rPr lang="en-US" sz="2200" dirty="0">
                <a:solidFill>
                  <a:srgbClr val="0070C0"/>
                </a:solidFill>
              </a:rPr>
              <a:t>‘A2a Guidelines for Peer Evaluation of A2a Strategy Outline’</a:t>
            </a:r>
          </a:p>
          <a:p>
            <a:pPr lvl="1"/>
            <a:endParaRPr lang="en-US" sz="2200" dirty="0"/>
          </a:p>
          <a:p>
            <a:pPr marL="457200" indent="-457200">
              <a:buFont typeface="Arial" panose="020B0604020202020204" pitchFamily="34" charset="0"/>
              <a:buChar char="•"/>
            </a:pPr>
            <a:r>
              <a:rPr lang="en-US" sz="2200" dirty="0"/>
              <a:t>Then do this with a </a:t>
            </a:r>
            <a:r>
              <a:rPr lang="en-US" sz="2200" u="sng" dirty="0"/>
              <a:t>2nd partner</a:t>
            </a:r>
            <a:r>
              <a:rPr lang="en-US" sz="2200" dirty="0"/>
              <a:t> </a:t>
            </a:r>
            <a:r>
              <a:rPr lang="en-US" sz="2200" i="1" dirty="0"/>
              <a:t>(10 minutes)</a:t>
            </a:r>
            <a:endParaRPr lang="en-US" sz="2200" dirty="0"/>
          </a:p>
          <a:p>
            <a:endParaRPr lang="en-US" sz="2400" dirty="0"/>
          </a:p>
        </p:txBody>
      </p:sp>
      <p:sp>
        <p:nvSpPr>
          <p:cNvPr id="5" name="Rectangle 4">
            <a:extLst>
              <a:ext uri="{FF2B5EF4-FFF2-40B4-BE49-F238E27FC236}">
                <a16:creationId xmlns:a16="http://schemas.microsoft.com/office/drawing/2014/main" id="{0D90277E-F61F-4D45-A8E1-BFBD0C8A98D4}"/>
              </a:ext>
            </a:extLst>
          </p:cNvPr>
          <p:cNvSpPr>
            <a:spLocks noChangeArrowheads="1"/>
          </p:cNvSpPr>
          <p:nvPr/>
        </p:nvSpPr>
        <p:spPr bwMode="auto">
          <a:xfrm>
            <a:off x="511222" y="479889"/>
            <a:ext cx="7737475" cy="814429"/>
          </a:xfrm>
          <a:prstGeom prst="rect">
            <a:avLst/>
          </a:prstGeom>
          <a:noFill/>
          <a:ln w="9525">
            <a:noFill/>
            <a:miter lim="800000"/>
            <a:headEnd/>
            <a:tailEnd/>
          </a:ln>
        </p:spPr>
        <p:txBody>
          <a:bodyPr/>
          <a:lstStyle/>
          <a:p>
            <a:pPr fontAlgn="base">
              <a:spcBef>
                <a:spcPct val="0"/>
              </a:spcBef>
              <a:spcAft>
                <a:spcPct val="0"/>
              </a:spcAft>
            </a:pPr>
            <a:endParaRPr lang="en-GB" sz="3200" b="1" dirty="0">
              <a:solidFill>
                <a:srgbClr val="7030A0"/>
              </a:solidFill>
              <a:latin typeface="Verdana" pitchFamily="34" charset="0"/>
            </a:endParaRPr>
          </a:p>
        </p:txBody>
      </p:sp>
      <p:sp>
        <p:nvSpPr>
          <p:cNvPr id="2" name="TextBox 1">
            <a:extLst>
              <a:ext uri="{FF2B5EF4-FFF2-40B4-BE49-F238E27FC236}">
                <a16:creationId xmlns:a16="http://schemas.microsoft.com/office/drawing/2014/main" id="{41462E2A-C02B-3743-A0C0-FF53772E38C4}"/>
              </a:ext>
            </a:extLst>
          </p:cNvPr>
          <p:cNvSpPr txBox="1"/>
          <p:nvPr/>
        </p:nvSpPr>
        <p:spPr>
          <a:xfrm>
            <a:off x="821802" y="601884"/>
            <a:ext cx="6354501" cy="1077218"/>
          </a:xfrm>
          <a:prstGeom prst="rect">
            <a:avLst/>
          </a:prstGeom>
          <a:noFill/>
        </p:spPr>
        <p:txBody>
          <a:bodyPr wrap="square" rtlCol="0">
            <a:spAutoFit/>
          </a:bodyPr>
          <a:lstStyle/>
          <a:p>
            <a:r>
              <a:rPr lang="en-GB" sz="3200" b="1" dirty="0">
                <a:solidFill>
                  <a:srgbClr val="7030A0"/>
                </a:solidFill>
              </a:rPr>
              <a:t>2. A2b Individual Persuasive Presentations</a:t>
            </a:r>
            <a:endParaRPr lang="en-GB" sz="3200" dirty="0"/>
          </a:p>
        </p:txBody>
      </p:sp>
    </p:spTree>
    <p:extLst>
      <p:ext uri="{BB962C8B-B14F-4D97-AF65-F5344CB8AC3E}">
        <p14:creationId xmlns:p14="http://schemas.microsoft.com/office/powerpoint/2010/main" val="484098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6190" y="2242768"/>
            <a:ext cx="5551620" cy="2462213"/>
          </a:xfrm>
          <a:prstGeom prst="rect">
            <a:avLst/>
          </a:prstGeom>
          <a:noFill/>
        </p:spPr>
        <p:txBody>
          <a:bodyPr wrap="square" rtlCol="0">
            <a:spAutoFit/>
          </a:bodyPr>
          <a:lstStyle/>
          <a:p>
            <a:r>
              <a:rPr lang="en-US" sz="2200" dirty="0"/>
              <a:t>After checking &amp; fine-tuning each others’ Strategy Outline in pairs: </a:t>
            </a:r>
            <a:r>
              <a:rPr lang="en-US" sz="2200" b="1" dirty="0"/>
              <a:t>What were the main</a:t>
            </a:r>
            <a:r>
              <a:rPr lang="en-US" sz="2200" dirty="0"/>
              <a:t> </a:t>
            </a:r>
            <a:r>
              <a:rPr lang="en-US" sz="2200" b="1" dirty="0"/>
              <a:t>challenges</a:t>
            </a:r>
            <a:r>
              <a:rPr lang="en-US" sz="2200" dirty="0"/>
              <a:t>?</a:t>
            </a:r>
          </a:p>
          <a:p>
            <a:endParaRPr lang="en-US" sz="2200" dirty="0"/>
          </a:p>
          <a:p>
            <a:endParaRPr lang="en-US" sz="2200" dirty="0"/>
          </a:p>
          <a:p>
            <a:r>
              <a:rPr lang="en-US" sz="2200" dirty="0"/>
              <a:t>Note that </a:t>
            </a:r>
            <a:r>
              <a:rPr lang="en-US" sz="2200" b="1" dirty="0"/>
              <a:t>A2a Rubrics </a:t>
            </a:r>
            <a:r>
              <a:rPr lang="en-US" sz="2200" dirty="0"/>
              <a:t>are in MyCourses under A2a assignment submission box.</a:t>
            </a:r>
          </a:p>
        </p:txBody>
      </p:sp>
      <p:sp>
        <p:nvSpPr>
          <p:cNvPr id="3" name="TextBox 2">
            <a:extLst>
              <a:ext uri="{FF2B5EF4-FFF2-40B4-BE49-F238E27FC236}">
                <a16:creationId xmlns:a16="http://schemas.microsoft.com/office/drawing/2014/main" id="{640B921B-5BCE-164F-81FE-6C87FFF6F3F5}"/>
              </a:ext>
            </a:extLst>
          </p:cNvPr>
          <p:cNvSpPr txBox="1"/>
          <p:nvPr/>
        </p:nvSpPr>
        <p:spPr>
          <a:xfrm>
            <a:off x="1944547" y="787078"/>
            <a:ext cx="2893671" cy="646331"/>
          </a:xfrm>
          <a:prstGeom prst="rect">
            <a:avLst/>
          </a:prstGeom>
          <a:noFill/>
        </p:spPr>
        <p:txBody>
          <a:bodyPr wrap="square" rtlCol="0">
            <a:spAutoFit/>
          </a:bodyPr>
          <a:lstStyle/>
          <a:p>
            <a:r>
              <a:rPr lang="en-AU" sz="3600" b="1" dirty="0"/>
              <a:t>Discussion</a:t>
            </a:r>
          </a:p>
        </p:txBody>
      </p:sp>
    </p:spTree>
    <p:extLst>
      <p:ext uri="{BB962C8B-B14F-4D97-AF65-F5344CB8AC3E}">
        <p14:creationId xmlns:p14="http://schemas.microsoft.com/office/powerpoint/2010/main" val="3440565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6AFBC-27F6-FD4D-AAB6-5331BB95FB9F}"/>
              </a:ext>
            </a:extLst>
          </p:cNvPr>
          <p:cNvSpPr txBox="1"/>
          <p:nvPr/>
        </p:nvSpPr>
        <p:spPr>
          <a:xfrm>
            <a:off x="1143000" y="1828562"/>
            <a:ext cx="6286500" cy="4154984"/>
          </a:xfrm>
          <a:prstGeom prst="rect">
            <a:avLst/>
          </a:prstGeom>
          <a:noFill/>
        </p:spPr>
        <p:txBody>
          <a:bodyPr wrap="square" rtlCol="0">
            <a:spAutoFit/>
          </a:bodyPr>
          <a:lstStyle/>
          <a:p>
            <a:pPr>
              <a:spcBef>
                <a:spcPts val="600"/>
              </a:spcBef>
            </a:pPr>
            <a:r>
              <a:rPr lang="en-US" sz="2400" b="1" dirty="0"/>
              <a:t>2</a:t>
            </a:r>
            <a:r>
              <a:rPr lang="en-US" sz="2400" b="1" baseline="30000" dirty="0"/>
              <a:t>nd</a:t>
            </a:r>
            <a:r>
              <a:rPr lang="en-US" sz="2400" b="1" dirty="0"/>
              <a:t> Activity</a:t>
            </a:r>
            <a:r>
              <a:rPr lang="en-US" sz="2400" dirty="0"/>
              <a:t>: </a:t>
            </a:r>
            <a:endParaRPr lang="en-US" sz="2400" b="1" dirty="0"/>
          </a:p>
          <a:p>
            <a:pPr marL="342900" indent="-342900">
              <a:spcBef>
                <a:spcPts val="600"/>
              </a:spcBef>
              <a:buFont typeface="Arial" panose="020B0604020202020204" pitchFamily="34" charset="0"/>
              <a:buChar char="•"/>
            </a:pPr>
            <a:r>
              <a:rPr lang="en-US" sz="2400" b="1" dirty="0"/>
              <a:t>Present your topic </a:t>
            </a:r>
            <a:r>
              <a:rPr lang="en-US" sz="2400" dirty="0"/>
              <a:t>(max. 2 minutes, no slides)</a:t>
            </a:r>
          </a:p>
          <a:p>
            <a:pPr>
              <a:spcBef>
                <a:spcPts val="600"/>
              </a:spcBef>
            </a:pPr>
            <a:r>
              <a:rPr lang="en-US" sz="2400" dirty="0"/>
              <a:t>Explain the context + how you will plan your presentation (</a:t>
            </a:r>
            <a:r>
              <a:rPr lang="en-US" sz="2400" dirty="0" err="1"/>
              <a:t>eg</a:t>
            </a:r>
            <a:r>
              <a:rPr lang="en-US" sz="2400" dirty="0"/>
              <a:t> what arguments?) </a:t>
            </a:r>
          </a:p>
          <a:p>
            <a:pPr>
              <a:spcBef>
                <a:spcPts val="600"/>
              </a:spcBef>
            </a:pPr>
            <a:endParaRPr lang="en-US" sz="2400" dirty="0"/>
          </a:p>
          <a:p>
            <a:pPr marL="914400" lvl="1" indent="-457200">
              <a:buFont typeface="+mj-lt"/>
              <a:buAutoNum type="arabicPeriod"/>
            </a:pPr>
            <a:r>
              <a:rPr lang="en-US" sz="2000" dirty="0">
                <a:solidFill>
                  <a:schemeClr val="tx1">
                    <a:lumMod val="50000"/>
                    <a:lumOff val="50000"/>
                  </a:schemeClr>
                </a:solidFill>
              </a:rPr>
              <a:t>Audience strategy</a:t>
            </a:r>
          </a:p>
          <a:p>
            <a:pPr marL="914400" lvl="1" indent="-457200">
              <a:buFont typeface="+mj-lt"/>
              <a:buAutoNum type="arabicPeriod"/>
            </a:pPr>
            <a:r>
              <a:rPr lang="en-US" sz="2000" dirty="0">
                <a:solidFill>
                  <a:schemeClr val="tx1">
                    <a:lumMod val="50000"/>
                    <a:lumOff val="50000"/>
                  </a:schemeClr>
                </a:solidFill>
              </a:rPr>
              <a:t>Communicator strategy</a:t>
            </a:r>
          </a:p>
          <a:p>
            <a:pPr marL="914400" lvl="1" indent="-457200">
              <a:buFont typeface="+mj-lt"/>
              <a:buAutoNum type="arabicPeriod"/>
            </a:pPr>
            <a:r>
              <a:rPr lang="en-US" sz="2000" dirty="0">
                <a:solidFill>
                  <a:schemeClr val="tx1">
                    <a:lumMod val="50000"/>
                    <a:lumOff val="50000"/>
                  </a:schemeClr>
                </a:solidFill>
              </a:rPr>
              <a:t>Message strategy</a:t>
            </a:r>
          </a:p>
          <a:p>
            <a:pPr marL="914400" lvl="1" indent="-457200">
              <a:buFont typeface="+mj-lt"/>
              <a:buAutoNum type="arabicPeriod"/>
            </a:pPr>
            <a:r>
              <a:rPr lang="en-US" sz="2000" dirty="0">
                <a:solidFill>
                  <a:schemeClr val="tx1">
                    <a:lumMod val="50000"/>
                    <a:lumOff val="50000"/>
                  </a:schemeClr>
                </a:solidFill>
              </a:rPr>
              <a:t>Persuasion through Message Structure: Persuasion Pattern?</a:t>
            </a:r>
          </a:p>
          <a:p>
            <a:pPr>
              <a:spcBef>
                <a:spcPts val="600"/>
              </a:spcBef>
            </a:pPr>
            <a:endParaRPr lang="en-US" sz="2400" dirty="0"/>
          </a:p>
        </p:txBody>
      </p:sp>
    </p:spTree>
    <p:extLst>
      <p:ext uri="{BB962C8B-B14F-4D97-AF65-F5344CB8AC3E}">
        <p14:creationId xmlns:p14="http://schemas.microsoft.com/office/powerpoint/2010/main" val="3457120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2105</TotalTime>
  <Words>2248</Words>
  <Application>Microsoft Macintosh PowerPoint</Application>
  <PresentationFormat>On-screen Show (4:3)</PresentationFormat>
  <Paragraphs>231</Paragraphs>
  <Slides>40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Arial Black</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High Impact Presentations</vt:lpstr>
      <vt:lpstr>PowerPoint Presentation</vt:lpstr>
      <vt:lpstr>Select Content</vt:lpstr>
      <vt:lpstr>PowerPoint Presentation</vt:lpstr>
      <vt:lpstr>PowerPoint Presentation</vt:lpstr>
      <vt:lpstr>Tell a Story</vt:lpstr>
      <vt:lpstr>Clear Structure</vt:lpstr>
      <vt:lpstr>PowerPoint Presentation</vt:lpstr>
      <vt:lpstr>PowerPoint Presentation</vt:lpstr>
      <vt:lpstr>PowerPoint Presentation</vt:lpstr>
      <vt:lpstr>SMARTWEAR: The New Media Platform</vt:lpstr>
      <vt:lpstr>PowerPoint Presentation</vt:lpstr>
      <vt:lpstr>High Impact Intros</vt:lpstr>
      <vt:lpstr>High Impact Intros</vt:lpstr>
      <vt:lpstr>PowerPoint Presentation</vt:lpstr>
      <vt:lpstr>PowerPoint Presentation</vt:lpstr>
      <vt:lpstr>Visual design (slides)</vt:lpstr>
      <vt:lpstr>PowerPoint Presentation</vt:lpstr>
      <vt:lpstr>Chilean Exports</vt:lpstr>
      <vt:lpstr>Beginner Motorcycles</vt:lpstr>
      <vt:lpstr>PowerPoint Presentation</vt:lpstr>
      <vt:lpstr>Which looks better?</vt:lpstr>
      <vt:lpstr>Images &amp; text</vt:lpstr>
      <vt:lpstr>Compare…</vt:lpstr>
      <vt:lpstr>Team names</vt:lpstr>
      <vt:lpstr>4. A2b Presentations (Monday)</vt:lpstr>
      <vt:lpstr>PowerPoint Presentation</vt:lpstr>
      <vt:lpstr>PowerPoint Presentation</vt:lpstr>
      <vt:lpstr>PowerPoint Presentation</vt:lpstr>
      <vt:lpstr>PowerPoint Presentation</vt:lpstr>
      <vt:lpstr>Preparation for session 4 (Monday) </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Badham Mark</dc:creator>
  <cp:lastModifiedBy>Badham, Mark</cp:lastModifiedBy>
  <cp:revision>92</cp:revision>
  <dcterms:created xsi:type="dcterms:W3CDTF">2014-11-04T11:10:19Z</dcterms:created>
  <dcterms:modified xsi:type="dcterms:W3CDTF">2021-02-05T10:34:31Z</dcterms:modified>
</cp:coreProperties>
</file>