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3" r:id="rId3"/>
    <p:sldId id="1766" r:id="rId4"/>
    <p:sldId id="281" r:id="rId5"/>
    <p:sldId id="274" r:id="rId6"/>
    <p:sldId id="275" r:id="rId7"/>
    <p:sldId id="282" r:id="rId8"/>
    <p:sldId id="1773" r:id="rId9"/>
    <p:sldId id="1774" r:id="rId10"/>
    <p:sldId id="279" r:id="rId11"/>
    <p:sldId id="1767" r:id="rId12"/>
    <p:sldId id="1789" r:id="rId13"/>
    <p:sldId id="1791" r:id="rId14"/>
    <p:sldId id="1792" r:id="rId15"/>
    <p:sldId id="1771" r:id="rId16"/>
    <p:sldId id="1778" r:id="rId17"/>
    <p:sldId id="1784" r:id="rId18"/>
    <p:sldId id="1785" r:id="rId19"/>
    <p:sldId id="1777" r:id="rId20"/>
    <p:sldId id="1786" r:id="rId21"/>
    <p:sldId id="1788" r:id="rId22"/>
    <p:sldId id="1768" r:id="rId23"/>
    <p:sldId id="261" r:id="rId24"/>
    <p:sldId id="1780" r:id="rId25"/>
    <p:sldId id="260" r:id="rId26"/>
    <p:sldId id="1781" r:id="rId2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30"/>
    <p:restoredTop sz="94667"/>
  </p:normalViewPr>
  <p:slideViewPr>
    <p:cSldViewPr>
      <p:cViewPr varScale="1">
        <p:scale>
          <a:sx n="110" d="100"/>
          <a:sy n="110" d="100"/>
        </p:scale>
        <p:origin x="23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4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639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00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166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820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14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044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158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79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54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25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81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NTU_re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land.fi/business-innovation/pitching-tips-from-finnish-stage-stars/" TargetMode="External"/><Relationship Id="rId2" Type="http://schemas.openxmlformats.org/officeDocument/2006/relationships/hyperlink" Target="https://www.youtube.com/watch?v=U4skUOdwMS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2jyjfcp1as" TargetMode="External"/><Relationship Id="rId2" Type="http://schemas.openxmlformats.org/officeDocument/2006/relationships/hyperlink" Target="https://www.youtube.com/watch?v=xC9pvQMir-Q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143" y="423333"/>
            <a:ext cx="5491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Business Communication (3cr)</a:t>
            </a:r>
          </a:p>
          <a:p>
            <a:pPr algn="ctr"/>
            <a:r>
              <a:rPr lang="en-US" sz="2800" b="1" dirty="0"/>
              <a:t>MLI61A130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Session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8073" y="5620274"/>
            <a:ext cx="407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Lecturer</a:t>
            </a:r>
            <a:r>
              <a:rPr lang="en-GB" dirty="0"/>
              <a:t>: Mark Badham</a:t>
            </a:r>
            <a:endParaRPr lang="en-US" dirty="0"/>
          </a:p>
        </p:txBody>
      </p:sp>
      <p:pic>
        <p:nvPicPr>
          <p:cNvPr id="5" name="Picture 4" descr="effective-communication-meet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89" y="2160375"/>
            <a:ext cx="2890394" cy="320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75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3. Post-presentation discussion: Feedback </a:t>
            </a:r>
            <a:r>
              <a:rPr lang="en-GB" sz="2800" dirty="0">
                <a:solidFill>
                  <a:srgbClr val="7030A0"/>
                </a:solidFill>
              </a:rPr>
              <a:t>on Individual Persuasive Presentations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916832"/>
            <a:ext cx="66840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Debriefing on individual presentations</a:t>
            </a:r>
            <a:r>
              <a:rPr lang="en-GB" sz="2000" dirty="0">
                <a:solidFill>
                  <a:srgbClr val="0070C0"/>
                </a:solidFill>
              </a:rPr>
              <a:t>: 1 person / group to talk about what was done well &amp; what could have been done better</a:t>
            </a:r>
          </a:p>
          <a:p>
            <a:endParaRPr lang="en-US" sz="2000" dirty="0"/>
          </a:p>
          <a:p>
            <a:r>
              <a:rPr lang="en-US" sz="2000" dirty="0"/>
              <a:t>Common strengths &amp; weaknesses?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Audience orientation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/>
              <a:t>Organisation</a:t>
            </a:r>
            <a:r>
              <a:rPr lang="en-US" sz="2000" dirty="0"/>
              <a:t>: intro, body, conclusion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Delivery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Language (oral delivery)</a:t>
            </a:r>
          </a:p>
        </p:txBody>
      </p:sp>
    </p:spTree>
    <p:extLst>
      <p:ext uri="{BB962C8B-B14F-4D97-AF65-F5344CB8AC3E}">
        <p14:creationId xmlns:p14="http://schemas.microsoft.com/office/powerpoint/2010/main" val="100735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3DCB0-B7F4-CD41-9246-3141A247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030A0"/>
                </a:solidFill>
              </a:rPr>
              <a:t>4. Your </a:t>
            </a:r>
            <a:r>
              <a:rPr lang="en-AU" u="sng" dirty="0">
                <a:solidFill>
                  <a:srgbClr val="7030A0"/>
                </a:solidFill>
              </a:rPr>
              <a:t>Session 3 </a:t>
            </a:r>
            <a:r>
              <a:rPr lang="en-AU" dirty="0">
                <a:solidFill>
                  <a:srgbClr val="7030A0"/>
                </a:solidFill>
              </a:rPr>
              <a:t>Reflection Qs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8AD07-8551-C24D-8EF0-4314F4EAD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080"/>
              </a:spcBef>
              <a:buNone/>
            </a:pPr>
            <a:r>
              <a:rPr lang="en-GB" dirty="0"/>
              <a:t>What does the optimal presentation slide look like?</a:t>
            </a:r>
          </a:p>
        </p:txBody>
      </p:sp>
    </p:spTree>
    <p:extLst>
      <p:ext uri="{BB962C8B-B14F-4D97-AF65-F5344CB8AC3E}">
        <p14:creationId xmlns:p14="http://schemas.microsoft.com/office/powerpoint/2010/main" val="201191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94426-1E4F-E946-9F59-6202D4D61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D8EB5B-0520-3947-9E87-800775760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885" y="908720"/>
            <a:ext cx="9117790" cy="52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13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3DCB0-B7F4-CD41-9246-3141A247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4. Your </a:t>
            </a:r>
            <a:r>
              <a:rPr lang="en-AU" sz="2400" u="sng" dirty="0"/>
              <a:t>Session 3 </a:t>
            </a:r>
            <a:r>
              <a:rPr lang="en-AU" sz="2400" dirty="0"/>
              <a:t>Reflection Qs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8AD07-8551-C24D-8EF0-4314F4EAD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080"/>
              </a:spcBef>
              <a:buNone/>
            </a:pPr>
            <a:r>
              <a:rPr lang="en-GB" dirty="0"/>
              <a:t>Can you please suggest some examples of an </a:t>
            </a:r>
            <a:r>
              <a:rPr lang="en-GB" dirty="0">
                <a:solidFill>
                  <a:srgbClr val="0070C0"/>
                </a:solidFill>
              </a:rPr>
              <a:t>interesting beginning </a:t>
            </a:r>
            <a:r>
              <a:rPr lang="en-GB" dirty="0"/>
              <a:t>for a presentation.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en-GB" dirty="0">
                <a:hlinkClick r:id="rId2"/>
              </a:rPr>
              <a:t>https://www.youtube.com/watch?v=U4skUOdwMS4</a:t>
            </a:r>
            <a:r>
              <a:rPr lang="en-GB" dirty="0"/>
              <a:t> 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en-GB" dirty="0"/>
              <a:t>Some tips on how you can </a:t>
            </a:r>
            <a:r>
              <a:rPr lang="en-GB" dirty="0">
                <a:solidFill>
                  <a:srgbClr val="0070C0"/>
                </a:solidFill>
              </a:rPr>
              <a:t>feel more confident and enthusiastic </a:t>
            </a:r>
            <a:r>
              <a:rPr lang="en-GB" dirty="0"/>
              <a:t>in your presentations (tone and language)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en-AU" dirty="0">
                <a:hlinkClick r:id="rId3"/>
              </a:rPr>
              <a:t>https://finland.fi/business-innovation/pitching-tips-from-finnish-stage-stars/</a:t>
            </a:r>
            <a:r>
              <a:rPr lang="en-AU" dirty="0"/>
              <a:t> </a:t>
            </a:r>
            <a:endParaRPr lang="en-GB" dirty="0"/>
          </a:p>
          <a:p>
            <a:pPr marL="0" indent="0">
              <a:spcBef>
                <a:spcPts val="1080"/>
              </a:spcBef>
              <a:buNone/>
            </a:pPr>
            <a:r>
              <a:rPr lang="en-GB" dirty="0"/>
              <a:t>Is </a:t>
            </a:r>
            <a:r>
              <a:rPr lang="en-GB" dirty="0">
                <a:solidFill>
                  <a:srgbClr val="0070C0"/>
                </a:solidFill>
              </a:rPr>
              <a:t>telling a story </a:t>
            </a:r>
            <a:r>
              <a:rPr lang="en-GB" dirty="0"/>
              <a:t>(or building presentation around a story) always a good approach, or are there presentations/situations where it might not work?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en-GB" dirty="0">
                <a:solidFill>
                  <a:srgbClr val="0070C0"/>
                </a:solidFill>
              </a:rPr>
              <a:t>How many people </a:t>
            </a:r>
            <a:r>
              <a:rPr lang="en-GB" dirty="0"/>
              <a:t>will there be in a group for presentations? Will we present our speeches one-by-one and evaluate them after all of us will have presented?</a:t>
            </a:r>
          </a:p>
        </p:txBody>
      </p:sp>
    </p:spTree>
    <p:extLst>
      <p:ext uri="{BB962C8B-B14F-4D97-AF65-F5344CB8AC3E}">
        <p14:creationId xmlns:p14="http://schemas.microsoft.com/office/powerpoint/2010/main" val="1060635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96B5D-9D5B-D443-8809-A7B5A7534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</a:t>
            </a:r>
            <a:r>
              <a:rPr lang="en-AU" u="sng" dirty="0"/>
              <a:t>Session 1 </a:t>
            </a:r>
            <a:r>
              <a:rPr lang="en-AU" dirty="0"/>
              <a:t>Reflection 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1A411-A007-4A45-B6D4-4BCA6FE4B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Is it important to have an </a:t>
            </a:r>
            <a:r>
              <a:rPr lang="en-GB" dirty="0">
                <a:solidFill>
                  <a:srgbClr val="0070C0"/>
                </a:solidFill>
              </a:rPr>
              <a:t>email signature </a:t>
            </a:r>
            <a:r>
              <a:rPr lang="en-GB" dirty="0"/>
              <a:t>as to increase credibility?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How do I increase my credibility as a </a:t>
            </a:r>
            <a:r>
              <a:rPr lang="en-GB" dirty="0">
                <a:solidFill>
                  <a:srgbClr val="0070C0"/>
                </a:solidFill>
              </a:rPr>
              <a:t>student with limited work experience</a:t>
            </a:r>
            <a:r>
              <a:rPr lang="en-GB" dirty="0"/>
              <a:t>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2374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E01E35-2001-7347-86CA-89854CFDE8BF}"/>
              </a:ext>
            </a:extLst>
          </p:cNvPr>
          <p:cNvSpPr txBox="1"/>
          <p:nvPr/>
        </p:nvSpPr>
        <p:spPr>
          <a:xfrm>
            <a:off x="1143000" y="1028700"/>
            <a:ext cx="65951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60066"/>
                </a:solidFill>
              </a:rPr>
              <a:t>5. Session 4 Reflection &amp; Qs (Feedback) </a:t>
            </a:r>
          </a:p>
          <a:p>
            <a:r>
              <a:rPr lang="fi-FI" sz="2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(in </a:t>
            </a:r>
            <a:r>
              <a:rPr lang="fi-FI" sz="2800" b="1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MyCourses</a:t>
            </a:r>
            <a:r>
              <a:rPr lang="fi-FI" sz="2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)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1828498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D54F3-4F71-A84F-BD46-0DA459FEC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6. Instructions for A4 Team Presentations (15%)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C4973-99C8-2440-9226-4E2FABD48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299" y="1844824"/>
            <a:ext cx="8229600" cy="54006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15-minute </a:t>
            </a:r>
            <a:r>
              <a:rPr lang="en-US" dirty="0"/>
              <a:t>persuasive presentation will be given in teams - the same teams that you had in A1 Written Request. </a:t>
            </a:r>
            <a:endParaRPr lang="fi-FI" dirty="0"/>
          </a:p>
          <a:p>
            <a:r>
              <a:rPr lang="en-US" dirty="0">
                <a:solidFill>
                  <a:srgbClr val="0070C0"/>
                </a:solidFill>
              </a:rPr>
              <a:t>Choose</a:t>
            </a:r>
            <a:r>
              <a:rPr lang="en-US" dirty="0"/>
              <a:t> a business-related topic (check this with the teacher).</a:t>
            </a:r>
            <a:endParaRPr lang="fi-FI" dirty="0"/>
          </a:p>
          <a:p>
            <a:r>
              <a:rPr lang="en-US" dirty="0"/>
              <a:t>Note that the assignment has </a:t>
            </a:r>
            <a:r>
              <a:rPr lang="en-US" dirty="0">
                <a:solidFill>
                  <a:srgbClr val="0070C0"/>
                </a:solidFill>
              </a:rPr>
              <a:t>3 deadlines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fi-FI" dirty="0"/>
          </a:p>
          <a:p>
            <a:pPr marL="857250" lvl="1" indent="-457200">
              <a:buFont typeface="+mj-lt"/>
              <a:buAutoNum type="arabicPeriod"/>
            </a:pPr>
            <a:r>
              <a:rPr lang="en-US" b="1" dirty="0"/>
              <a:t>Deliver A4 Presentation 60-second TEASERS</a:t>
            </a:r>
            <a:r>
              <a:rPr lang="en-US" dirty="0"/>
              <a:t> in Session 5: (1) Topic, (2) Context &amp; (3) Main Points</a:t>
            </a:r>
            <a:endParaRPr lang="fi-FI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In</a:t>
            </a:r>
            <a:r>
              <a:rPr lang="en-US" b="1" dirty="0"/>
              <a:t> </a:t>
            </a:r>
            <a:r>
              <a:rPr lang="en-US" dirty="0"/>
              <a:t>teacher-team consultation in Session 6, inform teacher of your</a:t>
            </a:r>
            <a:r>
              <a:rPr lang="en-US" b="1" dirty="0"/>
              <a:t> STRATEGY SUMMARY</a:t>
            </a:r>
            <a:r>
              <a:rPr lang="en-US" dirty="0"/>
              <a:t> + show (share screen) your </a:t>
            </a:r>
            <a:r>
              <a:rPr lang="en-US" b="1" dirty="0"/>
              <a:t>DRAFT SLIDES</a:t>
            </a:r>
            <a:r>
              <a:rPr lang="en-US" dirty="0"/>
              <a:t> - for teacher feedback.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b="1" dirty="0"/>
              <a:t>DELIVER the presentation in class in Session 7 / 8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002226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267-8C5E-6644-82F6-F57D841A1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7067128" cy="590465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2. Teacher-team consultation in Session 6: </a:t>
            </a:r>
            <a:r>
              <a:rPr lang="en-US" dirty="0"/>
              <a:t>tell/show teacher: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STRATEGY SUMMARY: </a:t>
            </a:r>
          </a:p>
          <a:p>
            <a:r>
              <a:rPr lang="en-US" dirty="0"/>
              <a:t>Who you are, your initial &amp; acquired credibility, </a:t>
            </a:r>
          </a:p>
          <a:p>
            <a:r>
              <a:rPr lang="en-US" dirty="0"/>
              <a:t>your audience, audience objections, WIIFT, </a:t>
            </a:r>
          </a:p>
          <a:p>
            <a:r>
              <a:rPr lang="en-US" dirty="0"/>
              <a:t>the event (&amp; venue), why you are there, </a:t>
            </a:r>
          </a:p>
          <a:p>
            <a:r>
              <a:rPr lang="en-US" dirty="0"/>
              <a:t>your intended outcome, </a:t>
            </a:r>
          </a:p>
          <a:p>
            <a:r>
              <a:rPr lang="en-US" dirty="0"/>
              <a:t>2-3 main arguments, </a:t>
            </a:r>
          </a:p>
          <a:p>
            <a:r>
              <a:rPr lang="en-US" dirty="0"/>
              <a:t>Presentation order / Persuasion Pattern, </a:t>
            </a:r>
          </a:p>
          <a:p>
            <a:r>
              <a:rPr lang="en-AU" dirty="0"/>
              <a:t>Direct/Indirect message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SHOW 2-4 DRAFT SLIDES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15 minutes/team</a:t>
            </a:r>
          </a:p>
        </p:txBody>
      </p:sp>
    </p:spTree>
    <p:extLst>
      <p:ext uri="{BB962C8B-B14F-4D97-AF65-F5344CB8AC3E}">
        <p14:creationId xmlns:p14="http://schemas.microsoft.com/office/powerpoint/2010/main" val="2547795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4E3AB-BCCB-0C4F-AF09-BA76A206F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4"/>
            <a:ext cx="6923112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/>
              <a:t>3. DELIVER the presentation in class in Session 7/8</a:t>
            </a:r>
            <a:r>
              <a:rPr lang="en-US" dirty="0"/>
              <a:t>. 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Before beginning your presentation, brief the audience on the context (approx. 30 seconds): Who you are, your audience, the event (and venue), why you are there… </a:t>
            </a:r>
          </a:p>
          <a:p>
            <a:pPr marL="400050" lvl="1" indent="0">
              <a:buNone/>
            </a:pPr>
            <a:r>
              <a:rPr lang="en-US" dirty="0"/>
              <a:t>Before coming to class, submit your final presentation slides to the </a:t>
            </a:r>
            <a:r>
              <a:rPr lang="en-US" u="sng" dirty="0"/>
              <a:t>A4 Presentation</a:t>
            </a:r>
            <a:r>
              <a:rPr lang="en-US" dirty="0"/>
              <a:t> submission box in MyCourses </a:t>
            </a:r>
            <a:r>
              <a:rPr lang="en-US" b="1" dirty="0"/>
              <a:t>by 13.00</a:t>
            </a:r>
            <a:r>
              <a:rPr lang="en-US" dirty="0"/>
              <a:t>. </a:t>
            </a:r>
            <a:endParaRPr lang="fi-FI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1676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03355-97B5-0944-90DB-E63F7C062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2019 Topics - examples:</a:t>
            </a:r>
          </a:p>
          <a:p>
            <a:r>
              <a:rPr lang="fi-FI" dirty="0" err="1">
                <a:latin typeface="Segoe UI"/>
              </a:rPr>
              <a:t>Working</a:t>
            </a:r>
            <a:r>
              <a:rPr lang="fi-FI" dirty="0">
                <a:latin typeface="Segoe UI"/>
              </a:rPr>
              <a:t> in </a:t>
            </a:r>
            <a:r>
              <a:rPr lang="fi-FI" dirty="0" err="1">
                <a:latin typeface="Segoe UI"/>
              </a:rPr>
              <a:t>customer</a:t>
            </a:r>
            <a:r>
              <a:rPr lang="fi-FI" dirty="0">
                <a:latin typeface="Segoe UI"/>
              </a:rPr>
              <a:t> </a:t>
            </a:r>
            <a:r>
              <a:rPr lang="fi-FI" dirty="0" err="1">
                <a:latin typeface="Segoe UI"/>
              </a:rPr>
              <a:t>service</a:t>
            </a:r>
            <a:br>
              <a:rPr lang="fi-FI" dirty="0">
                <a:latin typeface="Segoe UI"/>
              </a:rPr>
            </a:br>
            <a:r>
              <a:rPr lang="fi-FI" dirty="0">
                <a:latin typeface="Segoe UI"/>
              </a:rPr>
              <a:t> </a:t>
            </a:r>
            <a:r>
              <a:rPr lang="fi-FI" dirty="0" err="1">
                <a:latin typeface="Segoe UI"/>
              </a:rPr>
              <a:t>makes</a:t>
            </a:r>
            <a:r>
              <a:rPr lang="fi-FI" dirty="0">
                <a:latin typeface="Segoe UI"/>
              </a:rPr>
              <a:t> </a:t>
            </a:r>
            <a:r>
              <a:rPr lang="fi-FI" dirty="0" err="1">
                <a:latin typeface="Segoe UI"/>
              </a:rPr>
              <a:t>you</a:t>
            </a:r>
            <a:r>
              <a:rPr lang="fi-FI" dirty="0">
                <a:latin typeface="Segoe UI"/>
              </a:rPr>
              <a:t> a </a:t>
            </a:r>
            <a:r>
              <a:rPr lang="fi-FI" dirty="0" err="1">
                <a:latin typeface="Segoe UI"/>
              </a:rPr>
              <a:t>better</a:t>
            </a:r>
            <a:r>
              <a:rPr lang="fi-FI" dirty="0">
                <a:latin typeface="Segoe UI"/>
              </a:rPr>
              <a:t> person</a:t>
            </a:r>
          </a:p>
          <a:p>
            <a:r>
              <a:rPr lang="en-US" dirty="0"/>
              <a:t># Influencer marketing gone too far</a:t>
            </a:r>
          </a:p>
          <a:p>
            <a:r>
              <a:rPr lang="en-US" dirty="0">
                <a:latin typeface="Corbel"/>
              </a:rPr>
              <a:t>Globalization benefits poor</a:t>
            </a:r>
          </a:p>
          <a:p>
            <a:r>
              <a:rPr lang="fi-FI" dirty="0" err="1"/>
              <a:t>Improving</a:t>
            </a:r>
            <a:r>
              <a:rPr lang="fi-FI" dirty="0"/>
              <a:t> </a:t>
            </a:r>
            <a:r>
              <a:rPr lang="fi-FI" dirty="0" err="1"/>
              <a:t>effectiveness</a:t>
            </a:r>
            <a:r>
              <a:rPr lang="fi-FI" dirty="0"/>
              <a:t> 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workplace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43C938-99F7-4B45-A09D-3E12550EF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9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703265" y="709613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32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647703" y="1201133"/>
            <a:ext cx="7793038" cy="448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60000"/>
              </a:lnSpc>
              <a:spcBef>
                <a:spcPct val="20000"/>
              </a:spcBef>
              <a:buFont typeface="Verdana" pitchFamily="34" charset="0"/>
              <a:buAutoNum type="arabicPeriod"/>
            </a:pPr>
            <a:r>
              <a:rPr lang="en-US" sz="2000" b="1" dirty="0">
                <a:solidFill>
                  <a:srgbClr val="7030A0"/>
                </a:solidFill>
              </a:rPr>
              <a:t>Non-verbal </a:t>
            </a:r>
            <a:r>
              <a:rPr lang="en-GB" sz="2000" b="1" dirty="0">
                <a:solidFill>
                  <a:srgbClr val="7030A0"/>
                </a:solidFill>
              </a:rPr>
              <a:t>Presentations</a:t>
            </a:r>
          </a:p>
          <a:p>
            <a:pPr marL="457200" indent="-457200">
              <a:lnSpc>
                <a:spcPct val="160000"/>
              </a:lnSpc>
              <a:spcBef>
                <a:spcPct val="20000"/>
              </a:spcBef>
              <a:buFont typeface="Verdana" pitchFamily="34" charset="0"/>
              <a:buAutoNum type="arabicPeriod"/>
            </a:pPr>
            <a:r>
              <a:rPr lang="en-GB" sz="2000" b="1" dirty="0">
                <a:solidFill>
                  <a:srgbClr val="7030A0"/>
                </a:solidFill>
              </a:rPr>
              <a:t>A2b Individual Persuasive Presentations in groups</a:t>
            </a:r>
          </a:p>
          <a:p>
            <a:pPr marL="457200" indent="-457200">
              <a:lnSpc>
                <a:spcPct val="160000"/>
              </a:lnSpc>
              <a:spcBef>
                <a:spcPct val="20000"/>
              </a:spcBef>
              <a:buFont typeface="Verdana" pitchFamily="34" charset="0"/>
              <a:buAutoNum type="arabicPeriod"/>
            </a:pPr>
            <a:r>
              <a:rPr lang="en-GB" sz="2000" b="1" dirty="0">
                <a:solidFill>
                  <a:srgbClr val="7030A0"/>
                </a:solidFill>
              </a:rPr>
              <a:t>Post-presentation discussion </a:t>
            </a:r>
          </a:p>
          <a:p>
            <a:pPr marL="457200" indent="-457200">
              <a:lnSpc>
                <a:spcPct val="160000"/>
              </a:lnSpc>
              <a:spcBef>
                <a:spcPct val="20000"/>
              </a:spcBef>
              <a:buFont typeface="Verdana" pitchFamily="34" charset="0"/>
              <a:buAutoNum type="arabicPeriod"/>
            </a:pPr>
            <a:r>
              <a:rPr lang="en-AU" sz="2000" b="1" dirty="0">
                <a:solidFill>
                  <a:srgbClr val="7030A0"/>
                </a:solidFill>
              </a:rPr>
              <a:t>Your</a:t>
            </a:r>
            <a:r>
              <a:rPr lang="en-AU" sz="2000" dirty="0">
                <a:solidFill>
                  <a:srgbClr val="7030A0"/>
                </a:solidFill>
              </a:rPr>
              <a:t> </a:t>
            </a:r>
            <a:r>
              <a:rPr lang="en-AU" sz="2000" b="1" dirty="0">
                <a:solidFill>
                  <a:srgbClr val="7030A0"/>
                </a:solidFill>
              </a:rPr>
              <a:t>Reflection Comments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</a:rPr>
              <a:t>Your Reflection for this session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7030A0"/>
                </a:solidFill>
              </a:rPr>
              <a:t>Instructions for </a:t>
            </a:r>
            <a:r>
              <a:rPr lang="en-GB" sz="2000" b="1" dirty="0">
                <a:solidFill>
                  <a:srgbClr val="7030A0"/>
                </a:solidFill>
              </a:rPr>
              <a:t>A4 Team Presentations</a:t>
            </a:r>
            <a:endParaRPr lang="en-GB" sz="2000" dirty="0">
              <a:solidFill>
                <a:srgbClr val="7030A0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7030A0"/>
                </a:solidFill>
              </a:rPr>
              <a:t>Instructions for </a:t>
            </a:r>
            <a:r>
              <a:rPr lang="en-GB" sz="2000" b="1" dirty="0">
                <a:solidFill>
                  <a:srgbClr val="7030A0"/>
                </a:solidFill>
              </a:rPr>
              <a:t>A3 Test (Monday)</a:t>
            </a: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637799" y="483658"/>
            <a:ext cx="7737475" cy="7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200" b="1" dirty="0"/>
              <a:t>Today’s agenda</a:t>
            </a:r>
            <a:endParaRPr lang="en-GB" sz="3200" b="1" dirty="0"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  <p:pic>
        <p:nvPicPr>
          <p:cNvPr id="3" name="Picture 2" descr="7863427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965412"/>
            <a:ext cx="3041404" cy="189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46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C6ECA-E257-3541-A4F0-9352F49E2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180B3-B071-6B41-ABFE-AC9590D7A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latin typeface="Arial" panose="020B0604020202020204" pitchFamily="34" charset="0"/>
              </a:rPr>
              <a:t>2020 Topics:</a:t>
            </a:r>
          </a:p>
          <a:p>
            <a:r>
              <a:rPr lang="en-AU" dirty="0">
                <a:latin typeface="Arial" panose="020B0604020202020204" pitchFamily="34" charset="0"/>
              </a:rPr>
              <a:t>Monopoly Power of Disney Must Be Restricted</a:t>
            </a:r>
          </a:p>
          <a:p>
            <a:r>
              <a:rPr lang="en-AU" dirty="0">
                <a:latin typeface="Arial" panose="020B0604020202020204" pitchFamily="34" charset="0"/>
              </a:rPr>
              <a:t>Mutual Funds Over Individual Stocks</a:t>
            </a:r>
          </a:p>
          <a:p>
            <a:r>
              <a:rPr lang="en-AU" dirty="0">
                <a:latin typeface="Arial" panose="020B0604020202020204" pitchFamily="34" charset="0"/>
              </a:rPr>
              <a:t>Pitching a new product to investors</a:t>
            </a:r>
          </a:p>
          <a:p>
            <a:r>
              <a:rPr lang="en-US" dirty="0">
                <a:latin typeface="Arial" panose="020B0604020202020204" pitchFamily="34" charset="0"/>
              </a:rPr>
              <a:t>The Bushfires in Australia – Why Your Donation Matters</a:t>
            </a:r>
          </a:p>
          <a:p>
            <a:r>
              <a:rPr lang="en-US" dirty="0">
                <a:latin typeface="Arial" panose="020B0604020202020204" pitchFamily="34" charset="0"/>
              </a:rPr>
              <a:t>Vote for a 6-hour work day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</a:rPr>
              <a:t>2021 Topics:</a:t>
            </a:r>
          </a:p>
          <a:p>
            <a:r>
              <a:rPr lang="en-US" dirty="0">
                <a:latin typeface="Arial" panose="020B0604020202020204" pitchFamily="34" charset="0"/>
              </a:rPr>
              <a:t>Universal Basic Income</a:t>
            </a:r>
          </a:p>
          <a:p>
            <a:r>
              <a:rPr lang="en" dirty="0"/>
              <a:t>Why we should not continue with remote work after the pandemic</a:t>
            </a:r>
          </a:p>
          <a:p>
            <a:r>
              <a:rPr lang="en" dirty="0">
                <a:latin typeface="Arial" panose="020B0604020202020204" pitchFamily="34" charset="0"/>
              </a:rPr>
              <a:t>Why </a:t>
            </a:r>
            <a:r>
              <a:rPr lang="en-US" dirty="0">
                <a:ea typeface="+mj-lt"/>
              </a:rPr>
              <a:t>Gaming Improves Performance In a Workplace</a:t>
            </a:r>
          </a:p>
          <a:p>
            <a:r>
              <a:rPr lang="en-US" dirty="0">
                <a:latin typeface="Arial" panose="020B0604020202020204" pitchFamily="34" charset="0"/>
                <a:ea typeface="+mj-lt"/>
              </a:rPr>
              <a:t>Why you should start your own business</a:t>
            </a:r>
            <a:endParaRPr lang="en-A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79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773E0-2590-124C-B01F-759D54D5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A4 Team Presentation schedule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2799A-D6B5-E647-9950-6155E5973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5688"/>
            <a:ext cx="3178696" cy="3381074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Session 7:</a:t>
            </a:r>
          </a:p>
          <a:p>
            <a:pPr marL="400050" lvl="1" indent="0">
              <a:buNone/>
            </a:pPr>
            <a:r>
              <a:rPr lang="en-AU" dirty="0"/>
              <a:t>13.00 Team 1 </a:t>
            </a:r>
          </a:p>
          <a:p>
            <a:pPr marL="400050" lvl="1" indent="0">
              <a:buNone/>
            </a:pPr>
            <a:r>
              <a:rPr lang="en-AU" dirty="0"/>
              <a:t>13.30 Team 2</a:t>
            </a:r>
          </a:p>
          <a:p>
            <a:pPr marL="400050" lvl="1" indent="0">
              <a:buNone/>
            </a:pPr>
            <a:r>
              <a:rPr lang="en-AU" dirty="0"/>
              <a:t>14.00 Team 3</a:t>
            </a:r>
          </a:p>
          <a:p>
            <a:pPr marL="400050" lvl="1" indent="0">
              <a:buNone/>
            </a:pPr>
            <a:r>
              <a:rPr lang="en-AU" dirty="0"/>
              <a:t>15 min BREAK</a:t>
            </a:r>
          </a:p>
          <a:p>
            <a:pPr marL="400050" lvl="1" indent="0">
              <a:buNone/>
            </a:pPr>
            <a:r>
              <a:rPr lang="en-AU" dirty="0"/>
              <a:t>14.45 Team 4</a:t>
            </a:r>
          </a:p>
          <a:p>
            <a:pPr marL="400050" lvl="1" indent="0">
              <a:buNone/>
            </a:pPr>
            <a:r>
              <a:rPr lang="en-AU" dirty="0"/>
              <a:t>15.15 Team 5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EBE28B-89DB-DC4C-AD8D-B860AF08DE8C}"/>
              </a:ext>
            </a:extLst>
          </p:cNvPr>
          <p:cNvSpPr txBox="1">
            <a:spLocks/>
          </p:cNvSpPr>
          <p:nvPr/>
        </p:nvSpPr>
        <p:spPr bwMode="auto">
          <a:xfrm>
            <a:off x="4812645" y="1229529"/>
            <a:ext cx="3178696" cy="338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/>
              <a:t>Session 8:</a:t>
            </a:r>
          </a:p>
          <a:p>
            <a:pPr marL="400050" lvl="1" indent="0">
              <a:buFontTx/>
              <a:buNone/>
            </a:pPr>
            <a:r>
              <a:rPr lang="en-AU" kern="0" dirty="0"/>
              <a:t>13.00 Team 6 </a:t>
            </a:r>
          </a:p>
          <a:p>
            <a:pPr marL="400050" lvl="1" indent="0">
              <a:buFontTx/>
              <a:buNone/>
            </a:pPr>
            <a:r>
              <a:rPr lang="en-AU" kern="0" dirty="0"/>
              <a:t>13.30 Team 7</a:t>
            </a:r>
          </a:p>
          <a:p>
            <a:pPr marL="400050" lvl="1" indent="0">
              <a:buFontTx/>
              <a:buNone/>
            </a:pPr>
            <a:r>
              <a:rPr lang="en-AU" kern="0" dirty="0"/>
              <a:t>14.00 Team 8</a:t>
            </a:r>
          </a:p>
          <a:p>
            <a:pPr marL="400050" lvl="1" indent="0">
              <a:buFontTx/>
              <a:buNone/>
            </a:pPr>
            <a:r>
              <a:rPr lang="en-AU" kern="0" dirty="0"/>
              <a:t>15 min BREAK</a:t>
            </a:r>
          </a:p>
          <a:p>
            <a:pPr marL="400050" lvl="1" indent="0">
              <a:buNone/>
            </a:pPr>
            <a:r>
              <a:rPr lang="en-AU" dirty="0"/>
              <a:t>14.45 Team 9</a:t>
            </a:r>
          </a:p>
          <a:p>
            <a:pPr marL="400050" lvl="1" indent="0">
              <a:buNone/>
            </a:pPr>
            <a:r>
              <a:rPr lang="en-AU" dirty="0"/>
              <a:t>15.15 Team 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7DDC6A-0B4C-8547-8D6A-9480AE81D3D1}"/>
              </a:ext>
            </a:extLst>
          </p:cNvPr>
          <p:cNvSpPr txBox="1"/>
          <p:nvPr/>
        </p:nvSpPr>
        <p:spPr>
          <a:xfrm>
            <a:off x="4750342" y="3933056"/>
            <a:ext cx="43936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b="1" dirty="0"/>
              <a:t>Groups 6-9: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Present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then go watch video recording &amp; discuss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Then return to act as audience &amp; evaluators </a:t>
            </a:r>
          </a:p>
          <a:p>
            <a:pPr lvl="1"/>
            <a:r>
              <a:rPr lang="en-GB" sz="2000" dirty="0"/>
              <a:t>Groups 1-5 (+ 6-9 when available) act as audience &amp; evaluators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D4CA5-CADD-834B-9198-8E0282FEC1B7}"/>
              </a:ext>
            </a:extLst>
          </p:cNvPr>
          <p:cNvSpPr txBox="1"/>
          <p:nvPr/>
        </p:nvSpPr>
        <p:spPr>
          <a:xfrm>
            <a:off x="457200" y="4077072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Groups 1-5: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Present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then go watch video recording &amp; discuss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Then return to act as audience &amp; evaluators </a:t>
            </a:r>
          </a:p>
          <a:p>
            <a:r>
              <a:rPr lang="en-GB" sz="2000" dirty="0"/>
              <a:t>Groups 6-9 (+ 1-5 when available) act as audience &amp; evaluators </a:t>
            </a:r>
          </a:p>
        </p:txBody>
      </p:sp>
    </p:spTree>
    <p:extLst>
      <p:ext uri="{BB962C8B-B14F-4D97-AF65-F5344CB8AC3E}">
        <p14:creationId xmlns:p14="http://schemas.microsoft.com/office/powerpoint/2010/main" val="171406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703267" y="709613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660111" y="1309847"/>
            <a:ext cx="8388796" cy="48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dirty="0"/>
              <a:t>Based on your reading of 4 Inputs + teacher’s lectures</a:t>
            </a:r>
          </a:p>
          <a:p>
            <a:pPr marL="457200" lvl="0" indent="-457200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000" dirty="0"/>
              <a:t>Multiple-choice questions</a:t>
            </a:r>
          </a:p>
          <a:p>
            <a:pPr marL="457200" lvl="0" indent="-457200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000" dirty="0"/>
              <a:t>1 writing task </a:t>
            </a:r>
          </a:p>
          <a:p>
            <a:pPr lvl="0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b="1" dirty="0"/>
              <a:t>Begin at 13.00</a:t>
            </a:r>
            <a:r>
              <a:rPr lang="en-GB" sz="2000" dirty="0"/>
              <a:t> </a:t>
            </a:r>
          </a:p>
          <a:p>
            <a:pPr lvl="0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</a:rPr>
              <a:t>Total 90 minutes (45 minutes each)</a:t>
            </a:r>
          </a:p>
          <a:p>
            <a:pPr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</a:rPr>
              <a:t>Closed book: no notes, no textbook</a:t>
            </a:r>
          </a:p>
          <a:p>
            <a:pPr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</a:rPr>
              <a:t>Upload to </a:t>
            </a:r>
            <a:r>
              <a:rPr lang="en-GB" sz="2000" dirty="0"/>
              <a:t>Test </a:t>
            </a:r>
            <a:r>
              <a:rPr lang="en-GB" sz="2000" dirty="0">
                <a:solidFill>
                  <a:srgbClr val="000000"/>
                </a:solidFill>
              </a:rPr>
              <a:t>folder in MyCourses</a:t>
            </a:r>
          </a:p>
          <a:p>
            <a:pPr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have</a:t>
            </a:r>
            <a:r>
              <a:rPr lang="fi-FI" sz="2000" dirty="0"/>
              <a:t> 45 </a:t>
            </a:r>
            <a:r>
              <a:rPr lang="fi-FI" sz="2000" dirty="0" err="1"/>
              <a:t>minutes</a:t>
            </a:r>
            <a:r>
              <a:rPr lang="fi-FI" sz="2000" dirty="0"/>
              <a:t> to </a:t>
            </a:r>
            <a:r>
              <a:rPr lang="fi-FI" sz="2000" dirty="0" err="1"/>
              <a:t>complete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quiz</a:t>
            </a:r>
            <a:r>
              <a:rPr lang="fi-FI" sz="2000" dirty="0"/>
              <a:t> and </a:t>
            </a:r>
            <a:r>
              <a:rPr lang="fi-FI" sz="2000" dirty="0" err="1"/>
              <a:t>review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correct</a:t>
            </a:r>
            <a:r>
              <a:rPr lang="fi-FI" sz="2000" dirty="0"/>
              <a:t> </a:t>
            </a:r>
            <a:r>
              <a:rPr lang="fi-FI" sz="2000" dirty="0" err="1"/>
              <a:t>answers</a:t>
            </a:r>
            <a:r>
              <a:rPr lang="fi-FI" sz="2000" dirty="0"/>
              <a:t>. </a:t>
            </a:r>
            <a:r>
              <a:rPr lang="fi-FI" sz="2000" dirty="0" err="1"/>
              <a:t>After</a:t>
            </a:r>
            <a:r>
              <a:rPr lang="fi-FI" sz="2000" dirty="0"/>
              <a:t> </a:t>
            </a:r>
            <a:r>
              <a:rPr lang="fi-FI" sz="2000" dirty="0" err="1"/>
              <a:t>this</a:t>
            </a:r>
            <a:r>
              <a:rPr lang="fi-FI" sz="2000" dirty="0"/>
              <a:t>,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quiz</a:t>
            </a:r>
            <a:r>
              <a:rPr lang="fi-FI" sz="2000" dirty="0"/>
              <a:t> </a:t>
            </a:r>
            <a:r>
              <a:rPr lang="fi-FI" sz="2000" dirty="0" err="1"/>
              <a:t>will</a:t>
            </a:r>
            <a:r>
              <a:rPr lang="fi-FI" sz="2000" dirty="0"/>
              <a:t> </a:t>
            </a:r>
            <a:r>
              <a:rPr lang="fi-FI" sz="2000" dirty="0" err="1"/>
              <a:t>be</a:t>
            </a:r>
            <a:r>
              <a:rPr lang="fi-FI" sz="2000" dirty="0"/>
              <a:t> </a:t>
            </a:r>
            <a:r>
              <a:rPr lang="fi-FI" sz="2000" dirty="0" err="1"/>
              <a:t>closed</a:t>
            </a:r>
            <a:r>
              <a:rPr lang="fi-FI" sz="2000" dirty="0"/>
              <a:t>.</a:t>
            </a: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660111" y="424974"/>
            <a:ext cx="7737475" cy="88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7030A0"/>
                </a:solidFill>
              </a:rPr>
              <a:t>7. A3 In-class test (Session 5)</a:t>
            </a:r>
            <a:endParaRPr lang="en-GB" sz="3200" b="1" dirty="0">
              <a:solidFill>
                <a:srgbClr val="7030A0"/>
              </a:solidFill>
              <a:latin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4"/>
            <a:ext cx="1774378" cy="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1622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1A81-08B7-C149-A553-2DA741A0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814"/>
            <a:ext cx="8229600" cy="1143000"/>
          </a:xfrm>
        </p:spPr>
        <p:txBody>
          <a:bodyPr/>
          <a:lstStyle/>
          <a:p>
            <a:r>
              <a:rPr lang="en-AU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B7719-E529-B343-9767-8B0C0D073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66018"/>
            <a:ext cx="8229600" cy="5691982"/>
          </a:xfrm>
        </p:spPr>
        <p:txBody>
          <a:bodyPr/>
          <a:lstStyle/>
          <a:p>
            <a:r>
              <a:rPr lang="fi-FI" dirty="0" err="1"/>
              <a:t>Quiz</a:t>
            </a:r>
            <a:r>
              <a:rPr lang="fi-FI" dirty="0"/>
              <a:t> in </a:t>
            </a:r>
            <a:r>
              <a:rPr lang="fi-FI" dirty="0" err="1"/>
              <a:t>MyCourses</a:t>
            </a:r>
            <a:r>
              <a:rPr lang="fi-FI" dirty="0"/>
              <a:t>  </a:t>
            </a:r>
          </a:p>
          <a:p>
            <a:r>
              <a:rPr lang="fi-FI" dirty="0" err="1"/>
              <a:t>Overall</a:t>
            </a:r>
            <a:r>
              <a:rPr lang="fi-FI" dirty="0"/>
              <a:t> </a:t>
            </a:r>
            <a:r>
              <a:rPr lang="fi-FI" dirty="0" err="1"/>
              <a:t>quiz</a:t>
            </a:r>
            <a:r>
              <a:rPr lang="fi-FI" dirty="0"/>
              <a:t> </a:t>
            </a:r>
            <a:r>
              <a:rPr lang="fi-FI" dirty="0" err="1"/>
              <a:t>grade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0 and 10 (</a:t>
            </a:r>
            <a:r>
              <a:rPr lang="fi-FI" dirty="0" err="1"/>
              <a:t>worth</a:t>
            </a:r>
            <a:r>
              <a:rPr lang="fi-FI" dirty="0"/>
              <a:t> 10%)</a:t>
            </a:r>
          </a:p>
          <a:p>
            <a:r>
              <a:rPr lang="fi-FI" dirty="0" err="1"/>
              <a:t>Click</a:t>
            </a:r>
            <a:r>
              <a:rPr lang="fi-FI" dirty="0"/>
              <a:t> on ’</a:t>
            </a:r>
            <a:r>
              <a:rPr lang="fi-FI" dirty="0" err="1"/>
              <a:t>Submit</a:t>
            </a:r>
            <a:r>
              <a:rPr lang="fi-FI" dirty="0"/>
              <a:t>’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end</a:t>
            </a:r>
            <a:r>
              <a:rPr lang="fi-FI" dirty="0"/>
              <a:t> of </a:t>
            </a:r>
            <a:r>
              <a:rPr lang="fi-FI" dirty="0" err="1"/>
              <a:t>quiz</a:t>
            </a:r>
            <a:endParaRPr lang="fi-FI" dirty="0"/>
          </a:p>
          <a:p>
            <a:r>
              <a:rPr lang="fi-FI" dirty="0"/>
              <a:t>40 </a:t>
            </a:r>
            <a:r>
              <a:rPr lang="fi-FI" dirty="0" err="1"/>
              <a:t>multiple-choice</a:t>
            </a:r>
            <a:r>
              <a:rPr lang="fi-FI" dirty="0"/>
              <a:t> </a:t>
            </a:r>
            <a:r>
              <a:rPr lang="fi-FI" dirty="0" err="1"/>
              <a:t>questions</a:t>
            </a:r>
            <a:endParaRPr lang="fi-FI" dirty="0"/>
          </a:p>
          <a:p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answer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a </a:t>
            </a:r>
            <a:r>
              <a:rPr lang="fi-FI" dirty="0" err="1"/>
              <a:t>value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0 and 1</a:t>
            </a:r>
          </a:p>
          <a:p>
            <a:r>
              <a:rPr lang="en-GB" dirty="0"/>
              <a:t>A few questions may have 2 correct answers</a:t>
            </a:r>
            <a:endParaRPr lang="fi-FI" dirty="0"/>
          </a:p>
          <a:p>
            <a:r>
              <a:rPr lang="en-GB" dirty="0"/>
              <a:t>To achieve 1 point for a question, you have to select the correct answer, or answers, and have no wrong answers</a:t>
            </a:r>
          </a:p>
        </p:txBody>
      </p:sp>
    </p:spTree>
    <p:extLst>
      <p:ext uri="{BB962C8B-B14F-4D97-AF65-F5344CB8AC3E}">
        <p14:creationId xmlns:p14="http://schemas.microsoft.com/office/powerpoint/2010/main" val="4292159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03F89-C96C-D148-99EF-E199F7665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525963"/>
          </a:xfrm>
        </p:spPr>
        <p:txBody>
          <a:bodyPr/>
          <a:lstStyle/>
          <a:p>
            <a:r>
              <a:rPr lang="en-GB" dirty="0"/>
              <a:t>If a question has one right answer and you select it correctly, you get 1 point (correct answer worth 1 point). </a:t>
            </a:r>
          </a:p>
          <a:p>
            <a:r>
              <a:rPr lang="en-GB" dirty="0"/>
              <a:t>If a question has 2 right answers and you select both correctly, you get 1 point (each correct answer worth 0.5). But, if you choose one right answer and one wrong answer you get 0 </a:t>
            </a:r>
            <a:r>
              <a:rPr lang="fi-FI" dirty="0"/>
              <a:t>(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correct</a:t>
            </a:r>
            <a:r>
              <a:rPr lang="fi-FI" dirty="0"/>
              <a:t> </a:t>
            </a:r>
            <a:r>
              <a:rPr lang="fi-FI" dirty="0" err="1"/>
              <a:t>answer</a:t>
            </a:r>
            <a:r>
              <a:rPr lang="fi-FI" dirty="0"/>
              <a:t> </a:t>
            </a:r>
            <a:r>
              <a:rPr lang="fi-FI" dirty="0" err="1"/>
              <a:t>being</a:t>
            </a:r>
            <a:r>
              <a:rPr lang="fi-FI" dirty="0"/>
              <a:t> 0.5 </a:t>
            </a:r>
            <a:r>
              <a:rPr lang="fi-FI" dirty="0" err="1"/>
              <a:t>points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wrong</a:t>
            </a:r>
            <a:r>
              <a:rPr lang="fi-FI" dirty="0"/>
              <a:t> </a:t>
            </a:r>
            <a:r>
              <a:rPr lang="fi-FI" dirty="0" err="1"/>
              <a:t>answer</a:t>
            </a:r>
            <a:r>
              <a:rPr lang="fi-FI" dirty="0"/>
              <a:t> </a:t>
            </a:r>
            <a:r>
              <a:rPr lang="fi-FI" dirty="0" err="1"/>
              <a:t>being</a:t>
            </a:r>
            <a:r>
              <a:rPr lang="fi-FI" dirty="0"/>
              <a:t> -0.5 </a:t>
            </a:r>
            <a:r>
              <a:rPr lang="fi-FI" dirty="0" err="1"/>
              <a:t>points</a:t>
            </a:r>
            <a:r>
              <a:rPr lang="fi-FI" dirty="0"/>
              <a:t>).</a:t>
            </a:r>
          </a:p>
          <a:p>
            <a:r>
              <a:rPr lang="fi-FI" dirty="0" err="1"/>
              <a:t>So</a:t>
            </a:r>
            <a:r>
              <a:rPr lang="fi-FI" dirty="0"/>
              <a:t>, to </a:t>
            </a:r>
            <a:r>
              <a:rPr lang="fi-FI" dirty="0" err="1"/>
              <a:t>achieve</a:t>
            </a:r>
            <a:r>
              <a:rPr lang="fi-FI" dirty="0"/>
              <a:t> 1 </a:t>
            </a:r>
            <a:r>
              <a:rPr lang="fi-FI" dirty="0" err="1"/>
              <a:t>point</a:t>
            </a:r>
            <a:r>
              <a:rPr lang="fi-FI" dirty="0"/>
              <a:t> for a </a:t>
            </a:r>
            <a:r>
              <a:rPr lang="fi-FI" dirty="0" err="1"/>
              <a:t>question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to </a:t>
            </a:r>
            <a:r>
              <a:rPr lang="fi-FI" dirty="0" err="1"/>
              <a:t>select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correct</a:t>
            </a:r>
            <a:r>
              <a:rPr lang="fi-FI" dirty="0"/>
              <a:t> </a:t>
            </a:r>
            <a:r>
              <a:rPr lang="fi-FI" dirty="0" err="1"/>
              <a:t>answer</a:t>
            </a:r>
            <a:r>
              <a:rPr lang="fi-FI" dirty="0"/>
              <a:t>,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answers</a:t>
            </a:r>
            <a:r>
              <a:rPr lang="fi-FI" dirty="0"/>
              <a:t>, and </a:t>
            </a:r>
            <a:r>
              <a:rPr lang="fi-FI" dirty="0" err="1"/>
              <a:t>have</a:t>
            </a:r>
            <a:r>
              <a:rPr lang="fi-FI" dirty="0"/>
              <a:t> no </a:t>
            </a:r>
            <a:r>
              <a:rPr lang="fi-FI" dirty="0" err="1"/>
              <a:t>wrong</a:t>
            </a:r>
            <a:r>
              <a:rPr lang="fi-FI" dirty="0"/>
              <a:t> </a:t>
            </a:r>
            <a:r>
              <a:rPr lang="fi-FI" dirty="0" err="1"/>
              <a:t>answers</a:t>
            </a:r>
            <a:r>
              <a:rPr lang="fi-FI" dirty="0"/>
              <a:t>.</a:t>
            </a:r>
            <a:r>
              <a:rPr lang="en-GB" dirty="0"/>
              <a:t> 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2568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D8CBA-AB5E-7146-87DC-6E43D0B1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Writing</a:t>
            </a:r>
            <a:r>
              <a:rPr lang="fi-FI" dirty="0"/>
              <a:t> </a:t>
            </a:r>
            <a:r>
              <a:rPr lang="fi-FI" dirty="0" err="1"/>
              <a:t>task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634C4-F294-6B48-AD2B-0817B1FB1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Based</a:t>
            </a:r>
            <a:r>
              <a:rPr lang="fi-FI" dirty="0"/>
              <a:t> on a business </a:t>
            </a:r>
            <a:r>
              <a:rPr lang="fi-FI" dirty="0" err="1"/>
              <a:t>communication</a:t>
            </a:r>
            <a:r>
              <a:rPr lang="fi-FI" dirty="0"/>
              <a:t> </a:t>
            </a:r>
            <a:r>
              <a:rPr lang="fi-FI" dirty="0" err="1"/>
              <a:t>scenario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given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write</a:t>
            </a:r>
            <a:r>
              <a:rPr lang="fi-FI" dirty="0"/>
              <a:t>... (</a:t>
            </a:r>
            <a:r>
              <a:rPr lang="fi-FI" dirty="0" err="1"/>
              <a:t>something</a:t>
            </a:r>
            <a:r>
              <a:rPr lang="fi-FI" dirty="0"/>
              <a:t>). </a:t>
            </a:r>
          </a:p>
          <a:p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type</a:t>
            </a:r>
            <a:r>
              <a:rPr lang="fi-FI" dirty="0"/>
              <a:t> (</a:t>
            </a:r>
            <a:r>
              <a:rPr lang="fi-FI" dirty="0" err="1"/>
              <a:t>something</a:t>
            </a:r>
            <a:r>
              <a:rPr lang="fi-FI" dirty="0"/>
              <a:t>) into a Word </a:t>
            </a:r>
            <a:r>
              <a:rPr lang="fi-FI" dirty="0" err="1"/>
              <a:t>document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computer</a:t>
            </a:r>
            <a:endParaRPr lang="fi-FI" dirty="0"/>
          </a:p>
          <a:p>
            <a:r>
              <a:rPr lang="fi-FI" dirty="0" err="1"/>
              <a:t>Then</a:t>
            </a:r>
            <a:r>
              <a:rPr lang="fi-FI" dirty="0"/>
              <a:t> </a:t>
            </a:r>
            <a:r>
              <a:rPr lang="fi-FI" dirty="0" err="1"/>
              <a:t>save</a:t>
            </a:r>
            <a:r>
              <a:rPr lang="fi-FI" dirty="0"/>
              <a:t> it, </a:t>
            </a:r>
          </a:p>
          <a:p>
            <a:r>
              <a:rPr lang="fi-FI" dirty="0" err="1"/>
              <a:t>Then</a:t>
            </a:r>
            <a:r>
              <a:rPr lang="fi-FI" dirty="0"/>
              <a:t> </a:t>
            </a:r>
            <a:r>
              <a:rPr lang="fi-FI" dirty="0" err="1"/>
              <a:t>submit</a:t>
            </a:r>
            <a:r>
              <a:rPr lang="fi-FI" dirty="0"/>
              <a:t> it into </a:t>
            </a:r>
            <a:r>
              <a:rPr lang="fi-FI" dirty="0" err="1"/>
              <a:t>MyCourses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finished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8670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62D3-7207-9B4C-B3D4-EFC4D826EBB8}"/>
              </a:ext>
            </a:extLst>
          </p:cNvPr>
          <p:cNvSpPr txBox="1">
            <a:spLocks/>
          </p:cNvSpPr>
          <p:nvPr/>
        </p:nvSpPr>
        <p:spPr>
          <a:xfrm>
            <a:off x="601938" y="572811"/>
            <a:ext cx="7772400" cy="101748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Verdana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Verdana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Verdana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Verdana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Verdan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Verdan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Verdan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r>
              <a:rPr lang="en-GB" sz="2800" kern="0" dirty="0">
                <a:solidFill>
                  <a:srgbClr val="7030A0"/>
                </a:solidFill>
              </a:rPr>
              <a:t>Preparation for session 5 </a:t>
            </a:r>
            <a:endParaRPr lang="en-US" sz="2800" kern="0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0F7DF-E5A1-9746-AC65-3F2580CBDBFD}"/>
              </a:ext>
            </a:extLst>
          </p:cNvPr>
          <p:cNvSpPr txBox="1">
            <a:spLocks/>
          </p:cNvSpPr>
          <p:nvPr/>
        </p:nvSpPr>
        <p:spPr>
          <a:xfrm>
            <a:off x="339858" y="2042835"/>
            <a:ext cx="6608406" cy="3224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AU" kern="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kern="0" dirty="0">
                <a:solidFill>
                  <a:schemeClr val="tx1"/>
                </a:solidFill>
              </a:rPr>
              <a:t>Review Reading inputs 1-4 + class materials for </a:t>
            </a:r>
            <a:r>
              <a:rPr lang="en-US" u="sng" kern="0" dirty="0">
                <a:solidFill>
                  <a:srgbClr val="0070C0"/>
                </a:solidFill>
              </a:rPr>
              <a:t>A3: In-class test</a:t>
            </a:r>
          </a:p>
          <a:p>
            <a:pPr marL="457200" indent="-457200">
              <a:buFont typeface="+mj-lt"/>
              <a:buAutoNum type="arabicPeriod"/>
            </a:pPr>
            <a:endParaRPr lang="fi-FI" kern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u="sng" kern="0" dirty="0">
                <a:solidFill>
                  <a:schemeClr val="tx1"/>
                </a:solidFill>
              </a:rPr>
              <a:t>A4: Team presentation: </a:t>
            </a:r>
            <a:endParaRPr lang="en-US" kern="0" dirty="0">
              <a:solidFill>
                <a:schemeClr val="tx1"/>
              </a:solidFill>
            </a:endParaRPr>
          </a:p>
          <a:p>
            <a:pPr lvl="1"/>
            <a:r>
              <a:rPr lang="en-US" kern="0" dirty="0">
                <a:solidFill>
                  <a:srgbClr val="0070C0"/>
                </a:solidFill>
              </a:rPr>
              <a:t>Prepare </a:t>
            </a:r>
            <a:r>
              <a:rPr lang="en-US" u="sng" kern="0" dirty="0">
                <a:solidFill>
                  <a:srgbClr val="0070C0"/>
                </a:solidFill>
              </a:rPr>
              <a:t>A4 Presentation</a:t>
            </a:r>
            <a:r>
              <a:rPr lang="en-US" kern="0" dirty="0">
                <a:solidFill>
                  <a:srgbClr val="0070C0"/>
                </a:solidFill>
              </a:rPr>
              <a:t> 60-second TEASERS </a:t>
            </a:r>
            <a:r>
              <a:rPr lang="en-US" kern="0" dirty="0">
                <a:solidFill>
                  <a:schemeClr val="tx1"/>
                </a:solidFill>
              </a:rPr>
              <a:t>(1) Topic, (2) Context &amp; (3) Main Points </a:t>
            </a:r>
          </a:p>
          <a:p>
            <a:pPr lvl="1"/>
            <a:r>
              <a:rPr lang="en-US" kern="0" dirty="0">
                <a:solidFill>
                  <a:schemeClr val="tx1"/>
                </a:solidFill>
              </a:rPr>
              <a:t>Present Teasers in Session 5</a:t>
            </a:r>
            <a:endParaRPr lang="fi-FI" kern="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en-AU" kern="0" dirty="0"/>
          </a:p>
          <a:p>
            <a:pPr marL="0" indent="0">
              <a:buFontTx/>
              <a:buNone/>
            </a:pP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47682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F08C-130D-8840-BC2C-04BD5BF3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030A0"/>
                </a:solidFill>
              </a:rPr>
              <a:t>Team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F32F2-EFF6-8B42-972A-D41BEB3A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96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Team 1 </a:t>
            </a:r>
          </a:p>
          <a:p>
            <a:pPr marL="0" indent="0">
              <a:buNone/>
            </a:pPr>
            <a:r>
              <a:rPr lang="fi-FI" dirty="0"/>
              <a:t>Team 2 </a:t>
            </a: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i-FI" dirty="0"/>
              <a:t>Team 3 </a:t>
            </a:r>
            <a:r>
              <a:rPr lang="en-GB" dirty="0"/>
              <a:t>Chinese Whisperers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Team 4 </a:t>
            </a:r>
            <a:r>
              <a:rPr lang="en-GB" dirty="0" err="1"/>
              <a:t>iBCAT</a:t>
            </a:r>
            <a:r>
              <a:rPr lang="en-GB" dirty="0"/>
              <a:t> (Business Communications Aalto Team)</a:t>
            </a:r>
            <a:endParaRPr lang="fi-FI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i-FI" dirty="0"/>
              <a:t>Team 5 </a:t>
            </a:r>
          </a:p>
          <a:p>
            <a:pPr marL="0" indent="0">
              <a:buNone/>
            </a:pPr>
            <a:r>
              <a:rPr lang="fi-FI" dirty="0"/>
              <a:t>Team 6 </a:t>
            </a:r>
            <a:r>
              <a:rPr lang="en-GB" dirty="0" err="1"/>
              <a:t>BizLive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Team 7</a:t>
            </a:r>
          </a:p>
          <a:p>
            <a:pPr marL="0" indent="0">
              <a:buNone/>
            </a:pPr>
            <a:r>
              <a:rPr lang="fi-FI" dirty="0"/>
              <a:t>Team 8 </a:t>
            </a:r>
            <a:r>
              <a:rPr lang="en-GB" dirty="0"/>
              <a:t>The Rainmakers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Team 9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Team 10 Invest Cubes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Email</a:t>
            </a:r>
            <a:r>
              <a:rPr lang="fi-FI" dirty="0"/>
              <a:t> me </a:t>
            </a:r>
            <a:r>
              <a:rPr lang="fi-FI" dirty="0" err="1"/>
              <a:t>your</a:t>
            </a:r>
            <a:r>
              <a:rPr lang="fi-FI" dirty="0"/>
              <a:t> team </a:t>
            </a:r>
            <a:r>
              <a:rPr lang="fi-FI" dirty="0" err="1"/>
              <a:t>names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tonight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389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5FB279-9DE0-FE4A-BD3B-94EFBD16D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3722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1669BE-9388-5341-A2AE-0CD20E3B6A5E}"/>
              </a:ext>
            </a:extLst>
          </p:cNvPr>
          <p:cNvSpPr txBox="1"/>
          <p:nvPr/>
        </p:nvSpPr>
        <p:spPr>
          <a:xfrm>
            <a:off x="609600" y="6021288"/>
            <a:ext cx="626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Dr Albert Mehrabian, </a:t>
            </a:r>
            <a:r>
              <a:rPr lang="en-GB" i="1" dirty="0"/>
              <a:t>Silent Messages </a:t>
            </a:r>
            <a:r>
              <a:rPr lang="en-GB" dirty="0"/>
              <a:t>(1971)</a:t>
            </a:r>
            <a:endParaRPr lang="en-AU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18CF62-133E-D64D-A1AC-737551FEC461}"/>
              </a:ext>
            </a:extLst>
          </p:cNvPr>
          <p:cNvSpPr/>
          <p:nvPr/>
        </p:nvSpPr>
        <p:spPr>
          <a:xfrm>
            <a:off x="3347864" y="3789040"/>
            <a:ext cx="5491336" cy="1728192"/>
          </a:xfrm>
          <a:prstGeom prst="ellipse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AD9B96-A724-F440-8489-01EFFFB0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1. Non-verbal </a:t>
            </a:r>
            <a:r>
              <a:rPr lang="en-GB" dirty="0">
                <a:solidFill>
                  <a:srgbClr val="7030A0"/>
                </a:solidFill>
              </a:rPr>
              <a:t>Presentations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788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High Impact </a:t>
            </a:r>
            <a:r>
              <a:rPr lang="en-US" sz="3200" b="1" dirty="0">
                <a:solidFill>
                  <a:srgbClr val="604A7B"/>
                </a:solidFill>
              </a:rPr>
              <a:t>non-verbal </a:t>
            </a:r>
            <a:r>
              <a:rPr lang="en-US" sz="3200" b="1" dirty="0"/>
              <a:t>presentation tips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9042" y="1922970"/>
            <a:ext cx="602698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Body language: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Posture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Body movement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Hand &amp; arm gestures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Facial expression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Eye contact (few / all)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Spatial use (use of floor space)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Props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Notes?</a:t>
            </a:r>
          </a:p>
        </p:txBody>
      </p:sp>
      <p:pic>
        <p:nvPicPr>
          <p:cNvPr id="5" name="Picture 4" descr="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64177"/>
            <a:ext cx="3191764" cy="2393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F6DB75-DA46-4C46-A009-A5572BED3DB5}"/>
              </a:ext>
            </a:extLst>
          </p:cNvPr>
          <p:cNvSpPr txBox="1"/>
          <p:nvPr/>
        </p:nvSpPr>
        <p:spPr>
          <a:xfrm>
            <a:off x="5178772" y="2045581"/>
            <a:ext cx="3590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Body language: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Supports your message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Or distracts from your message</a:t>
            </a:r>
          </a:p>
        </p:txBody>
      </p:sp>
    </p:spTree>
    <p:extLst>
      <p:ext uri="{BB962C8B-B14F-4D97-AF65-F5344CB8AC3E}">
        <p14:creationId xmlns:p14="http://schemas.microsoft.com/office/powerpoint/2010/main" val="146756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High Impact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non-verbal </a:t>
            </a:r>
            <a:r>
              <a:rPr lang="en-US" sz="3600" b="1" dirty="0"/>
              <a:t>presentation tips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9042" y="1922970"/>
            <a:ext cx="602698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Vocal traits: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Intonation: variation in tone (up, down) vs. monotone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Volume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Rate (speed)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Pauses (silence)</a:t>
            </a:r>
          </a:p>
        </p:txBody>
      </p:sp>
      <p:pic>
        <p:nvPicPr>
          <p:cNvPr id="5" name="Picture 4" descr="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41" y="4464175"/>
            <a:ext cx="3191764" cy="23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53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7848-1199-C042-B7C5-9354BDD6C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0ACB5A-91DE-D244-B803-FB20D6FEC0DC}"/>
              </a:ext>
            </a:extLst>
          </p:cNvPr>
          <p:cNvSpPr txBox="1"/>
          <p:nvPr/>
        </p:nvSpPr>
        <p:spPr>
          <a:xfrm>
            <a:off x="1475656" y="2132856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Pat </a:t>
            </a:r>
            <a:r>
              <a:rPr lang="en-AU" dirty="0" err="1"/>
              <a:t>Mesiti</a:t>
            </a:r>
            <a:r>
              <a:rPr lang="en-AU" dirty="0"/>
              <a:t>: </a:t>
            </a:r>
            <a:r>
              <a:rPr lang="en-AU" dirty="0">
                <a:hlinkClick r:id="rId2"/>
              </a:rPr>
              <a:t>https://www.youtube.com/watch?v=xC9pvQMir-Q</a:t>
            </a:r>
            <a:endParaRPr lang="en-AU" dirty="0"/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DBC228-EE23-AB4A-A7A0-379F3B588420}"/>
              </a:ext>
            </a:extLst>
          </p:cNvPr>
          <p:cNvSpPr txBox="1"/>
          <p:nvPr/>
        </p:nvSpPr>
        <p:spPr>
          <a:xfrm>
            <a:off x="1475656" y="3364871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Morgan Spurlock: </a:t>
            </a:r>
            <a:r>
              <a:rPr lang="en-AU" dirty="0">
                <a:hlinkClick r:id="rId3"/>
              </a:rPr>
              <a:t>https://www.youtube.com/watch?v=Y2jyjfcp1as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303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F9C35-50E9-4C41-B313-2B8385450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A2b: Individual, 5-min persuasive presentation</a:t>
            </a:r>
            <a:r>
              <a:rPr lang="en-US" dirty="0"/>
              <a:t> </a:t>
            </a:r>
            <a:r>
              <a:rPr lang="en-US" b="1" dirty="0"/>
              <a:t>to be given in class </a:t>
            </a:r>
            <a:r>
              <a:rPr lang="fi-FI" b="1" dirty="0" err="1"/>
              <a:t>today</a:t>
            </a:r>
            <a:endParaRPr lang="fi-FI" dirty="0"/>
          </a:p>
          <a:p>
            <a:pPr marL="0" indent="0">
              <a:buNone/>
            </a:pPr>
            <a:r>
              <a:rPr lang="en-GB" sz="2000" b="1" dirty="0"/>
              <a:t>Visual support material: </a:t>
            </a:r>
            <a:r>
              <a:rPr lang="en-GB" dirty="0"/>
              <a:t>NO</a:t>
            </a:r>
            <a:r>
              <a:rPr lang="en-GB" b="1" dirty="0"/>
              <a:t> </a:t>
            </a:r>
            <a:r>
              <a:rPr lang="en-GB" sz="2000" dirty="0"/>
              <a:t>PowerPoint slides, Prezi-visuals etc. </a:t>
            </a:r>
            <a:r>
              <a:rPr lang="en-GB" dirty="0"/>
              <a:t>O</a:t>
            </a:r>
            <a:r>
              <a:rPr lang="en-GB" sz="2000" dirty="0"/>
              <a:t>ther visual support materials okay (</a:t>
            </a:r>
            <a:r>
              <a:rPr lang="en-GB" sz="2000" dirty="0" err="1"/>
              <a:t>eg</a:t>
            </a:r>
            <a:r>
              <a:rPr lang="en-GB" sz="2000" dirty="0"/>
              <a:t> prop or product). </a:t>
            </a:r>
          </a:p>
          <a:p>
            <a:pPr marL="0" indent="0">
              <a:buNone/>
            </a:pPr>
            <a:r>
              <a:rPr lang="en-US" b="1" dirty="0"/>
              <a:t>Peer feedback to be based on: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Audience orientation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Organization: intro, body, conclusion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Delivery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Language (oral delivery)</a:t>
            </a:r>
          </a:p>
          <a:p>
            <a:pPr marL="0" indent="0">
              <a:buNone/>
            </a:pPr>
            <a:r>
              <a:rPr lang="en-US" dirty="0"/>
              <a:t>To evaluate each student’s presentation, u</a:t>
            </a:r>
            <a:r>
              <a:rPr lang="en-US" sz="2000" dirty="0"/>
              <a:t>se ‘</a:t>
            </a:r>
            <a:r>
              <a:rPr lang="en-US" sz="2000" b="1" dirty="0"/>
              <a:t>A2b Student presentation feedback sheet’</a:t>
            </a:r>
            <a:r>
              <a:rPr lang="en-US" sz="2000" dirty="0"/>
              <a:t> Word doc for download in ‘A2b Individual Persuasive Presentation’ activity in MyCourses </a:t>
            </a:r>
            <a:endParaRPr lang="fi-FI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107AC3-F734-3741-AC20-B58859532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2. A2b Individual Persuasive Presentations in groups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6140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5E492-8244-B543-9AF8-724F1DC4E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37474"/>
            <a:ext cx="7499176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/>
              <a:t>Procedure in class in small groups: </a:t>
            </a:r>
            <a:endParaRPr lang="fi-FI" sz="1800" dirty="0"/>
          </a:p>
          <a:p>
            <a:pPr marL="457200" lvl="0" indent="-457200">
              <a:buFont typeface="+mj-lt"/>
              <a:buAutoNum type="arabicPeriod"/>
            </a:pPr>
            <a:r>
              <a:rPr lang="en-GB" sz="1800" dirty="0"/>
              <a:t>Give your </a:t>
            </a:r>
            <a:r>
              <a:rPr lang="en-GB" sz="1800" dirty="0">
                <a:solidFill>
                  <a:srgbClr val="0070C0"/>
                </a:solidFill>
              </a:rPr>
              <a:t>5-minute presentations in turns</a:t>
            </a:r>
            <a:r>
              <a:rPr lang="en-GB" sz="1800" dirty="0"/>
              <a:t>.</a:t>
            </a:r>
            <a:r>
              <a:rPr lang="en-GB" sz="1800" b="1" dirty="0"/>
              <a:t> 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1800" dirty="0"/>
              <a:t>Others act as audience - they </a:t>
            </a:r>
            <a:r>
              <a:rPr lang="en-GB" sz="1800" dirty="0">
                <a:solidFill>
                  <a:srgbClr val="0070C0"/>
                </a:solidFill>
              </a:rPr>
              <a:t>write down written feedback (on feedback sheet) during the presentation.</a:t>
            </a:r>
            <a:endParaRPr lang="fi-FI" sz="1800" dirty="0">
              <a:solidFill>
                <a:srgbClr val="0070C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1800" dirty="0"/>
              <a:t>After each presentation, group should spend about 7 minutes giving </a:t>
            </a:r>
            <a:r>
              <a:rPr lang="en-GB" sz="1800" dirty="0">
                <a:solidFill>
                  <a:srgbClr val="0070C0"/>
                </a:solidFill>
              </a:rPr>
              <a:t>oral feedback to the presenter</a:t>
            </a:r>
            <a:r>
              <a:rPr lang="en-GB" sz="1800" dirty="0"/>
              <a:t>. Talk about both good points of the presentation and points to improve. Important that presenter gets comprehensive feedback - to know what her/his strong and weaker points are.</a:t>
            </a:r>
            <a:endParaRPr lang="fi-FI" sz="1800" dirty="0"/>
          </a:p>
          <a:p>
            <a:pPr marL="457200" lvl="0" indent="-457200">
              <a:buFont typeface="+mj-lt"/>
              <a:buAutoNum type="arabicPeriod"/>
            </a:pPr>
            <a:r>
              <a:rPr lang="en-GB" sz="1800" dirty="0"/>
              <a:t>Hand in your </a:t>
            </a:r>
            <a:r>
              <a:rPr lang="en-GB" sz="1800" dirty="0">
                <a:solidFill>
                  <a:srgbClr val="0070C0"/>
                </a:solidFill>
              </a:rPr>
              <a:t>feedback forms to the presenter at the end </a:t>
            </a:r>
            <a:r>
              <a:rPr lang="en-GB" sz="1800" dirty="0"/>
              <a:t>of the session. Ask for each presenter's email address (or other contact) and email your feedback forms to each presenter at the end of the session.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1800" dirty="0"/>
              <a:t>After all presentations are done in your group, </a:t>
            </a:r>
            <a:r>
              <a:rPr lang="en-GB" sz="1800" dirty="0">
                <a:solidFill>
                  <a:srgbClr val="0070C0"/>
                </a:solidFill>
              </a:rPr>
              <a:t>come back to Main Zoom Session for post-presentation discussion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1800" dirty="0"/>
              <a:t>5 minute presentations + </a:t>
            </a:r>
            <a:r>
              <a:rPr lang="en-GB" sz="1800" dirty="0">
                <a:solidFill>
                  <a:srgbClr val="FF0000"/>
                </a:solidFill>
              </a:rPr>
              <a:t>7</a:t>
            </a:r>
            <a:r>
              <a:rPr lang="en-GB" sz="1800" dirty="0"/>
              <a:t> minute feedback (</a:t>
            </a:r>
            <a:r>
              <a:rPr lang="en-GB" sz="1800" dirty="0">
                <a:solidFill>
                  <a:srgbClr val="FF0000"/>
                </a:solidFill>
              </a:rPr>
              <a:t>12</a:t>
            </a:r>
            <a:r>
              <a:rPr lang="en-GB" sz="1800" dirty="0"/>
              <a:t> minutes / presentation) X 7 presentations X 5 groups = </a:t>
            </a:r>
            <a:r>
              <a:rPr lang="en-GB" sz="1800" dirty="0">
                <a:solidFill>
                  <a:srgbClr val="0070C0"/>
                </a:solidFill>
              </a:rPr>
              <a:t>approx. 2 hours (including break) – I will be in the Main Zoom Session if you need me.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62051716"/>
      </p:ext>
    </p:extLst>
  </p:cSld>
  <p:clrMapOvr>
    <a:masterClrMapping/>
  </p:clrMapOvr>
</p:sld>
</file>

<file path=ppt/theme/theme1.xml><?xml version="1.0" encoding="utf-8"?>
<a:theme xmlns:a="http://schemas.openxmlformats.org/drawingml/2006/main" name="nbs_slides_template(2008)-red">
  <a:themeElements>
    <a:clrScheme name="nbs_slides_template(2008)-r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bs_slides_template(2008)-red">
      <a:majorFont>
        <a:latin typeface="Verdan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bs_slides_template(2008)-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lides_template(2008)-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lides_template(2008)-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lides_template(2008)-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lides_template(2008)-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lides_template(2008)-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lides_template(2008)-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lides_template(2008)-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lides_template(2008)-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lides_template(2008)-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lides_template(2008)-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lides_template(2008)-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6993</TotalTime>
  <Words>1515</Words>
  <Application>Microsoft Macintosh PowerPoint</Application>
  <PresentationFormat>On-screen Show (4:3)</PresentationFormat>
  <Paragraphs>189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Corbel</vt:lpstr>
      <vt:lpstr>Segoe UI</vt:lpstr>
      <vt:lpstr>Verdana</vt:lpstr>
      <vt:lpstr>nbs_slides_template(2008)-red</vt:lpstr>
      <vt:lpstr>PowerPoint Presentation</vt:lpstr>
      <vt:lpstr>PowerPoint Presentation</vt:lpstr>
      <vt:lpstr>Team names</vt:lpstr>
      <vt:lpstr>1. Non-verbal Presentations</vt:lpstr>
      <vt:lpstr>PowerPoint Presentation</vt:lpstr>
      <vt:lpstr>PowerPoint Presentation</vt:lpstr>
      <vt:lpstr>PowerPoint Presentation</vt:lpstr>
      <vt:lpstr>2. A2b Individual Persuasive Presentations in groups</vt:lpstr>
      <vt:lpstr>PowerPoint Presentation</vt:lpstr>
      <vt:lpstr>3. Post-presentation discussion: Feedback on Individual Persuasive Presentations</vt:lpstr>
      <vt:lpstr>4. Your Session 3 Reflection Qs</vt:lpstr>
      <vt:lpstr>PowerPoint Presentation</vt:lpstr>
      <vt:lpstr>4. Your Session 3 Reflection Qs (cont’d)</vt:lpstr>
      <vt:lpstr>Your Session 1 Reflection Qs</vt:lpstr>
      <vt:lpstr>PowerPoint Presentation</vt:lpstr>
      <vt:lpstr>6. Instructions for A4 Team Presentations (15%)</vt:lpstr>
      <vt:lpstr>PowerPoint Presentation</vt:lpstr>
      <vt:lpstr>PowerPoint Presentation</vt:lpstr>
      <vt:lpstr>PowerPoint Presentation</vt:lpstr>
      <vt:lpstr>PowerPoint Presentation</vt:lpstr>
      <vt:lpstr>A4 Team Presentation schedule</vt:lpstr>
      <vt:lpstr>PowerPoint Presentation</vt:lpstr>
      <vt:lpstr>Quiz</vt:lpstr>
      <vt:lpstr>PowerPoint Presentation</vt:lpstr>
      <vt:lpstr>Writing task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Baker Michael</dc:creator>
  <cp:lastModifiedBy>Badham, Mark</cp:lastModifiedBy>
  <cp:revision>71</cp:revision>
  <dcterms:created xsi:type="dcterms:W3CDTF">2014-11-13T09:09:59Z</dcterms:created>
  <dcterms:modified xsi:type="dcterms:W3CDTF">2021-02-08T10:28:13Z</dcterms:modified>
</cp:coreProperties>
</file>