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1777" r:id="rId3"/>
    <p:sldId id="259" r:id="rId4"/>
    <p:sldId id="261" r:id="rId5"/>
    <p:sldId id="260" r:id="rId6"/>
    <p:sldId id="1766" r:id="rId7"/>
    <p:sldId id="267" r:id="rId8"/>
    <p:sldId id="265" r:id="rId9"/>
    <p:sldId id="1779" r:id="rId10"/>
    <p:sldId id="1781" r:id="rId11"/>
    <p:sldId id="1780" r:id="rId12"/>
    <p:sldId id="1782" r:id="rId13"/>
    <p:sldId id="263" r:id="rId14"/>
    <p:sldId id="1778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73"/>
    <p:restoredTop sz="94638"/>
  </p:normalViewPr>
  <p:slideViewPr>
    <p:cSldViewPr>
      <p:cViewPr varScale="1">
        <p:scale>
          <a:sx n="111" d="100"/>
          <a:sy n="111" d="100"/>
        </p:scale>
        <p:origin x="20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4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639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00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660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66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820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14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4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158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79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54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125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81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NTU_re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57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143" y="423333"/>
            <a:ext cx="54912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Business Communication (3cr)</a:t>
            </a:r>
          </a:p>
          <a:p>
            <a:pPr algn="ctr"/>
            <a:r>
              <a:rPr lang="en-US" sz="2800" b="1" dirty="0"/>
              <a:t>MLI61A130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Session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8073" y="5620274"/>
            <a:ext cx="407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Lecturer</a:t>
            </a:r>
            <a:r>
              <a:rPr lang="en-GB" dirty="0"/>
              <a:t>: Mark Badham</a:t>
            </a:r>
            <a:endParaRPr lang="en-US" dirty="0"/>
          </a:p>
        </p:txBody>
      </p:sp>
      <p:pic>
        <p:nvPicPr>
          <p:cNvPr id="5" name="Picture 4" descr="effective-communication-meetin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789" y="2160375"/>
            <a:ext cx="2890394" cy="320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12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2CC4-15EB-0B42-A96D-0FA8CD91B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6491064" cy="5433471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“In what ways does </a:t>
            </a:r>
            <a:r>
              <a:rPr lang="en-GB" sz="1800" dirty="0">
                <a:solidFill>
                  <a:srgbClr val="0070C0"/>
                </a:solidFill>
              </a:rPr>
              <a:t>eye contact </a:t>
            </a:r>
            <a:r>
              <a:rPr lang="en-GB" sz="1800" dirty="0"/>
              <a:t>and how one </a:t>
            </a:r>
            <a:r>
              <a:rPr lang="en-GB" sz="1800" dirty="0">
                <a:solidFill>
                  <a:srgbClr val="0070C0"/>
                </a:solidFill>
              </a:rPr>
              <a:t>carries oneself</a:t>
            </a:r>
            <a:r>
              <a:rPr lang="en-GB" sz="1800" dirty="0"/>
              <a:t> affect how people </a:t>
            </a:r>
            <a:r>
              <a:rPr lang="en-GB" sz="1800" i="1" dirty="0"/>
              <a:t>listen</a:t>
            </a:r>
            <a:r>
              <a:rPr lang="en-GB" sz="1800" dirty="0"/>
              <a:t> to your presentations?”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“If I am a serious, not the most confident, and ''Finnish'' presenter, should I </a:t>
            </a:r>
            <a:r>
              <a:rPr lang="en-GB" sz="1800" dirty="0">
                <a:solidFill>
                  <a:srgbClr val="0070C0"/>
                </a:solidFill>
              </a:rPr>
              <a:t>try to act </a:t>
            </a:r>
            <a:r>
              <a:rPr lang="en-GB" sz="1800" dirty="0"/>
              <a:t>when I present or try to </a:t>
            </a:r>
            <a:r>
              <a:rPr lang="en-GB" sz="1800" dirty="0">
                <a:solidFill>
                  <a:srgbClr val="0070C0"/>
                </a:solidFill>
              </a:rPr>
              <a:t>be myself</a:t>
            </a:r>
            <a:r>
              <a:rPr lang="en-GB" sz="1800" dirty="0"/>
              <a:t>?” </a:t>
            </a:r>
          </a:p>
          <a:p>
            <a:pPr marL="0" indent="0">
              <a:buNone/>
            </a:pPr>
            <a:endParaRPr lang="en-GB" sz="1800" dirty="0"/>
          </a:p>
          <a:p>
            <a:pPr marL="400050" lvl="1" indent="0">
              <a:buNone/>
            </a:pPr>
            <a:r>
              <a:rPr lang="en-AU" sz="1800" dirty="0"/>
              <a:t>Don’t act, but improve communication skills (permanently, long-term)</a:t>
            </a:r>
          </a:p>
          <a:p>
            <a:pPr marL="400050" lvl="1" indent="0">
              <a:buNone/>
            </a:pPr>
            <a:endParaRPr lang="en-AU" sz="1800" dirty="0"/>
          </a:p>
          <a:p>
            <a:pPr marL="400050" lvl="1" indent="0">
              <a:buNone/>
            </a:pPr>
            <a:r>
              <a:rPr lang="en-AU" sz="1800" dirty="0"/>
              <a:t>Ask yourself: Do you want audience to listen to &amp; engage with you?</a:t>
            </a:r>
          </a:p>
          <a:p>
            <a:pPr marL="400050" lvl="1" indent="0">
              <a:buNone/>
            </a:pPr>
            <a:endParaRPr lang="en-AU" sz="1800" dirty="0"/>
          </a:p>
          <a:p>
            <a:pPr marL="400050" lvl="1" indent="0">
              <a:buNone/>
            </a:pPr>
            <a:r>
              <a:rPr lang="en-AU" sz="1800" dirty="0"/>
              <a:t>Eye contact &amp; posture etc affect audiences’ impression of speaker (credibility, authority, interest), causing barrier to communication</a:t>
            </a:r>
          </a:p>
          <a:p>
            <a:pPr marL="400050" lvl="1" indent="0">
              <a:buNone/>
            </a:pPr>
            <a:endParaRPr lang="en-AU" sz="1800" dirty="0"/>
          </a:p>
          <a:p>
            <a:pPr marL="400050" lvl="1" indent="0">
              <a:buNone/>
            </a:pPr>
            <a:r>
              <a:rPr lang="en-GB" sz="1800" dirty="0"/>
              <a:t>Be genuinely motivated &amp; enthusiastic about &amp; engaged with topic. 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562462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AC1DE-6D6C-934B-B756-8757B619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052736"/>
            <a:ext cx="6264696" cy="53614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“Is it always necessary to have an impressive and memorable </a:t>
            </a:r>
            <a:r>
              <a:rPr lang="en-GB" dirty="0">
                <a:solidFill>
                  <a:srgbClr val="0070C0"/>
                </a:solidFill>
              </a:rPr>
              <a:t>intro and conclusion</a:t>
            </a:r>
            <a:r>
              <a:rPr lang="en-GB" dirty="0"/>
              <a:t>?”</a:t>
            </a:r>
          </a:p>
          <a:p>
            <a:pPr marL="0" indent="0">
              <a:buNone/>
            </a:pPr>
            <a:endParaRPr lang="en-GB" dirty="0"/>
          </a:p>
          <a:p>
            <a:pPr marL="400050" lvl="1" indent="0">
              <a:buNone/>
            </a:pPr>
            <a:r>
              <a:rPr lang="en-GB" dirty="0"/>
              <a:t>No, but then the body of your presentation better wake them up &amp; be brilliant!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“How do you recover from </a:t>
            </a:r>
            <a:r>
              <a:rPr lang="en-GB" dirty="0">
                <a:solidFill>
                  <a:srgbClr val="0070C0"/>
                </a:solidFill>
              </a:rPr>
              <a:t>forgetting</a:t>
            </a:r>
            <a:r>
              <a:rPr lang="en-GB" dirty="0"/>
              <a:t> your presentation midway?”</a:t>
            </a:r>
          </a:p>
          <a:p>
            <a:pPr marL="0" indent="0">
              <a:buNone/>
            </a:pPr>
            <a:endParaRPr lang="en-GB" dirty="0"/>
          </a:p>
          <a:p>
            <a:pPr marL="400050" lvl="1" indent="0">
              <a:buNone/>
            </a:pPr>
            <a:r>
              <a:rPr lang="en-GB" dirty="0"/>
              <a:t>Own the content (be genuinely motivated about &amp; engaged with topic)</a:t>
            </a:r>
          </a:p>
        </p:txBody>
      </p:sp>
    </p:spTree>
    <p:extLst>
      <p:ext uri="{BB962C8B-B14F-4D97-AF65-F5344CB8AC3E}">
        <p14:creationId xmlns:p14="http://schemas.microsoft.com/office/powerpoint/2010/main" val="2533921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7D67F-A8CA-5644-8203-C55483660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6419056" cy="543347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“Presentation skills/tips for </a:t>
            </a:r>
            <a:r>
              <a:rPr lang="en-GB" dirty="0">
                <a:solidFill>
                  <a:srgbClr val="0070C0"/>
                </a:solidFill>
              </a:rPr>
              <a:t>meetings online</a:t>
            </a:r>
            <a:r>
              <a:rPr lang="en-GB" dirty="0"/>
              <a:t>?”</a:t>
            </a:r>
          </a:p>
          <a:p>
            <a:pPr marL="400050" lvl="1" indent="0">
              <a:buNone/>
            </a:pPr>
            <a:endParaRPr lang="en-GB" dirty="0"/>
          </a:p>
          <a:p>
            <a:pPr marL="400050" lvl="1" indent="0">
              <a:buNone/>
            </a:pPr>
            <a:r>
              <a:rPr lang="en-GB" dirty="0"/>
              <a:t>Low expectations</a:t>
            </a:r>
          </a:p>
          <a:p>
            <a:pPr marL="400050" lvl="1" indent="0">
              <a:buNone/>
            </a:pPr>
            <a:r>
              <a:rPr lang="en-AU" dirty="0"/>
              <a:t>Background (no distractions, professional), sound &amp; lighting</a:t>
            </a:r>
          </a:p>
          <a:p>
            <a:pPr marL="400050" lvl="1" indent="0">
              <a:buNone/>
            </a:pPr>
            <a:r>
              <a:rPr lang="en-AU" dirty="0"/>
              <a:t>Stand up! Look like you care! Camera at eye level. </a:t>
            </a:r>
          </a:p>
          <a:p>
            <a:pPr marL="400050" lvl="1" indent="0">
              <a:buNone/>
            </a:pPr>
            <a:r>
              <a:rPr lang="en-AU" dirty="0"/>
              <a:t>Use supporting material – </a:t>
            </a:r>
            <a:r>
              <a:rPr lang="en-AU" dirty="0" err="1"/>
              <a:t>eg</a:t>
            </a:r>
            <a:r>
              <a:rPr lang="en-AU" dirty="0"/>
              <a:t> video</a:t>
            </a:r>
          </a:p>
          <a:p>
            <a:pPr marL="400050" lvl="1" indent="0">
              <a:buNone/>
            </a:pPr>
            <a:r>
              <a:rPr lang="en-AU" dirty="0"/>
              <a:t>Have back-up plan (</a:t>
            </a:r>
            <a:r>
              <a:rPr lang="en-AU" dirty="0" err="1"/>
              <a:t>eg</a:t>
            </a:r>
            <a:r>
              <a:rPr lang="en-AU" dirty="0"/>
              <a:t> if tech goes wrong)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GB" dirty="0"/>
              <a:t>“How much </a:t>
            </a:r>
            <a:r>
              <a:rPr lang="en-GB" dirty="0">
                <a:solidFill>
                  <a:srgbClr val="0070C0"/>
                </a:solidFill>
              </a:rPr>
              <a:t>notes</a:t>
            </a:r>
            <a:r>
              <a:rPr lang="en-GB" dirty="0"/>
              <a:t> can you have in a presentation or is any notes too much?”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GB" dirty="0"/>
              <a:t>“What are some tips you have to </a:t>
            </a:r>
            <a:r>
              <a:rPr lang="en-GB" dirty="0">
                <a:solidFill>
                  <a:srgbClr val="0070C0"/>
                </a:solidFill>
              </a:rPr>
              <a:t>avoid any reading off notes </a:t>
            </a:r>
            <a:r>
              <a:rPr lang="en-GB" dirty="0"/>
              <a:t>while presenting?”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7351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F0AF-ABE5-0B48-B712-D23BADBD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7030A0"/>
                </a:solidFill>
              </a:rPr>
              <a:t>Team consultation sessions for Session 6</a:t>
            </a:r>
            <a:endParaRPr lang="en-AU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08B6B-F4B3-AF41-8123-C4C77710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88" y="1412776"/>
            <a:ext cx="6851104" cy="518457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Preparing for A4 Team Presentations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STRATEGY SUMMARY: </a:t>
            </a:r>
          </a:p>
          <a:p>
            <a:r>
              <a:rPr lang="en-US" dirty="0"/>
              <a:t>Who you are, your initial &amp; acquired credibility, </a:t>
            </a:r>
          </a:p>
          <a:p>
            <a:r>
              <a:rPr lang="en-US" dirty="0"/>
              <a:t>your audience, audience objections, WIIFT, </a:t>
            </a:r>
          </a:p>
          <a:p>
            <a:r>
              <a:rPr lang="en-US" dirty="0"/>
              <a:t>the event (&amp; venue), why you are there, </a:t>
            </a:r>
          </a:p>
          <a:p>
            <a:r>
              <a:rPr lang="en-US" dirty="0"/>
              <a:t>your intended outcome, </a:t>
            </a:r>
          </a:p>
          <a:p>
            <a:r>
              <a:rPr lang="en-US" dirty="0"/>
              <a:t>2-3 main arguments, </a:t>
            </a:r>
          </a:p>
          <a:p>
            <a:r>
              <a:rPr lang="en-US" dirty="0"/>
              <a:t>Presentation order / Persuasion Pattern, </a:t>
            </a:r>
          </a:p>
          <a:p>
            <a:r>
              <a:rPr lang="en-AU" dirty="0"/>
              <a:t>Direct/Indirect message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SHOW 2-4 DRAFT SLIDES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15 minutes/team</a:t>
            </a:r>
          </a:p>
        </p:txBody>
      </p:sp>
    </p:spTree>
    <p:extLst>
      <p:ext uri="{BB962C8B-B14F-4D97-AF65-F5344CB8AC3E}">
        <p14:creationId xmlns:p14="http://schemas.microsoft.com/office/powerpoint/2010/main" val="2901792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9F043-65B0-9043-9D00-F3D7C3C2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/>
          <a:lstStyle/>
          <a:p>
            <a:r>
              <a:rPr lang="en-GB" sz="2800" dirty="0">
                <a:solidFill>
                  <a:srgbClr val="7030A0"/>
                </a:solidFill>
              </a:rPr>
              <a:t>Team consultation sessions for </a:t>
            </a:r>
            <a:br>
              <a:rPr lang="en-GB" sz="2800" dirty="0">
                <a:solidFill>
                  <a:srgbClr val="7030A0"/>
                </a:solidFill>
              </a:rPr>
            </a:br>
            <a:r>
              <a:rPr lang="en-GB" sz="2800" dirty="0">
                <a:solidFill>
                  <a:srgbClr val="7030A0"/>
                </a:solidFill>
              </a:rPr>
              <a:t>Session 6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AB14-F6FF-4244-BC4C-7A171A47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Team 10: 13.00 – 13.15</a:t>
            </a:r>
          </a:p>
          <a:p>
            <a:pPr marL="0" indent="0">
              <a:buNone/>
            </a:pPr>
            <a:r>
              <a:rPr lang="en-AU" dirty="0"/>
              <a:t>Team 9: 13.20 – 13.35</a:t>
            </a:r>
          </a:p>
          <a:p>
            <a:pPr marL="0" indent="0">
              <a:buNone/>
            </a:pPr>
            <a:r>
              <a:rPr lang="en-AU" dirty="0"/>
              <a:t>Team 8: 13.40 – 13.55</a:t>
            </a:r>
          </a:p>
          <a:p>
            <a:pPr marL="0" indent="0">
              <a:buNone/>
            </a:pPr>
            <a:r>
              <a:rPr lang="en-AU" dirty="0"/>
              <a:t>Team 7: 14.00 – 14.15</a:t>
            </a:r>
          </a:p>
          <a:p>
            <a:pPr marL="0" indent="0">
              <a:buNone/>
            </a:pPr>
            <a:r>
              <a:rPr lang="en-AU" dirty="0"/>
              <a:t>Team 6: 14.20 – 14.35</a:t>
            </a:r>
          </a:p>
          <a:p>
            <a:pPr marL="0" indent="0">
              <a:buNone/>
            </a:pPr>
            <a:r>
              <a:rPr lang="en-AU" dirty="0"/>
              <a:t>Team 5: 14.40 – 14.55</a:t>
            </a:r>
          </a:p>
          <a:p>
            <a:pPr marL="0" indent="0">
              <a:buNone/>
            </a:pPr>
            <a:r>
              <a:rPr lang="en-AU" dirty="0"/>
              <a:t>Team 4: 15.00 – 15.15</a:t>
            </a:r>
          </a:p>
          <a:p>
            <a:pPr marL="0" indent="0">
              <a:buNone/>
            </a:pPr>
            <a:r>
              <a:rPr lang="en-AU" dirty="0"/>
              <a:t>Team 3: 15.20 – 15.35</a:t>
            </a:r>
          </a:p>
          <a:p>
            <a:pPr marL="0" indent="0">
              <a:buNone/>
            </a:pPr>
            <a:r>
              <a:rPr lang="en-AU" dirty="0"/>
              <a:t>Team 2: 15.40 – 15.55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Team 1: 16.00 – 16.15</a:t>
            </a:r>
          </a:p>
        </p:txBody>
      </p:sp>
    </p:spTree>
    <p:extLst>
      <p:ext uri="{BB962C8B-B14F-4D97-AF65-F5344CB8AC3E}">
        <p14:creationId xmlns:p14="http://schemas.microsoft.com/office/powerpoint/2010/main" val="83465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A8A6-9574-9246-B809-9B5D628A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A592D-A14A-1D4D-A08A-47A3F3C9D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>
                <a:solidFill>
                  <a:srgbClr val="7030A0"/>
                </a:solidFill>
              </a:rPr>
              <a:t>A3 In-class test: </a:t>
            </a:r>
          </a:p>
          <a:p>
            <a:r>
              <a:rPr lang="fi-FI" dirty="0"/>
              <a:t>13.05: </a:t>
            </a:r>
            <a:r>
              <a:rPr lang="fi-FI" b="1" dirty="0" err="1"/>
              <a:t>Quiz</a:t>
            </a:r>
            <a:r>
              <a:rPr lang="fi-FI" dirty="0"/>
              <a:t> 45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err="1">
                <a:solidFill>
                  <a:srgbClr val="0070C0"/>
                </a:solidFill>
              </a:rPr>
              <a:t>Break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14.00: </a:t>
            </a:r>
            <a:r>
              <a:rPr lang="fi-FI" b="1" dirty="0" err="1"/>
              <a:t>Writing</a:t>
            </a:r>
            <a:r>
              <a:rPr lang="fi-FI" b="1" dirty="0"/>
              <a:t> </a:t>
            </a:r>
            <a:r>
              <a:rPr lang="fi-FI" b="1" dirty="0" err="1"/>
              <a:t>task</a:t>
            </a:r>
            <a:r>
              <a:rPr lang="fi-FI" b="1" dirty="0"/>
              <a:t> </a:t>
            </a:r>
            <a:r>
              <a:rPr lang="fi-FI" dirty="0"/>
              <a:t>45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>
                <a:solidFill>
                  <a:srgbClr val="0070C0"/>
                </a:solidFill>
              </a:rPr>
              <a:t>Break</a:t>
            </a:r>
          </a:p>
          <a:p>
            <a:pPr marL="0" indent="0">
              <a:buNone/>
            </a:pPr>
            <a:endParaRPr lang="en-A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AU" b="1" dirty="0">
                <a:solidFill>
                  <a:srgbClr val="7030A0"/>
                </a:solidFill>
              </a:rPr>
              <a:t>A4 Presentation teasers </a:t>
            </a:r>
            <a:r>
              <a:rPr lang="en-AU" dirty="0"/>
              <a:t>(60 seconds)</a:t>
            </a:r>
          </a:p>
          <a:p>
            <a:pPr marL="0" indent="0">
              <a:buNone/>
            </a:pPr>
            <a:endParaRPr lang="en-A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rgbClr val="7030A0"/>
                </a:solidFill>
              </a:rPr>
              <a:t>Session 4 Reflection feedback</a:t>
            </a:r>
          </a:p>
          <a:p>
            <a:pPr marL="0" indent="0">
              <a:buNone/>
            </a:pPr>
            <a:endParaRPr lang="en-A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rgbClr val="7030A0"/>
                </a:solidFill>
              </a:rPr>
              <a:t>Session 6 consultation instructions</a:t>
            </a:r>
          </a:p>
        </p:txBody>
      </p:sp>
    </p:spTree>
    <p:extLst>
      <p:ext uri="{BB962C8B-B14F-4D97-AF65-F5344CB8AC3E}">
        <p14:creationId xmlns:p14="http://schemas.microsoft.com/office/powerpoint/2010/main" val="72990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3AD1-B034-A746-8EB7-4185C402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A3 In-class test</a:t>
            </a:r>
            <a:endParaRPr lang="en-GB" dirty="0">
              <a:solidFill>
                <a:srgbClr val="7030A0"/>
              </a:solidFill>
              <a:latin typeface="Verdan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D7CCB-7B61-6549-A253-F2F16160C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655"/>
            <a:ext cx="7931224" cy="5001423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2 </a:t>
            </a:r>
            <a:r>
              <a:rPr lang="fi-FI" dirty="0" err="1"/>
              <a:t>parts</a:t>
            </a:r>
            <a:r>
              <a:rPr lang="fi-FI" dirty="0"/>
              <a:t>: 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 err="1"/>
              <a:t>Multiple-choice</a:t>
            </a:r>
            <a:r>
              <a:rPr lang="fi-FI" b="1" dirty="0"/>
              <a:t> </a:t>
            </a:r>
            <a:r>
              <a:rPr lang="fi-FI" b="1" dirty="0" err="1"/>
              <a:t>quiz</a:t>
            </a:r>
            <a:r>
              <a:rPr lang="fi-FI" dirty="0"/>
              <a:t> in </a:t>
            </a:r>
            <a:r>
              <a:rPr lang="fi-FI" dirty="0" err="1"/>
              <a:t>MyCourses</a:t>
            </a:r>
            <a:r>
              <a:rPr lang="fi-FI" dirty="0"/>
              <a:t>: </a:t>
            </a:r>
            <a:r>
              <a:rPr lang="fi-FI" dirty="0" err="1"/>
              <a:t>worth</a:t>
            </a:r>
            <a:r>
              <a:rPr lang="fi-FI" dirty="0"/>
              <a:t> 10%. 45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 err="1"/>
              <a:t>Writing</a:t>
            </a:r>
            <a:r>
              <a:rPr lang="fi-FI" b="1" dirty="0"/>
              <a:t> </a:t>
            </a:r>
            <a:r>
              <a:rPr lang="fi-FI" b="1" dirty="0" err="1"/>
              <a:t>task</a:t>
            </a:r>
            <a:r>
              <a:rPr lang="fi-FI" b="1" dirty="0"/>
              <a:t> </a:t>
            </a:r>
            <a:r>
              <a:rPr lang="fi-FI" dirty="0"/>
              <a:t>in </a:t>
            </a:r>
            <a:r>
              <a:rPr lang="fi-FI" dirty="0" err="1"/>
              <a:t>MyCourses</a:t>
            </a:r>
            <a:r>
              <a:rPr lang="fi-FI" dirty="0"/>
              <a:t>: </a:t>
            </a:r>
            <a:r>
              <a:rPr lang="fi-FI" dirty="0" err="1"/>
              <a:t>worth</a:t>
            </a:r>
            <a:r>
              <a:rPr lang="fi-FI" dirty="0"/>
              <a:t> 20%. 45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</a:t>
            </a:r>
            <a:br>
              <a:rPr lang="fi-FI" dirty="0"/>
            </a:br>
            <a:endParaRPr lang="fi-FI" dirty="0"/>
          </a:p>
          <a:p>
            <a:r>
              <a:rPr lang="en-GB" dirty="0">
                <a:solidFill>
                  <a:srgbClr val="000000"/>
                </a:solidFill>
              </a:rPr>
              <a:t>Closed test: no notes, no textbook </a:t>
            </a:r>
          </a:p>
          <a:p>
            <a:r>
              <a:rPr lang="en-GB" dirty="0">
                <a:solidFill>
                  <a:srgbClr val="000000"/>
                </a:solidFill>
              </a:rPr>
              <a:t>Keep your </a:t>
            </a:r>
            <a:r>
              <a:rPr lang="en-GB" dirty="0">
                <a:solidFill>
                  <a:srgbClr val="0070C0"/>
                </a:solidFill>
              </a:rPr>
              <a:t>video</a:t>
            </a:r>
            <a:r>
              <a:rPr lang="en-GB" dirty="0">
                <a:solidFill>
                  <a:srgbClr val="000000"/>
                </a:solidFill>
              </a:rPr>
              <a:t> on</a:t>
            </a:r>
          </a:p>
          <a:p>
            <a:r>
              <a:rPr lang="fi-FI" dirty="0"/>
              <a:t>I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submit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submitted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into </a:t>
            </a:r>
            <a:r>
              <a:rPr lang="fi-FI" dirty="0" err="1">
                <a:solidFill>
                  <a:srgbClr val="0070C0"/>
                </a:solidFill>
              </a:rPr>
              <a:t>Turnitin</a:t>
            </a:r>
            <a:r>
              <a:rPr lang="fi-FI" dirty="0"/>
              <a:t> to </a:t>
            </a:r>
            <a:r>
              <a:rPr lang="fi-FI" dirty="0" err="1"/>
              <a:t>check</a:t>
            </a:r>
            <a:r>
              <a:rPr lang="fi-FI" dirty="0"/>
              <a:t> for </a:t>
            </a:r>
            <a:r>
              <a:rPr lang="fi-FI" dirty="0" err="1"/>
              <a:t>plagiarism</a:t>
            </a:r>
            <a:endParaRPr lang="fi-FI" dirty="0"/>
          </a:p>
          <a:p>
            <a:r>
              <a:rPr lang="fi-FI" dirty="0">
                <a:solidFill>
                  <a:srgbClr val="000000"/>
                </a:solidFill>
              </a:rPr>
              <a:t>In 2020 &amp; 2021, 90% of </a:t>
            </a:r>
            <a:r>
              <a:rPr lang="fi-FI" dirty="0" err="1">
                <a:solidFill>
                  <a:srgbClr val="000000"/>
                </a:solidFill>
              </a:rPr>
              <a:t>students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finished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Quiz</a:t>
            </a:r>
            <a:r>
              <a:rPr lang="fi-FI" dirty="0">
                <a:solidFill>
                  <a:srgbClr val="0070C0"/>
                </a:solidFill>
              </a:rPr>
              <a:t> in 30 </a:t>
            </a:r>
            <a:r>
              <a:rPr lang="fi-FI" dirty="0" err="1">
                <a:solidFill>
                  <a:srgbClr val="0070C0"/>
                </a:solidFill>
              </a:rPr>
              <a:t>minutes</a:t>
            </a:r>
            <a:r>
              <a:rPr lang="fi-FI" dirty="0">
                <a:solidFill>
                  <a:srgbClr val="0070C0"/>
                </a:solidFill>
              </a:rPr>
              <a:t> &amp; </a:t>
            </a:r>
            <a:r>
              <a:rPr lang="fi-FI" dirty="0" err="1">
                <a:solidFill>
                  <a:srgbClr val="0070C0"/>
                </a:solidFill>
              </a:rPr>
              <a:t>Written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Task</a:t>
            </a:r>
            <a:r>
              <a:rPr lang="fi-FI" dirty="0">
                <a:solidFill>
                  <a:srgbClr val="0070C0"/>
                </a:solidFill>
              </a:rPr>
              <a:t> in 35 </a:t>
            </a:r>
            <a:r>
              <a:rPr lang="fi-FI" dirty="0" err="1">
                <a:solidFill>
                  <a:srgbClr val="0070C0"/>
                </a:solidFill>
              </a:rPr>
              <a:t>minutes</a:t>
            </a:r>
            <a:endParaRPr lang="en-GB" dirty="0">
              <a:solidFill>
                <a:srgbClr val="0070C0"/>
              </a:solidFill>
            </a:endParaRPr>
          </a:p>
          <a:p>
            <a:pPr>
              <a:lnSpc>
                <a:spcPct val="160000"/>
              </a:lnSpc>
            </a:pPr>
            <a:r>
              <a:rPr lang="en-GB" dirty="0">
                <a:solidFill>
                  <a:srgbClr val="0070C0"/>
                </a:solidFill>
              </a:rPr>
              <a:t>Questions? </a:t>
            </a:r>
            <a:r>
              <a:rPr lang="en-GB" dirty="0">
                <a:solidFill>
                  <a:srgbClr val="000000"/>
                </a:solidFill>
              </a:rPr>
              <a:t>Raise emoji hand / Or send me a text in Chat function (private). If I don’t respond, just get my attention</a:t>
            </a:r>
          </a:p>
          <a:p>
            <a:pPr>
              <a:lnSpc>
                <a:spcPct val="160000"/>
              </a:lnSpc>
            </a:pPr>
            <a:endParaRPr lang="en-GB" dirty="0">
              <a:solidFill>
                <a:srgbClr val="00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172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1A81-08B7-C149-A553-2DA741A09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</a:rPr>
              <a:t>1.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B7719-E529-B343-9767-8B0C0D073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4"/>
            <a:ext cx="6923112" cy="4525963"/>
          </a:xfrm>
        </p:spPr>
        <p:txBody>
          <a:bodyPr/>
          <a:lstStyle/>
          <a:p>
            <a:r>
              <a:rPr lang="fi-FI" dirty="0"/>
              <a:t>40 </a:t>
            </a:r>
            <a:r>
              <a:rPr lang="fi-FI" dirty="0" err="1"/>
              <a:t>multiple-choice</a:t>
            </a:r>
            <a:r>
              <a:rPr lang="fi-FI" dirty="0"/>
              <a:t> </a:t>
            </a:r>
            <a:r>
              <a:rPr lang="fi-FI" dirty="0" err="1"/>
              <a:t>questions</a:t>
            </a:r>
            <a:r>
              <a:rPr lang="fi-FI" dirty="0"/>
              <a:t>. </a:t>
            </a:r>
          </a:p>
          <a:p>
            <a:r>
              <a:rPr lang="fi-FI" dirty="0" err="1"/>
              <a:t>Overall</a:t>
            </a:r>
            <a:r>
              <a:rPr lang="fi-FI" dirty="0"/>
              <a:t> </a:t>
            </a:r>
            <a:r>
              <a:rPr lang="fi-FI" dirty="0" err="1"/>
              <a:t>quiz</a:t>
            </a:r>
            <a:r>
              <a:rPr lang="fi-FI" dirty="0"/>
              <a:t> </a:t>
            </a:r>
            <a:r>
              <a:rPr lang="fi-FI" dirty="0" err="1"/>
              <a:t>grade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0 and 10 </a:t>
            </a:r>
          </a:p>
          <a:p>
            <a:r>
              <a:rPr lang="fi-FI" dirty="0" err="1"/>
              <a:t>Click</a:t>
            </a:r>
            <a:r>
              <a:rPr lang="fi-FI" dirty="0"/>
              <a:t> on ’</a:t>
            </a:r>
            <a:r>
              <a:rPr lang="fi-FI" dirty="0" err="1"/>
              <a:t>Submit</a:t>
            </a:r>
            <a:r>
              <a:rPr lang="fi-FI" dirty="0"/>
              <a:t>’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end</a:t>
            </a:r>
            <a:r>
              <a:rPr lang="fi-FI" dirty="0"/>
              <a:t> – to </a:t>
            </a:r>
            <a:r>
              <a:rPr lang="fi-FI" dirty="0" err="1"/>
              <a:t>submit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answers</a:t>
            </a:r>
            <a:r>
              <a:rPr lang="fi-FI" dirty="0"/>
              <a:t>. </a:t>
            </a:r>
          </a:p>
          <a:p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answer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a </a:t>
            </a:r>
            <a:r>
              <a:rPr lang="fi-FI" dirty="0" err="1"/>
              <a:t>value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0 and 1 (</a:t>
            </a:r>
            <a:r>
              <a:rPr lang="fi-FI" dirty="0" err="1"/>
              <a:t>there</a:t>
            </a:r>
            <a:r>
              <a:rPr lang="fi-FI" dirty="0"/>
              <a:t> is no </a:t>
            </a:r>
            <a:r>
              <a:rPr lang="fi-FI" dirty="0" err="1"/>
              <a:t>negative</a:t>
            </a:r>
            <a:r>
              <a:rPr lang="fi-FI" dirty="0"/>
              <a:t> </a:t>
            </a:r>
            <a:r>
              <a:rPr lang="fi-FI" dirty="0" err="1"/>
              <a:t>score</a:t>
            </a:r>
            <a:r>
              <a:rPr lang="fi-FI" dirty="0"/>
              <a:t>). </a:t>
            </a:r>
          </a:p>
          <a:p>
            <a:r>
              <a:rPr lang="fi-FI" dirty="0"/>
              <a:t>Using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MyCourses</a:t>
            </a:r>
            <a:r>
              <a:rPr lang="fi-FI" dirty="0"/>
              <a:t> </a:t>
            </a:r>
            <a:r>
              <a:rPr lang="fi-FI" dirty="0" err="1"/>
              <a:t>quiz</a:t>
            </a:r>
            <a:r>
              <a:rPr lang="fi-FI" dirty="0"/>
              <a:t> (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quiz</a:t>
            </a:r>
            <a:r>
              <a:rPr lang="fi-FI" dirty="0"/>
              <a:t> set-</a:t>
            </a:r>
            <a:r>
              <a:rPr lang="fi-FI" dirty="0" err="1"/>
              <a:t>up</a:t>
            </a:r>
            <a:r>
              <a:rPr lang="fi-FI" dirty="0"/>
              <a:t> and a </a:t>
            </a:r>
            <a:r>
              <a:rPr lang="fi-FI" dirty="0" err="1"/>
              <a:t>similar</a:t>
            </a:r>
            <a:r>
              <a:rPr lang="fi-FI" dirty="0"/>
              <a:t> set of </a:t>
            </a:r>
            <a:r>
              <a:rPr lang="fi-FI" dirty="0" err="1"/>
              <a:t>questions</a:t>
            </a:r>
            <a:r>
              <a:rPr lang="fi-FI" dirty="0"/>
              <a:t>) as </a:t>
            </a:r>
            <a:r>
              <a:rPr lang="fi-FI" dirty="0" err="1"/>
              <a:t>used</a:t>
            </a:r>
            <a:r>
              <a:rPr lang="fi-FI" dirty="0"/>
              <a:t> in </a:t>
            </a:r>
            <a:r>
              <a:rPr lang="fi-FI" dirty="0" err="1"/>
              <a:t>previous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.  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221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8CBA-AB5E-7146-87DC-6E43D0B1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7030A0"/>
                </a:solidFill>
              </a:rPr>
              <a:t>2. </a:t>
            </a:r>
            <a:r>
              <a:rPr lang="fi-FI" dirty="0" err="1">
                <a:solidFill>
                  <a:srgbClr val="7030A0"/>
                </a:solidFill>
              </a:rPr>
              <a:t>Writing</a:t>
            </a:r>
            <a:r>
              <a:rPr lang="fi-FI" dirty="0">
                <a:solidFill>
                  <a:srgbClr val="7030A0"/>
                </a:solidFill>
              </a:rPr>
              <a:t> </a:t>
            </a:r>
            <a:r>
              <a:rPr lang="fi-FI" dirty="0" err="1">
                <a:solidFill>
                  <a:srgbClr val="7030A0"/>
                </a:solidFill>
              </a:rPr>
              <a:t>task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634C4-F294-6B48-AD2B-0817B1FB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4"/>
            <a:ext cx="7571184" cy="4525963"/>
          </a:xfrm>
        </p:spPr>
        <p:txBody>
          <a:bodyPr/>
          <a:lstStyle/>
          <a:p>
            <a:pPr marL="0" indent="0">
              <a:buNone/>
            </a:pP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b="1" dirty="0"/>
              <a:t>’A3 In-</a:t>
            </a:r>
            <a:r>
              <a:rPr lang="fi-FI" b="1" dirty="0" err="1"/>
              <a:t>class</a:t>
            </a:r>
            <a:r>
              <a:rPr lang="fi-FI" b="1" dirty="0"/>
              <a:t> WRITTEN TASK</a:t>
            </a:r>
            <a:r>
              <a:rPr lang="fi-FI" dirty="0"/>
              <a:t>’ in </a:t>
            </a:r>
            <a:r>
              <a:rPr lang="fi-FI" dirty="0" err="1"/>
              <a:t>MyCourses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Based</a:t>
            </a:r>
            <a:r>
              <a:rPr lang="fi-FI" dirty="0"/>
              <a:t> on a business </a:t>
            </a:r>
            <a:r>
              <a:rPr lang="fi-FI" dirty="0" err="1"/>
              <a:t>communication</a:t>
            </a:r>
            <a:r>
              <a:rPr lang="fi-FI" dirty="0"/>
              <a:t> </a:t>
            </a:r>
            <a:r>
              <a:rPr lang="fi-FI" dirty="0" err="1"/>
              <a:t>scenario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,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write</a:t>
            </a:r>
            <a:r>
              <a:rPr lang="fi-FI" dirty="0"/>
              <a:t>... (</a:t>
            </a:r>
            <a:r>
              <a:rPr lang="fi-FI" dirty="0" err="1"/>
              <a:t>something</a:t>
            </a:r>
            <a:r>
              <a:rPr lang="fi-FI" dirty="0"/>
              <a:t>). </a:t>
            </a:r>
          </a:p>
          <a:p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>
                <a:solidFill>
                  <a:srgbClr val="0070C0"/>
                </a:solidFill>
              </a:rPr>
              <a:t>type</a:t>
            </a:r>
            <a:r>
              <a:rPr lang="fi-FI" dirty="0"/>
              <a:t> (</a:t>
            </a:r>
            <a:r>
              <a:rPr lang="fi-FI" dirty="0" err="1"/>
              <a:t>something</a:t>
            </a:r>
            <a:r>
              <a:rPr lang="fi-FI" dirty="0"/>
              <a:t>) into a Word </a:t>
            </a:r>
            <a:r>
              <a:rPr lang="fi-FI" dirty="0" err="1"/>
              <a:t>document</a:t>
            </a:r>
            <a:r>
              <a:rPr lang="fi-FI" dirty="0"/>
              <a:t> on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computer</a:t>
            </a:r>
            <a:endParaRPr lang="fi-FI" dirty="0"/>
          </a:p>
          <a:p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>
                <a:solidFill>
                  <a:srgbClr val="0070C0"/>
                </a:solidFill>
              </a:rPr>
              <a:t>save</a:t>
            </a:r>
            <a:r>
              <a:rPr lang="fi-FI" dirty="0"/>
              <a:t> it, </a:t>
            </a:r>
          </a:p>
          <a:p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>
                <a:solidFill>
                  <a:srgbClr val="0070C0"/>
                </a:solidFill>
              </a:rPr>
              <a:t>submit</a:t>
            </a:r>
            <a:r>
              <a:rPr lang="fi-FI" dirty="0"/>
              <a:t> it into </a:t>
            </a:r>
            <a:r>
              <a:rPr lang="fi-FI" dirty="0" err="1"/>
              <a:t>the</a:t>
            </a:r>
            <a:r>
              <a:rPr lang="fi-FI" dirty="0"/>
              <a:t> A3 </a:t>
            </a:r>
            <a:r>
              <a:rPr lang="fi-FI" dirty="0" err="1"/>
              <a:t>Written</a:t>
            </a:r>
            <a:r>
              <a:rPr lang="fi-FI" dirty="0"/>
              <a:t> </a:t>
            </a:r>
            <a:r>
              <a:rPr lang="fi-FI" dirty="0" err="1"/>
              <a:t>Task</a:t>
            </a:r>
            <a:r>
              <a:rPr lang="fi-FI" dirty="0"/>
              <a:t> </a:t>
            </a:r>
            <a:r>
              <a:rPr lang="fi-FI" dirty="0" err="1"/>
              <a:t>activity</a:t>
            </a:r>
            <a:r>
              <a:rPr lang="fi-FI" dirty="0"/>
              <a:t> in </a:t>
            </a:r>
            <a:r>
              <a:rPr lang="fi-FI" dirty="0" err="1"/>
              <a:t>MyCourses</a:t>
            </a:r>
            <a:r>
              <a:rPr lang="fi-FI" dirty="0"/>
              <a:t>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10 </a:t>
            </a:r>
            <a:r>
              <a:rPr lang="fi-FI" dirty="0" err="1">
                <a:solidFill>
                  <a:srgbClr val="FF0000"/>
                </a:solidFill>
              </a:rPr>
              <a:t>minute</a:t>
            </a:r>
            <a:r>
              <a:rPr lang="fi-FI" dirty="0">
                <a:solidFill>
                  <a:srgbClr val="FF0000"/>
                </a:solidFill>
              </a:rPr>
              <a:t> BREAK </a:t>
            </a:r>
            <a:r>
              <a:rPr lang="fi-FI" dirty="0" err="1">
                <a:solidFill>
                  <a:srgbClr val="FF0000"/>
                </a:solidFill>
              </a:rPr>
              <a:t>between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Part</a:t>
            </a:r>
            <a:r>
              <a:rPr lang="fi-FI" dirty="0">
                <a:solidFill>
                  <a:srgbClr val="FF0000"/>
                </a:solidFill>
              </a:rPr>
              <a:t> 1 &amp; </a:t>
            </a:r>
            <a:r>
              <a:rPr lang="fi-FI" dirty="0" err="1">
                <a:solidFill>
                  <a:srgbClr val="FF0000"/>
                </a:solidFill>
              </a:rPr>
              <a:t>Part</a:t>
            </a:r>
            <a:r>
              <a:rPr lang="fi-FI" dirty="0">
                <a:solidFill>
                  <a:srgbClr val="FF0000"/>
                </a:solidFill>
              </a:rPr>
              <a:t> 2</a:t>
            </a:r>
          </a:p>
          <a:p>
            <a:pPr marL="0" indent="0">
              <a:buNone/>
            </a:pPr>
            <a:r>
              <a:rPr lang="fi-FI" dirty="0" err="1">
                <a:solidFill>
                  <a:srgbClr val="FF0000"/>
                </a:solidFill>
              </a:rPr>
              <a:t>Then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we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continue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normal</a:t>
            </a:r>
            <a:r>
              <a:rPr lang="fi-FI" dirty="0">
                <a:solidFill>
                  <a:srgbClr val="FF0000"/>
                </a:solidFill>
              </a:rPr>
              <a:t> Session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3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8F08C-130D-8840-BC2C-04BD5BF3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7030A0"/>
                </a:solidFill>
              </a:rPr>
              <a:t>Team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32F2-EFF6-8B42-972A-D41BEB3A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296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Team 1 </a:t>
            </a:r>
            <a:r>
              <a:rPr lang="fi-FI" dirty="0" err="1"/>
              <a:t>Commuumicators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2 BizTalk</a:t>
            </a:r>
            <a:endParaRPr lang="en-GB" dirty="0"/>
          </a:p>
          <a:p>
            <a:pPr marL="0" indent="0">
              <a:buNone/>
            </a:pPr>
            <a:r>
              <a:rPr lang="fi-FI" dirty="0"/>
              <a:t>Team 3 </a:t>
            </a:r>
            <a:r>
              <a:rPr lang="en-GB" dirty="0"/>
              <a:t>Chinese Whisperers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4 </a:t>
            </a:r>
            <a:r>
              <a:rPr lang="en-GB" dirty="0" err="1"/>
              <a:t>iBCAT</a:t>
            </a:r>
            <a:r>
              <a:rPr lang="en-GB" dirty="0"/>
              <a:t> (Business Communications Aalto Team)</a:t>
            </a:r>
            <a:endParaRPr lang="fi-F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dirty="0"/>
              <a:t>Team 5 </a:t>
            </a:r>
            <a:r>
              <a:rPr lang="en-GB" dirty="0" err="1"/>
              <a:t>Kommunikaattorit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6 </a:t>
            </a:r>
            <a:r>
              <a:rPr lang="en-GB" dirty="0" err="1"/>
              <a:t>BizLive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7 </a:t>
            </a:r>
            <a:r>
              <a:rPr lang="en-GB" dirty="0"/>
              <a:t>Communicator </a:t>
            </a:r>
            <a:r>
              <a:rPr lang="en-GB" dirty="0" err="1"/>
              <a:t>Babanas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8 </a:t>
            </a:r>
            <a:r>
              <a:rPr lang="en-GB" dirty="0"/>
              <a:t>The Rainmakers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9 </a:t>
            </a:r>
            <a:r>
              <a:rPr lang="en-GB" dirty="0"/>
              <a:t>Polite Zebras</a:t>
            </a:r>
          </a:p>
          <a:p>
            <a:pPr marL="0" indent="0">
              <a:buNone/>
            </a:pPr>
            <a:r>
              <a:rPr lang="en-GB" dirty="0"/>
              <a:t>Team 10 Invest Cubes</a:t>
            </a:r>
            <a:endParaRPr lang="fi-FI" dirty="0"/>
          </a:p>
        </p:txBody>
      </p:sp>
      <p:pic>
        <p:nvPicPr>
          <p:cNvPr id="1027" name="Picture 3" descr="/var/folders/84/ydjzkg9139l5dvmqmjq5bcyh0000gp/T/com.microsoft.Powerpoint/WebArchiveCopyPasteTempFiles/GetPersonaPhoto?email=nea.hoynala%40aalto.fi&amp;UA=0&amp;size=HR96x96">
            <a:extLst>
              <a:ext uri="{FF2B5EF4-FFF2-40B4-BE49-F238E27FC236}">
                <a16:creationId xmlns:a16="http://schemas.microsoft.com/office/drawing/2014/main" id="{210446C0-82CF-E14D-ACF6-2B794DFD9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5F199538-C91D-8A42-90E9-C6D75D4B6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24559"/>
            <a:ext cx="192364" cy="353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190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1" name="Picture 7" descr="/var/folders/84/ydjzkg9139l5dvmqmjq5bcyh0000gp/T/com.microsoft.Powerpoint/WebArchiveCopyPasteTempFiles/GetPersonaPhoto?email=nea.hoynala%40aalto.fi&amp;UA=0&amp;size=HR96x96">
            <a:extLst>
              <a:ext uri="{FF2B5EF4-FFF2-40B4-BE49-F238E27FC236}">
                <a16:creationId xmlns:a16="http://schemas.microsoft.com/office/drawing/2014/main" id="{368C33BF-758F-B74E-944D-1AC6C5A0E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5240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07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3DD1D-089E-5843-88A5-1A4B9980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rgbClr val="7030A0"/>
                </a:solidFill>
              </a:rPr>
              <a:t>3. Deliver A4 Presentation 60-second TEASERS: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046B-7C57-C049-B26B-4EECC6FD4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(1) Topic, </a:t>
            </a:r>
          </a:p>
          <a:p>
            <a:pPr marL="0" indent="0">
              <a:buNone/>
            </a:pPr>
            <a:r>
              <a:rPr lang="en-US" dirty="0"/>
              <a:t>(2) Context </a:t>
            </a:r>
          </a:p>
          <a:p>
            <a:pPr marL="0" indent="0">
              <a:buNone/>
            </a:pPr>
            <a:r>
              <a:rPr lang="en-US" dirty="0"/>
              <a:t>(3) Main Points</a:t>
            </a:r>
            <a:endParaRPr lang="fi-FI" dirty="0"/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10 teams</a:t>
            </a:r>
          </a:p>
        </p:txBody>
      </p:sp>
    </p:spTree>
    <p:extLst>
      <p:ext uri="{BB962C8B-B14F-4D97-AF65-F5344CB8AC3E}">
        <p14:creationId xmlns:p14="http://schemas.microsoft.com/office/powerpoint/2010/main" val="287815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1D3C-06EB-A045-A61C-C660F94D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</a:rPr>
              <a:t>4. Session 4 reflection feedback (from you)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8D668-F30D-6F48-9EC9-FEE5E6BF8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4"/>
            <a:ext cx="6059016" cy="506915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“What can I do to control my </a:t>
            </a:r>
            <a:r>
              <a:rPr lang="en-GB" dirty="0">
                <a:solidFill>
                  <a:srgbClr val="0070C0"/>
                </a:solidFill>
              </a:rPr>
              <a:t>body movement when I'm nervous </a:t>
            </a:r>
            <a:r>
              <a:rPr lang="en-GB" dirty="0"/>
              <a:t>and subconsciously do many unnecessary body language?”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“What is the best way to get rid of </a:t>
            </a:r>
            <a:r>
              <a:rPr lang="en-GB" dirty="0">
                <a:solidFill>
                  <a:srgbClr val="0070C0"/>
                </a:solidFill>
              </a:rPr>
              <a:t>stage fright</a:t>
            </a:r>
            <a:r>
              <a:rPr lang="en-GB" dirty="0"/>
              <a:t>?” </a:t>
            </a:r>
          </a:p>
          <a:p>
            <a:pPr marL="0" indent="0">
              <a:buNone/>
            </a:pPr>
            <a:endParaRPr lang="en-GB" dirty="0"/>
          </a:p>
          <a:p>
            <a:r>
              <a:rPr lang="en-AU" dirty="0"/>
              <a:t>Practice &amp; be prepared</a:t>
            </a:r>
          </a:p>
          <a:p>
            <a:r>
              <a:rPr lang="en-AU" dirty="0"/>
              <a:t>Keep it simple</a:t>
            </a:r>
          </a:p>
          <a:p>
            <a:r>
              <a:rPr lang="en-AU" dirty="0"/>
              <a:t>Look at individuals in audience – relate to them</a:t>
            </a:r>
          </a:p>
          <a:p>
            <a:r>
              <a:rPr lang="en-AU" dirty="0"/>
              <a:t>Use small notes, if needed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36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DFEFF-0874-DB46-95D4-38DD39FE1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4794013" cy="4104456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“Could you suggest any good </a:t>
            </a:r>
            <a:r>
              <a:rPr lang="en-GB" sz="1800" dirty="0">
                <a:solidFill>
                  <a:srgbClr val="0070C0"/>
                </a:solidFill>
              </a:rPr>
              <a:t>books</a:t>
            </a:r>
            <a:r>
              <a:rPr lang="en-GB" sz="1800" dirty="0"/>
              <a:t> about non-verbal communications?”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GB" sz="1800" dirty="0"/>
              <a:t>“How do I distinguish between </a:t>
            </a:r>
            <a:r>
              <a:rPr lang="en-GB" sz="1800" dirty="0">
                <a:solidFill>
                  <a:srgbClr val="0070C0"/>
                </a:solidFill>
              </a:rPr>
              <a:t>fidgeting</a:t>
            </a:r>
            <a:r>
              <a:rPr lang="en-GB" sz="1800" dirty="0"/>
              <a:t> and use of insinuated body language?”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“What is the </a:t>
            </a:r>
            <a:r>
              <a:rPr lang="en-GB" sz="1800" dirty="0">
                <a:solidFill>
                  <a:srgbClr val="0070C0"/>
                </a:solidFill>
              </a:rPr>
              <a:t>best posture </a:t>
            </a:r>
            <a:r>
              <a:rPr lang="en-GB" sz="1800" dirty="0"/>
              <a:t>for live presentation?”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AU" sz="1800" dirty="0"/>
              <a:t>Eyes, face, shoulders facing audience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804653-9EDC-BB41-9A73-67DD67AD8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257" y="3737247"/>
            <a:ext cx="3131106" cy="31311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EABD40-F3A7-5043-AAB0-368FA876A6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71" r="49560"/>
          <a:stretch/>
        </p:blipFill>
        <p:spPr>
          <a:xfrm>
            <a:off x="5783632" y="3573016"/>
            <a:ext cx="3505761" cy="2880320"/>
          </a:xfrm>
          <a:prstGeom prst="rect">
            <a:avLst/>
          </a:prstGeom>
        </p:spPr>
      </p:pic>
      <p:sp>
        <p:nvSpPr>
          <p:cNvPr id="6" name="Cross 5">
            <a:extLst>
              <a:ext uri="{FF2B5EF4-FFF2-40B4-BE49-F238E27FC236}">
                <a16:creationId xmlns:a16="http://schemas.microsoft.com/office/drawing/2014/main" id="{3B9719E6-BA6A-9542-8228-0E36B216C8BD}"/>
              </a:ext>
            </a:extLst>
          </p:cNvPr>
          <p:cNvSpPr/>
          <p:nvPr/>
        </p:nvSpPr>
        <p:spPr>
          <a:xfrm rot="19123129">
            <a:off x="6736495" y="4393551"/>
            <a:ext cx="1656184" cy="1728192"/>
          </a:xfrm>
          <a:prstGeom prst="plus">
            <a:avLst>
              <a:gd name="adj" fmla="val 4431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7340062"/>
      </p:ext>
    </p:extLst>
  </p:cSld>
  <p:clrMapOvr>
    <a:masterClrMapping/>
  </p:clrMapOvr>
</p:sld>
</file>

<file path=ppt/theme/theme1.xml><?xml version="1.0" encoding="utf-8"?>
<a:theme xmlns:a="http://schemas.openxmlformats.org/drawingml/2006/main" name="nbs_slides_template(2008)-red">
  <a:themeElements>
    <a:clrScheme name="nbs_slides_template(2008)-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s_slides_template(2008)-red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s_slides_template(2008)-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851</Words>
  <Application>Microsoft Macintosh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Verdana</vt:lpstr>
      <vt:lpstr>nbs_slides_template(2008)-red</vt:lpstr>
      <vt:lpstr>PowerPoint Presentation</vt:lpstr>
      <vt:lpstr>AGENDA</vt:lpstr>
      <vt:lpstr>A3 In-class test</vt:lpstr>
      <vt:lpstr>1. Quiz</vt:lpstr>
      <vt:lpstr>2. Writing task</vt:lpstr>
      <vt:lpstr>Team names</vt:lpstr>
      <vt:lpstr>3. Deliver A4 Presentation 60-second TEASERS: </vt:lpstr>
      <vt:lpstr>4. Session 4 reflection feedback (from you)</vt:lpstr>
      <vt:lpstr>PowerPoint Presentation</vt:lpstr>
      <vt:lpstr>PowerPoint Presentation</vt:lpstr>
      <vt:lpstr>PowerPoint Presentation</vt:lpstr>
      <vt:lpstr>PowerPoint Presentation</vt:lpstr>
      <vt:lpstr>Team consultation sessions for Session 6</vt:lpstr>
      <vt:lpstr>Team consultation sessions for  Session 6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 Michael</dc:creator>
  <cp:lastModifiedBy>Badham, Mark</cp:lastModifiedBy>
  <cp:revision>49</cp:revision>
  <dcterms:created xsi:type="dcterms:W3CDTF">2014-11-13T09:09:59Z</dcterms:created>
  <dcterms:modified xsi:type="dcterms:W3CDTF">2021-02-09T14:07:02Z</dcterms:modified>
</cp:coreProperties>
</file>