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6" r:id="rId3"/>
    <p:sldId id="299" r:id="rId4"/>
    <p:sldId id="294" r:id="rId5"/>
    <p:sldId id="295" r:id="rId6"/>
    <p:sldId id="296" r:id="rId7"/>
    <p:sldId id="310" r:id="rId8"/>
    <p:sldId id="257" r:id="rId9"/>
    <p:sldId id="261" r:id="rId10"/>
    <p:sldId id="259" r:id="rId11"/>
    <p:sldId id="262" r:id="rId12"/>
    <p:sldId id="263" r:id="rId13"/>
    <p:sldId id="264" r:id="rId14"/>
    <p:sldId id="265" r:id="rId15"/>
    <p:sldId id="266" r:id="rId16"/>
    <p:sldId id="260" r:id="rId17"/>
    <p:sldId id="267" r:id="rId18"/>
    <p:sldId id="268" r:id="rId19"/>
    <p:sldId id="269" r:id="rId20"/>
    <p:sldId id="271" r:id="rId21"/>
    <p:sldId id="270" r:id="rId22"/>
    <p:sldId id="258" r:id="rId23"/>
    <p:sldId id="272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73" r:id="rId35"/>
    <p:sldId id="285" r:id="rId36"/>
    <p:sldId id="286" r:id="rId37"/>
    <p:sldId id="311" r:id="rId38"/>
    <p:sldId id="309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CF06"/>
    <a:srgbClr val="EF3340"/>
    <a:srgbClr val="FFCD00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 autoAdjust="0"/>
    <p:restoredTop sz="87075" autoAdjust="0"/>
  </p:normalViewPr>
  <p:slideViewPr>
    <p:cSldViewPr snapToGrid="0" snapToObjects="1">
      <p:cViewPr varScale="1">
        <p:scale>
          <a:sx n="71" d="100"/>
          <a:sy n="71" d="100"/>
        </p:scale>
        <p:origin x="2122" y="58"/>
      </p:cViewPr>
      <p:guideLst>
        <p:guide orient="horz"/>
        <p:guide pos="4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3/16/2021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9938"/>
            <a:ext cx="5114925" cy="3836987"/>
          </a:xfrm>
          <a:ln/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dirty="0"/>
          </a:p>
        </p:txBody>
      </p:sp>
      <p:sp>
        <p:nvSpPr>
          <p:cNvPr id="117763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BEF1B4DB-23D2-48C4-B133-B103512D0725}" type="slidenum">
              <a:rPr lang="en-GB" sz="1300">
                <a:latin typeface="Times New Roman" pitchFamily="18" charset="0"/>
              </a:rPr>
              <a:pPr algn="r" defTabSz="992381"/>
              <a:t>24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55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40291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FD51392A-1299-4B05-B698-27E64D903E34}" type="slidenum">
              <a:rPr lang="en-GB" sz="1300">
                <a:latin typeface="Times New Roman" pitchFamily="18" charset="0"/>
              </a:rPr>
              <a:pPr algn="r" defTabSz="992381"/>
              <a:t>33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1EA63-02B2-49B9-AA45-BB819B0849D1}" type="slidenum">
              <a:rPr lang="fi-FI" smtClean="0"/>
              <a:pPr>
                <a:defRPr/>
              </a:pPr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848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1EA63-02B2-49B9-AA45-BB819B0849D1}" type="slidenum">
              <a:rPr lang="fi-FI" smtClean="0"/>
              <a:pPr>
                <a:defRPr/>
              </a:pPr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767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19811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1B23B93A-FF22-41B7-9C98-6119E32C971E}" type="slidenum">
              <a:rPr lang="en-GB" sz="1300">
                <a:latin typeface="Times New Roman" pitchFamily="18" charset="0"/>
              </a:rPr>
              <a:pPr algn="r" defTabSz="992381"/>
              <a:t>25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6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21859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672C4030-2A22-4EEC-90C8-C19CC688B135}" type="slidenum">
              <a:rPr lang="en-GB" sz="1300">
                <a:latin typeface="Times New Roman" pitchFamily="18" charset="0"/>
              </a:rPr>
              <a:pPr algn="r" defTabSz="992381"/>
              <a:t>26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6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23907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9A280BDA-481C-4810-AA21-61F42A2CB7CC}" type="slidenum">
              <a:rPr lang="en-GB" sz="1300">
                <a:latin typeface="Times New Roman" pitchFamily="18" charset="0"/>
              </a:rPr>
              <a:pPr algn="r" defTabSz="992381"/>
              <a:t>27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4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25955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94221CF1-0D50-4ACC-AC01-24090166AC81}" type="slidenum">
              <a:rPr lang="en-GB" sz="1300">
                <a:latin typeface="Times New Roman" pitchFamily="18" charset="0"/>
              </a:rPr>
              <a:pPr algn="r" defTabSz="992381"/>
              <a:t>28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7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Option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Alternative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Example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Criterion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Aspect </a:t>
            </a:r>
          </a:p>
          <a:p>
            <a:pPr eaLnBrk="1" hangingPunct="1"/>
            <a:endParaRPr lang="en-US" dirty="0"/>
          </a:p>
        </p:txBody>
      </p:sp>
      <p:sp>
        <p:nvSpPr>
          <p:cNvPr id="132099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5B3E9BB7-1AA8-4170-945E-50B74ABCED76}" type="slidenum">
              <a:rPr lang="en-GB" sz="1300">
                <a:latin typeface="Times New Roman" pitchFamily="18" charset="0"/>
              </a:rPr>
              <a:pPr algn="r" defTabSz="992381"/>
              <a:t>29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22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9938"/>
            <a:ext cx="5114925" cy="3836987"/>
          </a:xfrm>
          <a:ln/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>
              <a:spcBef>
                <a:spcPct val="5000"/>
              </a:spcBef>
            </a:pPr>
            <a:r>
              <a:rPr lang="en-US" altLang="fi-FI" sz="1200" i="1" dirty="0">
                <a:solidFill>
                  <a:schemeClr val="accent2"/>
                </a:solidFill>
              </a:rPr>
              <a:t>Option Alternative Example Criterion Feature Aspect Benefit Advantage Drawback Problem Issue Technique</a:t>
            </a:r>
            <a:r>
              <a:rPr lang="en-US" altLang="fi-FI" sz="1200" i="1" baseline="0" dirty="0">
                <a:solidFill>
                  <a:schemeClr val="accent2"/>
                </a:solidFill>
              </a:rPr>
              <a:t> </a:t>
            </a:r>
            <a:r>
              <a:rPr lang="en-US" altLang="fi-FI" sz="1200" i="1" dirty="0">
                <a:solidFill>
                  <a:schemeClr val="accent2"/>
                </a:solidFill>
              </a:rPr>
              <a:t>Method Strategy </a:t>
            </a:r>
            <a:r>
              <a:rPr lang="fi-FI" altLang="fi-FI" sz="1200" i="1" dirty="0" err="1">
                <a:solidFill>
                  <a:schemeClr val="accent2"/>
                </a:solidFill>
              </a:rPr>
              <a:t>Approach</a:t>
            </a:r>
            <a:r>
              <a:rPr lang="fi-FI" altLang="fi-FI" sz="1200" i="1" dirty="0">
                <a:solidFill>
                  <a:schemeClr val="accent2"/>
                </a:solidFill>
              </a:rPr>
              <a:t> </a:t>
            </a:r>
            <a:r>
              <a:rPr lang="en-US" altLang="fi-FI" sz="1200" i="1" dirty="0">
                <a:solidFill>
                  <a:schemeClr val="accent2"/>
                </a:solidFill>
              </a:rPr>
              <a:t>Solution</a:t>
            </a:r>
            <a:r>
              <a:rPr lang="en-US" altLang="fi-FI" i="1" dirty="0">
                <a:solidFill>
                  <a:schemeClr val="accent2"/>
                </a:solidFill>
              </a:rPr>
              <a:t> </a:t>
            </a:r>
            <a:r>
              <a:rPr lang="en-US" altLang="fi-FI" sz="1200" i="1" dirty="0">
                <a:solidFill>
                  <a:schemeClr val="accent2"/>
                </a:solidFill>
              </a:rPr>
              <a:t>Reason Rationale Consequence Effect Motivation</a:t>
            </a:r>
            <a:r>
              <a:rPr lang="en-US" altLang="fi-FI" i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"/>
              </a:spcBef>
            </a:pPr>
            <a:endParaRPr lang="en-US" altLang="fi-FI" i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"/>
              </a:spcBef>
            </a:pPr>
            <a:endParaRPr lang="en-US" altLang="fi-FI" sz="1200" i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"/>
              </a:spcBef>
            </a:pPr>
            <a:endParaRPr lang="en-US" altLang="fi-FI" sz="1200" i="1" dirty="0">
              <a:solidFill>
                <a:schemeClr val="accent2"/>
              </a:solidFill>
            </a:endParaRPr>
          </a:p>
          <a:p>
            <a:pPr eaLnBrk="1" hangingPunct="1"/>
            <a:endParaRPr lang="en-US" dirty="0"/>
          </a:p>
        </p:txBody>
      </p:sp>
      <p:sp>
        <p:nvSpPr>
          <p:cNvPr id="134147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433433D2-F254-4F07-8105-CB1DF69FA8C2}" type="slidenum">
              <a:rPr lang="en-GB" sz="1300">
                <a:latin typeface="Times New Roman" pitchFamily="18" charset="0"/>
              </a:rPr>
              <a:pPr algn="r" defTabSz="992381"/>
              <a:t>30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55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BFA0232E-9FC6-47ED-A552-C50FF7DE1871}" type="slidenum">
              <a:rPr lang="en-GB" sz="1300">
                <a:latin typeface="Times New Roman" pitchFamily="18" charset="0"/>
              </a:rPr>
              <a:pPr algn="r" defTabSz="992381"/>
              <a:t>31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7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/>
          </a:p>
        </p:txBody>
      </p:sp>
      <p:sp>
        <p:nvSpPr>
          <p:cNvPr id="138243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837134E8-4759-4B9B-AC31-C93C68972AD3}" type="slidenum">
              <a:rPr lang="en-GB" sz="1300">
                <a:latin typeface="Times New Roman" pitchFamily="18" charset="0"/>
              </a:rPr>
              <a:pPr algn="r" defTabSz="992381"/>
              <a:t>32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4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tx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tx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tx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276061" y="6127840"/>
            <a:ext cx="10451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Language</a:t>
            </a:r>
            <a:r>
              <a:rPr lang="en-GB" sz="1000" b="1" baseline="0" dirty="0">
                <a:solidFill>
                  <a:schemeClr val="bg1"/>
                </a:solidFill>
              </a:rPr>
              <a:t> Centre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221469" y="6127840"/>
            <a:ext cx="10451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Language</a:t>
            </a:r>
            <a:r>
              <a:rPr lang="en-GB" sz="1000" b="1" baseline="0" dirty="0">
                <a:solidFill>
                  <a:schemeClr val="bg1"/>
                </a:solidFill>
              </a:rPr>
              <a:t> Centre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296533" y="6127840"/>
            <a:ext cx="10451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Language</a:t>
            </a:r>
            <a:r>
              <a:rPr lang="en-GB" sz="1000" b="1" baseline="0" dirty="0">
                <a:solidFill>
                  <a:schemeClr val="bg1"/>
                </a:solidFill>
              </a:rPr>
              <a:t> Centre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285875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/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24459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/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85875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/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85875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/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224459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/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292699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/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DAE8-D918-4C11-AC0F-75B6F468DF6C}" type="datetime1">
              <a:rPr lang="en-US"/>
              <a:pPr/>
              <a:t>3/16/2021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D3EDB-FD55-4CBD-A94D-668E71D0A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tx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tx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>
                <a:solidFill>
                  <a:schemeClr val="tx1"/>
                </a:solidFill>
              </a:rPr>
              <a:t>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9.png"/><Relationship Id="rId5" Type="http://schemas.openxmlformats.org/officeDocument/2006/relationships/image" Target="../media/image21.jpeg"/><Relationship Id="rId4" Type="http://schemas.openxmlformats.org/officeDocument/2006/relationships/image" Target="../media/image17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3" r="3425"/>
          <a:stretch/>
        </p:blipFill>
        <p:spPr>
          <a:xfrm>
            <a:off x="-68826" y="0"/>
            <a:ext cx="93111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844" y="270278"/>
            <a:ext cx="7975385" cy="263600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fi-FI" sz="2800" dirty="0"/>
            </a:br>
            <a:br>
              <a:rPr lang="fi-FI" sz="2800" dirty="0"/>
            </a:br>
            <a:r>
              <a:rPr lang="fi-FI" sz="8000" dirty="0" err="1"/>
              <a:t>Cohesion</a:t>
            </a:r>
            <a:endParaRPr lang="fi-FI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844" y="5955646"/>
            <a:ext cx="5379423" cy="792000"/>
          </a:xfrm>
        </p:spPr>
        <p:txBody>
          <a:bodyPr/>
          <a:lstStyle/>
          <a:p>
            <a:r>
              <a:rPr lang="fi-FI" i="0" dirty="0" err="1">
                <a:solidFill>
                  <a:schemeClr val="tx1"/>
                </a:solidFill>
              </a:rPr>
              <a:t>Teacher</a:t>
            </a:r>
            <a:r>
              <a:rPr lang="fi-FI" i="0" dirty="0">
                <a:solidFill>
                  <a:schemeClr val="tx1"/>
                </a:solidFill>
              </a:rPr>
              <a:t>:  </a:t>
            </a:r>
            <a:r>
              <a:rPr lang="fi-FI" i="0">
                <a:solidFill>
                  <a:schemeClr val="tx1"/>
                </a:solidFill>
              </a:rPr>
              <a:t>Laura Humphries</a:t>
            </a:r>
            <a:endParaRPr lang="fi-FI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2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The design, manufacture, operation and maintenance of a wide variety of machinery are the focus of a mechanical engineer’s work. </a:t>
            </a:r>
            <a:r>
              <a:rPr lang="en-US" sz="1600" b="0" baseline="30000" dirty="0"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application</a:t>
            </a:r>
            <a:r>
              <a:rPr lang="fi-FI" sz="1400" b="0" dirty="0">
                <a:solidFill>
                  <a:srgbClr val="00B0F0"/>
                </a:solidFill>
              </a:rPr>
              <a:t> of science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engineering</a:t>
            </a:r>
          </a:p>
          <a:p>
            <a:endParaRPr lang="fi-FI" sz="1600" b="0" dirty="0"/>
          </a:p>
          <a:p>
            <a:endParaRPr lang="fi-FI" sz="1600" b="0" dirty="0"/>
          </a:p>
          <a:p>
            <a:endParaRPr lang="fi-FI" sz="1600" b="0" dirty="0"/>
          </a:p>
        </p:txBody>
      </p:sp>
      <p:sp>
        <p:nvSpPr>
          <p:cNvPr id="11" name="Rounded Rectangle 10"/>
          <p:cNvSpPr/>
          <p:nvPr/>
        </p:nvSpPr>
        <p:spPr>
          <a:xfrm>
            <a:off x="4994788" y="170535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805356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application</a:t>
            </a:r>
            <a:r>
              <a:rPr lang="fi-FI" sz="1400" b="0" dirty="0">
                <a:solidFill>
                  <a:srgbClr val="00B0F0"/>
                </a:solidFill>
              </a:rPr>
              <a:t> of science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engineering</a:t>
            </a:r>
          </a:p>
          <a:p>
            <a:endParaRPr lang="fi-FI" sz="16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design, </a:t>
            </a:r>
            <a:r>
              <a:rPr lang="fi-FI" sz="1400" b="0" dirty="0" err="1">
                <a:solidFill>
                  <a:srgbClr val="00B0F0"/>
                </a:solidFill>
              </a:rPr>
              <a:t>manufacture</a:t>
            </a:r>
            <a:r>
              <a:rPr lang="fi-FI" sz="1400" b="0" dirty="0">
                <a:solidFill>
                  <a:srgbClr val="00B0F0"/>
                </a:solidFill>
              </a:rPr>
              <a:t>, </a:t>
            </a:r>
            <a:r>
              <a:rPr lang="fi-FI" sz="1400" b="0" dirty="0" err="1">
                <a:solidFill>
                  <a:srgbClr val="00B0F0"/>
                </a:solidFill>
              </a:rPr>
              <a:t>operation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maintenance</a:t>
            </a:r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0535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94788" y="229009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421697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application</a:t>
            </a:r>
            <a:r>
              <a:rPr lang="fi-FI" sz="1400" b="0" dirty="0">
                <a:solidFill>
                  <a:srgbClr val="00B0F0"/>
                </a:solidFill>
              </a:rPr>
              <a:t> of science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engineering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design, </a:t>
            </a:r>
            <a:r>
              <a:rPr lang="fi-FI" sz="1400" b="0" dirty="0" err="1">
                <a:solidFill>
                  <a:srgbClr val="00B0F0"/>
                </a:solidFill>
              </a:rPr>
              <a:t>manufacture</a:t>
            </a:r>
            <a:r>
              <a:rPr lang="fi-FI" sz="1400" b="0" dirty="0">
                <a:solidFill>
                  <a:srgbClr val="00B0F0"/>
                </a:solidFill>
              </a:rPr>
              <a:t>, </a:t>
            </a:r>
            <a:r>
              <a:rPr lang="fi-FI" sz="1400" b="0" dirty="0" err="1">
                <a:solidFill>
                  <a:srgbClr val="00B0F0"/>
                </a:solidFill>
              </a:rPr>
              <a:t>operation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maintenance</a:t>
            </a:r>
            <a:endParaRPr lang="fi-FI" sz="1400" b="0" dirty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>
                <a:solidFill>
                  <a:srgbClr val="00B0F0"/>
                </a:solidFill>
              </a:rPr>
              <a:t>Jet </a:t>
            </a:r>
            <a:r>
              <a:rPr lang="fi-FI" sz="1400" b="0" dirty="0" err="1">
                <a:solidFill>
                  <a:srgbClr val="00B0F0"/>
                </a:solidFill>
              </a:rPr>
              <a:t>engines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minute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instruments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products</a:t>
            </a:r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69924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Engineering drawings of the devices which are to be produced </a:t>
            </a:r>
            <a:r>
              <a:rPr lang="en-US" sz="1600" b="0" dirty="0">
                <a:latin typeface="Calibri" pitchFamily="34" charset="0"/>
              </a:rPr>
              <a:t>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application</a:t>
            </a:r>
            <a:r>
              <a:rPr lang="fi-FI" sz="1400" b="0" dirty="0">
                <a:solidFill>
                  <a:srgbClr val="00B0F0"/>
                </a:solidFill>
              </a:rPr>
              <a:t> of science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engineering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design, </a:t>
            </a:r>
            <a:r>
              <a:rPr lang="fi-FI" sz="1400" b="0" dirty="0" err="1">
                <a:solidFill>
                  <a:srgbClr val="00B0F0"/>
                </a:solidFill>
              </a:rPr>
              <a:t>manufacture</a:t>
            </a:r>
            <a:r>
              <a:rPr lang="fi-FI" sz="1400" b="0" dirty="0">
                <a:solidFill>
                  <a:srgbClr val="00B0F0"/>
                </a:solidFill>
              </a:rPr>
              <a:t>, </a:t>
            </a:r>
            <a:r>
              <a:rPr lang="fi-FI" sz="1400" b="0" dirty="0" err="1">
                <a:solidFill>
                  <a:srgbClr val="00B0F0"/>
                </a:solidFill>
              </a:rPr>
              <a:t>operation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maintenance</a:t>
            </a:r>
            <a:endParaRPr lang="fi-FI" sz="1400" b="0" dirty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>
                <a:solidFill>
                  <a:srgbClr val="00B0F0"/>
                </a:solidFill>
              </a:rPr>
              <a:t>Jet </a:t>
            </a:r>
            <a:r>
              <a:rPr lang="fi-FI" sz="1400" b="0" dirty="0" err="1">
                <a:solidFill>
                  <a:srgbClr val="00B0F0"/>
                </a:solidFill>
              </a:rPr>
              <a:t>engines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minute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instruments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products</a:t>
            </a:r>
          </a:p>
          <a:p>
            <a:endParaRPr lang="fi-FI" sz="1800" b="0" dirty="0"/>
          </a:p>
          <a:p>
            <a:r>
              <a:rPr lang="fi-FI" sz="1400" b="0" dirty="0">
                <a:solidFill>
                  <a:srgbClr val="00B0F0"/>
                </a:solidFill>
              </a:rPr>
              <a:t>Engineering </a:t>
            </a:r>
            <a:r>
              <a:rPr lang="fi-FI" sz="1400" b="0" dirty="0" err="1">
                <a:solidFill>
                  <a:srgbClr val="00B0F0"/>
                </a:solidFill>
              </a:rPr>
              <a:t>drawings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</a:t>
            </a:r>
            <a:r>
              <a:rPr lang="fi-FI" sz="1400" b="0" dirty="0" err="1"/>
              <a:t>engineers</a:t>
            </a:r>
            <a:endParaRPr lang="fi-FI" sz="1400" b="0" dirty="0"/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94788" y="347621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19378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Engineering drawings of the devices which are to be produced</a:t>
            </a:r>
            <a:r>
              <a:rPr lang="en-US" sz="1600" b="0" dirty="0">
                <a:latin typeface="Calibri" pitchFamily="34" charset="0"/>
              </a:rPr>
              <a:t> are created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5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Manual work </a:t>
            </a:r>
            <a:r>
              <a:rPr lang="en-US" sz="1600" b="0" dirty="0">
                <a:latin typeface="Calibri" pitchFamily="34" charset="0"/>
              </a:rPr>
              <a:t>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application</a:t>
            </a:r>
            <a:r>
              <a:rPr lang="fi-FI" sz="1400" b="0" dirty="0">
                <a:solidFill>
                  <a:srgbClr val="00B0F0"/>
                </a:solidFill>
              </a:rPr>
              <a:t> of science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engineering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design, </a:t>
            </a:r>
            <a:r>
              <a:rPr lang="fi-FI" sz="1400" b="0" dirty="0" err="1">
                <a:solidFill>
                  <a:srgbClr val="00B0F0"/>
                </a:solidFill>
              </a:rPr>
              <a:t>manufacture</a:t>
            </a:r>
            <a:r>
              <a:rPr lang="fi-FI" sz="1400" b="0" dirty="0">
                <a:solidFill>
                  <a:srgbClr val="00B0F0"/>
                </a:solidFill>
              </a:rPr>
              <a:t>, </a:t>
            </a:r>
            <a:r>
              <a:rPr lang="fi-FI" sz="1400" b="0" dirty="0" err="1">
                <a:solidFill>
                  <a:srgbClr val="00B0F0"/>
                </a:solidFill>
              </a:rPr>
              <a:t>operation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maintenance</a:t>
            </a:r>
            <a:endParaRPr lang="fi-FI" sz="1400" b="0" dirty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>
                <a:solidFill>
                  <a:srgbClr val="00B0F0"/>
                </a:solidFill>
              </a:rPr>
              <a:t>Jet </a:t>
            </a:r>
            <a:r>
              <a:rPr lang="fi-FI" sz="1400" b="0" dirty="0" err="1">
                <a:solidFill>
                  <a:srgbClr val="00B0F0"/>
                </a:solidFill>
              </a:rPr>
              <a:t>engines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minute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instruments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products</a:t>
            </a:r>
          </a:p>
          <a:p>
            <a:endParaRPr lang="fi-FI" sz="1800" b="0" dirty="0"/>
          </a:p>
          <a:p>
            <a:r>
              <a:rPr lang="fi-FI" sz="1400" b="0" dirty="0">
                <a:solidFill>
                  <a:srgbClr val="00B0F0"/>
                </a:solidFill>
              </a:rPr>
              <a:t>Engineering </a:t>
            </a:r>
            <a:r>
              <a:rPr lang="fi-FI" sz="1400" b="0" dirty="0" err="1">
                <a:solidFill>
                  <a:srgbClr val="00B0F0"/>
                </a:solidFill>
              </a:rPr>
              <a:t>drawings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</a:t>
            </a:r>
            <a:r>
              <a:rPr lang="fi-FI" sz="1400" b="0" dirty="0" err="1"/>
              <a:t>engineers</a:t>
            </a:r>
            <a:endParaRPr lang="fi-FI" sz="1400" b="0" dirty="0"/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 err="1">
                <a:solidFill>
                  <a:srgbClr val="00B0F0"/>
                </a:solidFill>
              </a:rPr>
              <a:t>Manual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</a:t>
            </a:r>
            <a:r>
              <a:rPr lang="fi-FI" sz="1400" b="0" dirty="0" err="1"/>
              <a:t>normal</a:t>
            </a:r>
            <a:r>
              <a:rPr lang="fi-FI" sz="1400" b="0" dirty="0"/>
              <a:t> </a:t>
            </a:r>
            <a:r>
              <a:rPr lang="fi-FI" sz="1400" b="0" dirty="0" err="1"/>
              <a:t>means</a:t>
            </a:r>
            <a:endParaRPr lang="fi-FI" sz="1400" b="0" dirty="0"/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94788" y="347621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4789" y="406595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4191353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Engineering drawings of the devices which are to be produced</a:t>
            </a:r>
            <a:r>
              <a:rPr lang="en-US" sz="1600" b="0" dirty="0">
                <a:latin typeface="Calibri" pitchFamily="34" charset="0"/>
              </a:rPr>
              <a:t> are created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5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Manual work </a:t>
            </a:r>
            <a:r>
              <a:rPr lang="en-US" sz="1600" b="0" dirty="0">
                <a:latin typeface="Calibri" pitchFamily="34" charset="0"/>
              </a:rPr>
              <a:t>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Three-dimensional models</a:t>
            </a:r>
            <a:r>
              <a:rPr lang="en-US" sz="1600" b="0" dirty="0">
                <a:latin typeface="Calibri" pitchFamily="34" charset="0"/>
              </a:rPr>
              <a:t>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application</a:t>
            </a:r>
            <a:r>
              <a:rPr lang="fi-FI" sz="1400" b="0" dirty="0">
                <a:solidFill>
                  <a:srgbClr val="00B0F0"/>
                </a:solidFill>
              </a:rPr>
              <a:t> of science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engineering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design, </a:t>
            </a:r>
            <a:r>
              <a:rPr lang="fi-FI" sz="1400" b="0" dirty="0" err="1">
                <a:solidFill>
                  <a:srgbClr val="00B0F0"/>
                </a:solidFill>
              </a:rPr>
              <a:t>manufacture</a:t>
            </a:r>
            <a:r>
              <a:rPr lang="fi-FI" sz="1400" b="0" dirty="0">
                <a:solidFill>
                  <a:srgbClr val="00B0F0"/>
                </a:solidFill>
              </a:rPr>
              <a:t>, </a:t>
            </a:r>
            <a:r>
              <a:rPr lang="fi-FI" sz="1400" b="0" dirty="0" err="1">
                <a:solidFill>
                  <a:srgbClr val="00B0F0"/>
                </a:solidFill>
              </a:rPr>
              <a:t>operation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maintenance</a:t>
            </a:r>
            <a:endParaRPr lang="fi-FI" sz="1400" b="0" dirty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>
                <a:solidFill>
                  <a:srgbClr val="00B0F0"/>
                </a:solidFill>
              </a:rPr>
              <a:t>Jet </a:t>
            </a:r>
            <a:r>
              <a:rPr lang="fi-FI" sz="1400" b="0" dirty="0" err="1">
                <a:solidFill>
                  <a:srgbClr val="00B0F0"/>
                </a:solidFill>
              </a:rPr>
              <a:t>engines</a:t>
            </a:r>
            <a:r>
              <a:rPr lang="fi-FI" sz="1400" b="0" dirty="0">
                <a:solidFill>
                  <a:srgbClr val="00B0F0"/>
                </a:solidFill>
              </a:rPr>
              <a:t> and </a:t>
            </a:r>
            <a:r>
              <a:rPr lang="fi-FI" sz="1400" b="0" dirty="0" err="1">
                <a:solidFill>
                  <a:srgbClr val="00B0F0"/>
                </a:solidFill>
              </a:rPr>
              <a:t>minute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instruments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products</a:t>
            </a:r>
          </a:p>
          <a:p>
            <a:endParaRPr lang="fi-FI" sz="1800" b="0" dirty="0"/>
          </a:p>
          <a:p>
            <a:r>
              <a:rPr lang="fi-FI" sz="1400" b="0" dirty="0">
                <a:solidFill>
                  <a:srgbClr val="00B0F0"/>
                </a:solidFill>
              </a:rPr>
              <a:t>Engineering </a:t>
            </a:r>
            <a:r>
              <a:rPr lang="fi-FI" sz="1400" b="0" dirty="0" err="1">
                <a:solidFill>
                  <a:srgbClr val="00B0F0"/>
                </a:solidFill>
              </a:rPr>
              <a:t>drawings</a:t>
            </a:r>
            <a:r>
              <a:rPr lang="fi-FI" sz="1400" b="0" dirty="0"/>
              <a:t>…</a:t>
            </a:r>
            <a:r>
              <a:rPr lang="fi-FI" sz="1400" b="0" dirty="0" err="1"/>
              <a:t>mechanical</a:t>
            </a:r>
            <a:r>
              <a:rPr lang="fi-FI" sz="1400" b="0" dirty="0"/>
              <a:t> </a:t>
            </a:r>
            <a:r>
              <a:rPr lang="fi-FI" sz="1400" b="0" dirty="0" err="1"/>
              <a:t>engineers</a:t>
            </a:r>
            <a:endParaRPr lang="fi-FI" sz="1400" b="0" dirty="0"/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 err="1">
                <a:solidFill>
                  <a:srgbClr val="00B0F0"/>
                </a:solidFill>
              </a:rPr>
              <a:t>Manual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</a:t>
            </a:r>
            <a:r>
              <a:rPr lang="fi-FI" sz="1400" b="0" dirty="0" err="1"/>
              <a:t>normal</a:t>
            </a:r>
            <a:r>
              <a:rPr lang="fi-FI" sz="1400" b="0" dirty="0"/>
              <a:t> </a:t>
            </a:r>
            <a:r>
              <a:rPr lang="fi-FI" sz="1400" b="0" dirty="0" err="1"/>
              <a:t>means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>
                <a:solidFill>
                  <a:srgbClr val="00B0F0"/>
                </a:solidFill>
              </a:rPr>
              <a:t>Three-</a:t>
            </a:r>
            <a:r>
              <a:rPr lang="fi-FI" sz="1400" b="0" dirty="0" err="1">
                <a:solidFill>
                  <a:srgbClr val="00B0F0"/>
                </a:solidFill>
              </a:rPr>
              <a:t>dimensional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models</a:t>
            </a:r>
            <a:r>
              <a:rPr lang="fi-FI" sz="1400" b="0" dirty="0"/>
              <a:t>…</a:t>
            </a:r>
            <a:r>
              <a:rPr lang="fi-FI" sz="1400" b="0" dirty="0" err="1"/>
              <a:t>modern</a:t>
            </a:r>
            <a:r>
              <a:rPr lang="fi-FI" sz="1400" b="0" dirty="0"/>
              <a:t> CAD </a:t>
            </a:r>
            <a:r>
              <a:rPr lang="fi-FI" sz="1400" b="0" dirty="0" err="1"/>
              <a:t>programs</a:t>
            </a:r>
            <a:endParaRPr lang="fi-FI" sz="1400" b="0" dirty="0"/>
          </a:p>
          <a:p>
            <a:endParaRPr lang="fi-FI" sz="1400" b="0" dirty="0"/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94788" y="347621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4789" y="406595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94788" y="4651230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101512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Mechanical engineers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engineering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application</a:t>
            </a:r>
            <a:r>
              <a:rPr lang="fi-FI" sz="1400" b="0" dirty="0"/>
              <a:t> of science</a:t>
            </a:r>
          </a:p>
          <a:p>
            <a:endParaRPr lang="fi-FI" sz="18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19017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engineering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application</a:t>
            </a:r>
            <a:r>
              <a:rPr lang="fi-FI" sz="1400" b="0" dirty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design, </a:t>
            </a:r>
            <a:r>
              <a:rPr lang="fi-FI" sz="1400" b="0" dirty="0" err="1"/>
              <a:t>manufacture</a:t>
            </a:r>
            <a:r>
              <a:rPr lang="fi-FI" sz="1400" b="0" dirty="0"/>
              <a:t>,…</a:t>
            </a:r>
          </a:p>
          <a:p>
            <a:endParaRPr lang="fi-FI" sz="18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1673" y="231795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5" name="Down Arrow 4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76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engineering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application</a:t>
            </a:r>
            <a:r>
              <a:rPr lang="fi-FI" sz="1400" b="0" dirty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design, </a:t>
            </a:r>
            <a:r>
              <a:rPr lang="fi-FI" sz="1400" b="0" dirty="0" err="1"/>
              <a:t>manufacture</a:t>
            </a:r>
            <a:r>
              <a:rPr lang="fi-FI" sz="1400" b="0" dirty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to </a:t>
            </a:r>
            <a:r>
              <a:rPr lang="fi-FI" sz="1400" b="0" dirty="0" err="1"/>
              <a:t>instruments</a:t>
            </a:r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545179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 </a:t>
            </a:r>
            <a:r>
              <a:rPr lang="en-US" sz="1600" b="0" dirty="0">
                <a:latin typeface="Calibri" pitchFamily="34" charset="0"/>
              </a:rPr>
              <a:t>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engineering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application</a:t>
            </a:r>
            <a:r>
              <a:rPr lang="fi-FI" sz="1400" b="0" dirty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design, </a:t>
            </a:r>
            <a:r>
              <a:rPr lang="fi-FI" sz="1400" b="0" dirty="0" err="1"/>
              <a:t>manufacture</a:t>
            </a:r>
            <a:r>
              <a:rPr lang="fi-FI" sz="1400" b="0" dirty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to </a:t>
            </a:r>
            <a:r>
              <a:rPr lang="fi-FI" sz="1400" b="0" dirty="0" err="1"/>
              <a:t>instruments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…engineering </a:t>
            </a:r>
            <a:r>
              <a:rPr lang="fi-FI" sz="1400" b="0" dirty="0" err="1"/>
              <a:t>drawings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/>
              <a:t>  </a:t>
            </a:r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06398" y="2884945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ounded Rectangle 18"/>
          <p:cNvSpPr/>
          <p:nvPr/>
        </p:nvSpPr>
        <p:spPr>
          <a:xfrm>
            <a:off x="693995" y="3468323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53234" y="346832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92703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Paragraphs</a:t>
            </a:r>
            <a:r>
              <a:rPr lang="fi-FI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160073"/>
            <a:ext cx="7355167" cy="3219333"/>
          </a:xfrm>
        </p:spPr>
        <p:txBody>
          <a:bodyPr/>
          <a:lstStyle/>
          <a:p>
            <a:r>
              <a:rPr lang="fi-FI" dirty="0">
                <a:solidFill>
                  <a:srgbClr val="00B0F0"/>
                </a:solidFill>
              </a:rPr>
              <a:t>Group </a:t>
            </a:r>
            <a:r>
              <a:rPr lang="fi-FI" dirty="0" err="1">
                <a:solidFill>
                  <a:srgbClr val="00B0F0"/>
                </a:solidFill>
              </a:rPr>
              <a:t>work</a:t>
            </a:r>
            <a:endParaRPr lang="fi-FI" dirty="0">
              <a:solidFill>
                <a:srgbClr val="00B0F0"/>
              </a:solidFill>
            </a:endParaRPr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is a </a:t>
            </a:r>
            <a:r>
              <a:rPr lang="fi-FI" dirty="0" err="1"/>
              <a:t>paragraph</a:t>
            </a:r>
            <a:r>
              <a:rPr lang="fi-FI" dirty="0"/>
              <a:t>?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it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?</a:t>
            </a:r>
          </a:p>
          <a:p>
            <a:r>
              <a:rPr lang="fi-FI" b="0" dirty="0"/>
              <a:t>- </a:t>
            </a:r>
            <a:r>
              <a:rPr lang="fi-FI" b="0" dirty="0" err="1"/>
              <a:t>About</a:t>
            </a:r>
            <a:r>
              <a:rPr lang="fi-FI" b="0" dirty="0"/>
              <a:t> </a:t>
            </a:r>
            <a:r>
              <a:rPr lang="fi-FI" b="0" dirty="0" err="1"/>
              <a:t>one</a:t>
            </a:r>
            <a:r>
              <a:rPr lang="fi-FI" b="0" dirty="0"/>
              <a:t> idea/ </a:t>
            </a:r>
            <a:r>
              <a:rPr lang="fi-FI" b="0" dirty="0" err="1"/>
              <a:t>overall</a:t>
            </a:r>
            <a:r>
              <a:rPr lang="fi-FI" b="0" dirty="0"/>
              <a:t> </a:t>
            </a:r>
            <a:r>
              <a:rPr lang="fi-FI" b="0" dirty="0" err="1"/>
              <a:t>theme</a:t>
            </a:r>
            <a:endParaRPr lang="fi-FI" b="0" dirty="0"/>
          </a:p>
          <a:p>
            <a:endParaRPr lang="fi-FI" b="0" dirty="0"/>
          </a:p>
          <a:p>
            <a:r>
              <a:rPr lang="fi-FI" dirty="0" err="1"/>
              <a:t>What</a:t>
            </a:r>
            <a:r>
              <a:rPr lang="fi-FI" dirty="0"/>
              <a:t> is the </a:t>
            </a:r>
            <a:r>
              <a:rPr lang="fi-FI" dirty="0" err="1"/>
              <a:t>basic/typical</a:t>
            </a:r>
            <a:r>
              <a:rPr lang="fi-FI" dirty="0"/>
              <a:t> </a:t>
            </a:r>
            <a:r>
              <a:rPr lang="fi-FI" dirty="0" err="1"/>
              <a:t>structure</a:t>
            </a:r>
            <a:r>
              <a:rPr lang="fi-FI" dirty="0"/>
              <a:t> of a </a:t>
            </a:r>
            <a:r>
              <a:rPr lang="fi-FI" dirty="0" err="1"/>
              <a:t>paragraph</a:t>
            </a:r>
            <a:r>
              <a:rPr lang="fi-FI" dirty="0"/>
              <a:t>? </a:t>
            </a:r>
          </a:p>
          <a:p>
            <a:pPr marL="285739" indent="-285739">
              <a:buFontTx/>
              <a:buChar char="-"/>
            </a:pPr>
            <a:r>
              <a:rPr lang="fi-FI" b="0" dirty="0" err="1"/>
              <a:t>Topic</a:t>
            </a:r>
            <a:r>
              <a:rPr lang="fi-FI" b="0" dirty="0"/>
              <a:t> </a:t>
            </a:r>
            <a:r>
              <a:rPr lang="fi-FI" b="0" dirty="0" err="1"/>
              <a:t>sentence</a:t>
            </a:r>
            <a:r>
              <a:rPr lang="fi-FI" b="0" dirty="0"/>
              <a:t>, 3-5 </a:t>
            </a:r>
            <a:r>
              <a:rPr lang="fi-FI" b="0" dirty="0" err="1"/>
              <a:t>supporting</a:t>
            </a:r>
            <a:r>
              <a:rPr lang="fi-FI" b="0" dirty="0"/>
              <a:t> </a:t>
            </a:r>
            <a:r>
              <a:rPr lang="fi-FI" b="0" dirty="0" err="1"/>
              <a:t>sentences</a:t>
            </a:r>
            <a:r>
              <a:rPr lang="fi-FI" b="0" dirty="0"/>
              <a:t> (</a:t>
            </a:r>
            <a:r>
              <a:rPr lang="fi-FI" b="0" dirty="0" err="1"/>
              <a:t>explanations</a:t>
            </a:r>
            <a:r>
              <a:rPr lang="fi-FI" b="0" dirty="0"/>
              <a:t> + </a:t>
            </a:r>
            <a:r>
              <a:rPr lang="fi-FI" b="0" dirty="0" err="1"/>
              <a:t>examples</a:t>
            </a:r>
            <a:r>
              <a:rPr lang="fi-FI" b="0" dirty="0"/>
              <a:t>),  </a:t>
            </a:r>
            <a:r>
              <a:rPr lang="fi-FI" b="0" dirty="0" err="1"/>
              <a:t>conclusion</a:t>
            </a:r>
            <a:r>
              <a:rPr lang="fi-FI" b="0" dirty="0"/>
              <a:t> (</a:t>
            </a:r>
            <a:r>
              <a:rPr lang="fi-FI" b="0" dirty="0" err="1"/>
              <a:t>optional</a:t>
            </a:r>
            <a:r>
              <a:rPr lang="fi-FI" b="0" dirty="0"/>
              <a:t>)</a:t>
            </a:r>
          </a:p>
          <a:p>
            <a:endParaRPr lang="fi-FI" b="0" dirty="0"/>
          </a:p>
          <a:p>
            <a:r>
              <a:rPr lang="fi-FI" dirty="0" err="1"/>
              <a:t>What</a:t>
            </a:r>
            <a:r>
              <a:rPr lang="fi-FI" dirty="0"/>
              <a:t> is a </a:t>
            </a:r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? </a:t>
            </a:r>
          </a:p>
          <a:p>
            <a:r>
              <a:rPr lang="fi-FI" b="0" dirty="0" err="1"/>
              <a:t>Introduces</a:t>
            </a:r>
            <a:r>
              <a:rPr lang="fi-FI" b="0" dirty="0"/>
              <a:t>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paragraph</a:t>
            </a:r>
            <a:r>
              <a:rPr lang="fi-FI" b="0" dirty="0"/>
              <a:t> </a:t>
            </a:r>
            <a:r>
              <a:rPr lang="fi-FI" b="0" dirty="0" err="1"/>
              <a:t>topic</a:t>
            </a:r>
            <a:r>
              <a:rPr lang="fi-FI" b="0" dirty="0"/>
              <a:t>, </a:t>
            </a:r>
            <a:r>
              <a:rPr lang="fi-FI" b="0" dirty="0" err="1"/>
              <a:t>links</a:t>
            </a:r>
            <a:r>
              <a:rPr lang="fi-FI" b="0" dirty="0"/>
              <a:t> to </a:t>
            </a:r>
            <a:r>
              <a:rPr lang="fi-FI" b="0" dirty="0" err="1"/>
              <a:t>earlier</a:t>
            </a:r>
            <a:r>
              <a:rPr lang="fi-FI" b="0" dirty="0"/>
              <a:t> </a:t>
            </a:r>
            <a:r>
              <a:rPr lang="fi-FI" b="0" dirty="0" err="1"/>
              <a:t>sentence</a:t>
            </a:r>
            <a:endParaRPr lang="fi-FI" b="0" dirty="0"/>
          </a:p>
          <a:p>
            <a:pPr marL="342900" indent="-342900">
              <a:buFontTx/>
              <a:buChar char="-"/>
            </a:pPr>
            <a:endParaRPr lang="fi-FI" b="0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0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 </a:t>
            </a:r>
            <a:r>
              <a:rPr lang="en-US" sz="1600" b="0" dirty="0">
                <a:latin typeface="Calibri" pitchFamily="34" charset="0"/>
              </a:rPr>
              <a:t>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drawings</a:t>
            </a:r>
            <a:r>
              <a:rPr lang="en-US" sz="1600" b="0" dirty="0">
                <a:latin typeface="Calibri" pitchFamily="34" charset="0"/>
              </a:rPr>
              <a:t>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engineering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application</a:t>
            </a:r>
            <a:r>
              <a:rPr lang="fi-FI" sz="1400" b="0" dirty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design, </a:t>
            </a:r>
            <a:r>
              <a:rPr lang="fi-FI" sz="1400" b="0" dirty="0" err="1"/>
              <a:t>manufacture</a:t>
            </a:r>
            <a:r>
              <a:rPr lang="fi-FI" sz="1400" b="0" dirty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to </a:t>
            </a:r>
            <a:r>
              <a:rPr lang="fi-FI" sz="1400" b="0" dirty="0" err="1"/>
              <a:t>instruments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…engineering </a:t>
            </a:r>
            <a:r>
              <a:rPr lang="fi-FI" sz="1400" b="0" dirty="0" err="1"/>
              <a:t>drawings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/>
              <a:t>  </a:t>
            </a:r>
          </a:p>
          <a:p>
            <a:r>
              <a:rPr lang="fi-FI" sz="1400" b="0" dirty="0">
                <a:solidFill>
                  <a:srgbClr val="00B0F0"/>
                </a:solidFill>
              </a:rPr>
              <a:t>           </a:t>
            </a:r>
            <a:r>
              <a:rPr lang="fi-FI" sz="1400" b="0" dirty="0" err="1">
                <a:solidFill>
                  <a:srgbClr val="00B0F0"/>
                </a:solidFill>
              </a:rPr>
              <a:t>Drawings</a:t>
            </a:r>
            <a:r>
              <a:rPr lang="fi-FI" sz="1400" b="0" dirty="0"/>
              <a:t>…</a:t>
            </a:r>
            <a:r>
              <a:rPr lang="fi-FI" sz="1400" b="0" dirty="0" err="1"/>
              <a:t>computer-aided</a:t>
            </a:r>
            <a:r>
              <a:rPr lang="fi-FI" sz="1400" b="0" dirty="0"/>
              <a:t> design (CAD)</a:t>
            </a:r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06398" y="2884945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ounded Rectangle 18"/>
          <p:cNvSpPr/>
          <p:nvPr/>
        </p:nvSpPr>
        <p:spPr>
          <a:xfrm>
            <a:off x="693995" y="3468323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53234" y="346832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21" name="Down Arrow 20"/>
          <p:cNvSpPr/>
          <p:nvPr/>
        </p:nvSpPr>
        <p:spPr>
          <a:xfrm rot="3444005">
            <a:off x="1720931" y="3233342"/>
            <a:ext cx="277543" cy="1075742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ounded Rectangle 21"/>
          <p:cNvSpPr/>
          <p:nvPr/>
        </p:nvSpPr>
        <p:spPr>
          <a:xfrm>
            <a:off x="693995" y="4339014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697752" y="432890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781293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 </a:t>
            </a:r>
            <a:r>
              <a:rPr lang="en-US" sz="1600" b="0" dirty="0">
                <a:latin typeface="Calibri" pitchFamily="34" charset="0"/>
              </a:rPr>
              <a:t>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drawings</a:t>
            </a:r>
            <a:r>
              <a:rPr lang="en-US" sz="1600" b="0" dirty="0">
                <a:latin typeface="Calibri" pitchFamily="34" charset="0"/>
              </a:rPr>
              <a:t>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6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Modern CAD programs</a:t>
            </a:r>
            <a:r>
              <a:rPr lang="en-US" sz="1600" b="0" dirty="0">
                <a:latin typeface="Calibri" pitchFamily="34" charset="0"/>
              </a:rPr>
              <a:t>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engineering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application</a:t>
            </a:r>
            <a:r>
              <a:rPr lang="fi-FI" sz="1400" b="0" dirty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Mechanical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</a:t>
            </a:r>
            <a:r>
              <a:rPr lang="fi-FI" sz="1400" b="0" dirty="0" err="1"/>
              <a:t>the</a:t>
            </a:r>
            <a:r>
              <a:rPr lang="fi-FI" sz="1400" b="0" dirty="0"/>
              <a:t> design, </a:t>
            </a:r>
            <a:r>
              <a:rPr lang="fi-FI" sz="1400" b="0" dirty="0" err="1"/>
              <a:t>manufacture</a:t>
            </a:r>
            <a:r>
              <a:rPr lang="fi-FI" sz="1400" b="0" dirty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to </a:t>
            </a:r>
            <a:r>
              <a:rPr lang="fi-FI" sz="1400" b="0" dirty="0" err="1"/>
              <a:t>instruments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Mechnical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engineers</a:t>
            </a:r>
            <a:r>
              <a:rPr lang="fi-FI" sz="1400" b="0" dirty="0"/>
              <a:t>…engineering </a:t>
            </a:r>
            <a:r>
              <a:rPr lang="fi-FI" sz="1400" b="0" dirty="0" err="1"/>
              <a:t>drawings</a:t>
            </a:r>
            <a:endParaRPr lang="fi-FI" sz="1400" b="0" dirty="0"/>
          </a:p>
          <a:p>
            <a:endParaRPr lang="fi-FI" sz="1800" b="0" dirty="0"/>
          </a:p>
          <a:p>
            <a:r>
              <a:rPr lang="fi-FI" sz="1400" b="0" dirty="0"/>
              <a:t>  </a:t>
            </a:r>
          </a:p>
          <a:p>
            <a:r>
              <a:rPr lang="fi-FI" sz="1400" b="0" dirty="0">
                <a:solidFill>
                  <a:srgbClr val="00B0F0"/>
                </a:solidFill>
              </a:rPr>
              <a:t>           </a:t>
            </a:r>
            <a:r>
              <a:rPr lang="fi-FI" sz="1400" b="0" dirty="0" err="1">
                <a:solidFill>
                  <a:srgbClr val="00B0F0"/>
                </a:solidFill>
              </a:rPr>
              <a:t>Drawings</a:t>
            </a:r>
            <a:r>
              <a:rPr lang="fi-FI" sz="1400" b="0" dirty="0"/>
              <a:t>…</a:t>
            </a:r>
            <a:r>
              <a:rPr lang="fi-FI" sz="1400" b="0" dirty="0" err="1"/>
              <a:t>computer-aided</a:t>
            </a:r>
            <a:r>
              <a:rPr lang="fi-FI" sz="1400" b="0" dirty="0"/>
              <a:t> design (CAD)</a:t>
            </a:r>
          </a:p>
          <a:p>
            <a:endParaRPr lang="fi-FI" sz="1800" b="0" dirty="0"/>
          </a:p>
          <a:p>
            <a:endParaRPr lang="fi-FI" sz="14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Modern</a:t>
            </a:r>
            <a:r>
              <a:rPr lang="fi-FI" sz="1400" b="0" dirty="0">
                <a:solidFill>
                  <a:srgbClr val="00B0F0"/>
                </a:solidFill>
              </a:rPr>
              <a:t> CAD </a:t>
            </a:r>
            <a:r>
              <a:rPr lang="fi-FI" sz="1400" b="0" dirty="0" err="1">
                <a:solidFill>
                  <a:srgbClr val="00B0F0"/>
                </a:solidFill>
              </a:rPr>
              <a:t>programs</a:t>
            </a:r>
            <a:r>
              <a:rPr lang="fi-FI" sz="1400" b="0" dirty="0"/>
              <a:t>…</a:t>
            </a:r>
            <a:r>
              <a:rPr lang="fi-FI" sz="1400" b="0" dirty="0" err="1"/>
              <a:t>three-dimensional</a:t>
            </a:r>
            <a:r>
              <a:rPr lang="fi-FI" sz="1400" b="0" dirty="0"/>
              <a:t> </a:t>
            </a:r>
            <a:r>
              <a:rPr lang="fi-FI" sz="1400" b="0" dirty="0" err="1"/>
              <a:t>models</a:t>
            </a:r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06398" y="2884945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ounded Rectangle 18"/>
          <p:cNvSpPr/>
          <p:nvPr/>
        </p:nvSpPr>
        <p:spPr>
          <a:xfrm>
            <a:off x="693995" y="3468323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53234" y="346832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21" name="Down Arrow 20"/>
          <p:cNvSpPr/>
          <p:nvPr/>
        </p:nvSpPr>
        <p:spPr>
          <a:xfrm rot="3444005">
            <a:off x="1720931" y="3233342"/>
            <a:ext cx="277543" cy="1075742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ounded Rectangle 21"/>
          <p:cNvSpPr/>
          <p:nvPr/>
        </p:nvSpPr>
        <p:spPr>
          <a:xfrm>
            <a:off x="693995" y="4339014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697752" y="432890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  <p:sp>
        <p:nvSpPr>
          <p:cNvPr id="24" name="Down Arrow 23"/>
          <p:cNvSpPr/>
          <p:nvPr/>
        </p:nvSpPr>
        <p:spPr>
          <a:xfrm rot="3444005">
            <a:off x="1986565" y="4051353"/>
            <a:ext cx="277543" cy="1075742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Rounded Rectangle 24"/>
          <p:cNvSpPr/>
          <p:nvPr/>
        </p:nvSpPr>
        <p:spPr>
          <a:xfrm>
            <a:off x="693995" y="5152410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92D050"/>
                </a:solidFill>
              </a:rPr>
              <a:t>GIVEN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697752" y="5152410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4121896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Principle</a:t>
            </a:r>
            <a:r>
              <a:rPr lang="fi-FI" dirty="0"/>
              <a:t> 1: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New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" t="5522" r="1922" b="9098"/>
          <a:stretch/>
        </p:blipFill>
        <p:spPr>
          <a:xfrm>
            <a:off x="6566" y="1443567"/>
            <a:ext cx="9152467" cy="541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95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Principle</a:t>
            </a:r>
            <a:r>
              <a:rPr lang="fi-FI" dirty="0"/>
              <a:t> 1: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>
                <a:solidFill>
                  <a:srgbClr val="00B0F0"/>
                </a:solidFill>
              </a:rPr>
              <a:t>Pair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work</a:t>
            </a:r>
            <a:endParaRPr lang="fi-FI" dirty="0">
              <a:solidFill>
                <a:srgbClr val="00B0F0"/>
              </a:solidFill>
            </a:endParaRPr>
          </a:p>
          <a:p>
            <a:endParaRPr lang="fi-FI" dirty="0"/>
          </a:p>
          <a:p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handout</a:t>
            </a:r>
            <a:r>
              <a:rPr lang="fi-FI" dirty="0"/>
              <a:t>. How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explain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?</a:t>
            </a:r>
          </a:p>
          <a:p>
            <a:endParaRPr lang="fi-FI" dirty="0"/>
          </a:p>
          <a:p>
            <a:pPr marL="457200" indent="-457200">
              <a:buAutoNum type="alphaLcParenR"/>
            </a:pPr>
            <a:r>
              <a:rPr lang="fi-FI" b="0" dirty="0" err="1"/>
              <a:t>Constant</a:t>
            </a:r>
            <a:r>
              <a:rPr lang="fi-FI" b="0" dirty="0"/>
              <a:t> </a:t>
            </a:r>
            <a:r>
              <a:rPr lang="fi-FI" b="0" dirty="0" err="1"/>
              <a:t>topic</a:t>
            </a:r>
            <a:endParaRPr lang="fi-FI" b="0" dirty="0"/>
          </a:p>
          <a:p>
            <a:pPr marL="457200" indent="-457200">
              <a:buAutoNum type="alphaLcParenR"/>
            </a:pPr>
            <a:r>
              <a:rPr lang="fi-FI" b="0" dirty="0" err="1"/>
              <a:t>Step-wise</a:t>
            </a:r>
            <a:r>
              <a:rPr lang="fi-FI" b="0" dirty="0"/>
              <a:t> </a:t>
            </a:r>
            <a:r>
              <a:rPr lang="fi-FI" b="0" dirty="0" err="1"/>
              <a:t>topic</a:t>
            </a:r>
            <a:endParaRPr lang="fi-FI" b="0" dirty="0"/>
          </a:p>
          <a:p>
            <a:pPr marL="457200" indent="-457200">
              <a:buAutoNum type="alphaLcParenR"/>
            </a:pPr>
            <a:r>
              <a:rPr lang="fi-FI" b="0" dirty="0" err="1"/>
              <a:t>Hypertopic</a:t>
            </a:r>
            <a:endParaRPr lang="fi-FI" b="0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6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16738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6739" name="Text Box 4"/>
          <p:cNvSpPr txBox="1">
            <a:spLocks noChangeArrowheads="1"/>
          </p:cNvSpPr>
          <p:nvPr/>
        </p:nvSpPr>
        <p:spPr bwMode="auto">
          <a:xfrm>
            <a:off x="583047" y="16764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113" indent="-11113" eaLnBrk="0" hangingPunct="0">
              <a:spcBef>
                <a:spcPct val="50000"/>
              </a:spcBef>
            </a:pPr>
            <a:r>
              <a:rPr lang="en-US" altLang="ja-JP" sz="2400" b="1" dirty="0">
                <a:latin typeface="Calibri" pitchFamily="34" charset="0"/>
                <a:ea typeface="ＭＳ Ｐゴシック" charset="-128"/>
              </a:rPr>
              <a:t>Which pattern(s) of topical progression can you identify in the following texts A-D? </a:t>
            </a:r>
          </a:p>
        </p:txBody>
      </p:sp>
      <p:sp>
        <p:nvSpPr>
          <p:cNvPr id="116741" name="Rectangle 8"/>
          <p:cNvSpPr>
            <a:spLocks noChangeArrowheads="1"/>
          </p:cNvSpPr>
          <p:nvPr/>
        </p:nvSpPr>
        <p:spPr bwMode="auto">
          <a:xfrm>
            <a:off x="583047" y="403225"/>
            <a:ext cx="7427912" cy="88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</a:p>
          <a:p>
            <a:pPr eaLnBrk="0" hangingPunct="0"/>
            <a:r>
              <a:rPr lang="fi-FI" sz="3200" b="1" dirty="0">
                <a:solidFill>
                  <a:srgbClr val="000099"/>
                </a:solidFill>
                <a:latin typeface="Calibri" pitchFamily="34" charset="0"/>
                <a:ea typeface="ＭＳ Ｐゴシック" charset="-128"/>
              </a:rPr>
              <a:t>*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  <a:ea typeface="ＭＳ Ｐゴシック" charset="-128"/>
              </a:rPr>
              <a:t>See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  <a:ea typeface="ＭＳ Ｐゴシック" charset="-128"/>
              </a:rPr>
              <a:t>handout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  <a:ea typeface="ＭＳ Ｐゴシック" charset="-128"/>
              </a:rPr>
              <a:t> for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  <a:ea typeface="ＭＳ Ｐゴシック" charset="-128"/>
              </a:rPr>
              <a:t>cohesion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27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8786" name="Rectangle 6"/>
          <p:cNvSpPr>
            <a:spLocks noChangeArrowheads="1"/>
          </p:cNvSpPr>
          <p:nvPr/>
        </p:nvSpPr>
        <p:spPr bwMode="auto">
          <a:xfrm>
            <a:off x="684213" y="2336131"/>
            <a:ext cx="80645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dirty="0"/>
              <a:t>Schematics for electronic circuits are prepared by designers using Electronic Design Automation (EDA) tools called schematic capture tools or schematic entry tools. </a:t>
            </a:r>
            <a:r>
              <a:rPr lang="en-US" sz="2000" b="1" baseline="30000" dirty="0">
                <a:solidFill>
                  <a:srgbClr val="CC3300"/>
                </a:solidFill>
              </a:rPr>
              <a:t>2</a:t>
            </a:r>
            <a:r>
              <a:rPr lang="en-US" sz="2000" dirty="0"/>
              <a:t>These tools go beyond simple drawing of devices and connections.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Usually, they are integrated into the whole IC design flow and linked to other tools for verification and simulation of the circuit under design.</a:t>
            </a:r>
          </a:p>
        </p:txBody>
      </p:sp>
      <p:sp>
        <p:nvSpPr>
          <p:cNvPr id="118788" name="Rectangle 8"/>
          <p:cNvSpPr>
            <a:spLocks noChangeArrowheads="1"/>
          </p:cNvSpPr>
          <p:nvPr/>
        </p:nvSpPr>
        <p:spPr bwMode="auto">
          <a:xfrm>
            <a:off x="684213" y="41616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anose="020F0502020204030204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anose="020F0502020204030204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8789" name="Text Box 8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A.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08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0836" name="Rectangle 8"/>
          <p:cNvSpPr>
            <a:spLocks noChangeArrowheads="1"/>
          </p:cNvSpPr>
          <p:nvPr/>
        </p:nvSpPr>
        <p:spPr bwMode="auto">
          <a:xfrm>
            <a:off x="646605" y="43487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anose="020F0502020204030204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anose="020F0502020204030204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20837" name="Text Box 6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A.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20838" name="Text Box 8"/>
          <p:cNvSpPr txBox="1">
            <a:spLocks noChangeArrowheads="1"/>
          </p:cNvSpPr>
          <p:nvPr/>
        </p:nvSpPr>
        <p:spPr bwMode="auto">
          <a:xfrm>
            <a:off x="1476374" y="1536700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Stepwise</a:t>
            </a:r>
            <a:r>
              <a:rPr lang="fi-FI" sz="3200" b="1" dirty="0">
                <a:solidFill>
                  <a:srgbClr val="000099"/>
                </a:solidFill>
              </a:rPr>
              <a:t> and </a:t>
            </a:r>
            <a:r>
              <a:rPr lang="fi-FI" sz="3200" b="1" dirty="0" err="1">
                <a:solidFill>
                  <a:srgbClr val="000099"/>
                </a:solidFill>
              </a:rPr>
              <a:t>Constant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86377" name="Rectangle 6"/>
          <p:cNvSpPr>
            <a:spLocks noChangeArrowheads="1"/>
          </p:cNvSpPr>
          <p:nvPr/>
        </p:nvSpPr>
        <p:spPr bwMode="auto">
          <a:xfrm>
            <a:off x="652285" y="2348880"/>
            <a:ext cx="8064500" cy="230832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sz="2000" b="1" baseline="30000" dirty="0">
                <a:cs typeface="Arial" charset="0"/>
              </a:rPr>
              <a:t>1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Schematics for electronic circuits</a:t>
            </a:r>
            <a:r>
              <a:rPr lang="en-US" sz="2000" dirty="0"/>
              <a:t> are prepared by designers using </a:t>
            </a:r>
            <a:r>
              <a:rPr lang="en-US" sz="2000" u="sng" dirty="0">
                <a:solidFill>
                  <a:schemeClr val="accent6"/>
                </a:solidFill>
              </a:rPr>
              <a:t>Electronic Design Automation (EDA) tools </a:t>
            </a:r>
            <a:r>
              <a:rPr lang="en-US" sz="2000" dirty="0"/>
              <a:t>called schematic capture tools or schematic entry tools.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These tools</a:t>
            </a:r>
            <a:r>
              <a:rPr lang="en-US" sz="2000" dirty="0"/>
              <a:t> go beyond simple drawing of devices and connections.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Usually,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they</a:t>
            </a:r>
            <a:r>
              <a:rPr lang="en-US" sz="2000" dirty="0"/>
              <a:t> are integrated into the whole IC design flow and linked to other EDA tools for verification and simulation of the circuit under design.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882" name="Rectangle 6"/>
          <p:cNvSpPr>
            <a:spLocks noChangeArrowheads="1"/>
          </p:cNvSpPr>
          <p:nvPr/>
        </p:nvSpPr>
        <p:spPr bwMode="auto">
          <a:xfrm>
            <a:off x="684213" y="2348880"/>
            <a:ext cx="8208962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dirty="0"/>
              <a:t>Fender is the American term for that part of an automobile, motorcycle or other vehicle body that frames a wheel well (i.e., the fender underside). </a:t>
            </a:r>
            <a:r>
              <a:rPr lang="en-US" sz="2000" b="1" baseline="30000" dirty="0">
                <a:solidFill>
                  <a:srgbClr val="CC3300"/>
                </a:solidFill>
              </a:rPr>
              <a:t>2</a:t>
            </a:r>
            <a:r>
              <a:rPr lang="en-US" sz="2000" dirty="0"/>
              <a:t>The primary purpose of a fender is to prevent mud, rocks, and other road debris from being thrown into the air by the rotating tire.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Because they are rigid and can be damaged by contact with the road surface, fenders typically include flexible mud flaps close to the ground where ground contact may occur. </a:t>
            </a:r>
            <a:r>
              <a:rPr lang="en-US" sz="2000" b="1" baseline="30000" dirty="0">
                <a:solidFill>
                  <a:srgbClr val="CC3300"/>
                </a:solidFill>
              </a:rPr>
              <a:t>4</a:t>
            </a:r>
            <a:r>
              <a:rPr lang="en-US" sz="2000" dirty="0"/>
              <a:t>In British English, the fender is called the wing, which may also refer to either the front or rear bumper.</a:t>
            </a:r>
          </a:p>
        </p:txBody>
      </p:sp>
      <p:sp>
        <p:nvSpPr>
          <p:cNvPr id="122884" name="Rectangle 8"/>
          <p:cNvSpPr>
            <a:spLocks noChangeArrowheads="1"/>
          </p:cNvSpPr>
          <p:nvPr/>
        </p:nvSpPr>
        <p:spPr bwMode="auto">
          <a:xfrm>
            <a:off x="684213" y="44313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22885" name="Text Box 7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B.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78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4932" name="Rectangle 8"/>
          <p:cNvSpPr>
            <a:spLocks noChangeArrowheads="1"/>
          </p:cNvSpPr>
          <p:nvPr/>
        </p:nvSpPr>
        <p:spPr bwMode="auto">
          <a:xfrm>
            <a:off x="684213" y="44316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anose="020F0502020204030204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anose="020F0502020204030204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24933" name="Text Box 6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B.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24934" name="Text Box 7"/>
          <p:cNvSpPr txBox="1">
            <a:spLocks noChangeArrowheads="1"/>
          </p:cNvSpPr>
          <p:nvPr/>
        </p:nvSpPr>
        <p:spPr bwMode="auto">
          <a:xfrm>
            <a:off x="1476374" y="1540173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Constant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88424" name="Rectangle 6"/>
          <p:cNvSpPr>
            <a:spLocks noChangeArrowheads="1"/>
          </p:cNvSpPr>
          <p:nvPr/>
        </p:nvSpPr>
        <p:spPr bwMode="auto">
          <a:xfrm>
            <a:off x="611188" y="2344440"/>
            <a:ext cx="8208962" cy="30130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Fender</a:t>
            </a:r>
            <a:r>
              <a:rPr lang="en-US" sz="2000" dirty="0"/>
              <a:t> is the American term for that part of an automobile, motorcycle or other vehicle body that frames a wheel well (i.e., the fender underside).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000" i="1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primary purpose of</a:t>
            </a:r>
            <a:r>
              <a:rPr lang="en-US" sz="2000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 fender</a:t>
            </a:r>
            <a:r>
              <a:rPr lang="en-US" sz="2000" dirty="0"/>
              <a:t> is to prevent mud, rocks, and other road debris from being thrown into the air by the rotating tire.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Because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they</a:t>
            </a:r>
            <a:r>
              <a:rPr lang="en-US" sz="2000" dirty="0"/>
              <a:t> are rigid and can be damaged by contact with the road surface,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fenders</a:t>
            </a:r>
            <a:r>
              <a:rPr lang="en-US" sz="2000" dirty="0"/>
              <a:t> typically include flexible mud flaps close to the ground where ground contact may occur. </a:t>
            </a:r>
            <a:r>
              <a:rPr lang="en-US" sz="2000" b="1" baseline="30000" dirty="0">
                <a:solidFill>
                  <a:srgbClr val="CC3300"/>
                </a:solidFill>
              </a:rPr>
              <a:t>4</a:t>
            </a:r>
            <a:r>
              <a:rPr lang="en-US" sz="2000" dirty="0"/>
              <a:t>In British English,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fender</a:t>
            </a:r>
            <a:r>
              <a:rPr lang="en-US" sz="2000" dirty="0"/>
              <a:t> is called the wing, which may also refer to either the front or rear bumper.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1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1074" name="Rectangle 6"/>
          <p:cNvSpPr>
            <a:spLocks noChangeArrowheads="1"/>
          </p:cNvSpPr>
          <p:nvPr/>
        </p:nvSpPr>
        <p:spPr bwMode="auto">
          <a:xfrm>
            <a:off x="684213" y="2348880"/>
            <a:ext cx="8064500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dirty="0"/>
              <a:t>A corrective lens is a lens worn in front of the eye to treat optical defects of the eye, such as myopia, hyperopia, astigmatism, and presbyopia. </a:t>
            </a:r>
            <a:r>
              <a:rPr lang="en-US" sz="2000" b="1" baseline="30000" dirty="0">
                <a:solidFill>
                  <a:srgbClr val="CC3300"/>
                </a:solidFill>
              </a:rPr>
              <a:t>2</a:t>
            </a:r>
            <a:r>
              <a:rPr lang="en-US" sz="2000" dirty="0"/>
              <a:t>Corrective lenses can be divided into three types: glasses, contact lenses, and intraocular lenses.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Glasses or "spectacles" are worn on the face a short distance in front of the eyes. </a:t>
            </a:r>
            <a:r>
              <a:rPr lang="en-US" sz="2000" b="1" baseline="30000" dirty="0">
                <a:solidFill>
                  <a:srgbClr val="CC3300"/>
                </a:solidFill>
              </a:rPr>
              <a:t>4</a:t>
            </a:r>
            <a:r>
              <a:rPr lang="en-US" sz="2000" dirty="0"/>
              <a:t>Contact lenses are worn directly on the surface of the eye. </a:t>
            </a:r>
            <a:r>
              <a:rPr lang="en-US" sz="2000" b="1" baseline="30000" dirty="0">
                <a:solidFill>
                  <a:srgbClr val="CC3300"/>
                </a:solidFill>
              </a:rPr>
              <a:t>5</a:t>
            </a:r>
            <a:r>
              <a:rPr lang="en-US" sz="2000" dirty="0"/>
              <a:t>Intraocular lenses are surgically implanted most commonly after cataract removal.</a:t>
            </a:r>
          </a:p>
        </p:txBody>
      </p:sp>
      <p:sp>
        <p:nvSpPr>
          <p:cNvPr id="131076" name="Rectangle 8"/>
          <p:cNvSpPr>
            <a:spLocks noChangeArrowheads="1"/>
          </p:cNvSpPr>
          <p:nvPr/>
        </p:nvSpPr>
        <p:spPr bwMode="auto">
          <a:xfrm>
            <a:off x="651099" y="47942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C.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8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Paragraph</a:t>
            </a:r>
            <a:r>
              <a:rPr lang="fi-FI" dirty="0"/>
              <a:t> </a:t>
            </a:r>
            <a:r>
              <a:rPr lang="fi-FI" dirty="0" err="1"/>
              <a:t>problems</a:t>
            </a:r>
            <a:r>
              <a:rPr lang="fi-FI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>
                <a:solidFill>
                  <a:srgbClr val="00B0F0"/>
                </a:solidFill>
              </a:rPr>
              <a:t>Pair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work</a:t>
            </a:r>
            <a:endParaRPr lang="fi-FI" dirty="0">
              <a:solidFill>
                <a:srgbClr val="00B0F0"/>
              </a:solidFill>
            </a:endParaRPr>
          </a:p>
          <a:p>
            <a:endParaRPr lang="fi-FI" dirty="0"/>
          </a:p>
          <a:p>
            <a:r>
              <a:rPr lang="fi-FI" dirty="0" err="1"/>
              <a:t>Decide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a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give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comments</a:t>
            </a:r>
            <a:r>
              <a:rPr lang="fi-FI" dirty="0"/>
              <a:t> on a </a:t>
            </a:r>
            <a:r>
              <a:rPr lang="fi-FI" dirty="0" err="1"/>
              <a:t>student’s</a:t>
            </a:r>
            <a:r>
              <a:rPr lang="fi-FI" dirty="0"/>
              <a:t> </a:t>
            </a:r>
            <a:r>
              <a:rPr lang="fi-FI" dirty="0" err="1"/>
              <a:t>writing</a:t>
            </a:r>
            <a:r>
              <a:rPr lang="fi-FI" dirty="0"/>
              <a:t>.</a:t>
            </a:r>
            <a:endParaRPr lang="fi-FI" b="0" dirty="0"/>
          </a:p>
          <a:p>
            <a:endParaRPr lang="fi-FI" b="0" dirty="0"/>
          </a:p>
          <a:p>
            <a:r>
              <a:rPr lang="fi-FI" b="0" dirty="0"/>
              <a:t>”</a:t>
            </a:r>
            <a:r>
              <a:rPr lang="fi-FI" b="0" dirty="0" err="1"/>
              <a:t>This</a:t>
            </a:r>
            <a:r>
              <a:rPr lang="fi-FI" b="0" dirty="0"/>
              <a:t> </a:t>
            </a:r>
            <a:r>
              <a:rPr lang="fi-FI" b="0" dirty="0" err="1"/>
              <a:t>paragraph</a:t>
            </a:r>
            <a:r>
              <a:rPr lang="fi-FI" b="0" dirty="0"/>
              <a:t> </a:t>
            </a:r>
            <a:r>
              <a:rPr lang="fi-FI" b="0" dirty="0" err="1"/>
              <a:t>doesn’t</a:t>
            </a:r>
            <a:r>
              <a:rPr lang="fi-FI" b="0" dirty="0"/>
              <a:t> </a:t>
            </a:r>
            <a:r>
              <a:rPr lang="fi-FI" b="0" dirty="0" err="1"/>
              <a:t>flow</a:t>
            </a:r>
            <a:r>
              <a:rPr lang="fi-FI" b="0" dirty="0"/>
              <a:t>.”</a:t>
            </a:r>
          </a:p>
          <a:p>
            <a:r>
              <a:rPr lang="fi-FI" b="0" dirty="0"/>
              <a:t>”I </a:t>
            </a:r>
            <a:r>
              <a:rPr lang="fi-FI" b="0" dirty="0" err="1"/>
              <a:t>had</a:t>
            </a:r>
            <a:r>
              <a:rPr lang="fi-FI" b="0" dirty="0"/>
              <a:t> to </a:t>
            </a:r>
            <a:r>
              <a:rPr lang="fi-FI" b="0" dirty="0" err="1"/>
              <a:t>re-read</a:t>
            </a:r>
            <a:r>
              <a:rPr lang="fi-FI" b="0" dirty="0"/>
              <a:t> </a:t>
            </a:r>
            <a:r>
              <a:rPr lang="fi-FI" b="0" dirty="0" err="1"/>
              <a:t>this</a:t>
            </a:r>
            <a:r>
              <a:rPr lang="fi-FI" b="0" dirty="0"/>
              <a:t> </a:t>
            </a:r>
            <a:r>
              <a:rPr lang="fi-FI" b="0" dirty="0" err="1"/>
              <a:t>sentence</a:t>
            </a:r>
            <a:r>
              <a:rPr lang="fi-FI" b="0" dirty="0"/>
              <a:t> </a:t>
            </a:r>
            <a:r>
              <a:rPr lang="fi-FI" b="0" dirty="0" err="1"/>
              <a:t>three</a:t>
            </a:r>
            <a:r>
              <a:rPr lang="fi-FI" b="0" dirty="0"/>
              <a:t> </a:t>
            </a:r>
            <a:r>
              <a:rPr lang="fi-FI" b="0" dirty="0" err="1"/>
              <a:t>times</a:t>
            </a:r>
            <a:r>
              <a:rPr lang="fi-FI" b="0" dirty="0"/>
              <a:t>.”</a:t>
            </a:r>
          </a:p>
          <a:p>
            <a:r>
              <a:rPr lang="fi-FI" b="0" dirty="0"/>
              <a:t>”</a:t>
            </a:r>
            <a:r>
              <a:rPr lang="fi-FI" b="0" dirty="0" err="1"/>
              <a:t>What</a:t>
            </a:r>
            <a:r>
              <a:rPr lang="fi-FI" b="0" dirty="0"/>
              <a:t> is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point</a:t>
            </a:r>
            <a:r>
              <a:rPr lang="fi-FI" b="0" dirty="0"/>
              <a:t> of </a:t>
            </a:r>
            <a:r>
              <a:rPr lang="fi-FI" b="0" dirty="0" err="1"/>
              <a:t>this</a:t>
            </a:r>
            <a:r>
              <a:rPr lang="fi-FI" b="0" dirty="0"/>
              <a:t> </a:t>
            </a:r>
            <a:r>
              <a:rPr lang="fi-FI" b="0" dirty="0" err="1"/>
              <a:t>paragraph</a:t>
            </a:r>
            <a:r>
              <a:rPr lang="fi-FI" b="0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1887897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401528" y="5517232"/>
            <a:ext cx="8147248" cy="17420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Corrective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lenses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2000" b="1" dirty="0"/>
              <a:t>(</a:t>
            </a:r>
            <a:r>
              <a:rPr lang="fi-FI" sz="2000" b="1" dirty="0" err="1"/>
              <a:t>superordinate</a:t>
            </a:r>
            <a:r>
              <a:rPr lang="fi-FI" sz="2000" b="1" dirty="0"/>
              <a:t>)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endParaRPr lang="fi-FI" sz="3200" b="1" dirty="0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3</a:t>
            </a:r>
            <a:r>
              <a:rPr lang="fi-FI" sz="2400" b="1" dirty="0" err="1">
                <a:solidFill>
                  <a:srgbClr val="CC0000"/>
                </a:solidFill>
              </a:rPr>
              <a:t>glasses</a:t>
            </a:r>
            <a:r>
              <a:rPr lang="fi-FI" sz="2400" b="1" dirty="0">
                <a:solidFill>
                  <a:srgbClr val="000099"/>
                </a:solidFill>
              </a:rPr>
              <a:t> 	</a:t>
            </a:r>
            <a:r>
              <a:rPr lang="fi-FI" sz="2000" b="1" baseline="30000" dirty="0">
                <a:solidFill>
                  <a:srgbClr val="CC3300"/>
                </a:solidFill>
                <a:cs typeface="Arial" charset="0"/>
              </a:rPr>
              <a:t>4</a:t>
            </a:r>
            <a:r>
              <a:rPr lang="fi-FI" sz="2400" b="1" dirty="0">
                <a:solidFill>
                  <a:srgbClr val="800080"/>
                </a:solidFill>
              </a:rPr>
              <a:t>contact </a:t>
            </a:r>
            <a:r>
              <a:rPr lang="fi-FI" sz="2400" b="1" dirty="0" err="1">
                <a:solidFill>
                  <a:srgbClr val="800080"/>
                </a:solidFill>
              </a:rPr>
              <a:t>lenses</a:t>
            </a:r>
            <a:r>
              <a:rPr lang="fi-FI" sz="2400" b="1" dirty="0">
                <a:solidFill>
                  <a:srgbClr val="000099"/>
                </a:solidFill>
              </a:rPr>
              <a:t> 	</a:t>
            </a:r>
            <a:r>
              <a:rPr lang="fi-FI" sz="2000" b="1" baseline="30000" dirty="0">
                <a:solidFill>
                  <a:srgbClr val="CC3300"/>
                </a:solidFill>
                <a:cs typeface="Arial" charset="0"/>
              </a:rPr>
              <a:t>5</a:t>
            </a:r>
            <a:r>
              <a:rPr lang="fi-FI" sz="2400" b="1" dirty="0">
                <a:solidFill>
                  <a:srgbClr val="008000"/>
                </a:solidFill>
              </a:rPr>
              <a:t>intraocular </a:t>
            </a:r>
            <a:r>
              <a:rPr lang="fi-FI" sz="2400" b="1" dirty="0" err="1">
                <a:solidFill>
                  <a:srgbClr val="008000"/>
                </a:solidFill>
              </a:rPr>
              <a:t>lenses</a:t>
            </a:r>
            <a:endParaRPr lang="fi-FI" sz="2400" b="1" dirty="0">
              <a:solidFill>
                <a:srgbClr val="0080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33121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3124" name="Rectangle 8"/>
          <p:cNvSpPr>
            <a:spLocks noChangeArrowheads="1"/>
          </p:cNvSpPr>
          <p:nvPr/>
        </p:nvSpPr>
        <p:spPr bwMode="auto">
          <a:xfrm>
            <a:off x="631478" y="46180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3125" name="Text Box 6"/>
          <p:cNvSpPr txBox="1">
            <a:spLocks noChangeArrowheads="1"/>
          </p:cNvSpPr>
          <p:nvPr/>
        </p:nvSpPr>
        <p:spPr bwMode="auto">
          <a:xfrm>
            <a:off x="625793" y="1555274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C.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33126" name="Text Box 7"/>
          <p:cNvSpPr txBox="1">
            <a:spLocks noChangeArrowheads="1"/>
          </p:cNvSpPr>
          <p:nvPr/>
        </p:nvSpPr>
        <p:spPr bwMode="auto">
          <a:xfrm>
            <a:off x="1273493" y="1542575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Constant</a:t>
            </a:r>
            <a:r>
              <a:rPr lang="fi-FI" sz="3200" b="1" dirty="0">
                <a:solidFill>
                  <a:srgbClr val="000099"/>
                </a:solidFill>
              </a:rPr>
              <a:t> and </a:t>
            </a:r>
            <a:r>
              <a:rPr lang="fi-FI" sz="3200" b="1" dirty="0" err="1">
                <a:solidFill>
                  <a:srgbClr val="000099"/>
                </a:solidFill>
              </a:rPr>
              <a:t>Hypertopic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92520" name="Rectangle 6"/>
          <p:cNvSpPr>
            <a:spLocks noChangeArrowheads="1"/>
          </p:cNvSpPr>
          <p:nvPr/>
        </p:nvSpPr>
        <p:spPr bwMode="auto">
          <a:xfrm>
            <a:off x="625793" y="2296837"/>
            <a:ext cx="8064500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1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 corrective lens</a:t>
            </a:r>
            <a:r>
              <a:rPr lang="en-US" sz="2000" dirty="0"/>
              <a:t> is a lens worn in front of the eye to treat optical defects of the eye, such as myopia, hyperopia, astigmatism, and presbyopia.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Corrective lenses</a:t>
            </a:r>
            <a:r>
              <a:rPr lang="en-US" sz="2000" dirty="0"/>
              <a:t> can be divided into three types: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glasses</a:t>
            </a:r>
            <a:r>
              <a:rPr lang="en-US" sz="2000" dirty="0"/>
              <a:t>, </a:t>
            </a:r>
            <a:r>
              <a:rPr lang="en-US" sz="20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contact lenses</a:t>
            </a:r>
            <a:r>
              <a:rPr lang="en-US" sz="2000" dirty="0"/>
              <a:t>, and </a:t>
            </a:r>
            <a:r>
              <a:rPr lang="en-US" sz="2000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intraocular lenses</a:t>
            </a:r>
            <a:r>
              <a:rPr lang="en-US" sz="2000" dirty="0"/>
              <a:t>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3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Glasses or "spectacles"</a:t>
            </a:r>
            <a:r>
              <a:rPr lang="en-US" sz="2000" dirty="0"/>
              <a:t> are worn on the face a short distance in front of the eyes.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4</a:t>
            </a:r>
            <a:r>
              <a:rPr lang="en-US" sz="20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Contact lenses</a:t>
            </a:r>
            <a:r>
              <a:rPr lang="en-US" sz="2000" dirty="0"/>
              <a:t> are worn directly on the surface of the eye.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5</a:t>
            </a:r>
            <a:r>
              <a:rPr lang="en-US" sz="2000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Intraocular lenses</a:t>
            </a:r>
            <a:r>
              <a:rPr lang="en-US" sz="2000" dirty="0"/>
              <a:t> are surgically implanted most commonly after cataract removal.</a:t>
            </a:r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 flipH="1">
            <a:off x="1606078" y="5801042"/>
            <a:ext cx="1871662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 flipH="1">
            <a:off x="4139952" y="583755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4820481" y="5806282"/>
            <a:ext cx="17272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1" grpId="0" animBg="1"/>
      <p:bldP spid="192520" grpId="0"/>
      <p:bldP spid="192522" grpId="0" animBg="1"/>
      <p:bldP spid="192523" grpId="0" animBg="1"/>
      <p:bldP spid="1925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5170" name="Rectangle 6"/>
          <p:cNvSpPr>
            <a:spLocks noChangeArrowheads="1"/>
          </p:cNvSpPr>
          <p:nvPr/>
        </p:nvSpPr>
        <p:spPr bwMode="auto">
          <a:xfrm>
            <a:off x="659091" y="2348880"/>
            <a:ext cx="8137525" cy="337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1</a:t>
            </a:r>
            <a:r>
              <a:rPr lang="en-US" altLang="ja-JP" sz="2000" dirty="0">
                <a:ea typeface="ＭＳ Ｐゴシック" charset="-128"/>
              </a:rPr>
              <a:t>Simulation is a powerful tool for understanding the dynamics of complex systems.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2</a:t>
            </a:r>
            <a:r>
              <a:rPr lang="en-US" altLang="ja-JP" sz="2000" dirty="0">
                <a:ea typeface="ＭＳ Ｐゴシック" charset="-128"/>
              </a:rPr>
              <a:t>A simulation involves the development of a model to represent a real system and the experimental manipulation of that model to gain an understanding of how the real system might behave under various circumstances.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3</a:t>
            </a:r>
            <a:r>
              <a:rPr lang="en-US" altLang="ja-JP" sz="2000" dirty="0">
                <a:ea typeface="ＭＳ Ｐゴシック" charset="-128"/>
              </a:rPr>
              <a:t>Models may be purely physical, such as a wind tunnel, or logical, as represented in a computer program.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4</a:t>
            </a:r>
            <a:r>
              <a:rPr lang="en-US" altLang="ja-JP" sz="2000" dirty="0">
                <a:ea typeface="ＭＳ Ｐゴシック" charset="-128"/>
              </a:rPr>
              <a:t>Building computer models of complex systems has allowed decision makers to develop an understanding of the performance of the systems over time </a:t>
            </a:r>
            <a:endParaRPr lang="en-US" sz="2000" dirty="0"/>
          </a:p>
        </p:txBody>
      </p:sp>
      <p:sp>
        <p:nvSpPr>
          <p:cNvPr id="135172" name="Rectangle 8"/>
          <p:cNvSpPr>
            <a:spLocks noChangeArrowheads="1"/>
          </p:cNvSpPr>
          <p:nvPr/>
        </p:nvSpPr>
        <p:spPr bwMode="auto">
          <a:xfrm>
            <a:off x="659091" y="389421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5173" name="Text Box 6"/>
          <p:cNvSpPr txBox="1">
            <a:spLocks noChangeArrowheads="1"/>
          </p:cNvSpPr>
          <p:nvPr/>
        </p:nvSpPr>
        <p:spPr bwMode="auto">
          <a:xfrm>
            <a:off x="659091" y="1577181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D.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50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7220" name="Rectangle 8"/>
          <p:cNvSpPr>
            <a:spLocks noChangeArrowheads="1"/>
          </p:cNvSpPr>
          <p:nvPr/>
        </p:nvSpPr>
        <p:spPr bwMode="auto">
          <a:xfrm>
            <a:off x="611187" y="41211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7221" name="Text Box 7"/>
          <p:cNvSpPr txBox="1">
            <a:spLocks noChangeArrowheads="1"/>
          </p:cNvSpPr>
          <p:nvPr/>
        </p:nvSpPr>
        <p:spPr bwMode="auto">
          <a:xfrm>
            <a:off x="611188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D.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37222" name="Text Box 8"/>
          <p:cNvSpPr txBox="1">
            <a:spLocks noChangeArrowheads="1"/>
          </p:cNvSpPr>
          <p:nvPr/>
        </p:nvSpPr>
        <p:spPr bwMode="auto">
          <a:xfrm>
            <a:off x="1476375" y="1535748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Constant</a:t>
            </a:r>
            <a:r>
              <a:rPr lang="fi-FI" sz="3200" b="1" dirty="0">
                <a:solidFill>
                  <a:srgbClr val="000099"/>
                </a:solidFill>
              </a:rPr>
              <a:t> and </a:t>
            </a:r>
            <a:r>
              <a:rPr lang="fi-FI" sz="3200" b="1" dirty="0" err="1">
                <a:solidFill>
                  <a:srgbClr val="000099"/>
                </a:solidFill>
              </a:rPr>
              <a:t>Step-wise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69993" name="Rectangle 6"/>
          <p:cNvSpPr>
            <a:spLocks noChangeArrowheads="1"/>
          </p:cNvSpPr>
          <p:nvPr/>
        </p:nvSpPr>
        <p:spPr bwMode="auto">
          <a:xfrm>
            <a:off x="611187" y="2348865"/>
            <a:ext cx="8137525" cy="3378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1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Simulation</a:t>
            </a:r>
            <a:r>
              <a:rPr lang="en-US" altLang="ja-JP" sz="2000" dirty="0">
                <a:ea typeface="ＭＳ Ｐゴシック" pitchFamily="34" charset="-128"/>
              </a:rPr>
              <a:t> is a powerful tool for understanding the dynamics of complex systems.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2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 simulation</a:t>
            </a:r>
            <a:r>
              <a:rPr lang="en-US" altLang="ja-JP" sz="2000" dirty="0">
                <a:ea typeface="ＭＳ Ｐゴシック" pitchFamily="34" charset="-128"/>
              </a:rPr>
              <a:t> involves the development of a model to represent a real system and the experimental manipulation of that model to gain an understanding of how the real system might behave under various circumstances.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3</a:t>
            </a:r>
            <a:r>
              <a:rPr lang="en-US" altLang="ja-JP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Models</a:t>
            </a:r>
            <a:r>
              <a:rPr lang="en-US" altLang="ja-JP" sz="2000" dirty="0">
                <a:ea typeface="ＭＳ Ｐゴシック" pitchFamily="34" charset="-128"/>
              </a:rPr>
              <a:t> may be purely physical, such as a wind tunnel, or logical, as represented in a computer program.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4</a:t>
            </a:r>
            <a:r>
              <a:rPr lang="en-US" altLang="ja-JP" sz="20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Building computer models of complex systems</a:t>
            </a:r>
            <a:r>
              <a:rPr lang="en-US" altLang="ja-JP" sz="2000" dirty="0">
                <a:ea typeface="ＭＳ Ｐゴシック" pitchFamily="34" charset="-128"/>
              </a:rPr>
              <a:t> has allowed decision makers to develop an understanding of the performance of the systems over time 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9267" name="Rectangle 8"/>
          <p:cNvSpPr>
            <a:spLocks noChangeArrowheads="1"/>
          </p:cNvSpPr>
          <p:nvPr/>
        </p:nvSpPr>
        <p:spPr bwMode="auto">
          <a:xfrm>
            <a:off x="656799" y="453391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2:</a:t>
            </a:r>
            <a:r>
              <a:rPr lang="fi-FI" sz="32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9268" name="Text Box 6"/>
          <p:cNvSpPr txBox="1">
            <a:spLocks noChangeArrowheads="1"/>
          </p:cNvSpPr>
          <p:nvPr/>
        </p:nvSpPr>
        <p:spPr bwMode="auto">
          <a:xfrm>
            <a:off x="681921" y="1565514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D.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39269" name="Text Box 7"/>
          <p:cNvSpPr txBox="1">
            <a:spLocks noChangeArrowheads="1"/>
          </p:cNvSpPr>
          <p:nvPr/>
        </p:nvSpPr>
        <p:spPr bwMode="auto">
          <a:xfrm>
            <a:off x="1476375" y="1546702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Constant</a:t>
            </a:r>
            <a:r>
              <a:rPr lang="fi-FI" sz="3200" b="1" dirty="0">
                <a:solidFill>
                  <a:srgbClr val="000099"/>
                </a:solidFill>
              </a:rPr>
              <a:t> and </a:t>
            </a:r>
            <a:r>
              <a:rPr lang="fi-FI" sz="3200" b="1" dirty="0" err="1">
                <a:solidFill>
                  <a:srgbClr val="000099"/>
                </a:solidFill>
              </a:rPr>
              <a:t>Step-wise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96616" name="Rectangle 6"/>
          <p:cNvSpPr>
            <a:spLocks noChangeArrowheads="1"/>
          </p:cNvSpPr>
          <p:nvPr/>
        </p:nvSpPr>
        <p:spPr bwMode="auto">
          <a:xfrm>
            <a:off x="681921" y="2388394"/>
            <a:ext cx="8137525" cy="3378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1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Simulation</a:t>
            </a:r>
            <a:r>
              <a:rPr lang="en-US" altLang="ja-JP" sz="2000" dirty="0">
                <a:ea typeface="ＭＳ Ｐゴシック" pitchFamily="34" charset="-128"/>
              </a:rPr>
              <a:t> is a powerful tool for understanding the dynamics of complex systems.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2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 simulation</a:t>
            </a:r>
            <a:r>
              <a:rPr lang="en-US" altLang="ja-JP" sz="2000" dirty="0">
                <a:ea typeface="ＭＳ Ｐゴシック" pitchFamily="34" charset="-128"/>
              </a:rPr>
              <a:t> involves the development of a model to represent a real system and the experimental manipulation of that model to gain an understanding of how the real system might behave under various circumstances.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3</a:t>
            </a:r>
            <a:r>
              <a:rPr lang="en-US" altLang="ja-JP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Models</a:t>
            </a:r>
            <a:r>
              <a:rPr lang="en-US" altLang="ja-JP" sz="2000" dirty="0">
                <a:ea typeface="ＭＳ Ｐゴシック" pitchFamily="34" charset="-128"/>
              </a:rPr>
              <a:t> may be purely physical, such as a wind tunnel, or logical, as represented in a computer program.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4</a:t>
            </a:r>
            <a:r>
              <a:rPr lang="en-US" altLang="ja-JP" sz="20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Building computer models of complex systems</a:t>
            </a:r>
            <a:r>
              <a:rPr lang="en-US" altLang="ja-JP" sz="2000" dirty="0">
                <a:ea typeface="ＭＳ Ｐゴシック" pitchFamily="34" charset="-128"/>
              </a:rPr>
              <a:t> has allowed decision makers to develop an understanding of the performance of the systems over time </a:t>
            </a:r>
            <a:endParaRPr lang="en-US" sz="2000" dirty="0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719952" y="2819400"/>
            <a:ext cx="2016125" cy="431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7609646" y="2777331"/>
            <a:ext cx="1150938" cy="431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5561417" y="4184650"/>
            <a:ext cx="2376488" cy="431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1835696" y="4671933"/>
            <a:ext cx="4248150" cy="287338"/>
          </a:xfrm>
          <a:prstGeom prst="rect">
            <a:avLst/>
          </a:prstGeom>
          <a:solidFill>
            <a:srgbClr val="FF00FF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animBg="1"/>
      <p:bldP spid="196619" grpId="0" animBg="1"/>
      <p:bldP spid="196620" grpId="0" animBg="1"/>
      <p:bldP spid="1966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Principle</a:t>
            </a:r>
            <a:r>
              <a:rPr lang="fi-FI" dirty="0"/>
              <a:t> 2: </a:t>
            </a:r>
            <a:r>
              <a:rPr lang="fi-FI" dirty="0" err="1"/>
              <a:t>Light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Heavy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16.3.2021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34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" t="20229" r="19677" b="10141"/>
          <a:stretch/>
        </p:blipFill>
        <p:spPr>
          <a:xfrm>
            <a:off x="0" y="1581150"/>
            <a:ext cx="9144001" cy="536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09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2" name="Picture 14" descr="lego_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1895475" y="32004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294" name="Picture 14" descr="lego_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3200400"/>
            <a:ext cx="3024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296" name="Picture 16" descr="lego_yellow_web"/>
          <p:cNvPicPr>
            <a:picLocks noChangeAspect="1" noChangeArrowheads="1"/>
          </p:cNvPicPr>
          <p:nvPr/>
        </p:nvPicPr>
        <p:blipFill>
          <a:blip r:embed="rId5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3665538" y="3213100"/>
            <a:ext cx="1512887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282" name="Text Box 2"/>
          <p:cNvSpPr txBox="1">
            <a:spLocks noChangeArrowheads="1"/>
          </p:cNvSpPr>
          <p:nvPr/>
        </p:nvSpPr>
        <p:spPr bwMode="auto">
          <a:xfrm>
            <a:off x="2124075" y="4724400"/>
            <a:ext cx="1009650" cy="366713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4125913" y="2544763"/>
            <a:ext cx="501808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1800" b="1">
                <a:latin typeface="Arial" charset="0"/>
              </a:rPr>
              <a:t>          </a:t>
            </a:r>
            <a:endParaRPr lang="en-GB" sz="1800" b="1">
              <a:latin typeface="Arial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825353" y="2472292"/>
            <a:ext cx="37449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1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SUBJECT = 23 </a:t>
            </a:r>
            <a:r>
              <a:rPr lang="fi-FI" sz="1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words</a:t>
            </a:r>
            <a:r>
              <a:rPr lang="fi-FI" sz="1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!!!</a:t>
            </a:r>
            <a:endParaRPr lang="en-GB" sz="24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251618" y="1541463"/>
            <a:ext cx="8763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i="1" dirty="0">
                <a:latin typeface="Calibri" pitchFamily="34" charset="0"/>
                <a:cs typeface="Calibri" pitchFamily="34" charset="0"/>
              </a:rPr>
              <a:t>The idea of designing an economical AM/FM receiver that is both affordable for the average consumer and profitable for the company</a:t>
            </a:r>
            <a:r>
              <a:rPr lang="en-US" sz="24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>
                <a:latin typeface="Calibri" pitchFamily="34" charset="0"/>
                <a:cs typeface="Calibri" pitchFamily="34" charset="0"/>
              </a:rPr>
              <a:t>was presented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.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 </a:t>
            </a:r>
            <a:endParaRPr lang="en-GB" sz="240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81000" y="1358900"/>
            <a:ext cx="876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81000" y="3000375"/>
            <a:ext cx="37449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381000" y="1358900"/>
            <a:ext cx="0" cy="1185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9144000" y="1358900"/>
            <a:ext cx="0" cy="1185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381000" y="2544763"/>
            <a:ext cx="0" cy="4556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9144000" y="2544763"/>
            <a:ext cx="0" cy="4556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>
            <a:off x="4125913" y="3000375"/>
            <a:ext cx="50180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81000" y="457200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AU" sz="3200" b="1">
              <a:solidFill>
                <a:schemeClr val="accent2"/>
              </a:solidFill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8313" y="4149725"/>
            <a:ext cx="8675687" cy="2519635"/>
            <a:chOff x="240" y="2544"/>
            <a:chExt cx="5232" cy="1387"/>
          </a:xfrm>
          <a:solidFill>
            <a:schemeClr val="bg1"/>
          </a:solidFill>
        </p:grpSpPr>
        <p:sp>
          <p:nvSpPr>
            <p:cNvPr id="11289" name="Rectangle 19"/>
            <p:cNvSpPr>
              <a:spLocks noChangeArrowheads="1"/>
            </p:cNvSpPr>
            <p:nvPr/>
          </p:nvSpPr>
          <p:spPr bwMode="auto">
            <a:xfrm>
              <a:off x="240" y="3414"/>
              <a:ext cx="5232" cy="5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20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that is both affordable for the average consumer and profitable for the company</a:t>
              </a:r>
              <a:endParaRPr lang="en-GB" sz="2200">
                <a:solidFill>
                  <a:srgbClr val="CC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1290" name="Rectangle 20"/>
            <p:cNvSpPr>
              <a:spLocks noChangeArrowheads="1"/>
            </p:cNvSpPr>
            <p:nvPr/>
          </p:nvSpPr>
          <p:spPr bwMode="auto">
            <a:xfrm>
              <a:off x="240" y="3142"/>
              <a:ext cx="5232" cy="2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>
                <a:spcBef>
                  <a:spcPct val="20000"/>
                </a:spcBef>
              </a:pPr>
              <a:r>
                <a:rPr lang="fi-FI" sz="1800" b="1" dirty="0">
                  <a:latin typeface="Arial" charset="0"/>
                </a:rPr>
                <a:t> 9   10    11           12          13        14                   15             16         17          18</a:t>
              </a:r>
              <a:r>
                <a:rPr lang="fi-FI" sz="2000" b="1" dirty="0">
                  <a:latin typeface="Arial" charset="0"/>
                </a:rPr>
                <a:t>           </a:t>
              </a:r>
              <a:endParaRPr lang="en-GB" sz="2000" b="1" dirty="0">
                <a:latin typeface="Arial" charset="0"/>
              </a:endParaRPr>
            </a:p>
          </p:txBody>
        </p:sp>
        <p:sp>
          <p:nvSpPr>
            <p:cNvPr id="11291" name="Rectangle 21"/>
            <p:cNvSpPr>
              <a:spLocks noChangeArrowheads="1"/>
            </p:cNvSpPr>
            <p:nvPr/>
          </p:nvSpPr>
          <p:spPr bwMode="auto">
            <a:xfrm>
              <a:off x="240" y="2816"/>
              <a:ext cx="5232" cy="3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fi-FI" sz="2000" b="1" dirty="0" err="1">
                  <a:solidFill>
                    <a:srgbClr val="0000FF"/>
                  </a:solidFill>
                  <a:latin typeface="Arial" charset="0"/>
                </a:rPr>
                <a:t>This</a:t>
              </a:r>
              <a:r>
                <a:rPr lang="fi-FI" sz="2000" b="1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fi-FI" sz="2000" b="1" dirty="0" err="1">
                  <a:solidFill>
                    <a:srgbClr val="0000FF"/>
                  </a:solidFill>
                  <a:latin typeface="Arial" charset="0"/>
                </a:rPr>
                <a:t>study</a:t>
              </a:r>
              <a:r>
                <a:rPr lang="fi-FI" sz="2000" dirty="0">
                  <a:latin typeface="Arial" charset="0"/>
                </a:rPr>
                <a:t> </a:t>
              </a:r>
              <a:r>
                <a:rPr lang="fi-FI" sz="2000" u="sng" dirty="0" err="1">
                  <a:latin typeface="Arial" charset="0"/>
                </a:rPr>
                <a:t>presents</a:t>
              </a:r>
              <a:r>
                <a:rPr lang="fi-FI" sz="2000" dirty="0">
                  <a:latin typeface="Arial" charset="0"/>
                </a:rPr>
                <a:t>  </a:t>
              </a:r>
              <a:r>
                <a:rPr lang="fi-FI" sz="2000" dirty="0">
                  <a:solidFill>
                    <a:srgbClr val="CC0000"/>
                  </a:solidFill>
                  <a:latin typeface="Arial" charset="0"/>
                </a:rPr>
                <a:t>the design of</a:t>
              </a:r>
              <a:r>
                <a:rPr lang="fi-FI" sz="2000" dirty="0">
                  <a:latin typeface="Arial" charset="0"/>
                </a:rPr>
                <a:t> </a:t>
              </a:r>
              <a:r>
                <a:rPr lang="fi-FI" sz="2000" dirty="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an</a:t>
              </a:r>
              <a:r>
                <a:rPr lang="fi-FI" sz="2000" dirty="0">
                  <a:latin typeface="Arial" charset="0"/>
                </a:rPr>
                <a:t> </a:t>
              </a:r>
              <a:r>
                <a:rPr lang="en-US" sz="2000" dirty="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economical AM/FM receiver</a:t>
              </a:r>
              <a:r>
                <a:rPr lang="en-US" sz="2400" dirty="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 </a:t>
              </a:r>
              <a:endParaRPr lang="en-GB" sz="2400" dirty="0">
                <a:solidFill>
                  <a:srgbClr val="CC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1292" name="Rectangle 22"/>
            <p:cNvSpPr>
              <a:spLocks noChangeArrowheads="1"/>
            </p:cNvSpPr>
            <p:nvPr/>
          </p:nvSpPr>
          <p:spPr bwMode="auto">
            <a:xfrm>
              <a:off x="240" y="2544"/>
              <a:ext cx="5232" cy="2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>
                <a:spcBef>
                  <a:spcPct val="20000"/>
                </a:spcBef>
              </a:pPr>
              <a:r>
                <a:rPr lang="fi-FI" sz="2000" b="1">
                  <a:latin typeface="Arial" charset="0"/>
                </a:rPr>
                <a:t>   </a:t>
              </a:r>
              <a:r>
                <a:rPr lang="fi-FI" sz="1800" b="1">
                  <a:solidFill>
                    <a:srgbClr val="0000FF"/>
                  </a:solidFill>
                  <a:latin typeface="Arial" charset="0"/>
                </a:rPr>
                <a:t>1          2</a:t>
              </a:r>
              <a:r>
                <a:rPr lang="fi-FI" sz="1800" b="1">
                  <a:latin typeface="Arial" charset="0"/>
                </a:rPr>
                <a:t>            3                </a:t>
              </a:r>
              <a:r>
                <a:rPr lang="fi-FI" sz="1800" b="1">
                  <a:solidFill>
                    <a:srgbClr val="006600"/>
                  </a:solidFill>
                  <a:latin typeface="Arial" charset="0"/>
                </a:rPr>
                <a:t>4             5            6                 7             8</a:t>
              </a:r>
              <a:endParaRPr lang="en-GB" sz="18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11293" name="Line 23"/>
            <p:cNvSpPr>
              <a:spLocks noChangeShapeType="1"/>
            </p:cNvSpPr>
            <p:nvPr/>
          </p:nvSpPr>
          <p:spPr bwMode="auto">
            <a:xfrm>
              <a:off x="240" y="2544"/>
              <a:ext cx="5232" cy="0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Line 24"/>
            <p:cNvSpPr>
              <a:spLocks noChangeShapeType="1"/>
            </p:cNvSpPr>
            <p:nvPr/>
          </p:nvSpPr>
          <p:spPr bwMode="auto">
            <a:xfrm>
              <a:off x="240" y="3931"/>
              <a:ext cx="5232" cy="0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Line 25"/>
            <p:cNvSpPr>
              <a:spLocks noChangeShapeType="1"/>
            </p:cNvSpPr>
            <p:nvPr/>
          </p:nvSpPr>
          <p:spPr bwMode="auto">
            <a:xfrm>
              <a:off x="240" y="2544"/>
              <a:ext cx="0" cy="1387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Line 26"/>
            <p:cNvSpPr>
              <a:spLocks noChangeShapeType="1"/>
            </p:cNvSpPr>
            <p:nvPr/>
          </p:nvSpPr>
          <p:spPr bwMode="auto">
            <a:xfrm>
              <a:off x="5472" y="2544"/>
              <a:ext cx="0" cy="1387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468313" y="198913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>
            <a:off x="2022475" y="2132013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>
            <a:off x="3082925" y="1989138"/>
            <a:ext cx="1746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6"/>
          <p:cNvSpPr>
            <a:spLocks noChangeShapeType="1"/>
          </p:cNvSpPr>
          <p:nvPr/>
        </p:nvSpPr>
        <p:spPr bwMode="auto">
          <a:xfrm>
            <a:off x="3082925" y="2132013"/>
            <a:ext cx="1746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10"/>
          <p:cNvSpPr>
            <a:spLocks noChangeShapeType="1"/>
          </p:cNvSpPr>
          <p:nvPr/>
        </p:nvSpPr>
        <p:spPr bwMode="auto">
          <a:xfrm flipH="1">
            <a:off x="6943725" y="32718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249308" name="Text Box 28"/>
          <p:cNvSpPr txBox="1">
            <a:spLocks noChangeArrowheads="1"/>
          </p:cNvSpPr>
          <p:nvPr/>
        </p:nvSpPr>
        <p:spPr bwMode="auto">
          <a:xfrm>
            <a:off x="323850" y="3357563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2400" b="1" dirty="0">
                <a:latin typeface="Arial" charset="0"/>
              </a:rPr>
              <a:t>BETTER:     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</a:rPr>
              <a:t>LIGHT </a:t>
            </a:r>
            <a:r>
              <a:rPr lang="fi-FI" sz="2400" b="1" dirty="0">
                <a:solidFill>
                  <a:schemeClr val="accent2"/>
                </a:solidFill>
                <a:latin typeface="Arial" charset="0"/>
              </a:rPr>
              <a:t>        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</a:rPr>
              <a:t>VERB       </a:t>
            </a:r>
            <a:r>
              <a:rPr lang="fi-FI" sz="2400" b="1" dirty="0">
                <a:solidFill>
                  <a:schemeClr val="accent2"/>
                </a:solidFill>
                <a:latin typeface="Arial" charset="0"/>
              </a:rPr>
              <a:t>	    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</a:rPr>
              <a:t>HEAVY</a:t>
            </a:r>
            <a:endParaRPr lang="en-GB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67544" y="332656"/>
            <a:ext cx="6078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7900"/>
                </a:solidFill>
                <a:latin typeface="Calibri" pitchFamily="34" charset="0"/>
                <a:cs typeface="Arial" charset="0"/>
              </a:rPr>
              <a:t>Principle 2</a:t>
            </a:r>
            <a:r>
              <a:rPr lang="en-GB" sz="3200" b="1" dirty="0">
                <a:solidFill>
                  <a:srgbClr val="FF79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3200" b="1" dirty="0">
                <a:solidFill>
                  <a:srgbClr val="FF7900"/>
                </a:solidFill>
                <a:latin typeface="Calibri" pitchFamily="34" charset="0"/>
                <a:cs typeface="Arial" charset="0"/>
              </a:rPr>
              <a:t>Light before Heavy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490" r="20789" b="-1243"/>
          <a:stretch/>
        </p:blipFill>
        <p:spPr>
          <a:xfrm>
            <a:off x="7210018" y="0"/>
            <a:ext cx="1933982" cy="164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282" grpId="0" animBg="1"/>
      <p:bldP spid="11271" grpId="0"/>
      <p:bldP spid="11286" grpId="0" animBg="1"/>
      <p:bldP spid="124930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5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4581525"/>
            <a:ext cx="302418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51593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36480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6254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21367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4" descr="lego_bl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3609974" y="4584700"/>
            <a:ext cx="18002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600075" y="45847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2111375" y="45847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600075" y="32893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2111375" y="32893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587375" y="17018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3284538"/>
            <a:ext cx="302418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7403306" y="5867400"/>
            <a:ext cx="1512888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650875" y="5889625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24"/>
          <p:cNvSpPr>
            <a:spLocks noChangeShapeType="1"/>
          </p:cNvSpPr>
          <p:nvPr/>
        </p:nvSpPr>
        <p:spPr bwMode="auto">
          <a:xfrm>
            <a:off x="2205038" y="6032500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7"/>
          <p:cNvSpPr>
            <a:spLocks noChangeShapeType="1"/>
          </p:cNvSpPr>
          <p:nvPr/>
        </p:nvSpPr>
        <p:spPr bwMode="auto">
          <a:xfrm>
            <a:off x="2127250" y="59610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0" name="Line 8"/>
          <p:cNvSpPr>
            <a:spLocks noChangeShapeType="1"/>
          </p:cNvSpPr>
          <p:nvPr/>
        </p:nvSpPr>
        <p:spPr bwMode="auto">
          <a:xfrm>
            <a:off x="3640138" y="59610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1" name="Line 10"/>
          <p:cNvSpPr>
            <a:spLocks noChangeShapeType="1"/>
          </p:cNvSpPr>
          <p:nvPr/>
        </p:nvSpPr>
        <p:spPr bwMode="auto">
          <a:xfrm flipH="1">
            <a:off x="5148263" y="59610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2" name="Line 18"/>
          <p:cNvSpPr>
            <a:spLocks noChangeShapeType="1"/>
          </p:cNvSpPr>
          <p:nvPr/>
        </p:nvSpPr>
        <p:spPr bwMode="auto">
          <a:xfrm>
            <a:off x="8540750" y="623728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33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3024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Line 17"/>
          <p:cNvSpPr>
            <a:spLocks noChangeShapeType="1"/>
          </p:cNvSpPr>
          <p:nvPr/>
        </p:nvSpPr>
        <p:spPr bwMode="auto">
          <a:xfrm>
            <a:off x="574675" y="4581525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8"/>
          <p:cNvSpPr>
            <a:spLocks noChangeShapeType="1"/>
          </p:cNvSpPr>
          <p:nvPr/>
        </p:nvSpPr>
        <p:spPr bwMode="auto">
          <a:xfrm>
            <a:off x="6635750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7" name="Line 10"/>
          <p:cNvSpPr>
            <a:spLocks noChangeShapeType="1"/>
          </p:cNvSpPr>
          <p:nvPr/>
        </p:nvSpPr>
        <p:spPr bwMode="auto">
          <a:xfrm flipH="1">
            <a:off x="8207375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8" name="Line 18"/>
          <p:cNvSpPr>
            <a:spLocks noChangeShapeType="1"/>
          </p:cNvSpPr>
          <p:nvPr/>
        </p:nvSpPr>
        <p:spPr bwMode="auto">
          <a:xfrm>
            <a:off x="8566150" y="494188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39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3284538"/>
            <a:ext cx="30241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3635375" y="3298825"/>
            <a:ext cx="1512888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41" name="Line 17"/>
          <p:cNvSpPr>
            <a:spLocks noChangeShapeType="1"/>
          </p:cNvSpPr>
          <p:nvPr/>
        </p:nvSpPr>
        <p:spPr bwMode="auto">
          <a:xfrm>
            <a:off x="606425" y="328453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2" name="Line 24"/>
          <p:cNvSpPr>
            <a:spLocks noChangeShapeType="1"/>
          </p:cNvSpPr>
          <p:nvPr/>
        </p:nvSpPr>
        <p:spPr bwMode="auto">
          <a:xfrm>
            <a:off x="2160588" y="3427413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43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3284538"/>
            <a:ext cx="302418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4" name="Line 7"/>
          <p:cNvSpPr>
            <a:spLocks noChangeShapeType="1"/>
          </p:cNvSpPr>
          <p:nvPr/>
        </p:nvSpPr>
        <p:spPr bwMode="auto">
          <a:xfrm>
            <a:off x="5154613" y="3355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45" name="Line 8"/>
          <p:cNvSpPr>
            <a:spLocks noChangeShapeType="1"/>
          </p:cNvSpPr>
          <p:nvPr/>
        </p:nvSpPr>
        <p:spPr bwMode="auto">
          <a:xfrm>
            <a:off x="6667500" y="3355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46" name="Line 10"/>
          <p:cNvSpPr>
            <a:spLocks noChangeShapeType="1"/>
          </p:cNvSpPr>
          <p:nvPr/>
        </p:nvSpPr>
        <p:spPr bwMode="auto">
          <a:xfrm flipH="1">
            <a:off x="8239125" y="3355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47" name="Line 18"/>
          <p:cNvSpPr>
            <a:spLocks noChangeShapeType="1"/>
          </p:cNvSpPr>
          <p:nvPr/>
        </p:nvSpPr>
        <p:spPr bwMode="auto">
          <a:xfrm>
            <a:off x="8597900" y="3644900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48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1700213"/>
            <a:ext cx="302418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9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2106613" y="1714500"/>
            <a:ext cx="1512887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50" name="Line 17"/>
          <p:cNvSpPr>
            <a:spLocks noChangeShapeType="1"/>
          </p:cNvSpPr>
          <p:nvPr/>
        </p:nvSpPr>
        <p:spPr bwMode="auto">
          <a:xfrm>
            <a:off x="608013" y="1700213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1" name="Line 24"/>
          <p:cNvSpPr>
            <a:spLocks noChangeShapeType="1"/>
          </p:cNvSpPr>
          <p:nvPr/>
        </p:nvSpPr>
        <p:spPr bwMode="auto">
          <a:xfrm>
            <a:off x="2162175" y="1843088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52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1700213"/>
            <a:ext cx="30241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3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700213"/>
            <a:ext cx="30241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4" name="Line 7"/>
          <p:cNvSpPr>
            <a:spLocks noChangeShapeType="1"/>
          </p:cNvSpPr>
          <p:nvPr/>
        </p:nvSpPr>
        <p:spPr bwMode="auto">
          <a:xfrm>
            <a:off x="5156200" y="17716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55" name="Line 8"/>
          <p:cNvSpPr>
            <a:spLocks noChangeShapeType="1"/>
          </p:cNvSpPr>
          <p:nvPr/>
        </p:nvSpPr>
        <p:spPr bwMode="auto">
          <a:xfrm>
            <a:off x="6669088" y="17716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56" name="Line 10"/>
          <p:cNvSpPr>
            <a:spLocks noChangeShapeType="1"/>
          </p:cNvSpPr>
          <p:nvPr/>
        </p:nvSpPr>
        <p:spPr bwMode="auto">
          <a:xfrm flipH="1">
            <a:off x="8240713" y="17716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57" name="Line 18"/>
          <p:cNvSpPr>
            <a:spLocks noChangeShapeType="1"/>
          </p:cNvSpPr>
          <p:nvPr/>
        </p:nvSpPr>
        <p:spPr bwMode="auto">
          <a:xfrm>
            <a:off x="8599488" y="2060575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8" name="Rectangle 12"/>
          <p:cNvSpPr>
            <a:spLocks noChangeArrowheads="1"/>
          </p:cNvSpPr>
          <p:nvPr/>
        </p:nvSpPr>
        <p:spPr bwMode="auto">
          <a:xfrm>
            <a:off x="2292350" y="1990725"/>
            <a:ext cx="1060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59" name="Rectangle 14"/>
          <p:cNvSpPr>
            <a:spLocks noChangeArrowheads="1"/>
          </p:cNvSpPr>
          <p:nvPr/>
        </p:nvSpPr>
        <p:spPr bwMode="auto">
          <a:xfrm>
            <a:off x="658813" y="1941513"/>
            <a:ext cx="13811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SUBJECT</a:t>
            </a:r>
            <a:r>
              <a:rPr lang="en-GB" sz="2800" b="1">
                <a:latin typeface="Arial" charset="0"/>
              </a:rPr>
              <a:t> </a:t>
            </a:r>
          </a:p>
        </p:txBody>
      </p:sp>
      <p:sp>
        <p:nvSpPr>
          <p:cNvPr id="1251357" name="Text Box 29"/>
          <p:cNvSpPr txBox="1">
            <a:spLocks noChangeArrowheads="1"/>
          </p:cNvSpPr>
          <p:nvPr/>
        </p:nvSpPr>
        <p:spPr bwMode="auto">
          <a:xfrm>
            <a:off x="539750" y="126841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2400" b="1">
                <a:latin typeface="Arial" charset="0"/>
              </a:rPr>
              <a:t>BEST!</a:t>
            </a:r>
            <a:endParaRPr lang="en-GB" sz="2400" b="1">
              <a:latin typeface="Arial" charset="0"/>
            </a:endParaRPr>
          </a:p>
        </p:txBody>
      </p:sp>
      <p:sp>
        <p:nvSpPr>
          <p:cNvPr id="1251358" name="Text Box 30"/>
          <p:cNvSpPr txBox="1">
            <a:spLocks noChangeArrowheads="1"/>
          </p:cNvSpPr>
          <p:nvPr/>
        </p:nvSpPr>
        <p:spPr bwMode="auto">
          <a:xfrm>
            <a:off x="457200" y="2743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2400" b="1" dirty="0">
                <a:latin typeface="Arial" charset="0"/>
              </a:rPr>
              <a:t>ACCEPTABLE   </a:t>
            </a:r>
            <a:r>
              <a:rPr lang="fi-FI" sz="2400" b="1" i="1" dirty="0">
                <a:latin typeface="Arial" charset="0"/>
              </a:rPr>
              <a:t>(</a:t>
            </a:r>
            <a:r>
              <a:rPr lang="fi-FI" sz="2400" b="1" i="1" dirty="0" err="1">
                <a:latin typeface="Arial" charset="0"/>
              </a:rPr>
              <a:t>if</a:t>
            </a:r>
            <a:r>
              <a:rPr lang="fi-FI" sz="2400" b="1" i="1" dirty="0">
                <a:latin typeface="Arial" charset="0"/>
              </a:rPr>
              <a:t> </a:t>
            </a:r>
            <a:r>
              <a:rPr lang="fi-FI" sz="2400" b="1" i="1" dirty="0" err="1">
                <a:latin typeface="Arial" charset="0"/>
              </a:rPr>
              <a:t>subject</a:t>
            </a:r>
            <a:r>
              <a:rPr lang="fi-FI" sz="2400" b="1" i="1" dirty="0">
                <a:latin typeface="Arial" charset="0"/>
              </a:rPr>
              <a:t> is </a:t>
            </a:r>
            <a:r>
              <a:rPr lang="fi-FI" sz="2400" b="1" i="1" dirty="0" err="1">
                <a:latin typeface="Arial" charset="0"/>
              </a:rPr>
              <a:t>not</a:t>
            </a:r>
            <a:r>
              <a:rPr lang="fi-FI" sz="2400" b="1" i="1" dirty="0">
                <a:latin typeface="Arial" charset="0"/>
              </a:rPr>
              <a:t> </a:t>
            </a:r>
            <a:r>
              <a:rPr lang="fi-FI" sz="2400" b="1" i="1" dirty="0" err="1">
                <a:latin typeface="Arial" charset="0"/>
              </a:rPr>
              <a:t>too</a:t>
            </a:r>
            <a:r>
              <a:rPr lang="fi-FI" sz="2400" b="1" i="1" dirty="0">
                <a:latin typeface="Arial" charset="0"/>
              </a:rPr>
              <a:t> long)</a:t>
            </a:r>
            <a:endParaRPr lang="en-GB" sz="2400" b="1" i="1" dirty="0">
              <a:latin typeface="Arial" charset="0"/>
            </a:endParaRPr>
          </a:p>
        </p:txBody>
      </p:sp>
      <p:sp>
        <p:nvSpPr>
          <p:cNvPr id="1251360" name="Rectangle 32"/>
          <p:cNvSpPr>
            <a:spLocks noChangeArrowheads="1"/>
          </p:cNvSpPr>
          <p:nvPr/>
        </p:nvSpPr>
        <p:spPr bwMode="auto">
          <a:xfrm>
            <a:off x="533400" y="411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2400" b="1">
                <a:latin typeface="Arial" charset="0"/>
              </a:rPr>
              <a:t>BAD!</a:t>
            </a:r>
            <a:endParaRPr lang="en-GB" sz="2400" b="1">
              <a:latin typeface="Arial" charset="0"/>
            </a:endParaRPr>
          </a:p>
        </p:txBody>
      </p:sp>
      <p:sp>
        <p:nvSpPr>
          <p:cNvPr id="13363" name="Rectangle 42"/>
          <p:cNvSpPr>
            <a:spLocks noChangeArrowheads="1"/>
          </p:cNvSpPr>
          <p:nvPr/>
        </p:nvSpPr>
        <p:spPr bwMode="auto">
          <a:xfrm>
            <a:off x="3765550" y="3500438"/>
            <a:ext cx="1238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64" name="Rectangle 66"/>
          <p:cNvSpPr>
            <a:spLocks noChangeArrowheads="1"/>
          </p:cNvSpPr>
          <p:nvPr/>
        </p:nvSpPr>
        <p:spPr bwMode="auto">
          <a:xfrm>
            <a:off x="539750" y="4868863"/>
            <a:ext cx="4321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SUBJECT</a:t>
            </a:r>
            <a:endParaRPr lang="en-GB" sz="2800">
              <a:latin typeface="Arial" charset="0"/>
            </a:endParaRPr>
          </a:p>
        </p:txBody>
      </p:sp>
      <p:sp>
        <p:nvSpPr>
          <p:cNvPr id="1251409" name="Rectangle 81"/>
          <p:cNvSpPr>
            <a:spLocks noChangeArrowheads="1"/>
          </p:cNvSpPr>
          <p:nvPr/>
        </p:nvSpPr>
        <p:spPr bwMode="auto">
          <a:xfrm>
            <a:off x="4572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2400" b="1">
                <a:latin typeface="Arial" charset="0"/>
              </a:rPr>
              <a:t>WORST!!</a:t>
            </a:r>
            <a:endParaRPr lang="en-GB" sz="2400" b="1">
              <a:latin typeface="Arial" charset="0"/>
            </a:endParaRPr>
          </a:p>
        </p:txBody>
      </p:sp>
      <p:sp>
        <p:nvSpPr>
          <p:cNvPr id="13366" name="Rectangle 89"/>
          <p:cNvSpPr>
            <a:spLocks noChangeArrowheads="1"/>
          </p:cNvSpPr>
          <p:nvPr/>
        </p:nvSpPr>
        <p:spPr bwMode="auto">
          <a:xfrm>
            <a:off x="7565231" y="6165850"/>
            <a:ext cx="11890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67" name="Rectangle 91"/>
          <p:cNvSpPr>
            <a:spLocks noChangeArrowheads="1"/>
          </p:cNvSpPr>
          <p:nvPr/>
        </p:nvSpPr>
        <p:spPr bwMode="auto">
          <a:xfrm>
            <a:off x="1593850" y="6069013"/>
            <a:ext cx="38163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SUBJECT</a:t>
            </a:r>
            <a:r>
              <a:rPr lang="en-GB" sz="2800">
                <a:latin typeface="Arial" charset="0"/>
              </a:rPr>
              <a:t> </a:t>
            </a:r>
          </a:p>
        </p:txBody>
      </p:sp>
      <p:pic>
        <p:nvPicPr>
          <p:cNvPr id="13368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5410200" y="4581525"/>
            <a:ext cx="1512887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69" name="Rectangle 64"/>
          <p:cNvSpPr>
            <a:spLocks noChangeArrowheads="1"/>
          </p:cNvSpPr>
          <p:nvPr/>
        </p:nvSpPr>
        <p:spPr bwMode="auto">
          <a:xfrm>
            <a:off x="5483225" y="4783137"/>
            <a:ext cx="1054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70" name="Line 7"/>
          <p:cNvSpPr>
            <a:spLocks noChangeShapeType="1"/>
          </p:cNvSpPr>
          <p:nvPr/>
        </p:nvSpPr>
        <p:spPr bwMode="auto">
          <a:xfrm>
            <a:off x="3602038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71" name="Line 7"/>
          <p:cNvSpPr>
            <a:spLocks noChangeShapeType="1"/>
          </p:cNvSpPr>
          <p:nvPr/>
        </p:nvSpPr>
        <p:spPr bwMode="auto">
          <a:xfrm>
            <a:off x="2089150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72" name="Rectangle 223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51121"/>
            <a:ext cx="889248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i-FI" b="1" dirty="0" err="1">
                <a:solidFill>
                  <a:srgbClr val="FF7900"/>
                </a:solidFill>
                <a:latin typeface="Calibri" pitchFamily="34" charset="0"/>
                <a:cs typeface="Calibri" pitchFamily="34" charset="0"/>
              </a:rPr>
              <a:t>Finding</a:t>
            </a:r>
            <a:r>
              <a:rPr lang="fi-FI" b="1" dirty="0">
                <a:solidFill>
                  <a:srgbClr val="FF7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 err="1">
                <a:solidFill>
                  <a:srgbClr val="FF7900"/>
                </a:solidFill>
                <a:latin typeface="Calibri" pitchFamily="34" charset="0"/>
                <a:cs typeface="Calibri" pitchFamily="34" charset="0"/>
              </a:rPr>
              <a:t>balance</a:t>
            </a:r>
            <a:endParaRPr lang="en-GB" b="1" dirty="0">
              <a:solidFill>
                <a:srgbClr val="FF7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73" name="Line 7"/>
          <p:cNvSpPr>
            <a:spLocks noChangeShapeType="1"/>
          </p:cNvSpPr>
          <p:nvPr/>
        </p:nvSpPr>
        <p:spPr bwMode="auto">
          <a:xfrm>
            <a:off x="2101850" y="3344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74" name="Rectangle 44"/>
          <p:cNvSpPr>
            <a:spLocks noChangeArrowheads="1"/>
          </p:cNvSpPr>
          <p:nvPr/>
        </p:nvSpPr>
        <p:spPr bwMode="auto">
          <a:xfrm>
            <a:off x="715963" y="3500438"/>
            <a:ext cx="27765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  SUBJECT</a:t>
            </a:r>
            <a:endParaRPr lang="en-GB" sz="2800">
              <a:latin typeface="Arial" charset="0"/>
            </a:endParaRPr>
          </a:p>
        </p:txBody>
      </p:sp>
      <p:pic>
        <p:nvPicPr>
          <p:cNvPr id="63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5880100" y="58674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490" r="20789" b="-1243"/>
          <a:stretch/>
        </p:blipFill>
        <p:spPr>
          <a:xfrm>
            <a:off x="7210018" y="0"/>
            <a:ext cx="1933982" cy="164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5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57" grpId="0"/>
      <p:bldP spid="1251358" grpId="0"/>
      <p:bldP spid="1251360" grpId="0"/>
      <p:bldP spid="125140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2. </a:t>
            </a:r>
            <a:r>
              <a:rPr lang="fi-FI" dirty="0" err="1"/>
              <a:t>Logical</a:t>
            </a:r>
            <a:r>
              <a:rPr lang="fi-FI" dirty="0"/>
              <a:t> </a:t>
            </a:r>
            <a:r>
              <a:rPr lang="fi-FI" dirty="0" err="1"/>
              <a:t>connectors</a:t>
            </a:r>
            <a:br>
              <a:rPr lang="fi-FI" dirty="0"/>
            </a:br>
            <a:endParaRPr lang="en-GB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4500" y="6111875"/>
            <a:ext cx="3619500" cy="185738"/>
          </a:xfrm>
        </p:spPr>
        <p:txBody>
          <a:bodyPr/>
          <a:lstStyle/>
          <a:p>
            <a:fld id="{B75CDAE8-D918-4C11-AC0F-75B6F468DF6C}" type="datetime1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524500" y="6297613"/>
            <a:ext cx="3619500" cy="161925"/>
          </a:xfrm>
        </p:spPr>
        <p:txBody>
          <a:bodyPr/>
          <a:lstStyle/>
          <a:p>
            <a:fld id="{942D3EDB-FD55-4CBD-A94D-668E71D0A38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6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Logical</a:t>
            </a:r>
            <a:r>
              <a:rPr lang="fi-FI" dirty="0"/>
              <a:t> </a:t>
            </a:r>
            <a:r>
              <a:rPr lang="fi-FI" dirty="0" err="1"/>
              <a:t>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err="1"/>
              <a:t>Sequential</a:t>
            </a:r>
            <a:r>
              <a:rPr lang="fi-FI" dirty="0"/>
              <a:t> (</a:t>
            </a:r>
            <a:r>
              <a:rPr lang="fi-FI" dirty="0" err="1"/>
              <a:t>time</a:t>
            </a:r>
            <a:r>
              <a:rPr lang="fi-FI" dirty="0"/>
              <a:t>)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r>
              <a:rPr lang="fi-FI" dirty="0" err="1"/>
              <a:t>after</a:t>
            </a:r>
            <a:r>
              <a:rPr lang="fi-FI" dirty="0"/>
              <a:t>, </a:t>
            </a:r>
            <a:r>
              <a:rPr lang="fi-FI" dirty="0" err="1"/>
              <a:t>whenever</a:t>
            </a:r>
            <a:r>
              <a:rPr lang="fi-FI" dirty="0"/>
              <a:t>, </a:t>
            </a:r>
            <a:r>
              <a:rPr lang="fi-FI" dirty="0" err="1"/>
              <a:t>since</a:t>
            </a:r>
            <a:r>
              <a:rPr lang="fi-FI" dirty="0"/>
              <a:t>, </a:t>
            </a:r>
            <a:r>
              <a:rPr lang="fi-FI" dirty="0" err="1"/>
              <a:t>then</a:t>
            </a:r>
            <a:r>
              <a:rPr lang="fi-FI" dirty="0"/>
              <a:t>, </a:t>
            </a:r>
            <a:r>
              <a:rPr lang="fi-FI" dirty="0" err="1"/>
              <a:t>afterwards</a:t>
            </a:r>
            <a:r>
              <a:rPr lang="fi-FI" dirty="0"/>
              <a:t>, </a:t>
            </a:r>
            <a:r>
              <a:rPr lang="fi-FI" dirty="0" err="1"/>
              <a:t>meanwhile</a:t>
            </a:r>
            <a:endParaRPr lang="fi-FI" dirty="0"/>
          </a:p>
          <a:p>
            <a:pPr marL="694800" lvl="1" indent="-457200">
              <a:buFont typeface="Courier New" panose="02070309020205020404" pitchFamily="49" charset="0"/>
              <a:buChar char="o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Causal</a:t>
            </a:r>
            <a:r>
              <a:rPr lang="fi-FI" dirty="0"/>
              <a:t> (</a:t>
            </a:r>
            <a:r>
              <a:rPr lang="fi-FI" dirty="0" err="1"/>
              <a:t>reason</a:t>
            </a:r>
            <a:r>
              <a:rPr lang="fi-FI" dirty="0"/>
              <a:t> &amp; </a:t>
            </a:r>
            <a:r>
              <a:rPr lang="fi-FI" dirty="0" err="1"/>
              <a:t>purpose</a:t>
            </a:r>
            <a:r>
              <a:rPr lang="fi-FI" dirty="0"/>
              <a:t>, </a:t>
            </a:r>
            <a:r>
              <a:rPr lang="fi-FI" dirty="0" err="1"/>
              <a:t>cause</a:t>
            </a:r>
            <a:r>
              <a:rPr lang="fi-FI" dirty="0"/>
              <a:t> &amp; </a:t>
            </a:r>
            <a:r>
              <a:rPr lang="fi-FI" dirty="0" err="1"/>
              <a:t>effect</a:t>
            </a:r>
            <a:r>
              <a:rPr lang="fi-FI" dirty="0"/>
              <a:t>)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r>
              <a:rPr lang="fi-FI" dirty="0" err="1"/>
              <a:t>because</a:t>
            </a:r>
            <a:r>
              <a:rPr lang="fi-FI" dirty="0"/>
              <a:t>, </a:t>
            </a:r>
            <a:r>
              <a:rPr lang="fi-FI" dirty="0" err="1"/>
              <a:t>such</a:t>
            </a:r>
            <a:r>
              <a:rPr lang="fi-FI" dirty="0"/>
              <a:t>…</a:t>
            </a:r>
            <a:r>
              <a:rPr lang="fi-FI" dirty="0" err="1"/>
              <a:t>that</a:t>
            </a:r>
            <a:r>
              <a:rPr lang="fi-FI" dirty="0"/>
              <a:t>, </a:t>
            </a:r>
            <a:r>
              <a:rPr lang="fi-FI" dirty="0" err="1"/>
              <a:t>therefore</a:t>
            </a:r>
            <a:r>
              <a:rPr lang="fi-FI" dirty="0"/>
              <a:t>, </a:t>
            </a:r>
            <a:r>
              <a:rPr lang="fi-FI" dirty="0" err="1"/>
              <a:t>so</a:t>
            </a:r>
            <a:r>
              <a:rPr lang="fi-FI" dirty="0"/>
              <a:t>, </a:t>
            </a:r>
            <a:r>
              <a:rPr lang="fi-FI" dirty="0" err="1"/>
              <a:t>since</a:t>
            </a:r>
            <a:r>
              <a:rPr lang="fi-FI" dirty="0"/>
              <a:t>, as, as long as, </a:t>
            </a:r>
            <a:r>
              <a:rPr lang="fi-FI" dirty="0" err="1"/>
              <a:t>due</a:t>
            </a:r>
            <a:r>
              <a:rPr lang="fi-FI" dirty="0"/>
              <a:t> to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Adversative</a:t>
            </a:r>
            <a:r>
              <a:rPr lang="fi-FI" dirty="0"/>
              <a:t> (</a:t>
            </a:r>
            <a:r>
              <a:rPr lang="fi-FI" dirty="0" err="1"/>
              <a:t>unexpected</a:t>
            </a:r>
            <a:r>
              <a:rPr lang="fi-FI" dirty="0"/>
              <a:t> </a:t>
            </a:r>
            <a:r>
              <a:rPr lang="fi-FI" dirty="0" err="1"/>
              <a:t>result</a:t>
            </a:r>
            <a:r>
              <a:rPr lang="fi-FI" dirty="0"/>
              <a:t>, </a:t>
            </a:r>
            <a:r>
              <a:rPr lang="fi-FI" dirty="0" err="1"/>
              <a:t>contrast</a:t>
            </a:r>
            <a:r>
              <a:rPr lang="fi-FI" dirty="0"/>
              <a:t>, opposition)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r>
              <a:rPr lang="fi-FI" dirty="0" err="1"/>
              <a:t>although</a:t>
            </a:r>
            <a:r>
              <a:rPr lang="fi-FI" dirty="0"/>
              <a:t>, </a:t>
            </a:r>
            <a:r>
              <a:rPr lang="fi-FI" dirty="0" err="1"/>
              <a:t>while</a:t>
            </a:r>
            <a:r>
              <a:rPr lang="fi-FI" dirty="0"/>
              <a:t>, </a:t>
            </a:r>
            <a:r>
              <a:rPr lang="fi-FI" dirty="0" err="1"/>
              <a:t>whereas</a:t>
            </a:r>
            <a:r>
              <a:rPr lang="fi-FI" dirty="0"/>
              <a:t>, </a:t>
            </a:r>
            <a:r>
              <a:rPr lang="fi-FI" dirty="0" err="1"/>
              <a:t>despite</a:t>
            </a:r>
            <a:r>
              <a:rPr lang="fi-FI" dirty="0"/>
              <a:t>, </a:t>
            </a:r>
            <a:r>
              <a:rPr lang="fi-FI" dirty="0" err="1"/>
              <a:t>however</a:t>
            </a:r>
            <a:r>
              <a:rPr lang="fi-FI" dirty="0"/>
              <a:t>, in </a:t>
            </a:r>
            <a:r>
              <a:rPr lang="fi-FI" dirty="0" err="1"/>
              <a:t>contrast</a:t>
            </a:r>
            <a:r>
              <a:rPr lang="fi-FI" dirty="0"/>
              <a:t>, </a:t>
            </a:r>
            <a:r>
              <a:rPr lang="fi-FI" dirty="0" err="1"/>
              <a:t>but</a:t>
            </a:r>
            <a:endParaRPr lang="fi-FI" dirty="0"/>
          </a:p>
          <a:p>
            <a:pPr marL="694800" lvl="1" indent="-457200">
              <a:buFont typeface="Courier New" panose="02070309020205020404" pitchFamily="49" charset="0"/>
              <a:buChar char="o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Condition</a:t>
            </a:r>
            <a:r>
              <a:rPr lang="fi-FI" dirty="0"/>
              <a:t> </a:t>
            </a:r>
          </a:p>
          <a:p>
            <a:pPr marL="694800" lvl="1" indent="-457200">
              <a:buFont typeface="Arial" panose="020B0604020202020204" pitchFamily="34" charset="0"/>
              <a:buChar char="•"/>
            </a:pPr>
            <a:r>
              <a:rPr lang="fi-FI" dirty="0" err="1"/>
              <a:t>if</a:t>
            </a:r>
            <a:r>
              <a:rPr lang="fi-FI" dirty="0"/>
              <a:t>, </a:t>
            </a:r>
            <a:r>
              <a:rPr lang="fi-FI" dirty="0" err="1"/>
              <a:t>unless</a:t>
            </a:r>
            <a:r>
              <a:rPr lang="fi-FI" dirty="0"/>
              <a:t>, </a:t>
            </a:r>
            <a:r>
              <a:rPr lang="fi-FI" dirty="0" err="1"/>
              <a:t>whether</a:t>
            </a:r>
            <a:r>
              <a:rPr lang="fi-FI" dirty="0"/>
              <a:t>, </a:t>
            </a:r>
            <a:r>
              <a:rPr lang="fi-FI" dirty="0" err="1"/>
              <a:t>provided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), </a:t>
            </a:r>
            <a:r>
              <a:rPr lang="fi-FI" dirty="0" err="1"/>
              <a:t>or</a:t>
            </a:r>
            <a:r>
              <a:rPr lang="fi-FI" dirty="0"/>
              <a:t>, in case, </a:t>
            </a:r>
            <a:r>
              <a:rPr lang="fi-FI" dirty="0" err="1"/>
              <a:t>otherwise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4500" y="6111875"/>
            <a:ext cx="3619500" cy="185738"/>
          </a:xfrm>
        </p:spPr>
        <p:txBody>
          <a:bodyPr/>
          <a:lstStyle/>
          <a:p>
            <a:fld id="{B75CDAE8-D918-4C11-AC0F-75B6F468DF6C}" type="datetime1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524500" y="6297613"/>
            <a:ext cx="3619500" cy="161925"/>
          </a:xfrm>
        </p:spPr>
        <p:txBody>
          <a:bodyPr/>
          <a:lstStyle/>
          <a:p>
            <a:fld id="{942D3EDB-FD55-4CBD-A94D-668E71D0A38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2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Quick</a:t>
            </a:r>
            <a:r>
              <a:rPr lang="fi-FI" dirty="0"/>
              <a:t> </a:t>
            </a:r>
            <a:r>
              <a:rPr lang="fi-FI" dirty="0" err="1"/>
              <a:t>grammar</a:t>
            </a:r>
            <a:r>
              <a:rPr lang="fi-FI" dirty="0"/>
              <a:t> </a:t>
            </a:r>
            <a:r>
              <a:rPr lang="fi-FI" dirty="0" err="1"/>
              <a:t>check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051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Quick</a:t>
            </a:r>
            <a:r>
              <a:rPr lang="fi-FI" dirty="0"/>
              <a:t> </a:t>
            </a:r>
            <a:r>
              <a:rPr lang="fi-FI" dirty="0" err="1"/>
              <a:t>grammar</a:t>
            </a:r>
            <a:r>
              <a:rPr lang="fi-FI" dirty="0"/>
              <a:t> </a:t>
            </a:r>
            <a:r>
              <a:rPr lang="fi-FI" dirty="0" err="1"/>
              <a:t>check</a:t>
            </a:r>
            <a:r>
              <a:rPr lang="fi-FI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b="0" dirty="0">
                <a:solidFill>
                  <a:srgbClr val="00B0F0"/>
                </a:solidFill>
              </a:rPr>
              <a:t>In </a:t>
            </a:r>
            <a:r>
              <a:rPr lang="fi-FI" b="0" dirty="0" err="1">
                <a:solidFill>
                  <a:srgbClr val="00B0F0"/>
                </a:solidFill>
              </a:rPr>
              <a:t>Friday’s</a:t>
            </a:r>
            <a:r>
              <a:rPr lang="fi-FI" b="0" dirty="0">
                <a:solidFill>
                  <a:srgbClr val="00B0F0"/>
                </a:solidFill>
              </a:rPr>
              <a:t> </a:t>
            </a:r>
            <a:r>
              <a:rPr lang="fi-FI" b="0" dirty="0" err="1">
                <a:solidFill>
                  <a:srgbClr val="00B0F0"/>
                </a:solidFill>
              </a:rPr>
              <a:t>class</a:t>
            </a:r>
            <a:r>
              <a:rPr lang="fi-FI" b="0" dirty="0">
                <a:solidFill>
                  <a:srgbClr val="00B0F0"/>
                </a:solidFill>
              </a:rPr>
              <a:t>, </a:t>
            </a:r>
            <a:r>
              <a:rPr lang="fi-FI" b="0" dirty="0" err="1">
                <a:solidFill>
                  <a:srgbClr val="00B0F0"/>
                </a:solidFill>
              </a:rPr>
              <a:t>the</a:t>
            </a:r>
            <a:r>
              <a:rPr lang="fi-FI" b="0" dirty="0">
                <a:solidFill>
                  <a:srgbClr val="00B0F0"/>
                </a:solidFill>
              </a:rPr>
              <a:t> students </a:t>
            </a:r>
            <a:r>
              <a:rPr lang="fi-FI" b="0" dirty="0" err="1">
                <a:solidFill>
                  <a:srgbClr val="00B0F0"/>
                </a:solidFill>
              </a:rPr>
              <a:t>solved</a:t>
            </a:r>
            <a:r>
              <a:rPr lang="fi-FI" b="0" dirty="0">
                <a:solidFill>
                  <a:srgbClr val="00B0F0"/>
                </a:solidFill>
              </a:rPr>
              <a:t> a </a:t>
            </a:r>
            <a:r>
              <a:rPr lang="fi-FI" b="0" dirty="0" err="1">
                <a:solidFill>
                  <a:srgbClr val="00B0F0"/>
                </a:solidFill>
              </a:rPr>
              <a:t>rather</a:t>
            </a:r>
            <a:r>
              <a:rPr lang="fi-FI" b="0" dirty="0">
                <a:solidFill>
                  <a:srgbClr val="00B0F0"/>
                </a:solidFill>
              </a:rPr>
              <a:t> </a:t>
            </a:r>
            <a:r>
              <a:rPr lang="fi-FI" b="0" dirty="0" err="1">
                <a:solidFill>
                  <a:srgbClr val="00B0F0"/>
                </a:solidFill>
              </a:rPr>
              <a:t>complex</a:t>
            </a:r>
            <a:r>
              <a:rPr lang="fi-FI" b="0" dirty="0">
                <a:solidFill>
                  <a:srgbClr val="00B0F0"/>
                </a:solidFill>
              </a:rPr>
              <a:t> </a:t>
            </a:r>
            <a:r>
              <a:rPr lang="fi-FI" b="0" dirty="0" err="1">
                <a:solidFill>
                  <a:srgbClr val="00B0F0"/>
                </a:solidFill>
              </a:rPr>
              <a:t>problem</a:t>
            </a:r>
            <a:r>
              <a:rPr lang="fi-FI" b="0" dirty="0">
                <a:solidFill>
                  <a:srgbClr val="00B0F0"/>
                </a:solidFill>
              </a:rPr>
              <a:t>.</a:t>
            </a:r>
          </a:p>
          <a:p>
            <a:endParaRPr lang="fi-FI" b="0" dirty="0"/>
          </a:p>
          <a:p>
            <a:endParaRPr lang="fi-FI" dirty="0"/>
          </a:p>
          <a:p>
            <a:r>
              <a:rPr lang="fi-FI" dirty="0" err="1"/>
              <a:t>With</a:t>
            </a:r>
            <a:r>
              <a:rPr lang="fi-FI" dirty="0"/>
              <a:t> a </a:t>
            </a:r>
            <a:r>
              <a:rPr lang="fi-FI" dirty="0" err="1"/>
              <a:t>partner</a:t>
            </a:r>
            <a:r>
              <a:rPr lang="fi-FI" dirty="0"/>
              <a:t>, </a:t>
            </a:r>
            <a:r>
              <a:rPr lang="fi-FI" dirty="0" err="1"/>
              <a:t>try</a:t>
            </a:r>
            <a:r>
              <a:rPr lang="fi-FI" dirty="0"/>
              <a:t> to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:</a:t>
            </a:r>
          </a:p>
          <a:p>
            <a:endParaRPr lang="fi-FI" b="0" dirty="0"/>
          </a:p>
          <a:p>
            <a:r>
              <a:rPr lang="fi-FI" b="0" dirty="0"/>
              <a:t>- </a:t>
            </a:r>
            <a:r>
              <a:rPr lang="fi-FI" b="0" dirty="0" err="1"/>
              <a:t>articles</a:t>
            </a:r>
            <a:r>
              <a:rPr lang="fi-FI" b="0" dirty="0"/>
              <a:t>, </a:t>
            </a:r>
            <a:r>
              <a:rPr lang="fi-FI" b="0" dirty="0" err="1"/>
              <a:t>adjectives</a:t>
            </a:r>
            <a:r>
              <a:rPr lang="fi-FI" b="0" dirty="0"/>
              <a:t>, </a:t>
            </a:r>
            <a:r>
              <a:rPr lang="fi-FI" b="0" dirty="0" err="1"/>
              <a:t>adverbs</a:t>
            </a:r>
            <a:r>
              <a:rPr lang="fi-FI" b="0" dirty="0"/>
              <a:t>, </a:t>
            </a:r>
            <a:r>
              <a:rPr lang="fi-FI" b="0" dirty="0" err="1"/>
              <a:t>nouns</a:t>
            </a:r>
            <a:r>
              <a:rPr lang="fi-FI" b="0" dirty="0"/>
              <a:t>, </a:t>
            </a:r>
            <a:r>
              <a:rPr lang="fi-FI" b="0" dirty="0" err="1"/>
              <a:t>noun</a:t>
            </a:r>
            <a:r>
              <a:rPr lang="fi-FI" b="0" dirty="0"/>
              <a:t> </a:t>
            </a:r>
            <a:r>
              <a:rPr lang="fi-FI" b="0" dirty="0" err="1"/>
              <a:t>phrases</a:t>
            </a:r>
            <a:r>
              <a:rPr lang="fi-FI" b="0" dirty="0"/>
              <a:t>, </a:t>
            </a:r>
            <a:r>
              <a:rPr lang="fi-FI" b="0" dirty="0" err="1"/>
              <a:t>prepositions</a:t>
            </a:r>
            <a:r>
              <a:rPr lang="fi-FI" b="0" dirty="0"/>
              <a:t>, </a:t>
            </a:r>
            <a:r>
              <a:rPr lang="fi-FI" b="0" dirty="0" err="1"/>
              <a:t>verbs</a:t>
            </a:r>
            <a:r>
              <a:rPr lang="fi-FI" b="0" dirty="0"/>
              <a:t>, </a:t>
            </a:r>
            <a:r>
              <a:rPr lang="fi-FI" b="0" dirty="0" err="1"/>
              <a:t>subject</a:t>
            </a:r>
            <a:r>
              <a:rPr lang="fi-FI" b="0" dirty="0"/>
              <a:t>, </a:t>
            </a:r>
            <a:r>
              <a:rPr lang="fi-FI" b="0" dirty="0" err="1"/>
              <a:t>object</a:t>
            </a: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91445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Cohesion</a:t>
            </a:r>
            <a:r>
              <a:rPr lang="fi-FI" dirty="0"/>
              <a:t>; </a:t>
            </a:r>
            <a:r>
              <a:rPr lang="fi-FI" dirty="0" err="1"/>
              <a:t>Topical</a:t>
            </a:r>
            <a:r>
              <a:rPr lang="fi-FI" dirty="0"/>
              <a:t> Progression</a:t>
            </a:r>
            <a:br>
              <a:rPr lang="fi-FI" dirty="0"/>
            </a:br>
            <a:r>
              <a:rPr lang="fi-FI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65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Topical</a:t>
            </a:r>
            <a:r>
              <a:rPr lang="fi-FI" dirty="0"/>
              <a:t> progression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2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The application of science 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The design, manufacture, operation and maintenance of a wide variety of machinery are the focus of a mechanical engineer’s work.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Mechanical engineering 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Mechanical engineers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489166" y="1672046"/>
            <a:ext cx="1505995" cy="317009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80947" y="1667692"/>
            <a:ext cx="1505995" cy="3170099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0257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easier</a:t>
            </a:r>
            <a:r>
              <a:rPr lang="fi-FI" dirty="0"/>
              <a:t> to </a:t>
            </a:r>
            <a:r>
              <a:rPr lang="fi-FI" dirty="0" err="1"/>
              <a:t>read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The application of science 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The design, manufacture, operation and maintenance of a wide variety of machinery are the focus of a mechanical engineer’s work.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Mechanical engineering 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Mechanical engineers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489166" y="1672046"/>
            <a:ext cx="1505995" cy="317009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80947" y="1667692"/>
            <a:ext cx="1505995" cy="3170099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91" y="128809"/>
            <a:ext cx="3293807" cy="6247864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05502043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Aalto_University_2013</Template>
  <TotalTime>4141</TotalTime>
  <Words>4028</Words>
  <Application>Microsoft Office PowerPoint</Application>
  <PresentationFormat>On-screen Show (4:3)</PresentationFormat>
  <Paragraphs>396</Paragraphs>
  <Slides>38</Slides>
  <Notes>12</Notes>
  <HiddenSlides>17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Arial Black</vt:lpstr>
      <vt:lpstr>Calibri</vt:lpstr>
      <vt:lpstr>Courier New</vt:lpstr>
      <vt:lpstr>Georgia</vt:lpstr>
      <vt:lpstr>Lucida Grande</vt:lpstr>
      <vt:lpstr>Times New Roman</vt:lpstr>
      <vt:lpstr>Aalto_University_2013</vt:lpstr>
      <vt:lpstr>  Cohesion</vt:lpstr>
      <vt:lpstr>Paragraphs?</vt:lpstr>
      <vt:lpstr>Paragraph problems?</vt:lpstr>
      <vt:lpstr>Quick grammar check</vt:lpstr>
      <vt:lpstr>Quick grammar check </vt:lpstr>
      <vt:lpstr>Cohesion; Topical Progression  </vt:lpstr>
      <vt:lpstr>1. Topical progression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Principle 1: Given before New</vt:lpstr>
      <vt:lpstr>Principle 1: Given before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 2: Light before Heavy</vt:lpstr>
      <vt:lpstr>PowerPoint Presentation</vt:lpstr>
      <vt:lpstr>Finding balance</vt:lpstr>
      <vt:lpstr>2. Logical connectors </vt:lpstr>
      <vt:lpstr>Logical connectors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Forget Maurice</dc:creator>
  <cp:lastModifiedBy>Humphries Laura</cp:lastModifiedBy>
  <cp:revision>168</cp:revision>
  <cp:lastPrinted>2012-10-17T07:14:15Z</cp:lastPrinted>
  <dcterms:created xsi:type="dcterms:W3CDTF">2013-09-17T11:11:21Z</dcterms:created>
  <dcterms:modified xsi:type="dcterms:W3CDTF">2021-03-16T05:58:46Z</dcterms:modified>
</cp:coreProperties>
</file>