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40"/>
  </p:notesMasterIdLst>
  <p:handoutMasterIdLst>
    <p:handoutMasterId r:id="rId41"/>
  </p:handoutMasterIdLst>
  <p:sldIdLst>
    <p:sldId id="256" r:id="rId2"/>
    <p:sldId id="306" r:id="rId3"/>
    <p:sldId id="299" r:id="rId4"/>
    <p:sldId id="294" r:id="rId5"/>
    <p:sldId id="295" r:id="rId6"/>
    <p:sldId id="296" r:id="rId7"/>
    <p:sldId id="310" r:id="rId8"/>
    <p:sldId id="257" r:id="rId9"/>
    <p:sldId id="261" r:id="rId10"/>
    <p:sldId id="259" r:id="rId11"/>
    <p:sldId id="262" r:id="rId12"/>
    <p:sldId id="263" r:id="rId13"/>
    <p:sldId id="264" r:id="rId14"/>
    <p:sldId id="265" r:id="rId15"/>
    <p:sldId id="266" r:id="rId16"/>
    <p:sldId id="260" r:id="rId17"/>
    <p:sldId id="267" r:id="rId18"/>
    <p:sldId id="268" r:id="rId19"/>
    <p:sldId id="269" r:id="rId20"/>
    <p:sldId id="271" r:id="rId21"/>
    <p:sldId id="270" r:id="rId22"/>
    <p:sldId id="258" r:id="rId23"/>
    <p:sldId id="272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73" r:id="rId35"/>
    <p:sldId id="285" r:id="rId36"/>
    <p:sldId id="286" r:id="rId37"/>
    <p:sldId id="311" r:id="rId38"/>
    <p:sldId id="309" r:id="rId3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4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FFCF06"/>
    <a:srgbClr val="EF3340"/>
    <a:srgbClr val="FFCD00"/>
    <a:srgbClr val="F8C704"/>
    <a:srgbClr val="EFC002"/>
    <a:srgbClr val="00A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07" autoAdjust="0"/>
    <p:restoredTop sz="87075" autoAdjust="0"/>
  </p:normalViewPr>
  <p:slideViewPr>
    <p:cSldViewPr snapToGrid="0" snapToObjects="1">
      <p:cViewPr varScale="1">
        <p:scale>
          <a:sx n="71" d="100"/>
          <a:sy n="71" d="100"/>
        </p:scale>
        <p:origin x="2122" y="58"/>
      </p:cViewPr>
      <p:guideLst>
        <p:guide orient="horz"/>
        <p:guide pos="43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84" d="100"/>
        <a:sy n="18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39D04D9-2D90-E741-8C77-A958108973E5}" type="datetimeFigureOut">
              <a:rPr lang="en-US"/>
              <a:pPr>
                <a:defRPr/>
              </a:pPr>
              <a:t>3/16/2021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81337A6-C487-9645-B543-6BBD05A1D19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45393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FE7B0BA-8FA8-3A4A-9820-CF1299A8B616}" type="datetime1">
              <a:rPr lang="fi-FI"/>
              <a:pPr>
                <a:defRPr/>
              </a:pPr>
              <a:t>16.3.2021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noProof="0"/>
              <a:t>Click to edit Master text styles</a:t>
            </a:r>
          </a:p>
          <a:p>
            <a:pPr lvl="1"/>
            <a:r>
              <a:rPr lang="fi-FI" noProof="0"/>
              <a:t>Second level</a:t>
            </a:r>
          </a:p>
          <a:p>
            <a:pPr lvl="2"/>
            <a:r>
              <a:rPr lang="fi-FI" noProof="0"/>
              <a:t>Third level</a:t>
            </a:r>
          </a:p>
          <a:p>
            <a:pPr lvl="3"/>
            <a:r>
              <a:rPr lang="fi-FI" noProof="0"/>
              <a:t>Fourth level</a:t>
            </a:r>
          </a:p>
          <a:p>
            <a:pPr lvl="4"/>
            <a:r>
              <a:rPr lang="fi-FI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66A5FF2-0573-2649-A39A-26FA52E0537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72913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3775" y="769938"/>
            <a:ext cx="5114925" cy="3836987"/>
          </a:xfrm>
          <a:ln/>
        </p:spPr>
      </p:sp>
      <p:sp>
        <p:nvSpPr>
          <p:cNvPr id="117762" name="Notes Placeholder 2"/>
          <p:cNvSpPr>
            <a:spLocks noGrp="1"/>
          </p:cNvSpPr>
          <p:nvPr>
            <p:ph type="body" idx="1"/>
          </p:nvPr>
        </p:nvSpPr>
        <p:spPr>
          <a:xfrm>
            <a:off x="947551" y="4862096"/>
            <a:ext cx="5207376" cy="4603613"/>
          </a:xfrm>
          <a:noFill/>
        </p:spPr>
        <p:txBody>
          <a:bodyPr lIns="99284" tIns="49642" rIns="99284" bIns="49642"/>
          <a:lstStyle/>
          <a:p>
            <a:pPr eaLnBrk="1" hangingPunct="1"/>
            <a:endParaRPr lang="en-US" dirty="0"/>
          </a:p>
        </p:txBody>
      </p:sp>
      <p:sp>
        <p:nvSpPr>
          <p:cNvPr id="117763" name="Slide Number Placeholder 3"/>
          <p:cNvSpPr txBox="1">
            <a:spLocks noGrp="1"/>
          </p:cNvSpPr>
          <p:nvPr/>
        </p:nvSpPr>
        <p:spPr bwMode="auto">
          <a:xfrm>
            <a:off x="4024183" y="9724191"/>
            <a:ext cx="3078292" cy="510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284" tIns="49642" rIns="99284" bIns="49642" anchor="b"/>
          <a:lstStyle/>
          <a:p>
            <a:pPr algn="r" defTabSz="992381"/>
            <a:fld id="{BEF1B4DB-23D2-48C4-B133-B103512D0725}" type="slidenum">
              <a:rPr lang="en-GB" sz="1300">
                <a:latin typeface="Times New Roman" pitchFamily="18" charset="0"/>
              </a:rPr>
              <a:pPr algn="r" defTabSz="992381"/>
              <a:t>24</a:t>
            </a:fld>
            <a:endParaRPr lang="en-GB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6554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8100" cy="3838575"/>
          </a:xfrm>
          <a:ln/>
        </p:spPr>
      </p:sp>
      <p:sp>
        <p:nvSpPr>
          <p:cNvPr id="140290" name="Notes Placeholder 2"/>
          <p:cNvSpPr>
            <a:spLocks noGrp="1"/>
          </p:cNvSpPr>
          <p:nvPr>
            <p:ph type="body" idx="1"/>
          </p:nvPr>
        </p:nvSpPr>
        <p:spPr>
          <a:xfrm>
            <a:off x="947551" y="4862096"/>
            <a:ext cx="5207376" cy="4603613"/>
          </a:xfrm>
          <a:noFill/>
        </p:spPr>
        <p:txBody>
          <a:bodyPr lIns="99284" tIns="49642" rIns="99284" bIns="49642"/>
          <a:lstStyle/>
          <a:p>
            <a:pPr eaLnBrk="1" hangingPunct="1"/>
            <a:endParaRPr lang="en-US"/>
          </a:p>
        </p:txBody>
      </p:sp>
      <p:sp>
        <p:nvSpPr>
          <p:cNvPr id="140291" name="Slide Number Placeholder 3"/>
          <p:cNvSpPr txBox="1">
            <a:spLocks noGrp="1"/>
          </p:cNvSpPr>
          <p:nvPr/>
        </p:nvSpPr>
        <p:spPr bwMode="auto">
          <a:xfrm>
            <a:off x="4024183" y="9724191"/>
            <a:ext cx="3078292" cy="510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284" tIns="49642" rIns="99284" bIns="49642" anchor="b"/>
          <a:lstStyle/>
          <a:p>
            <a:pPr algn="r" defTabSz="992381"/>
            <a:fld id="{FD51392A-1299-4B05-B698-27E64D903E34}" type="slidenum">
              <a:rPr lang="en-GB" sz="1300">
                <a:latin typeface="Times New Roman" pitchFamily="18" charset="0"/>
              </a:rPr>
              <a:pPr algn="r" defTabSz="992381"/>
              <a:t>33</a:t>
            </a:fld>
            <a:endParaRPr lang="en-GB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9967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21EA63-02B2-49B9-AA45-BB819B0849D1}" type="slidenum">
              <a:rPr lang="fi-FI" smtClean="0"/>
              <a:pPr>
                <a:defRPr/>
              </a:pPr>
              <a:t>35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78482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21EA63-02B2-49B9-AA45-BB819B0849D1}" type="slidenum">
              <a:rPr lang="fi-FI" smtClean="0"/>
              <a:pPr>
                <a:defRPr/>
              </a:pPr>
              <a:t>36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17678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8100" cy="3838575"/>
          </a:xfrm>
          <a:ln/>
        </p:spPr>
      </p:sp>
      <p:sp>
        <p:nvSpPr>
          <p:cNvPr id="119810" name="Notes Placeholder 2"/>
          <p:cNvSpPr>
            <a:spLocks noGrp="1"/>
          </p:cNvSpPr>
          <p:nvPr>
            <p:ph type="body" idx="1"/>
          </p:nvPr>
        </p:nvSpPr>
        <p:spPr>
          <a:xfrm>
            <a:off x="947551" y="4862096"/>
            <a:ext cx="5207376" cy="4603613"/>
          </a:xfrm>
          <a:noFill/>
        </p:spPr>
        <p:txBody>
          <a:bodyPr lIns="99284" tIns="49642" rIns="99284" bIns="49642"/>
          <a:lstStyle/>
          <a:p>
            <a:pPr eaLnBrk="1" hangingPunct="1"/>
            <a:endParaRPr lang="en-US"/>
          </a:p>
        </p:txBody>
      </p:sp>
      <p:sp>
        <p:nvSpPr>
          <p:cNvPr id="119811" name="Slide Number Placeholder 3"/>
          <p:cNvSpPr txBox="1">
            <a:spLocks noGrp="1"/>
          </p:cNvSpPr>
          <p:nvPr/>
        </p:nvSpPr>
        <p:spPr bwMode="auto">
          <a:xfrm>
            <a:off x="4024183" y="9724191"/>
            <a:ext cx="3078292" cy="510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284" tIns="49642" rIns="99284" bIns="49642" anchor="b"/>
          <a:lstStyle/>
          <a:p>
            <a:pPr algn="r" defTabSz="992381"/>
            <a:fld id="{1B23B93A-FF22-41B7-9C98-6119E32C971E}" type="slidenum">
              <a:rPr lang="en-GB" sz="1300">
                <a:latin typeface="Times New Roman" pitchFamily="18" charset="0"/>
              </a:rPr>
              <a:pPr algn="r" defTabSz="992381"/>
              <a:t>25</a:t>
            </a:fld>
            <a:endParaRPr lang="en-GB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465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8100" cy="3838575"/>
          </a:xfrm>
          <a:ln/>
        </p:spPr>
      </p:sp>
      <p:sp>
        <p:nvSpPr>
          <p:cNvPr id="121858" name="Notes Placeholder 2"/>
          <p:cNvSpPr>
            <a:spLocks noGrp="1"/>
          </p:cNvSpPr>
          <p:nvPr>
            <p:ph type="body" idx="1"/>
          </p:nvPr>
        </p:nvSpPr>
        <p:spPr>
          <a:xfrm>
            <a:off x="947551" y="4862096"/>
            <a:ext cx="5207376" cy="4603613"/>
          </a:xfrm>
          <a:noFill/>
        </p:spPr>
        <p:txBody>
          <a:bodyPr lIns="99284" tIns="49642" rIns="99284" bIns="49642"/>
          <a:lstStyle/>
          <a:p>
            <a:pPr eaLnBrk="1" hangingPunct="1"/>
            <a:endParaRPr lang="en-US"/>
          </a:p>
        </p:txBody>
      </p:sp>
      <p:sp>
        <p:nvSpPr>
          <p:cNvPr id="121859" name="Slide Number Placeholder 3"/>
          <p:cNvSpPr txBox="1">
            <a:spLocks noGrp="1"/>
          </p:cNvSpPr>
          <p:nvPr/>
        </p:nvSpPr>
        <p:spPr bwMode="auto">
          <a:xfrm>
            <a:off x="4024183" y="9724191"/>
            <a:ext cx="3078292" cy="510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284" tIns="49642" rIns="99284" bIns="49642" anchor="b"/>
          <a:lstStyle/>
          <a:p>
            <a:pPr algn="r" defTabSz="992381"/>
            <a:fld id="{672C4030-2A22-4EEC-90C8-C19CC688B135}" type="slidenum">
              <a:rPr lang="en-GB" sz="1300">
                <a:latin typeface="Times New Roman" pitchFamily="18" charset="0"/>
              </a:rPr>
              <a:pPr algn="r" defTabSz="992381"/>
              <a:t>26</a:t>
            </a:fld>
            <a:endParaRPr lang="en-GB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8694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8100" cy="3838575"/>
          </a:xfrm>
          <a:ln/>
        </p:spPr>
      </p:sp>
      <p:sp>
        <p:nvSpPr>
          <p:cNvPr id="123906" name="Notes Placeholder 2"/>
          <p:cNvSpPr>
            <a:spLocks noGrp="1"/>
          </p:cNvSpPr>
          <p:nvPr>
            <p:ph type="body" idx="1"/>
          </p:nvPr>
        </p:nvSpPr>
        <p:spPr>
          <a:xfrm>
            <a:off x="947551" y="4862096"/>
            <a:ext cx="5207376" cy="4603613"/>
          </a:xfrm>
          <a:noFill/>
        </p:spPr>
        <p:txBody>
          <a:bodyPr lIns="99284" tIns="49642" rIns="99284" bIns="49642"/>
          <a:lstStyle/>
          <a:p>
            <a:pPr eaLnBrk="1" hangingPunct="1"/>
            <a:endParaRPr lang="en-US"/>
          </a:p>
        </p:txBody>
      </p:sp>
      <p:sp>
        <p:nvSpPr>
          <p:cNvPr id="123907" name="Slide Number Placeholder 3"/>
          <p:cNvSpPr txBox="1">
            <a:spLocks noGrp="1"/>
          </p:cNvSpPr>
          <p:nvPr/>
        </p:nvSpPr>
        <p:spPr bwMode="auto">
          <a:xfrm>
            <a:off x="4024183" y="9724191"/>
            <a:ext cx="3078292" cy="510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284" tIns="49642" rIns="99284" bIns="49642" anchor="b"/>
          <a:lstStyle/>
          <a:p>
            <a:pPr algn="r" defTabSz="992381"/>
            <a:fld id="{9A280BDA-481C-4810-AA21-61F42A2CB7CC}" type="slidenum">
              <a:rPr lang="en-GB" sz="1300">
                <a:latin typeface="Times New Roman" pitchFamily="18" charset="0"/>
              </a:rPr>
              <a:pPr algn="r" defTabSz="992381"/>
              <a:t>27</a:t>
            </a:fld>
            <a:endParaRPr lang="en-GB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642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8100" cy="3838575"/>
          </a:xfrm>
          <a:ln/>
        </p:spPr>
      </p:sp>
      <p:sp>
        <p:nvSpPr>
          <p:cNvPr id="125954" name="Notes Placeholder 2"/>
          <p:cNvSpPr>
            <a:spLocks noGrp="1"/>
          </p:cNvSpPr>
          <p:nvPr>
            <p:ph type="body" idx="1"/>
          </p:nvPr>
        </p:nvSpPr>
        <p:spPr>
          <a:xfrm>
            <a:off x="947551" y="4862096"/>
            <a:ext cx="5207376" cy="4603613"/>
          </a:xfrm>
          <a:noFill/>
        </p:spPr>
        <p:txBody>
          <a:bodyPr lIns="99284" tIns="49642" rIns="99284" bIns="49642"/>
          <a:lstStyle/>
          <a:p>
            <a:pPr eaLnBrk="1" hangingPunct="1"/>
            <a:endParaRPr lang="en-US"/>
          </a:p>
        </p:txBody>
      </p:sp>
      <p:sp>
        <p:nvSpPr>
          <p:cNvPr id="125955" name="Slide Number Placeholder 3"/>
          <p:cNvSpPr txBox="1">
            <a:spLocks noGrp="1"/>
          </p:cNvSpPr>
          <p:nvPr/>
        </p:nvSpPr>
        <p:spPr bwMode="auto">
          <a:xfrm>
            <a:off x="4024183" y="9724191"/>
            <a:ext cx="3078292" cy="510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284" tIns="49642" rIns="99284" bIns="49642" anchor="b"/>
          <a:lstStyle/>
          <a:p>
            <a:pPr algn="r" defTabSz="992381"/>
            <a:fld id="{94221CF1-0D50-4ACC-AC01-24090166AC81}" type="slidenum">
              <a:rPr lang="en-GB" sz="1300">
                <a:latin typeface="Times New Roman" pitchFamily="18" charset="0"/>
              </a:rPr>
              <a:pPr algn="r" defTabSz="992381"/>
              <a:t>28</a:t>
            </a:fld>
            <a:endParaRPr lang="en-GB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8749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8100" cy="3838575"/>
          </a:xfrm>
          <a:ln/>
        </p:spPr>
      </p:sp>
      <p:sp>
        <p:nvSpPr>
          <p:cNvPr id="132098" name="Notes Placeholder 2"/>
          <p:cNvSpPr>
            <a:spLocks noGrp="1"/>
          </p:cNvSpPr>
          <p:nvPr>
            <p:ph type="body" idx="1"/>
          </p:nvPr>
        </p:nvSpPr>
        <p:spPr>
          <a:xfrm>
            <a:off x="947551" y="4862096"/>
            <a:ext cx="5207376" cy="4603613"/>
          </a:xfrm>
          <a:noFill/>
        </p:spPr>
        <p:txBody>
          <a:bodyPr lIns="99284" tIns="49642" rIns="99284" bIns="49642"/>
          <a:lstStyle/>
          <a:p>
            <a:pPr eaLnBrk="1" hangingPunct="1">
              <a:spcBef>
                <a:spcPct val="5000"/>
              </a:spcBef>
            </a:pPr>
            <a:r>
              <a:rPr lang="en-US" altLang="fi-FI" sz="1200" i="1" dirty="0">
                <a:solidFill>
                  <a:schemeClr val="accent2"/>
                </a:solidFill>
              </a:rPr>
              <a:t>Option</a:t>
            </a:r>
          </a:p>
          <a:p>
            <a:pPr eaLnBrk="1" hangingPunct="1">
              <a:spcBef>
                <a:spcPct val="5000"/>
              </a:spcBef>
            </a:pPr>
            <a:r>
              <a:rPr lang="en-US" altLang="fi-FI" sz="1200" i="1" dirty="0">
                <a:solidFill>
                  <a:schemeClr val="accent2"/>
                </a:solidFill>
              </a:rPr>
              <a:t>Alternative</a:t>
            </a:r>
          </a:p>
          <a:p>
            <a:pPr eaLnBrk="1" hangingPunct="1">
              <a:spcBef>
                <a:spcPct val="5000"/>
              </a:spcBef>
            </a:pPr>
            <a:r>
              <a:rPr lang="en-US" altLang="fi-FI" sz="1200" i="1" dirty="0">
                <a:solidFill>
                  <a:schemeClr val="accent2"/>
                </a:solidFill>
              </a:rPr>
              <a:t>Example</a:t>
            </a:r>
          </a:p>
          <a:p>
            <a:pPr eaLnBrk="1" hangingPunct="1">
              <a:spcBef>
                <a:spcPct val="5000"/>
              </a:spcBef>
            </a:pPr>
            <a:r>
              <a:rPr lang="en-US" altLang="fi-FI" sz="1200" i="1" dirty="0">
                <a:solidFill>
                  <a:schemeClr val="accent2"/>
                </a:solidFill>
              </a:rPr>
              <a:t>Criterion</a:t>
            </a:r>
          </a:p>
          <a:p>
            <a:pPr eaLnBrk="1" hangingPunct="1">
              <a:spcBef>
                <a:spcPct val="5000"/>
              </a:spcBef>
            </a:pPr>
            <a:r>
              <a:rPr lang="en-US" altLang="fi-FI" sz="1200" i="1" dirty="0">
                <a:solidFill>
                  <a:schemeClr val="accent2"/>
                </a:solidFill>
              </a:rPr>
              <a:t>Feature</a:t>
            </a:r>
          </a:p>
          <a:p>
            <a:pPr eaLnBrk="1" hangingPunct="1">
              <a:spcBef>
                <a:spcPct val="5000"/>
              </a:spcBef>
            </a:pPr>
            <a:r>
              <a:rPr lang="en-US" altLang="fi-FI" sz="1200" i="1" dirty="0">
                <a:solidFill>
                  <a:schemeClr val="accent2"/>
                </a:solidFill>
              </a:rPr>
              <a:t>Aspect </a:t>
            </a:r>
          </a:p>
          <a:p>
            <a:pPr eaLnBrk="1" hangingPunct="1"/>
            <a:endParaRPr lang="en-US" dirty="0"/>
          </a:p>
        </p:txBody>
      </p:sp>
      <p:sp>
        <p:nvSpPr>
          <p:cNvPr id="132099" name="Slide Number Placeholder 3"/>
          <p:cNvSpPr txBox="1">
            <a:spLocks noGrp="1"/>
          </p:cNvSpPr>
          <p:nvPr/>
        </p:nvSpPr>
        <p:spPr bwMode="auto">
          <a:xfrm>
            <a:off x="4024183" y="9724191"/>
            <a:ext cx="3078292" cy="510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284" tIns="49642" rIns="99284" bIns="49642" anchor="b"/>
          <a:lstStyle/>
          <a:p>
            <a:pPr algn="r" defTabSz="992381"/>
            <a:fld id="{5B3E9BB7-1AA8-4170-945E-50B74ABCED76}" type="slidenum">
              <a:rPr lang="en-GB" sz="1300">
                <a:latin typeface="Times New Roman" pitchFamily="18" charset="0"/>
              </a:rPr>
              <a:pPr algn="r" defTabSz="992381"/>
              <a:t>29</a:t>
            </a:fld>
            <a:endParaRPr lang="en-GB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5221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3775" y="769938"/>
            <a:ext cx="5114925" cy="3836987"/>
          </a:xfrm>
          <a:ln/>
        </p:spPr>
      </p:sp>
      <p:sp>
        <p:nvSpPr>
          <p:cNvPr id="134146" name="Notes Placeholder 2"/>
          <p:cNvSpPr>
            <a:spLocks noGrp="1"/>
          </p:cNvSpPr>
          <p:nvPr>
            <p:ph type="body" idx="1"/>
          </p:nvPr>
        </p:nvSpPr>
        <p:spPr>
          <a:xfrm>
            <a:off x="947551" y="4862096"/>
            <a:ext cx="5207376" cy="4603613"/>
          </a:xfrm>
          <a:noFill/>
        </p:spPr>
        <p:txBody>
          <a:bodyPr lIns="99284" tIns="49642" rIns="99284" bIns="49642"/>
          <a:lstStyle/>
          <a:p>
            <a:pPr eaLnBrk="1" hangingPunct="1">
              <a:spcBef>
                <a:spcPct val="5000"/>
              </a:spcBef>
            </a:pPr>
            <a:r>
              <a:rPr lang="en-US" altLang="fi-FI" sz="1200" i="1" dirty="0">
                <a:solidFill>
                  <a:schemeClr val="accent2"/>
                </a:solidFill>
              </a:rPr>
              <a:t>Option Alternative Example Criterion Feature Aspect Benefit Advantage Drawback Problem Issue Technique</a:t>
            </a:r>
            <a:r>
              <a:rPr lang="en-US" altLang="fi-FI" sz="1200" i="1" baseline="0" dirty="0">
                <a:solidFill>
                  <a:schemeClr val="accent2"/>
                </a:solidFill>
              </a:rPr>
              <a:t> </a:t>
            </a:r>
            <a:r>
              <a:rPr lang="en-US" altLang="fi-FI" sz="1200" i="1" dirty="0">
                <a:solidFill>
                  <a:schemeClr val="accent2"/>
                </a:solidFill>
              </a:rPr>
              <a:t>Method Strategy </a:t>
            </a:r>
            <a:r>
              <a:rPr lang="fi-FI" altLang="fi-FI" sz="1200" i="1" dirty="0" err="1">
                <a:solidFill>
                  <a:schemeClr val="accent2"/>
                </a:solidFill>
              </a:rPr>
              <a:t>Approach</a:t>
            </a:r>
            <a:r>
              <a:rPr lang="fi-FI" altLang="fi-FI" sz="1200" i="1" dirty="0">
                <a:solidFill>
                  <a:schemeClr val="accent2"/>
                </a:solidFill>
              </a:rPr>
              <a:t> </a:t>
            </a:r>
            <a:r>
              <a:rPr lang="en-US" altLang="fi-FI" sz="1200" i="1" dirty="0">
                <a:solidFill>
                  <a:schemeClr val="accent2"/>
                </a:solidFill>
              </a:rPr>
              <a:t>Solution</a:t>
            </a:r>
            <a:r>
              <a:rPr lang="en-US" altLang="fi-FI" i="1" dirty="0">
                <a:solidFill>
                  <a:schemeClr val="accent2"/>
                </a:solidFill>
              </a:rPr>
              <a:t> </a:t>
            </a:r>
            <a:r>
              <a:rPr lang="en-US" altLang="fi-FI" sz="1200" i="1" dirty="0">
                <a:solidFill>
                  <a:schemeClr val="accent2"/>
                </a:solidFill>
              </a:rPr>
              <a:t>Reason Rationale Consequence Effect Motivation</a:t>
            </a:r>
            <a:r>
              <a:rPr lang="en-US" altLang="fi-FI" i="1" dirty="0">
                <a:solidFill>
                  <a:schemeClr val="accent2"/>
                </a:solidFill>
              </a:rPr>
              <a:t> </a:t>
            </a:r>
          </a:p>
          <a:p>
            <a:pPr eaLnBrk="1" hangingPunct="1">
              <a:spcBef>
                <a:spcPct val="5000"/>
              </a:spcBef>
            </a:pPr>
            <a:endParaRPr lang="en-US" altLang="fi-FI" i="1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5000"/>
              </a:spcBef>
            </a:pPr>
            <a:endParaRPr lang="en-US" altLang="fi-FI" sz="1200" i="1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5000"/>
              </a:spcBef>
            </a:pPr>
            <a:endParaRPr lang="en-US" altLang="fi-FI" sz="1200" i="1" dirty="0">
              <a:solidFill>
                <a:schemeClr val="accent2"/>
              </a:solidFill>
            </a:endParaRPr>
          </a:p>
          <a:p>
            <a:pPr eaLnBrk="1" hangingPunct="1"/>
            <a:endParaRPr lang="en-US" dirty="0"/>
          </a:p>
        </p:txBody>
      </p:sp>
      <p:sp>
        <p:nvSpPr>
          <p:cNvPr id="134147" name="Slide Number Placeholder 3"/>
          <p:cNvSpPr txBox="1">
            <a:spLocks noGrp="1"/>
          </p:cNvSpPr>
          <p:nvPr/>
        </p:nvSpPr>
        <p:spPr bwMode="auto">
          <a:xfrm>
            <a:off x="4024183" y="9724191"/>
            <a:ext cx="3078292" cy="510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284" tIns="49642" rIns="99284" bIns="49642" anchor="b"/>
          <a:lstStyle/>
          <a:p>
            <a:pPr algn="r" defTabSz="992381"/>
            <a:fld id="{433433D2-F254-4F07-8105-CB1DF69FA8C2}" type="slidenum">
              <a:rPr lang="en-GB" sz="1300">
                <a:latin typeface="Times New Roman" pitchFamily="18" charset="0"/>
              </a:rPr>
              <a:pPr algn="r" defTabSz="992381"/>
              <a:t>30</a:t>
            </a:fld>
            <a:endParaRPr lang="en-GB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3555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8100" cy="3838575"/>
          </a:xfrm>
          <a:ln/>
        </p:spPr>
      </p:sp>
      <p:sp>
        <p:nvSpPr>
          <p:cNvPr id="136194" name="Notes Placeholder 2"/>
          <p:cNvSpPr>
            <a:spLocks noGrp="1"/>
          </p:cNvSpPr>
          <p:nvPr>
            <p:ph type="body" idx="1"/>
          </p:nvPr>
        </p:nvSpPr>
        <p:spPr>
          <a:xfrm>
            <a:off x="947551" y="4862096"/>
            <a:ext cx="5207376" cy="4603613"/>
          </a:xfrm>
          <a:noFill/>
        </p:spPr>
        <p:txBody>
          <a:bodyPr lIns="99284" tIns="49642" rIns="99284" bIns="49642"/>
          <a:lstStyle/>
          <a:p>
            <a:pPr eaLnBrk="1" hangingPunct="1"/>
            <a:endParaRPr lang="en-US"/>
          </a:p>
        </p:txBody>
      </p:sp>
      <p:sp>
        <p:nvSpPr>
          <p:cNvPr id="136195" name="Slide Number Placeholder 3"/>
          <p:cNvSpPr txBox="1">
            <a:spLocks noGrp="1"/>
          </p:cNvSpPr>
          <p:nvPr/>
        </p:nvSpPr>
        <p:spPr bwMode="auto">
          <a:xfrm>
            <a:off x="4024183" y="9724191"/>
            <a:ext cx="3078292" cy="510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284" tIns="49642" rIns="99284" bIns="49642" anchor="b"/>
          <a:lstStyle/>
          <a:p>
            <a:pPr algn="r" defTabSz="992381"/>
            <a:fld id="{BFA0232E-9FC6-47ED-A552-C50FF7DE1871}" type="slidenum">
              <a:rPr lang="en-GB" sz="1300">
                <a:latin typeface="Times New Roman" pitchFamily="18" charset="0"/>
              </a:rPr>
              <a:pPr algn="r" defTabSz="992381"/>
              <a:t>31</a:t>
            </a:fld>
            <a:endParaRPr lang="en-GB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6727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8100" cy="3838575"/>
          </a:xfrm>
          <a:ln/>
        </p:spPr>
      </p:sp>
      <p:sp>
        <p:nvSpPr>
          <p:cNvPr id="138242" name="Notes Placeholder 2"/>
          <p:cNvSpPr>
            <a:spLocks noGrp="1"/>
          </p:cNvSpPr>
          <p:nvPr>
            <p:ph type="body" idx="1"/>
          </p:nvPr>
        </p:nvSpPr>
        <p:spPr>
          <a:xfrm>
            <a:off x="947551" y="4862096"/>
            <a:ext cx="5207376" cy="4603613"/>
          </a:xfrm>
          <a:noFill/>
        </p:spPr>
        <p:txBody>
          <a:bodyPr lIns="99284" tIns="49642" rIns="99284" bIns="49642"/>
          <a:lstStyle/>
          <a:p>
            <a:pPr eaLnBrk="1" hangingPunct="1"/>
            <a:endParaRPr lang="en-US"/>
          </a:p>
        </p:txBody>
      </p:sp>
      <p:sp>
        <p:nvSpPr>
          <p:cNvPr id="138243" name="Slide Number Placeholder 3"/>
          <p:cNvSpPr txBox="1">
            <a:spLocks noGrp="1"/>
          </p:cNvSpPr>
          <p:nvPr/>
        </p:nvSpPr>
        <p:spPr bwMode="auto">
          <a:xfrm>
            <a:off x="4024183" y="9724191"/>
            <a:ext cx="3078292" cy="510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284" tIns="49642" rIns="99284" bIns="49642" anchor="b"/>
          <a:lstStyle/>
          <a:p>
            <a:pPr algn="r" defTabSz="992381"/>
            <a:fld id="{837134E8-4759-4B9B-AC31-C93C68972AD3}" type="slidenum">
              <a:rPr lang="en-GB" sz="1300">
                <a:latin typeface="Times New Roman" pitchFamily="18" charset="0"/>
              </a:rPr>
              <a:pPr algn="r" defTabSz="992381"/>
              <a:t>32</a:t>
            </a:fld>
            <a:endParaRPr lang="en-GB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149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80" cy="2049795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612884" y="1495425"/>
            <a:ext cx="1099660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50" b="1" dirty="0">
                <a:solidFill>
                  <a:schemeClr val="bg1"/>
                </a:solidFill>
              </a:rPr>
              <a:t>Language Centre</a:t>
            </a:r>
          </a:p>
        </p:txBody>
      </p:sp>
    </p:spTree>
    <p:extLst>
      <p:ext uri="{BB962C8B-B14F-4D97-AF65-F5344CB8AC3E}">
        <p14:creationId xmlns:p14="http://schemas.microsoft.com/office/powerpoint/2010/main" val="4071106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584310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584310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/>
              <a:t>Click icon to add picture</a:t>
            </a:r>
            <a:endParaRPr lang="fi-FI" noProof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612884" y="1495425"/>
            <a:ext cx="1099660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50" b="1" dirty="0">
                <a:solidFill>
                  <a:schemeClr val="tx1"/>
                </a:solidFill>
              </a:rPr>
              <a:t>Language Centre</a:t>
            </a:r>
          </a:p>
        </p:txBody>
      </p:sp>
    </p:spTree>
    <p:extLst>
      <p:ext uri="{BB962C8B-B14F-4D97-AF65-F5344CB8AC3E}">
        <p14:creationId xmlns:p14="http://schemas.microsoft.com/office/powerpoint/2010/main" val="3935045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/>
              <a:t>Click icon to add picture</a:t>
            </a:r>
            <a:endParaRPr lang="fi-FI" noProof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10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10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4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612884" y="1495425"/>
            <a:ext cx="1099660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50" b="1" dirty="0">
                <a:solidFill>
                  <a:schemeClr val="tx1"/>
                </a:solidFill>
              </a:rPr>
              <a:t>Language Centre</a:t>
            </a:r>
          </a:p>
        </p:txBody>
      </p:sp>
    </p:spTree>
    <p:extLst>
      <p:ext uri="{BB962C8B-B14F-4D97-AF65-F5344CB8AC3E}">
        <p14:creationId xmlns:p14="http://schemas.microsoft.com/office/powerpoint/2010/main" val="1418845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/>
              <a:t>Click icon to add picture</a:t>
            </a:r>
            <a:endParaRPr lang="fi-FI" noProof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10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584310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4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612884" y="1495425"/>
            <a:ext cx="1099660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50" b="1" dirty="0">
                <a:solidFill>
                  <a:schemeClr val="tx1"/>
                </a:solidFill>
              </a:rPr>
              <a:t>Language Centre</a:t>
            </a:r>
          </a:p>
        </p:txBody>
      </p:sp>
    </p:spTree>
    <p:extLst>
      <p:ext uri="{BB962C8B-B14F-4D97-AF65-F5344CB8AC3E}">
        <p14:creationId xmlns:p14="http://schemas.microsoft.com/office/powerpoint/2010/main" val="19165627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15" y="5634638"/>
            <a:ext cx="2449209" cy="1115564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1276061" y="6127840"/>
            <a:ext cx="1045158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00" b="1" dirty="0">
                <a:solidFill>
                  <a:schemeClr val="bg1"/>
                </a:solidFill>
              </a:rPr>
              <a:t>Language</a:t>
            </a:r>
            <a:r>
              <a:rPr lang="en-GB" sz="1000" b="1" baseline="0" dirty="0">
                <a:solidFill>
                  <a:schemeClr val="bg1"/>
                </a:solidFill>
              </a:rPr>
              <a:t> Centre</a:t>
            </a:r>
            <a:endParaRPr lang="en-GB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875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Re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98" y="5634638"/>
            <a:ext cx="2382106" cy="111556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221469" y="6127840"/>
            <a:ext cx="1045158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00" b="1" dirty="0">
                <a:solidFill>
                  <a:schemeClr val="bg1"/>
                </a:solidFill>
              </a:rPr>
              <a:t>Language</a:t>
            </a:r>
            <a:r>
              <a:rPr lang="en-GB" sz="1000" b="1" baseline="0" dirty="0">
                <a:solidFill>
                  <a:schemeClr val="bg1"/>
                </a:solidFill>
              </a:rPr>
              <a:t> Centre</a:t>
            </a:r>
            <a:endParaRPr lang="en-GB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148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Yellow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32" y="5659053"/>
            <a:ext cx="2382106" cy="106673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296533" y="6127840"/>
            <a:ext cx="1045158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00" b="1" dirty="0">
                <a:solidFill>
                  <a:schemeClr val="bg1"/>
                </a:solidFill>
              </a:rPr>
              <a:t>Language</a:t>
            </a:r>
            <a:r>
              <a:rPr lang="en-GB" sz="1000" b="1" baseline="0" dirty="0">
                <a:solidFill>
                  <a:schemeClr val="bg1"/>
                </a:solidFill>
              </a:rPr>
              <a:t> Centre</a:t>
            </a:r>
            <a:endParaRPr lang="en-GB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316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7D511-EF24-F248-BEA4-1AD370F38D7A}" type="datetime1">
              <a:rPr lang="fi-FI"/>
              <a:pPr>
                <a:defRPr/>
              </a:pPr>
              <a:t>16.3.2021</a:t>
            </a:fld>
            <a:endParaRPr lang="fi-FI"/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D4B7-1CC6-864B-A72A-C978B70BBA9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15" y="5634638"/>
            <a:ext cx="2449208" cy="1115564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1285875" y="6145213"/>
            <a:ext cx="942566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900" b="1" dirty="0"/>
              <a:t>Language Centre</a:t>
            </a:r>
          </a:p>
        </p:txBody>
      </p:sp>
    </p:spTree>
    <p:extLst>
      <p:ext uri="{BB962C8B-B14F-4D97-AF65-F5344CB8AC3E}">
        <p14:creationId xmlns:p14="http://schemas.microsoft.com/office/powerpoint/2010/main" val="38107082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910DB-C0F0-1A41-AB6F-AB5EC7730884}" type="datetime1">
              <a:rPr lang="fi-FI"/>
              <a:pPr>
                <a:defRPr/>
              </a:pPr>
              <a:t>16.3.2021</a:t>
            </a:fld>
            <a:endParaRPr lang="fi-FI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42AF8-94BF-6340-B60E-A8C5E9F87F0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98" y="5634638"/>
            <a:ext cx="2382106" cy="1115563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1224459" y="6145213"/>
            <a:ext cx="942566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900" b="1" dirty="0"/>
              <a:t>Language Centre</a:t>
            </a:r>
          </a:p>
        </p:txBody>
      </p:sp>
    </p:spTree>
    <p:extLst>
      <p:ext uri="{BB962C8B-B14F-4D97-AF65-F5344CB8AC3E}">
        <p14:creationId xmlns:p14="http://schemas.microsoft.com/office/powerpoint/2010/main" val="38228159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5D0FA-D02A-0640-99E9-F9BA78C58440}" type="datetime1">
              <a:rPr lang="fi-FI"/>
              <a:pPr>
                <a:defRPr/>
              </a:pPr>
              <a:t>16.3.2021</a:t>
            </a:fld>
            <a:endParaRPr lang="fi-FI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4BE77-5FCA-3844-8BD6-7ECE8B5BEE8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765" y="5659053"/>
            <a:ext cx="2382105" cy="1066734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1285875" y="6145213"/>
            <a:ext cx="942566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900" b="1" dirty="0"/>
              <a:t>Language Centre</a:t>
            </a:r>
          </a:p>
        </p:txBody>
      </p:sp>
    </p:spTree>
    <p:extLst>
      <p:ext uri="{BB962C8B-B14F-4D97-AF65-F5344CB8AC3E}">
        <p14:creationId xmlns:p14="http://schemas.microsoft.com/office/powerpoint/2010/main" val="6401429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0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10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9A5E8-EE9D-CB41-8F80-274DF3CEAEDA}" type="datetime1">
              <a:rPr lang="fi-FI"/>
              <a:pPr>
                <a:defRPr/>
              </a:pPr>
              <a:t>16.3.2021</a:t>
            </a:fld>
            <a:endParaRPr lang="fi-FI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9A8AE-7274-0C4A-AB42-92022833E6E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15" y="5634638"/>
            <a:ext cx="2449208" cy="1115564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1285875" y="6145213"/>
            <a:ext cx="942566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900" b="1" dirty="0"/>
              <a:t>Language Centre</a:t>
            </a:r>
          </a:p>
        </p:txBody>
      </p:sp>
    </p:spTree>
    <p:extLst>
      <p:ext uri="{BB962C8B-B14F-4D97-AF65-F5344CB8AC3E}">
        <p14:creationId xmlns:p14="http://schemas.microsoft.com/office/powerpoint/2010/main" val="2820082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5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612884" y="1495425"/>
            <a:ext cx="1099660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50" b="1" dirty="0">
                <a:solidFill>
                  <a:schemeClr val="bg1"/>
                </a:solidFill>
              </a:rPr>
              <a:t>Language Centre</a:t>
            </a:r>
          </a:p>
        </p:txBody>
      </p:sp>
    </p:spTree>
    <p:extLst>
      <p:ext uri="{BB962C8B-B14F-4D97-AF65-F5344CB8AC3E}">
        <p14:creationId xmlns:p14="http://schemas.microsoft.com/office/powerpoint/2010/main" val="27193993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15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4257C-E009-394F-997B-9AE811492EDD}" type="datetime1">
              <a:rPr lang="fi-FI"/>
              <a:pPr>
                <a:defRPr/>
              </a:pPr>
              <a:t>16.3.2021</a:t>
            </a:fld>
            <a:endParaRPr lang="fi-FI"/>
          </a:p>
        </p:txBody>
      </p:sp>
      <p:sp>
        <p:nvSpPr>
          <p:cNvPr id="8" name="Footer Placeholder 15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5180D-9F57-224F-AD9B-D6C47196F0C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98" y="5634638"/>
            <a:ext cx="2382106" cy="1115563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1224459" y="6145213"/>
            <a:ext cx="942566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900" b="1" dirty="0"/>
              <a:t>Language Centre</a:t>
            </a:r>
          </a:p>
        </p:txBody>
      </p:sp>
    </p:spTree>
    <p:extLst>
      <p:ext uri="{BB962C8B-B14F-4D97-AF65-F5344CB8AC3E}">
        <p14:creationId xmlns:p14="http://schemas.microsoft.com/office/powerpoint/2010/main" val="38387522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44533-59DD-8944-8B96-95FFBA80E20B}" type="datetime1">
              <a:rPr lang="fi-FI"/>
              <a:pPr>
                <a:defRPr/>
              </a:pPr>
              <a:t>16.3.2021</a:t>
            </a:fld>
            <a:endParaRPr lang="fi-FI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5D404-ADF5-A94E-82B6-70B84D261D7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765" y="5659053"/>
            <a:ext cx="2382105" cy="1066734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1292699" y="6145213"/>
            <a:ext cx="942566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900" b="1" dirty="0"/>
              <a:t>Language Centre</a:t>
            </a:r>
          </a:p>
        </p:txBody>
      </p:sp>
    </p:spTree>
    <p:extLst>
      <p:ext uri="{BB962C8B-B14F-4D97-AF65-F5344CB8AC3E}">
        <p14:creationId xmlns:p14="http://schemas.microsoft.com/office/powerpoint/2010/main" val="41419713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5CDAE8-D918-4C11-AC0F-75B6F468DF6C}" type="datetime1">
              <a:rPr lang="en-US"/>
              <a:pPr/>
              <a:t>3/16/2021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2D3EDB-FD55-4CBD-A94D-668E71D0A3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120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5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612884" y="1495425"/>
            <a:ext cx="1099660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50" b="1" dirty="0">
                <a:solidFill>
                  <a:schemeClr val="bg1"/>
                </a:solidFill>
              </a:rPr>
              <a:t>Language Centre</a:t>
            </a:r>
          </a:p>
        </p:txBody>
      </p:sp>
    </p:spTree>
    <p:extLst>
      <p:ext uri="{BB962C8B-B14F-4D97-AF65-F5344CB8AC3E}">
        <p14:creationId xmlns:p14="http://schemas.microsoft.com/office/powerpoint/2010/main" val="3743218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80" cy="2049795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612884" y="1495425"/>
            <a:ext cx="1099660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50" b="1" dirty="0">
                <a:solidFill>
                  <a:schemeClr val="bg1"/>
                </a:solidFill>
              </a:rPr>
              <a:t>Language Centre</a:t>
            </a:r>
          </a:p>
        </p:txBody>
      </p:sp>
    </p:spTree>
    <p:extLst>
      <p:ext uri="{BB962C8B-B14F-4D97-AF65-F5344CB8AC3E}">
        <p14:creationId xmlns:p14="http://schemas.microsoft.com/office/powerpoint/2010/main" val="1865827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5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612884" y="1495425"/>
            <a:ext cx="1099660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50" b="1" dirty="0">
                <a:solidFill>
                  <a:schemeClr val="bg1"/>
                </a:solidFill>
              </a:rPr>
              <a:t>Language Centre</a:t>
            </a:r>
          </a:p>
        </p:txBody>
      </p:sp>
    </p:spTree>
    <p:extLst>
      <p:ext uri="{BB962C8B-B14F-4D97-AF65-F5344CB8AC3E}">
        <p14:creationId xmlns:p14="http://schemas.microsoft.com/office/powerpoint/2010/main" val="118822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5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612884" y="1495425"/>
            <a:ext cx="1099660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50" b="1" dirty="0">
                <a:solidFill>
                  <a:schemeClr val="bg1"/>
                </a:solidFill>
              </a:rPr>
              <a:t>Language Centre</a:t>
            </a:r>
          </a:p>
        </p:txBody>
      </p:sp>
    </p:spTree>
    <p:extLst>
      <p:ext uri="{BB962C8B-B14F-4D97-AF65-F5344CB8AC3E}">
        <p14:creationId xmlns:p14="http://schemas.microsoft.com/office/powerpoint/2010/main" val="595305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612884" y="1495425"/>
            <a:ext cx="1099660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50" b="1" dirty="0">
                <a:solidFill>
                  <a:schemeClr val="tx1"/>
                </a:solidFill>
              </a:rPr>
              <a:t>Language Centre</a:t>
            </a:r>
          </a:p>
        </p:txBody>
      </p:sp>
    </p:spTree>
    <p:extLst>
      <p:ext uri="{BB962C8B-B14F-4D97-AF65-F5344CB8AC3E}">
        <p14:creationId xmlns:p14="http://schemas.microsoft.com/office/powerpoint/2010/main" val="1129277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612884" y="1495425"/>
            <a:ext cx="1099660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50" b="1" dirty="0">
                <a:solidFill>
                  <a:schemeClr val="tx1"/>
                </a:solidFill>
              </a:rPr>
              <a:t>Language Centre</a:t>
            </a:r>
          </a:p>
        </p:txBody>
      </p:sp>
    </p:spTree>
    <p:extLst>
      <p:ext uri="{BB962C8B-B14F-4D97-AF65-F5344CB8AC3E}">
        <p14:creationId xmlns:p14="http://schemas.microsoft.com/office/powerpoint/2010/main" val="4186464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612884" y="1495425"/>
            <a:ext cx="1099660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50" b="1" dirty="0">
                <a:solidFill>
                  <a:schemeClr val="tx1"/>
                </a:solidFill>
              </a:rPr>
              <a:t>Language Centre</a:t>
            </a:r>
          </a:p>
        </p:txBody>
      </p:sp>
    </p:spTree>
    <p:extLst>
      <p:ext uri="{BB962C8B-B14F-4D97-AF65-F5344CB8AC3E}">
        <p14:creationId xmlns:p14="http://schemas.microsoft.com/office/powerpoint/2010/main" val="476046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40300" y="5953125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940300" y="6111875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6C4FC2-043E-0E44-BD9B-2431B69F8AA0}" type="datetime1">
              <a:rPr lang="fi-FI"/>
              <a:pPr>
                <a:defRPr/>
              </a:pPr>
              <a:t>16.3.2021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940300" y="6297613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5BCDE0-955E-2A43-932A-046BF80DB99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7" r:id="rId1"/>
    <p:sldLayoutId id="2147484748" r:id="rId2"/>
    <p:sldLayoutId id="2147484749" r:id="rId3"/>
    <p:sldLayoutId id="2147484750" r:id="rId4"/>
    <p:sldLayoutId id="2147484751" r:id="rId5"/>
    <p:sldLayoutId id="2147484752" r:id="rId6"/>
    <p:sldLayoutId id="2147484753" r:id="rId7"/>
    <p:sldLayoutId id="2147484754" r:id="rId8"/>
    <p:sldLayoutId id="2147484755" r:id="rId9"/>
    <p:sldLayoutId id="2147484756" r:id="rId10"/>
    <p:sldLayoutId id="2147484757" r:id="rId11"/>
    <p:sldLayoutId id="2147484758" r:id="rId12"/>
    <p:sldLayoutId id="2147484759" r:id="rId13"/>
    <p:sldLayoutId id="2147484760" r:id="rId14"/>
    <p:sldLayoutId id="2147484761" r:id="rId15"/>
    <p:sldLayoutId id="2147484762" r:id="rId16"/>
    <p:sldLayoutId id="2147484763" r:id="rId17"/>
    <p:sldLayoutId id="2147484764" r:id="rId18"/>
    <p:sldLayoutId id="2147484765" r:id="rId19"/>
    <p:sldLayoutId id="2147484766" r:id="rId20"/>
    <p:sldLayoutId id="2147484767" r:id="rId21"/>
    <p:sldLayoutId id="2147484768" r:id="rId22"/>
  </p:sldLayoutIdLst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20.jpeg"/><Relationship Id="rId5" Type="http://schemas.openxmlformats.org/officeDocument/2006/relationships/image" Target="../media/image19.png"/><Relationship Id="rId4" Type="http://schemas.openxmlformats.org/officeDocument/2006/relationships/image" Target="../media/image18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7" Type="http://schemas.openxmlformats.org/officeDocument/2006/relationships/image" Target="../media/image2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19.png"/><Relationship Id="rId5" Type="http://schemas.openxmlformats.org/officeDocument/2006/relationships/image" Target="../media/image21.jpeg"/><Relationship Id="rId4" Type="http://schemas.openxmlformats.org/officeDocument/2006/relationships/image" Target="../media/image17.jpe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03" r="3425"/>
          <a:stretch/>
        </p:blipFill>
        <p:spPr>
          <a:xfrm>
            <a:off x="-68826" y="0"/>
            <a:ext cx="931114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9844" y="270278"/>
            <a:ext cx="7975385" cy="2636000"/>
          </a:xfrm>
        </p:spPr>
        <p:txBody>
          <a:bodyPr/>
          <a:lstStyle/>
          <a:p>
            <a:pPr>
              <a:lnSpc>
                <a:spcPct val="100000"/>
              </a:lnSpc>
            </a:pPr>
            <a:br>
              <a:rPr lang="fi-FI" sz="2800" dirty="0"/>
            </a:br>
            <a:br>
              <a:rPr lang="fi-FI" sz="2800" dirty="0"/>
            </a:br>
            <a:r>
              <a:rPr lang="fi-FI" sz="8000" dirty="0" err="1"/>
              <a:t>Cohesion</a:t>
            </a:r>
            <a:endParaRPr lang="fi-FI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844" y="5955646"/>
            <a:ext cx="5379423" cy="792000"/>
          </a:xfrm>
        </p:spPr>
        <p:txBody>
          <a:bodyPr/>
          <a:lstStyle/>
          <a:p>
            <a:r>
              <a:rPr lang="fi-FI" i="0" dirty="0" err="1">
                <a:solidFill>
                  <a:schemeClr val="tx1"/>
                </a:solidFill>
              </a:rPr>
              <a:t>Teacher</a:t>
            </a:r>
            <a:r>
              <a:rPr lang="fi-FI" i="0" dirty="0">
                <a:solidFill>
                  <a:schemeClr val="tx1"/>
                </a:solidFill>
              </a:rPr>
              <a:t>:  </a:t>
            </a:r>
            <a:r>
              <a:rPr lang="fi-FI" i="0">
                <a:solidFill>
                  <a:schemeClr val="tx1"/>
                </a:solidFill>
              </a:rPr>
              <a:t>Laura Humphries</a:t>
            </a:r>
            <a:endParaRPr lang="fi-FI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229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594721" y="365269"/>
            <a:ext cx="8085599" cy="1195798"/>
          </a:xfrm>
        </p:spPr>
        <p:txBody>
          <a:bodyPr/>
          <a:lstStyle/>
          <a:p>
            <a:r>
              <a:rPr lang="fi-FI" dirty="0" err="1"/>
              <a:t>Which</a:t>
            </a:r>
            <a:r>
              <a:rPr lang="fi-FI" dirty="0"/>
              <a:t> is </a:t>
            </a:r>
            <a:r>
              <a:rPr lang="fi-FI" dirty="0" err="1"/>
              <a:t>easier</a:t>
            </a:r>
            <a:r>
              <a:rPr lang="fi-FI" dirty="0"/>
              <a:t> to </a:t>
            </a:r>
            <a:r>
              <a:rPr lang="fi-FI" dirty="0" err="1"/>
              <a:t>read</a:t>
            </a:r>
            <a:r>
              <a:rPr lang="fi-FI" dirty="0"/>
              <a:t>? </a:t>
            </a:r>
            <a:r>
              <a:rPr lang="fi-FI" dirty="0" err="1"/>
              <a:t>Why</a:t>
            </a:r>
            <a:r>
              <a:rPr lang="fi-FI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368230" y="1097846"/>
            <a:ext cx="4097520" cy="4662873"/>
          </a:xfrm>
          <a:ln w="38100">
            <a:solidFill>
              <a:srgbClr val="00B0F0"/>
            </a:solidFill>
          </a:ln>
        </p:spPr>
        <p:txBody>
          <a:bodyPr/>
          <a:lstStyle/>
          <a:p>
            <a:pPr marL="92075" indent="-92075"/>
            <a:r>
              <a:rPr lang="en-US" sz="1600" b="0" baseline="30000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itchFamily="34" charset="0"/>
              </a:rPr>
              <a:t>1</a:t>
            </a:r>
            <a:r>
              <a:rPr lang="en-US" sz="1600" b="0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itchFamily="34" charset="0"/>
              </a:rPr>
              <a:t>The application of science </a:t>
            </a:r>
            <a:r>
              <a:rPr lang="en-US" sz="1600" b="0" dirty="0">
                <a:latin typeface="Calibri" pitchFamily="34" charset="0"/>
              </a:rPr>
              <a:t>to the creation of useful devices to meet the needs of society is called mechanical engineering. </a:t>
            </a:r>
            <a:r>
              <a:rPr lang="en-US" sz="1600" b="0" baseline="30000" dirty="0">
                <a:latin typeface="Calibri" pitchFamily="34" charset="0"/>
              </a:rPr>
              <a:t>2</a:t>
            </a:r>
            <a:r>
              <a:rPr lang="en-US" sz="1600" b="0" dirty="0">
                <a:latin typeface="Calibri" pitchFamily="34" charset="0"/>
              </a:rPr>
              <a:t>The design, manufacture, operation and maintenance of a wide variety of machinery are the focus of a mechanical engineer’s work. </a:t>
            </a:r>
            <a:r>
              <a:rPr lang="en-US" sz="1600" b="0" baseline="30000" dirty="0">
                <a:latin typeface="Calibri" pitchFamily="34" charset="0"/>
              </a:rPr>
              <a:t>3</a:t>
            </a:r>
            <a:r>
              <a:rPr lang="en-US" sz="1600" b="0" dirty="0">
                <a:latin typeface="Calibri" pitchFamily="34" charset="0"/>
              </a:rPr>
              <a:t>Jet engines and minute instruments for use in medicine are amongst the products designed by mechanical engineers. </a:t>
            </a:r>
            <a:r>
              <a:rPr lang="en-US" sz="1600" b="0" baseline="30000" dirty="0">
                <a:latin typeface="Calibri" pitchFamily="34" charset="0"/>
              </a:rPr>
              <a:t>4</a:t>
            </a:r>
            <a:r>
              <a:rPr lang="en-US" sz="1600" b="0" dirty="0">
                <a:latin typeface="Calibri" pitchFamily="34" charset="0"/>
              </a:rPr>
              <a:t>Engineering drawings of the devices which are to be produced are created by mechanical engineers. </a:t>
            </a:r>
            <a:r>
              <a:rPr lang="en-US" sz="1600" b="0" baseline="30000" dirty="0">
                <a:latin typeface="Calibri" pitchFamily="34" charset="0"/>
              </a:rPr>
              <a:t>5</a:t>
            </a:r>
            <a:r>
              <a:rPr lang="en-US" sz="1600" b="0" dirty="0">
                <a:latin typeface="Calibri" pitchFamily="34" charset="0"/>
              </a:rPr>
              <a:t>Manual work was the normal means of creating drawings before the late 20th century, but computer-aided design (CAD) programs have been used to create drawings and designs since the use of computers became widespread. </a:t>
            </a:r>
            <a:r>
              <a:rPr lang="en-US" sz="1600" b="0" baseline="30000" dirty="0">
                <a:latin typeface="Calibri" pitchFamily="34" charset="0"/>
              </a:rPr>
              <a:t>6</a:t>
            </a:r>
            <a:r>
              <a:rPr lang="en-US" sz="1600" b="0" dirty="0">
                <a:latin typeface="Calibri" pitchFamily="34" charset="0"/>
              </a:rPr>
              <a:t>Three-dimensional models can be used directly for manufacturing the devices thanks to modern CAD programs. </a:t>
            </a:r>
          </a:p>
          <a:p>
            <a:endParaRPr lang="fi-FI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8"/>
          </p:nvPr>
        </p:nvSpPr>
        <p:spPr>
          <a:xfrm>
            <a:off x="4562168" y="1097846"/>
            <a:ext cx="4344643" cy="4662873"/>
          </a:xfrm>
        </p:spPr>
        <p:txBody>
          <a:bodyPr/>
          <a:lstStyle/>
          <a:p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subjects</a:t>
            </a:r>
            <a:r>
              <a:rPr lang="fi-FI" dirty="0"/>
              <a:t> </a:t>
            </a:r>
            <a:r>
              <a:rPr lang="fi-FI" dirty="0" err="1"/>
              <a:t>connected</a:t>
            </a:r>
            <a:r>
              <a:rPr lang="fi-FI" dirty="0"/>
              <a:t>?</a:t>
            </a:r>
          </a:p>
          <a:p>
            <a:r>
              <a:rPr lang="fi-FI" sz="1400" b="0" dirty="0" err="1">
                <a:solidFill>
                  <a:srgbClr val="00B0F0"/>
                </a:solidFill>
              </a:rPr>
              <a:t>The</a:t>
            </a:r>
            <a:r>
              <a:rPr lang="fi-FI" sz="1400" b="0" dirty="0">
                <a:solidFill>
                  <a:srgbClr val="00B0F0"/>
                </a:solidFill>
              </a:rPr>
              <a:t> </a:t>
            </a:r>
            <a:r>
              <a:rPr lang="fi-FI" sz="1400" b="0" dirty="0" err="1">
                <a:solidFill>
                  <a:srgbClr val="00B0F0"/>
                </a:solidFill>
              </a:rPr>
              <a:t>application</a:t>
            </a:r>
            <a:r>
              <a:rPr lang="fi-FI" sz="1400" b="0" dirty="0">
                <a:solidFill>
                  <a:srgbClr val="00B0F0"/>
                </a:solidFill>
              </a:rPr>
              <a:t> of science</a:t>
            </a:r>
            <a:r>
              <a:rPr lang="fi-FI" sz="1400" b="0" dirty="0"/>
              <a:t>…</a:t>
            </a:r>
            <a:r>
              <a:rPr lang="fi-FI" sz="1400" b="0" dirty="0" err="1"/>
              <a:t>mechanical</a:t>
            </a:r>
            <a:r>
              <a:rPr lang="fi-FI" sz="1400" b="0" dirty="0"/>
              <a:t> engineering</a:t>
            </a:r>
          </a:p>
          <a:p>
            <a:endParaRPr lang="fi-FI" sz="1600" b="0" dirty="0"/>
          </a:p>
          <a:p>
            <a:endParaRPr lang="fi-FI" sz="1600" b="0" dirty="0"/>
          </a:p>
          <a:p>
            <a:endParaRPr lang="fi-FI" sz="1600" b="0" dirty="0"/>
          </a:p>
        </p:txBody>
      </p:sp>
      <p:sp>
        <p:nvSpPr>
          <p:cNvPr id="11" name="Rounded Rectangle 10"/>
          <p:cNvSpPr/>
          <p:nvPr/>
        </p:nvSpPr>
        <p:spPr>
          <a:xfrm>
            <a:off x="4994788" y="1705353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</p:spTree>
    <p:extLst>
      <p:ext uri="{BB962C8B-B14F-4D97-AF65-F5344CB8AC3E}">
        <p14:creationId xmlns:p14="http://schemas.microsoft.com/office/powerpoint/2010/main" val="18053561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594721" y="365269"/>
            <a:ext cx="8085599" cy="1195798"/>
          </a:xfrm>
        </p:spPr>
        <p:txBody>
          <a:bodyPr/>
          <a:lstStyle/>
          <a:p>
            <a:r>
              <a:rPr lang="fi-FI" dirty="0" err="1"/>
              <a:t>Which</a:t>
            </a:r>
            <a:r>
              <a:rPr lang="fi-FI" dirty="0"/>
              <a:t> is </a:t>
            </a:r>
            <a:r>
              <a:rPr lang="fi-FI" dirty="0" err="1"/>
              <a:t>easier</a:t>
            </a:r>
            <a:r>
              <a:rPr lang="fi-FI" dirty="0"/>
              <a:t> to </a:t>
            </a:r>
            <a:r>
              <a:rPr lang="fi-FI" dirty="0" err="1"/>
              <a:t>read</a:t>
            </a:r>
            <a:r>
              <a:rPr lang="fi-FI" dirty="0"/>
              <a:t>? </a:t>
            </a:r>
            <a:r>
              <a:rPr lang="fi-FI" dirty="0" err="1"/>
              <a:t>Why</a:t>
            </a:r>
            <a:r>
              <a:rPr lang="fi-FI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368230" y="1097846"/>
            <a:ext cx="4097520" cy="4662873"/>
          </a:xfrm>
          <a:ln w="38100">
            <a:solidFill>
              <a:srgbClr val="00B0F0"/>
            </a:solidFill>
          </a:ln>
        </p:spPr>
        <p:txBody>
          <a:bodyPr/>
          <a:lstStyle/>
          <a:p>
            <a:pPr marL="92075" indent="-92075"/>
            <a:r>
              <a:rPr lang="en-US" sz="1600" b="0" baseline="30000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itchFamily="34" charset="0"/>
              </a:rPr>
              <a:t>1</a:t>
            </a:r>
            <a:r>
              <a:rPr lang="en-US" sz="1600" b="0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itchFamily="34" charset="0"/>
              </a:rPr>
              <a:t>The application of science </a:t>
            </a:r>
            <a:r>
              <a:rPr lang="en-US" sz="1600" b="0" dirty="0">
                <a:latin typeface="Calibri" pitchFamily="34" charset="0"/>
              </a:rPr>
              <a:t>to the creation of useful devices to meet the needs of society is called mechanical engineering. </a:t>
            </a:r>
            <a:r>
              <a:rPr lang="en-US" sz="1600" b="0" baseline="30000" dirty="0">
                <a:solidFill>
                  <a:srgbClr val="00B0F0"/>
                </a:solidFill>
                <a:latin typeface="Calibri" pitchFamily="34" charset="0"/>
              </a:rPr>
              <a:t>2</a:t>
            </a:r>
            <a:r>
              <a:rPr lang="en-US" sz="1600" b="0" dirty="0">
                <a:solidFill>
                  <a:srgbClr val="00B0F0"/>
                </a:solidFill>
                <a:latin typeface="Calibri" pitchFamily="34" charset="0"/>
              </a:rPr>
              <a:t>The design, manufacture, operation and maintenance of a wide variety of machinery</a:t>
            </a:r>
            <a:r>
              <a:rPr lang="en-US" sz="1600" b="0" dirty="0">
                <a:latin typeface="Calibri" pitchFamily="34" charset="0"/>
              </a:rPr>
              <a:t> are the focus of a mechanical engineer’s work. </a:t>
            </a:r>
            <a:r>
              <a:rPr lang="en-US" sz="1600" b="0" baseline="30000" dirty="0">
                <a:latin typeface="Calibri" pitchFamily="34" charset="0"/>
              </a:rPr>
              <a:t>3</a:t>
            </a:r>
            <a:r>
              <a:rPr lang="en-US" sz="1600" b="0" dirty="0">
                <a:latin typeface="Calibri" pitchFamily="34" charset="0"/>
              </a:rPr>
              <a:t>Jet engines and minute instruments for use in medicine are amongst the products designed by mechanical engineers. </a:t>
            </a:r>
            <a:r>
              <a:rPr lang="en-US" sz="1600" b="0" baseline="30000" dirty="0">
                <a:latin typeface="Calibri" pitchFamily="34" charset="0"/>
              </a:rPr>
              <a:t>4</a:t>
            </a:r>
            <a:r>
              <a:rPr lang="en-US" sz="1600" b="0" dirty="0">
                <a:latin typeface="Calibri" pitchFamily="34" charset="0"/>
              </a:rPr>
              <a:t>Engineering drawings of the devices which are to be produced are created by mechanical engineers. </a:t>
            </a:r>
            <a:r>
              <a:rPr lang="en-US" sz="1600" b="0" baseline="30000" dirty="0">
                <a:latin typeface="Calibri" pitchFamily="34" charset="0"/>
              </a:rPr>
              <a:t>5</a:t>
            </a:r>
            <a:r>
              <a:rPr lang="en-US" sz="1600" b="0" dirty="0">
                <a:latin typeface="Calibri" pitchFamily="34" charset="0"/>
              </a:rPr>
              <a:t>Manual work was the normal means of creating drawings before the late 20th century, but computer-aided design (CAD) programs have been used to create drawings and designs since the use of computers became widespread. </a:t>
            </a:r>
            <a:r>
              <a:rPr lang="en-US" sz="1600" b="0" baseline="30000" dirty="0">
                <a:latin typeface="Calibri" pitchFamily="34" charset="0"/>
              </a:rPr>
              <a:t>6</a:t>
            </a:r>
            <a:r>
              <a:rPr lang="en-US" sz="1600" b="0" dirty="0">
                <a:latin typeface="Calibri" pitchFamily="34" charset="0"/>
              </a:rPr>
              <a:t>Three-dimensional models can be used directly for manufacturing the devices thanks to modern CAD programs. </a:t>
            </a:r>
          </a:p>
          <a:p>
            <a:endParaRPr lang="fi-FI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8"/>
          </p:nvPr>
        </p:nvSpPr>
        <p:spPr>
          <a:xfrm>
            <a:off x="4562168" y="1097846"/>
            <a:ext cx="4344643" cy="4662873"/>
          </a:xfrm>
        </p:spPr>
        <p:txBody>
          <a:bodyPr/>
          <a:lstStyle/>
          <a:p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subjects</a:t>
            </a:r>
            <a:r>
              <a:rPr lang="fi-FI" dirty="0"/>
              <a:t> </a:t>
            </a:r>
            <a:r>
              <a:rPr lang="fi-FI" dirty="0" err="1"/>
              <a:t>connected</a:t>
            </a:r>
            <a:r>
              <a:rPr lang="fi-FI" dirty="0"/>
              <a:t>?</a:t>
            </a:r>
          </a:p>
          <a:p>
            <a:r>
              <a:rPr lang="fi-FI" sz="1400" b="0" dirty="0" err="1">
                <a:solidFill>
                  <a:srgbClr val="00B0F0"/>
                </a:solidFill>
              </a:rPr>
              <a:t>The</a:t>
            </a:r>
            <a:r>
              <a:rPr lang="fi-FI" sz="1400" b="0" dirty="0">
                <a:solidFill>
                  <a:srgbClr val="00B0F0"/>
                </a:solidFill>
              </a:rPr>
              <a:t> </a:t>
            </a:r>
            <a:r>
              <a:rPr lang="fi-FI" sz="1400" b="0" dirty="0" err="1">
                <a:solidFill>
                  <a:srgbClr val="00B0F0"/>
                </a:solidFill>
              </a:rPr>
              <a:t>application</a:t>
            </a:r>
            <a:r>
              <a:rPr lang="fi-FI" sz="1400" b="0" dirty="0">
                <a:solidFill>
                  <a:srgbClr val="00B0F0"/>
                </a:solidFill>
              </a:rPr>
              <a:t> of science</a:t>
            </a:r>
            <a:r>
              <a:rPr lang="fi-FI" sz="1400" b="0" dirty="0"/>
              <a:t>…</a:t>
            </a:r>
            <a:r>
              <a:rPr lang="fi-FI" sz="1400" b="0" dirty="0" err="1"/>
              <a:t>mechanical</a:t>
            </a:r>
            <a:r>
              <a:rPr lang="fi-FI" sz="1400" b="0" dirty="0"/>
              <a:t> engineering</a:t>
            </a:r>
          </a:p>
          <a:p>
            <a:endParaRPr lang="fi-FI" sz="1600" b="0" dirty="0"/>
          </a:p>
          <a:p>
            <a:r>
              <a:rPr lang="fi-FI" sz="1400" b="0" dirty="0" err="1">
                <a:solidFill>
                  <a:srgbClr val="00B0F0"/>
                </a:solidFill>
              </a:rPr>
              <a:t>The</a:t>
            </a:r>
            <a:r>
              <a:rPr lang="fi-FI" sz="1400" b="0" dirty="0">
                <a:solidFill>
                  <a:srgbClr val="00B0F0"/>
                </a:solidFill>
              </a:rPr>
              <a:t> design, </a:t>
            </a:r>
            <a:r>
              <a:rPr lang="fi-FI" sz="1400" b="0" dirty="0" err="1">
                <a:solidFill>
                  <a:srgbClr val="00B0F0"/>
                </a:solidFill>
              </a:rPr>
              <a:t>manufacture</a:t>
            </a:r>
            <a:r>
              <a:rPr lang="fi-FI" sz="1400" b="0" dirty="0">
                <a:solidFill>
                  <a:srgbClr val="00B0F0"/>
                </a:solidFill>
              </a:rPr>
              <a:t>, </a:t>
            </a:r>
            <a:r>
              <a:rPr lang="fi-FI" sz="1400" b="0" dirty="0" err="1">
                <a:solidFill>
                  <a:srgbClr val="00B0F0"/>
                </a:solidFill>
              </a:rPr>
              <a:t>operation</a:t>
            </a:r>
            <a:r>
              <a:rPr lang="fi-FI" sz="1400" b="0" dirty="0">
                <a:solidFill>
                  <a:srgbClr val="00B0F0"/>
                </a:solidFill>
              </a:rPr>
              <a:t> and </a:t>
            </a:r>
            <a:r>
              <a:rPr lang="fi-FI" sz="1400" b="0" dirty="0" err="1">
                <a:solidFill>
                  <a:srgbClr val="00B0F0"/>
                </a:solidFill>
              </a:rPr>
              <a:t>maintenance</a:t>
            </a:r>
            <a:endParaRPr lang="fi-FI" sz="1400" b="0" dirty="0">
              <a:solidFill>
                <a:srgbClr val="00B0F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994788" y="1705353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994788" y="2290093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</p:spTree>
    <p:extLst>
      <p:ext uri="{BB962C8B-B14F-4D97-AF65-F5344CB8AC3E}">
        <p14:creationId xmlns:p14="http://schemas.microsoft.com/office/powerpoint/2010/main" val="4216973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594721" y="365269"/>
            <a:ext cx="8085599" cy="1195798"/>
          </a:xfrm>
        </p:spPr>
        <p:txBody>
          <a:bodyPr/>
          <a:lstStyle/>
          <a:p>
            <a:r>
              <a:rPr lang="fi-FI" dirty="0" err="1"/>
              <a:t>Which</a:t>
            </a:r>
            <a:r>
              <a:rPr lang="fi-FI" dirty="0"/>
              <a:t> is </a:t>
            </a:r>
            <a:r>
              <a:rPr lang="fi-FI" dirty="0" err="1"/>
              <a:t>easier</a:t>
            </a:r>
            <a:r>
              <a:rPr lang="fi-FI" dirty="0"/>
              <a:t> to </a:t>
            </a:r>
            <a:r>
              <a:rPr lang="fi-FI" dirty="0" err="1"/>
              <a:t>read</a:t>
            </a:r>
            <a:r>
              <a:rPr lang="fi-FI" dirty="0"/>
              <a:t>? </a:t>
            </a:r>
            <a:r>
              <a:rPr lang="fi-FI" dirty="0" err="1"/>
              <a:t>Why</a:t>
            </a:r>
            <a:r>
              <a:rPr lang="fi-FI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368230" y="1097846"/>
            <a:ext cx="4097520" cy="4662873"/>
          </a:xfrm>
          <a:ln w="38100">
            <a:solidFill>
              <a:srgbClr val="00B0F0"/>
            </a:solidFill>
          </a:ln>
        </p:spPr>
        <p:txBody>
          <a:bodyPr/>
          <a:lstStyle/>
          <a:p>
            <a:pPr marL="92075" indent="-92075"/>
            <a:r>
              <a:rPr lang="en-US" sz="1600" b="0" baseline="30000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itchFamily="34" charset="0"/>
              </a:rPr>
              <a:t>1</a:t>
            </a:r>
            <a:r>
              <a:rPr lang="en-US" sz="1600" b="0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itchFamily="34" charset="0"/>
              </a:rPr>
              <a:t>The application of science </a:t>
            </a:r>
            <a:r>
              <a:rPr lang="en-US" sz="1600" b="0" dirty="0">
                <a:latin typeface="Calibri" pitchFamily="34" charset="0"/>
              </a:rPr>
              <a:t>to the creation of useful devices to meet the needs of society is called mechanical engineering. </a:t>
            </a:r>
            <a:r>
              <a:rPr lang="en-US" sz="1600" b="0" baseline="30000" dirty="0">
                <a:solidFill>
                  <a:srgbClr val="00B0F0"/>
                </a:solidFill>
                <a:latin typeface="Calibri" pitchFamily="34" charset="0"/>
              </a:rPr>
              <a:t>2</a:t>
            </a:r>
            <a:r>
              <a:rPr lang="en-US" sz="1600" b="0" dirty="0">
                <a:solidFill>
                  <a:srgbClr val="00B0F0"/>
                </a:solidFill>
                <a:latin typeface="Calibri" pitchFamily="34" charset="0"/>
              </a:rPr>
              <a:t>The design, manufacture, operation and maintenance of a wide variety of machinery</a:t>
            </a:r>
            <a:r>
              <a:rPr lang="en-US" sz="1600" b="0" dirty="0">
                <a:latin typeface="Calibri" pitchFamily="34" charset="0"/>
              </a:rPr>
              <a:t> are the focus of a mechanical engineer’s work. </a:t>
            </a:r>
            <a:r>
              <a:rPr lang="en-US" sz="1600" b="0" baseline="30000" dirty="0">
                <a:solidFill>
                  <a:srgbClr val="00B0F0"/>
                </a:solidFill>
                <a:latin typeface="Calibri" pitchFamily="34" charset="0"/>
              </a:rPr>
              <a:t>3</a:t>
            </a:r>
            <a:r>
              <a:rPr lang="en-US" sz="1600" b="0" dirty="0">
                <a:solidFill>
                  <a:srgbClr val="00B0F0"/>
                </a:solidFill>
                <a:latin typeface="Calibri" pitchFamily="34" charset="0"/>
              </a:rPr>
              <a:t>Jet engines and minute instruments for use in medicine </a:t>
            </a:r>
            <a:r>
              <a:rPr lang="en-US" sz="1600" b="0" dirty="0">
                <a:latin typeface="Calibri" pitchFamily="34" charset="0"/>
              </a:rPr>
              <a:t>are amongst the products designed by mechanical engineers. </a:t>
            </a:r>
            <a:r>
              <a:rPr lang="en-US" sz="1600" b="0" baseline="30000" dirty="0">
                <a:latin typeface="Calibri" pitchFamily="34" charset="0"/>
              </a:rPr>
              <a:t>4</a:t>
            </a:r>
            <a:r>
              <a:rPr lang="en-US" sz="1600" b="0" dirty="0">
                <a:latin typeface="Calibri" pitchFamily="34" charset="0"/>
              </a:rPr>
              <a:t>Engineering drawings of the devices which are to be produced are created by mechanical engineers. </a:t>
            </a:r>
            <a:r>
              <a:rPr lang="en-US" sz="1600" b="0" baseline="30000" dirty="0">
                <a:latin typeface="Calibri" pitchFamily="34" charset="0"/>
              </a:rPr>
              <a:t>5</a:t>
            </a:r>
            <a:r>
              <a:rPr lang="en-US" sz="1600" b="0" dirty="0">
                <a:latin typeface="Calibri" pitchFamily="34" charset="0"/>
              </a:rPr>
              <a:t>Manual work was the normal means of creating drawings before the late 20th century, but computer-aided design (CAD) programs have been used to create drawings and designs since the use of computers became widespread. </a:t>
            </a:r>
            <a:r>
              <a:rPr lang="en-US" sz="1600" b="0" baseline="30000" dirty="0">
                <a:latin typeface="Calibri" pitchFamily="34" charset="0"/>
              </a:rPr>
              <a:t>6</a:t>
            </a:r>
            <a:r>
              <a:rPr lang="en-US" sz="1600" b="0" dirty="0">
                <a:latin typeface="Calibri" pitchFamily="34" charset="0"/>
              </a:rPr>
              <a:t>Three-dimensional models can be used directly for manufacturing the devices thanks to modern CAD programs. </a:t>
            </a:r>
          </a:p>
          <a:p>
            <a:endParaRPr lang="fi-FI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8"/>
          </p:nvPr>
        </p:nvSpPr>
        <p:spPr>
          <a:xfrm>
            <a:off x="4562168" y="1097846"/>
            <a:ext cx="4344643" cy="4662873"/>
          </a:xfrm>
        </p:spPr>
        <p:txBody>
          <a:bodyPr/>
          <a:lstStyle/>
          <a:p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subjects</a:t>
            </a:r>
            <a:r>
              <a:rPr lang="fi-FI" dirty="0"/>
              <a:t> </a:t>
            </a:r>
            <a:r>
              <a:rPr lang="fi-FI" dirty="0" err="1"/>
              <a:t>connected</a:t>
            </a:r>
            <a:r>
              <a:rPr lang="fi-FI" dirty="0"/>
              <a:t>?</a:t>
            </a:r>
          </a:p>
          <a:p>
            <a:r>
              <a:rPr lang="fi-FI" sz="1400" b="0" dirty="0" err="1">
                <a:solidFill>
                  <a:srgbClr val="00B0F0"/>
                </a:solidFill>
              </a:rPr>
              <a:t>The</a:t>
            </a:r>
            <a:r>
              <a:rPr lang="fi-FI" sz="1400" b="0" dirty="0">
                <a:solidFill>
                  <a:srgbClr val="00B0F0"/>
                </a:solidFill>
              </a:rPr>
              <a:t> </a:t>
            </a:r>
            <a:r>
              <a:rPr lang="fi-FI" sz="1400" b="0" dirty="0" err="1">
                <a:solidFill>
                  <a:srgbClr val="00B0F0"/>
                </a:solidFill>
              </a:rPr>
              <a:t>application</a:t>
            </a:r>
            <a:r>
              <a:rPr lang="fi-FI" sz="1400" b="0" dirty="0">
                <a:solidFill>
                  <a:srgbClr val="00B0F0"/>
                </a:solidFill>
              </a:rPr>
              <a:t> of science</a:t>
            </a:r>
            <a:r>
              <a:rPr lang="fi-FI" sz="1400" b="0" dirty="0"/>
              <a:t>…</a:t>
            </a:r>
            <a:r>
              <a:rPr lang="fi-FI" sz="1400" b="0" dirty="0" err="1"/>
              <a:t>mechanical</a:t>
            </a:r>
            <a:r>
              <a:rPr lang="fi-FI" sz="1400" b="0" dirty="0"/>
              <a:t> engineering</a:t>
            </a:r>
          </a:p>
          <a:p>
            <a:endParaRPr lang="fi-FI" sz="1800" b="0" dirty="0"/>
          </a:p>
          <a:p>
            <a:r>
              <a:rPr lang="fi-FI" sz="1400" b="0" dirty="0" err="1">
                <a:solidFill>
                  <a:srgbClr val="00B0F0"/>
                </a:solidFill>
              </a:rPr>
              <a:t>The</a:t>
            </a:r>
            <a:r>
              <a:rPr lang="fi-FI" sz="1400" b="0" dirty="0">
                <a:solidFill>
                  <a:srgbClr val="00B0F0"/>
                </a:solidFill>
              </a:rPr>
              <a:t> design, </a:t>
            </a:r>
            <a:r>
              <a:rPr lang="fi-FI" sz="1400" b="0" dirty="0" err="1">
                <a:solidFill>
                  <a:srgbClr val="00B0F0"/>
                </a:solidFill>
              </a:rPr>
              <a:t>manufacture</a:t>
            </a:r>
            <a:r>
              <a:rPr lang="fi-FI" sz="1400" b="0" dirty="0">
                <a:solidFill>
                  <a:srgbClr val="00B0F0"/>
                </a:solidFill>
              </a:rPr>
              <a:t>, </a:t>
            </a:r>
            <a:r>
              <a:rPr lang="fi-FI" sz="1400" b="0" dirty="0" err="1">
                <a:solidFill>
                  <a:srgbClr val="00B0F0"/>
                </a:solidFill>
              </a:rPr>
              <a:t>operation</a:t>
            </a:r>
            <a:r>
              <a:rPr lang="fi-FI" sz="1400" b="0" dirty="0">
                <a:solidFill>
                  <a:srgbClr val="00B0F0"/>
                </a:solidFill>
              </a:rPr>
              <a:t> and </a:t>
            </a:r>
            <a:r>
              <a:rPr lang="fi-FI" sz="1400" b="0" dirty="0" err="1">
                <a:solidFill>
                  <a:srgbClr val="00B0F0"/>
                </a:solidFill>
              </a:rPr>
              <a:t>maintenance</a:t>
            </a:r>
            <a:endParaRPr lang="fi-FI" sz="1400" b="0" dirty="0">
              <a:solidFill>
                <a:srgbClr val="00B0F0"/>
              </a:solidFill>
            </a:endParaRPr>
          </a:p>
          <a:p>
            <a:endParaRPr lang="fi-FI" sz="1800" b="0" dirty="0">
              <a:solidFill>
                <a:srgbClr val="00B0F0"/>
              </a:solidFill>
            </a:endParaRPr>
          </a:p>
          <a:p>
            <a:r>
              <a:rPr lang="fi-FI" sz="1400" b="0" dirty="0">
                <a:solidFill>
                  <a:srgbClr val="00B0F0"/>
                </a:solidFill>
              </a:rPr>
              <a:t>Jet </a:t>
            </a:r>
            <a:r>
              <a:rPr lang="fi-FI" sz="1400" b="0" dirty="0" err="1">
                <a:solidFill>
                  <a:srgbClr val="00B0F0"/>
                </a:solidFill>
              </a:rPr>
              <a:t>engines</a:t>
            </a:r>
            <a:r>
              <a:rPr lang="fi-FI" sz="1400" b="0" dirty="0">
                <a:solidFill>
                  <a:srgbClr val="00B0F0"/>
                </a:solidFill>
              </a:rPr>
              <a:t> and </a:t>
            </a:r>
            <a:r>
              <a:rPr lang="fi-FI" sz="1400" b="0" dirty="0" err="1">
                <a:solidFill>
                  <a:srgbClr val="00B0F0"/>
                </a:solidFill>
              </a:rPr>
              <a:t>minute</a:t>
            </a:r>
            <a:r>
              <a:rPr lang="fi-FI" sz="1400" b="0" dirty="0">
                <a:solidFill>
                  <a:srgbClr val="00B0F0"/>
                </a:solidFill>
              </a:rPr>
              <a:t> </a:t>
            </a:r>
            <a:r>
              <a:rPr lang="fi-FI" sz="1400" b="0" dirty="0" err="1">
                <a:solidFill>
                  <a:srgbClr val="00B0F0"/>
                </a:solidFill>
              </a:rPr>
              <a:t>instruments</a:t>
            </a:r>
            <a:r>
              <a:rPr lang="fi-FI" sz="1400" b="0" dirty="0"/>
              <a:t>…</a:t>
            </a:r>
            <a:r>
              <a:rPr lang="fi-FI" sz="1400" b="0" dirty="0" err="1"/>
              <a:t>the</a:t>
            </a:r>
            <a:r>
              <a:rPr lang="fi-FI" sz="1400" b="0" dirty="0"/>
              <a:t> products</a:t>
            </a:r>
          </a:p>
          <a:p>
            <a:endParaRPr lang="fi-FI" sz="1400" b="0" dirty="0"/>
          </a:p>
          <a:p>
            <a:endParaRPr lang="fi-FI" sz="1400" b="0" dirty="0"/>
          </a:p>
          <a:p>
            <a:endParaRPr lang="fi-FI" sz="1400" b="0" dirty="0">
              <a:solidFill>
                <a:srgbClr val="00B0F0"/>
              </a:solidFill>
            </a:endParaRPr>
          </a:p>
          <a:p>
            <a:endParaRPr lang="fi-FI" sz="1400" b="0" dirty="0">
              <a:solidFill>
                <a:srgbClr val="00B0F0"/>
              </a:solidFill>
            </a:endParaRPr>
          </a:p>
          <a:p>
            <a:endParaRPr lang="fi-FI" sz="1400" b="0" dirty="0">
              <a:solidFill>
                <a:srgbClr val="00B0F0"/>
              </a:solidFill>
            </a:endParaRPr>
          </a:p>
          <a:p>
            <a:endParaRPr lang="fi-FI" sz="1400" b="0" dirty="0">
              <a:solidFill>
                <a:srgbClr val="00B0F0"/>
              </a:solidFill>
            </a:endParaRPr>
          </a:p>
          <a:p>
            <a:endParaRPr lang="fi-FI" sz="1400" b="0" dirty="0">
              <a:solidFill>
                <a:srgbClr val="00B0F0"/>
              </a:solidFill>
            </a:endParaRPr>
          </a:p>
          <a:p>
            <a:endParaRPr lang="fi-FI" sz="1400" b="0" dirty="0">
              <a:solidFill>
                <a:srgbClr val="00B0F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994788" y="1726928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994789" y="2308933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994789" y="2890938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</p:spTree>
    <p:extLst>
      <p:ext uri="{BB962C8B-B14F-4D97-AF65-F5344CB8AC3E}">
        <p14:creationId xmlns:p14="http://schemas.microsoft.com/office/powerpoint/2010/main" val="699247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594721" y="365269"/>
            <a:ext cx="8085599" cy="1195798"/>
          </a:xfrm>
        </p:spPr>
        <p:txBody>
          <a:bodyPr/>
          <a:lstStyle/>
          <a:p>
            <a:r>
              <a:rPr lang="fi-FI" dirty="0" err="1"/>
              <a:t>Which</a:t>
            </a:r>
            <a:r>
              <a:rPr lang="fi-FI" dirty="0"/>
              <a:t> is </a:t>
            </a:r>
            <a:r>
              <a:rPr lang="fi-FI" dirty="0" err="1"/>
              <a:t>easier</a:t>
            </a:r>
            <a:r>
              <a:rPr lang="fi-FI" dirty="0"/>
              <a:t> to </a:t>
            </a:r>
            <a:r>
              <a:rPr lang="fi-FI" dirty="0" err="1"/>
              <a:t>read</a:t>
            </a:r>
            <a:r>
              <a:rPr lang="fi-FI" dirty="0"/>
              <a:t>? </a:t>
            </a:r>
            <a:r>
              <a:rPr lang="fi-FI" dirty="0" err="1"/>
              <a:t>Why</a:t>
            </a:r>
            <a:r>
              <a:rPr lang="fi-FI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368230" y="1097846"/>
            <a:ext cx="4097520" cy="4662873"/>
          </a:xfrm>
          <a:ln w="38100">
            <a:solidFill>
              <a:srgbClr val="00B0F0"/>
            </a:solidFill>
          </a:ln>
        </p:spPr>
        <p:txBody>
          <a:bodyPr/>
          <a:lstStyle/>
          <a:p>
            <a:pPr marL="92075" indent="-92075"/>
            <a:r>
              <a:rPr lang="en-US" sz="1600" b="0" baseline="30000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itchFamily="34" charset="0"/>
              </a:rPr>
              <a:t>1</a:t>
            </a:r>
            <a:r>
              <a:rPr lang="en-US" sz="1600" b="0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itchFamily="34" charset="0"/>
              </a:rPr>
              <a:t>The application of science </a:t>
            </a:r>
            <a:r>
              <a:rPr lang="en-US" sz="1600" b="0" dirty="0">
                <a:latin typeface="Calibri" pitchFamily="34" charset="0"/>
              </a:rPr>
              <a:t>to the creation of useful devices to meet the needs of society is called mechanical engineering. </a:t>
            </a:r>
            <a:r>
              <a:rPr lang="en-US" sz="1600" b="0" baseline="30000" dirty="0">
                <a:solidFill>
                  <a:srgbClr val="00B0F0"/>
                </a:solidFill>
                <a:latin typeface="Calibri" pitchFamily="34" charset="0"/>
              </a:rPr>
              <a:t>2</a:t>
            </a:r>
            <a:r>
              <a:rPr lang="en-US" sz="1600" b="0" dirty="0">
                <a:solidFill>
                  <a:srgbClr val="00B0F0"/>
                </a:solidFill>
                <a:latin typeface="Calibri" pitchFamily="34" charset="0"/>
              </a:rPr>
              <a:t>The design, manufacture, operation and maintenance of a wide variety of machinery</a:t>
            </a:r>
            <a:r>
              <a:rPr lang="en-US" sz="1600" b="0" dirty="0">
                <a:latin typeface="Calibri" pitchFamily="34" charset="0"/>
              </a:rPr>
              <a:t> are the focus of a mechanical engineer’s work. </a:t>
            </a:r>
            <a:r>
              <a:rPr lang="en-US" sz="1600" b="0" baseline="30000" dirty="0">
                <a:solidFill>
                  <a:srgbClr val="00B0F0"/>
                </a:solidFill>
                <a:latin typeface="Calibri" pitchFamily="34" charset="0"/>
              </a:rPr>
              <a:t>3</a:t>
            </a:r>
            <a:r>
              <a:rPr lang="en-US" sz="1600" b="0" dirty="0">
                <a:solidFill>
                  <a:srgbClr val="00B0F0"/>
                </a:solidFill>
                <a:latin typeface="Calibri" pitchFamily="34" charset="0"/>
              </a:rPr>
              <a:t>Jet engines and minute instruments for use in medicine </a:t>
            </a:r>
            <a:r>
              <a:rPr lang="en-US" sz="1600" b="0" dirty="0">
                <a:latin typeface="Calibri" pitchFamily="34" charset="0"/>
              </a:rPr>
              <a:t>are amongst the products designed by mechanical engineers. </a:t>
            </a:r>
            <a:r>
              <a:rPr lang="en-US" sz="1600" b="0" baseline="30000" dirty="0">
                <a:solidFill>
                  <a:srgbClr val="00B0F0"/>
                </a:solidFill>
                <a:latin typeface="Calibri" pitchFamily="34" charset="0"/>
              </a:rPr>
              <a:t>4</a:t>
            </a:r>
            <a:r>
              <a:rPr lang="en-US" sz="1600" b="0" dirty="0">
                <a:solidFill>
                  <a:srgbClr val="00B0F0"/>
                </a:solidFill>
                <a:latin typeface="Calibri" pitchFamily="34" charset="0"/>
              </a:rPr>
              <a:t>Engineering drawings of the devices which are to be produced </a:t>
            </a:r>
            <a:r>
              <a:rPr lang="en-US" sz="1600" b="0" dirty="0">
                <a:latin typeface="Calibri" pitchFamily="34" charset="0"/>
              </a:rPr>
              <a:t>are created by mechanical engineers. </a:t>
            </a:r>
            <a:r>
              <a:rPr lang="en-US" sz="1600" b="0" baseline="30000" dirty="0">
                <a:latin typeface="Calibri" pitchFamily="34" charset="0"/>
              </a:rPr>
              <a:t>5</a:t>
            </a:r>
            <a:r>
              <a:rPr lang="en-US" sz="1600" b="0" dirty="0">
                <a:latin typeface="Calibri" pitchFamily="34" charset="0"/>
              </a:rPr>
              <a:t>Manual work was the normal means of creating drawings before the late 20th century, but computer-aided design (CAD) programs have been used to create drawings and designs since the use of computers became widespread. </a:t>
            </a:r>
            <a:r>
              <a:rPr lang="en-US" sz="1600" b="0" baseline="30000" dirty="0">
                <a:latin typeface="Calibri" pitchFamily="34" charset="0"/>
              </a:rPr>
              <a:t>6</a:t>
            </a:r>
            <a:r>
              <a:rPr lang="en-US" sz="1600" b="0" dirty="0">
                <a:latin typeface="Calibri" pitchFamily="34" charset="0"/>
              </a:rPr>
              <a:t>Three-dimensional models can be used directly for manufacturing the devices thanks to modern CAD programs. </a:t>
            </a:r>
          </a:p>
          <a:p>
            <a:endParaRPr lang="fi-FI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8"/>
          </p:nvPr>
        </p:nvSpPr>
        <p:spPr>
          <a:xfrm>
            <a:off x="4562168" y="1097846"/>
            <a:ext cx="4344643" cy="4662873"/>
          </a:xfrm>
        </p:spPr>
        <p:txBody>
          <a:bodyPr/>
          <a:lstStyle/>
          <a:p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subjects</a:t>
            </a:r>
            <a:r>
              <a:rPr lang="fi-FI" dirty="0"/>
              <a:t> </a:t>
            </a:r>
            <a:r>
              <a:rPr lang="fi-FI" dirty="0" err="1"/>
              <a:t>connected</a:t>
            </a:r>
            <a:r>
              <a:rPr lang="fi-FI" dirty="0"/>
              <a:t>?</a:t>
            </a:r>
          </a:p>
          <a:p>
            <a:r>
              <a:rPr lang="fi-FI" sz="1400" b="0" dirty="0" err="1">
                <a:solidFill>
                  <a:srgbClr val="00B0F0"/>
                </a:solidFill>
              </a:rPr>
              <a:t>The</a:t>
            </a:r>
            <a:r>
              <a:rPr lang="fi-FI" sz="1400" b="0" dirty="0">
                <a:solidFill>
                  <a:srgbClr val="00B0F0"/>
                </a:solidFill>
              </a:rPr>
              <a:t> </a:t>
            </a:r>
            <a:r>
              <a:rPr lang="fi-FI" sz="1400" b="0" dirty="0" err="1">
                <a:solidFill>
                  <a:srgbClr val="00B0F0"/>
                </a:solidFill>
              </a:rPr>
              <a:t>application</a:t>
            </a:r>
            <a:r>
              <a:rPr lang="fi-FI" sz="1400" b="0" dirty="0">
                <a:solidFill>
                  <a:srgbClr val="00B0F0"/>
                </a:solidFill>
              </a:rPr>
              <a:t> of science</a:t>
            </a:r>
            <a:r>
              <a:rPr lang="fi-FI" sz="1400" b="0" dirty="0"/>
              <a:t>…</a:t>
            </a:r>
            <a:r>
              <a:rPr lang="fi-FI" sz="1400" b="0" dirty="0" err="1"/>
              <a:t>mechanical</a:t>
            </a:r>
            <a:r>
              <a:rPr lang="fi-FI" sz="1400" b="0" dirty="0"/>
              <a:t> engineering</a:t>
            </a:r>
          </a:p>
          <a:p>
            <a:endParaRPr lang="fi-FI" sz="1800" b="0" dirty="0"/>
          </a:p>
          <a:p>
            <a:r>
              <a:rPr lang="fi-FI" sz="1400" b="0" dirty="0" err="1">
                <a:solidFill>
                  <a:srgbClr val="00B0F0"/>
                </a:solidFill>
              </a:rPr>
              <a:t>The</a:t>
            </a:r>
            <a:r>
              <a:rPr lang="fi-FI" sz="1400" b="0" dirty="0">
                <a:solidFill>
                  <a:srgbClr val="00B0F0"/>
                </a:solidFill>
              </a:rPr>
              <a:t> design, </a:t>
            </a:r>
            <a:r>
              <a:rPr lang="fi-FI" sz="1400" b="0" dirty="0" err="1">
                <a:solidFill>
                  <a:srgbClr val="00B0F0"/>
                </a:solidFill>
              </a:rPr>
              <a:t>manufacture</a:t>
            </a:r>
            <a:r>
              <a:rPr lang="fi-FI" sz="1400" b="0" dirty="0">
                <a:solidFill>
                  <a:srgbClr val="00B0F0"/>
                </a:solidFill>
              </a:rPr>
              <a:t>, </a:t>
            </a:r>
            <a:r>
              <a:rPr lang="fi-FI" sz="1400" b="0" dirty="0" err="1">
                <a:solidFill>
                  <a:srgbClr val="00B0F0"/>
                </a:solidFill>
              </a:rPr>
              <a:t>operation</a:t>
            </a:r>
            <a:r>
              <a:rPr lang="fi-FI" sz="1400" b="0" dirty="0">
                <a:solidFill>
                  <a:srgbClr val="00B0F0"/>
                </a:solidFill>
              </a:rPr>
              <a:t> and </a:t>
            </a:r>
            <a:r>
              <a:rPr lang="fi-FI" sz="1400" b="0" dirty="0" err="1">
                <a:solidFill>
                  <a:srgbClr val="00B0F0"/>
                </a:solidFill>
              </a:rPr>
              <a:t>maintenance</a:t>
            </a:r>
            <a:endParaRPr lang="fi-FI" sz="1400" b="0" dirty="0">
              <a:solidFill>
                <a:srgbClr val="00B0F0"/>
              </a:solidFill>
            </a:endParaRPr>
          </a:p>
          <a:p>
            <a:endParaRPr lang="fi-FI" sz="1800" b="0" dirty="0">
              <a:solidFill>
                <a:srgbClr val="00B0F0"/>
              </a:solidFill>
            </a:endParaRPr>
          </a:p>
          <a:p>
            <a:r>
              <a:rPr lang="fi-FI" sz="1400" b="0" dirty="0">
                <a:solidFill>
                  <a:srgbClr val="00B0F0"/>
                </a:solidFill>
              </a:rPr>
              <a:t>Jet </a:t>
            </a:r>
            <a:r>
              <a:rPr lang="fi-FI" sz="1400" b="0" dirty="0" err="1">
                <a:solidFill>
                  <a:srgbClr val="00B0F0"/>
                </a:solidFill>
              </a:rPr>
              <a:t>engines</a:t>
            </a:r>
            <a:r>
              <a:rPr lang="fi-FI" sz="1400" b="0" dirty="0">
                <a:solidFill>
                  <a:srgbClr val="00B0F0"/>
                </a:solidFill>
              </a:rPr>
              <a:t> and </a:t>
            </a:r>
            <a:r>
              <a:rPr lang="fi-FI" sz="1400" b="0" dirty="0" err="1">
                <a:solidFill>
                  <a:srgbClr val="00B0F0"/>
                </a:solidFill>
              </a:rPr>
              <a:t>minute</a:t>
            </a:r>
            <a:r>
              <a:rPr lang="fi-FI" sz="1400" b="0" dirty="0">
                <a:solidFill>
                  <a:srgbClr val="00B0F0"/>
                </a:solidFill>
              </a:rPr>
              <a:t> </a:t>
            </a:r>
            <a:r>
              <a:rPr lang="fi-FI" sz="1400" b="0" dirty="0" err="1">
                <a:solidFill>
                  <a:srgbClr val="00B0F0"/>
                </a:solidFill>
              </a:rPr>
              <a:t>instruments</a:t>
            </a:r>
            <a:r>
              <a:rPr lang="fi-FI" sz="1400" b="0" dirty="0"/>
              <a:t>…</a:t>
            </a:r>
            <a:r>
              <a:rPr lang="fi-FI" sz="1400" b="0" dirty="0" err="1"/>
              <a:t>the</a:t>
            </a:r>
            <a:r>
              <a:rPr lang="fi-FI" sz="1400" b="0" dirty="0"/>
              <a:t> products</a:t>
            </a:r>
          </a:p>
          <a:p>
            <a:endParaRPr lang="fi-FI" sz="1800" b="0" dirty="0"/>
          </a:p>
          <a:p>
            <a:r>
              <a:rPr lang="fi-FI" sz="1400" b="0" dirty="0">
                <a:solidFill>
                  <a:srgbClr val="00B0F0"/>
                </a:solidFill>
              </a:rPr>
              <a:t>Engineering </a:t>
            </a:r>
            <a:r>
              <a:rPr lang="fi-FI" sz="1400" b="0" dirty="0" err="1">
                <a:solidFill>
                  <a:srgbClr val="00B0F0"/>
                </a:solidFill>
              </a:rPr>
              <a:t>drawings</a:t>
            </a:r>
            <a:r>
              <a:rPr lang="fi-FI" sz="1400" b="0" dirty="0"/>
              <a:t>…</a:t>
            </a:r>
            <a:r>
              <a:rPr lang="fi-FI" sz="1400" b="0" dirty="0" err="1"/>
              <a:t>mechanical</a:t>
            </a:r>
            <a:r>
              <a:rPr lang="fi-FI" sz="1400" b="0" dirty="0"/>
              <a:t> </a:t>
            </a:r>
            <a:r>
              <a:rPr lang="fi-FI" sz="1400" b="0" dirty="0" err="1"/>
              <a:t>engineers</a:t>
            </a:r>
            <a:endParaRPr lang="fi-FI" sz="1400" b="0" dirty="0"/>
          </a:p>
          <a:p>
            <a:endParaRPr lang="fi-FI" sz="1400" b="0" dirty="0">
              <a:solidFill>
                <a:srgbClr val="00B0F0"/>
              </a:solidFill>
            </a:endParaRPr>
          </a:p>
          <a:p>
            <a:endParaRPr lang="fi-FI" sz="1400" b="0" dirty="0">
              <a:solidFill>
                <a:srgbClr val="00B0F0"/>
              </a:solidFill>
            </a:endParaRPr>
          </a:p>
          <a:p>
            <a:endParaRPr lang="fi-FI" sz="1400" b="0" dirty="0">
              <a:solidFill>
                <a:srgbClr val="00B0F0"/>
              </a:solidFill>
            </a:endParaRPr>
          </a:p>
          <a:p>
            <a:endParaRPr lang="fi-FI" sz="1400" b="0" dirty="0">
              <a:solidFill>
                <a:srgbClr val="00B0F0"/>
              </a:solidFill>
            </a:endParaRPr>
          </a:p>
          <a:p>
            <a:endParaRPr lang="fi-FI" sz="1400" b="0" dirty="0">
              <a:solidFill>
                <a:srgbClr val="00B0F0"/>
              </a:solidFill>
            </a:endParaRPr>
          </a:p>
          <a:p>
            <a:endParaRPr lang="fi-FI" sz="1400" b="0" dirty="0">
              <a:solidFill>
                <a:srgbClr val="00B0F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994788" y="1726928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994789" y="2308933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994789" y="2890938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994788" y="3476211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</p:spTree>
    <p:extLst>
      <p:ext uri="{BB962C8B-B14F-4D97-AF65-F5344CB8AC3E}">
        <p14:creationId xmlns:p14="http://schemas.microsoft.com/office/powerpoint/2010/main" val="3193781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594721" y="365269"/>
            <a:ext cx="8085599" cy="1195798"/>
          </a:xfrm>
        </p:spPr>
        <p:txBody>
          <a:bodyPr/>
          <a:lstStyle/>
          <a:p>
            <a:r>
              <a:rPr lang="fi-FI" dirty="0" err="1"/>
              <a:t>Which</a:t>
            </a:r>
            <a:r>
              <a:rPr lang="fi-FI" dirty="0"/>
              <a:t> is </a:t>
            </a:r>
            <a:r>
              <a:rPr lang="fi-FI" dirty="0" err="1"/>
              <a:t>easier</a:t>
            </a:r>
            <a:r>
              <a:rPr lang="fi-FI" dirty="0"/>
              <a:t> to </a:t>
            </a:r>
            <a:r>
              <a:rPr lang="fi-FI" dirty="0" err="1"/>
              <a:t>read</a:t>
            </a:r>
            <a:r>
              <a:rPr lang="fi-FI" dirty="0"/>
              <a:t>? </a:t>
            </a:r>
            <a:r>
              <a:rPr lang="fi-FI" dirty="0" err="1"/>
              <a:t>Why</a:t>
            </a:r>
            <a:r>
              <a:rPr lang="fi-FI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368230" y="1097846"/>
            <a:ext cx="4097520" cy="4662873"/>
          </a:xfrm>
          <a:ln w="38100">
            <a:solidFill>
              <a:srgbClr val="00B0F0"/>
            </a:solidFill>
          </a:ln>
        </p:spPr>
        <p:txBody>
          <a:bodyPr/>
          <a:lstStyle/>
          <a:p>
            <a:pPr marL="92075" indent="-92075"/>
            <a:r>
              <a:rPr lang="en-US" sz="1600" b="0" baseline="30000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itchFamily="34" charset="0"/>
              </a:rPr>
              <a:t>1</a:t>
            </a:r>
            <a:r>
              <a:rPr lang="en-US" sz="1600" b="0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itchFamily="34" charset="0"/>
              </a:rPr>
              <a:t>The application of science </a:t>
            </a:r>
            <a:r>
              <a:rPr lang="en-US" sz="1600" b="0" dirty="0">
                <a:latin typeface="Calibri" pitchFamily="34" charset="0"/>
              </a:rPr>
              <a:t>to the creation of useful devices to meet the needs of society is called mechanical engineering. </a:t>
            </a:r>
            <a:r>
              <a:rPr lang="en-US" sz="1600" b="0" baseline="30000" dirty="0">
                <a:solidFill>
                  <a:srgbClr val="00B0F0"/>
                </a:solidFill>
                <a:latin typeface="Calibri" pitchFamily="34" charset="0"/>
              </a:rPr>
              <a:t>2</a:t>
            </a:r>
            <a:r>
              <a:rPr lang="en-US" sz="1600" b="0" dirty="0">
                <a:solidFill>
                  <a:srgbClr val="00B0F0"/>
                </a:solidFill>
                <a:latin typeface="Calibri" pitchFamily="34" charset="0"/>
              </a:rPr>
              <a:t>The design, manufacture, operation and maintenance of a wide variety of machinery</a:t>
            </a:r>
            <a:r>
              <a:rPr lang="en-US" sz="1600" b="0" dirty="0">
                <a:latin typeface="Calibri" pitchFamily="34" charset="0"/>
              </a:rPr>
              <a:t> are the focus of a mechanical engineer’s work. </a:t>
            </a:r>
            <a:r>
              <a:rPr lang="en-US" sz="1600" b="0" baseline="30000" dirty="0">
                <a:solidFill>
                  <a:srgbClr val="00B0F0"/>
                </a:solidFill>
                <a:latin typeface="Calibri" pitchFamily="34" charset="0"/>
              </a:rPr>
              <a:t>3</a:t>
            </a:r>
            <a:r>
              <a:rPr lang="en-US" sz="1600" b="0" dirty="0">
                <a:solidFill>
                  <a:srgbClr val="00B0F0"/>
                </a:solidFill>
                <a:latin typeface="Calibri" pitchFamily="34" charset="0"/>
              </a:rPr>
              <a:t>Jet engines and minute instruments for use in medicine </a:t>
            </a:r>
            <a:r>
              <a:rPr lang="en-US" sz="1600" b="0" dirty="0">
                <a:latin typeface="Calibri" pitchFamily="34" charset="0"/>
              </a:rPr>
              <a:t>are amongst the products designed by mechanical engineers. </a:t>
            </a:r>
            <a:r>
              <a:rPr lang="en-US" sz="1600" b="0" baseline="30000" dirty="0">
                <a:solidFill>
                  <a:srgbClr val="00B0F0"/>
                </a:solidFill>
                <a:latin typeface="Calibri" pitchFamily="34" charset="0"/>
              </a:rPr>
              <a:t>4</a:t>
            </a:r>
            <a:r>
              <a:rPr lang="en-US" sz="1600" b="0" dirty="0">
                <a:solidFill>
                  <a:srgbClr val="00B0F0"/>
                </a:solidFill>
                <a:latin typeface="Calibri" pitchFamily="34" charset="0"/>
              </a:rPr>
              <a:t>Engineering drawings of the devices which are to be produced</a:t>
            </a:r>
            <a:r>
              <a:rPr lang="en-US" sz="1600" b="0" dirty="0">
                <a:latin typeface="Calibri" pitchFamily="34" charset="0"/>
              </a:rPr>
              <a:t> are created by mechanical engineers. </a:t>
            </a:r>
            <a:r>
              <a:rPr lang="en-US" sz="1600" b="0" baseline="30000" dirty="0">
                <a:solidFill>
                  <a:srgbClr val="00B0F0"/>
                </a:solidFill>
                <a:latin typeface="Calibri" pitchFamily="34" charset="0"/>
              </a:rPr>
              <a:t>5</a:t>
            </a:r>
            <a:r>
              <a:rPr lang="en-US" sz="1600" b="0" dirty="0">
                <a:solidFill>
                  <a:srgbClr val="00B0F0"/>
                </a:solidFill>
                <a:latin typeface="Calibri" pitchFamily="34" charset="0"/>
              </a:rPr>
              <a:t>Manual work </a:t>
            </a:r>
            <a:r>
              <a:rPr lang="en-US" sz="1600" b="0" dirty="0">
                <a:latin typeface="Calibri" pitchFamily="34" charset="0"/>
              </a:rPr>
              <a:t>was the normal means of creating drawings before the late 20th century, but computer-aided design (CAD) programs have been used to create drawings and designs since the use of computers became widespread. </a:t>
            </a:r>
            <a:r>
              <a:rPr lang="en-US" sz="1600" b="0" baseline="30000" dirty="0">
                <a:latin typeface="Calibri" pitchFamily="34" charset="0"/>
              </a:rPr>
              <a:t>6</a:t>
            </a:r>
            <a:r>
              <a:rPr lang="en-US" sz="1600" b="0" dirty="0">
                <a:latin typeface="Calibri" pitchFamily="34" charset="0"/>
              </a:rPr>
              <a:t>Three-dimensional models can be used directly for manufacturing the devices thanks to modern CAD programs. </a:t>
            </a:r>
          </a:p>
          <a:p>
            <a:endParaRPr lang="fi-FI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8"/>
          </p:nvPr>
        </p:nvSpPr>
        <p:spPr>
          <a:xfrm>
            <a:off x="4562168" y="1097846"/>
            <a:ext cx="4344643" cy="4662873"/>
          </a:xfrm>
        </p:spPr>
        <p:txBody>
          <a:bodyPr/>
          <a:lstStyle/>
          <a:p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subjects</a:t>
            </a:r>
            <a:r>
              <a:rPr lang="fi-FI" dirty="0"/>
              <a:t> </a:t>
            </a:r>
            <a:r>
              <a:rPr lang="fi-FI" dirty="0" err="1"/>
              <a:t>connected</a:t>
            </a:r>
            <a:r>
              <a:rPr lang="fi-FI" dirty="0"/>
              <a:t>?</a:t>
            </a:r>
          </a:p>
          <a:p>
            <a:r>
              <a:rPr lang="fi-FI" sz="1400" b="0" dirty="0" err="1">
                <a:solidFill>
                  <a:srgbClr val="00B0F0"/>
                </a:solidFill>
              </a:rPr>
              <a:t>The</a:t>
            </a:r>
            <a:r>
              <a:rPr lang="fi-FI" sz="1400" b="0" dirty="0">
                <a:solidFill>
                  <a:srgbClr val="00B0F0"/>
                </a:solidFill>
              </a:rPr>
              <a:t> </a:t>
            </a:r>
            <a:r>
              <a:rPr lang="fi-FI" sz="1400" b="0" dirty="0" err="1">
                <a:solidFill>
                  <a:srgbClr val="00B0F0"/>
                </a:solidFill>
              </a:rPr>
              <a:t>application</a:t>
            </a:r>
            <a:r>
              <a:rPr lang="fi-FI" sz="1400" b="0" dirty="0">
                <a:solidFill>
                  <a:srgbClr val="00B0F0"/>
                </a:solidFill>
              </a:rPr>
              <a:t> of science</a:t>
            </a:r>
            <a:r>
              <a:rPr lang="fi-FI" sz="1400" b="0" dirty="0"/>
              <a:t>…</a:t>
            </a:r>
            <a:r>
              <a:rPr lang="fi-FI" sz="1400" b="0" dirty="0" err="1"/>
              <a:t>mechanical</a:t>
            </a:r>
            <a:r>
              <a:rPr lang="fi-FI" sz="1400" b="0" dirty="0"/>
              <a:t> engineering</a:t>
            </a:r>
          </a:p>
          <a:p>
            <a:endParaRPr lang="fi-FI" sz="1800" b="0" dirty="0"/>
          </a:p>
          <a:p>
            <a:r>
              <a:rPr lang="fi-FI" sz="1400" b="0" dirty="0" err="1">
                <a:solidFill>
                  <a:srgbClr val="00B0F0"/>
                </a:solidFill>
              </a:rPr>
              <a:t>The</a:t>
            </a:r>
            <a:r>
              <a:rPr lang="fi-FI" sz="1400" b="0" dirty="0">
                <a:solidFill>
                  <a:srgbClr val="00B0F0"/>
                </a:solidFill>
              </a:rPr>
              <a:t> design, </a:t>
            </a:r>
            <a:r>
              <a:rPr lang="fi-FI" sz="1400" b="0" dirty="0" err="1">
                <a:solidFill>
                  <a:srgbClr val="00B0F0"/>
                </a:solidFill>
              </a:rPr>
              <a:t>manufacture</a:t>
            </a:r>
            <a:r>
              <a:rPr lang="fi-FI" sz="1400" b="0" dirty="0">
                <a:solidFill>
                  <a:srgbClr val="00B0F0"/>
                </a:solidFill>
              </a:rPr>
              <a:t>, </a:t>
            </a:r>
            <a:r>
              <a:rPr lang="fi-FI" sz="1400" b="0" dirty="0" err="1">
                <a:solidFill>
                  <a:srgbClr val="00B0F0"/>
                </a:solidFill>
              </a:rPr>
              <a:t>operation</a:t>
            </a:r>
            <a:r>
              <a:rPr lang="fi-FI" sz="1400" b="0" dirty="0">
                <a:solidFill>
                  <a:srgbClr val="00B0F0"/>
                </a:solidFill>
              </a:rPr>
              <a:t> and </a:t>
            </a:r>
            <a:r>
              <a:rPr lang="fi-FI" sz="1400" b="0" dirty="0" err="1">
                <a:solidFill>
                  <a:srgbClr val="00B0F0"/>
                </a:solidFill>
              </a:rPr>
              <a:t>maintenance</a:t>
            </a:r>
            <a:endParaRPr lang="fi-FI" sz="1400" b="0" dirty="0">
              <a:solidFill>
                <a:srgbClr val="00B0F0"/>
              </a:solidFill>
            </a:endParaRPr>
          </a:p>
          <a:p>
            <a:endParaRPr lang="fi-FI" sz="1800" b="0" dirty="0">
              <a:solidFill>
                <a:srgbClr val="00B0F0"/>
              </a:solidFill>
            </a:endParaRPr>
          </a:p>
          <a:p>
            <a:r>
              <a:rPr lang="fi-FI" sz="1400" b="0" dirty="0">
                <a:solidFill>
                  <a:srgbClr val="00B0F0"/>
                </a:solidFill>
              </a:rPr>
              <a:t>Jet </a:t>
            </a:r>
            <a:r>
              <a:rPr lang="fi-FI" sz="1400" b="0" dirty="0" err="1">
                <a:solidFill>
                  <a:srgbClr val="00B0F0"/>
                </a:solidFill>
              </a:rPr>
              <a:t>engines</a:t>
            </a:r>
            <a:r>
              <a:rPr lang="fi-FI" sz="1400" b="0" dirty="0">
                <a:solidFill>
                  <a:srgbClr val="00B0F0"/>
                </a:solidFill>
              </a:rPr>
              <a:t> and </a:t>
            </a:r>
            <a:r>
              <a:rPr lang="fi-FI" sz="1400" b="0" dirty="0" err="1">
                <a:solidFill>
                  <a:srgbClr val="00B0F0"/>
                </a:solidFill>
              </a:rPr>
              <a:t>minute</a:t>
            </a:r>
            <a:r>
              <a:rPr lang="fi-FI" sz="1400" b="0" dirty="0">
                <a:solidFill>
                  <a:srgbClr val="00B0F0"/>
                </a:solidFill>
              </a:rPr>
              <a:t> </a:t>
            </a:r>
            <a:r>
              <a:rPr lang="fi-FI" sz="1400" b="0" dirty="0" err="1">
                <a:solidFill>
                  <a:srgbClr val="00B0F0"/>
                </a:solidFill>
              </a:rPr>
              <a:t>instruments</a:t>
            </a:r>
            <a:r>
              <a:rPr lang="fi-FI" sz="1400" b="0" dirty="0"/>
              <a:t>…</a:t>
            </a:r>
            <a:r>
              <a:rPr lang="fi-FI" sz="1400" b="0" dirty="0" err="1"/>
              <a:t>the</a:t>
            </a:r>
            <a:r>
              <a:rPr lang="fi-FI" sz="1400" b="0" dirty="0"/>
              <a:t> products</a:t>
            </a:r>
          </a:p>
          <a:p>
            <a:endParaRPr lang="fi-FI" sz="1800" b="0" dirty="0"/>
          </a:p>
          <a:p>
            <a:r>
              <a:rPr lang="fi-FI" sz="1400" b="0" dirty="0">
                <a:solidFill>
                  <a:srgbClr val="00B0F0"/>
                </a:solidFill>
              </a:rPr>
              <a:t>Engineering </a:t>
            </a:r>
            <a:r>
              <a:rPr lang="fi-FI" sz="1400" b="0" dirty="0" err="1">
                <a:solidFill>
                  <a:srgbClr val="00B0F0"/>
                </a:solidFill>
              </a:rPr>
              <a:t>drawings</a:t>
            </a:r>
            <a:r>
              <a:rPr lang="fi-FI" sz="1400" b="0" dirty="0"/>
              <a:t>…</a:t>
            </a:r>
            <a:r>
              <a:rPr lang="fi-FI" sz="1400" b="0" dirty="0" err="1"/>
              <a:t>mechanical</a:t>
            </a:r>
            <a:r>
              <a:rPr lang="fi-FI" sz="1400" b="0" dirty="0"/>
              <a:t> </a:t>
            </a:r>
            <a:r>
              <a:rPr lang="fi-FI" sz="1400" b="0" dirty="0" err="1"/>
              <a:t>engineers</a:t>
            </a:r>
            <a:endParaRPr lang="fi-FI" sz="1400" b="0" dirty="0"/>
          </a:p>
          <a:p>
            <a:endParaRPr lang="fi-FI" sz="1800" b="0" dirty="0">
              <a:solidFill>
                <a:srgbClr val="00B0F0"/>
              </a:solidFill>
            </a:endParaRPr>
          </a:p>
          <a:p>
            <a:r>
              <a:rPr lang="fi-FI" sz="1400" b="0" dirty="0" err="1">
                <a:solidFill>
                  <a:srgbClr val="00B0F0"/>
                </a:solidFill>
              </a:rPr>
              <a:t>Manual</a:t>
            </a:r>
            <a:r>
              <a:rPr lang="fi-FI" sz="1400" b="0" dirty="0">
                <a:solidFill>
                  <a:srgbClr val="00B0F0"/>
                </a:solidFill>
              </a:rPr>
              <a:t> </a:t>
            </a:r>
            <a:r>
              <a:rPr lang="fi-FI" sz="1400" b="0" dirty="0" err="1">
                <a:solidFill>
                  <a:srgbClr val="00B0F0"/>
                </a:solidFill>
              </a:rPr>
              <a:t>work</a:t>
            </a:r>
            <a:r>
              <a:rPr lang="fi-FI" sz="1400" b="0" dirty="0"/>
              <a:t>…</a:t>
            </a:r>
            <a:r>
              <a:rPr lang="fi-FI" sz="1400" b="0" dirty="0" err="1"/>
              <a:t>normal</a:t>
            </a:r>
            <a:r>
              <a:rPr lang="fi-FI" sz="1400" b="0" dirty="0"/>
              <a:t> </a:t>
            </a:r>
            <a:r>
              <a:rPr lang="fi-FI" sz="1400" b="0" dirty="0" err="1"/>
              <a:t>means</a:t>
            </a:r>
            <a:endParaRPr lang="fi-FI" sz="1400" b="0" dirty="0"/>
          </a:p>
          <a:p>
            <a:endParaRPr lang="fi-FI" sz="1400" b="0" dirty="0">
              <a:solidFill>
                <a:srgbClr val="00B0F0"/>
              </a:solidFill>
            </a:endParaRPr>
          </a:p>
          <a:p>
            <a:endParaRPr lang="fi-FI" sz="1400" b="0" dirty="0">
              <a:solidFill>
                <a:srgbClr val="00B0F0"/>
              </a:solidFill>
            </a:endParaRPr>
          </a:p>
          <a:p>
            <a:endParaRPr lang="fi-FI" sz="1400" b="0" dirty="0">
              <a:solidFill>
                <a:srgbClr val="00B0F0"/>
              </a:solidFill>
            </a:endParaRPr>
          </a:p>
          <a:p>
            <a:endParaRPr lang="fi-FI" sz="1400" b="0" dirty="0">
              <a:solidFill>
                <a:srgbClr val="00B0F0"/>
              </a:solidFill>
            </a:endParaRPr>
          </a:p>
          <a:p>
            <a:endParaRPr lang="fi-FI" sz="1400" b="0" dirty="0">
              <a:solidFill>
                <a:srgbClr val="00B0F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994788" y="1726928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994789" y="2308933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994789" y="2890938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994788" y="3476211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994789" y="4065957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</p:spTree>
    <p:extLst>
      <p:ext uri="{BB962C8B-B14F-4D97-AF65-F5344CB8AC3E}">
        <p14:creationId xmlns:p14="http://schemas.microsoft.com/office/powerpoint/2010/main" val="41913532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594721" y="365269"/>
            <a:ext cx="8085599" cy="1195798"/>
          </a:xfrm>
        </p:spPr>
        <p:txBody>
          <a:bodyPr/>
          <a:lstStyle/>
          <a:p>
            <a:r>
              <a:rPr lang="fi-FI" dirty="0" err="1"/>
              <a:t>Which</a:t>
            </a:r>
            <a:r>
              <a:rPr lang="fi-FI" dirty="0"/>
              <a:t> is </a:t>
            </a:r>
            <a:r>
              <a:rPr lang="fi-FI" dirty="0" err="1"/>
              <a:t>easier</a:t>
            </a:r>
            <a:r>
              <a:rPr lang="fi-FI" dirty="0"/>
              <a:t> to </a:t>
            </a:r>
            <a:r>
              <a:rPr lang="fi-FI" dirty="0" err="1"/>
              <a:t>read</a:t>
            </a:r>
            <a:r>
              <a:rPr lang="fi-FI" dirty="0"/>
              <a:t>? </a:t>
            </a:r>
            <a:r>
              <a:rPr lang="fi-FI" dirty="0" err="1"/>
              <a:t>Why</a:t>
            </a:r>
            <a:r>
              <a:rPr lang="fi-FI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368230" y="1097846"/>
            <a:ext cx="4097520" cy="4662873"/>
          </a:xfrm>
          <a:ln w="38100">
            <a:solidFill>
              <a:srgbClr val="00B0F0"/>
            </a:solidFill>
          </a:ln>
        </p:spPr>
        <p:txBody>
          <a:bodyPr/>
          <a:lstStyle/>
          <a:p>
            <a:pPr marL="92075" indent="-92075"/>
            <a:r>
              <a:rPr lang="en-US" sz="1600" b="0" baseline="30000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itchFamily="34" charset="0"/>
              </a:rPr>
              <a:t>1</a:t>
            </a:r>
            <a:r>
              <a:rPr lang="en-US" sz="1600" b="0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itchFamily="34" charset="0"/>
              </a:rPr>
              <a:t>The application of science </a:t>
            </a:r>
            <a:r>
              <a:rPr lang="en-US" sz="1600" b="0" dirty="0">
                <a:latin typeface="Calibri" pitchFamily="34" charset="0"/>
              </a:rPr>
              <a:t>to the creation of useful devices to meet the needs of society is called mechanical engineering. </a:t>
            </a:r>
            <a:r>
              <a:rPr lang="en-US" sz="1600" b="0" baseline="30000" dirty="0">
                <a:solidFill>
                  <a:srgbClr val="00B0F0"/>
                </a:solidFill>
                <a:latin typeface="Calibri" pitchFamily="34" charset="0"/>
              </a:rPr>
              <a:t>2</a:t>
            </a:r>
            <a:r>
              <a:rPr lang="en-US" sz="1600" b="0" dirty="0">
                <a:solidFill>
                  <a:srgbClr val="00B0F0"/>
                </a:solidFill>
                <a:latin typeface="Calibri" pitchFamily="34" charset="0"/>
              </a:rPr>
              <a:t>The design, manufacture, operation and maintenance of a wide variety of machinery</a:t>
            </a:r>
            <a:r>
              <a:rPr lang="en-US" sz="1600" b="0" dirty="0">
                <a:latin typeface="Calibri" pitchFamily="34" charset="0"/>
              </a:rPr>
              <a:t> are the focus of a mechanical engineer’s work. </a:t>
            </a:r>
            <a:r>
              <a:rPr lang="en-US" sz="1600" b="0" baseline="30000" dirty="0">
                <a:solidFill>
                  <a:srgbClr val="00B0F0"/>
                </a:solidFill>
                <a:latin typeface="Calibri" pitchFamily="34" charset="0"/>
              </a:rPr>
              <a:t>3</a:t>
            </a:r>
            <a:r>
              <a:rPr lang="en-US" sz="1600" b="0" dirty="0">
                <a:solidFill>
                  <a:srgbClr val="00B0F0"/>
                </a:solidFill>
                <a:latin typeface="Calibri" pitchFamily="34" charset="0"/>
              </a:rPr>
              <a:t>Jet engines and minute instruments for use in medicine </a:t>
            </a:r>
            <a:r>
              <a:rPr lang="en-US" sz="1600" b="0" dirty="0">
                <a:latin typeface="Calibri" pitchFamily="34" charset="0"/>
              </a:rPr>
              <a:t>are amongst the products designed by mechanical engineers. </a:t>
            </a:r>
            <a:r>
              <a:rPr lang="en-US" sz="1600" b="0" baseline="30000" dirty="0">
                <a:solidFill>
                  <a:srgbClr val="00B0F0"/>
                </a:solidFill>
                <a:latin typeface="Calibri" pitchFamily="34" charset="0"/>
              </a:rPr>
              <a:t>4</a:t>
            </a:r>
            <a:r>
              <a:rPr lang="en-US" sz="1600" b="0" dirty="0">
                <a:solidFill>
                  <a:srgbClr val="00B0F0"/>
                </a:solidFill>
                <a:latin typeface="Calibri" pitchFamily="34" charset="0"/>
              </a:rPr>
              <a:t>Engineering drawings of the devices which are to be produced</a:t>
            </a:r>
            <a:r>
              <a:rPr lang="en-US" sz="1600" b="0" dirty="0">
                <a:latin typeface="Calibri" pitchFamily="34" charset="0"/>
              </a:rPr>
              <a:t> are created by mechanical engineers. </a:t>
            </a:r>
            <a:r>
              <a:rPr lang="en-US" sz="1600" b="0" baseline="30000" dirty="0">
                <a:solidFill>
                  <a:srgbClr val="00B0F0"/>
                </a:solidFill>
                <a:latin typeface="Calibri" pitchFamily="34" charset="0"/>
              </a:rPr>
              <a:t>5</a:t>
            </a:r>
            <a:r>
              <a:rPr lang="en-US" sz="1600" b="0" dirty="0">
                <a:solidFill>
                  <a:srgbClr val="00B0F0"/>
                </a:solidFill>
                <a:latin typeface="Calibri" pitchFamily="34" charset="0"/>
              </a:rPr>
              <a:t>Manual work </a:t>
            </a:r>
            <a:r>
              <a:rPr lang="en-US" sz="1600" b="0" dirty="0">
                <a:latin typeface="Calibri" pitchFamily="34" charset="0"/>
              </a:rPr>
              <a:t>was the normal means of creating drawings before the late 20th century, but computer-aided design (CAD) programs have been used to create drawings and designs since the use of computers became widespread. </a:t>
            </a:r>
            <a:r>
              <a:rPr lang="en-US" sz="1600" b="0" baseline="30000" dirty="0">
                <a:latin typeface="Calibri" pitchFamily="34" charset="0"/>
              </a:rPr>
              <a:t>6</a:t>
            </a:r>
            <a:r>
              <a:rPr lang="en-US" sz="1600" b="0" dirty="0">
                <a:solidFill>
                  <a:srgbClr val="00B0F0"/>
                </a:solidFill>
                <a:latin typeface="Calibri" pitchFamily="34" charset="0"/>
              </a:rPr>
              <a:t>Three-dimensional models</a:t>
            </a:r>
            <a:r>
              <a:rPr lang="en-US" sz="1600" b="0" dirty="0">
                <a:latin typeface="Calibri" pitchFamily="34" charset="0"/>
              </a:rPr>
              <a:t> can be used directly for manufacturing the devices thanks to modern CAD programs. </a:t>
            </a:r>
          </a:p>
          <a:p>
            <a:endParaRPr lang="fi-FI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8"/>
          </p:nvPr>
        </p:nvSpPr>
        <p:spPr>
          <a:xfrm>
            <a:off x="4562168" y="1097846"/>
            <a:ext cx="4344643" cy="4662873"/>
          </a:xfrm>
        </p:spPr>
        <p:txBody>
          <a:bodyPr/>
          <a:lstStyle/>
          <a:p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subjects</a:t>
            </a:r>
            <a:r>
              <a:rPr lang="fi-FI" dirty="0"/>
              <a:t> </a:t>
            </a:r>
            <a:r>
              <a:rPr lang="fi-FI" dirty="0" err="1"/>
              <a:t>connected</a:t>
            </a:r>
            <a:r>
              <a:rPr lang="fi-FI" dirty="0"/>
              <a:t>?</a:t>
            </a:r>
          </a:p>
          <a:p>
            <a:r>
              <a:rPr lang="fi-FI" sz="1400" b="0" dirty="0" err="1">
                <a:solidFill>
                  <a:srgbClr val="00B0F0"/>
                </a:solidFill>
              </a:rPr>
              <a:t>The</a:t>
            </a:r>
            <a:r>
              <a:rPr lang="fi-FI" sz="1400" b="0" dirty="0">
                <a:solidFill>
                  <a:srgbClr val="00B0F0"/>
                </a:solidFill>
              </a:rPr>
              <a:t> </a:t>
            </a:r>
            <a:r>
              <a:rPr lang="fi-FI" sz="1400" b="0" dirty="0" err="1">
                <a:solidFill>
                  <a:srgbClr val="00B0F0"/>
                </a:solidFill>
              </a:rPr>
              <a:t>application</a:t>
            </a:r>
            <a:r>
              <a:rPr lang="fi-FI" sz="1400" b="0" dirty="0">
                <a:solidFill>
                  <a:srgbClr val="00B0F0"/>
                </a:solidFill>
              </a:rPr>
              <a:t> of science</a:t>
            </a:r>
            <a:r>
              <a:rPr lang="fi-FI" sz="1400" b="0" dirty="0"/>
              <a:t>…</a:t>
            </a:r>
            <a:r>
              <a:rPr lang="fi-FI" sz="1400" b="0" dirty="0" err="1"/>
              <a:t>mechanical</a:t>
            </a:r>
            <a:r>
              <a:rPr lang="fi-FI" sz="1400" b="0" dirty="0"/>
              <a:t> engineering</a:t>
            </a:r>
          </a:p>
          <a:p>
            <a:endParaRPr lang="fi-FI" sz="1800" b="0" dirty="0"/>
          </a:p>
          <a:p>
            <a:r>
              <a:rPr lang="fi-FI" sz="1400" b="0" dirty="0" err="1">
                <a:solidFill>
                  <a:srgbClr val="00B0F0"/>
                </a:solidFill>
              </a:rPr>
              <a:t>The</a:t>
            </a:r>
            <a:r>
              <a:rPr lang="fi-FI" sz="1400" b="0" dirty="0">
                <a:solidFill>
                  <a:srgbClr val="00B0F0"/>
                </a:solidFill>
              </a:rPr>
              <a:t> design, </a:t>
            </a:r>
            <a:r>
              <a:rPr lang="fi-FI" sz="1400" b="0" dirty="0" err="1">
                <a:solidFill>
                  <a:srgbClr val="00B0F0"/>
                </a:solidFill>
              </a:rPr>
              <a:t>manufacture</a:t>
            </a:r>
            <a:r>
              <a:rPr lang="fi-FI" sz="1400" b="0" dirty="0">
                <a:solidFill>
                  <a:srgbClr val="00B0F0"/>
                </a:solidFill>
              </a:rPr>
              <a:t>, </a:t>
            </a:r>
            <a:r>
              <a:rPr lang="fi-FI" sz="1400" b="0" dirty="0" err="1">
                <a:solidFill>
                  <a:srgbClr val="00B0F0"/>
                </a:solidFill>
              </a:rPr>
              <a:t>operation</a:t>
            </a:r>
            <a:r>
              <a:rPr lang="fi-FI" sz="1400" b="0" dirty="0">
                <a:solidFill>
                  <a:srgbClr val="00B0F0"/>
                </a:solidFill>
              </a:rPr>
              <a:t> and </a:t>
            </a:r>
            <a:r>
              <a:rPr lang="fi-FI" sz="1400" b="0" dirty="0" err="1">
                <a:solidFill>
                  <a:srgbClr val="00B0F0"/>
                </a:solidFill>
              </a:rPr>
              <a:t>maintenance</a:t>
            </a:r>
            <a:endParaRPr lang="fi-FI" sz="1400" b="0" dirty="0">
              <a:solidFill>
                <a:srgbClr val="00B0F0"/>
              </a:solidFill>
            </a:endParaRPr>
          </a:p>
          <a:p>
            <a:endParaRPr lang="fi-FI" sz="1800" b="0" dirty="0">
              <a:solidFill>
                <a:srgbClr val="00B0F0"/>
              </a:solidFill>
            </a:endParaRPr>
          </a:p>
          <a:p>
            <a:r>
              <a:rPr lang="fi-FI" sz="1400" b="0" dirty="0">
                <a:solidFill>
                  <a:srgbClr val="00B0F0"/>
                </a:solidFill>
              </a:rPr>
              <a:t>Jet </a:t>
            </a:r>
            <a:r>
              <a:rPr lang="fi-FI" sz="1400" b="0" dirty="0" err="1">
                <a:solidFill>
                  <a:srgbClr val="00B0F0"/>
                </a:solidFill>
              </a:rPr>
              <a:t>engines</a:t>
            </a:r>
            <a:r>
              <a:rPr lang="fi-FI" sz="1400" b="0" dirty="0">
                <a:solidFill>
                  <a:srgbClr val="00B0F0"/>
                </a:solidFill>
              </a:rPr>
              <a:t> and </a:t>
            </a:r>
            <a:r>
              <a:rPr lang="fi-FI" sz="1400" b="0" dirty="0" err="1">
                <a:solidFill>
                  <a:srgbClr val="00B0F0"/>
                </a:solidFill>
              </a:rPr>
              <a:t>minute</a:t>
            </a:r>
            <a:r>
              <a:rPr lang="fi-FI" sz="1400" b="0" dirty="0">
                <a:solidFill>
                  <a:srgbClr val="00B0F0"/>
                </a:solidFill>
              </a:rPr>
              <a:t> </a:t>
            </a:r>
            <a:r>
              <a:rPr lang="fi-FI" sz="1400" b="0" dirty="0" err="1">
                <a:solidFill>
                  <a:srgbClr val="00B0F0"/>
                </a:solidFill>
              </a:rPr>
              <a:t>instruments</a:t>
            </a:r>
            <a:r>
              <a:rPr lang="fi-FI" sz="1400" b="0" dirty="0"/>
              <a:t>…</a:t>
            </a:r>
            <a:r>
              <a:rPr lang="fi-FI" sz="1400" b="0" dirty="0" err="1"/>
              <a:t>the</a:t>
            </a:r>
            <a:r>
              <a:rPr lang="fi-FI" sz="1400" b="0" dirty="0"/>
              <a:t> products</a:t>
            </a:r>
          </a:p>
          <a:p>
            <a:endParaRPr lang="fi-FI" sz="1800" b="0" dirty="0"/>
          </a:p>
          <a:p>
            <a:r>
              <a:rPr lang="fi-FI" sz="1400" b="0" dirty="0">
                <a:solidFill>
                  <a:srgbClr val="00B0F0"/>
                </a:solidFill>
              </a:rPr>
              <a:t>Engineering </a:t>
            </a:r>
            <a:r>
              <a:rPr lang="fi-FI" sz="1400" b="0" dirty="0" err="1">
                <a:solidFill>
                  <a:srgbClr val="00B0F0"/>
                </a:solidFill>
              </a:rPr>
              <a:t>drawings</a:t>
            </a:r>
            <a:r>
              <a:rPr lang="fi-FI" sz="1400" b="0" dirty="0"/>
              <a:t>…</a:t>
            </a:r>
            <a:r>
              <a:rPr lang="fi-FI" sz="1400" b="0" dirty="0" err="1"/>
              <a:t>mechanical</a:t>
            </a:r>
            <a:r>
              <a:rPr lang="fi-FI" sz="1400" b="0" dirty="0"/>
              <a:t> </a:t>
            </a:r>
            <a:r>
              <a:rPr lang="fi-FI" sz="1400" b="0" dirty="0" err="1"/>
              <a:t>engineers</a:t>
            </a:r>
            <a:endParaRPr lang="fi-FI" sz="1400" b="0" dirty="0"/>
          </a:p>
          <a:p>
            <a:endParaRPr lang="fi-FI" sz="1800" b="0" dirty="0">
              <a:solidFill>
                <a:srgbClr val="00B0F0"/>
              </a:solidFill>
            </a:endParaRPr>
          </a:p>
          <a:p>
            <a:r>
              <a:rPr lang="fi-FI" sz="1400" b="0" dirty="0" err="1">
                <a:solidFill>
                  <a:srgbClr val="00B0F0"/>
                </a:solidFill>
              </a:rPr>
              <a:t>Manual</a:t>
            </a:r>
            <a:r>
              <a:rPr lang="fi-FI" sz="1400" b="0" dirty="0">
                <a:solidFill>
                  <a:srgbClr val="00B0F0"/>
                </a:solidFill>
              </a:rPr>
              <a:t> </a:t>
            </a:r>
            <a:r>
              <a:rPr lang="fi-FI" sz="1400" b="0" dirty="0" err="1">
                <a:solidFill>
                  <a:srgbClr val="00B0F0"/>
                </a:solidFill>
              </a:rPr>
              <a:t>work</a:t>
            </a:r>
            <a:r>
              <a:rPr lang="fi-FI" sz="1400" b="0" dirty="0"/>
              <a:t>…</a:t>
            </a:r>
            <a:r>
              <a:rPr lang="fi-FI" sz="1400" b="0" dirty="0" err="1"/>
              <a:t>normal</a:t>
            </a:r>
            <a:r>
              <a:rPr lang="fi-FI" sz="1400" b="0" dirty="0"/>
              <a:t> </a:t>
            </a:r>
            <a:r>
              <a:rPr lang="fi-FI" sz="1400" b="0" dirty="0" err="1"/>
              <a:t>means</a:t>
            </a:r>
            <a:endParaRPr lang="fi-FI" sz="1400" b="0" dirty="0"/>
          </a:p>
          <a:p>
            <a:endParaRPr lang="fi-FI" sz="1800" b="0" dirty="0"/>
          </a:p>
          <a:p>
            <a:r>
              <a:rPr lang="fi-FI" sz="1400" b="0" dirty="0">
                <a:solidFill>
                  <a:srgbClr val="00B0F0"/>
                </a:solidFill>
              </a:rPr>
              <a:t>Three-</a:t>
            </a:r>
            <a:r>
              <a:rPr lang="fi-FI" sz="1400" b="0" dirty="0" err="1">
                <a:solidFill>
                  <a:srgbClr val="00B0F0"/>
                </a:solidFill>
              </a:rPr>
              <a:t>dimensional</a:t>
            </a:r>
            <a:r>
              <a:rPr lang="fi-FI" sz="1400" b="0" dirty="0">
                <a:solidFill>
                  <a:srgbClr val="00B0F0"/>
                </a:solidFill>
              </a:rPr>
              <a:t> </a:t>
            </a:r>
            <a:r>
              <a:rPr lang="fi-FI" sz="1400" b="0" dirty="0" err="1">
                <a:solidFill>
                  <a:srgbClr val="00B0F0"/>
                </a:solidFill>
              </a:rPr>
              <a:t>models</a:t>
            </a:r>
            <a:r>
              <a:rPr lang="fi-FI" sz="1400" b="0" dirty="0"/>
              <a:t>…</a:t>
            </a:r>
            <a:r>
              <a:rPr lang="fi-FI" sz="1400" b="0" dirty="0" err="1"/>
              <a:t>modern</a:t>
            </a:r>
            <a:r>
              <a:rPr lang="fi-FI" sz="1400" b="0" dirty="0"/>
              <a:t> CAD </a:t>
            </a:r>
            <a:r>
              <a:rPr lang="fi-FI" sz="1400" b="0" dirty="0" err="1"/>
              <a:t>programs</a:t>
            </a:r>
            <a:endParaRPr lang="fi-FI" sz="1400" b="0" dirty="0"/>
          </a:p>
          <a:p>
            <a:endParaRPr lang="fi-FI" sz="1400" b="0" dirty="0"/>
          </a:p>
          <a:p>
            <a:endParaRPr lang="fi-FI" sz="1400" b="0" dirty="0">
              <a:solidFill>
                <a:srgbClr val="00B0F0"/>
              </a:solidFill>
            </a:endParaRPr>
          </a:p>
          <a:p>
            <a:endParaRPr lang="fi-FI" sz="1400" b="0" dirty="0">
              <a:solidFill>
                <a:srgbClr val="00B0F0"/>
              </a:solidFill>
            </a:endParaRPr>
          </a:p>
          <a:p>
            <a:endParaRPr lang="fi-FI" sz="1400" b="0" dirty="0">
              <a:solidFill>
                <a:srgbClr val="00B0F0"/>
              </a:solidFill>
            </a:endParaRPr>
          </a:p>
          <a:p>
            <a:endParaRPr lang="fi-FI" sz="1400" b="0" dirty="0">
              <a:solidFill>
                <a:srgbClr val="00B0F0"/>
              </a:solidFill>
            </a:endParaRPr>
          </a:p>
          <a:p>
            <a:endParaRPr lang="fi-FI" sz="1400" b="0" dirty="0">
              <a:solidFill>
                <a:srgbClr val="00B0F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994788" y="1726928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994789" y="2308933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994789" y="2890938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994788" y="3476211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994789" y="4065957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4994788" y="4651230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</p:spTree>
    <p:extLst>
      <p:ext uri="{BB962C8B-B14F-4D97-AF65-F5344CB8AC3E}">
        <p14:creationId xmlns:p14="http://schemas.microsoft.com/office/powerpoint/2010/main" val="11015127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594721" y="365269"/>
            <a:ext cx="8085599" cy="1195798"/>
          </a:xfrm>
        </p:spPr>
        <p:txBody>
          <a:bodyPr/>
          <a:lstStyle/>
          <a:p>
            <a:r>
              <a:rPr lang="fi-FI" dirty="0" err="1"/>
              <a:t>Which</a:t>
            </a:r>
            <a:r>
              <a:rPr lang="fi-FI" dirty="0"/>
              <a:t> is </a:t>
            </a:r>
            <a:r>
              <a:rPr lang="fi-FI" dirty="0" err="1"/>
              <a:t>easier</a:t>
            </a:r>
            <a:r>
              <a:rPr lang="fi-FI" dirty="0"/>
              <a:t> to </a:t>
            </a:r>
            <a:r>
              <a:rPr lang="fi-FI" dirty="0" err="1"/>
              <a:t>read</a:t>
            </a:r>
            <a:r>
              <a:rPr lang="fi-FI" dirty="0"/>
              <a:t>? </a:t>
            </a:r>
            <a:r>
              <a:rPr lang="fi-FI" dirty="0" err="1"/>
              <a:t>Why</a:t>
            </a:r>
            <a:r>
              <a:rPr lang="fi-FI" dirty="0"/>
              <a:t>?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8"/>
          </p:nvPr>
        </p:nvSpPr>
        <p:spPr>
          <a:xfrm>
            <a:off x="4637521" y="1097846"/>
            <a:ext cx="3988079" cy="4662874"/>
          </a:xfrm>
          <a:ln w="38100">
            <a:solidFill>
              <a:srgbClr val="00B0F0"/>
            </a:solidFill>
          </a:ln>
        </p:spPr>
        <p:txBody>
          <a:bodyPr/>
          <a:lstStyle/>
          <a:p>
            <a:pPr marL="92075"/>
            <a:r>
              <a:rPr lang="en-US" sz="1600" b="0" baseline="30000" dirty="0">
                <a:solidFill>
                  <a:srgbClr val="00B0F0"/>
                </a:solidFill>
                <a:latin typeface="Calibri" pitchFamily="34" charset="0"/>
              </a:rPr>
              <a:t>1</a:t>
            </a:r>
            <a:r>
              <a:rPr lang="en-US" sz="1600" b="0" dirty="0">
                <a:solidFill>
                  <a:srgbClr val="00B0F0"/>
                </a:solidFill>
                <a:latin typeface="Calibri" pitchFamily="34" charset="0"/>
              </a:rPr>
              <a:t>Mechanical engineering </a:t>
            </a:r>
            <a:r>
              <a:rPr lang="en-US" sz="1600" b="0" dirty="0">
                <a:latin typeface="Calibri" pitchFamily="34" charset="0"/>
              </a:rPr>
              <a:t>is the application of science to the creation of useful devices to meet the needs of society. </a:t>
            </a:r>
            <a:r>
              <a:rPr lang="en-US" sz="1600" b="0" baseline="30000" dirty="0">
                <a:solidFill>
                  <a:srgbClr val="CC0000"/>
                </a:solidFill>
                <a:latin typeface="Calibri" pitchFamily="34" charset="0"/>
              </a:rPr>
              <a:t>2</a:t>
            </a:r>
            <a:r>
              <a:rPr lang="en-US" sz="1600" b="0" dirty="0">
                <a:latin typeface="Calibri" pitchFamily="34" charset="0"/>
              </a:rPr>
              <a:t>Mechanical engineers focus on the design, manufacture, operation and maintenance of a wide variety of machinery. </a:t>
            </a:r>
            <a:r>
              <a:rPr lang="en-US" sz="1600" b="0" baseline="30000" dirty="0">
                <a:solidFill>
                  <a:srgbClr val="CC0000"/>
                </a:solidFill>
                <a:latin typeface="Calibri" pitchFamily="34" charset="0"/>
              </a:rPr>
              <a:t>3</a:t>
            </a:r>
            <a:r>
              <a:rPr lang="en-US" sz="1600" b="0" dirty="0">
                <a:latin typeface="Calibri" pitchFamily="34" charset="0"/>
              </a:rPr>
              <a:t>The products of their work range from jet engines to minute instruments for use in medicine. </a:t>
            </a:r>
            <a:r>
              <a:rPr lang="en-US" sz="1600" b="0" baseline="30000" dirty="0">
                <a:solidFill>
                  <a:srgbClr val="CC0000"/>
                </a:solidFill>
                <a:latin typeface="Calibri" pitchFamily="34" charset="0"/>
              </a:rPr>
              <a:t>4</a:t>
            </a:r>
            <a:r>
              <a:rPr lang="en-US" sz="1600" b="0" dirty="0">
                <a:latin typeface="Calibri" pitchFamily="34" charset="0"/>
              </a:rPr>
              <a:t>Mechanical engineers usually create engineering drawings of the devices which are to be produced. </a:t>
            </a:r>
            <a:r>
              <a:rPr lang="en-US" sz="1600" b="0" baseline="30000" dirty="0">
                <a:solidFill>
                  <a:srgbClr val="CC0000"/>
                </a:solidFill>
                <a:latin typeface="Calibri" pitchFamily="34" charset="0"/>
              </a:rPr>
              <a:t>5</a:t>
            </a:r>
            <a:r>
              <a:rPr lang="en-US" sz="1600" b="0" dirty="0">
                <a:latin typeface="Calibri" pitchFamily="34" charset="0"/>
              </a:rPr>
              <a:t>Before the late 20th century, drawings were usually made manually, but the widespread use of computers has now enabled the creation of drawings and designs using computer-aided design (CAD) programs. </a:t>
            </a:r>
            <a:r>
              <a:rPr lang="en-US" sz="1600" b="0" baseline="30000" dirty="0">
                <a:solidFill>
                  <a:srgbClr val="CC0000"/>
                </a:solidFill>
                <a:latin typeface="Calibri" pitchFamily="34" charset="0"/>
              </a:rPr>
              <a:t>6</a:t>
            </a:r>
            <a:r>
              <a:rPr lang="en-US" sz="1600" b="0" dirty="0">
                <a:latin typeface="Calibri" pitchFamily="34" charset="0"/>
              </a:rPr>
              <a:t>Modern CAD programs allow engineers to produce three-dimensional models, which can be used directly in the manufacture of the devices depicted. </a:t>
            </a:r>
          </a:p>
          <a:p>
            <a:endParaRPr lang="fi-FI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4"/>
          </p:nvPr>
        </p:nvSpPr>
        <p:spPr>
          <a:xfrm>
            <a:off x="228601" y="1097847"/>
            <a:ext cx="4299480" cy="4419386"/>
          </a:xfrm>
        </p:spPr>
        <p:txBody>
          <a:bodyPr/>
          <a:lstStyle/>
          <a:p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subjects</a:t>
            </a:r>
            <a:r>
              <a:rPr lang="fi-FI" dirty="0"/>
              <a:t> </a:t>
            </a:r>
            <a:r>
              <a:rPr lang="fi-FI" dirty="0" err="1"/>
              <a:t>connected</a:t>
            </a:r>
            <a:r>
              <a:rPr lang="fi-FI" dirty="0"/>
              <a:t>?</a:t>
            </a:r>
          </a:p>
          <a:p>
            <a:r>
              <a:rPr lang="fi-FI" sz="1400" b="0" dirty="0" err="1">
                <a:solidFill>
                  <a:srgbClr val="00B0F0"/>
                </a:solidFill>
              </a:rPr>
              <a:t>Mechanical</a:t>
            </a:r>
            <a:r>
              <a:rPr lang="fi-FI" sz="1400" b="0" dirty="0">
                <a:solidFill>
                  <a:srgbClr val="00B0F0"/>
                </a:solidFill>
              </a:rPr>
              <a:t> engineering</a:t>
            </a:r>
            <a:r>
              <a:rPr lang="fi-FI" sz="1400" b="0" dirty="0"/>
              <a:t>…</a:t>
            </a:r>
            <a:r>
              <a:rPr lang="fi-FI" sz="1400" b="0" dirty="0" err="1"/>
              <a:t>the</a:t>
            </a:r>
            <a:r>
              <a:rPr lang="fi-FI" sz="1400" b="0" dirty="0"/>
              <a:t> </a:t>
            </a:r>
            <a:r>
              <a:rPr lang="fi-FI" sz="1400" b="0" dirty="0" err="1"/>
              <a:t>application</a:t>
            </a:r>
            <a:r>
              <a:rPr lang="fi-FI" sz="1400" b="0" dirty="0"/>
              <a:t> of science</a:t>
            </a:r>
          </a:p>
          <a:p>
            <a:endParaRPr lang="fi-FI" sz="1800" b="0" dirty="0"/>
          </a:p>
          <a:p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</p:txBody>
      </p:sp>
      <p:sp>
        <p:nvSpPr>
          <p:cNvPr id="12" name="Rounded Rectangle 11"/>
          <p:cNvSpPr/>
          <p:nvPr/>
        </p:nvSpPr>
        <p:spPr>
          <a:xfrm>
            <a:off x="778388" y="1718189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2653234" y="1718189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</p:spTree>
    <p:extLst>
      <p:ext uri="{BB962C8B-B14F-4D97-AF65-F5344CB8AC3E}">
        <p14:creationId xmlns:p14="http://schemas.microsoft.com/office/powerpoint/2010/main" val="31901717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594721" y="365269"/>
            <a:ext cx="8085599" cy="1195798"/>
          </a:xfrm>
        </p:spPr>
        <p:txBody>
          <a:bodyPr/>
          <a:lstStyle/>
          <a:p>
            <a:r>
              <a:rPr lang="fi-FI" dirty="0" err="1"/>
              <a:t>Which</a:t>
            </a:r>
            <a:r>
              <a:rPr lang="fi-FI" dirty="0"/>
              <a:t> is </a:t>
            </a:r>
            <a:r>
              <a:rPr lang="fi-FI" dirty="0" err="1"/>
              <a:t>easier</a:t>
            </a:r>
            <a:r>
              <a:rPr lang="fi-FI" dirty="0"/>
              <a:t> to </a:t>
            </a:r>
            <a:r>
              <a:rPr lang="fi-FI" dirty="0" err="1"/>
              <a:t>read</a:t>
            </a:r>
            <a:r>
              <a:rPr lang="fi-FI" dirty="0"/>
              <a:t>? </a:t>
            </a:r>
            <a:r>
              <a:rPr lang="fi-FI" dirty="0" err="1"/>
              <a:t>Why</a:t>
            </a:r>
            <a:r>
              <a:rPr lang="fi-FI" dirty="0"/>
              <a:t>?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8"/>
          </p:nvPr>
        </p:nvSpPr>
        <p:spPr>
          <a:xfrm>
            <a:off x="4637521" y="1097846"/>
            <a:ext cx="3988079" cy="4662874"/>
          </a:xfrm>
          <a:ln w="38100">
            <a:solidFill>
              <a:srgbClr val="00B0F0"/>
            </a:solidFill>
          </a:ln>
        </p:spPr>
        <p:txBody>
          <a:bodyPr/>
          <a:lstStyle/>
          <a:p>
            <a:pPr marL="92075"/>
            <a:r>
              <a:rPr lang="en-US" sz="1600" b="0" baseline="30000" dirty="0">
                <a:solidFill>
                  <a:srgbClr val="00B0F0"/>
                </a:solidFill>
                <a:latin typeface="Calibri" pitchFamily="34" charset="0"/>
              </a:rPr>
              <a:t>1</a:t>
            </a:r>
            <a:r>
              <a:rPr lang="en-US" sz="1600" b="0" dirty="0">
                <a:solidFill>
                  <a:srgbClr val="00B0F0"/>
                </a:solidFill>
                <a:latin typeface="Calibri" pitchFamily="34" charset="0"/>
              </a:rPr>
              <a:t>Mechanical engineering </a:t>
            </a:r>
            <a:r>
              <a:rPr lang="en-US" sz="1600" b="0" dirty="0">
                <a:latin typeface="Calibri" pitchFamily="34" charset="0"/>
              </a:rPr>
              <a:t>is the application of science to the creation of useful devices to meet the needs of society. </a:t>
            </a:r>
            <a:r>
              <a:rPr lang="en-US" sz="1600" b="0" baseline="30000" dirty="0">
                <a:solidFill>
                  <a:srgbClr val="00B0F0"/>
                </a:solidFill>
                <a:latin typeface="Calibri" pitchFamily="34" charset="0"/>
              </a:rPr>
              <a:t>2</a:t>
            </a:r>
            <a:r>
              <a:rPr lang="en-US" sz="1600" b="0" dirty="0">
                <a:solidFill>
                  <a:srgbClr val="00B0F0"/>
                </a:solidFill>
                <a:latin typeface="Calibri" pitchFamily="34" charset="0"/>
              </a:rPr>
              <a:t>Mechanical engineers</a:t>
            </a:r>
            <a:r>
              <a:rPr lang="en-US" sz="1600" b="0" dirty="0">
                <a:latin typeface="Calibri" pitchFamily="34" charset="0"/>
              </a:rPr>
              <a:t> focus on the design, manufacture, operation and maintenance of a wide variety of machinery. </a:t>
            </a:r>
            <a:r>
              <a:rPr lang="en-US" sz="1600" b="0" baseline="30000" dirty="0">
                <a:solidFill>
                  <a:srgbClr val="CC0000"/>
                </a:solidFill>
                <a:latin typeface="Calibri" pitchFamily="34" charset="0"/>
              </a:rPr>
              <a:t>3</a:t>
            </a:r>
            <a:r>
              <a:rPr lang="en-US" sz="1600" b="0" dirty="0">
                <a:latin typeface="Calibri" pitchFamily="34" charset="0"/>
              </a:rPr>
              <a:t>The products of their work range from jet engines to minute instruments for use in medicine. </a:t>
            </a:r>
            <a:r>
              <a:rPr lang="en-US" sz="1600" b="0" baseline="30000" dirty="0">
                <a:solidFill>
                  <a:srgbClr val="CC0000"/>
                </a:solidFill>
                <a:latin typeface="Calibri" pitchFamily="34" charset="0"/>
              </a:rPr>
              <a:t>4</a:t>
            </a:r>
            <a:r>
              <a:rPr lang="en-US" sz="1600" b="0" dirty="0">
                <a:latin typeface="Calibri" pitchFamily="34" charset="0"/>
              </a:rPr>
              <a:t>Mechanical engineers usually create engineering drawings of the devices which are to be produced. </a:t>
            </a:r>
            <a:r>
              <a:rPr lang="en-US" sz="1600" b="0" baseline="30000" dirty="0">
                <a:solidFill>
                  <a:srgbClr val="CC0000"/>
                </a:solidFill>
                <a:latin typeface="Calibri" pitchFamily="34" charset="0"/>
              </a:rPr>
              <a:t>5</a:t>
            </a:r>
            <a:r>
              <a:rPr lang="en-US" sz="1600" b="0" dirty="0">
                <a:latin typeface="Calibri" pitchFamily="34" charset="0"/>
              </a:rPr>
              <a:t>Before the late 20th century, drawings were usually made manually, but the widespread use of computers has now enabled the creation of drawings and designs using computer-aided design (CAD) programs. </a:t>
            </a:r>
            <a:r>
              <a:rPr lang="en-US" sz="1600" b="0" baseline="30000" dirty="0">
                <a:solidFill>
                  <a:srgbClr val="CC0000"/>
                </a:solidFill>
                <a:latin typeface="Calibri" pitchFamily="34" charset="0"/>
              </a:rPr>
              <a:t>6</a:t>
            </a:r>
            <a:r>
              <a:rPr lang="en-US" sz="1600" b="0" dirty="0">
                <a:latin typeface="Calibri" pitchFamily="34" charset="0"/>
              </a:rPr>
              <a:t>Modern CAD programs allow engineers to produce three-dimensional models, which can be used directly in the manufacture of the devices depicted. </a:t>
            </a:r>
          </a:p>
          <a:p>
            <a:endParaRPr lang="fi-FI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4"/>
          </p:nvPr>
        </p:nvSpPr>
        <p:spPr>
          <a:xfrm>
            <a:off x="228601" y="1097847"/>
            <a:ext cx="4299480" cy="4419386"/>
          </a:xfrm>
        </p:spPr>
        <p:txBody>
          <a:bodyPr/>
          <a:lstStyle/>
          <a:p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subjects</a:t>
            </a:r>
            <a:r>
              <a:rPr lang="fi-FI" dirty="0"/>
              <a:t> </a:t>
            </a:r>
            <a:r>
              <a:rPr lang="fi-FI" dirty="0" err="1"/>
              <a:t>connected</a:t>
            </a:r>
            <a:r>
              <a:rPr lang="fi-FI" dirty="0"/>
              <a:t>?</a:t>
            </a:r>
          </a:p>
          <a:p>
            <a:r>
              <a:rPr lang="fi-FI" sz="1400" b="0" dirty="0" err="1">
                <a:solidFill>
                  <a:srgbClr val="00B0F0"/>
                </a:solidFill>
              </a:rPr>
              <a:t>Mechanical</a:t>
            </a:r>
            <a:r>
              <a:rPr lang="fi-FI" sz="1400" b="0" dirty="0">
                <a:solidFill>
                  <a:srgbClr val="00B0F0"/>
                </a:solidFill>
              </a:rPr>
              <a:t> engineering</a:t>
            </a:r>
            <a:r>
              <a:rPr lang="fi-FI" sz="1400" b="0" dirty="0"/>
              <a:t>…</a:t>
            </a:r>
            <a:r>
              <a:rPr lang="fi-FI" sz="1400" b="0" dirty="0" err="1"/>
              <a:t>the</a:t>
            </a:r>
            <a:r>
              <a:rPr lang="fi-FI" sz="1400" b="0" dirty="0"/>
              <a:t> </a:t>
            </a:r>
            <a:r>
              <a:rPr lang="fi-FI" sz="1400" b="0" dirty="0" err="1"/>
              <a:t>application</a:t>
            </a:r>
            <a:r>
              <a:rPr lang="fi-FI" sz="1400" b="0" dirty="0"/>
              <a:t> of science</a:t>
            </a:r>
          </a:p>
          <a:p>
            <a:endParaRPr lang="fi-FI" sz="1800" b="0" dirty="0"/>
          </a:p>
          <a:p>
            <a:r>
              <a:rPr lang="fi-FI" sz="1400" b="0" dirty="0" err="1">
                <a:solidFill>
                  <a:srgbClr val="00B0F0"/>
                </a:solidFill>
              </a:rPr>
              <a:t>Mechanical</a:t>
            </a:r>
            <a:r>
              <a:rPr lang="fi-FI" sz="1400" b="0" dirty="0">
                <a:solidFill>
                  <a:srgbClr val="00B0F0"/>
                </a:solidFill>
              </a:rPr>
              <a:t> </a:t>
            </a:r>
            <a:r>
              <a:rPr lang="fi-FI" sz="1400" b="0" dirty="0" err="1">
                <a:solidFill>
                  <a:srgbClr val="00B0F0"/>
                </a:solidFill>
              </a:rPr>
              <a:t>engineers</a:t>
            </a:r>
            <a:r>
              <a:rPr lang="fi-FI" sz="1400" b="0" dirty="0"/>
              <a:t>…</a:t>
            </a:r>
            <a:r>
              <a:rPr lang="fi-FI" sz="1400" b="0" dirty="0" err="1"/>
              <a:t>the</a:t>
            </a:r>
            <a:r>
              <a:rPr lang="fi-FI" sz="1400" b="0" dirty="0"/>
              <a:t> design, </a:t>
            </a:r>
            <a:r>
              <a:rPr lang="fi-FI" sz="1400" b="0" dirty="0" err="1"/>
              <a:t>manufacture</a:t>
            </a:r>
            <a:r>
              <a:rPr lang="fi-FI" sz="1400" b="0" dirty="0"/>
              <a:t>,…</a:t>
            </a:r>
          </a:p>
          <a:p>
            <a:endParaRPr lang="fi-FI" sz="1800" b="0" dirty="0"/>
          </a:p>
          <a:p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</p:txBody>
      </p:sp>
      <p:sp>
        <p:nvSpPr>
          <p:cNvPr id="12" name="Rounded Rectangle 11"/>
          <p:cNvSpPr/>
          <p:nvPr/>
        </p:nvSpPr>
        <p:spPr>
          <a:xfrm>
            <a:off x="778388" y="1718189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2653234" y="1718189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91673" y="2317957"/>
            <a:ext cx="940345" cy="307528"/>
          </a:xfrm>
          <a:prstGeom prst="roundRect">
            <a:avLst/>
          </a:prstGeom>
          <a:ln>
            <a:solidFill>
              <a:srgbClr val="92D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rgbClr val="92D050"/>
                </a:solidFill>
              </a:rPr>
              <a:t>GIVEN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653234" y="2301567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  <p:sp>
        <p:nvSpPr>
          <p:cNvPr id="5" name="Down Arrow 4"/>
          <p:cNvSpPr/>
          <p:nvPr/>
        </p:nvSpPr>
        <p:spPr>
          <a:xfrm>
            <a:off x="406398" y="1718190"/>
            <a:ext cx="232601" cy="307528"/>
          </a:xfrm>
          <a:prstGeom prst="downArrow">
            <a:avLst>
              <a:gd name="adj1" fmla="val 25541"/>
              <a:gd name="adj2" fmla="val 49457"/>
            </a:avLst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776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594721" y="365269"/>
            <a:ext cx="8085599" cy="1195798"/>
          </a:xfrm>
        </p:spPr>
        <p:txBody>
          <a:bodyPr/>
          <a:lstStyle/>
          <a:p>
            <a:r>
              <a:rPr lang="fi-FI" dirty="0" err="1"/>
              <a:t>Which</a:t>
            </a:r>
            <a:r>
              <a:rPr lang="fi-FI" dirty="0"/>
              <a:t> is </a:t>
            </a:r>
            <a:r>
              <a:rPr lang="fi-FI" dirty="0" err="1"/>
              <a:t>easier</a:t>
            </a:r>
            <a:r>
              <a:rPr lang="fi-FI" dirty="0"/>
              <a:t> to </a:t>
            </a:r>
            <a:r>
              <a:rPr lang="fi-FI" dirty="0" err="1"/>
              <a:t>read</a:t>
            </a:r>
            <a:r>
              <a:rPr lang="fi-FI" dirty="0"/>
              <a:t>? </a:t>
            </a:r>
            <a:r>
              <a:rPr lang="fi-FI" dirty="0" err="1"/>
              <a:t>Why</a:t>
            </a:r>
            <a:r>
              <a:rPr lang="fi-FI" dirty="0"/>
              <a:t>?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8"/>
          </p:nvPr>
        </p:nvSpPr>
        <p:spPr>
          <a:xfrm>
            <a:off x="4637521" y="1097846"/>
            <a:ext cx="3988079" cy="4662874"/>
          </a:xfrm>
          <a:ln w="38100">
            <a:solidFill>
              <a:srgbClr val="00B0F0"/>
            </a:solidFill>
          </a:ln>
        </p:spPr>
        <p:txBody>
          <a:bodyPr/>
          <a:lstStyle/>
          <a:p>
            <a:pPr marL="92075"/>
            <a:r>
              <a:rPr lang="en-US" sz="1600" b="0" baseline="30000" dirty="0">
                <a:solidFill>
                  <a:srgbClr val="00B0F0"/>
                </a:solidFill>
                <a:latin typeface="Calibri" pitchFamily="34" charset="0"/>
              </a:rPr>
              <a:t>1</a:t>
            </a:r>
            <a:r>
              <a:rPr lang="en-US" sz="1600" b="0" dirty="0">
                <a:solidFill>
                  <a:srgbClr val="00B0F0"/>
                </a:solidFill>
                <a:latin typeface="Calibri" pitchFamily="34" charset="0"/>
              </a:rPr>
              <a:t>Mechanical engineering </a:t>
            </a:r>
            <a:r>
              <a:rPr lang="en-US" sz="1600" b="0" dirty="0">
                <a:latin typeface="Calibri" pitchFamily="34" charset="0"/>
              </a:rPr>
              <a:t>is the application of science to the creation of useful devices to meet the needs of society. </a:t>
            </a:r>
            <a:r>
              <a:rPr lang="en-US" sz="1600" b="0" baseline="30000" dirty="0">
                <a:solidFill>
                  <a:srgbClr val="00B0F0"/>
                </a:solidFill>
                <a:latin typeface="Calibri" pitchFamily="34" charset="0"/>
              </a:rPr>
              <a:t>2</a:t>
            </a:r>
            <a:r>
              <a:rPr lang="en-US" sz="1600" b="0" dirty="0">
                <a:solidFill>
                  <a:srgbClr val="00B0F0"/>
                </a:solidFill>
                <a:latin typeface="Calibri" pitchFamily="34" charset="0"/>
              </a:rPr>
              <a:t>Mechanical engineers</a:t>
            </a:r>
            <a:r>
              <a:rPr lang="en-US" sz="1600" b="0" dirty="0">
                <a:latin typeface="Calibri" pitchFamily="34" charset="0"/>
              </a:rPr>
              <a:t> focus on the design, manufacture, operation and maintenance of a wide variety of machinery. </a:t>
            </a:r>
            <a:r>
              <a:rPr lang="en-US" sz="1600" b="0" baseline="30000" dirty="0">
                <a:solidFill>
                  <a:srgbClr val="00B0F0"/>
                </a:solidFill>
                <a:latin typeface="Calibri" pitchFamily="34" charset="0"/>
              </a:rPr>
              <a:t>3</a:t>
            </a:r>
            <a:r>
              <a:rPr lang="en-US" sz="1600" b="0" dirty="0">
                <a:solidFill>
                  <a:srgbClr val="00B0F0"/>
                </a:solidFill>
                <a:latin typeface="Calibri" pitchFamily="34" charset="0"/>
              </a:rPr>
              <a:t>The products of their work </a:t>
            </a:r>
            <a:r>
              <a:rPr lang="en-US" sz="1600" b="0" dirty="0">
                <a:latin typeface="Calibri" pitchFamily="34" charset="0"/>
              </a:rPr>
              <a:t>range from jet engines to minute instruments for use in medicine. </a:t>
            </a:r>
            <a:r>
              <a:rPr lang="en-US" sz="1600" b="0" baseline="30000" dirty="0">
                <a:solidFill>
                  <a:srgbClr val="CC0000"/>
                </a:solidFill>
                <a:latin typeface="Calibri" pitchFamily="34" charset="0"/>
              </a:rPr>
              <a:t>4</a:t>
            </a:r>
            <a:r>
              <a:rPr lang="en-US" sz="1600" b="0" dirty="0">
                <a:latin typeface="Calibri" pitchFamily="34" charset="0"/>
              </a:rPr>
              <a:t>Mechanical engineers usually create engineering drawings of the devices which are to be produced. </a:t>
            </a:r>
            <a:r>
              <a:rPr lang="en-US" sz="1600" b="0" baseline="30000" dirty="0">
                <a:solidFill>
                  <a:srgbClr val="CC0000"/>
                </a:solidFill>
                <a:latin typeface="Calibri" pitchFamily="34" charset="0"/>
              </a:rPr>
              <a:t>5</a:t>
            </a:r>
            <a:r>
              <a:rPr lang="en-US" sz="1600" b="0" dirty="0">
                <a:latin typeface="Calibri" pitchFamily="34" charset="0"/>
              </a:rPr>
              <a:t>Before the late 20th century, drawings were usually made manually, but the widespread use of computers has now enabled the creation of drawings and designs using computer-aided design (CAD) programs. </a:t>
            </a:r>
            <a:r>
              <a:rPr lang="en-US" sz="1600" b="0" baseline="30000" dirty="0">
                <a:solidFill>
                  <a:srgbClr val="CC0000"/>
                </a:solidFill>
                <a:latin typeface="Calibri" pitchFamily="34" charset="0"/>
              </a:rPr>
              <a:t>6</a:t>
            </a:r>
            <a:r>
              <a:rPr lang="en-US" sz="1600" b="0" dirty="0">
                <a:latin typeface="Calibri" pitchFamily="34" charset="0"/>
              </a:rPr>
              <a:t>Modern CAD programs allow engineers to produce three-dimensional models, which can be used directly in the manufacture of the devices depicted. </a:t>
            </a:r>
          </a:p>
          <a:p>
            <a:endParaRPr lang="fi-FI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4"/>
          </p:nvPr>
        </p:nvSpPr>
        <p:spPr>
          <a:xfrm>
            <a:off x="228601" y="1097847"/>
            <a:ext cx="4299480" cy="4419386"/>
          </a:xfrm>
        </p:spPr>
        <p:txBody>
          <a:bodyPr/>
          <a:lstStyle/>
          <a:p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subjects</a:t>
            </a:r>
            <a:r>
              <a:rPr lang="fi-FI" dirty="0"/>
              <a:t> </a:t>
            </a:r>
            <a:r>
              <a:rPr lang="fi-FI" dirty="0" err="1"/>
              <a:t>connected</a:t>
            </a:r>
            <a:r>
              <a:rPr lang="fi-FI" dirty="0"/>
              <a:t>?</a:t>
            </a:r>
          </a:p>
          <a:p>
            <a:r>
              <a:rPr lang="fi-FI" sz="1400" b="0" dirty="0" err="1">
                <a:solidFill>
                  <a:srgbClr val="00B0F0"/>
                </a:solidFill>
              </a:rPr>
              <a:t>Mechanical</a:t>
            </a:r>
            <a:r>
              <a:rPr lang="fi-FI" sz="1400" b="0" dirty="0">
                <a:solidFill>
                  <a:srgbClr val="00B0F0"/>
                </a:solidFill>
              </a:rPr>
              <a:t> engineering</a:t>
            </a:r>
            <a:r>
              <a:rPr lang="fi-FI" sz="1400" b="0" dirty="0"/>
              <a:t>…</a:t>
            </a:r>
            <a:r>
              <a:rPr lang="fi-FI" sz="1400" b="0" dirty="0" err="1"/>
              <a:t>the</a:t>
            </a:r>
            <a:r>
              <a:rPr lang="fi-FI" sz="1400" b="0" dirty="0"/>
              <a:t> </a:t>
            </a:r>
            <a:r>
              <a:rPr lang="fi-FI" sz="1400" b="0" dirty="0" err="1"/>
              <a:t>application</a:t>
            </a:r>
            <a:r>
              <a:rPr lang="fi-FI" sz="1400" b="0" dirty="0"/>
              <a:t> of science</a:t>
            </a:r>
          </a:p>
          <a:p>
            <a:endParaRPr lang="fi-FI" sz="1800" b="0" dirty="0"/>
          </a:p>
          <a:p>
            <a:r>
              <a:rPr lang="fi-FI" sz="1400" b="0" dirty="0" err="1">
                <a:solidFill>
                  <a:srgbClr val="00B0F0"/>
                </a:solidFill>
              </a:rPr>
              <a:t>Mechanical</a:t>
            </a:r>
            <a:r>
              <a:rPr lang="fi-FI" sz="1400" b="0" dirty="0">
                <a:solidFill>
                  <a:srgbClr val="00B0F0"/>
                </a:solidFill>
              </a:rPr>
              <a:t> </a:t>
            </a:r>
            <a:r>
              <a:rPr lang="fi-FI" sz="1400" b="0" dirty="0" err="1">
                <a:solidFill>
                  <a:srgbClr val="00B0F0"/>
                </a:solidFill>
              </a:rPr>
              <a:t>engineers</a:t>
            </a:r>
            <a:r>
              <a:rPr lang="fi-FI" sz="1400" b="0" dirty="0"/>
              <a:t>…</a:t>
            </a:r>
            <a:r>
              <a:rPr lang="fi-FI" sz="1400" b="0" dirty="0" err="1"/>
              <a:t>the</a:t>
            </a:r>
            <a:r>
              <a:rPr lang="fi-FI" sz="1400" b="0" dirty="0"/>
              <a:t> design, </a:t>
            </a:r>
            <a:r>
              <a:rPr lang="fi-FI" sz="1400" b="0" dirty="0" err="1"/>
              <a:t>manufacture</a:t>
            </a:r>
            <a:r>
              <a:rPr lang="fi-FI" sz="1400" b="0" dirty="0"/>
              <a:t>,…</a:t>
            </a:r>
          </a:p>
          <a:p>
            <a:endParaRPr lang="fi-FI" sz="1800" b="0" dirty="0"/>
          </a:p>
          <a:p>
            <a:r>
              <a:rPr lang="fi-FI" sz="1400" b="0" dirty="0" err="1">
                <a:solidFill>
                  <a:srgbClr val="00B0F0"/>
                </a:solidFill>
              </a:rPr>
              <a:t>The</a:t>
            </a:r>
            <a:r>
              <a:rPr lang="fi-FI" sz="1400" b="0" dirty="0">
                <a:solidFill>
                  <a:srgbClr val="00B0F0"/>
                </a:solidFill>
              </a:rPr>
              <a:t> products of </a:t>
            </a:r>
            <a:r>
              <a:rPr lang="fi-FI" sz="1400" i="1" u="sng" dirty="0" err="1">
                <a:solidFill>
                  <a:srgbClr val="00B0F0"/>
                </a:solidFill>
              </a:rPr>
              <a:t>their</a:t>
            </a:r>
            <a:r>
              <a:rPr lang="fi-FI" sz="1400" b="0" dirty="0">
                <a:solidFill>
                  <a:srgbClr val="00B0F0"/>
                </a:solidFill>
              </a:rPr>
              <a:t> </a:t>
            </a:r>
            <a:r>
              <a:rPr lang="fi-FI" sz="1400" b="0" dirty="0" err="1">
                <a:solidFill>
                  <a:srgbClr val="00B0F0"/>
                </a:solidFill>
              </a:rPr>
              <a:t>work</a:t>
            </a:r>
            <a:r>
              <a:rPr lang="fi-FI" sz="1400" b="0" dirty="0"/>
              <a:t>…jet </a:t>
            </a:r>
            <a:r>
              <a:rPr lang="fi-FI" sz="1400" b="0" dirty="0" err="1"/>
              <a:t>engines</a:t>
            </a:r>
            <a:r>
              <a:rPr lang="fi-FI" sz="1400" b="0" dirty="0"/>
              <a:t> to </a:t>
            </a:r>
            <a:r>
              <a:rPr lang="fi-FI" sz="1400" b="0" dirty="0" err="1"/>
              <a:t>instruments</a:t>
            </a:r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</p:txBody>
      </p:sp>
      <p:sp>
        <p:nvSpPr>
          <p:cNvPr id="12" name="Rounded Rectangle 11"/>
          <p:cNvSpPr/>
          <p:nvPr/>
        </p:nvSpPr>
        <p:spPr>
          <a:xfrm>
            <a:off x="778388" y="1718189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2653234" y="1718189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91673" y="2301567"/>
            <a:ext cx="940345" cy="307528"/>
          </a:xfrm>
          <a:prstGeom prst="roundRect">
            <a:avLst/>
          </a:prstGeom>
          <a:ln>
            <a:solidFill>
              <a:srgbClr val="92D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rgbClr val="92D050"/>
                </a:solidFill>
              </a:rPr>
              <a:t>GIVEN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653234" y="2301567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  <p:sp>
        <p:nvSpPr>
          <p:cNvPr id="11" name="Down Arrow 10"/>
          <p:cNvSpPr/>
          <p:nvPr/>
        </p:nvSpPr>
        <p:spPr>
          <a:xfrm>
            <a:off x="1711871" y="2317957"/>
            <a:ext cx="232601" cy="307528"/>
          </a:xfrm>
          <a:prstGeom prst="downArrow">
            <a:avLst>
              <a:gd name="adj1" fmla="val 25541"/>
              <a:gd name="adj2" fmla="val 49457"/>
            </a:avLst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Down Arrow 13"/>
          <p:cNvSpPr/>
          <p:nvPr/>
        </p:nvSpPr>
        <p:spPr>
          <a:xfrm>
            <a:off x="406398" y="1718190"/>
            <a:ext cx="232601" cy="307528"/>
          </a:xfrm>
          <a:prstGeom prst="downArrow">
            <a:avLst>
              <a:gd name="adj1" fmla="val 25541"/>
              <a:gd name="adj2" fmla="val 49457"/>
            </a:avLst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5" name="Rounded Rectangle 14"/>
          <p:cNvSpPr/>
          <p:nvPr/>
        </p:nvSpPr>
        <p:spPr>
          <a:xfrm>
            <a:off x="687577" y="2884945"/>
            <a:ext cx="940345" cy="307528"/>
          </a:xfrm>
          <a:prstGeom prst="roundRect">
            <a:avLst/>
          </a:prstGeom>
          <a:ln>
            <a:solidFill>
              <a:srgbClr val="92D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rgbClr val="92D050"/>
                </a:solidFill>
              </a:rPr>
              <a:t>GIVEN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2653234" y="2884945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</p:spTree>
    <p:extLst>
      <p:ext uri="{BB962C8B-B14F-4D97-AF65-F5344CB8AC3E}">
        <p14:creationId xmlns:p14="http://schemas.microsoft.com/office/powerpoint/2010/main" val="25451799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594721" y="365269"/>
            <a:ext cx="8085599" cy="1195798"/>
          </a:xfrm>
        </p:spPr>
        <p:txBody>
          <a:bodyPr/>
          <a:lstStyle/>
          <a:p>
            <a:r>
              <a:rPr lang="fi-FI" dirty="0" err="1"/>
              <a:t>Which</a:t>
            </a:r>
            <a:r>
              <a:rPr lang="fi-FI" dirty="0"/>
              <a:t> is </a:t>
            </a:r>
            <a:r>
              <a:rPr lang="fi-FI" dirty="0" err="1"/>
              <a:t>easier</a:t>
            </a:r>
            <a:r>
              <a:rPr lang="fi-FI" dirty="0"/>
              <a:t> to </a:t>
            </a:r>
            <a:r>
              <a:rPr lang="fi-FI" dirty="0" err="1"/>
              <a:t>read</a:t>
            </a:r>
            <a:r>
              <a:rPr lang="fi-FI" dirty="0"/>
              <a:t>? </a:t>
            </a:r>
            <a:r>
              <a:rPr lang="fi-FI" dirty="0" err="1"/>
              <a:t>Why</a:t>
            </a:r>
            <a:r>
              <a:rPr lang="fi-FI" dirty="0"/>
              <a:t>?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8"/>
          </p:nvPr>
        </p:nvSpPr>
        <p:spPr>
          <a:xfrm>
            <a:off x="4637521" y="1097846"/>
            <a:ext cx="3988079" cy="4662874"/>
          </a:xfrm>
          <a:ln w="38100">
            <a:solidFill>
              <a:srgbClr val="00B0F0"/>
            </a:solidFill>
          </a:ln>
        </p:spPr>
        <p:txBody>
          <a:bodyPr/>
          <a:lstStyle/>
          <a:p>
            <a:pPr marL="92075"/>
            <a:r>
              <a:rPr lang="en-US" sz="1600" b="0" baseline="30000" dirty="0">
                <a:solidFill>
                  <a:srgbClr val="00B0F0"/>
                </a:solidFill>
                <a:latin typeface="Calibri" pitchFamily="34" charset="0"/>
              </a:rPr>
              <a:t>1</a:t>
            </a:r>
            <a:r>
              <a:rPr lang="en-US" sz="1600" b="0" dirty="0">
                <a:solidFill>
                  <a:srgbClr val="00B0F0"/>
                </a:solidFill>
                <a:latin typeface="Calibri" pitchFamily="34" charset="0"/>
              </a:rPr>
              <a:t>Mechanical engineering </a:t>
            </a:r>
            <a:r>
              <a:rPr lang="en-US" sz="1600" b="0" dirty="0">
                <a:latin typeface="Calibri" pitchFamily="34" charset="0"/>
              </a:rPr>
              <a:t>is the application of science to the creation of useful devices to meet the needs of society. </a:t>
            </a:r>
            <a:r>
              <a:rPr lang="en-US" sz="1600" b="0" baseline="30000" dirty="0">
                <a:solidFill>
                  <a:srgbClr val="00B0F0"/>
                </a:solidFill>
                <a:latin typeface="Calibri" pitchFamily="34" charset="0"/>
              </a:rPr>
              <a:t>2</a:t>
            </a:r>
            <a:r>
              <a:rPr lang="en-US" sz="1600" b="0" dirty="0">
                <a:solidFill>
                  <a:srgbClr val="00B0F0"/>
                </a:solidFill>
                <a:latin typeface="Calibri" pitchFamily="34" charset="0"/>
              </a:rPr>
              <a:t>Mechanical engineers</a:t>
            </a:r>
            <a:r>
              <a:rPr lang="en-US" sz="1600" b="0" dirty="0">
                <a:latin typeface="Calibri" pitchFamily="34" charset="0"/>
              </a:rPr>
              <a:t> focus on the design, manufacture, operation and maintenance of a wide variety of machinery. </a:t>
            </a:r>
            <a:r>
              <a:rPr lang="en-US" sz="1600" b="0" baseline="30000" dirty="0">
                <a:solidFill>
                  <a:srgbClr val="00B0F0"/>
                </a:solidFill>
                <a:latin typeface="Calibri" pitchFamily="34" charset="0"/>
              </a:rPr>
              <a:t>3</a:t>
            </a:r>
            <a:r>
              <a:rPr lang="en-US" sz="1600" b="0" dirty="0">
                <a:solidFill>
                  <a:srgbClr val="00B0F0"/>
                </a:solidFill>
                <a:latin typeface="Calibri" pitchFamily="34" charset="0"/>
              </a:rPr>
              <a:t>The products of their work </a:t>
            </a:r>
            <a:r>
              <a:rPr lang="en-US" sz="1600" b="0" dirty="0">
                <a:latin typeface="Calibri" pitchFamily="34" charset="0"/>
              </a:rPr>
              <a:t>range from jet engines to minute instruments for use in medicine. </a:t>
            </a:r>
            <a:r>
              <a:rPr lang="en-US" sz="1600" b="0" baseline="30000" dirty="0">
                <a:solidFill>
                  <a:srgbClr val="00B0F0"/>
                </a:solidFill>
                <a:latin typeface="Calibri" pitchFamily="34" charset="0"/>
              </a:rPr>
              <a:t>4</a:t>
            </a:r>
            <a:r>
              <a:rPr lang="en-US" sz="1600" b="0" dirty="0">
                <a:solidFill>
                  <a:srgbClr val="00B0F0"/>
                </a:solidFill>
                <a:latin typeface="Calibri" pitchFamily="34" charset="0"/>
              </a:rPr>
              <a:t>Mechanical engineers </a:t>
            </a:r>
            <a:r>
              <a:rPr lang="en-US" sz="1600" b="0" dirty="0">
                <a:latin typeface="Calibri" pitchFamily="34" charset="0"/>
              </a:rPr>
              <a:t>usually create engineering drawings of the devices which are to be produced. </a:t>
            </a:r>
            <a:r>
              <a:rPr lang="en-US" sz="1600" b="0" baseline="30000" dirty="0">
                <a:solidFill>
                  <a:srgbClr val="CC0000"/>
                </a:solidFill>
                <a:latin typeface="Calibri" pitchFamily="34" charset="0"/>
              </a:rPr>
              <a:t>5</a:t>
            </a:r>
            <a:r>
              <a:rPr lang="en-US" sz="1600" b="0" dirty="0">
                <a:latin typeface="Calibri" pitchFamily="34" charset="0"/>
              </a:rPr>
              <a:t>Before the late 20th century, drawings were usually made manually, but the widespread use of computers has now enabled the creation of drawings and designs using computer-aided design (CAD) programs. </a:t>
            </a:r>
            <a:r>
              <a:rPr lang="en-US" sz="1600" b="0" baseline="30000" dirty="0">
                <a:solidFill>
                  <a:srgbClr val="CC0000"/>
                </a:solidFill>
                <a:latin typeface="Calibri" pitchFamily="34" charset="0"/>
              </a:rPr>
              <a:t>6</a:t>
            </a:r>
            <a:r>
              <a:rPr lang="en-US" sz="1600" b="0" dirty="0">
                <a:latin typeface="Calibri" pitchFamily="34" charset="0"/>
              </a:rPr>
              <a:t>Modern CAD programs allow engineers to produce three-dimensional models, which can be used directly in the manufacture of the devices depicted. </a:t>
            </a:r>
          </a:p>
          <a:p>
            <a:endParaRPr lang="fi-FI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4"/>
          </p:nvPr>
        </p:nvSpPr>
        <p:spPr>
          <a:xfrm>
            <a:off x="228601" y="1097847"/>
            <a:ext cx="4299480" cy="4419386"/>
          </a:xfrm>
        </p:spPr>
        <p:txBody>
          <a:bodyPr/>
          <a:lstStyle/>
          <a:p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subjects</a:t>
            </a:r>
            <a:r>
              <a:rPr lang="fi-FI" dirty="0"/>
              <a:t> </a:t>
            </a:r>
            <a:r>
              <a:rPr lang="fi-FI" dirty="0" err="1"/>
              <a:t>connected</a:t>
            </a:r>
            <a:r>
              <a:rPr lang="fi-FI" dirty="0"/>
              <a:t>?</a:t>
            </a:r>
          </a:p>
          <a:p>
            <a:r>
              <a:rPr lang="fi-FI" sz="1400" b="0" dirty="0" err="1">
                <a:solidFill>
                  <a:srgbClr val="00B0F0"/>
                </a:solidFill>
              </a:rPr>
              <a:t>Mechanical</a:t>
            </a:r>
            <a:r>
              <a:rPr lang="fi-FI" sz="1400" b="0" dirty="0">
                <a:solidFill>
                  <a:srgbClr val="00B0F0"/>
                </a:solidFill>
              </a:rPr>
              <a:t> engineering</a:t>
            </a:r>
            <a:r>
              <a:rPr lang="fi-FI" sz="1400" b="0" dirty="0"/>
              <a:t>…</a:t>
            </a:r>
            <a:r>
              <a:rPr lang="fi-FI" sz="1400" b="0" dirty="0" err="1"/>
              <a:t>the</a:t>
            </a:r>
            <a:r>
              <a:rPr lang="fi-FI" sz="1400" b="0" dirty="0"/>
              <a:t> </a:t>
            </a:r>
            <a:r>
              <a:rPr lang="fi-FI" sz="1400" b="0" dirty="0" err="1"/>
              <a:t>application</a:t>
            </a:r>
            <a:r>
              <a:rPr lang="fi-FI" sz="1400" b="0" dirty="0"/>
              <a:t> of science</a:t>
            </a:r>
          </a:p>
          <a:p>
            <a:endParaRPr lang="fi-FI" sz="1800" b="0" dirty="0"/>
          </a:p>
          <a:p>
            <a:r>
              <a:rPr lang="fi-FI" sz="1400" b="0" dirty="0" err="1">
                <a:solidFill>
                  <a:srgbClr val="00B0F0"/>
                </a:solidFill>
              </a:rPr>
              <a:t>Mechanical</a:t>
            </a:r>
            <a:r>
              <a:rPr lang="fi-FI" sz="1400" b="0" dirty="0">
                <a:solidFill>
                  <a:srgbClr val="00B0F0"/>
                </a:solidFill>
              </a:rPr>
              <a:t> </a:t>
            </a:r>
            <a:r>
              <a:rPr lang="fi-FI" sz="1400" b="0" dirty="0" err="1">
                <a:solidFill>
                  <a:srgbClr val="00B0F0"/>
                </a:solidFill>
              </a:rPr>
              <a:t>engineers</a:t>
            </a:r>
            <a:r>
              <a:rPr lang="fi-FI" sz="1400" b="0" dirty="0"/>
              <a:t>…</a:t>
            </a:r>
            <a:r>
              <a:rPr lang="fi-FI" sz="1400" b="0" dirty="0" err="1"/>
              <a:t>the</a:t>
            </a:r>
            <a:r>
              <a:rPr lang="fi-FI" sz="1400" b="0" dirty="0"/>
              <a:t> design, </a:t>
            </a:r>
            <a:r>
              <a:rPr lang="fi-FI" sz="1400" b="0" dirty="0" err="1"/>
              <a:t>manufacture</a:t>
            </a:r>
            <a:r>
              <a:rPr lang="fi-FI" sz="1400" b="0" dirty="0"/>
              <a:t>,…</a:t>
            </a:r>
          </a:p>
          <a:p>
            <a:endParaRPr lang="fi-FI" sz="1800" b="0" dirty="0"/>
          </a:p>
          <a:p>
            <a:r>
              <a:rPr lang="fi-FI" sz="1400" b="0" dirty="0" err="1">
                <a:solidFill>
                  <a:srgbClr val="00B0F0"/>
                </a:solidFill>
              </a:rPr>
              <a:t>The</a:t>
            </a:r>
            <a:r>
              <a:rPr lang="fi-FI" sz="1400" b="0" dirty="0">
                <a:solidFill>
                  <a:srgbClr val="00B0F0"/>
                </a:solidFill>
              </a:rPr>
              <a:t> products of </a:t>
            </a:r>
            <a:r>
              <a:rPr lang="fi-FI" sz="1400" i="1" u="sng" dirty="0" err="1">
                <a:solidFill>
                  <a:srgbClr val="00B0F0"/>
                </a:solidFill>
              </a:rPr>
              <a:t>their</a:t>
            </a:r>
            <a:r>
              <a:rPr lang="fi-FI" sz="1400" b="0" dirty="0">
                <a:solidFill>
                  <a:srgbClr val="00B0F0"/>
                </a:solidFill>
              </a:rPr>
              <a:t> </a:t>
            </a:r>
            <a:r>
              <a:rPr lang="fi-FI" sz="1400" b="0" dirty="0" err="1">
                <a:solidFill>
                  <a:srgbClr val="00B0F0"/>
                </a:solidFill>
              </a:rPr>
              <a:t>work</a:t>
            </a:r>
            <a:r>
              <a:rPr lang="fi-FI" sz="1400" b="0" dirty="0"/>
              <a:t>…jet </a:t>
            </a:r>
            <a:r>
              <a:rPr lang="fi-FI" sz="1400" b="0" dirty="0" err="1"/>
              <a:t>engines</a:t>
            </a:r>
            <a:r>
              <a:rPr lang="fi-FI" sz="1400" b="0" dirty="0"/>
              <a:t> to </a:t>
            </a:r>
            <a:r>
              <a:rPr lang="fi-FI" sz="1400" b="0" dirty="0" err="1"/>
              <a:t>instruments</a:t>
            </a:r>
            <a:endParaRPr lang="fi-FI" sz="1400" b="0" dirty="0"/>
          </a:p>
          <a:p>
            <a:endParaRPr lang="fi-FI" sz="1800" b="0" dirty="0"/>
          </a:p>
          <a:p>
            <a:r>
              <a:rPr lang="fi-FI" sz="1400" b="0" dirty="0" err="1">
                <a:solidFill>
                  <a:srgbClr val="00B0F0"/>
                </a:solidFill>
              </a:rPr>
              <a:t>Mechnical</a:t>
            </a:r>
            <a:r>
              <a:rPr lang="fi-FI" sz="1400" b="0" dirty="0">
                <a:solidFill>
                  <a:srgbClr val="00B0F0"/>
                </a:solidFill>
              </a:rPr>
              <a:t> </a:t>
            </a:r>
            <a:r>
              <a:rPr lang="fi-FI" sz="1400" b="0" dirty="0" err="1">
                <a:solidFill>
                  <a:srgbClr val="00B0F0"/>
                </a:solidFill>
              </a:rPr>
              <a:t>engineers</a:t>
            </a:r>
            <a:r>
              <a:rPr lang="fi-FI" sz="1400" b="0" dirty="0"/>
              <a:t>…engineering </a:t>
            </a:r>
            <a:r>
              <a:rPr lang="fi-FI" sz="1400" b="0" dirty="0" err="1"/>
              <a:t>drawings</a:t>
            </a:r>
            <a:endParaRPr lang="fi-FI" sz="1400" b="0" dirty="0"/>
          </a:p>
          <a:p>
            <a:endParaRPr lang="fi-FI" sz="1800" b="0" dirty="0"/>
          </a:p>
          <a:p>
            <a:r>
              <a:rPr lang="fi-FI" sz="1400" b="0" dirty="0"/>
              <a:t>  </a:t>
            </a:r>
          </a:p>
          <a:p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</p:txBody>
      </p:sp>
      <p:sp>
        <p:nvSpPr>
          <p:cNvPr id="12" name="Rounded Rectangle 11"/>
          <p:cNvSpPr/>
          <p:nvPr/>
        </p:nvSpPr>
        <p:spPr>
          <a:xfrm>
            <a:off x="778388" y="1718189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2653234" y="1718189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91673" y="2301567"/>
            <a:ext cx="940345" cy="307528"/>
          </a:xfrm>
          <a:prstGeom prst="roundRect">
            <a:avLst/>
          </a:prstGeom>
          <a:ln>
            <a:solidFill>
              <a:srgbClr val="92D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rgbClr val="92D050"/>
                </a:solidFill>
              </a:rPr>
              <a:t>GIVEN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653234" y="2301567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  <p:sp>
        <p:nvSpPr>
          <p:cNvPr id="11" name="Down Arrow 10"/>
          <p:cNvSpPr/>
          <p:nvPr/>
        </p:nvSpPr>
        <p:spPr>
          <a:xfrm>
            <a:off x="1711871" y="2317957"/>
            <a:ext cx="232601" cy="307528"/>
          </a:xfrm>
          <a:prstGeom prst="downArrow">
            <a:avLst>
              <a:gd name="adj1" fmla="val 25541"/>
              <a:gd name="adj2" fmla="val 49457"/>
            </a:avLst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Down Arrow 13"/>
          <p:cNvSpPr/>
          <p:nvPr/>
        </p:nvSpPr>
        <p:spPr>
          <a:xfrm>
            <a:off x="406398" y="1718190"/>
            <a:ext cx="232601" cy="307528"/>
          </a:xfrm>
          <a:prstGeom prst="downArrow">
            <a:avLst>
              <a:gd name="adj1" fmla="val 25541"/>
              <a:gd name="adj2" fmla="val 49457"/>
            </a:avLst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5" name="Rounded Rectangle 14"/>
          <p:cNvSpPr/>
          <p:nvPr/>
        </p:nvSpPr>
        <p:spPr>
          <a:xfrm>
            <a:off x="687577" y="2884945"/>
            <a:ext cx="940345" cy="307528"/>
          </a:xfrm>
          <a:prstGeom prst="roundRect">
            <a:avLst/>
          </a:prstGeom>
          <a:ln>
            <a:solidFill>
              <a:srgbClr val="92D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rgbClr val="92D050"/>
                </a:solidFill>
              </a:rPr>
              <a:t>GIVEN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2653234" y="2884945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  <p:sp>
        <p:nvSpPr>
          <p:cNvPr id="17" name="Down Arrow 16"/>
          <p:cNvSpPr/>
          <p:nvPr/>
        </p:nvSpPr>
        <p:spPr>
          <a:xfrm>
            <a:off x="406398" y="2884945"/>
            <a:ext cx="232601" cy="307528"/>
          </a:xfrm>
          <a:prstGeom prst="downArrow">
            <a:avLst>
              <a:gd name="adj1" fmla="val 25541"/>
              <a:gd name="adj2" fmla="val 49457"/>
            </a:avLst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9" name="Rounded Rectangle 18"/>
          <p:cNvSpPr/>
          <p:nvPr/>
        </p:nvSpPr>
        <p:spPr>
          <a:xfrm>
            <a:off x="693995" y="3468323"/>
            <a:ext cx="940345" cy="307528"/>
          </a:xfrm>
          <a:prstGeom prst="roundRect">
            <a:avLst/>
          </a:prstGeom>
          <a:ln>
            <a:solidFill>
              <a:srgbClr val="92D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rgbClr val="92D050"/>
                </a:solidFill>
              </a:rPr>
              <a:t>GIVEN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2653234" y="3468323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</p:spTree>
    <p:extLst>
      <p:ext uri="{BB962C8B-B14F-4D97-AF65-F5344CB8AC3E}">
        <p14:creationId xmlns:p14="http://schemas.microsoft.com/office/powerpoint/2010/main" val="1927033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Paragraphs</a:t>
            </a:r>
            <a:r>
              <a:rPr lang="fi-FI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540001" y="1160073"/>
            <a:ext cx="7355167" cy="3219333"/>
          </a:xfrm>
        </p:spPr>
        <p:txBody>
          <a:bodyPr/>
          <a:lstStyle/>
          <a:p>
            <a:r>
              <a:rPr lang="fi-FI" dirty="0">
                <a:solidFill>
                  <a:srgbClr val="00B0F0"/>
                </a:solidFill>
              </a:rPr>
              <a:t>Group </a:t>
            </a:r>
            <a:r>
              <a:rPr lang="fi-FI" dirty="0" err="1">
                <a:solidFill>
                  <a:srgbClr val="00B0F0"/>
                </a:solidFill>
              </a:rPr>
              <a:t>work</a:t>
            </a:r>
            <a:endParaRPr lang="fi-FI" dirty="0">
              <a:solidFill>
                <a:srgbClr val="00B0F0"/>
              </a:solidFill>
            </a:endParaRPr>
          </a:p>
          <a:p>
            <a:endParaRPr lang="fi-FI" dirty="0"/>
          </a:p>
          <a:p>
            <a:r>
              <a:rPr lang="fi-FI" dirty="0" err="1"/>
              <a:t>What</a:t>
            </a:r>
            <a:r>
              <a:rPr lang="fi-FI" dirty="0"/>
              <a:t> is a </a:t>
            </a:r>
            <a:r>
              <a:rPr lang="fi-FI" dirty="0" err="1"/>
              <a:t>paragraph</a:t>
            </a:r>
            <a:r>
              <a:rPr lang="fi-FI" dirty="0"/>
              <a:t>? </a:t>
            </a:r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/>
              <a:t>does</a:t>
            </a:r>
            <a:r>
              <a:rPr lang="fi-FI" dirty="0"/>
              <a:t> </a:t>
            </a:r>
            <a:r>
              <a:rPr lang="fi-FI" dirty="0" err="1"/>
              <a:t>it</a:t>
            </a:r>
            <a:r>
              <a:rPr lang="fi-FI" dirty="0"/>
              <a:t> </a:t>
            </a:r>
            <a:r>
              <a:rPr lang="fi-FI" dirty="0" err="1"/>
              <a:t>do</a:t>
            </a:r>
            <a:r>
              <a:rPr lang="fi-FI" dirty="0"/>
              <a:t>?</a:t>
            </a:r>
          </a:p>
          <a:p>
            <a:r>
              <a:rPr lang="fi-FI" b="0" dirty="0"/>
              <a:t>- </a:t>
            </a:r>
            <a:r>
              <a:rPr lang="fi-FI" b="0" dirty="0" err="1"/>
              <a:t>About</a:t>
            </a:r>
            <a:r>
              <a:rPr lang="fi-FI" b="0" dirty="0"/>
              <a:t> </a:t>
            </a:r>
            <a:r>
              <a:rPr lang="fi-FI" b="0" dirty="0" err="1"/>
              <a:t>one</a:t>
            </a:r>
            <a:r>
              <a:rPr lang="fi-FI" b="0" dirty="0"/>
              <a:t> idea/ </a:t>
            </a:r>
            <a:r>
              <a:rPr lang="fi-FI" b="0" dirty="0" err="1"/>
              <a:t>overall</a:t>
            </a:r>
            <a:r>
              <a:rPr lang="fi-FI" b="0" dirty="0"/>
              <a:t> </a:t>
            </a:r>
            <a:r>
              <a:rPr lang="fi-FI" b="0" dirty="0" err="1"/>
              <a:t>theme</a:t>
            </a:r>
            <a:endParaRPr lang="fi-FI" b="0" dirty="0"/>
          </a:p>
          <a:p>
            <a:endParaRPr lang="fi-FI" b="0" dirty="0"/>
          </a:p>
          <a:p>
            <a:r>
              <a:rPr lang="fi-FI" dirty="0" err="1"/>
              <a:t>What</a:t>
            </a:r>
            <a:r>
              <a:rPr lang="fi-FI" dirty="0"/>
              <a:t> is the </a:t>
            </a:r>
            <a:r>
              <a:rPr lang="fi-FI" dirty="0" err="1"/>
              <a:t>basic/typical</a:t>
            </a:r>
            <a:r>
              <a:rPr lang="fi-FI" dirty="0"/>
              <a:t> </a:t>
            </a:r>
            <a:r>
              <a:rPr lang="fi-FI" dirty="0" err="1"/>
              <a:t>structure</a:t>
            </a:r>
            <a:r>
              <a:rPr lang="fi-FI" dirty="0"/>
              <a:t> of a </a:t>
            </a:r>
            <a:r>
              <a:rPr lang="fi-FI" dirty="0" err="1"/>
              <a:t>paragraph</a:t>
            </a:r>
            <a:r>
              <a:rPr lang="fi-FI" dirty="0"/>
              <a:t>? </a:t>
            </a:r>
          </a:p>
          <a:p>
            <a:pPr marL="285739" indent="-285739">
              <a:buFontTx/>
              <a:buChar char="-"/>
            </a:pPr>
            <a:r>
              <a:rPr lang="fi-FI" b="0" dirty="0" err="1"/>
              <a:t>Topic</a:t>
            </a:r>
            <a:r>
              <a:rPr lang="fi-FI" b="0" dirty="0"/>
              <a:t> </a:t>
            </a:r>
            <a:r>
              <a:rPr lang="fi-FI" b="0" dirty="0" err="1"/>
              <a:t>sentence</a:t>
            </a:r>
            <a:r>
              <a:rPr lang="fi-FI" b="0" dirty="0"/>
              <a:t>, 3-5 </a:t>
            </a:r>
            <a:r>
              <a:rPr lang="fi-FI" b="0" dirty="0" err="1"/>
              <a:t>supporting</a:t>
            </a:r>
            <a:r>
              <a:rPr lang="fi-FI" b="0" dirty="0"/>
              <a:t> </a:t>
            </a:r>
            <a:r>
              <a:rPr lang="fi-FI" b="0" dirty="0" err="1"/>
              <a:t>sentences</a:t>
            </a:r>
            <a:r>
              <a:rPr lang="fi-FI" b="0" dirty="0"/>
              <a:t> (</a:t>
            </a:r>
            <a:r>
              <a:rPr lang="fi-FI" b="0" dirty="0" err="1"/>
              <a:t>explanations</a:t>
            </a:r>
            <a:r>
              <a:rPr lang="fi-FI" b="0" dirty="0"/>
              <a:t> + </a:t>
            </a:r>
            <a:r>
              <a:rPr lang="fi-FI" b="0" dirty="0" err="1"/>
              <a:t>examples</a:t>
            </a:r>
            <a:r>
              <a:rPr lang="fi-FI" b="0" dirty="0"/>
              <a:t>),  </a:t>
            </a:r>
            <a:r>
              <a:rPr lang="fi-FI" b="0" dirty="0" err="1"/>
              <a:t>conclusion</a:t>
            </a:r>
            <a:r>
              <a:rPr lang="fi-FI" b="0" dirty="0"/>
              <a:t> (</a:t>
            </a:r>
            <a:r>
              <a:rPr lang="fi-FI" b="0" dirty="0" err="1"/>
              <a:t>optional</a:t>
            </a:r>
            <a:r>
              <a:rPr lang="fi-FI" b="0" dirty="0"/>
              <a:t>)</a:t>
            </a:r>
          </a:p>
          <a:p>
            <a:endParaRPr lang="fi-FI" b="0" dirty="0"/>
          </a:p>
          <a:p>
            <a:r>
              <a:rPr lang="fi-FI" dirty="0" err="1"/>
              <a:t>What</a:t>
            </a:r>
            <a:r>
              <a:rPr lang="fi-FI" dirty="0"/>
              <a:t> is a </a:t>
            </a:r>
            <a:r>
              <a:rPr lang="fi-FI" dirty="0" err="1"/>
              <a:t>topic</a:t>
            </a:r>
            <a:r>
              <a:rPr lang="fi-FI" dirty="0"/>
              <a:t> </a:t>
            </a:r>
            <a:r>
              <a:rPr lang="fi-FI" dirty="0" err="1"/>
              <a:t>sentence</a:t>
            </a:r>
            <a:r>
              <a:rPr lang="fi-FI" dirty="0"/>
              <a:t>? </a:t>
            </a:r>
          </a:p>
          <a:p>
            <a:r>
              <a:rPr lang="fi-FI" b="0" dirty="0" err="1"/>
              <a:t>Introduces</a:t>
            </a:r>
            <a:r>
              <a:rPr lang="fi-FI" b="0" dirty="0"/>
              <a:t> </a:t>
            </a:r>
            <a:r>
              <a:rPr lang="fi-FI" b="0" dirty="0" err="1"/>
              <a:t>the</a:t>
            </a:r>
            <a:r>
              <a:rPr lang="fi-FI" b="0" dirty="0"/>
              <a:t> </a:t>
            </a:r>
            <a:r>
              <a:rPr lang="fi-FI" b="0" dirty="0" err="1"/>
              <a:t>paragraph</a:t>
            </a:r>
            <a:r>
              <a:rPr lang="fi-FI" b="0" dirty="0"/>
              <a:t> </a:t>
            </a:r>
            <a:r>
              <a:rPr lang="fi-FI" b="0" dirty="0" err="1"/>
              <a:t>topic</a:t>
            </a:r>
            <a:r>
              <a:rPr lang="fi-FI" b="0" dirty="0"/>
              <a:t>, </a:t>
            </a:r>
            <a:r>
              <a:rPr lang="fi-FI" b="0" dirty="0" err="1"/>
              <a:t>links</a:t>
            </a:r>
            <a:r>
              <a:rPr lang="fi-FI" b="0" dirty="0"/>
              <a:t> to </a:t>
            </a:r>
            <a:r>
              <a:rPr lang="fi-FI" b="0" dirty="0" err="1"/>
              <a:t>earlier</a:t>
            </a:r>
            <a:r>
              <a:rPr lang="fi-FI" b="0" dirty="0"/>
              <a:t> </a:t>
            </a:r>
            <a:r>
              <a:rPr lang="fi-FI" b="0" dirty="0" err="1"/>
              <a:t>sentence</a:t>
            </a:r>
            <a:endParaRPr lang="fi-FI" b="0" dirty="0"/>
          </a:p>
          <a:p>
            <a:pPr marL="342900" indent="-342900">
              <a:buFontTx/>
              <a:buChar char="-"/>
            </a:pPr>
            <a:endParaRPr lang="fi-FI" b="0" dirty="0"/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06D910DB-C0F0-1A41-AB6F-AB5EC7730884}" type="datetime1">
              <a:rPr lang="fi-FI" smtClean="0"/>
              <a:pPr>
                <a:defRPr/>
              </a:pPr>
              <a:t>16.3.2021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93342AF8-94BF-6340-B60E-A8C5E9F87F01}" type="slidenum">
              <a:rPr lang="fi-FI" smtClean="0"/>
              <a:pPr>
                <a:defRPr/>
              </a:pPr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6026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594721" y="365269"/>
            <a:ext cx="8085599" cy="1195798"/>
          </a:xfrm>
        </p:spPr>
        <p:txBody>
          <a:bodyPr/>
          <a:lstStyle/>
          <a:p>
            <a:r>
              <a:rPr lang="fi-FI" dirty="0" err="1"/>
              <a:t>Which</a:t>
            </a:r>
            <a:r>
              <a:rPr lang="fi-FI" dirty="0"/>
              <a:t> is </a:t>
            </a:r>
            <a:r>
              <a:rPr lang="fi-FI" dirty="0" err="1"/>
              <a:t>easier</a:t>
            </a:r>
            <a:r>
              <a:rPr lang="fi-FI" dirty="0"/>
              <a:t> to </a:t>
            </a:r>
            <a:r>
              <a:rPr lang="fi-FI" dirty="0" err="1"/>
              <a:t>read</a:t>
            </a:r>
            <a:r>
              <a:rPr lang="fi-FI" dirty="0"/>
              <a:t>? </a:t>
            </a:r>
            <a:r>
              <a:rPr lang="fi-FI" dirty="0" err="1"/>
              <a:t>Why</a:t>
            </a:r>
            <a:r>
              <a:rPr lang="fi-FI" dirty="0"/>
              <a:t>?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8"/>
          </p:nvPr>
        </p:nvSpPr>
        <p:spPr>
          <a:xfrm>
            <a:off x="4637521" y="1097846"/>
            <a:ext cx="3988079" cy="4662874"/>
          </a:xfrm>
          <a:ln w="38100">
            <a:solidFill>
              <a:srgbClr val="00B0F0"/>
            </a:solidFill>
          </a:ln>
        </p:spPr>
        <p:txBody>
          <a:bodyPr/>
          <a:lstStyle/>
          <a:p>
            <a:pPr marL="92075"/>
            <a:r>
              <a:rPr lang="en-US" sz="1600" b="0" baseline="30000" dirty="0">
                <a:solidFill>
                  <a:srgbClr val="00B0F0"/>
                </a:solidFill>
                <a:latin typeface="Calibri" pitchFamily="34" charset="0"/>
              </a:rPr>
              <a:t>1</a:t>
            </a:r>
            <a:r>
              <a:rPr lang="en-US" sz="1600" b="0" dirty="0">
                <a:solidFill>
                  <a:srgbClr val="00B0F0"/>
                </a:solidFill>
                <a:latin typeface="Calibri" pitchFamily="34" charset="0"/>
              </a:rPr>
              <a:t>Mechanical engineering </a:t>
            </a:r>
            <a:r>
              <a:rPr lang="en-US" sz="1600" b="0" dirty="0">
                <a:latin typeface="Calibri" pitchFamily="34" charset="0"/>
              </a:rPr>
              <a:t>is the application of science to the creation of useful devices to meet the needs of society. </a:t>
            </a:r>
            <a:r>
              <a:rPr lang="en-US" sz="1600" b="0" baseline="30000" dirty="0">
                <a:solidFill>
                  <a:srgbClr val="00B0F0"/>
                </a:solidFill>
                <a:latin typeface="Calibri" pitchFamily="34" charset="0"/>
              </a:rPr>
              <a:t>2</a:t>
            </a:r>
            <a:r>
              <a:rPr lang="en-US" sz="1600" b="0" dirty="0">
                <a:solidFill>
                  <a:srgbClr val="00B0F0"/>
                </a:solidFill>
                <a:latin typeface="Calibri" pitchFamily="34" charset="0"/>
              </a:rPr>
              <a:t>Mechanical engineers</a:t>
            </a:r>
            <a:r>
              <a:rPr lang="en-US" sz="1600" b="0" dirty="0">
                <a:latin typeface="Calibri" pitchFamily="34" charset="0"/>
              </a:rPr>
              <a:t> focus on the design, manufacture, operation and maintenance of a wide variety of machinery. </a:t>
            </a:r>
            <a:r>
              <a:rPr lang="en-US" sz="1600" b="0" baseline="30000" dirty="0">
                <a:solidFill>
                  <a:srgbClr val="00B0F0"/>
                </a:solidFill>
                <a:latin typeface="Calibri" pitchFamily="34" charset="0"/>
              </a:rPr>
              <a:t>3</a:t>
            </a:r>
            <a:r>
              <a:rPr lang="en-US" sz="1600" b="0" dirty="0">
                <a:solidFill>
                  <a:srgbClr val="00B0F0"/>
                </a:solidFill>
                <a:latin typeface="Calibri" pitchFamily="34" charset="0"/>
              </a:rPr>
              <a:t>The products of their work </a:t>
            </a:r>
            <a:r>
              <a:rPr lang="en-US" sz="1600" b="0" dirty="0">
                <a:latin typeface="Calibri" pitchFamily="34" charset="0"/>
              </a:rPr>
              <a:t>range from jet engines to minute instruments for use in medicine. </a:t>
            </a:r>
            <a:r>
              <a:rPr lang="en-US" sz="1600" b="0" baseline="30000" dirty="0">
                <a:solidFill>
                  <a:srgbClr val="00B0F0"/>
                </a:solidFill>
                <a:latin typeface="Calibri" pitchFamily="34" charset="0"/>
              </a:rPr>
              <a:t>4</a:t>
            </a:r>
            <a:r>
              <a:rPr lang="en-US" sz="1600" b="0" dirty="0">
                <a:solidFill>
                  <a:srgbClr val="00B0F0"/>
                </a:solidFill>
                <a:latin typeface="Calibri" pitchFamily="34" charset="0"/>
              </a:rPr>
              <a:t>Mechanical engineers </a:t>
            </a:r>
            <a:r>
              <a:rPr lang="en-US" sz="1600" b="0" dirty="0">
                <a:latin typeface="Calibri" pitchFamily="34" charset="0"/>
              </a:rPr>
              <a:t>usually create engineering drawings of the devices which are to be produced. </a:t>
            </a:r>
            <a:r>
              <a:rPr lang="en-US" sz="1600" b="0" baseline="30000" dirty="0">
                <a:solidFill>
                  <a:srgbClr val="CC0000"/>
                </a:solidFill>
                <a:latin typeface="Calibri" pitchFamily="34" charset="0"/>
              </a:rPr>
              <a:t>5</a:t>
            </a:r>
            <a:r>
              <a:rPr lang="en-US" sz="1600" b="0" dirty="0">
                <a:latin typeface="Calibri" pitchFamily="34" charset="0"/>
              </a:rPr>
              <a:t>Before the late 20th century, </a:t>
            </a:r>
            <a:r>
              <a:rPr lang="en-US" sz="1600" b="0" dirty="0">
                <a:solidFill>
                  <a:srgbClr val="00B0F0"/>
                </a:solidFill>
                <a:latin typeface="Calibri" pitchFamily="34" charset="0"/>
              </a:rPr>
              <a:t>drawings</a:t>
            </a:r>
            <a:r>
              <a:rPr lang="en-US" sz="1600" b="0" dirty="0">
                <a:latin typeface="Calibri" pitchFamily="34" charset="0"/>
              </a:rPr>
              <a:t> were usually made manually, but the widespread use of computers has now enabled the creation of drawings and designs using computer-aided design (CAD) programs. </a:t>
            </a:r>
            <a:r>
              <a:rPr lang="en-US" sz="1600" b="0" baseline="30000" dirty="0">
                <a:solidFill>
                  <a:srgbClr val="CC0000"/>
                </a:solidFill>
                <a:latin typeface="Calibri" pitchFamily="34" charset="0"/>
              </a:rPr>
              <a:t>6</a:t>
            </a:r>
            <a:r>
              <a:rPr lang="en-US" sz="1600" b="0" dirty="0">
                <a:latin typeface="Calibri" pitchFamily="34" charset="0"/>
              </a:rPr>
              <a:t>Modern CAD programs allow engineers to produce three-dimensional models, which can be used directly in the manufacture of the devices depicted. </a:t>
            </a:r>
          </a:p>
          <a:p>
            <a:endParaRPr lang="fi-FI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4"/>
          </p:nvPr>
        </p:nvSpPr>
        <p:spPr>
          <a:xfrm>
            <a:off x="228601" y="1097847"/>
            <a:ext cx="4299480" cy="4419386"/>
          </a:xfrm>
        </p:spPr>
        <p:txBody>
          <a:bodyPr/>
          <a:lstStyle/>
          <a:p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subjects</a:t>
            </a:r>
            <a:r>
              <a:rPr lang="fi-FI" dirty="0"/>
              <a:t> </a:t>
            </a:r>
            <a:r>
              <a:rPr lang="fi-FI" dirty="0" err="1"/>
              <a:t>connected</a:t>
            </a:r>
            <a:r>
              <a:rPr lang="fi-FI" dirty="0"/>
              <a:t>?</a:t>
            </a:r>
          </a:p>
          <a:p>
            <a:r>
              <a:rPr lang="fi-FI" sz="1400" b="0" dirty="0" err="1">
                <a:solidFill>
                  <a:srgbClr val="00B0F0"/>
                </a:solidFill>
              </a:rPr>
              <a:t>Mechanical</a:t>
            </a:r>
            <a:r>
              <a:rPr lang="fi-FI" sz="1400" b="0" dirty="0">
                <a:solidFill>
                  <a:srgbClr val="00B0F0"/>
                </a:solidFill>
              </a:rPr>
              <a:t> engineering</a:t>
            </a:r>
            <a:r>
              <a:rPr lang="fi-FI" sz="1400" b="0" dirty="0"/>
              <a:t>…</a:t>
            </a:r>
            <a:r>
              <a:rPr lang="fi-FI" sz="1400" b="0" dirty="0" err="1"/>
              <a:t>the</a:t>
            </a:r>
            <a:r>
              <a:rPr lang="fi-FI" sz="1400" b="0" dirty="0"/>
              <a:t> </a:t>
            </a:r>
            <a:r>
              <a:rPr lang="fi-FI" sz="1400" b="0" dirty="0" err="1"/>
              <a:t>application</a:t>
            </a:r>
            <a:r>
              <a:rPr lang="fi-FI" sz="1400" b="0" dirty="0"/>
              <a:t> of science</a:t>
            </a:r>
          </a:p>
          <a:p>
            <a:endParaRPr lang="fi-FI" sz="1800" b="0" dirty="0"/>
          </a:p>
          <a:p>
            <a:r>
              <a:rPr lang="fi-FI" sz="1400" b="0" dirty="0" err="1">
                <a:solidFill>
                  <a:srgbClr val="00B0F0"/>
                </a:solidFill>
              </a:rPr>
              <a:t>Mechanical</a:t>
            </a:r>
            <a:r>
              <a:rPr lang="fi-FI" sz="1400" b="0" dirty="0">
                <a:solidFill>
                  <a:srgbClr val="00B0F0"/>
                </a:solidFill>
              </a:rPr>
              <a:t> </a:t>
            </a:r>
            <a:r>
              <a:rPr lang="fi-FI" sz="1400" b="0" dirty="0" err="1">
                <a:solidFill>
                  <a:srgbClr val="00B0F0"/>
                </a:solidFill>
              </a:rPr>
              <a:t>engineers</a:t>
            </a:r>
            <a:r>
              <a:rPr lang="fi-FI" sz="1400" b="0" dirty="0"/>
              <a:t>…</a:t>
            </a:r>
            <a:r>
              <a:rPr lang="fi-FI" sz="1400" b="0" dirty="0" err="1"/>
              <a:t>the</a:t>
            </a:r>
            <a:r>
              <a:rPr lang="fi-FI" sz="1400" b="0" dirty="0"/>
              <a:t> design, </a:t>
            </a:r>
            <a:r>
              <a:rPr lang="fi-FI" sz="1400" b="0" dirty="0" err="1"/>
              <a:t>manufacture</a:t>
            </a:r>
            <a:r>
              <a:rPr lang="fi-FI" sz="1400" b="0" dirty="0"/>
              <a:t>,…</a:t>
            </a:r>
          </a:p>
          <a:p>
            <a:endParaRPr lang="fi-FI" sz="1800" b="0" dirty="0"/>
          </a:p>
          <a:p>
            <a:r>
              <a:rPr lang="fi-FI" sz="1400" b="0" dirty="0" err="1">
                <a:solidFill>
                  <a:srgbClr val="00B0F0"/>
                </a:solidFill>
              </a:rPr>
              <a:t>The</a:t>
            </a:r>
            <a:r>
              <a:rPr lang="fi-FI" sz="1400" b="0" dirty="0">
                <a:solidFill>
                  <a:srgbClr val="00B0F0"/>
                </a:solidFill>
              </a:rPr>
              <a:t> products of </a:t>
            </a:r>
            <a:r>
              <a:rPr lang="fi-FI" sz="1400" i="1" u="sng" dirty="0" err="1">
                <a:solidFill>
                  <a:srgbClr val="00B0F0"/>
                </a:solidFill>
              </a:rPr>
              <a:t>their</a:t>
            </a:r>
            <a:r>
              <a:rPr lang="fi-FI" sz="1400" b="0" dirty="0">
                <a:solidFill>
                  <a:srgbClr val="00B0F0"/>
                </a:solidFill>
              </a:rPr>
              <a:t> </a:t>
            </a:r>
            <a:r>
              <a:rPr lang="fi-FI" sz="1400" b="0" dirty="0" err="1">
                <a:solidFill>
                  <a:srgbClr val="00B0F0"/>
                </a:solidFill>
              </a:rPr>
              <a:t>work</a:t>
            </a:r>
            <a:r>
              <a:rPr lang="fi-FI" sz="1400" b="0" dirty="0"/>
              <a:t>…jet </a:t>
            </a:r>
            <a:r>
              <a:rPr lang="fi-FI" sz="1400" b="0" dirty="0" err="1"/>
              <a:t>engines</a:t>
            </a:r>
            <a:r>
              <a:rPr lang="fi-FI" sz="1400" b="0" dirty="0"/>
              <a:t> to </a:t>
            </a:r>
            <a:r>
              <a:rPr lang="fi-FI" sz="1400" b="0" dirty="0" err="1"/>
              <a:t>instruments</a:t>
            </a:r>
            <a:endParaRPr lang="fi-FI" sz="1400" b="0" dirty="0"/>
          </a:p>
          <a:p>
            <a:endParaRPr lang="fi-FI" sz="1800" b="0" dirty="0"/>
          </a:p>
          <a:p>
            <a:r>
              <a:rPr lang="fi-FI" sz="1400" b="0" dirty="0" err="1">
                <a:solidFill>
                  <a:srgbClr val="00B0F0"/>
                </a:solidFill>
              </a:rPr>
              <a:t>Mechnical</a:t>
            </a:r>
            <a:r>
              <a:rPr lang="fi-FI" sz="1400" b="0" dirty="0">
                <a:solidFill>
                  <a:srgbClr val="00B0F0"/>
                </a:solidFill>
              </a:rPr>
              <a:t> </a:t>
            </a:r>
            <a:r>
              <a:rPr lang="fi-FI" sz="1400" b="0" dirty="0" err="1">
                <a:solidFill>
                  <a:srgbClr val="00B0F0"/>
                </a:solidFill>
              </a:rPr>
              <a:t>engineers</a:t>
            </a:r>
            <a:r>
              <a:rPr lang="fi-FI" sz="1400" b="0" dirty="0"/>
              <a:t>…engineering </a:t>
            </a:r>
            <a:r>
              <a:rPr lang="fi-FI" sz="1400" b="0" dirty="0" err="1"/>
              <a:t>drawings</a:t>
            </a:r>
            <a:endParaRPr lang="fi-FI" sz="1400" b="0" dirty="0"/>
          </a:p>
          <a:p>
            <a:endParaRPr lang="fi-FI" sz="1800" b="0" dirty="0"/>
          </a:p>
          <a:p>
            <a:r>
              <a:rPr lang="fi-FI" sz="1400" b="0" dirty="0"/>
              <a:t>  </a:t>
            </a:r>
          </a:p>
          <a:p>
            <a:r>
              <a:rPr lang="fi-FI" sz="1400" b="0" dirty="0">
                <a:solidFill>
                  <a:srgbClr val="00B0F0"/>
                </a:solidFill>
              </a:rPr>
              <a:t>           </a:t>
            </a:r>
            <a:r>
              <a:rPr lang="fi-FI" sz="1400" b="0" dirty="0" err="1">
                <a:solidFill>
                  <a:srgbClr val="00B0F0"/>
                </a:solidFill>
              </a:rPr>
              <a:t>Drawings</a:t>
            </a:r>
            <a:r>
              <a:rPr lang="fi-FI" sz="1400" b="0" dirty="0"/>
              <a:t>…</a:t>
            </a:r>
            <a:r>
              <a:rPr lang="fi-FI" sz="1400" b="0" dirty="0" err="1"/>
              <a:t>computer-aided</a:t>
            </a:r>
            <a:r>
              <a:rPr lang="fi-FI" sz="1400" b="0" dirty="0"/>
              <a:t> design (CAD)</a:t>
            </a:r>
          </a:p>
          <a:p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</p:txBody>
      </p:sp>
      <p:sp>
        <p:nvSpPr>
          <p:cNvPr id="12" name="Rounded Rectangle 11"/>
          <p:cNvSpPr/>
          <p:nvPr/>
        </p:nvSpPr>
        <p:spPr>
          <a:xfrm>
            <a:off x="778388" y="1718189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2653234" y="1718189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91673" y="2301567"/>
            <a:ext cx="940345" cy="307528"/>
          </a:xfrm>
          <a:prstGeom prst="roundRect">
            <a:avLst/>
          </a:prstGeom>
          <a:ln>
            <a:solidFill>
              <a:srgbClr val="92D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rgbClr val="92D050"/>
                </a:solidFill>
              </a:rPr>
              <a:t>GIVEN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653234" y="2301567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  <p:sp>
        <p:nvSpPr>
          <p:cNvPr id="11" name="Down Arrow 10"/>
          <p:cNvSpPr/>
          <p:nvPr/>
        </p:nvSpPr>
        <p:spPr>
          <a:xfrm>
            <a:off x="1711871" y="2317957"/>
            <a:ext cx="232601" cy="307528"/>
          </a:xfrm>
          <a:prstGeom prst="downArrow">
            <a:avLst>
              <a:gd name="adj1" fmla="val 25541"/>
              <a:gd name="adj2" fmla="val 49457"/>
            </a:avLst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Down Arrow 13"/>
          <p:cNvSpPr/>
          <p:nvPr/>
        </p:nvSpPr>
        <p:spPr>
          <a:xfrm>
            <a:off x="406398" y="1718190"/>
            <a:ext cx="232601" cy="307528"/>
          </a:xfrm>
          <a:prstGeom prst="downArrow">
            <a:avLst>
              <a:gd name="adj1" fmla="val 25541"/>
              <a:gd name="adj2" fmla="val 49457"/>
            </a:avLst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5" name="Rounded Rectangle 14"/>
          <p:cNvSpPr/>
          <p:nvPr/>
        </p:nvSpPr>
        <p:spPr>
          <a:xfrm>
            <a:off x="687577" y="2884945"/>
            <a:ext cx="940345" cy="307528"/>
          </a:xfrm>
          <a:prstGeom prst="roundRect">
            <a:avLst/>
          </a:prstGeom>
          <a:ln>
            <a:solidFill>
              <a:srgbClr val="92D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rgbClr val="92D050"/>
                </a:solidFill>
              </a:rPr>
              <a:t>GIVEN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2653234" y="2884945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  <p:sp>
        <p:nvSpPr>
          <p:cNvPr id="17" name="Down Arrow 16"/>
          <p:cNvSpPr/>
          <p:nvPr/>
        </p:nvSpPr>
        <p:spPr>
          <a:xfrm>
            <a:off x="406398" y="2884945"/>
            <a:ext cx="232601" cy="307528"/>
          </a:xfrm>
          <a:prstGeom prst="downArrow">
            <a:avLst>
              <a:gd name="adj1" fmla="val 25541"/>
              <a:gd name="adj2" fmla="val 49457"/>
            </a:avLst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9" name="Rounded Rectangle 18"/>
          <p:cNvSpPr/>
          <p:nvPr/>
        </p:nvSpPr>
        <p:spPr>
          <a:xfrm>
            <a:off x="693995" y="3468323"/>
            <a:ext cx="940345" cy="307528"/>
          </a:xfrm>
          <a:prstGeom prst="roundRect">
            <a:avLst/>
          </a:prstGeom>
          <a:ln>
            <a:solidFill>
              <a:srgbClr val="92D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rgbClr val="92D050"/>
                </a:solidFill>
              </a:rPr>
              <a:t>GIVEN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2653234" y="3468323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  <p:sp>
        <p:nvSpPr>
          <p:cNvPr id="21" name="Down Arrow 20"/>
          <p:cNvSpPr/>
          <p:nvPr/>
        </p:nvSpPr>
        <p:spPr>
          <a:xfrm rot="3444005">
            <a:off x="1720931" y="3233342"/>
            <a:ext cx="277543" cy="1075742"/>
          </a:xfrm>
          <a:prstGeom prst="downArrow">
            <a:avLst>
              <a:gd name="adj1" fmla="val 25541"/>
              <a:gd name="adj2" fmla="val 49457"/>
            </a:avLst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2" name="Rounded Rectangle 21"/>
          <p:cNvSpPr/>
          <p:nvPr/>
        </p:nvSpPr>
        <p:spPr>
          <a:xfrm>
            <a:off x="693995" y="4339014"/>
            <a:ext cx="940345" cy="307528"/>
          </a:xfrm>
          <a:prstGeom prst="roundRect">
            <a:avLst/>
          </a:prstGeom>
          <a:ln>
            <a:solidFill>
              <a:srgbClr val="92D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rgbClr val="92D050"/>
                </a:solidFill>
              </a:rPr>
              <a:t>GIVEN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2697752" y="4328901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</p:spTree>
    <p:extLst>
      <p:ext uri="{BB962C8B-B14F-4D97-AF65-F5344CB8AC3E}">
        <p14:creationId xmlns:p14="http://schemas.microsoft.com/office/powerpoint/2010/main" val="7812936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594721" y="365269"/>
            <a:ext cx="8085599" cy="1195798"/>
          </a:xfrm>
        </p:spPr>
        <p:txBody>
          <a:bodyPr/>
          <a:lstStyle/>
          <a:p>
            <a:r>
              <a:rPr lang="fi-FI" dirty="0" err="1"/>
              <a:t>Which</a:t>
            </a:r>
            <a:r>
              <a:rPr lang="fi-FI" dirty="0"/>
              <a:t> is </a:t>
            </a:r>
            <a:r>
              <a:rPr lang="fi-FI" dirty="0" err="1"/>
              <a:t>easier</a:t>
            </a:r>
            <a:r>
              <a:rPr lang="fi-FI" dirty="0"/>
              <a:t> to </a:t>
            </a:r>
            <a:r>
              <a:rPr lang="fi-FI" dirty="0" err="1"/>
              <a:t>read</a:t>
            </a:r>
            <a:r>
              <a:rPr lang="fi-FI" dirty="0"/>
              <a:t>? </a:t>
            </a:r>
            <a:r>
              <a:rPr lang="fi-FI" dirty="0" err="1"/>
              <a:t>Why</a:t>
            </a:r>
            <a:r>
              <a:rPr lang="fi-FI" dirty="0"/>
              <a:t>?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8"/>
          </p:nvPr>
        </p:nvSpPr>
        <p:spPr>
          <a:xfrm>
            <a:off x="4637521" y="1097846"/>
            <a:ext cx="3988079" cy="4662874"/>
          </a:xfrm>
          <a:ln w="38100">
            <a:solidFill>
              <a:srgbClr val="00B0F0"/>
            </a:solidFill>
          </a:ln>
        </p:spPr>
        <p:txBody>
          <a:bodyPr/>
          <a:lstStyle/>
          <a:p>
            <a:pPr marL="92075"/>
            <a:r>
              <a:rPr lang="en-US" sz="1600" b="0" baseline="30000" dirty="0">
                <a:solidFill>
                  <a:srgbClr val="00B0F0"/>
                </a:solidFill>
                <a:latin typeface="Calibri" pitchFamily="34" charset="0"/>
              </a:rPr>
              <a:t>1</a:t>
            </a:r>
            <a:r>
              <a:rPr lang="en-US" sz="1600" b="0" dirty="0">
                <a:solidFill>
                  <a:srgbClr val="00B0F0"/>
                </a:solidFill>
                <a:latin typeface="Calibri" pitchFamily="34" charset="0"/>
              </a:rPr>
              <a:t>Mechanical engineering </a:t>
            </a:r>
            <a:r>
              <a:rPr lang="en-US" sz="1600" b="0" dirty="0">
                <a:latin typeface="Calibri" pitchFamily="34" charset="0"/>
              </a:rPr>
              <a:t>is the application of science to the creation of useful devices to meet the needs of society. </a:t>
            </a:r>
            <a:r>
              <a:rPr lang="en-US" sz="1600" b="0" baseline="30000" dirty="0">
                <a:solidFill>
                  <a:srgbClr val="00B0F0"/>
                </a:solidFill>
                <a:latin typeface="Calibri" pitchFamily="34" charset="0"/>
              </a:rPr>
              <a:t>2</a:t>
            </a:r>
            <a:r>
              <a:rPr lang="en-US" sz="1600" b="0" dirty="0">
                <a:solidFill>
                  <a:srgbClr val="00B0F0"/>
                </a:solidFill>
                <a:latin typeface="Calibri" pitchFamily="34" charset="0"/>
              </a:rPr>
              <a:t>Mechanical engineers</a:t>
            </a:r>
            <a:r>
              <a:rPr lang="en-US" sz="1600" b="0" dirty="0">
                <a:latin typeface="Calibri" pitchFamily="34" charset="0"/>
              </a:rPr>
              <a:t> focus on the design, manufacture, operation and maintenance of a wide variety of machinery. </a:t>
            </a:r>
            <a:r>
              <a:rPr lang="en-US" sz="1600" b="0" baseline="30000" dirty="0">
                <a:solidFill>
                  <a:srgbClr val="00B0F0"/>
                </a:solidFill>
                <a:latin typeface="Calibri" pitchFamily="34" charset="0"/>
              </a:rPr>
              <a:t>3</a:t>
            </a:r>
            <a:r>
              <a:rPr lang="en-US" sz="1600" b="0" dirty="0">
                <a:solidFill>
                  <a:srgbClr val="00B0F0"/>
                </a:solidFill>
                <a:latin typeface="Calibri" pitchFamily="34" charset="0"/>
              </a:rPr>
              <a:t>The products of their work </a:t>
            </a:r>
            <a:r>
              <a:rPr lang="en-US" sz="1600" b="0" dirty="0">
                <a:latin typeface="Calibri" pitchFamily="34" charset="0"/>
              </a:rPr>
              <a:t>range from jet engines to minute instruments for use in medicine. </a:t>
            </a:r>
            <a:r>
              <a:rPr lang="en-US" sz="1600" b="0" baseline="30000" dirty="0">
                <a:solidFill>
                  <a:srgbClr val="00B0F0"/>
                </a:solidFill>
                <a:latin typeface="Calibri" pitchFamily="34" charset="0"/>
              </a:rPr>
              <a:t>4</a:t>
            </a:r>
            <a:r>
              <a:rPr lang="en-US" sz="1600" b="0" dirty="0">
                <a:solidFill>
                  <a:srgbClr val="00B0F0"/>
                </a:solidFill>
                <a:latin typeface="Calibri" pitchFamily="34" charset="0"/>
              </a:rPr>
              <a:t>Mechanical engineers </a:t>
            </a:r>
            <a:r>
              <a:rPr lang="en-US" sz="1600" b="0" dirty="0">
                <a:latin typeface="Calibri" pitchFamily="34" charset="0"/>
              </a:rPr>
              <a:t>usually create engineering drawings of the devices which are to be produced. </a:t>
            </a:r>
            <a:r>
              <a:rPr lang="en-US" sz="1600" b="0" baseline="30000" dirty="0">
                <a:solidFill>
                  <a:srgbClr val="CC0000"/>
                </a:solidFill>
                <a:latin typeface="Calibri" pitchFamily="34" charset="0"/>
              </a:rPr>
              <a:t>5</a:t>
            </a:r>
            <a:r>
              <a:rPr lang="en-US" sz="1600" b="0" dirty="0">
                <a:latin typeface="Calibri" pitchFamily="34" charset="0"/>
              </a:rPr>
              <a:t>Before the late 20th century, </a:t>
            </a:r>
            <a:r>
              <a:rPr lang="en-US" sz="1600" b="0" dirty="0">
                <a:solidFill>
                  <a:srgbClr val="00B0F0"/>
                </a:solidFill>
                <a:latin typeface="Calibri" pitchFamily="34" charset="0"/>
              </a:rPr>
              <a:t>drawings</a:t>
            </a:r>
            <a:r>
              <a:rPr lang="en-US" sz="1600" b="0" dirty="0">
                <a:latin typeface="Calibri" pitchFamily="34" charset="0"/>
              </a:rPr>
              <a:t> were usually made manually, but the widespread use of computers has now enabled the creation of drawings and designs using computer-aided design (CAD) programs. </a:t>
            </a:r>
            <a:r>
              <a:rPr lang="en-US" sz="1600" b="0" baseline="30000" dirty="0">
                <a:solidFill>
                  <a:srgbClr val="00B0F0"/>
                </a:solidFill>
                <a:latin typeface="Calibri" pitchFamily="34" charset="0"/>
              </a:rPr>
              <a:t>6</a:t>
            </a:r>
            <a:r>
              <a:rPr lang="en-US" sz="1600" b="0" dirty="0">
                <a:solidFill>
                  <a:srgbClr val="00B0F0"/>
                </a:solidFill>
                <a:latin typeface="Calibri" pitchFamily="34" charset="0"/>
              </a:rPr>
              <a:t>Modern CAD programs</a:t>
            </a:r>
            <a:r>
              <a:rPr lang="en-US" sz="1600" b="0" dirty="0">
                <a:latin typeface="Calibri" pitchFamily="34" charset="0"/>
              </a:rPr>
              <a:t> allow engineers to produce three-dimensional models, which can be used directly in the manufacture of the devices depicted. </a:t>
            </a:r>
          </a:p>
          <a:p>
            <a:endParaRPr lang="fi-FI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4"/>
          </p:nvPr>
        </p:nvSpPr>
        <p:spPr>
          <a:xfrm>
            <a:off x="228601" y="1097847"/>
            <a:ext cx="4299480" cy="4419386"/>
          </a:xfrm>
        </p:spPr>
        <p:txBody>
          <a:bodyPr/>
          <a:lstStyle/>
          <a:p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subjects</a:t>
            </a:r>
            <a:r>
              <a:rPr lang="fi-FI" dirty="0"/>
              <a:t> </a:t>
            </a:r>
            <a:r>
              <a:rPr lang="fi-FI" dirty="0" err="1"/>
              <a:t>connected</a:t>
            </a:r>
            <a:r>
              <a:rPr lang="fi-FI" dirty="0"/>
              <a:t>?</a:t>
            </a:r>
          </a:p>
          <a:p>
            <a:r>
              <a:rPr lang="fi-FI" sz="1400" b="0" dirty="0" err="1">
                <a:solidFill>
                  <a:srgbClr val="00B0F0"/>
                </a:solidFill>
              </a:rPr>
              <a:t>Mechanical</a:t>
            </a:r>
            <a:r>
              <a:rPr lang="fi-FI" sz="1400" b="0" dirty="0">
                <a:solidFill>
                  <a:srgbClr val="00B0F0"/>
                </a:solidFill>
              </a:rPr>
              <a:t> engineering</a:t>
            </a:r>
            <a:r>
              <a:rPr lang="fi-FI" sz="1400" b="0" dirty="0"/>
              <a:t>…</a:t>
            </a:r>
            <a:r>
              <a:rPr lang="fi-FI" sz="1400" b="0" dirty="0" err="1"/>
              <a:t>the</a:t>
            </a:r>
            <a:r>
              <a:rPr lang="fi-FI" sz="1400" b="0" dirty="0"/>
              <a:t> </a:t>
            </a:r>
            <a:r>
              <a:rPr lang="fi-FI" sz="1400" b="0" dirty="0" err="1"/>
              <a:t>application</a:t>
            </a:r>
            <a:r>
              <a:rPr lang="fi-FI" sz="1400" b="0" dirty="0"/>
              <a:t> of science</a:t>
            </a:r>
          </a:p>
          <a:p>
            <a:endParaRPr lang="fi-FI" sz="1800" b="0" dirty="0"/>
          </a:p>
          <a:p>
            <a:r>
              <a:rPr lang="fi-FI" sz="1400" b="0" dirty="0" err="1">
                <a:solidFill>
                  <a:srgbClr val="00B0F0"/>
                </a:solidFill>
              </a:rPr>
              <a:t>Mechanical</a:t>
            </a:r>
            <a:r>
              <a:rPr lang="fi-FI" sz="1400" b="0" dirty="0">
                <a:solidFill>
                  <a:srgbClr val="00B0F0"/>
                </a:solidFill>
              </a:rPr>
              <a:t> </a:t>
            </a:r>
            <a:r>
              <a:rPr lang="fi-FI" sz="1400" b="0" dirty="0" err="1">
                <a:solidFill>
                  <a:srgbClr val="00B0F0"/>
                </a:solidFill>
              </a:rPr>
              <a:t>engineers</a:t>
            </a:r>
            <a:r>
              <a:rPr lang="fi-FI" sz="1400" b="0" dirty="0"/>
              <a:t>…</a:t>
            </a:r>
            <a:r>
              <a:rPr lang="fi-FI" sz="1400" b="0" dirty="0" err="1"/>
              <a:t>the</a:t>
            </a:r>
            <a:r>
              <a:rPr lang="fi-FI" sz="1400" b="0" dirty="0"/>
              <a:t> design, </a:t>
            </a:r>
            <a:r>
              <a:rPr lang="fi-FI" sz="1400" b="0" dirty="0" err="1"/>
              <a:t>manufacture</a:t>
            </a:r>
            <a:r>
              <a:rPr lang="fi-FI" sz="1400" b="0" dirty="0"/>
              <a:t>,…</a:t>
            </a:r>
          </a:p>
          <a:p>
            <a:endParaRPr lang="fi-FI" sz="1800" b="0" dirty="0"/>
          </a:p>
          <a:p>
            <a:r>
              <a:rPr lang="fi-FI" sz="1400" b="0" dirty="0" err="1">
                <a:solidFill>
                  <a:srgbClr val="00B0F0"/>
                </a:solidFill>
              </a:rPr>
              <a:t>The</a:t>
            </a:r>
            <a:r>
              <a:rPr lang="fi-FI" sz="1400" b="0" dirty="0">
                <a:solidFill>
                  <a:srgbClr val="00B0F0"/>
                </a:solidFill>
              </a:rPr>
              <a:t> products of </a:t>
            </a:r>
            <a:r>
              <a:rPr lang="fi-FI" sz="1400" i="1" u="sng" dirty="0" err="1">
                <a:solidFill>
                  <a:srgbClr val="00B0F0"/>
                </a:solidFill>
              </a:rPr>
              <a:t>their</a:t>
            </a:r>
            <a:r>
              <a:rPr lang="fi-FI" sz="1400" b="0" dirty="0">
                <a:solidFill>
                  <a:srgbClr val="00B0F0"/>
                </a:solidFill>
              </a:rPr>
              <a:t> </a:t>
            </a:r>
            <a:r>
              <a:rPr lang="fi-FI" sz="1400" b="0" dirty="0" err="1">
                <a:solidFill>
                  <a:srgbClr val="00B0F0"/>
                </a:solidFill>
              </a:rPr>
              <a:t>work</a:t>
            </a:r>
            <a:r>
              <a:rPr lang="fi-FI" sz="1400" b="0" dirty="0"/>
              <a:t>…jet </a:t>
            </a:r>
            <a:r>
              <a:rPr lang="fi-FI" sz="1400" b="0" dirty="0" err="1"/>
              <a:t>engines</a:t>
            </a:r>
            <a:r>
              <a:rPr lang="fi-FI" sz="1400" b="0" dirty="0"/>
              <a:t> to </a:t>
            </a:r>
            <a:r>
              <a:rPr lang="fi-FI" sz="1400" b="0" dirty="0" err="1"/>
              <a:t>instruments</a:t>
            </a:r>
            <a:endParaRPr lang="fi-FI" sz="1400" b="0" dirty="0"/>
          </a:p>
          <a:p>
            <a:endParaRPr lang="fi-FI" sz="1800" b="0" dirty="0"/>
          </a:p>
          <a:p>
            <a:r>
              <a:rPr lang="fi-FI" sz="1400" b="0" dirty="0" err="1">
                <a:solidFill>
                  <a:srgbClr val="00B0F0"/>
                </a:solidFill>
              </a:rPr>
              <a:t>Mechnical</a:t>
            </a:r>
            <a:r>
              <a:rPr lang="fi-FI" sz="1400" b="0" dirty="0">
                <a:solidFill>
                  <a:srgbClr val="00B0F0"/>
                </a:solidFill>
              </a:rPr>
              <a:t> </a:t>
            </a:r>
            <a:r>
              <a:rPr lang="fi-FI" sz="1400" b="0" dirty="0" err="1">
                <a:solidFill>
                  <a:srgbClr val="00B0F0"/>
                </a:solidFill>
              </a:rPr>
              <a:t>engineers</a:t>
            </a:r>
            <a:r>
              <a:rPr lang="fi-FI" sz="1400" b="0" dirty="0"/>
              <a:t>…engineering </a:t>
            </a:r>
            <a:r>
              <a:rPr lang="fi-FI" sz="1400" b="0" dirty="0" err="1"/>
              <a:t>drawings</a:t>
            </a:r>
            <a:endParaRPr lang="fi-FI" sz="1400" b="0" dirty="0"/>
          </a:p>
          <a:p>
            <a:endParaRPr lang="fi-FI" sz="1800" b="0" dirty="0"/>
          </a:p>
          <a:p>
            <a:r>
              <a:rPr lang="fi-FI" sz="1400" b="0" dirty="0"/>
              <a:t>  </a:t>
            </a:r>
          </a:p>
          <a:p>
            <a:r>
              <a:rPr lang="fi-FI" sz="1400" b="0" dirty="0">
                <a:solidFill>
                  <a:srgbClr val="00B0F0"/>
                </a:solidFill>
              </a:rPr>
              <a:t>           </a:t>
            </a:r>
            <a:r>
              <a:rPr lang="fi-FI" sz="1400" b="0" dirty="0" err="1">
                <a:solidFill>
                  <a:srgbClr val="00B0F0"/>
                </a:solidFill>
              </a:rPr>
              <a:t>Drawings</a:t>
            </a:r>
            <a:r>
              <a:rPr lang="fi-FI" sz="1400" b="0" dirty="0"/>
              <a:t>…</a:t>
            </a:r>
            <a:r>
              <a:rPr lang="fi-FI" sz="1400" b="0" dirty="0" err="1"/>
              <a:t>computer-aided</a:t>
            </a:r>
            <a:r>
              <a:rPr lang="fi-FI" sz="1400" b="0" dirty="0"/>
              <a:t> design (CAD)</a:t>
            </a:r>
          </a:p>
          <a:p>
            <a:endParaRPr lang="fi-FI" sz="1800" b="0" dirty="0"/>
          </a:p>
          <a:p>
            <a:endParaRPr lang="fi-FI" sz="1400" b="0" dirty="0"/>
          </a:p>
          <a:p>
            <a:r>
              <a:rPr lang="fi-FI" sz="1400" b="0" dirty="0" err="1">
                <a:solidFill>
                  <a:srgbClr val="00B0F0"/>
                </a:solidFill>
              </a:rPr>
              <a:t>Modern</a:t>
            </a:r>
            <a:r>
              <a:rPr lang="fi-FI" sz="1400" b="0" dirty="0">
                <a:solidFill>
                  <a:srgbClr val="00B0F0"/>
                </a:solidFill>
              </a:rPr>
              <a:t> CAD </a:t>
            </a:r>
            <a:r>
              <a:rPr lang="fi-FI" sz="1400" b="0" dirty="0" err="1">
                <a:solidFill>
                  <a:srgbClr val="00B0F0"/>
                </a:solidFill>
              </a:rPr>
              <a:t>programs</a:t>
            </a:r>
            <a:r>
              <a:rPr lang="fi-FI" sz="1400" b="0" dirty="0"/>
              <a:t>…</a:t>
            </a:r>
            <a:r>
              <a:rPr lang="fi-FI" sz="1400" b="0" dirty="0" err="1"/>
              <a:t>three-dimensional</a:t>
            </a:r>
            <a:r>
              <a:rPr lang="fi-FI" sz="1400" b="0" dirty="0"/>
              <a:t> </a:t>
            </a:r>
            <a:r>
              <a:rPr lang="fi-FI" sz="1400" b="0" dirty="0" err="1"/>
              <a:t>models</a:t>
            </a:r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  <a:p>
            <a:endParaRPr lang="fi-FI" sz="1400" b="0" dirty="0"/>
          </a:p>
        </p:txBody>
      </p:sp>
      <p:sp>
        <p:nvSpPr>
          <p:cNvPr id="12" name="Rounded Rectangle 11"/>
          <p:cNvSpPr/>
          <p:nvPr/>
        </p:nvSpPr>
        <p:spPr>
          <a:xfrm>
            <a:off x="778388" y="1718189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2653234" y="1718189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91673" y="2301567"/>
            <a:ext cx="940345" cy="307528"/>
          </a:xfrm>
          <a:prstGeom prst="roundRect">
            <a:avLst/>
          </a:prstGeom>
          <a:ln>
            <a:solidFill>
              <a:srgbClr val="92D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rgbClr val="92D050"/>
                </a:solidFill>
              </a:rPr>
              <a:t>GIVEN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653234" y="2301567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  <p:sp>
        <p:nvSpPr>
          <p:cNvPr id="11" name="Down Arrow 10"/>
          <p:cNvSpPr/>
          <p:nvPr/>
        </p:nvSpPr>
        <p:spPr>
          <a:xfrm>
            <a:off x="1711871" y="2317957"/>
            <a:ext cx="232601" cy="307528"/>
          </a:xfrm>
          <a:prstGeom prst="downArrow">
            <a:avLst>
              <a:gd name="adj1" fmla="val 25541"/>
              <a:gd name="adj2" fmla="val 49457"/>
            </a:avLst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Down Arrow 13"/>
          <p:cNvSpPr/>
          <p:nvPr/>
        </p:nvSpPr>
        <p:spPr>
          <a:xfrm>
            <a:off x="406398" y="1718190"/>
            <a:ext cx="232601" cy="307528"/>
          </a:xfrm>
          <a:prstGeom prst="downArrow">
            <a:avLst>
              <a:gd name="adj1" fmla="val 25541"/>
              <a:gd name="adj2" fmla="val 49457"/>
            </a:avLst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5" name="Rounded Rectangle 14"/>
          <p:cNvSpPr/>
          <p:nvPr/>
        </p:nvSpPr>
        <p:spPr>
          <a:xfrm>
            <a:off x="687577" y="2884945"/>
            <a:ext cx="940345" cy="307528"/>
          </a:xfrm>
          <a:prstGeom prst="roundRect">
            <a:avLst/>
          </a:prstGeom>
          <a:ln>
            <a:solidFill>
              <a:srgbClr val="92D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rgbClr val="92D050"/>
                </a:solidFill>
              </a:rPr>
              <a:t>GIVEN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2653234" y="2884945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  <p:sp>
        <p:nvSpPr>
          <p:cNvPr id="17" name="Down Arrow 16"/>
          <p:cNvSpPr/>
          <p:nvPr/>
        </p:nvSpPr>
        <p:spPr>
          <a:xfrm>
            <a:off x="406398" y="2884945"/>
            <a:ext cx="232601" cy="307528"/>
          </a:xfrm>
          <a:prstGeom prst="downArrow">
            <a:avLst>
              <a:gd name="adj1" fmla="val 25541"/>
              <a:gd name="adj2" fmla="val 49457"/>
            </a:avLst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9" name="Rounded Rectangle 18"/>
          <p:cNvSpPr/>
          <p:nvPr/>
        </p:nvSpPr>
        <p:spPr>
          <a:xfrm>
            <a:off x="693995" y="3468323"/>
            <a:ext cx="940345" cy="307528"/>
          </a:xfrm>
          <a:prstGeom prst="roundRect">
            <a:avLst/>
          </a:prstGeom>
          <a:ln>
            <a:solidFill>
              <a:srgbClr val="92D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rgbClr val="92D050"/>
                </a:solidFill>
              </a:rPr>
              <a:t>GIVEN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2653234" y="3468323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  <p:sp>
        <p:nvSpPr>
          <p:cNvPr id="21" name="Down Arrow 20"/>
          <p:cNvSpPr/>
          <p:nvPr/>
        </p:nvSpPr>
        <p:spPr>
          <a:xfrm rot="3444005">
            <a:off x="1720931" y="3233342"/>
            <a:ext cx="277543" cy="1075742"/>
          </a:xfrm>
          <a:prstGeom prst="downArrow">
            <a:avLst>
              <a:gd name="adj1" fmla="val 25541"/>
              <a:gd name="adj2" fmla="val 49457"/>
            </a:avLst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2" name="Rounded Rectangle 21"/>
          <p:cNvSpPr/>
          <p:nvPr/>
        </p:nvSpPr>
        <p:spPr>
          <a:xfrm>
            <a:off x="693995" y="4339014"/>
            <a:ext cx="940345" cy="307528"/>
          </a:xfrm>
          <a:prstGeom prst="roundRect">
            <a:avLst/>
          </a:prstGeom>
          <a:ln>
            <a:solidFill>
              <a:srgbClr val="92D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rgbClr val="92D050"/>
                </a:solidFill>
              </a:rPr>
              <a:t>GIVEN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2697752" y="4328901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  <p:sp>
        <p:nvSpPr>
          <p:cNvPr id="24" name="Down Arrow 23"/>
          <p:cNvSpPr/>
          <p:nvPr/>
        </p:nvSpPr>
        <p:spPr>
          <a:xfrm rot="3444005">
            <a:off x="1986565" y="4051353"/>
            <a:ext cx="277543" cy="1075742"/>
          </a:xfrm>
          <a:prstGeom prst="downArrow">
            <a:avLst>
              <a:gd name="adj1" fmla="val 25541"/>
              <a:gd name="adj2" fmla="val 49457"/>
            </a:avLst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5" name="Rounded Rectangle 24"/>
          <p:cNvSpPr/>
          <p:nvPr/>
        </p:nvSpPr>
        <p:spPr>
          <a:xfrm>
            <a:off x="693995" y="5152410"/>
            <a:ext cx="940345" cy="307528"/>
          </a:xfrm>
          <a:prstGeom prst="roundRect">
            <a:avLst/>
          </a:prstGeom>
          <a:ln>
            <a:solidFill>
              <a:srgbClr val="92D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rgbClr val="92D050"/>
                </a:solidFill>
              </a:rPr>
              <a:t>GIVEN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2697752" y="5152410"/>
            <a:ext cx="766916" cy="30752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NEW</a:t>
            </a:r>
          </a:p>
        </p:txBody>
      </p:sp>
    </p:spTree>
    <p:extLst>
      <p:ext uri="{BB962C8B-B14F-4D97-AF65-F5344CB8AC3E}">
        <p14:creationId xmlns:p14="http://schemas.microsoft.com/office/powerpoint/2010/main" val="41218965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Principle</a:t>
            </a:r>
            <a:r>
              <a:rPr lang="fi-FI" dirty="0"/>
              <a:t> 1: </a:t>
            </a:r>
            <a:r>
              <a:rPr lang="fi-FI" dirty="0" err="1"/>
              <a:t>Given</a:t>
            </a:r>
            <a:r>
              <a:rPr lang="fi-FI" dirty="0"/>
              <a:t> </a:t>
            </a:r>
            <a:r>
              <a:rPr lang="fi-FI" dirty="0" err="1"/>
              <a:t>before</a:t>
            </a:r>
            <a:r>
              <a:rPr lang="fi-FI" dirty="0"/>
              <a:t> New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A649A5E8-EE9D-CB41-8F80-274DF3CEAEDA}" type="datetime1">
              <a:rPr lang="fi-FI" smtClean="0"/>
              <a:pPr>
                <a:defRPr/>
              </a:pPr>
              <a:t>16.3.2021</a:t>
            </a:fld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7D79A8AE-7274-0C4A-AB42-92022833E6E2}" type="slidenum">
              <a:rPr lang="fi-FI" smtClean="0"/>
              <a:pPr>
                <a:defRPr/>
              </a:pPr>
              <a:t>22</a:t>
            </a:fld>
            <a:endParaRPr lang="fi-FI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6" t="5522" r="1922" b="9098"/>
          <a:stretch/>
        </p:blipFill>
        <p:spPr>
          <a:xfrm>
            <a:off x="6566" y="1443567"/>
            <a:ext cx="9152467" cy="5414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0951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Principle</a:t>
            </a:r>
            <a:r>
              <a:rPr lang="fi-FI" dirty="0"/>
              <a:t> 1: </a:t>
            </a:r>
            <a:r>
              <a:rPr lang="fi-FI" dirty="0" err="1"/>
              <a:t>Given</a:t>
            </a:r>
            <a:r>
              <a:rPr lang="fi-FI" dirty="0"/>
              <a:t> </a:t>
            </a:r>
            <a:r>
              <a:rPr lang="fi-FI" dirty="0" err="1"/>
              <a:t>before</a:t>
            </a:r>
            <a:r>
              <a:rPr lang="fi-FI" dirty="0"/>
              <a:t> New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fi-FI" dirty="0" err="1">
                <a:solidFill>
                  <a:srgbClr val="00B0F0"/>
                </a:solidFill>
              </a:rPr>
              <a:t>Pair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work</a:t>
            </a:r>
            <a:endParaRPr lang="fi-FI" dirty="0">
              <a:solidFill>
                <a:srgbClr val="00B0F0"/>
              </a:solidFill>
            </a:endParaRPr>
          </a:p>
          <a:p>
            <a:endParaRPr lang="fi-FI" dirty="0"/>
          </a:p>
          <a:p>
            <a:r>
              <a:rPr lang="fi-FI" dirty="0" err="1"/>
              <a:t>Study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handout</a:t>
            </a:r>
            <a:r>
              <a:rPr lang="fi-FI" dirty="0"/>
              <a:t>. How </a:t>
            </a:r>
            <a:r>
              <a:rPr lang="fi-FI" dirty="0" err="1"/>
              <a:t>would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explain</a:t>
            </a:r>
            <a:r>
              <a:rPr lang="fi-FI" dirty="0"/>
              <a:t> </a:t>
            </a:r>
            <a:r>
              <a:rPr lang="fi-FI" dirty="0" err="1"/>
              <a:t>these</a:t>
            </a:r>
            <a:r>
              <a:rPr lang="fi-FI" dirty="0"/>
              <a:t>?</a:t>
            </a:r>
          </a:p>
          <a:p>
            <a:endParaRPr lang="fi-FI" dirty="0"/>
          </a:p>
          <a:p>
            <a:pPr marL="457200" indent="-457200">
              <a:buAutoNum type="alphaLcParenR"/>
            </a:pPr>
            <a:r>
              <a:rPr lang="fi-FI" b="0" dirty="0" err="1"/>
              <a:t>Constant</a:t>
            </a:r>
            <a:r>
              <a:rPr lang="fi-FI" b="0" dirty="0"/>
              <a:t> </a:t>
            </a:r>
            <a:r>
              <a:rPr lang="fi-FI" b="0" dirty="0" err="1"/>
              <a:t>topic</a:t>
            </a:r>
            <a:endParaRPr lang="fi-FI" b="0" dirty="0"/>
          </a:p>
          <a:p>
            <a:pPr marL="457200" indent="-457200">
              <a:buAutoNum type="alphaLcParenR"/>
            </a:pPr>
            <a:r>
              <a:rPr lang="fi-FI" b="0" dirty="0" err="1"/>
              <a:t>Step-wise</a:t>
            </a:r>
            <a:r>
              <a:rPr lang="fi-FI" b="0" dirty="0"/>
              <a:t> </a:t>
            </a:r>
            <a:r>
              <a:rPr lang="fi-FI" b="0" dirty="0" err="1"/>
              <a:t>topic</a:t>
            </a:r>
            <a:endParaRPr lang="fi-FI" b="0" dirty="0"/>
          </a:p>
          <a:p>
            <a:pPr marL="457200" indent="-457200">
              <a:buAutoNum type="alphaLcParenR"/>
            </a:pPr>
            <a:r>
              <a:rPr lang="fi-FI" b="0" dirty="0" err="1"/>
              <a:t>Hypertopic</a:t>
            </a:r>
            <a:endParaRPr lang="fi-FI" b="0" dirty="0"/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E0A7D511-EF24-F248-BEA4-1AD370F38D7A}" type="datetime1">
              <a:rPr lang="fi-FI" smtClean="0"/>
              <a:pPr>
                <a:defRPr/>
              </a:pPr>
              <a:t>16.3.2021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23</a:t>
            </a:fld>
            <a:endParaRPr lang="fi-FI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324" y="0"/>
            <a:ext cx="2352675" cy="156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062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Text Box 2"/>
          <p:cNvSpPr txBox="1">
            <a:spLocks noChangeArrowheads="1"/>
          </p:cNvSpPr>
          <p:nvPr/>
        </p:nvSpPr>
        <p:spPr bwMode="auto">
          <a:xfrm>
            <a:off x="838200" y="4572000"/>
            <a:ext cx="7696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b="1">
              <a:solidFill>
                <a:srgbClr val="CC0000"/>
              </a:solidFill>
            </a:endParaRPr>
          </a:p>
        </p:txBody>
      </p:sp>
      <p:sp>
        <p:nvSpPr>
          <p:cNvPr id="116738" name="Text Box 3"/>
          <p:cNvSpPr txBox="1">
            <a:spLocks noChangeArrowheads="1"/>
          </p:cNvSpPr>
          <p:nvPr/>
        </p:nvSpPr>
        <p:spPr bwMode="auto">
          <a:xfrm>
            <a:off x="381000" y="28956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16739" name="Text Box 4"/>
          <p:cNvSpPr txBox="1">
            <a:spLocks noChangeArrowheads="1"/>
          </p:cNvSpPr>
          <p:nvPr/>
        </p:nvSpPr>
        <p:spPr bwMode="auto">
          <a:xfrm>
            <a:off x="583047" y="1676400"/>
            <a:ext cx="7924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113" indent="-11113" eaLnBrk="0" hangingPunct="0">
              <a:spcBef>
                <a:spcPct val="50000"/>
              </a:spcBef>
            </a:pPr>
            <a:r>
              <a:rPr lang="en-US" altLang="ja-JP" sz="2400" b="1" dirty="0">
                <a:latin typeface="Calibri" pitchFamily="34" charset="0"/>
                <a:ea typeface="ＭＳ Ｐゴシック" charset="-128"/>
              </a:rPr>
              <a:t>Which pattern(s) of topical progression can you identify in the following texts A-D? </a:t>
            </a:r>
          </a:p>
        </p:txBody>
      </p:sp>
      <p:sp>
        <p:nvSpPr>
          <p:cNvPr id="116741" name="Rectangle 8"/>
          <p:cNvSpPr>
            <a:spLocks noChangeArrowheads="1"/>
          </p:cNvSpPr>
          <p:nvPr/>
        </p:nvSpPr>
        <p:spPr bwMode="auto">
          <a:xfrm>
            <a:off x="583047" y="403225"/>
            <a:ext cx="7427912" cy="884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fi-FI" sz="3200" b="1" dirty="0" err="1">
                <a:solidFill>
                  <a:srgbClr val="993300"/>
                </a:solidFill>
                <a:latin typeface="Calibri" pitchFamily="34" charset="0"/>
              </a:rPr>
              <a:t>Task</a:t>
            </a:r>
            <a:r>
              <a:rPr lang="fi-FI" sz="3200" b="1" dirty="0">
                <a:solidFill>
                  <a:srgbClr val="993300"/>
                </a:solidFill>
                <a:latin typeface="Calibri" pitchFamily="34" charset="0"/>
              </a:rPr>
              <a:t> 2:</a:t>
            </a:r>
            <a:r>
              <a:rPr lang="fi-FI" sz="3200" b="1" dirty="0">
                <a:solidFill>
                  <a:srgbClr val="CC0000"/>
                </a:solidFill>
                <a:latin typeface="Calibri" pitchFamily="34" charset="0"/>
              </a:rPr>
              <a:t> </a:t>
            </a:r>
            <a:r>
              <a:rPr lang="fi-FI" sz="3200" b="1" dirty="0" err="1">
                <a:solidFill>
                  <a:srgbClr val="000099"/>
                </a:solidFill>
                <a:latin typeface="Calibri" pitchFamily="34" charset="0"/>
              </a:rPr>
              <a:t>Topical</a:t>
            </a:r>
            <a:r>
              <a:rPr lang="fi-FI" sz="3200" b="1" dirty="0">
                <a:solidFill>
                  <a:srgbClr val="000099"/>
                </a:solidFill>
                <a:latin typeface="Calibri" pitchFamily="34" charset="0"/>
              </a:rPr>
              <a:t> progression</a:t>
            </a:r>
          </a:p>
          <a:p>
            <a:pPr eaLnBrk="0" hangingPunct="0"/>
            <a:r>
              <a:rPr lang="fi-FI" sz="3200" b="1" dirty="0">
                <a:solidFill>
                  <a:srgbClr val="000099"/>
                </a:solidFill>
                <a:latin typeface="Calibri" pitchFamily="34" charset="0"/>
                <a:ea typeface="ＭＳ Ｐゴシック" charset="-128"/>
              </a:rPr>
              <a:t>*</a:t>
            </a:r>
            <a:r>
              <a:rPr lang="fi-FI" sz="3200" b="1" dirty="0" err="1">
                <a:solidFill>
                  <a:srgbClr val="000099"/>
                </a:solidFill>
                <a:latin typeface="Calibri" pitchFamily="34" charset="0"/>
                <a:ea typeface="ＭＳ Ｐゴシック" charset="-128"/>
              </a:rPr>
              <a:t>See</a:t>
            </a:r>
            <a:r>
              <a:rPr lang="fi-FI" sz="3200" b="1" dirty="0">
                <a:solidFill>
                  <a:srgbClr val="000099"/>
                </a:solidFill>
                <a:latin typeface="Calibri" pitchFamily="34" charset="0"/>
                <a:ea typeface="ＭＳ Ｐゴシック" charset="-128"/>
              </a:rPr>
              <a:t> </a:t>
            </a:r>
            <a:r>
              <a:rPr lang="fi-FI" sz="3200" b="1" dirty="0" err="1">
                <a:solidFill>
                  <a:srgbClr val="000099"/>
                </a:solidFill>
                <a:latin typeface="Calibri" pitchFamily="34" charset="0"/>
                <a:ea typeface="ＭＳ Ｐゴシック" charset="-128"/>
              </a:rPr>
              <a:t>handout</a:t>
            </a:r>
            <a:r>
              <a:rPr lang="fi-FI" sz="3200" b="1" dirty="0">
                <a:solidFill>
                  <a:srgbClr val="000099"/>
                </a:solidFill>
                <a:latin typeface="Calibri" pitchFamily="34" charset="0"/>
                <a:ea typeface="ＭＳ Ｐゴシック" charset="-128"/>
              </a:rPr>
              <a:t> for </a:t>
            </a:r>
            <a:r>
              <a:rPr lang="fi-FI" sz="3200" b="1" dirty="0" err="1">
                <a:solidFill>
                  <a:srgbClr val="000099"/>
                </a:solidFill>
                <a:latin typeface="Calibri" pitchFamily="34" charset="0"/>
                <a:ea typeface="ＭＳ Ｐゴシック" charset="-128"/>
              </a:rPr>
              <a:t>cohesion</a:t>
            </a:r>
            <a:endParaRPr lang="en-GB" sz="3200" b="1" dirty="0">
              <a:solidFill>
                <a:srgbClr val="000099"/>
              </a:solidFill>
              <a:latin typeface="Calibri" pitchFamily="34" charset="0"/>
              <a:ea typeface="ＭＳ Ｐゴシック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324" y="0"/>
            <a:ext cx="2352675" cy="156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4276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Text Box 3"/>
          <p:cNvSpPr txBox="1">
            <a:spLocks noChangeArrowheads="1"/>
          </p:cNvSpPr>
          <p:nvPr/>
        </p:nvSpPr>
        <p:spPr bwMode="auto">
          <a:xfrm>
            <a:off x="381000" y="28956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18786" name="Rectangle 6"/>
          <p:cNvSpPr>
            <a:spLocks noChangeArrowheads="1"/>
          </p:cNvSpPr>
          <p:nvPr/>
        </p:nvSpPr>
        <p:spPr bwMode="auto">
          <a:xfrm>
            <a:off x="684213" y="2336131"/>
            <a:ext cx="8064500" cy="23083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2000" b="1" baseline="30000" dirty="0">
                <a:solidFill>
                  <a:srgbClr val="CC3300"/>
                </a:solidFill>
              </a:rPr>
              <a:t>1</a:t>
            </a:r>
            <a:r>
              <a:rPr lang="en-US" sz="2000" dirty="0"/>
              <a:t>Schematics for electronic circuits are prepared by designers using Electronic Design Automation (EDA) tools called schematic capture tools or schematic entry tools. </a:t>
            </a:r>
            <a:r>
              <a:rPr lang="en-US" sz="2000" b="1" baseline="30000" dirty="0">
                <a:solidFill>
                  <a:srgbClr val="CC3300"/>
                </a:solidFill>
              </a:rPr>
              <a:t>2</a:t>
            </a:r>
            <a:r>
              <a:rPr lang="en-US" sz="2000" dirty="0"/>
              <a:t>These tools go beyond simple drawing of devices and connections. </a:t>
            </a:r>
            <a:r>
              <a:rPr lang="en-US" sz="2000" b="1" baseline="30000" dirty="0">
                <a:solidFill>
                  <a:srgbClr val="CC3300"/>
                </a:solidFill>
              </a:rPr>
              <a:t>3</a:t>
            </a:r>
            <a:r>
              <a:rPr lang="en-US" sz="2000" dirty="0"/>
              <a:t>Usually, they are integrated into the whole IC design flow and linked to other tools for verification and simulation of the circuit under design.</a:t>
            </a:r>
          </a:p>
        </p:txBody>
      </p:sp>
      <p:sp>
        <p:nvSpPr>
          <p:cNvPr id="118788" name="Rectangle 8"/>
          <p:cNvSpPr>
            <a:spLocks noChangeArrowheads="1"/>
          </p:cNvSpPr>
          <p:nvPr/>
        </p:nvSpPr>
        <p:spPr bwMode="auto">
          <a:xfrm>
            <a:off x="684213" y="416166"/>
            <a:ext cx="74279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fi-FI" sz="3200" b="1" dirty="0" err="1">
                <a:solidFill>
                  <a:srgbClr val="993300"/>
                </a:solidFill>
                <a:latin typeface="Calibri" panose="020F0502020204030204" pitchFamily="34" charset="0"/>
              </a:rPr>
              <a:t>Task</a:t>
            </a:r>
            <a:r>
              <a:rPr lang="fi-FI" sz="3200" b="1" dirty="0">
                <a:solidFill>
                  <a:srgbClr val="993300"/>
                </a:solidFill>
                <a:latin typeface="Calibri" panose="020F0502020204030204" pitchFamily="34" charset="0"/>
              </a:rPr>
              <a:t> 2:</a:t>
            </a:r>
            <a:r>
              <a:rPr lang="fi-FI" sz="3200" b="1" dirty="0">
                <a:solidFill>
                  <a:srgbClr val="CC0000"/>
                </a:solidFill>
                <a:latin typeface="Calibri" panose="020F0502020204030204" pitchFamily="34" charset="0"/>
              </a:rPr>
              <a:t> </a:t>
            </a:r>
            <a:r>
              <a:rPr lang="fi-FI" sz="3200" b="1" dirty="0" err="1">
                <a:solidFill>
                  <a:srgbClr val="000099"/>
                </a:solidFill>
                <a:latin typeface="Calibri" panose="020F0502020204030204" pitchFamily="34" charset="0"/>
              </a:rPr>
              <a:t>Topical</a:t>
            </a:r>
            <a:r>
              <a:rPr lang="fi-FI" sz="3200" b="1" dirty="0">
                <a:solidFill>
                  <a:srgbClr val="000099"/>
                </a:solidFill>
                <a:latin typeface="Calibri" panose="020F0502020204030204" pitchFamily="34" charset="0"/>
              </a:rPr>
              <a:t> progression</a:t>
            </a:r>
            <a:endParaRPr lang="en-GB" sz="3200" b="1" dirty="0">
              <a:solidFill>
                <a:srgbClr val="000099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118789" name="Text Box 8"/>
          <p:cNvSpPr txBox="1">
            <a:spLocks noChangeArrowheads="1"/>
          </p:cNvSpPr>
          <p:nvPr/>
        </p:nvSpPr>
        <p:spPr bwMode="auto">
          <a:xfrm>
            <a:off x="684213" y="1568450"/>
            <a:ext cx="6477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3200" b="1" dirty="0">
                <a:solidFill>
                  <a:srgbClr val="993300"/>
                </a:solidFill>
                <a:latin typeface="Arial Black" pitchFamily="34" charset="0"/>
              </a:rPr>
              <a:t>A.</a:t>
            </a:r>
            <a:endParaRPr lang="en-US" sz="3200" b="1" dirty="0">
              <a:solidFill>
                <a:srgbClr val="993300"/>
              </a:solidFill>
              <a:latin typeface="Arial Black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324" y="0"/>
            <a:ext cx="2352675" cy="156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1083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Text Box 3"/>
          <p:cNvSpPr txBox="1">
            <a:spLocks noChangeArrowheads="1"/>
          </p:cNvSpPr>
          <p:nvPr/>
        </p:nvSpPr>
        <p:spPr bwMode="auto">
          <a:xfrm>
            <a:off x="381000" y="28956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20836" name="Rectangle 8"/>
          <p:cNvSpPr>
            <a:spLocks noChangeArrowheads="1"/>
          </p:cNvSpPr>
          <p:nvPr/>
        </p:nvSpPr>
        <p:spPr bwMode="auto">
          <a:xfrm>
            <a:off x="646605" y="434876"/>
            <a:ext cx="74279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fi-FI" sz="3200" b="1" dirty="0" err="1">
                <a:solidFill>
                  <a:srgbClr val="993300"/>
                </a:solidFill>
                <a:latin typeface="Calibri" panose="020F0502020204030204" pitchFamily="34" charset="0"/>
              </a:rPr>
              <a:t>Task</a:t>
            </a:r>
            <a:r>
              <a:rPr lang="fi-FI" sz="3200" b="1" dirty="0">
                <a:solidFill>
                  <a:srgbClr val="993300"/>
                </a:solidFill>
                <a:latin typeface="Calibri" panose="020F0502020204030204" pitchFamily="34" charset="0"/>
              </a:rPr>
              <a:t> 2:</a:t>
            </a:r>
            <a:r>
              <a:rPr lang="fi-FI" sz="3200" b="1" dirty="0">
                <a:solidFill>
                  <a:srgbClr val="CC0000"/>
                </a:solidFill>
                <a:latin typeface="Calibri" panose="020F0502020204030204" pitchFamily="34" charset="0"/>
              </a:rPr>
              <a:t> </a:t>
            </a:r>
            <a:r>
              <a:rPr lang="fi-FI" sz="3200" b="1" dirty="0" err="1">
                <a:solidFill>
                  <a:srgbClr val="000099"/>
                </a:solidFill>
                <a:latin typeface="Calibri" panose="020F0502020204030204" pitchFamily="34" charset="0"/>
              </a:rPr>
              <a:t>Topical</a:t>
            </a:r>
            <a:r>
              <a:rPr lang="fi-FI" sz="3200" b="1" dirty="0">
                <a:solidFill>
                  <a:srgbClr val="000099"/>
                </a:solidFill>
                <a:latin typeface="Calibri" panose="020F0502020204030204" pitchFamily="34" charset="0"/>
              </a:rPr>
              <a:t> progression</a:t>
            </a:r>
            <a:endParaRPr lang="en-GB" sz="3200" b="1" dirty="0">
              <a:solidFill>
                <a:srgbClr val="000099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120837" name="Text Box 6"/>
          <p:cNvSpPr txBox="1">
            <a:spLocks noChangeArrowheads="1"/>
          </p:cNvSpPr>
          <p:nvPr/>
        </p:nvSpPr>
        <p:spPr bwMode="auto">
          <a:xfrm>
            <a:off x="684213" y="1568450"/>
            <a:ext cx="6477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3200" b="1" dirty="0">
                <a:solidFill>
                  <a:srgbClr val="993300"/>
                </a:solidFill>
                <a:latin typeface="Arial Black" pitchFamily="34" charset="0"/>
              </a:rPr>
              <a:t>A.</a:t>
            </a:r>
            <a:endParaRPr lang="en-US" sz="3200" b="1" dirty="0">
              <a:solidFill>
                <a:srgbClr val="993300"/>
              </a:solidFill>
              <a:latin typeface="Arial Black" pitchFamily="34" charset="0"/>
            </a:endParaRPr>
          </a:p>
        </p:txBody>
      </p:sp>
      <p:sp>
        <p:nvSpPr>
          <p:cNvPr id="120838" name="Text Box 8"/>
          <p:cNvSpPr txBox="1">
            <a:spLocks noChangeArrowheads="1"/>
          </p:cNvSpPr>
          <p:nvPr/>
        </p:nvSpPr>
        <p:spPr bwMode="auto">
          <a:xfrm>
            <a:off x="1476374" y="1536700"/>
            <a:ext cx="76676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3200" b="1" dirty="0" err="1">
                <a:solidFill>
                  <a:srgbClr val="000099"/>
                </a:solidFill>
              </a:rPr>
              <a:t>Stepwise</a:t>
            </a:r>
            <a:r>
              <a:rPr lang="fi-FI" sz="3200" b="1" dirty="0">
                <a:solidFill>
                  <a:srgbClr val="000099"/>
                </a:solidFill>
              </a:rPr>
              <a:t> and </a:t>
            </a:r>
            <a:r>
              <a:rPr lang="fi-FI" sz="3200" b="1" dirty="0" err="1">
                <a:solidFill>
                  <a:srgbClr val="000099"/>
                </a:solidFill>
              </a:rPr>
              <a:t>Constant</a:t>
            </a:r>
            <a:r>
              <a:rPr lang="fi-FI" sz="3200" b="1" dirty="0">
                <a:solidFill>
                  <a:srgbClr val="000099"/>
                </a:solidFill>
              </a:rPr>
              <a:t> </a:t>
            </a:r>
            <a:r>
              <a:rPr lang="fi-FI" sz="3200" b="1" dirty="0" err="1">
                <a:solidFill>
                  <a:srgbClr val="000099"/>
                </a:solidFill>
              </a:rPr>
              <a:t>topic</a:t>
            </a:r>
            <a:endParaRPr lang="en-US" sz="3200" b="1" dirty="0">
              <a:solidFill>
                <a:srgbClr val="000099"/>
              </a:solidFill>
            </a:endParaRPr>
          </a:p>
        </p:txBody>
      </p:sp>
      <p:sp>
        <p:nvSpPr>
          <p:cNvPr id="186377" name="Rectangle 6"/>
          <p:cNvSpPr>
            <a:spLocks noChangeArrowheads="1"/>
          </p:cNvSpPr>
          <p:nvPr/>
        </p:nvSpPr>
        <p:spPr bwMode="auto">
          <a:xfrm>
            <a:off x="652285" y="2348880"/>
            <a:ext cx="8064500" cy="2308324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lnSpc>
                <a:spcPct val="120000"/>
              </a:lnSpc>
              <a:defRPr/>
            </a:pPr>
            <a:r>
              <a:rPr lang="en-US" sz="2000" b="1" baseline="30000" dirty="0">
                <a:cs typeface="Arial" charset="0"/>
              </a:rPr>
              <a:t>1</a:t>
            </a: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Schematics for electronic circuits</a:t>
            </a:r>
            <a:r>
              <a:rPr lang="en-US" sz="2000" dirty="0"/>
              <a:t> are prepared by designers using </a:t>
            </a:r>
            <a:r>
              <a:rPr lang="en-US" sz="2000" u="sng" dirty="0">
                <a:solidFill>
                  <a:schemeClr val="accent6"/>
                </a:solidFill>
              </a:rPr>
              <a:t>Electronic Design Automation (EDA) tools </a:t>
            </a:r>
            <a:r>
              <a:rPr lang="en-US" sz="2000" dirty="0"/>
              <a:t>called schematic capture tools or schematic entry tools. </a:t>
            </a:r>
            <a:r>
              <a:rPr lang="en-US" sz="2000" b="1" baseline="30000" dirty="0">
                <a:solidFill>
                  <a:srgbClr val="CC3300"/>
                </a:solidFill>
                <a:cs typeface="Arial" charset="0"/>
              </a:rPr>
              <a:t>2</a:t>
            </a:r>
            <a:r>
              <a:rPr lang="en-US" sz="2000" u="sng" dirty="0">
                <a:solidFill>
                  <a:srgbClr val="262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These tools</a:t>
            </a:r>
            <a:r>
              <a:rPr lang="en-US" sz="2000" dirty="0"/>
              <a:t> go beyond simple drawing of devices and connections. </a:t>
            </a:r>
            <a:r>
              <a:rPr lang="en-US" sz="2000" b="1" baseline="30000" dirty="0">
                <a:solidFill>
                  <a:srgbClr val="CC3300"/>
                </a:solidFill>
              </a:rPr>
              <a:t>3</a:t>
            </a:r>
            <a:r>
              <a:rPr lang="en-US" sz="2000" dirty="0"/>
              <a:t>Usually, </a:t>
            </a:r>
            <a:r>
              <a:rPr lang="en-US" sz="2000" u="sng" dirty="0">
                <a:solidFill>
                  <a:srgbClr val="262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they</a:t>
            </a:r>
            <a:r>
              <a:rPr lang="en-US" sz="2000" dirty="0"/>
              <a:t> are integrated into the whole IC design flow and linked to other EDA tools for verification and simulation of the circuit under design.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324" y="0"/>
            <a:ext cx="2352675" cy="156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211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6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Text Box 3"/>
          <p:cNvSpPr txBox="1">
            <a:spLocks noChangeArrowheads="1"/>
          </p:cNvSpPr>
          <p:nvPr/>
        </p:nvSpPr>
        <p:spPr bwMode="auto">
          <a:xfrm>
            <a:off x="381000" y="28956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22882" name="Rectangle 6"/>
          <p:cNvSpPr>
            <a:spLocks noChangeArrowheads="1"/>
          </p:cNvSpPr>
          <p:nvPr/>
        </p:nvSpPr>
        <p:spPr bwMode="auto">
          <a:xfrm>
            <a:off x="684213" y="2348880"/>
            <a:ext cx="8208962" cy="3013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2000" b="1" baseline="30000" dirty="0">
                <a:solidFill>
                  <a:srgbClr val="CC3300"/>
                </a:solidFill>
              </a:rPr>
              <a:t>1</a:t>
            </a:r>
            <a:r>
              <a:rPr lang="en-US" sz="2000" dirty="0"/>
              <a:t>Fender is the American term for that part of an automobile, motorcycle or other vehicle body that frames a wheel well (i.e., the fender underside). </a:t>
            </a:r>
            <a:r>
              <a:rPr lang="en-US" sz="2000" b="1" baseline="30000" dirty="0">
                <a:solidFill>
                  <a:srgbClr val="CC3300"/>
                </a:solidFill>
              </a:rPr>
              <a:t>2</a:t>
            </a:r>
            <a:r>
              <a:rPr lang="en-US" sz="2000" dirty="0"/>
              <a:t>The primary purpose of a fender is to prevent mud, rocks, and other road debris from being thrown into the air by the rotating tire. </a:t>
            </a:r>
            <a:r>
              <a:rPr lang="en-US" sz="2000" b="1" baseline="30000" dirty="0">
                <a:solidFill>
                  <a:srgbClr val="CC3300"/>
                </a:solidFill>
              </a:rPr>
              <a:t>3</a:t>
            </a:r>
            <a:r>
              <a:rPr lang="en-US" sz="2000" dirty="0"/>
              <a:t>Because they are rigid and can be damaged by contact with the road surface, fenders typically include flexible mud flaps close to the ground where ground contact may occur. </a:t>
            </a:r>
            <a:r>
              <a:rPr lang="en-US" sz="2000" b="1" baseline="30000" dirty="0">
                <a:solidFill>
                  <a:srgbClr val="CC3300"/>
                </a:solidFill>
              </a:rPr>
              <a:t>4</a:t>
            </a:r>
            <a:r>
              <a:rPr lang="en-US" sz="2000" dirty="0"/>
              <a:t>In British English, the fender is called the wing, which may also refer to either the front or rear bumper.</a:t>
            </a:r>
          </a:p>
        </p:txBody>
      </p:sp>
      <p:sp>
        <p:nvSpPr>
          <p:cNvPr id="122884" name="Rectangle 8"/>
          <p:cNvSpPr>
            <a:spLocks noChangeArrowheads="1"/>
          </p:cNvSpPr>
          <p:nvPr/>
        </p:nvSpPr>
        <p:spPr bwMode="auto">
          <a:xfrm>
            <a:off x="684213" y="443136"/>
            <a:ext cx="74279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fi-FI" sz="3200" b="1" dirty="0" err="1">
                <a:solidFill>
                  <a:srgbClr val="993300"/>
                </a:solidFill>
                <a:latin typeface="Calibri" pitchFamily="34" charset="0"/>
              </a:rPr>
              <a:t>Task</a:t>
            </a:r>
            <a:r>
              <a:rPr lang="fi-FI" sz="3200" b="1" dirty="0">
                <a:solidFill>
                  <a:srgbClr val="993300"/>
                </a:solidFill>
                <a:latin typeface="Calibri" pitchFamily="34" charset="0"/>
              </a:rPr>
              <a:t> 2:</a:t>
            </a:r>
            <a:r>
              <a:rPr lang="fi-FI" sz="3200" b="1" dirty="0">
                <a:solidFill>
                  <a:srgbClr val="CC0000"/>
                </a:solidFill>
                <a:latin typeface="Calibri" pitchFamily="34" charset="0"/>
              </a:rPr>
              <a:t> </a:t>
            </a:r>
            <a:r>
              <a:rPr lang="fi-FI" sz="3200" b="1" dirty="0" err="1">
                <a:solidFill>
                  <a:srgbClr val="000099"/>
                </a:solidFill>
                <a:latin typeface="Calibri" pitchFamily="34" charset="0"/>
              </a:rPr>
              <a:t>Topical</a:t>
            </a:r>
            <a:r>
              <a:rPr lang="fi-FI" sz="3200" b="1" dirty="0">
                <a:solidFill>
                  <a:srgbClr val="000099"/>
                </a:solidFill>
                <a:latin typeface="Calibri" pitchFamily="34" charset="0"/>
              </a:rPr>
              <a:t> progression</a:t>
            </a:r>
            <a:endParaRPr lang="en-GB" sz="3200" b="1" dirty="0">
              <a:solidFill>
                <a:srgbClr val="000099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122885" name="Text Box 7"/>
          <p:cNvSpPr txBox="1">
            <a:spLocks noChangeArrowheads="1"/>
          </p:cNvSpPr>
          <p:nvPr/>
        </p:nvSpPr>
        <p:spPr bwMode="auto">
          <a:xfrm>
            <a:off x="684213" y="1568450"/>
            <a:ext cx="6477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3200" b="1" dirty="0">
                <a:solidFill>
                  <a:srgbClr val="993300"/>
                </a:solidFill>
                <a:latin typeface="Arial Black" pitchFamily="34" charset="0"/>
              </a:rPr>
              <a:t>B.</a:t>
            </a:r>
            <a:endParaRPr lang="en-US" sz="3200" b="1" dirty="0">
              <a:solidFill>
                <a:srgbClr val="993300"/>
              </a:solidFill>
              <a:latin typeface="Arial Black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324" y="0"/>
            <a:ext cx="2352675" cy="156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5787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Text Box 3"/>
          <p:cNvSpPr txBox="1">
            <a:spLocks noChangeArrowheads="1"/>
          </p:cNvSpPr>
          <p:nvPr/>
        </p:nvSpPr>
        <p:spPr bwMode="auto">
          <a:xfrm>
            <a:off x="381000" y="28956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24932" name="Rectangle 8"/>
          <p:cNvSpPr>
            <a:spLocks noChangeArrowheads="1"/>
          </p:cNvSpPr>
          <p:nvPr/>
        </p:nvSpPr>
        <p:spPr bwMode="auto">
          <a:xfrm>
            <a:off x="684213" y="443166"/>
            <a:ext cx="74279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fi-FI" sz="3200" b="1" dirty="0" err="1">
                <a:solidFill>
                  <a:srgbClr val="993300"/>
                </a:solidFill>
                <a:latin typeface="Calibri" panose="020F0502020204030204" pitchFamily="34" charset="0"/>
              </a:rPr>
              <a:t>Task</a:t>
            </a:r>
            <a:r>
              <a:rPr lang="fi-FI" sz="3200" b="1" dirty="0">
                <a:solidFill>
                  <a:srgbClr val="993300"/>
                </a:solidFill>
                <a:latin typeface="Calibri" panose="020F0502020204030204" pitchFamily="34" charset="0"/>
              </a:rPr>
              <a:t> 2:</a:t>
            </a:r>
            <a:r>
              <a:rPr lang="fi-FI" sz="3200" b="1" dirty="0">
                <a:solidFill>
                  <a:srgbClr val="CC0000"/>
                </a:solidFill>
                <a:latin typeface="Calibri" panose="020F0502020204030204" pitchFamily="34" charset="0"/>
              </a:rPr>
              <a:t> </a:t>
            </a:r>
            <a:r>
              <a:rPr lang="fi-FI" sz="3200" b="1" dirty="0" err="1">
                <a:solidFill>
                  <a:srgbClr val="000099"/>
                </a:solidFill>
                <a:latin typeface="Calibri" panose="020F0502020204030204" pitchFamily="34" charset="0"/>
              </a:rPr>
              <a:t>Topical</a:t>
            </a:r>
            <a:r>
              <a:rPr lang="fi-FI" sz="3200" b="1" dirty="0">
                <a:solidFill>
                  <a:srgbClr val="000099"/>
                </a:solidFill>
                <a:latin typeface="Calibri" panose="020F0502020204030204" pitchFamily="34" charset="0"/>
              </a:rPr>
              <a:t> progression</a:t>
            </a:r>
            <a:endParaRPr lang="en-GB" sz="3200" b="1" dirty="0">
              <a:solidFill>
                <a:srgbClr val="000099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124933" name="Text Box 6"/>
          <p:cNvSpPr txBox="1">
            <a:spLocks noChangeArrowheads="1"/>
          </p:cNvSpPr>
          <p:nvPr/>
        </p:nvSpPr>
        <p:spPr bwMode="auto">
          <a:xfrm>
            <a:off x="684213" y="1568450"/>
            <a:ext cx="6477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3200" b="1" dirty="0">
                <a:solidFill>
                  <a:srgbClr val="993300"/>
                </a:solidFill>
                <a:latin typeface="Arial Black" pitchFamily="34" charset="0"/>
              </a:rPr>
              <a:t>B.</a:t>
            </a:r>
            <a:endParaRPr lang="en-US" sz="3200" b="1" dirty="0">
              <a:solidFill>
                <a:srgbClr val="993300"/>
              </a:solidFill>
              <a:latin typeface="Arial Black" pitchFamily="34" charset="0"/>
            </a:endParaRPr>
          </a:p>
        </p:txBody>
      </p:sp>
      <p:sp>
        <p:nvSpPr>
          <p:cNvPr id="124934" name="Text Box 7"/>
          <p:cNvSpPr txBox="1">
            <a:spLocks noChangeArrowheads="1"/>
          </p:cNvSpPr>
          <p:nvPr/>
        </p:nvSpPr>
        <p:spPr bwMode="auto">
          <a:xfrm>
            <a:off x="1476374" y="1540173"/>
            <a:ext cx="76676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3200" b="1" dirty="0" err="1">
                <a:solidFill>
                  <a:srgbClr val="000099"/>
                </a:solidFill>
              </a:rPr>
              <a:t>Constant</a:t>
            </a:r>
            <a:r>
              <a:rPr lang="fi-FI" sz="3200" b="1" dirty="0">
                <a:solidFill>
                  <a:srgbClr val="000099"/>
                </a:solidFill>
              </a:rPr>
              <a:t> </a:t>
            </a:r>
            <a:r>
              <a:rPr lang="fi-FI" sz="3200" b="1" dirty="0" err="1">
                <a:solidFill>
                  <a:srgbClr val="000099"/>
                </a:solidFill>
              </a:rPr>
              <a:t>topic</a:t>
            </a:r>
            <a:endParaRPr lang="en-US" sz="3200" b="1" dirty="0">
              <a:solidFill>
                <a:srgbClr val="000099"/>
              </a:solidFill>
            </a:endParaRPr>
          </a:p>
        </p:txBody>
      </p:sp>
      <p:sp>
        <p:nvSpPr>
          <p:cNvPr id="188424" name="Rectangle 6"/>
          <p:cNvSpPr>
            <a:spLocks noChangeArrowheads="1"/>
          </p:cNvSpPr>
          <p:nvPr/>
        </p:nvSpPr>
        <p:spPr bwMode="auto">
          <a:xfrm>
            <a:off x="611188" y="2344440"/>
            <a:ext cx="8208962" cy="3013075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lnSpc>
                <a:spcPct val="120000"/>
              </a:lnSpc>
              <a:defRPr/>
            </a:pPr>
            <a:r>
              <a:rPr lang="en-US" sz="2000" b="1" baseline="30000" dirty="0">
                <a:solidFill>
                  <a:srgbClr val="CC3300"/>
                </a:solidFill>
              </a:rPr>
              <a:t>1</a:t>
            </a:r>
            <a:r>
              <a:rPr lang="en-US" sz="2000" u="sng" dirty="0">
                <a:solidFill>
                  <a:srgbClr val="262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Fender</a:t>
            </a:r>
            <a:r>
              <a:rPr lang="en-US" sz="2000" dirty="0"/>
              <a:t> is the American term for that part of an automobile, motorcycle or other vehicle body that frames a wheel well (i.e., the fender underside). </a:t>
            </a:r>
            <a:r>
              <a:rPr lang="en-US" sz="2000" b="1" baseline="30000" dirty="0">
                <a:solidFill>
                  <a:srgbClr val="CC3300"/>
                </a:solidFill>
                <a:cs typeface="Arial" charset="0"/>
              </a:rPr>
              <a:t>2</a:t>
            </a:r>
            <a:r>
              <a:rPr lang="en-US" sz="2000" i="1" dirty="0">
                <a:solidFill>
                  <a:srgbClr val="262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The primary purpose of</a:t>
            </a:r>
            <a:r>
              <a:rPr lang="en-US" sz="2000" dirty="0">
                <a:solidFill>
                  <a:srgbClr val="262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</a:t>
            </a:r>
            <a:r>
              <a:rPr lang="en-US" sz="2000" u="sng" dirty="0">
                <a:solidFill>
                  <a:srgbClr val="262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a fender</a:t>
            </a:r>
            <a:r>
              <a:rPr lang="en-US" sz="2000" dirty="0"/>
              <a:t> is to prevent mud, rocks, and other road debris from being thrown into the air by the rotating tire. </a:t>
            </a:r>
            <a:r>
              <a:rPr lang="en-US" sz="2000" b="1" baseline="30000" dirty="0">
                <a:solidFill>
                  <a:srgbClr val="CC3300"/>
                </a:solidFill>
              </a:rPr>
              <a:t>3</a:t>
            </a:r>
            <a:r>
              <a:rPr lang="en-US" sz="2000" dirty="0"/>
              <a:t>Because </a:t>
            </a:r>
            <a:r>
              <a:rPr lang="en-US" sz="2000" u="sng" dirty="0">
                <a:solidFill>
                  <a:srgbClr val="262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they</a:t>
            </a:r>
            <a:r>
              <a:rPr lang="en-US" sz="2000" dirty="0"/>
              <a:t> are rigid and can be damaged by contact with the road surface, </a:t>
            </a:r>
            <a:r>
              <a:rPr lang="en-US" sz="2000" u="sng" dirty="0">
                <a:solidFill>
                  <a:srgbClr val="262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fenders</a:t>
            </a:r>
            <a:r>
              <a:rPr lang="en-US" sz="2000" dirty="0"/>
              <a:t> typically include flexible mud flaps close to the ground where ground contact may occur. </a:t>
            </a:r>
            <a:r>
              <a:rPr lang="en-US" sz="2000" b="1" baseline="30000" dirty="0">
                <a:solidFill>
                  <a:srgbClr val="CC3300"/>
                </a:solidFill>
              </a:rPr>
              <a:t>4</a:t>
            </a:r>
            <a:r>
              <a:rPr lang="en-US" sz="2000" dirty="0"/>
              <a:t>In British English, </a:t>
            </a:r>
            <a:r>
              <a:rPr lang="en-US" sz="2000" u="sng" dirty="0">
                <a:solidFill>
                  <a:srgbClr val="262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the fender</a:t>
            </a:r>
            <a:r>
              <a:rPr lang="en-US" sz="2000" dirty="0"/>
              <a:t> is called the wing, which may also refer to either the front or rear bumper.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324" y="0"/>
            <a:ext cx="2352675" cy="156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818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8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2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Text Box 3"/>
          <p:cNvSpPr txBox="1">
            <a:spLocks noChangeArrowheads="1"/>
          </p:cNvSpPr>
          <p:nvPr/>
        </p:nvSpPr>
        <p:spPr bwMode="auto">
          <a:xfrm>
            <a:off x="381000" y="28956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31074" name="Rectangle 6"/>
          <p:cNvSpPr>
            <a:spLocks noChangeArrowheads="1"/>
          </p:cNvSpPr>
          <p:nvPr/>
        </p:nvSpPr>
        <p:spPr bwMode="auto">
          <a:xfrm>
            <a:off x="684213" y="2348880"/>
            <a:ext cx="8064500" cy="3013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2000" b="1" baseline="30000" dirty="0">
                <a:solidFill>
                  <a:srgbClr val="CC3300"/>
                </a:solidFill>
              </a:rPr>
              <a:t>1</a:t>
            </a:r>
            <a:r>
              <a:rPr lang="en-US" sz="2000" dirty="0"/>
              <a:t>A corrective lens is a lens worn in front of the eye to treat optical defects of the eye, such as myopia, hyperopia, astigmatism, and presbyopia. </a:t>
            </a:r>
            <a:r>
              <a:rPr lang="en-US" sz="2000" b="1" baseline="30000" dirty="0">
                <a:solidFill>
                  <a:srgbClr val="CC3300"/>
                </a:solidFill>
              </a:rPr>
              <a:t>2</a:t>
            </a:r>
            <a:r>
              <a:rPr lang="en-US" sz="2000" dirty="0"/>
              <a:t>Corrective lenses can be divided into three types: glasses, contact lenses, and intraocular lenses. </a:t>
            </a:r>
            <a:r>
              <a:rPr lang="en-US" sz="2000" b="1" baseline="30000" dirty="0">
                <a:solidFill>
                  <a:srgbClr val="CC3300"/>
                </a:solidFill>
              </a:rPr>
              <a:t>3</a:t>
            </a:r>
            <a:r>
              <a:rPr lang="en-US" sz="2000" dirty="0"/>
              <a:t>Glasses or "spectacles" are worn on the face a short distance in front of the eyes. </a:t>
            </a:r>
            <a:r>
              <a:rPr lang="en-US" sz="2000" b="1" baseline="30000" dirty="0">
                <a:solidFill>
                  <a:srgbClr val="CC3300"/>
                </a:solidFill>
              </a:rPr>
              <a:t>4</a:t>
            </a:r>
            <a:r>
              <a:rPr lang="en-US" sz="2000" dirty="0"/>
              <a:t>Contact lenses are worn directly on the surface of the eye. </a:t>
            </a:r>
            <a:r>
              <a:rPr lang="en-US" sz="2000" b="1" baseline="30000" dirty="0">
                <a:solidFill>
                  <a:srgbClr val="CC3300"/>
                </a:solidFill>
              </a:rPr>
              <a:t>5</a:t>
            </a:r>
            <a:r>
              <a:rPr lang="en-US" sz="2000" dirty="0"/>
              <a:t>Intraocular lenses are surgically implanted most commonly after cataract removal.</a:t>
            </a:r>
          </a:p>
        </p:txBody>
      </p:sp>
      <p:sp>
        <p:nvSpPr>
          <p:cNvPr id="131076" name="Rectangle 8"/>
          <p:cNvSpPr>
            <a:spLocks noChangeArrowheads="1"/>
          </p:cNvSpPr>
          <p:nvPr/>
        </p:nvSpPr>
        <p:spPr bwMode="auto">
          <a:xfrm>
            <a:off x="651099" y="479425"/>
            <a:ext cx="74279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fi-FI" sz="3200" b="1" dirty="0" err="1">
                <a:solidFill>
                  <a:srgbClr val="993300"/>
                </a:solidFill>
                <a:latin typeface="Calibri" pitchFamily="34" charset="0"/>
              </a:rPr>
              <a:t>Task</a:t>
            </a:r>
            <a:r>
              <a:rPr lang="fi-FI" sz="3200" b="1" dirty="0">
                <a:solidFill>
                  <a:srgbClr val="993300"/>
                </a:solidFill>
                <a:latin typeface="Calibri" pitchFamily="34" charset="0"/>
              </a:rPr>
              <a:t> 2:</a:t>
            </a:r>
            <a:r>
              <a:rPr lang="fi-FI" sz="3200" b="1" dirty="0">
                <a:solidFill>
                  <a:srgbClr val="CC0000"/>
                </a:solidFill>
                <a:latin typeface="Calibri" pitchFamily="34" charset="0"/>
              </a:rPr>
              <a:t> </a:t>
            </a:r>
            <a:r>
              <a:rPr lang="fi-FI" sz="3200" b="1" dirty="0" err="1">
                <a:solidFill>
                  <a:srgbClr val="000099"/>
                </a:solidFill>
                <a:latin typeface="Calibri" pitchFamily="34" charset="0"/>
              </a:rPr>
              <a:t>Topical</a:t>
            </a:r>
            <a:r>
              <a:rPr lang="fi-FI" sz="3200" b="1" dirty="0">
                <a:solidFill>
                  <a:srgbClr val="000099"/>
                </a:solidFill>
                <a:latin typeface="Calibri" pitchFamily="34" charset="0"/>
              </a:rPr>
              <a:t> progression</a:t>
            </a:r>
            <a:endParaRPr lang="en-GB" sz="3200" b="1" dirty="0">
              <a:solidFill>
                <a:srgbClr val="000099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131077" name="Text Box 7"/>
          <p:cNvSpPr txBox="1">
            <a:spLocks noChangeArrowheads="1"/>
          </p:cNvSpPr>
          <p:nvPr/>
        </p:nvSpPr>
        <p:spPr bwMode="auto">
          <a:xfrm>
            <a:off x="684213" y="1568450"/>
            <a:ext cx="6477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3200" b="1" dirty="0">
                <a:solidFill>
                  <a:srgbClr val="993300"/>
                </a:solidFill>
                <a:latin typeface="Arial Black" pitchFamily="34" charset="0"/>
              </a:rPr>
              <a:t>C.</a:t>
            </a:r>
            <a:endParaRPr lang="en-US" sz="3200" b="1" dirty="0">
              <a:solidFill>
                <a:srgbClr val="993300"/>
              </a:solidFill>
              <a:latin typeface="Arial Black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324" y="0"/>
            <a:ext cx="2352675" cy="156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784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Paragraph</a:t>
            </a:r>
            <a:r>
              <a:rPr lang="fi-FI" dirty="0"/>
              <a:t> </a:t>
            </a:r>
            <a:r>
              <a:rPr lang="fi-FI" dirty="0" err="1"/>
              <a:t>problems</a:t>
            </a:r>
            <a:r>
              <a:rPr lang="fi-FI" dirty="0"/>
              <a:t>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fi-FI" dirty="0" err="1">
                <a:solidFill>
                  <a:srgbClr val="00B0F0"/>
                </a:solidFill>
              </a:rPr>
              <a:t>Pair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work</a:t>
            </a:r>
            <a:endParaRPr lang="fi-FI" dirty="0">
              <a:solidFill>
                <a:srgbClr val="00B0F0"/>
              </a:solidFill>
            </a:endParaRPr>
          </a:p>
          <a:p>
            <a:endParaRPr lang="fi-FI" dirty="0"/>
          </a:p>
          <a:p>
            <a:r>
              <a:rPr lang="fi-FI" dirty="0" err="1"/>
              <a:t>Decide</a:t>
            </a:r>
            <a:r>
              <a:rPr lang="fi-FI" dirty="0"/>
              <a:t> </a:t>
            </a:r>
            <a:r>
              <a:rPr lang="fi-FI" dirty="0" err="1"/>
              <a:t>why</a:t>
            </a:r>
            <a:r>
              <a:rPr lang="fi-FI" dirty="0"/>
              <a:t> a </a:t>
            </a:r>
            <a:r>
              <a:rPr lang="fi-FI" dirty="0" err="1"/>
              <a:t>teacher</a:t>
            </a:r>
            <a:r>
              <a:rPr lang="fi-FI" dirty="0"/>
              <a:t> </a:t>
            </a:r>
            <a:r>
              <a:rPr lang="fi-FI" dirty="0" err="1"/>
              <a:t>would</a:t>
            </a:r>
            <a:r>
              <a:rPr lang="fi-FI" dirty="0"/>
              <a:t> </a:t>
            </a:r>
            <a:r>
              <a:rPr lang="fi-FI" dirty="0" err="1"/>
              <a:t>give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following</a:t>
            </a:r>
            <a:r>
              <a:rPr lang="fi-FI" dirty="0"/>
              <a:t> </a:t>
            </a:r>
            <a:r>
              <a:rPr lang="fi-FI" dirty="0" err="1"/>
              <a:t>comments</a:t>
            </a:r>
            <a:r>
              <a:rPr lang="fi-FI" dirty="0"/>
              <a:t> on a </a:t>
            </a:r>
            <a:r>
              <a:rPr lang="fi-FI" dirty="0" err="1"/>
              <a:t>student’s</a:t>
            </a:r>
            <a:r>
              <a:rPr lang="fi-FI" dirty="0"/>
              <a:t> </a:t>
            </a:r>
            <a:r>
              <a:rPr lang="fi-FI" dirty="0" err="1"/>
              <a:t>writing</a:t>
            </a:r>
            <a:r>
              <a:rPr lang="fi-FI" dirty="0"/>
              <a:t>.</a:t>
            </a:r>
            <a:endParaRPr lang="fi-FI" b="0" dirty="0"/>
          </a:p>
          <a:p>
            <a:endParaRPr lang="fi-FI" b="0" dirty="0"/>
          </a:p>
          <a:p>
            <a:r>
              <a:rPr lang="fi-FI" b="0" dirty="0"/>
              <a:t>”</a:t>
            </a:r>
            <a:r>
              <a:rPr lang="fi-FI" b="0" dirty="0" err="1"/>
              <a:t>This</a:t>
            </a:r>
            <a:r>
              <a:rPr lang="fi-FI" b="0" dirty="0"/>
              <a:t> </a:t>
            </a:r>
            <a:r>
              <a:rPr lang="fi-FI" b="0" dirty="0" err="1"/>
              <a:t>paragraph</a:t>
            </a:r>
            <a:r>
              <a:rPr lang="fi-FI" b="0" dirty="0"/>
              <a:t> </a:t>
            </a:r>
            <a:r>
              <a:rPr lang="fi-FI" b="0" dirty="0" err="1"/>
              <a:t>doesn’t</a:t>
            </a:r>
            <a:r>
              <a:rPr lang="fi-FI" b="0" dirty="0"/>
              <a:t> </a:t>
            </a:r>
            <a:r>
              <a:rPr lang="fi-FI" b="0" dirty="0" err="1"/>
              <a:t>flow</a:t>
            </a:r>
            <a:r>
              <a:rPr lang="fi-FI" b="0" dirty="0"/>
              <a:t>.”</a:t>
            </a:r>
          </a:p>
          <a:p>
            <a:r>
              <a:rPr lang="fi-FI" b="0" dirty="0"/>
              <a:t>”I </a:t>
            </a:r>
            <a:r>
              <a:rPr lang="fi-FI" b="0" dirty="0" err="1"/>
              <a:t>had</a:t>
            </a:r>
            <a:r>
              <a:rPr lang="fi-FI" b="0" dirty="0"/>
              <a:t> to </a:t>
            </a:r>
            <a:r>
              <a:rPr lang="fi-FI" b="0" dirty="0" err="1"/>
              <a:t>re-read</a:t>
            </a:r>
            <a:r>
              <a:rPr lang="fi-FI" b="0" dirty="0"/>
              <a:t> </a:t>
            </a:r>
            <a:r>
              <a:rPr lang="fi-FI" b="0" dirty="0" err="1"/>
              <a:t>this</a:t>
            </a:r>
            <a:r>
              <a:rPr lang="fi-FI" b="0" dirty="0"/>
              <a:t> </a:t>
            </a:r>
            <a:r>
              <a:rPr lang="fi-FI" b="0" dirty="0" err="1"/>
              <a:t>sentence</a:t>
            </a:r>
            <a:r>
              <a:rPr lang="fi-FI" b="0" dirty="0"/>
              <a:t> </a:t>
            </a:r>
            <a:r>
              <a:rPr lang="fi-FI" b="0" dirty="0" err="1"/>
              <a:t>three</a:t>
            </a:r>
            <a:r>
              <a:rPr lang="fi-FI" b="0" dirty="0"/>
              <a:t> </a:t>
            </a:r>
            <a:r>
              <a:rPr lang="fi-FI" b="0" dirty="0" err="1"/>
              <a:t>times</a:t>
            </a:r>
            <a:r>
              <a:rPr lang="fi-FI" b="0" dirty="0"/>
              <a:t>.”</a:t>
            </a:r>
          </a:p>
          <a:p>
            <a:r>
              <a:rPr lang="fi-FI" b="0" dirty="0"/>
              <a:t>”</a:t>
            </a:r>
            <a:r>
              <a:rPr lang="fi-FI" b="0" dirty="0" err="1"/>
              <a:t>What</a:t>
            </a:r>
            <a:r>
              <a:rPr lang="fi-FI" b="0" dirty="0"/>
              <a:t> is </a:t>
            </a:r>
            <a:r>
              <a:rPr lang="fi-FI" b="0" dirty="0" err="1"/>
              <a:t>the</a:t>
            </a:r>
            <a:r>
              <a:rPr lang="fi-FI" b="0" dirty="0"/>
              <a:t> </a:t>
            </a:r>
            <a:r>
              <a:rPr lang="fi-FI" b="0" dirty="0" err="1"/>
              <a:t>point</a:t>
            </a:r>
            <a:r>
              <a:rPr lang="fi-FI" b="0" dirty="0"/>
              <a:t> of </a:t>
            </a:r>
            <a:r>
              <a:rPr lang="fi-FI" b="0" dirty="0" err="1"/>
              <a:t>this</a:t>
            </a:r>
            <a:r>
              <a:rPr lang="fi-FI" b="0" dirty="0"/>
              <a:t> </a:t>
            </a:r>
            <a:r>
              <a:rPr lang="fi-FI" b="0" dirty="0" err="1"/>
              <a:t>paragraph</a:t>
            </a:r>
            <a:r>
              <a:rPr lang="fi-FI" b="0" dirty="0"/>
              <a:t>?”</a:t>
            </a:r>
          </a:p>
        </p:txBody>
      </p:sp>
    </p:spTree>
    <p:extLst>
      <p:ext uri="{BB962C8B-B14F-4D97-AF65-F5344CB8AC3E}">
        <p14:creationId xmlns:p14="http://schemas.microsoft.com/office/powerpoint/2010/main" val="18878970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21" name="Text Box 9"/>
          <p:cNvSpPr txBox="1">
            <a:spLocks noChangeArrowheads="1"/>
          </p:cNvSpPr>
          <p:nvPr/>
        </p:nvSpPr>
        <p:spPr bwMode="auto">
          <a:xfrm>
            <a:off x="401528" y="5517232"/>
            <a:ext cx="8147248" cy="174201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30000"/>
              </a:lnSpc>
              <a:spcBef>
                <a:spcPct val="50000"/>
              </a:spcBef>
            </a:pPr>
            <a:r>
              <a:rPr lang="fi-FI" sz="3200" b="1" dirty="0" err="1">
                <a:solidFill>
                  <a:srgbClr val="000099"/>
                </a:solidFill>
              </a:rPr>
              <a:t>Corrective</a:t>
            </a:r>
            <a:r>
              <a:rPr lang="fi-FI" sz="3200" b="1" dirty="0">
                <a:solidFill>
                  <a:srgbClr val="000099"/>
                </a:solidFill>
              </a:rPr>
              <a:t> </a:t>
            </a:r>
            <a:r>
              <a:rPr lang="fi-FI" sz="3200" b="1" dirty="0" err="1">
                <a:solidFill>
                  <a:srgbClr val="000099"/>
                </a:solidFill>
              </a:rPr>
              <a:t>lenses</a:t>
            </a:r>
            <a:r>
              <a:rPr lang="fi-FI" sz="3200" b="1" dirty="0">
                <a:solidFill>
                  <a:srgbClr val="000099"/>
                </a:solidFill>
              </a:rPr>
              <a:t> </a:t>
            </a:r>
            <a:r>
              <a:rPr lang="fi-FI" sz="2000" b="1" dirty="0"/>
              <a:t>(</a:t>
            </a:r>
            <a:r>
              <a:rPr lang="fi-FI" sz="2000" b="1" dirty="0" err="1"/>
              <a:t>superordinate</a:t>
            </a:r>
            <a:r>
              <a:rPr lang="fi-FI" sz="2000" b="1" dirty="0"/>
              <a:t>)</a:t>
            </a:r>
          </a:p>
          <a:p>
            <a:pPr algn="ctr">
              <a:lnSpc>
                <a:spcPct val="30000"/>
              </a:lnSpc>
              <a:spcBef>
                <a:spcPct val="50000"/>
              </a:spcBef>
            </a:pPr>
            <a:endParaRPr lang="fi-FI" sz="3200" b="1" dirty="0">
              <a:solidFill>
                <a:srgbClr val="000099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2000" b="1" baseline="30000" dirty="0">
                <a:solidFill>
                  <a:srgbClr val="CC3300"/>
                </a:solidFill>
                <a:cs typeface="Arial" charset="0"/>
              </a:rPr>
              <a:t>3</a:t>
            </a:r>
            <a:r>
              <a:rPr lang="fi-FI" sz="2400" b="1" dirty="0" err="1">
                <a:solidFill>
                  <a:srgbClr val="CC0000"/>
                </a:solidFill>
              </a:rPr>
              <a:t>glasses</a:t>
            </a:r>
            <a:r>
              <a:rPr lang="fi-FI" sz="2400" b="1" dirty="0">
                <a:solidFill>
                  <a:srgbClr val="000099"/>
                </a:solidFill>
              </a:rPr>
              <a:t> 	</a:t>
            </a:r>
            <a:r>
              <a:rPr lang="fi-FI" sz="2000" b="1" baseline="30000" dirty="0">
                <a:solidFill>
                  <a:srgbClr val="CC3300"/>
                </a:solidFill>
                <a:cs typeface="Arial" charset="0"/>
              </a:rPr>
              <a:t>4</a:t>
            </a:r>
            <a:r>
              <a:rPr lang="fi-FI" sz="2400" b="1" dirty="0">
                <a:solidFill>
                  <a:srgbClr val="800080"/>
                </a:solidFill>
              </a:rPr>
              <a:t>contact </a:t>
            </a:r>
            <a:r>
              <a:rPr lang="fi-FI" sz="2400" b="1" dirty="0" err="1">
                <a:solidFill>
                  <a:srgbClr val="800080"/>
                </a:solidFill>
              </a:rPr>
              <a:t>lenses</a:t>
            </a:r>
            <a:r>
              <a:rPr lang="fi-FI" sz="2400" b="1" dirty="0">
                <a:solidFill>
                  <a:srgbClr val="000099"/>
                </a:solidFill>
              </a:rPr>
              <a:t> 	</a:t>
            </a:r>
            <a:r>
              <a:rPr lang="fi-FI" sz="2000" b="1" baseline="30000" dirty="0">
                <a:solidFill>
                  <a:srgbClr val="CC3300"/>
                </a:solidFill>
                <a:cs typeface="Arial" charset="0"/>
              </a:rPr>
              <a:t>5</a:t>
            </a:r>
            <a:r>
              <a:rPr lang="fi-FI" sz="2400" b="1" dirty="0">
                <a:solidFill>
                  <a:srgbClr val="008000"/>
                </a:solidFill>
              </a:rPr>
              <a:t>intraocular </a:t>
            </a:r>
            <a:r>
              <a:rPr lang="fi-FI" sz="2400" b="1" dirty="0" err="1">
                <a:solidFill>
                  <a:srgbClr val="008000"/>
                </a:solidFill>
              </a:rPr>
              <a:t>lenses</a:t>
            </a:r>
            <a:endParaRPr lang="fi-FI" sz="2400" b="1" dirty="0">
              <a:solidFill>
                <a:srgbClr val="008000"/>
              </a:solidFill>
            </a:endParaRPr>
          </a:p>
          <a:p>
            <a:pPr algn="ctr">
              <a:spcBef>
                <a:spcPct val="50000"/>
              </a:spcBef>
            </a:pPr>
            <a:endParaRPr lang="en-US" sz="2400" b="1" dirty="0">
              <a:solidFill>
                <a:srgbClr val="008000"/>
              </a:solidFill>
            </a:endParaRPr>
          </a:p>
        </p:txBody>
      </p:sp>
      <p:sp>
        <p:nvSpPr>
          <p:cNvPr id="133121" name="Text Box 3"/>
          <p:cNvSpPr txBox="1">
            <a:spLocks noChangeArrowheads="1"/>
          </p:cNvSpPr>
          <p:nvPr/>
        </p:nvSpPr>
        <p:spPr bwMode="auto">
          <a:xfrm>
            <a:off x="381000" y="28956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33124" name="Rectangle 8"/>
          <p:cNvSpPr>
            <a:spLocks noChangeArrowheads="1"/>
          </p:cNvSpPr>
          <p:nvPr/>
        </p:nvSpPr>
        <p:spPr bwMode="auto">
          <a:xfrm>
            <a:off x="631478" y="461805"/>
            <a:ext cx="74279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fi-FI" sz="3200" b="1" dirty="0" err="1">
                <a:solidFill>
                  <a:srgbClr val="993300"/>
                </a:solidFill>
                <a:latin typeface="Calibri" pitchFamily="34" charset="0"/>
              </a:rPr>
              <a:t>Task</a:t>
            </a:r>
            <a:r>
              <a:rPr lang="fi-FI" sz="3200" b="1" dirty="0">
                <a:solidFill>
                  <a:srgbClr val="993300"/>
                </a:solidFill>
                <a:latin typeface="Calibri" pitchFamily="34" charset="0"/>
              </a:rPr>
              <a:t> 2:</a:t>
            </a:r>
            <a:r>
              <a:rPr lang="fi-FI" sz="3200" b="1" dirty="0">
                <a:solidFill>
                  <a:srgbClr val="CC0000"/>
                </a:solidFill>
                <a:latin typeface="Calibri" pitchFamily="34" charset="0"/>
              </a:rPr>
              <a:t> </a:t>
            </a:r>
            <a:r>
              <a:rPr lang="fi-FI" sz="3200" b="1" dirty="0" err="1">
                <a:solidFill>
                  <a:srgbClr val="000099"/>
                </a:solidFill>
                <a:latin typeface="Calibri" pitchFamily="34" charset="0"/>
              </a:rPr>
              <a:t>Topical</a:t>
            </a:r>
            <a:r>
              <a:rPr lang="fi-FI" sz="3200" b="1" dirty="0">
                <a:solidFill>
                  <a:srgbClr val="000099"/>
                </a:solidFill>
                <a:latin typeface="Calibri" pitchFamily="34" charset="0"/>
              </a:rPr>
              <a:t> progression</a:t>
            </a:r>
            <a:endParaRPr lang="en-GB" sz="3200" b="1" dirty="0">
              <a:solidFill>
                <a:srgbClr val="000099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133125" name="Text Box 6"/>
          <p:cNvSpPr txBox="1">
            <a:spLocks noChangeArrowheads="1"/>
          </p:cNvSpPr>
          <p:nvPr/>
        </p:nvSpPr>
        <p:spPr bwMode="auto">
          <a:xfrm>
            <a:off x="625793" y="1555274"/>
            <a:ext cx="6477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3200" b="1" dirty="0">
                <a:solidFill>
                  <a:srgbClr val="993300"/>
                </a:solidFill>
                <a:latin typeface="Arial Black" pitchFamily="34" charset="0"/>
              </a:rPr>
              <a:t>C.</a:t>
            </a:r>
            <a:endParaRPr lang="en-US" sz="3200" b="1" dirty="0">
              <a:solidFill>
                <a:srgbClr val="993300"/>
              </a:solidFill>
              <a:latin typeface="Arial Black" pitchFamily="34" charset="0"/>
            </a:endParaRPr>
          </a:p>
        </p:txBody>
      </p:sp>
      <p:sp>
        <p:nvSpPr>
          <p:cNvPr id="133126" name="Text Box 7"/>
          <p:cNvSpPr txBox="1">
            <a:spLocks noChangeArrowheads="1"/>
          </p:cNvSpPr>
          <p:nvPr/>
        </p:nvSpPr>
        <p:spPr bwMode="auto">
          <a:xfrm>
            <a:off x="1273493" y="1542575"/>
            <a:ext cx="76676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3200" b="1" dirty="0" err="1">
                <a:solidFill>
                  <a:srgbClr val="000099"/>
                </a:solidFill>
              </a:rPr>
              <a:t>Constant</a:t>
            </a:r>
            <a:r>
              <a:rPr lang="fi-FI" sz="3200" b="1" dirty="0">
                <a:solidFill>
                  <a:srgbClr val="000099"/>
                </a:solidFill>
              </a:rPr>
              <a:t> and </a:t>
            </a:r>
            <a:r>
              <a:rPr lang="fi-FI" sz="3200" b="1" dirty="0" err="1">
                <a:solidFill>
                  <a:srgbClr val="000099"/>
                </a:solidFill>
              </a:rPr>
              <a:t>Hypertopic</a:t>
            </a:r>
            <a:endParaRPr lang="en-US" sz="3200" b="1" dirty="0">
              <a:solidFill>
                <a:srgbClr val="000099"/>
              </a:solidFill>
            </a:endParaRPr>
          </a:p>
        </p:txBody>
      </p:sp>
      <p:sp>
        <p:nvSpPr>
          <p:cNvPr id="192520" name="Rectangle 6"/>
          <p:cNvSpPr>
            <a:spLocks noChangeArrowheads="1"/>
          </p:cNvSpPr>
          <p:nvPr/>
        </p:nvSpPr>
        <p:spPr bwMode="auto">
          <a:xfrm>
            <a:off x="625793" y="2296837"/>
            <a:ext cx="8064500" cy="3013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lnSpc>
                <a:spcPct val="120000"/>
              </a:lnSpc>
              <a:defRPr/>
            </a:pPr>
            <a:r>
              <a:rPr lang="en-US" sz="2000" b="1" baseline="30000" dirty="0">
                <a:solidFill>
                  <a:srgbClr val="CC3300"/>
                </a:solidFill>
                <a:cs typeface="Arial" charset="0"/>
              </a:rPr>
              <a:t>1</a:t>
            </a:r>
            <a:r>
              <a:rPr lang="en-US" sz="2000" u="sng" dirty="0">
                <a:solidFill>
                  <a:srgbClr val="262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A corrective lens</a:t>
            </a:r>
            <a:r>
              <a:rPr lang="en-US" sz="2000" dirty="0"/>
              <a:t> is a lens worn in front of the eye to treat optical defects of the eye, such as myopia, hyperopia, astigmatism, and presbyopia. </a:t>
            </a:r>
            <a:r>
              <a:rPr lang="en-US" sz="2000" b="1" baseline="30000" dirty="0">
                <a:solidFill>
                  <a:srgbClr val="CC3300"/>
                </a:solidFill>
                <a:cs typeface="Arial" charset="0"/>
              </a:rPr>
              <a:t>2</a:t>
            </a:r>
            <a:r>
              <a:rPr lang="en-US" sz="2000" u="sng" dirty="0">
                <a:solidFill>
                  <a:srgbClr val="262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Corrective lenses</a:t>
            </a:r>
            <a:r>
              <a:rPr lang="en-US" sz="2000" dirty="0"/>
              <a:t> can be divided into three types: </a:t>
            </a:r>
            <a:r>
              <a:rPr lang="en-US" sz="2000" u="sng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glasses</a:t>
            </a:r>
            <a:r>
              <a:rPr lang="en-US" sz="2000" dirty="0"/>
              <a:t>, </a:t>
            </a:r>
            <a:r>
              <a:rPr lang="en-US" sz="2000" u="sng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contact lenses</a:t>
            </a:r>
            <a:r>
              <a:rPr lang="en-US" sz="2000" dirty="0"/>
              <a:t>, and </a:t>
            </a:r>
            <a:r>
              <a:rPr lang="en-US" sz="2000" u="sng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intraocular lenses</a:t>
            </a:r>
            <a:r>
              <a:rPr lang="en-US" sz="2000" dirty="0"/>
              <a:t>. </a:t>
            </a:r>
            <a:r>
              <a:rPr lang="en-US" sz="2000" b="1" baseline="30000" dirty="0">
                <a:solidFill>
                  <a:srgbClr val="CC3300"/>
                </a:solidFill>
                <a:cs typeface="Arial" charset="0"/>
              </a:rPr>
              <a:t>3</a:t>
            </a:r>
            <a:r>
              <a:rPr lang="en-US" sz="2000" u="sng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Glasses or "spectacles"</a:t>
            </a:r>
            <a:r>
              <a:rPr lang="en-US" sz="2000" dirty="0"/>
              <a:t> are worn on the face a short distance in front of the eyes. </a:t>
            </a:r>
            <a:r>
              <a:rPr lang="en-US" sz="2000" b="1" baseline="30000" dirty="0">
                <a:solidFill>
                  <a:srgbClr val="CC3300"/>
                </a:solidFill>
                <a:cs typeface="Arial" charset="0"/>
              </a:rPr>
              <a:t>4</a:t>
            </a:r>
            <a:r>
              <a:rPr lang="en-US" sz="2000" u="sng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Contact lenses</a:t>
            </a:r>
            <a:r>
              <a:rPr lang="en-US" sz="2000" dirty="0"/>
              <a:t> are worn directly on the surface of the eye. </a:t>
            </a:r>
            <a:r>
              <a:rPr lang="en-US" sz="2000" b="1" baseline="30000" dirty="0">
                <a:solidFill>
                  <a:srgbClr val="CC3300"/>
                </a:solidFill>
                <a:cs typeface="Arial" charset="0"/>
              </a:rPr>
              <a:t>5</a:t>
            </a:r>
            <a:r>
              <a:rPr lang="en-US" sz="2000" u="sng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Intraocular lenses</a:t>
            </a:r>
            <a:r>
              <a:rPr lang="en-US" sz="2000" dirty="0"/>
              <a:t> are surgically implanted most commonly after cataract removal.</a:t>
            </a:r>
          </a:p>
        </p:txBody>
      </p:sp>
      <p:sp>
        <p:nvSpPr>
          <p:cNvPr id="192522" name="Line 10"/>
          <p:cNvSpPr>
            <a:spLocks noChangeShapeType="1"/>
          </p:cNvSpPr>
          <p:nvPr/>
        </p:nvSpPr>
        <p:spPr bwMode="auto">
          <a:xfrm flipH="1">
            <a:off x="1606078" y="5801042"/>
            <a:ext cx="1871662" cy="5048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2523" name="Line 11"/>
          <p:cNvSpPr>
            <a:spLocks noChangeShapeType="1"/>
          </p:cNvSpPr>
          <p:nvPr/>
        </p:nvSpPr>
        <p:spPr bwMode="auto">
          <a:xfrm flipH="1">
            <a:off x="4139952" y="5837555"/>
            <a:ext cx="0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2524" name="Line 12"/>
          <p:cNvSpPr>
            <a:spLocks noChangeShapeType="1"/>
          </p:cNvSpPr>
          <p:nvPr/>
        </p:nvSpPr>
        <p:spPr bwMode="auto">
          <a:xfrm>
            <a:off x="4820481" y="5806282"/>
            <a:ext cx="1727200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324" y="0"/>
            <a:ext cx="2352675" cy="156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256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2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2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2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2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2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2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2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2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21" grpId="0" animBg="1"/>
      <p:bldP spid="192520" grpId="0"/>
      <p:bldP spid="192522" grpId="0" animBg="1"/>
      <p:bldP spid="192523" grpId="0" animBg="1"/>
      <p:bldP spid="19252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Text Box 3"/>
          <p:cNvSpPr txBox="1">
            <a:spLocks noChangeArrowheads="1"/>
          </p:cNvSpPr>
          <p:nvPr/>
        </p:nvSpPr>
        <p:spPr bwMode="auto">
          <a:xfrm>
            <a:off x="381000" y="28956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35170" name="Rectangle 6"/>
          <p:cNvSpPr>
            <a:spLocks noChangeArrowheads="1"/>
          </p:cNvSpPr>
          <p:nvPr/>
        </p:nvSpPr>
        <p:spPr bwMode="auto">
          <a:xfrm>
            <a:off x="659091" y="2348880"/>
            <a:ext cx="8137525" cy="3378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altLang="ja-JP" sz="2000" b="1" baseline="30000" dirty="0">
                <a:solidFill>
                  <a:srgbClr val="CC3300"/>
                </a:solidFill>
                <a:ea typeface="ＭＳ Ｐゴシック" charset="-128"/>
              </a:rPr>
              <a:t>1</a:t>
            </a:r>
            <a:r>
              <a:rPr lang="en-US" altLang="ja-JP" sz="2000" dirty="0">
                <a:ea typeface="ＭＳ Ｐゴシック" charset="-128"/>
              </a:rPr>
              <a:t>Simulation is a powerful tool for understanding the dynamics of complex systems. </a:t>
            </a:r>
            <a:r>
              <a:rPr lang="en-US" altLang="ja-JP" sz="2000" b="1" baseline="30000" dirty="0">
                <a:solidFill>
                  <a:srgbClr val="CC3300"/>
                </a:solidFill>
                <a:ea typeface="ＭＳ Ｐゴシック" charset="-128"/>
              </a:rPr>
              <a:t>2</a:t>
            </a:r>
            <a:r>
              <a:rPr lang="en-US" altLang="ja-JP" sz="2000" dirty="0">
                <a:ea typeface="ＭＳ Ｐゴシック" charset="-128"/>
              </a:rPr>
              <a:t>A simulation involves the development of a model to represent a real system and the experimental manipulation of that model to gain an understanding of how the real system might behave under various circumstances. </a:t>
            </a:r>
            <a:r>
              <a:rPr lang="en-US" altLang="ja-JP" sz="2000" b="1" baseline="30000" dirty="0">
                <a:solidFill>
                  <a:srgbClr val="CC3300"/>
                </a:solidFill>
                <a:ea typeface="ＭＳ Ｐゴシック" charset="-128"/>
              </a:rPr>
              <a:t>3</a:t>
            </a:r>
            <a:r>
              <a:rPr lang="en-US" altLang="ja-JP" sz="2000" dirty="0">
                <a:ea typeface="ＭＳ Ｐゴシック" charset="-128"/>
              </a:rPr>
              <a:t>Models may be purely physical, such as a wind tunnel, or logical, as represented in a computer program. </a:t>
            </a:r>
            <a:r>
              <a:rPr lang="en-US" altLang="ja-JP" sz="2000" b="1" baseline="30000" dirty="0">
                <a:solidFill>
                  <a:srgbClr val="CC3300"/>
                </a:solidFill>
                <a:ea typeface="ＭＳ Ｐゴシック" charset="-128"/>
              </a:rPr>
              <a:t>4</a:t>
            </a:r>
            <a:r>
              <a:rPr lang="en-US" altLang="ja-JP" sz="2000" dirty="0">
                <a:ea typeface="ＭＳ Ｐゴシック" charset="-128"/>
              </a:rPr>
              <a:t>Building computer models of complex systems has allowed decision makers to develop an understanding of the performance of the systems over time </a:t>
            </a:r>
            <a:endParaRPr lang="en-US" sz="2000" dirty="0"/>
          </a:p>
        </p:txBody>
      </p:sp>
      <p:sp>
        <p:nvSpPr>
          <p:cNvPr id="135172" name="Rectangle 8"/>
          <p:cNvSpPr>
            <a:spLocks noChangeArrowheads="1"/>
          </p:cNvSpPr>
          <p:nvPr/>
        </p:nvSpPr>
        <p:spPr bwMode="auto">
          <a:xfrm>
            <a:off x="659091" y="389421"/>
            <a:ext cx="74279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fi-FI" sz="3200" b="1" dirty="0" err="1">
                <a:solidFill>
                  <a:srgbClr val="993300"/>
                </a:solidFill>
                <a:latin typeface="Calibri" pitchFamily="34" charset="0"/>
              </a:rPr>
              <a:t>Task</a:t>
            </a:r>
            <a:r>
              <a:rPr lang="fi-FI" sz="3200" b="1" dirty="0">
                <a:solidFill>
                  <a:srgbClr val="993300"/>
                </a:solidFill>
                <a:latin typeface="Calibri" pitchFamily="34" charset="0"/>
              </a:rPr>
              <a:t> 2:</a:t>
            </a:r>
            <a:r>
              <a:rPr lang="fi-FI" sz="3200" b="1" dirty="0">
                <a:solidFill>
                  <a:srgbClr val="CC0000"/>
                </a:solidFill>
                <a:latin typeface="Calibri" pitchFamily="34" charset="0"/>
              </a:rPr>
              <a:t> </a:t>
            </a:r>
            <a:r>
              <a:rPr lang="fi-FI" sz="3200" b="1" dirty="0" err="1">
                <a:solidFill>
                  <a:srgbClr val="000099"/>
                </a:solidFill>
                <a:latin typeface="Calibri" pitchFamily="34" charset="0"/>
              </a:rPr>
              <a:t>Topical</a:t>
            </a:r>
            <a:r>
              <a:rPr lang="fi-FI" sz="3200" b="1" dirty="0">
                <a:solidFill>
                  <a:srgbClr val="000099"/>
                </a:solidFill>
                <a:latin typeface="Calibri" pitchFamily="34" charset="0"/>
              </a:rPr>
              <a:t> progression</a:t>
            </a:r>
            <a:endParaRPr lang="en-GB" sz="3200" b="1" dirty="0">
              <a:solidFill>
                <a:srgbClr val="000099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135173" name="Text Box 6"/>
          <p:cNvSpPr txBox="1">
            <a:spLocks noChangeArrowheads="1"/>
          </p:cNvSpPr>
          <p:nvPr/>
        </p:nvSpPr>
        <p:spPr bwMode="auto">
          <a:xfrm>
            <a:off x="659091" y="1577181"/>
            <a:ext cx="6477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3200" b="1" dirty="0">
                <a:solidFill>
                  <a:srgbClr val="993300"/>
                </a:solidFill>
                <a:latin typeface="Arial Black" pitchFamily="34" charset="0"/>
              </a:rPr>
              <a:t>D.</a:t>
            </a:r>
            <a:endParaRPr lang="en-US" sz="3200" b="1" dirty="0">
              <a:solidFill>
                <a:srgbClr val="993300"/>
              </a:solidFill>
              <a:latin typeface="Arial Black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324" y="0"/>
            <a:ext cx="2352675" cy="156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1504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Text Box 3"/>
          <p:cNvSpPr txBox="1">
            <a:spLocks noChangeArrowheads="1"/>
          </p:cNvSpPr>
          <p:nvPr/>
        </p:nvSpPr>
        <p:spPr bwMode="auto">
          <a:xfrm>
            <a:off x="381000" y="28956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37220" name="Rectangle 8"/>
          <p:cNvSpPr>
            <a:spLocks noChangeArrowheads="1"/>
          </p:cNvSpPr>
          <p:nvPr/>
        </p:nvSpPr>
        <p:spPr bwMode="auto">
          <a:xfrm>
            <a:off x="611187" y="412115"/>
            <a:ext cx="74279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fi-FI" sz="3200" b="1" dirty="0" err="1">
                <a:solidFill>
                  <a:srgbClr val="993300"/>
                </a:solidFill>
                <a:latin typeface="Calibri" pitchFamily="34" charset="0"/>
              </a:rPr>
              <a:t>Task</a:t>
            </a:r>
            <a:r>
              <a:rPr lang="fi-FI" sz="3200" b="1" dirty="0">
                <a:solidFill>
                  <a:srgbClr val="993300"/>
                </a:solidFill>
                <a:latin typeface="Calibri" pitchFamily="34" charset="0"/>
              </a:rPr>
              <a:t> 2:</a:t>
            </a:r>
            <a:r>
              <a:rPr lang="fi-FI" sz="3200" b="1" dirty="0">
                <a:solidFill>
                  <a:srgbClr val="CC0000"/>
                </a:solidFill>
                <a:latin typeface="Calibri" pitchFamily="34" charset="0"/>
              </a:rPr>
              <a:t> </a:t>
            </a:r>
            <a:r>
              <a:rPr lang="fi-FI" sz="3200" b="1" dirty="0" err="1">
                <a:solidFill>
                  <a:srgbClr val="000099"/>
                </a:solidFill>
                <a:latin typeface="Calibri" pitchFamily="34" charset="0"/>
              </a:rPr>
              <a:t>Topical</a:t>
            </a:r>
            <a:r>
              <a:rPr lang="fi-FI" sz="3200" b="1" dirty="0">
                <a:solidFill>
                  <a:srgbClr val="000099"/>
                </a:solidFill>
                <a:latin typeface="Calibri" pitchFamily="34" charset="0"/>
              </a:rPr>
              <a:t> progression</a:t>
            </a:r>
            <a:endParaRPr lang="en-GB" sz="3200" b="1" dirty="0">
              <a:solidFill>
                <a:srgbClr val="000099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137221" name="Text Box 7"/>
          <p:cNvSpPr txBox="1">
            <a:spLocks noChangeArrowheads="1"/>
          </p:cNvSpPr>
          <p:nvPr/>
        </p:nvSpPr>
        <p:spPr bwMode="auto">
          <a:xfrm>
            <a:off x="611188" y="1568450"/>
            <a:ext cx="6477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3200" b="1" dirty="0">
                <a:solidFill>
                  <a:srgbClr val="993300"/>
                </a:solidFill>
                <a:latin typeface="Arial Black" pitchFamily="34" charset="0"/>
              </a:rPr>
              <a:t>D.</a:t>
            </a:r>
            <a:endParaRPr lang="en-US" sz="3200" b="1" dirty="0">
              <a:solidFill>
                <a:srgbClr val="993300"/>
              </a:solidFill>
              <a:latin typeface="Arial Black" pitchFamily="34" charset="0"/>
            </a:endParaRPr>
          </a:p>
        </p:txBody>
      </p:sp>
      <p:sp>
        <p:nvSpPr>
          <p:cNvPr id="137222" name="Text Box 8"/>
          <p:cNvSpPr txBox="1">
            <a:spLocks noChangeArrowheads="1"/>
          </p:cNvSpPr>
          <p:nvPr/>
        </p:nvSpPr>
        <p:spPr bwMode="auto">
          <a:xfrm>
            <a:off x="1476375" y="1535748"/>
            <a:ext cx="76676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3200" b="1" dirty="0" err="1">
                <a:solidFill>
                  <a:srgbClr val="000099"/>
                </a:solidFill>
              </a:rPr>
              <a:t>Constant</a:t>
            </a:r>
            <a:r>
              <a:rPr lang="fi-FI" sz="3200" b="1" dirty="0">
                <a:solidFill>
                  <a:srgbClr val="000099"/>
                </a:solidFill>
              </a:rPr>
              <a:t> and </a:t>
            </a:r>
            <a:r>
              <a:rPr lang="fi-FI" sz="3200" b="1" dirty="0" err="1">
                <a:solidFill>
                  <a:srgbClr val="000099"/>
                </a:solidFill>
              </a:rPr>
              <a:t>Step-wise</a:t>
            </a:r>
            <a:r>
              <a:rPr lang="fi-FI" sz="3200" b="1" dirty="0">
                <a:solidFill>
                  <a:srgbClr val="000099"/>
                </a:solidFill>
              </a:rPr>
              <a:t> </a:t>
            </a:r>
            <a:r>
              <a:rPr lang="fi-FI" sz="3200" b="1" dirty="0" err="1">
                <a:solidFill>
                  <a:srgbClr val="000099"/>
                </a:solidFill>
              </a:rPr>
              <a:t>topic</a:t>
            </a:r>
            <a:endParaRPr lang="en-US" sz="3200" b="1" dirty="0">
              <a:solidFill>
                <a:srgbClr val="000099"/>
              </a:solidFill>
            </a:endParaRPr>
          </a:p>
        </p:txBody>
      </p:sp>
      <p:sp>
        <p:nvSpPr>
          <p:cNvPr id="169993" name="Rectangle 6"/>
          <p:cNvSpPr>
            <a:spLocks noChangeArrowheads="1"/>
          </p:cNvSpPr>
          <p:nvPr/>
        </p:nvSpPr>
        <p:spPr bwMode="auto">
          <a:xfrm>
            <a:off x="611187" y="2348865"/>
            <a:ext cx="8137525" cy="33782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lnSpc>
                <a:spcPct val="120000"/>
              </a:lnSpc>
              <a:defRPr/>
            </a:pPr>
            <a:r>
              <a:rPr lang="en-US" altLang="ja-JP" sz="2000" b="1" baseline="30000" dirty="0">
                <a:solidFill>
                  <a:srgbClr val="CC3300"/>
                </a:solidFill>
                <a:ea typeface="ＭＳ Ｐゴシック" pitchFamily="34" charset="-128"/>
              </a:rPr>
              <a:t>1</a:t>
            </a:r>
            <a:r>
              <a:rPr lang="en-US" altLang="ja-JP" sz="2000" u="sng" dirty="0">
                <a:solidFill>
                  <a:srgbClr val="262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  <a:cs typeface="Arial" charset="0"/>
              </a:rPr>
              <a:t>Simulation</a:t>
            </a:r>
            <a:r>
              <a:rPr lang="en-US" altLang="ja-JP" sz="2000" dirty="0">
                <a:ea typeface="ＭＳ Ｐゴシック" pitchFamily="34" charset="-128"/>
              </a:rPr>
              <a:t> is a powerful tool for understanding the dynamics of complex systems. </a:t>
            </a:r>
            <a:r>
              <a:rPr lang="en-US" altLang="ja-JP" sz="2000" b="1" baseline="30000" dirty="0">
                <a:solidFill>
                  <a:srgbClr val="CC3300"/>
                </a:solidFill>
                <a:ea typeface="ＭＳ Ｐゴシック" pitchFamily="34" charset="-128"/>
              </a:rPr>
              <a:t>2</a:t>
            </a:r>
            <a:r>
              <a:rPr lang="en-US" altLang="ja-JP" sz="2000" u="sng" dirty="0">
                <a:solidFill>
                  <a:srgbClr val="262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A simulation</a:t>
            </a:r>
            <a:r>
              <a:rPr lang="en-US" altLang="ja-JP" sz="2000" dirty="0">
                <a:ea typeface="ＭＳ Ｐゴシック" pitchFamily="34" charset="-128"/>
              </a:rPr>
              <a:t> involves the development of a model to represent a real system and the experimental manipulation of that model to gain an understanding of how the real system might behave under various circumstances. </a:t>
            </a:r>
            <a:r>
              <a:rPr lang="en-US" altLang="ja-JP" sz="2000" b="1" baseline="30000" dirty="0">
                <a:solidFill>
                  <a:srgbClr val="CC3300"/>
                </a:solidFill>
                <a:ea typeface="ＭＳ Ｐゴシック" pitchFamily="34" charset="-128"/>
              </a:rPr>
              <a:t>3</a:t>
            </a:r>
            <a:r>
              <a:rPr lang="en-US" altLang="ja-JP" sz="2000" u="sng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Models</a:t>
            </a:r>
            <a:r>
              <a:rPr lang="en-US" altLang="ja-JP" sz="2000" dirty="0">
                <a:ea typeface="ＭＳ Ｐゴシック" pitchFamily="34" charset="-128"/>
              </a:rPr>
              <a:t> may be purely physical, such as a wind tunnel, or logical, as represented in a computer program. </a:t>
            </a:r>
            <a:r>
              <a:rPr lang="en-US" altLang="ja-JP" sz="2000" b="1" baseline="30000" dirty="0">
                <a:solidFill>
                  <a:srgbClr val="CC3300"/>
                </a:solidFill>
                <a:ea typeface="ＭＳ Ｐゴシック" pitchFamily="34" charset="-128"/>
              </a:rPr>
              <a:t>4</a:t>
            </a:r>
            <a:r>
              <a:rPr lang="en-US" altLang="ja-JP" sz="2000" u="sng" dirty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Building computer models of complex systems</a:t>
            </a:r>
            <a:r>
              <a:rPr lang="en-US" altLang="ja-JP" sz="2000" dirty="0">
                <a:ea typeface="ＭＳ Ｐゴシック" pitchFamily="34" charset="-128"/>
              </a:rPr>
              <a:t> has allowed decision makers to develop an understanding of the performance of the systems over time </a:t>
            </a:r>
            <a:endParaRPr lang="en-US" sz="20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324" y="0"/>
            <a:ext cx="2352675" cy="156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87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9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9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Text Box 3"/>
          <p:cNvSpPr txBox="1">
            <a:spLocks noChangeArrowheads="1"/>
          </p:cNvSpPr>
          <p:nvPr/>
        </p:nvSpPr>
        <p:spPr bwMode="auto">
          <a:xfrm>
            <a:off x="381000" y="28956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39267" name="Rectangle 8"/>
          <p:cNvSpPr>
            <a:spLocks noChangeArrowheads="1"/>
          </p:cNvSpPr>
          <p:nvPr/>
        </p:nvSpPr>
        <p:spPr bwMode="auto">
          <a:xfrm>
            <a:off x="656799" y="453391"/>
            <a:ext cx="74279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fi-FI" sz="3200" b="1" dirty="0" err="1">
                <a:solidFill>
                  <a:srgbClr val="993300"/>
                </a:solidFill>
                <a:latin typeface="Calibri" pitchFamily="34" charset="0"/>
              </a:rPr>
              <a:t>Task</a:t>
            </a:r>
            <a:r>
              <a:rPr lang="fi-FI" sz="3200" b="1" dirty="0">
                <a:solidFill>
                  <a:srgbClr val="993300"/>
                </a:solidFill>
                <a:latin typeface="Calibri" pitchFamily="34" charset="0"/>
              </a:rPr>
              <a:t> 2:</a:t>
            </a:r>
            <a:r>
              <a:rPr lang="fi-FI" sz="3200" b="1" dirty="0">
                <a:solidFill>
                  <a:srgbClr val="CC0000"/>
                </a:solidFill>
                <a:latin typeface="Calibri" pitchFamily="34" charset="0"/>
              </a:rPr>
              <a:t> </a:t>
            </a:r>
            <a:r>
              <a:rPr lang="fi-FI" sz="3200" b="1" dirty="0" err="1">
                <a:solidFill>
                  <a:srgbClr val="000099"/>
                </a:solidFill>
                <a:latin typeface="Calibri" pitchFamily="34" charset="0"/>
              </a:rPr>
              <a:t>Topical</a:t>
            </a:r>
            <a:r>
              <a:rPr lang="fi-FI" sz="3200" b="1" dirty="0">
                <a:solidFill>
                  <a:srgbClr val="000099"/>
                </a:solidFill>
                <a:latin typeface="Calibri" pitchFamily="34" charset="0"/>
              </a:rPr>
              <a:t> progression</a:t>
            </a:r>
            <a:endParaRPr lang="en-GB" sz="3200" b="1" dirty="0">
              <a:solidFill>
                <a:srgbClr val="000099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139268" name="Text Box 6"/>
          <p:cNvSpPr txBox="1">
            <a:spLocks noChangeArrowheads="1"/>
          </p:cNvSpPr>
          <p:nvPr/>
        </p:nvSpPr>
        <p:spPr bwMode="auto">
          <a:xfrm>
            <a:off x="681921" y="1565514"/>
            <a:ext cx="6477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3200" b="1" dirty="0">
                <a:solidFill>
                  <a:srgbClr val="993300"/>
                </a:solidFill>
                <a:latin typeface="Arial Black" pitchFamily="34" charset="0"/>
              </a:rPr>
              <a:t>D.</a:t>
            </a:r>
            <a:endParaRPr lang="en-US" sz="3200" b="1" dirty="0">
              <a:solidFill>
                <a:srgbClr val="993300"/>
              </a:solidFill>
              <a:latin typeface="Arial Black" pitchFamily="34" charset="0"/>
            </a:endParaRPr>
          </a:p>
        </p:txBody>
      </p:sp>
      <p:sp>
        <p:nvSpPr>
          <p:cNvPr id="139269" name="Text Box 7"/>
          <p:cNvSpPr txBox="1">
            <a:spLocks noChangeArrowheads="1"/>
          </p:cNvSpPr>
          <p:nvPr/>
        </p:nvSpPr>
        <p:spPr bwMode="auto">
          <a:xfrm>
            <a:off x="1476375" y="1546702"/>
            <a:ext cx="76676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3200" b="1" dirty="0" err="1">
                <a:solidFill>
                  <a:srgbClr val="000099"/>
                </a:solidFill>
              </a:rPr>
              <a:t>Constant</a:t>
            </a:r>
            <a:r>
              <a:rPr lang="fi-FI" sz="3200" b="1" dirty="0">
                <a:solidFill>
                  <a:srgbClr val="000099"/>
                </a:solidFill>
              </a:rPr>
              <a:t> and </a:t>
            </a:r>
            <a:r>
              <a:rPr lang="fi-FI" sz="3200" b="1" dirty="0" err="1">
                <a:solidFill>
                  <a:srgbClr val="000099"/>
                </a:solidFill>
              </a:rPr>
              <a:t>Step-wise</a:t>
            </a:r>
            <a:r>
              <a:rPr lang="fi-FI" sz="3200" b="1" dirty="0">
                <a:solidFill>
                  <a:srgbClr val="000099"/>
                </a:solidFill>
              </a:rPr>
              <a:t> </a:t>
            </a:r>
            <a:r>
              <a:rPr lang="fi-FI" sz="3200" b="1" dirty="0" err="1">
                <a:solidFill>
                  <a:srgbClr val="000099"/>
                </a:solidFill>
              </a:rPr>
              <a:t>topic</a:t>
            </a:r>
            <a:endParaRPr lang="en-US" sz="3200" b="1" dirty="0">
              <a:solidFill>
                <a:srgbClr val="000099"/>
              </a:solidFill>
            </a:endParaRPr>
          </a:p>
        </p:txBody>
      </p:sp>
      <p:sp>
        <p:nvSpPr>
          <p:cNvPr id="196616" name="Rectangle 6"/>
          <p:cNvSpPr>
            <a:spLocks noChangeArrowheads="1"/>
          </p:cNvSpPr>
          <p:nvPr/>
        </p:nvSpPr>
        <p:spPr bwMode="auto">
          <a:xfrm>
            <a:off x="681921" y="2388394"/>
            <a:ext cx="8137525" cy="33782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lnSpc>
                <a:spcPct val="120000"/>
              </a:lnSpc>
              <a:defRPr/>
            </a:pPr>
            <a:r>
              <a:rPr lang="en-US" altLang="ja-JP" sz="2000" b="1" baseline="30000" dirty="0">
                <a:solidFill>
                  <a:srgbClr val="CC3300"/>
                </a:solidFill>
                <a:ea typeface="ＭＳ Ｐゴシック" pitchFamily="34" charset="-128"/>
              </a:rPr>
              <a:t>1</a:t>
            </a:r>
            <a:r>
              <a:rPr lang="en-US" altLang="ja-JP" sz="2000" u="sng" dirty="0">
                <a:solidFill>
                  <a:srgbClr val="262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  <a:cs typeface="Arial" charset="0"/>
              </a:rPr>
              <a:t>Simulation</a:t>
            </a:r>
            <a:r>
              <a:rPr lang="en-US" altLang="ja-JP" sz="2000" dirty="0">
                <a:ea typeface="ＭＳ Ｐゴシック" pitchFamily="34" charset="-128"/>
              </a:rPr>
              <a:t> is a powerful tool for understanding the dynamics of complex systems. </a:t>
            </a:r>
            <a:r>
              <a:rPr lang="en-US" altLang="ja-JP" sz="2000" b="1" baseline="30000" dirty="0">
                <a:solidFill>
                  <a:srgbClr val="CC3300"/>
                </a:solidFill>
                <a:ea typeface="ＭＳ Ｐゴシック" pitchFamily="34" charset="-128"/>
              </a:rPr>
              <a:t>2</a:t>
            </a:r>
            <a:r>
              <a:rPr lang="en-US" altLang="ja-JP" sz="2000" u="sng" dirty="0">
                <a:solidFill>
                  <a:srgbClr val="262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A simulation</a:t>
            </a:r>
            <a:r>
              <a:rPr lang="en-US" altLang="ja-JP" sz="2000" dirty="0">
                <a:ea typeface="ＭＳ Ｐゴシック" pitchFamily="34" charset="-128"/>
              </a:rPr>
              <a:t> involves the development of a model to represent a real system and the experimental manipulation of that model to gain an understanding of how the real system might behave under various circumstances. </a:t>
            </a:r>
            <a:r>
              <a:rPr lang="en-US" altLang="ja-JP" sz="2000" b="1" baseline="30000" dirty="0">
                <a:solidFill>
                  <a:srgbClr val="CC3300"/>
                </a:solidFill>
                <a:ea typeface="ＭＳ Ｐゴシック" pitchFamily="34" charset="-128"/>
              </a:rPr>
              <a:t>3</a:t>
            </a:r>
            <a:r>
              <a:rPr lang="en-US" altLang="ja-JP" sz="2000" u="sng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Models</a:t>
            </a:r>
            <a:r>
              <a:rPr lang="en-US" altLang="ja-JP" sz="2000" dirty="0">
                <a:ea typeface="ＭＳ Ｐゴシック" pitchFamily="34" charset="-128"/>
              </a:rPr>
              <a:t> may be purely physical, such as a wind tunnel, or logical, as represented in a computer program. </a:t>
            </a:r>
            <a:r>
              <a:rPr lang="en-US" altLang="ja-JP" sz="2000" b="1" baseline="30000" dirty="0">
                <a:solidFill>
                  <a:srgbClr val="CC3300"/>
                </a:solidFill>
                <a:ea typeface="ＭＳ Ｐゴシック" pitchFamily="34" charset="-128"/>
              </a:rPr>
              <a:t>4</a:t>
            </a:r>
            <a:r>
              <a:rPr lang="en-US" altLang="ja-JP" sz="2000" u="sng" dirty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Building computer models of complex systems</a:t>
            </a:r>
            <a:r>
              <a:rPr lang="en-US" altLang="ja-JP" sz="2000" dirty="0">
                <a:ea typeface="ＭＳ Ｐゴシック" pitchFamily="34" charset="-128"/>
              </a:rPr>
              <a:t> has allowed decision makers to develop an understanding of the performance of the systems over time </a:t>
            </a:r>
            <a:endParaRPr lang="en-US" sz="2000" dirty="0"/>
          </a:p>
        </p:txBody>
      </p:sp>
      <p:sp>
        <p:nvSpPr>
          <p:cNvPr id="196618" name="Rectangle 10"/>
          <p:cNvSpPr>
            <a:spLocks noChangeArrowheads="1"/>
          </p:cNvSpPr>
          <p:nvPr/>
        </p:nvSpPr>
        <p:spPr bwMode="auto">
          <a:xfrm>
            <a:off x="719952" y="2819400"/>
            <a:ext cx="2016125" cy="431800"/>
          </a:xfrm>
          <a:prstGeom prst="rect">
            <a:avLst/>
          </a:prstGeom>
          <a:solidFill>
            <a:schemeClr val="accent1">
              <a:alpha val="27843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3600">
              <a:latin typeface="Times New Roman" pitchFamily="18" charset="0"/>
            </a:endParaRPr>
          </a:p>
        </p:txBody>
      </p:sp>
      <p:sp>
        <p:nvSpPr>
          <p:cNvPr id="196619" name="Rectangle 11"/>
          <p:cNvSpPr>
            <a:spLocks noChangeArrowheads="1"/>
          </p:cNvSpPr>
          <p:nvPr/>
        </p:nvSpPr>
        <p:spPr bwMode="auto">
          <a:xfrm>
            <a:off x="7609646" y="2777331"/>
            <a:ext cx="1150938" cy="431800"/>
          </a:xfrm>
          <a:prstGeom prst="rect">
            <a:avLst/>
          </a:prstGeom>
          <a:solidFill>
            <a:schemeClr val="accent1">
              <a:alpha val="27843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3600">
              <a:latin typeface="Times New Roman" pitchFamily="18" charset="0"/>
            </a:endParaRPr>
          </a:p>
        </p:txBody>
      </p:sp>
      <p:sp>
        <p:nvSpPr>
          <p:cNvPr id="196620" name="Rectangle 12"/>
          <p:cNvSpPr>
            <a:spLocks noChangeArrowheads="1"/>
          </p:cNvSpPr>
          <p:nvPr/>
        </p:nvSpPr>
        <p:spPr bwMode="auto">
          <a:xfrm>
            <a:off x="5561417" y="4184650"/>
            <a:ext cx="2376488" cy="431800"/>
          </a:xfrm>
          <a:prstGeom prst="rect">
            <a:avLst/>
          </a:prstGeom>
          <a:solidFill>
            <a:schemeClr val="accent1">
              <a:alpha val="27843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3600">
              <a:latin typeface="Times New Roman" pitchFamily="18" charset="0"/>
            </a:endParaRPr>
          </a:p>
        </p:txBody>
      </p:sp>
      <p:sp>
        <p:nvSpPr>
          <p:cNvPr id="196623" name="Rectangle 15"/>
          <p:cNvSpPr>
            <a:spLocks noChangeArrowheads="1"/>
          </p:cNvSpPr>
          <p:nvPr/>
        </p:nvSpPr>
        <p:spPr bwMode="auto">
          <a:xfrm>
            <a:off x="1835696" y="4671933"/>
            <a:ext cx="4248150" cy="287338"/>
          </a:xfrm>
          <a:prstGeom prst="rect">
            <a:avLst/>
          </a:prstGeom>
          <a:solidFill>
            <a:srgbClr val="FF00FF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3600">
              <a:latin typeface="Times New Roman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324" y="0"/>
            <a:ext cx="2352675" cy="156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429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6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6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6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6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6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6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6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6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8" grpId="0" animBg="1"/>
      <p:bldP spid="196619" grpId="0" animBg="1"/>
      <p:bldP spid="196620" grpId="0" animBg="1"/>
      <p:bldP spid="19662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Principle</a:t>
            </a:r>
            <a:r>
              <a:rPr lang="fi-FI" dirty="0"/>
              <a:t> 2: </a:t>
            </a:r>
            <a:r>
              <a:rPr lang="fi-FI" dirty="0" err="1"/>
              <a:t>Light</a:t>
            </a:r>
            <a:r>
              <a:rPr lang="fi-FI" dirty="0"/>
              <a:t> </a:t>
            </a:r>
            <a:r>
              <a:rPr lang="fi-FI" dirty="0" err="1"/>
              <a:t>before</a:t>
            </a:r>
            <a:r>
              <a:rPr lang="fi-FI" dirty="0"/>
              <a:t> Heavy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E0A7D511-EF24-F248-BEA4-1AD370F38D7A}" type="datetime1">
              <a:rPr lang="fi-FI" smtClean="0"/>
              <a:pPr>
                <a:defRPr/>
              </a:pPr>
              <a:t>16.3.2021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34</a:t>
            </a:fld>
            <a:endParaRPr lang="fi-FI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" t="20229" r="19677" b="10141"/>
          <a:stretch/>
        </p:blipFill>
        <p:spPr>
          <a:xfrm>
            <a:off x="0" y="1581150"/>
            <a:ext cx="9144001" cy="536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8095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22" name="Picture 14" descr="lego_blu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26" b="-3099"/>
          <a:stretch>
            <a:fillRect/>
          </a:stretch>
        </p:blipFill>
        <p:spPr bwMode="auto">
          <a:xfrm>
            <a:off x="1895475" y="3200400"/>
            <a:ext cx="1511300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49294" name="Picture 14" descr="lego_re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4325" y="3200400"/>
            <a:ext cx="3024188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49296" name="Picture 16" descr="lego_yellow_web"/>
          <p:cNvPicPr>
            <a:picLocks noChangeAspect="1" noChangeArrowheads="1"/>
          </p:cNvPicPr>
          <p:nvPr/>
        </p:nvPicPr>
        <p:blipFill>
          <a:blip r:embed="rId5">
            <a:lum bright="-6000" contrast="-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12" b="3847"/>
          <a:stretch>
            <a:fillRect/>
          </a:stretch>
        </p:blipFill>
        <p:spPr bwMode="auto">
          <a:xfrm>
            <a:off x="3665538" y="3213100"/>
            <a:ext cx="1512887" cy="7366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49282" name="Text Box 2"/>
          <p:cNvSpPr txBox="1">
            <a:spLocks noChangeArrowheads="1"/>
          </p:cNvSpPr>
          <p:nvPr/>
        </p:nvSpPr>
        <p:spPr bwMode="auto">
          <a:xfrm>
            <a:off x="2124075" y="4724400"/>
            <a:ext cx="1009650" cy="366713"/>
          </a:xfrm>
          <a:prstGeom prst="rect">
            <a:avLst/>
          </a:prstGeom>
          <a:solidFill>
            <a:srgbClr val="EAFE2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11270" name="Rectangle 4"/>
          <p:cNvSpPr>
            <a:spLocks noChangeArrowheads="1"/>
          </p:cNvSpPr>
          <p:nvPr/>
        </p:nvSpPr>
        <p:spPr bwMode="auto">
          <a:xfrm>
            <a:off x="4125913" y="2544763"/>
            <a:ext cx="5018087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fi-FI" sz="1800" b="1">
                <a:latin typeface="Arial" charset="0"/>
              </a:rPr>
              <a:t>          </a:t>
            </a:r>
            <a:endParaRPr lang="en-GB" sz="1800" b="1">
              <a:latin typeface="Arial" charset="0"/>
            </a:endParaRPr>
          </a:p>
        </p:txBody>
      </p:sp>
      <p:sp>
        <p:nvSpPr>
          <p:cNvPr id="11271" name="Rectangle 5"/>
          <p:cNvSpPr>
            <a:spLocks noChangeArrowheads="1"/>
          </p:cNvSpPr>
          <p:nvPr/>
        </p:nvSpPr>
        <p:spPr bwMode="auto">
          <a:xfrm>
            <a:off x="2825353" y="2472292"/>
            <a:ext cx="3744913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fi-FI" sz="18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SUBJECT = 23 </a:t>
            </a:r>
            <a:r>
              <a:rPr lang="fi-FI" sz="1800" b="1" dirty="0" err="1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words</a:t>
            </a:r>
            <a:r>
              <a:rPr lang="fi-FI" sz="18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!!!</a:t>
            </a:r>
            <a:endParaRPr lang="en-GB" sz="2400" dirty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272" name="Rectangle 6"/>
          <p:cNvSpPr>
            <a:spLocks noChangeArrowheads="1"/>
          </p:cNvSpPr>
          <p:nvPr/>
        </p:nvSpPr>
        <p:spPr bwMode="auto">
          <a:xfrm>
            <a:off x="251618" y="1541463"/>
            <a:ext cx="8763000" cy="1185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400" i="1" dirty="0">
                <a:latin typeface="Calibri" pitchFamily="34" charset="0"/>
                <a:cs typeface="Calibri" pitchFamily="34" charset="0"/>
              </a:rPr>
              <a:t>The idea of designing an economical AM/FM receiver that is both affordable for the average consumer and profitable for the company</a:t>
            </a:r>
            <a:r>
              <a:rPr lang="en-US" sz="2400" dirty="0">
                <a:solidFill>
                  <a:srgbClr val="8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u="sng" dirty="0">
                <a:latin typeface="Calibri" pitchFamily="34" charset="0"/>
                <a:cs typeface="Calibri" pitchFamily="34" charset="0"/>
              </a:rPr>
              <a:t>was presented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.</a:t>
            </a:r>
            <a:r>
              <a:rPr lang="en-GB" sz="2400" dirty="0">
                <a:latin typeface="Calibri" pitchFamily="34" charset="0"/>
                <a:cs typeface="Calibri" pitchFamily="34" charset="0"/>
              </a:rPr>
              <a:t> </a:t>
            </a:r>
            <a:endParaRPr lang="en-GB" sz="2400" dirty="0">
              <a:solidFill>
                <a:srgbClr val="8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273" name="Line 7"/>
          <p:cNvSpPr>
            <a:spLocks noChangeShapeType="1"/>
          </p:cNvSpPr>
          <p:nvPr/>
        </p:nvSpPr>
        <p:spPr bwMode="auto">
          <a:xfrm>
            <a:off x="381000" y="1358900"/>
            <a:ext cx="87630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4" name="Line 8"/>
          <p:cNvSpPr>
            <a:spLocks noChangeShapeType="1"/>
          </p:cNvSpPr>
          <p:nvPr/>
        </p:nvSpPr>
        <p:spPr bwMode="auto">
          <a:xfrm>
            <a:off x="381000" y="3000375"/>
            <a:ext cx="3744913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5" name="Line 9"/>
          <p:cNvSpPr>
            <a:spLocks noChangeShapeType="1"/>
          </p:cNvSpPr>
          <p:nvPr/>
        </p:nvSpPr>
        <p:spPr bwMode="auto">
          <a:xfrm>
            <a:off x="381000" y="1358900"/>
            <a:ext cx="0" cy="11858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6" name="Line 10"/>
          <p:cNvSpPr>
            <a:spLocks noChangeShapeType="1"/>
          </p:cNvSpPr>
          <p:nvPr/>
        </p:nvSpPr>
        <p:spPr bwMode="auto">
          <a:xfrm>
            <a:off x="9144000" y="1358900"/>
            <a:ext cx="0" cy="11858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7" name="Line 11"/>
          <p:cNvSpPr>
            <a:spLocks noChangeShapeType="1"/>
          </p:cNvSpPr>
          <p:nvPr/>
        </p:nvSpPr>
        <p:spPr bwMode="auto">
          <a:xfrm>
            <a:off x="381000" y="2544763"/>
            <a:ext cx="0" cy="45561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8" name="Line 12"/>
          <p:cNvSpPr>
            <a:spLocks noChangeShapeType="1"/>
          </p:cNvSpPr>
          <p:nvPr/>
        </p:nvSpPr>
        <p:spPr bwMode="auto">
          <a:xfrm>
            <a:off x="9144000" y="2544763"/>
            <a:ext cx="0" cy="45561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9" name="Line 13"/>
          <p:cNvSpPr>
            <a:spLocks noChangeShapeType="1"/>
          </p:cNvSpPr>
          <p:nvPr/>
        </p:nvSpPr>
        <p:spPr bwMode="auto">
          <a:xfrm>
            <a:off x="4125913" y="3000375"/>
            <a:ext cx="5018087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0" name="Text Box 17"/>
          <p:cNvSpPr txBox="1">
            <a:spLocks noChangeArrowheads="1"/>
          </p:cNvSpPr>
          <p:nvPr/>
        </p:nvSpPr>
        <p:spPr bwMode="auto">
          <a:xfrm>
            <a:off x="381000" y="457200"/>
            <a:ext cx="8305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AU" sz="3200" b="1">
              <a:solidFill>
                <a:schemeClr val="accent2"/>
              </a:solidFill>
            </a:endParaRP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468313" y="4149725"/>
            <a:ext cx="8675687" cy="2519635"/>
            <a:chOff x="240" y="2544"/>
            <a:chExt cx="5232" cy="1387"/>
          </a:xfrm>
          <a:solidFill>
            <a:schemeClr val="bg1"/>
          </a:solidFill>
        </p:grpSpPr>
        <p:sp>
          <p:nvSpPr>
            <p:cNvPr id="11289" name="Rectangle 19"/>
            <p:cNvSpPr>
              <a:spLocks noChangeArrowheads="1"/>
            </p:cNvSpPr>
            <p:nvPr/>
          </p:nvSpPr>
          <p:spPr bwMode="auto">
            <a:xfrm>
              <a:off x="240" y="3414"/>
              <a:ext cx="5232" cy="51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r>
                <a:rPr lang="en-US" sz="2200">
                  <a:solidFill>
                    <a:srgbClr val="CC0000"/>
                  </a:solidFill>
                  <a:latin typeface="Arial" charset="0"/>
                  <a:cs typeface="Times New Roman" pitchFamily="18" charset="0"/>
                </a:rPr>
                <a:t>that is both affordable for the average consumer and profitable for the company</a:t>
              </a:r>
              <a:endParaRPr lang="en-GB" sz="2200">
                <a:solidFill>
                  <a:srgbClr val="CC0000"/>
                </a:solidFill>
                <a:latin typeface="Arial" charset="0"/>
                <a:cs typeface="Times New Roman" pitchFamily="18" charset="0"/>
              </a:endParaRPr>
            </a:p>
          </p:txBody>
        </p:sp>
        <p:sp>
          <p:nvSpPr>
            <p:cNvPr id="11290" name="Rectangle 20"/>
            <p:cNvSpPr>
              <a:spLocks noChangeArrowheads="1"/>
            </p:cNvSpPr>
            <p:nvPr/>
          </p:nvSpPr>
          <p:spPr bwMode="auto">
            <a:xfrm>
              <a:off x="240" y="3142"/>
              <a:ext cx="5232" cy="27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/>
            <a:p>
              <a:pPr>
                <a:spcBef>
                  <a:spcPct val="20000"/>
                </a:spcBef>
              </a:pPr>
              <a:r>
                <a:rPr lang="fi-FI" sz="1800" b="1" dirty="0">
                  <a:latin typeface="Arial" charset="0"/>
                </a:rPr>
                <a:t> 9   10    11           12          13        14                   15             16         17          18</a:t>
              </a:r>
              <a:r>
                <a:rPr lang="fi-FI" sz="2000" b="1" dirty="0">
                  <a:latin typeface="Arial" charset="0"/>
                </a:rPr>
                <a:t>           </a:t>
              </a:r>
              <a:endParaRPr lang="en-GB" sz="2000" b="1" dirty="0">
                <a:latin typeface="Arial" charset="0"/>
              </a:endParaRPr>
            </a:p>
          </p:txBody>
        </p:sp>
        <p:sp>
          <p:nvSpPr>
            <p:cNvPr id="11291" name="Rectangle 21"/>
            <p:cNvSpPr>
              <a:spLocks noChangeArrowheads="1"/>
            </p:cNvSpPr>
            <p:nvPr/>
          </p:nvSpPr>
          <p:spPr bwMode="auto">
            <a:xfrm>
              <a:off x="240" y="2816"/>
              <a:ext cx="5232" cy="32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r>
                <a:rPr lang="fi-FI" sz="2000" b="1" dirty="0" err="1">
                  <a:solidFill>
                    <a:srgbClr val="0000FF"/>
                  </a:solidFill>
                  <a:latin typeface="Arial" charset="0"/>
                </a:rPr>
                <a:t>This</a:t>
              </a:r>
              <a:r>
                <a:rPr lang="fi-FI" sz="2000" b="1" dirty="0">
                  <a:solidFill>
                    <a:srgbClr val="0000FF"/>
                  </a:solidFill>
                  <a:latin typeface="Arial" charset="0"/>
                </a:rPr>
                <a:t> </a:t>
              </a:r>
              <a:r>
                <a:rPr lang="fi-FI" sz="2000" b="1" dirty="0" err="1">
                  <a:solidFill>
                    <a:srgbClr val="0000FF"/>
                  </a:solidFill>
                  <a:latin typeface="Arial" charset="0"/>
                </a:rPr>
                <a:t>study</a:t>
              </a:r>
              <a:r>
                <a:rPr lang="fi-FI" sz="2000" dirty="0">
                  <a:latin typeface="Arial" charset="0"/>
                </a:rPr>
                <a:t> </a:t>
              </a:r>
              <a:r>
                <a:rPr lang="fi-FI" sz="2000" u="sng" dirty="0" err="1">
                  <a:latin typeface="Arial" charset="0"/>
                </a:rPr>
                <a:t>presents</a:t>
              </a:r>
              <a:r>
                <a:rPr lang="fi-FI" sz="2000" dirty="0">
                  <a:latin typeface="Arial" charset="0"/>
                </a:rPr>
                <a:t>  </a:t>
              </a:r>
              <a:r>
                <a:rPr lang="fi-FI" sz="2000" dirty="0">
                  <a:solidFill>
                    <a:srgbClr val="CC0000"/>
                  </a:solidFill>
                  <a:latin typeface="Arial" charset="0"/>
                </a:rPr>
                <a:t>the design of</a:t>
              </a:r>
              <a:r>
                <a:rPr lang="fi-FI" sz="2000" dirty="0">
                  <a:latin typeface="Arial" charset="0"/>
                </a:rPr>
                <a:t> </a:t>
              </a:r>
              <a:r>
                <a:rPr lang="fi-FI" sz="2000" dirty="0">
                  <a:solidFill>
                    <a:srgbClr val="CC0000"/>
                  </a:solidFill>
                  <a:latin typeface="Arial" charset="0"/>
                  <a:cs typeface="Times New Roman" pitchFamily="18" charset="0"/>
                </a:rPr>
                <a:t>an</a:t>
              </a:r>
              <a:r>
                <a:rPr lang="fi-FI" sz="2000" dirty="0">
                  <a:latin typeface="Arial" charset="0"/>
                </a:rPr>
                <a:t> </a:t>
              </a:r>
              <a:r>
                <a:rPr lang="en-US" sz="2000" dirty="0">
                  <a:solidFill>
                    <a:srgbClr val="CC0000"/>
                  </a:solidFill>
                  <a:latin typeface="Arial" charset="0"/>
                  <a:cs typeface="Times New Roman" pitchFamily="18" charset="0"/>
                </a:rPr>
                <a:t>economical AM/FM receiver</a:t>
              </a:r>
              <a:r>
                <a:rPr lang="en-US" sz="2400" dirty="0">
                  <a:solidFill>
                    <a:srgbClr val="CC0000"/>
                  </a:solidFill>
                  <a:latin typeface="Arial" charset="0"/>
                  <a:cs typeface="Times New Roman" pitchFamily="18" charset="0"/>
                </a:rPr>
                <a:t> </a:t>
              </a:r>
              <a:endParaRPr lang="en-GB" sz="2400" dirty="0">
                <a:solidFill>
                  <a:srgbClr val="CC0000"/>
                </a:solidFill>
                <a:latin typeface="Arial" charset="0"/>
                <a:cs typeface="Times New Roman" pitchFamily="18" charset="0"/>
              </a:endParaRPr>
            </a:p>
          </p:txBody>
        </p:sp>
        <p:sp>
          <p:nvSpPr>
            <p:cNvPr id="11292" name="Rectangle 22"/>
            <p:cNvSpPr>
              <a:spLocks noChangeArrowheads="1"/>
            </p:cNvSpPr>
            <p:nvPr/>
          </p:nvSpPr>
          <p:spPr bwMode="auto">
            <a:xfrm>
              <a:off x="240" y="2544"/>
              <a:ext cx="5232" cy="27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/>
            <a:p>
              <a:pPr>
                <a:spcBef>
                  <a:spcPct val="20000"/>
                </a:spcBef>
              </a:pPr>
              <a:r>
                <a:rPr lang="fi-FI" sz="2000" b="1">
                  <a:latin typeface="Arial" charset="0"/>
                </a:rPr>
                <a:t>   </a:t>
              </a:r>
              <a:r>
                <a:rPr lang="fi-FI" sz="1800" b="1">
                  <a:solidFill>
                    <a:srgbClr val="0000FF"/>
                  </a:solidFill>
                  <a:latin typeface="Arial" charset="0"/>
                </a:rPr>
                <a:t>1          2</a:t>
              </a:r>
              <a:r>
                <a:rPr lang="fi-FI" sz="1800" b="1">
                  <a:latin typeface="Arial" charset="0"/>
                </a:rPr>
                <a:t>            3                </a:t>
              </a:r>
              <a:r>
                <a:rPr lang="fi-FI" sz="1800" b="1">
                  <a:solidFill>
                    <a:srgbClr val="006600"/>
                  </a:solidFill>
                  <a:latin typeface="Arial" charset="0"/>
                </a:rPr>
                <a:t>4             5            6                 7             8</a:t>
              </a:r>
              <a:endParaRPr lang="en-GB" sz="1800" b="1">
                <a:solidFill>
                  <a:srgbClr val="006600"/>
                </a:solidFill>
                <a:latin typeface="Arial" charset="0"/>
              </a:endParaRPr>
            </a:p>
          </p:txBody>
        </p:sp>
        <p:sp>
          <p:nvSpPr>
            <p:cNvPr id="11293" name="Line 23"/>
            <p:cNvSpPr>
              <a:spLocks noChangeShapeType="1"/>
            </p:cNvSpPr>
            <p:nvPr/>
          </p:nvSpPr>
          <p:spPr bwMode="auto">
            <a:xfrm>
              <a:off x="240" y="2544"/>
              <a:ext cx="5232" cy="0"/>
            </a:xfrm>
            <a:prstGeom prst="line">
              <a:avLst/>
            </a:prstGeom>
            <a:grpFill/>
            <a:ln w="12700" cap="sq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4" name="Line 24"/>
            <p:cNvSpPr>
              <a:spLocks noChangeShapeType="1"/>
            </p:cNvSpPr>
            <p:nvPr/>
          </p:nvSpPr>
          <p:spPr bwMode="auto">
            <a:xfrm>
              <a:off x="240" y="3931"/>
              <a:ext cx="5232" cy="0"/>
            </a:xfrm>
            <a:prstGeom prst="line">
              <a:avLst/>
            </a:prstGeom>
            <a:grpFill/>
            <a:ln w="12700" cap="sq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5" name="Line 25"/>
            <p:cNvSpPr>
              <a:spLocks noChangeShapeType="1"/>
            </p:cNvSpPr>
            <p:nvPr/>
          </p:nvSpPr>
          <p:spPr bwMode="auto">
            <a:xfrm>
              <a:off x="240" y="2544"/>
              <a:ext cx="0" cy="1387"/>
            </a:xfrm>
            <a:prstGeom prst="line">
              <a:avLst/>
            </a:prstGeom>
            <a:grpFill/>
            <a:ln w="12700" cap="sq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6" name="Line 26"/>
            <p:cNvSpPr>
              <a:spLocks noChangeShapeType="1"/>
            </p:cNvSpPr>
            <p:nvPr/>
          </p:nvSpPr>
          <p:spPr bwMode="auto">
            <a:xfrm>
              <a:off x="5472" y="2544"/>
              <a:ext cx="0" cy="1387"/>
            </a:xfrm>
            <a:prstGeom prst="line">
              <a:avLst/>
            </a:prstGeom>
            <a:grpFill/>
            <a:ln w="12700" cap="sq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282" name="Line 17"/>
          <p:cNvSpPr>
            <a:spLocks noChangeShapeType="1"/>
          </p:cNvSpPr>
          <p:nvPr/>
        </p:nvSpPr>
        <p:spPr bwMode="auto">
          <a:xfrm>
            <a:off x="468313" y="1989138"/>
            <a:ext cx="0" cy="14287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3" name="Line 24"/>
          <p:cNvSpPr>
            <a:spLocks noChangeShapeType="1"/>
          </p:cNvSpPr>
          <p:nvPr/>
        </p:nvSpPr>
        <p:spPr bwMode="auto">
          <a:xfrm>
            <a:off x="2022475" y="2132013"/>
            <a:ext cx="106045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4" name="Line 25"/>
          <p:cNvSpPr>
            <a:spLocks noChangeShapeType="1"/>
          </p:cNvSpPr>
          <p:nvPr/>
        </p:nvSpPr>
        <p:spPr bwMode="auto">
          <a:xfrm>
            <a:off x="3082925" y="1989138"/>
            <a:ext cx="174625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5" name="Line 26"/>
          <p:cNvSpPr>
            <a:spLocks noChangeShapeType="1"/>
          </p:cNvSpPr>
          <p:nvPr/>
        </p:nvSpPr>
        <p:spPr bwMode="auto">
          <a:xfrm>
            <a:off x="3082925" y="2132013"/>
            <a:ext cx="174625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6" name="Line 10"/>
          <p:cNvSpPr>
            <a:spLocks noChangeShapeType="1"/>
          </p:cNvSpPr>
          <p:nvPr/>
        </p:nvSpPr>
        <p:spPr bwMode="auto">
          <a:xfrm flipH="1">
            <a:off x="6943725" y="3271838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b"/>
          <a:lstStyle/>
          <a:p>
            <a:endParaRPr lang="en-GB"/>
          </a:p>
        </p:txBody>
      </p:sp>
      <p:sp>
        <p:nvSpPr>
          <p:cNvPr id="1249308" name="Text Box 28"/>
          <p:cNvSpPr txBox="1">
            <a:spLocks noChangeArrowheads="1"/>
          </p:cNvSpPr>
          <p:nvPr/>
        </p:nvSpPr>
        <p:spPr bwMode="auto">
          <a:xfrm>
            <a:off x="323850" y="3357563"/>
            <a:ext cx="7920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i-FI" sz="2400" b="1" dirty="0">
                <a:latin typeface="Arial" charset="0"/>
              </a:rPr>
              <a:t>BETTER:      </a:t>
            </a:r>
            <a:r>
              <a:rPr lang="fi-FI" sz="2400" b="1" dirty="0">
                <a:solidFill>
                  <a:schemeClr val="bg1"/>
                </a:solidFill>
                <a:latin typeface="Arial" charset="0"/>
              </a:rPr>
              <a:t>LIGHT </a:t>
            </a:r>
            <a:r>
              <a:rPr lang="fi-FI" sz="2400" b="1" dirty="0">
                <a:solidFill>
                  <a:schemeClr val="accent2"/>
                </a:solidFill>
                <a:latin typeface="Arial" charset="0"/>
              </a:rPr>
              <a:t>         </a:t>
            </a:r>
            <a:r>
              <a:rPr lang="fi-FI" sz="2400" b="1" dirty="0">
                <a:solidFill>
                  <a:schemeClr val="bg1"/>
                </a:solidFill>
                <a:latin typeface="Arial" charset="0"/>
              </a:rPr>
              <a:t>VERB       </a:t>
            </a:r>
            <a:r>
              <a:rPr lang="fi-FI" sz="2400" b="1" dirty="0">
                <a:solidFill>
                  <a:schemeClr val="accent2"/>
                </a:solidFill>
                <a:latin typeface="Arial" charset="0"/>
              </a:rPr>
              <a:t>	     </a:t>
            </a:r>
            <a:r>
              <a:rPr lang="fi-FI" sz="2400" b="1" dirty="0">
                <a:solidFill>
                  <a:schemeClr val="bg1"/>
                </a:solidFill>
                <a:latin typeface="Arial" charset="0"/>
              </a:rPr>
              <a:t>HEAVY</a:t>
            </a:r>
            <a:endParaRPr lang="en-GB" sz="24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467544" y="332656"/>
            <a:ext cx="60783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FF7900"/>
                </a:solidFill>
                <a:latin typeface="Calibri" pitchFamily="34" charset="0"/>
                <a:cs typeface="Arial" charset="0"/>
              </a:rPr>
              <a:t>Principle 2</a:t>
            </a:r>
            <a:r>
              <a:rPr lang="en-GB" sz="3200" b="1" dirty="0">
                <a:solidFill>
                  <a:srgbClr val="FF7900"/>
                </a:solidFill>
                <a:latin typeface="Calibri" pitchFamily="34" charset="0"/>
                <a:cs typeface="Arial" charset="0"/>
              </a:rPr>
              <a:t>: </a:t>
            </a:r>
            <a:r>
              <a:rPr lang="en-US" sz="3200" b="1" dirty="0">
                <a:solidFill>
                  <a:srgbClr val="FF7900"/>
                </a:solidFill>
                <a:latin typeface="Calibri" pitchFamily="34" charset="0"/>
                <a:cs typeface="Arial" charset="0"/>
              </a:rPr>
              <a:t>Light before Heavy</a:t>
            </a: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" t="490" r="20789" b="-1243"/>
          <a:stretch/>
        </p:blipFill>
        <p:spPr>
          <a:xfrm>
            <a:off x="7210018" y="0"/>
            <a:ext cx="1933982" cy="1640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249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282" grpId="0" animBg="1"/>
      <p:bldP spid="11271" grpId="0"/>
      <p:bldP spid="11286" grpId="0" animBg="1"/>
      <p:bldP spid="124930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35" name="Picture 6" descr="lego_r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5563" y="4581525"/>
            <a:ext cx="3024187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4" name="Picture 14" descr="lego_blu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26" b="-3099"/>
          <a:stretch>
            <a:fillRect/>
          </a:stretch>
        </p:blipFill>
        <p:spPr bwMode="auto">
          <a:xfrm>
            <a:off x="5159375" y="5880100"/>
            <a:ext cx="1511300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14" descr="lego_blu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26" b="-3099"/>
          <a:stretch>
            <a:fillRect/>
          </a:stretch>
        </p:blipFill>
        <p:spPr bwMode="auto">
          <a:xfrm>
            <a:off x="3648075" y="5880100"/>
            <a:ext cx="1511300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14" descr="lego_blu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26" b="-3099"/>
          <a:stretch>
            <a:fillRect/>
          </a:stretch>
        </p:blipFill>
        <p:spPr bwMode="auto">
          <a:xfrm>
            <a:off x="625475" y="5880100"/>
            <a:ext cx="1511300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14" descr="lego_blu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26" b="-3099"/>
          <a:stretch>
            <a:fillRect/>
          </a:stretch>
        </p:blipFill>
        <p:spPr bwMode="auto">
          <a:xfrm>
            <a:off x="2136775" y="5880100"/>
            <a:ext cx="1511300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14" descr="lego_blu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26" b="-3099"/>
          <a:stretch>
            <a:fillRect/>
          </a:stretch>
        </p:blipFill>
        <p:spPr bwMode="auto">
          <a:xfrm>
            <a:off x="3609974" y="4584700"/>
            <a:ext cx="1800225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14" descr="lego_blu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26" b="-3099"/>
          <a:stretch>
            <a:fillRect/>
          </a:stretch>
        </p:blipFill>
        <p:spPr bwMode="auto">
          <a:xfrm>
            <a:off x="600075" y="4584700"/>
            <a:ext cx="1511300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Picture 14" descr="lego_blu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26" b="-3099"/>
          <a:stretch>
            <a:fillRect/>
          </a:stretch>
        </p:blipFill>
        <p:spPr bwMode="auto">
          <a:xfrm>
            <a:off x="2111375" y="4584700"/>
            <a:ext cx="1511300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1" name="Picture 14" descr="lego_blu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26" b="-3099"/>
          <a:stretch>
            <a:fillRect/>
          </a:stretch>
        </p:blipFill>
        <p:spPr bwMode="auto">
          <a:xfrm>
            <a:off x="600075" y="3289300"/>
            <a:ext cx="1511300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2" name="Picture 14" descr="lego_blu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26" b="-3099"/>
          <a:stretch>
            <a:fillRect/>
          </a:stretch>
        </p:blipFill>
        <p:spPr bwMode="auto">
          <a:xfrm>
            <a:off x="2111375" y="3289300"/>
            <a:ext cx="1511300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3" name="Picture 14" descr="lego_blu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26" b="-3099"/>
          <a:stretch>
            <a:fillRect/>
          </a:stretch>
        </p:blipFill>
        <p:spPr bwMode="auto">
          <a:xfrm>
            <a:off x="587375" y="1701800"/>
            <a:ext cx="1511300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4" name="Picture 6" descr="lego_r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0613" y="3284538"/>
            <a:ext cx="302418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6" name="Picture 16" descr="lego_yellow_web"/>
          <p:cNvPicPr>
            <a:picLocks noChangeAspect="1" noChangeArrowheads="1"/>
          </p:cNvPicPr>
          <p:nvPr/>
        </p:nvPicPr>
        <p:blipFill>
          <a:blip r:embed="rId6">
            <a:lum bright="-6000" contrast="-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12" b="3847"/>
          <a:stretch>
            <a:fillRect/>
          </a:stretch>
        </p:blipFill>
        <p:spPr bwMode="auto">
          <a:xfrm>
            <a:off x="7403306" y="5867400"/>
            <a:ext cx="1512888" cy="7366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27" name="Line 17"/>
          <p:cNvSpPr>
            <a:spLocks noChangeShapeType="1"/>
          </p:cNvSpPr>
          <p:nvPr/>
        </p:nvSpPr>
        <p:spPr bwMode="auto">
          <a:xfrm>
            <a:off x="650875" y="5889625"/>
            <a:ext cx="0" cy="14287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8" name="Line 24"/>
          <p:cNvSpPr>
            <a:spLocks noChangeShapeType="1"/>
          </p:cNvSpPr>
          <p:nvPr/>
        </p:nvSpPr>
        <p:spPr bwMode="auto">
          <a:xfrm>
            <a:off x="2205038" y="6032500"/>
            <a:ext cx="106045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9" name="Line 7"/>
          <p:cNvSpPr>
            <a:spLocks noChangeShapeType="1"/>
          </p:cNvSpPr>
          <p:nvPr/>
        </p:nvSpPr>
        <p:spPr bwMode="auto">
          <a:xfrm>
            <a:off x="2127250" y="5961063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b"/>
          <a:lstStyle/>
          <a:p>
            <a:endParaRPr lang="en-GB"/>
          </a:p>
        </p:txBody>
      </p:sp>
      <p:sp>
        <p:nvSpPr>
          <p:cNvPr id="13330" name="Line 8"/>
          <p:cNvSpPr>
            <a:spLocks noChangeShapeType="1"/>
          </p:cNvSpPr>
          <p:nvPr/>
        </p:nvSpPr>
        <p:spPr bwMode="auto">
          <a:xfrm>
            <a:off x="3640138" y="5961063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b"/>
          <a:lstStyle/>
          <a:p>
            <a:endParaRPr lang="en-GB"/>
          </a:p>
        </p:txBody>
      </p:sp>
      <p:sp>
        <p:nvSpPr>
          <p:cNvPr id="13331" name="Line 10"/>
          <p:cNvSpPr>
            <a:spLocks noChangeShapeType="1"/>
          </p:cNvSpPr>
          <p:nvPr/>
        </p:nvSpPr>
        <p:spPr bwMode="auto">
          <a:xfrm flipH="1">
            <a:off x="5148263" y="5961063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b"/>
          <a:lstStyle/>
          <a:p>
            <a:endParaRPr lang="en-GB"/>
          </a:p>
        </p:txBody>
      </p:sp>
      <p:sp>
        <p:nvSpPr>
          <p:cNvPr id="13332" name="Line 18"/>
          <p:cNvSpPr>
            <a:spLocks noChangeShapeType="1"/>
          </p:cNvSpPr>
          <p:nvPr/>
        </p:nvSpPr>
        <p:spPr bwMode="auto">
          <a:xfrm>
            <a:off x="8540750" y="6237288"/>
            <a:ext cx="0" cy="14287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3333" name="Picture 6" descr="lego_r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4581525"/>
            <a:ext cx="3024188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34" name="Line 17"/>
          <p:cNvSpPr>
            <a:spLocks noChangeShapeType="1"/>
          </p:cNvSpPr>
          <p:nvPr/>
        </p:nvSpPr>
        <p:spPr bwMode="auto">
          <a:xfrm>
            <a:off x="574675" y="4581525"/>
            <a:ext cx="0" cy="14287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6" name="Line 8"/>
          <p:cNvSpPr>
            <a:spLocks noChangeShapeType="1"/>
          </p:cNvSpPr>
          <p:nvPr/>
        </p:nvSpPr>
        <p:spPr bwMode="auto">
          <a:xfrm>
            <a:off x="6635750" y="4652963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b"/>
          <a:lstStyle/>
          <a:p>
            <a:endParaRPr lang="en-GB"/>
          </a:p>
        </p:txBody>
      </p:sp>
      <p:sp>
        <p:nvSpPr>
          <p:cNvPr id="13337" name="Line 10"/>
          <p:cNvSpPr>
            <a:spLocks noChangeShapeType="1"/>
          </p:cNvSpPr>
          <p:nvPr/>
        </p:nvSpPr>
        <p:spPr bwMode="auto">
          <a:xfrm flipH="1">
            <a:off x="8207375" y="4652963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b"/>
          <a:lstStyle/>
          <a:p>
            <a:endParaRPr lang="en-GB"/>
          </a:p>
        </p:txBody>
      </p:sp>
      <p:sp>
        <p:nvSpPr>
          <p:cNvPr id="13338" name="Line 18"/>
          <p:cNvSpPr>
            <a:spLocks noChangeShapeType="1"/>
          </p:cNvSpPr>
          <p:nvPr/>
        </p:nvSpPr>
        <p:spPr bwMode="auto">
          <a:xfrm>
            <a:off x="8566150" y="4941888"/>
            <a:ext cx="0" cy="14287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3339" name="Picture 6" descr="lego_r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2175" y="3284538"/>
            <a:ext cx="3024188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40" name="Picture 16" descr="lego_yellow_web"/>
          <p:cNvPicPr>
            <a:picLocks noChangeAspect="1" noChangeArrowheads="1"/>
          </p:cNvPicPr>
          <p:nvPr/>
        </p:nvPicPr>
        <p:blipFill>
          <a:blip r:embed="rId6">
            <a:lum bright="-6000" contrast="-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12" b="3847"/>
          <a:stretch>
            <a:fillRect/>
          </a:stretch>
        </p:blipFill>
        <p:spPr bwMode="auto">
          <a:xfrm>
            <a:off x="3635375" y="3298825"/>
            <a:ext cx="1512888" cy="7366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41" name="Line 17"/>
          <p:cNvSpPr>
            <a:spLocks noChangeShapeType="1"/>
          </p:cNvSpPr>
          <p:nvPr/>
        </p:nvSpPr>
        <p:spPr bwMode="auto">
          <a:xfrm>
            <a:off x="606425" y="3284538"/>
            <a:ext cx="0" cy="14287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42" name="Line 24"/>
          <p:cNvSpPr>
            <a:spLocks noChangeShapeType="1"/>
          </p:cNvSpPr>
          <p:nvPr/>
        </p:nvSpPr>
        <p:spPr bwMode="auto">
          <a:xfrm>
            <a:off x="2160588" y="3427413"/>
            <a:ext cx="106045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3343" name="Picture 6" descr="lego_r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7313" y="3284538"/>
            <a:ext cx="302418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44" name="Line 7"/>
          <p:cNvSpPr>
            <a:spLocks noChangeShapeType="1"/>
          </p:cNvSpPr>
          <p:nvPr/>
        </p:nvSpPr>
        <p:spPr bwMode="auto">
          <a:xfrm>
            <a:off x="5154613" y="335597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b"/>
          <a:lstStyle/>
          <a:p>
            <a:endParaRPr lang="en-GB"/>
          </a:p>
        </p:txBody>
      </p:sp>
      <p:sp>
        <p:nvSpPr>
          <p:cNvPr id="13345" name="Line 8"/>
          <p:cNvSpPr>
            <a:spLocks noChangeShapeType="1"/>
          </p:cNvSpPr>
          <p:nvPr/>
        </p:nvSpPr>
        <p:spPr bwMode="auto">
          <a:xfrm>
            <a:off x="6667500" y="335597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b"/>
          <a:lstStyle/>
          <a:p>
            <a:endParaRPr lang="en-GB"/>
          </a:p>
        </p:txBody>
      </p:sp>
      <p:sp>
        <p:nvSpPr>
          <p:cNvPr id="13346" name="Line 10"/>
          <p:cNvSpPr>
            <a:spLocks noChangeShapeType="1"/>
          </p:cNvSpPr>
          <p:nvPr/>
        </p:nvSpPr>
        <p:spPr bwMode="auto">
          <a:xfrm flipH="1">
            <a:off x="8239125" y="335597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b"/>
          <a:lstStyle/>
          <a:p>
            <a:endParaRPr lang="en-GB"/>
          </a:p>
        </p:txBody>
      </p:sp>
      <p:sp>
        <p:nvSpPr>
          <p:cNvPr id="13347" name="Line 18"/>
          <p:cNvSpPr>
            <a:spLocks noChangeShapeType="1"/>
          </p:cNvSpPr>
          <p:nvPr/>
        </p:nvSpPr>
        <p:spPr bwMode="auto">
          <a:xfrm>
            <a:off x="8597900" y="3644900"/>
            <a:ext cx="0" cy="14287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3348" name="Picture 6" descr="lego_r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3763" y="1700213"/>
            <a:ext cx="302418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49" name="Picture 16" descr="lego_yellow_web"/>
          <p:cNvPicPr>
            <a:picLocks noChangeAspect="1" noChangeArrowheads="1"/>
          </p:cNvPicPr>
          <p:nvPr/>
        </p:nvPicPr>
        <p:blipFill>
          <a:blip r:embed="rId6">
            <a:lum bright="-6000" contrast="-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12" b="3847"/>
          <a:stretch>
            <a:fillRect/>
          </a:stretch>
        </p:blipFill>
        <p:spPr bwMode="auto">
          <a:xfrm>
            <a:off x="2106613" y="1714500"/>
            <a:ext cx="1512887" cy="7366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50" name="Line 17"/>
          <p:cNvSpPr>
            <a:spLocks noChangeShapeType="1"/>
          </p:cNvSpPr>
          <p:nvPr/>
        </p:nvSpPr>
        <p:spPr bwMode="auto">
          <a:xfrm>
            <a:off x="608013" y="1700213"/>
            <a:ext cx="0" cy="14287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51" name="Line 24"/>
          <p:cNvSpPr>
            <a:spLocks noChangeShapeType="1"/>
          </p:cNvSpPr>
          <p:nvPr/>
        </p:nvSpPr>
        <p:spPr bwMode="auto">
          <a:xfrm>
            <a:off x="2162175" y="1843088"/>
            <a:ext cx="106045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3352" name="Picture 6" descr="lego_r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200" y="1700213"/>
            <a:ext cx="3024188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53" name="Picture 6" descr="lego_r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900" y="1700213"/>
            <a:ext cx="3024188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54" name="Line 7"/>
          <p:cNvSpPr>
            <a:spLocks noChangeShapeType="1"/>
          </p:cNvSpPr>
          <p:nvPr/>
        </p:nvSpPr>
        <p:spPr bwMode="auto">
          <a:xfrm>
            <a:off x="5156200" y="177165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b"/>
          <a:lstStyle/>
          <a:p>
            <a:endParaRPr lang="en-GB"/>
          </a:p>
        </p:txBody>
      </p:sp>
      <p:sp>
        <p:nvSpPr>
          <p:cNvPr id="13355" name="Line 8"/>
          <p:cNvSpPr>
            <a:spLocks noChangeShapeType="1"/>
          </p:cNvSpPr>
          <p:nvPr/>
        </p:nvSpPr>
        <p:spPr bwMode="auto">
          <a:xfrm>
            <a:off x="6669088" y="177165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b"/>
          <a:lstStyle/>
          <a:p>
            <a:endParaRPr lang="en-GB"/>
          </a:p>
        </p:txBody>
      </p:sp>
      <p:sp>
        <p:nvSpPr>
          <p:cNvPr id="13356" name="Line 10"/>
          <p:cNvSpPr>
            <a:spLocks noChangeShapeType="1"/>
          </p:cNvSpPr>
          <p:nvPr/>
        </p:nvSpPr>
        <p:spPr bwMode="auto">
          <a:xfrm flipH="1">
            <a:off x="8240713" y="177165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b"/>
          <a:lstStyle/>
          <a:p>
            <a:endParaRPr lang="en-GB"/>
          </a:p>
        </p:txBody>
      </p:sp>
      <p:sp>
        <p:nvSpPr>
          <p:cNvPr id="13357" name="Line 18"/>
          <p:cNvSpPr>
            <a:spLocks noChangeShapeType="1"/>
          </p:cNvSpPr>
          <p:nvPr/>
        </p:nvSpPr>
        <p:spPr bwMode="auto">
          <a:xfrm>
            <a:off x="8599488" y="2060575"/>
            <a:ext cx="0" cy="14287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58" name="Rectangle 12"/>
          <p:cNvSpPr>
            <a:spLocks noChangeArrowheads="1"/>
          </p:cNvSpPr>
          <p:nvPr/>
        </p:nvSpPr>
        <p:spPr bwMode="auto">
          <a:xfrm>
            <a:off x="2292350" y="1990725"/>
            <a:ext cx="1060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spcBef>
                <a:spcPct val="20000"/>
              </a:spcBef>
            </a:pPr>
            <a:r>
              <a:rPr lang="en-US" sz="2000" b="1">
                <a:solidFill>
                  <a:schemeClr val="bg1"/>
                </a:solidFill>
                <a:latin typeface="Arial" charset="0"/>
                <a:cs typeface="Arial" charset="0"/>
              </a:rPr>
              <a:t>VERB</a:t>
            </a:r>
            <a:endParaRPr lang="en-GB" sz="2000" b="1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3359" name="Rectangle 14"/>
          <p:cNvSpPr>
            <a:spLocks noChangeArrowheads="1"/>
          </p:cNvSpPr>
          <p:nvPr/>
        </p:nvSpPr>
        <p:spPr bwMode="auto">
          <a:xfrm>
            <a:off x="658813" y="1941513"/>
            <a:ext cx="138112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spcBef>
                <a:spcPct val="20000"/>
              </a:spcBef>
            </a:pPr>
            <a:r>
              <a:rPr lang="en-US" sz="2000" b="1">
                <a:solidFill>
                  <a:schemeClr val="bg1"/>
                </a:solidFill>
                <a:latin typeface="Arial" charset="0"/>
                <a:cs typeface="Arial" charset="0"/>
              </a:rPr>
              <a:t>SUBJECT</a:t>
            </a:r>
            <a:r>
              <a:rPr lang="en-GB" sz="2800" b="1">
                <a:latin typeface="Arial" charset="0"/>
              </a:rPr>
              <a:t> </a:t>
            </a:r>
          </a:p>
        </p:txBody>
      </p:sp>
      <p:sp>
        <p:nvSpPr>
          <p:cNvPr id="1251357" name="Text Box 29"/>
          <p:cNvSpPr txBox="1">
            <a:spLocks noChangeArrowheads="1"/>
          </p:cNvSpPr>
          <p:nvPr/>
        </p:nvSpPr>
        <p:spPr bwMode="auto">
          <a:xfrm>
            <a:off x="539750" y="1268413"/>
            <a:ext cx="14398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i-FI" sz="2400" b="1">
                <a:latin typeface="Arial" charset="0"/>
              </a:rPr>
              <a:t>BEST!</a:t>
            </a:r>
            <a:endParaRPr lang="en-GB" sz="2400" b="1">
              <a:latin typeface="Arial" charset="0"/>
            </a:endParaRPr>
          </a:p>
        </p:txBody>
      </p:sp>
      <p:sp>
        <p:nvSpPr>
          <p:cNvPr id="1251358" name="Text Box 30"/>
          <p:cNvSpPr txBox="1">
            <a:spLocks noChangeArrowheads="1"/>
          </p:cNvSpPr>
          <p:nvPr/>
        </p:nvSpPr>
        <p:spPr bwMode="auto">
          <a:xfrm>
            <a:off x="457200" y="2743200"/>
            <a:ext cx="678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i-FI" sz="2400" b="1" dirty="0">
                <a:latin typeface="Arial" charset="0"/>
              </a:rPr>
              <a:t>ACCEPTABLE   </a:t>
            </a:r>
            <a:r>
              <a:rPr lang="fi-FI" sz="2400" b="1" i="1" dirty="0">
                <a:latin typeface="Arial" charset="0"/>
              </a:rPr>
              <a:t>(</a:t>
            </a:r>
            <a:r>
              <a:rPr lang="fi-FI" sz="2400" b="1" i="1" dirty="0" err="1">
                <a:latin typeface="Arial" charset="0"/>
              </a:rPr>
              <a:t>if</a:t>
            </a:r>
            <a:r>
              <a:rPr lang="fi-FI" sz="2400" b="1" i="1" dirty="0">
                <a:latin typeface="Arial" charset="0"/>
              </a:rPr>
              <a:t> </a:t>
            </a:r>
            <a:r>
              <a:rPr lang="fi-FI" sz="2400" b="1" i="1" dirty="0" err="1">
                <a:latin typeface="Arial" charset="0"/>
              </a:rPr>
              <a:t>subject</a:t>
            </a:r>
            <a:r>
              <a:rPr lang="fi-FI" sz="2400" b="1" i="1" dirty="0">
                <a:latin typeface="Arial" charset="0"/>
              </a:rPr>
              <a:t> is </a:t>
            </a:r>
            <a:r>
              <a:rPr lang="fi-FI" sz="2400" b="1" i="1" dirty="0" err="1">
                <a:latin typeface="Arial" charset="0"/>
              </a:rPr>
              <a:t>not</a:t>
            </a:r>
            <a:r>
              <a:rPr lang="fi-FI" sz="2400" b="1" i="1" dirty="0">
                <a:latin typeface="Arial" charset="0"/>
              </a:rPr>
              <a:t> </a:t>
            </a:r>
            <a:r>
              <a:rPr lang="fi-FI" sz="2400" b="1" i="1" dirty="0" err="1">
                <a:latin typeface="Arial" charset="0"/>
              </a:rPr>
              <a:t>too</a:t>
            </a:r>
            <a:r>
              <a:rPr lang="fi-FI" sz="2400" b="1" i="1" dirty="0">
                <a:latin typeface="Arial" charset="0"/>
              </a:rPr>
              <a:t> long)</a:t>
            </a:r>
            <a:endParaRPr lang="en-GB" sz="2400" b="1" i="1" dirty="0">
              <a:latin typeface="Arial" charset="0"/>
            </a:endParaRPr>
          </a:p>
        </p:txBody>
      </p:sp>
      <p:sp>
        <p:nvSpPr>
          <p:cNvPr id="1251360" name="Rectangle 32"/>
          <p:cNvSpPr>
            <a:spLocks noChangeArrowheads="1"/>
          </p:cNvSpPr>
          <p:nvPr/>
        </p:nvSpPr>
        <p:spPr bwMode="auto">
          <a:xfrm>
            <a:off x="533400" y="4114800"/>
            <a:ext cx="198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 sz="2400" b="1">
                <a:latin typeface="Arial" charset="0"/>
              </a:rPr>
              <a:t>BAD!</a:t>
            </a:r>
            <a:endParaRPr lang="en-GB" sz="2400" b="1">
              <a:latin typeface="Arial" charset="0"/>
            </a:endParaRPr>
          </a:p>
        </p:txBody>
      </p:sp>
      <p:sp>
        <p:nvSpPr>
          <p:cNvPr id="13363" name="Rectangle 42"/>
          <p:cNvSpPr>
            <a:spLocks noChangeArrowheads="1"/>
          </p:cNvSpPr>
          <p:nvPr/>
        </p:nvSpPr>
        <p:spPr bwMode="auto">
          <a:xfrm>
            <a:off x="3765550" y="3500438"/>
            <a:ext cx="12382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</a:pPr>
            <a:r>
              <a:rPr lang="en-US" sz="2000" b="1">
                <a:solidFill>
                  <a:schemeClr val="bg1"/>
                </a:solidFill>
                <a:latin typeface="Arial" charset="0"/>
                <a:cs typeface="Arial" charset="0"/>
              </a:rPr>
              <a:t>VERB</a:t>
            </a:r>
            <a:endParaRPr lang="en-GB" sz="2000" b="1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3364" name="Rectangle 66"/>
          <p:cNvSpPr>
            <a:spLocks noChangeArrowheads="1"/>
          </p:cNvSpPr>
          <p:nvPr/>
        </p:nvSpPr>
        <p:spPr bwMode="auto">
          <a:xfrm>
            <a:off x="539750" y="4868863"/>
            <a:ext cx="43211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</a:pPr>
            <a:r>
              <a:rPr lang="en-US" sz="2000" b="1">
                <a:solidFill>
                  <a:schemeClr val="bg1"/>
                </a:solidFill>
                <a:latin typeface="Arial" charset="0"/>
                <a:cs typeface="Arial" charset="0"/>
              </a:rPr>
              <a:t>SUBJECT</a:t>
            </a:r>
            <a:endParaRPr lang="en-GB" sz="2800">
              <a:latin typeface="Arial" charset="0"/>
            </a:endParaRPr>
          </a:p>
        </p:txBody>
      </p:sp>
      <p:sp>
        <p:nvSpPr>
          <p:cNvPr id="1251409" name="Rectangle 81"/>
          <p:cNvSpPr>
            <a:spLocks noChangeArrowheads="1"/>
          </p:cNvSpPr>
          <p:nvPr/>
        </p:nvSpPr>
        <p:spPr bwMode="auto">
          <a:xfrm>
            <a:off x="457200" y="54102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 sz="2400" b="1">
                <a:latin typeface="Arial" charset="0"/>
              </a:rPr>
              <a:t>WORST!!</a:t>
            </a:r>
            <a:endParaRPr lang="en-GB" sz="2400" b="1">
              <a:latin typeface="Arial" charset="0"/>
            </a:endParaRPr>
          </a:p>
        </p:txBody>
      </p:sp>
      <p:sp>
        <p:nvSpPr>
          <p:cNvPr id="13366" name="Rectangle 89"/>
          <p:cNvSpPr>
            <a:spLocks noChangeArrowheads="1"/>
          </p:cNvSpPr>
          <p:nvPr/>
        </p:nvSpPr>
        <p:spPr bwMode="auto">
          <a:xfrm>
            <a:off x="7565231" y="6165850"/>
            <a:ext cx="1189037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</a:pPr>
            <a:r>
              <a:rPr lang="en-US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VERB</a:t>
            </a:r>
            <a:endParaRPr lang="en-GB" sz="2000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3367" name="Rectangle 91"/>
          <p:cNvSpPr>
            <a:spLocks noChangeArrowheads="1"/>
          </p:cNvSpPr>
          <p:nvPr/>
        </p:nvSpPr>
        <p:spPr bwMode="auto">
          <a:xfrm>
            <a:off x="1593850" y="6069013"/>
            <a:ext cx="3816350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</a:pPr>
            <a:r>
              <a:rPr lang="en-US" sz="2000" b="1">
                <a:solidFill>
                  <a:schemeClr val="bg1"/>
                </a:solidFill>
                <a:latin typeface="Arial" charset="0"/>
                <a:cs typeface="Arial" charset="0"/>
              </a:rPr>
              <a:t>SUBJECT</a:t>
            </a:r>
            <a:r>
              <a:rPr lang="en-GB" sz="2800">
                <a:latin typeface="Arial" charset="0"/>
              </a:rPr>
              <a:t> </a:t>
            </a:r>
          </a:p>
        </p:txBody>
      </p:sp>
      <p:pic>
        <p:nvPicPr>
          <p:cNvPr id="13368" name="Picture 16" descr="lego_yellow_web"/>
          <p:cNvPicPr>
            <a:picLocks noChangeAspect="1" noChangeArrowheads="1"/>
          </p:cNvPicPr>
          <p:nvPr/>
        </p:nvPicPr>
        <p:blipFill>
          <a:blip r:embed="rId6">
            <a:lum bright="-6000" contrast="-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12" b="3847"/>
          <a:stretch>
            <a:fillRect/>
          </a:stretch>
        </p:blipFill>
        <p:spPr bwMode="auto">
          <a:xfrm>
            <a:off x="5410200" y="4581525"/>
            <a:ext cx="1512887" cy="7366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69" name="Rectangle 64"/>
          <p:cNvSpPr>
            <a:spLocks noChangeArrowheads="1"/>
          </p:cNvSpPr>
          <p:nvPr/>
        </p:nvSpPr>
        <p:spPr bwMode="auto">
          <a:xfrm>
            <a:off x="5483225" y="4783137"/>
            <a:ext cx="10541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>
              <a:spcBef>
                <a:spcPct val="20000"/>
              </a:spcBef>
            </a:pPr>
            <a:r>
              <a:rPr lang="en-US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VERB</a:t>
            </a:r>
            <a:endParaRPr lang="en-GB" sz="2000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3370" name="Line 7"/>
          <p:cNvSpPr>
            <a:spLocks noChangeShapeType="1"/>
          </p:cNvSpPr>
          <p:nvPr/>
        </p:nvSpPr>
        <p:spPr bwMode="auto">
          <a:xfrm>
            <a:off x="3602038" y="4652963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b"/>
          <a:lstStyle/>
          <a:p>
            <a:endParaRPr lang="en-GB"/>
          </a:p>
        </p:txBody>
      </p:sp>
      <p:sp>
        <p:nvSpPr>
          <p:cNvPr id="13371" name="Line 7"/>
          <p:cNvSpPr>
            <a:spLocks noChangeShapeType="1"/>
          </p:cNvSpPr>
          <p:nvPr/>
        </p:nvSpPr>
        <p:spPr bwMode="auto">
          <a:xfrm>
            <a:off x="2089150" y="4652963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b"/>
          <a:lstStyle/>
          <a:p>
            <a:endParaRPr lang="en-GB"/>
          </a:p>
        </p:txBody>
      </p:sp>
      <p:sp>
        <p:nvSpPr>
          <p:cNvPr id="13372" name="Rectangle 223"/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151121"/>
            <a:ext cx="8892480" cy="1143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fi-FI" b="1" dirty="0" err="1">
                <a:solidFill>
                  <a:srgbClr val="FF7900"/>
                </a:solidFill>
                <a:latin typeface="Calibri" pitchFamily="34" charset="0"/>
                <a:cs typeface="Calibri" pitchFamily="34" charset="0"/>
              </a:rPr>
              <a:t>Finding</a:t>
            </a:r>
            <a:r>
              <a:rPr lang="fi-FI" b="1" dirty="0">
                <a:solidFill>
                  <a:srgbClr val="FF79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fi-FI" b="1" dirty="0" err="1">
                <a:solidFill>
                  <a:srgbClr val="FF7900"/>
                </a:solidFill>
                <a:latin typeface="Calibri" pitchFamily="34" charset="0"/>
                <a:cs typeface="Calibri" pitchFamily="34" charset="0"/>
              </a:rPr>
              <a:t>balance</a:t>
            </a:r>
            <a:endParaRPr lang="en-GB" b="1" dirty="0">
              <a:solidFill>
                <a:srgbClr val="FF7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373" name="Line 7"/>
          <p:cNvSpPr>
            <a:spLocks noChangeShapeType="1"/>
          </p:cNvSpPr>
          <p:nvPr/>
        </p:nvSpPr>
        <p:spPr bwMode="auto">
          <a:xfrm>
            <a:off x="2101850" y="3344863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b"/>
          <a:lstStyle/>
          <a:p>
            <a:endParaRPr lang="en-GB"/>
          </a:p>
        </p:txBody>
      </p:sp>
      <p:sp>
        <p:nvSpPr>
          <p:cNvPr id="13374" name="Rectangle 44"/>
          <p:cNvSpPr>
            <a:spLocks noChangeArrowheads="1"/>
          </p:cNvSpPr>
          <p:nvPr/>
        </p:nvSpPr>
        <p:spPr bwMode="auto">
          <a:xfrm>
            <a:off x="715963" y="3500438"/>
            <a:ext cx="27765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</a:pPr>
            <a:r>
              <a:rPr lang="en-US" sz="2000" b="1">
                <a:solidFill>
                  <a:schemeClr val="bg1"/>
                </a:solidFill>
                <a:latin typeface="Arial" charset="0"/>
                <a:cs typeface="Arial" charset="0"/>
              </a:rPr>
              <a:t>  SUBJECT</a:t>
            </a:r>
            <a:endParaRPr lang="en-GB" sz="2800">
              <a:latin typeface="Arial" charset="0"/>
            </a:endParaRPr>
          </a:p>
        </p:txBody>
      </p:sp>
      <p:pic>
        <p:nvPicPr>
          <p:cNvPr id="63" name="Picture 14" descr="lego_blu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26" b="-3099"/>
          <a:stretch>
            <a:fillRect/>
          </a:stretch>
        </p:blipFill>
        <p:spPr bwMode="auto">
          <a:xfrm>
            <a:off x="5880100" y="5867400"/>
            <a:ext cx="1511300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" name="Picture 63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" t="490" r="20789" b="-1243"/>
          <a:stretch/>
        </p:blipFill>
        <p:spPr>
          <a:xfrm>
            <a:off x="7210018" y="0"/>
            <a:ext cx="1933982" cy="1640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408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251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1357" grpId="0"/>
      <p:bldP spid="1251358" grpId="0"/>
      <p:bldP spid="1251360" grpId="0"/>
      <p:bldP spid="125140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2. </a:t>
            </a:r>
            <a:r>
              <a:rPr lang="fi-FI" dirty="0" err="1"/>
              <a:t>Logical</a:t>
            </a:r>
            <a:r>
              <a:rPr lang="fi-FI" dirty="0"/>
              <a:t> </a:t>
            </a:r>
            <a:r>
              <a:rPr lang="fi-FI" dirty="0" err="1"/>
              <a:t>connectors</a:t>
            </a:r>
            <a:br>
              <a:rPr lang="fi-FI" dirty="0"/>
            </a:br>
            <a:endParaRPr lang="en-GB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5524500" y="6111875"/>
            <a:ext cx="3619500" cy="185738"/>
          </a:xfrm>
        </p:spPr>
        <p:txBody>
          <a:bodyPr/>
          <a:lstStyle/>
          <a:p>
            <a:fld id="{B75CDAE8-D918-4C11-AC0F-75B6F468DF6C}" type="datetime1">
              <a:rPr lang="en-US" smtClean="0"/>
              <a:pPr/>
              <a:t>3/16/2021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5524500" y="6297613"/>
            <a:ext cx="3619500" cy="161925"/>
          </a:xfrm>
        </p:spPr>
        <p:txBody>
          <a:bodyPr/>
          <a:lstStyle/>
          <a:p>
            <a:fld id="{942D3EDB-FD55-4CBD-A94D-668E71D0A381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9861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Logical</a:t>
            </a:r>
            <a:r>
              <a:rPr lang="fi-FI" dirty="0"/>
              <a:t> </a:t>
            </a:r>
            <a:r>
              <a:rPr lang="fi-FI" dirty="0" err="1"/>
              <a:t>connectors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i-FI" dirty="0" err="1"/>
              <a:t>Sequential</a:t>
            </a:r>
            <a:r>
              <a:rPr lang="fi-FI" dirty="0"/>
              <a:t> (</a:t>
            </a:r>
            <a:r>
              <a:rPr lang="fi-FI" dirty="0" err="1"/>
              <a:t>time</a:t>
            </a:r>
            <a:r>
              <a:rPr lang="fi-FI" dirty="0"/>
              <a:t>)</a:t>
            </a:r>
          </a:p>
          <a:p>
            <a:pPr marL="694800" lvl="1" indent="-457200">
              <a:buFont typeface="Courier New" panose="02070309020205020404" pitchFamily="49" charset="0"/>
              <a:buChar char="o"/>
            </a:pPr>
            <a:r>
              <a:rPr lang="fi-FI" dirty="0" err="1"/>
              <a:t>after</a:t>
            </a:r>
            <a:r>
              <a:rPr lang="fi-FI" dirty="0"/>
              <a:t>, </a:t>
            </a:r>
            <a:r>
              <a:rPr lang="fi-FI" dirty="0" err="1"/>
              <a:t>whenever</a:t>
            </a:r>
            <a:r>
              <a:rPr lang="fi-FI" dirty="0"/>
              <a:t>, </a:t>
            </a:r>
            <a:r>
              <a:rPr lang="fi-FI" dirty="0" err="1"/>
              <a:t>since</a:t>
            </a:r>
            <a:r>
              <a:rPr lang="fi-FI" dirty="0"/>
              <a:t>, </a:t>
            </a:r>
            <a:r>
              <a:rPr lang="fi-FI" dirty="0" err="1"/>
              <a:t>then</a:t>
            </a:r>
            <a:r>
              <a:rPr lang="fi-FI" dirty="0"/>
              <a:t>, </a:t>
            </a:r>
            <a:r>
              <a:rPr lang="fi-FI" dirty="0" err="1"/>
              <a:t>afterwards</a:t>
            </a:r>
            <a:r>
              <a:rPr lang="fi-FI" dirty="0"/>
              <a:t>, </a:t>
            </a:r>
            <a:r>
              <a:rPr lang="fi-FI" dirty="0" err="1"/>
              <a:t>meanwhile</a:t>
            </a:r>
            <a:endParaRPr lang="fi-FI" dirty="0"/>
          </a:p>
          <a:p>
            <a:pPr marL="694800" lvl="1" indent="-457200">
              <a:buFont typeface="Courier New" panose="02070309020205020404" pitchFamily="49" charset="0"/>
              <a:buChar char="o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fi-FI" dirty="0" err="1"/>
              <a:t>Causal</a:t>
            </a:r>
            <a:r>
              <a:rPr lang="fi-FI" dirty="0"/>
              <a:t> (</a:t>
            </a:r>
            <a:r>
              <a:rPr lang="fi-FI" dirty="0" err="1"/>
              <a:t>reason</a:t>
            </a:r>
            <a:r>
              <a:rPr lang="fi-FI" dirty="0"/>
              <a:t> &amp; </a:t>
            </a:r>
            <a:r>
              <a:rPr lang="fi-FI" dirty="0" err="1"/>
              <a:t>purpose</a:t>
            </a:r>
            <a:r>
              <a:rPr lang="fi-FI" dirty="0"/>
              <a:t>, </a:t>
            </a:r>
            <a:r>
              <a:rPr lang="fi-FI" dirty="0" err="1"/>
              <a:t>cause</a:t>
            </a:r>
            <a:r>
              <a:rPr lang="fi-FI" dirty="0"/>
              <a:t> &amp; </a:t>
            </a:r>
            <a:r>
              <a:rPr lang="fi-FI" dirty="0" err="1"/>
              <a:t>effect</a:t>
            </a:r>
            <a:r>
              <a:rPr lang="fi-FI" dirty="0"/>
              <a:t>)</a:t>
            </a:r>
          </a:p>
          <a:p>
            <a:pPr marL="694800" lvl="1" indent="-457200">
              <a:buFont typeface="Courier New" panose="02070309020205020404" pitchFamily="49" charset="0"/>
              <a:buChar char="o"/>
            </a:pPr>
            <a:r>
              <a:rPr lang="fi-FI" dirty="0" err="1"/>
              <a:t>because</a:t>
            </a:r>
            <a:r>
              <a:rPr lang="fi-FI" dirty="0"/>
              <a:t>, </a:t>
            </a:r>
            <a:r>
              <a:rPr lang="fi-FI" dirty="0" err="1"/>
              <a:t>such</a:t>
            </a:r>
            <a:r>
              <a:rPr lang="fi-FI" dirty="0"/>
              <a:t>…</a:t>
            </a:r>
            <a:r>
              <a:rPr lang="fi-FI" dirty="0" err="1"/>
              <a:t>that</a:t>
            </a:r>
            <a:r>
              <a:rPr lang="fi-FI" dirty="0"/>
              <a:t>, </a:t>
            </a:r>
            <a:r>
              <a:rPr lang="fi-FI" dirty="0" err="1"/>
              <a:t>therefore</a:t>
            </a:r>
            <a:r>
              <a:rPr lang="fi-FI" dirty="0"/>
              <a:t>, </a:t>
            </a:r>
            <a:r>
              <a:rPr lang="fi-FI" dirty="0" err="1"/>
              <a:t>so</a:t>
            </a:r>
            <a:r>
              <a:rPr lang="fi-FI" dirty="0"/>
              <a:t>, </a:t>
            </a:r>
            <a:r>
              <a:rPr lang="fi-FI" dirty="0" err="1"/>
              <a:t>since</a:t>
            </a:r>
            <a:r>
              <a:rPr lang="fi-FI" dirty="0"/>
              <a:t>, as, as long as, </a:t>
            </a:r>
            <a:r>
              <a:rPr lang="fi-FI" dirty="0" err="1"/>
              <a:t>due</a:t>
            </a:r>
            <a:r>
              <a:rPr lang="fi-FI" dirty="0"/>
              <a:t> to</a:t>
            </a:r>
          </a:p>
          <a:p>
            <a:pPr marL="694800" lvl="1" indent="-457200">
              <a:buFont typeface="Courier New" panose="02070309020205020404" pitchFamily="49" charset="0"/>
              <a:buChar char="o"/>
            </a:pPr>
            <a:endParaRPr lang="fi-FI" dirty="0"/>
          </a:p>
          <a:p>
            <a:pPr marL="457200" indent="-457200">
              <a:buFont typeface="+mj-lt"/>
              <a:buAutoNum type="arabicPeriod"/>
            </a:pPr>
            <a:r>
              <a:rPr lang="fi-FI" dirty="0" err="1"/>
              <a:t>Adversative</a:t>
            </a:r>
            <a:r>
              <a:rPr lang="fi-FI" dirty="0"/>
              <a:t> (</a:t>
            </a:r>
            <a:r>
              <a:rPr lang="fi-FI" dirty="0" err="1"/>
              <a:t>unexpected</a:t>
            </a:r>
            <a:r>
              <a:rPr lang="fi-FI" dirty="0"/>
              <a:t> </a:t>
            </a:r>
            <a:r>
              <a:rPr lang="fi-FI" dirty="0" err="1"/>
              <a:t>result</a:t>
            </a:r>
            <a:r>
              <a:rPr lang="fi-FI" dirty="0"/>
              <a:t>, </a:t>
            </a:r>
            <a:r>
              <a:rPr lang="fi-FI" dirty="0" err="1"/>
              <a:t>contrast</a:t>
            </a:r>
            <a:r>
              <a:rPr lang="fi-FI" dirty="0"/>
              <a:t>, opposition)</a:t>
            </a:r>
          </a:p>
          <a:p>
            <a:pPr marL="694800" lvl="1" indent="-457200">
              <a:buFont typeface="Courier New" panose="02070309020205020404" pitchFamily="49" charset="0"/>
              <a:buChar char="o"/>
            </a:pPr>
            <a:r>
              <a:rPr lang="fi-FI" dirty="0" err="1"/>
              <a:t>although</a:t>
            </a:r>
            <a:r>
              <a:rPr lang="fi-FI" dirty="0"/>
              <a:t>, </a:t>
            </a:r>
            <a:r>
              <a:rPr lang="fi-FI" dirty="0" err="1"/>
              <a:t>while</a:t>
            </a:r>
            <a:r>
              <a:rPr lang="fi-FI" dirty="0"/>
              <a:t>, </a:t>
            </a:r>
            <a:r>
              <a:rPr lang="fi-FI" dirty="0" err="1"/>
              <a:t>whereas</a:t>
            </a:r>
            <a:r>
              <a:rPr lang="fi-FI" dirty="0"/>
              <a:t>, </a:t>
            </a:r>
            <a:r>
              <a:rPr lang="fi-FI" dirty="0" err="1"/>
              <a:t>despite</a:t>
            </a:r>
            <a:r>
              <a:rPr lang="fi-FI" dirty="0"/>
              <a:t>, </a:t>
            </a:r>
            <a:r>
              <a:rPr lang="fi-FI" dirty="0" err="1"/>
              <a:t>however</a:t>
            </a:r>
            <a:r>
              <a:rPr lang="fi-FI" dirty="0"/>
              <a:t>, in </a:t>
            </a:r>
            <a:r>
              <a:rPr lang="fi-FI" dirty="0" err="1"/>
              <a:t>contrast</a:t>
            </a:r>
            <a:r>
              <a:rPr lang="fi-FI" dirty="0"/>
              <a:t>, </a:t>
            </a:r>
            <a:r>
              <a:rPr lang="fi-FI" dirty="0" err="1"/>
              <a:t>but</a:t>
            </a:r>
            <a:endParaRPr lang="fi-FI" dirty="0"/>
          </a:p>
          <a:p>
            <a:pPr marL="694800" lvl="1" indent="-457200">
              <a:buFont typeface="Courier New" panose="02070309020205020404" pitchFamily="49" charset="0"/>
              <a:buChar char="o"/>
            </a:pPr>
            <a:endParaRPr lang="fi-FI" dirty="0"/>
          </a:p>
          <a:p>
            <a:pPr marL="457200" indent="-457200">
              <a:buFont typeface="+mj-lt"/>
              <a:buAutoNum type="arabicPeriod"/>
            </a:pPr>
            <a:r>
              <a:rPr lang="fi-FI" dirty="0" err="1"/>
              <a:t>Condition</a:t>
            </a:r>
            <a:r>
              <a:rPr lang="fi-FI" dirty="0"/>
              <a:t> </a:t>
            </a:r>
          </a:p>
          <a:p>
            <a:pPr marL="694800" lvl="1" indent="-457200">
              <a:buFont typeface="Arial" panose="020B0604020202020204" pitchFamily="34" charset="0"/>
              <a:buChar char="•"/>
            </a:pPr>
            <a:r>
              <a:rPr lang="fi-FI" dirty="0" err="1"/>
              <a:t>if</a:t>
            </a:r>
            <a:r>
              <a:rPr lang="fi-FI" dirty="0"/>
              <a:t>, </a:t>
            </a:r>
            <a:r>
              <a:rPr lang="fi-FI" dirty="0" err="1"/>
              <a:t>unless</a:t>
            </a:r>
            <a:r>
              <a:rPr lang="fi-FI" dirty="0"/>
              <a:t>, </a:t>
            </a:r>
            <a:r>
              <a:rPr lang="fi-FI" dirty="0" err="1"/>
              <a:t>whether</a:t>
            </a:r>
            <a:r>
              <a:rPr lang="fi-FI" dirty="0"/>
              <a:t>, </a:t>
            </a:r>
            <a:r>
              <a:rPr lang="fi-FI" dirty="0" err="1"/>
              <a:t>provided</a:t>
            </a:r>
            <a:r>
              <a:rPr lang="fi-FI" dirty="0"/>
              <a:t> (</a:t>
            </a:r>
            <a:r>
              <a:rPr lang="fi-FI" dirty="0" err="1"/>
              <a:t>that</a:t>
            </a:r>
            <a:r>
              <a:rPr lang="fi-FI" dirty="0"/>
              <a:t>), </a:t>
            </a:r>
            <a:r>
              <a:rPr lang="fi-FI" dirty="0" err="1"/>
              <a:t>or</a:t>
            </a:r>
            <a:r>
              <a:rPr lang="fi-FI" dirty="0"/>
              <a:t>, in case, </a:t>
            </a:r>
            <a:r>
              <a:rPr lang="fi-FI" dirty="0" err="1"/>
              <a:t>otherwise</a:t>
            </a:r>
            <a:endParaRPr lang="fi-FI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5524500" y="6111875"/>
            <a:ext cx="3619500" cy="185738"/>
          </a:xfrm>
        </p:spPr>
        <p:txBody>
          <a:bodyPr/>
          <a:lstStyle/>
          <a:p>
            <a:fld id="{B75CDAE8-D918-4C11-AC0F-75B6F468DF6C}" type="datetime1">
              <a:rPr lang="en-US" smtClean="0"/>
              <a:pPr/>
              <a:t>3/16/2021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5524500" y="6297613"/>
            <a:ext cx="3619500" cy="161925"/>
          </a:xfrm>
        </p:spPr>
        <p:txBody>
          <a:bodyPr/>
          <a:lstStyle/>
          <a:p>
            <a:fld id="{942D3EDB-FD55-4CBD-A94D-668E71D0A381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025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Quick</a:t>
            </a:r>
            <a:r>
              <a:rPr lang="fi-FI" dirty="0"/>
              <a:t> </a:t>
            </a:r>
            <a:r>
              <a:rPr lang="fi-FI" dirty="0" err="1"/>
              <a:t>grammar</a:t>
            </a:r>
            <a:r>
              <a:rPr lang="fi-FI" dirty="0"/>
              <a:t> </a:t>
            </a:r>
            <a:r>
              <a:rPr lang="fi-FI" dirty="0" err="1"/>
              <a:t>check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40510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Quick</a:t>
            </a:r>
            <a:r>
              <a:rPr lang="fi-FI" dirty="0"/>
              <a:t> </a:t>
            </a:r>
            <a:r>
              <a:rPr lang="fi-FI" dirty="0" err="1"/>
              <a:t>grammar</a:t>
            </a:r>
            <a:r>
              <a:rPr lang="fi-FI" dirty="0"/>
              <a:t> </a:t>
            </a:r>
            <a:r>
              <a:rPr lang="fi-FI" dirty="0" err="1"/>
              <a:t>check</a:t>
            </a:r>
            <a:r>
              <a:rPr lang="fi-FI" dirty="0"/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fi-FI" b="0" dirty="0">
                <a:solidFill>
                  <a:srgbClr val="00B0F0"/>
                </a:solidFill>
              </a:rPr>
              <a:t>In </a:t>
            </a:r>
            <a:r>
              <a:rPr lang="fi-FI" b="0" dirty="0" err="1">
                <a:solidFill>
                  <a:srgbClr val="00B0F0"/>
                </a:solidFill>
              </a:rPr>
              <a:t>Friday’s</a:t>
            </a:r>
            <a:r>
              <a:rPr lang="fi-FI" b="0" dirty="0">
                <a:solidFill>
                  <a:srgbClr val="00B0F0"/>
                </a:solidFill>
              </a:rPr>
              <a:t> </a:t>
            </a:r>
            <a:r>
              <a:rPr lang="fi-FI" b="0" dirty="0" err="1">
                <a:solidFill>
                  <a:srgbClr val="00B0F0"/>
                </a:solidFill>
              </a:rPr>
              <a:t>class</a:t>
            </a:r>
            <a:r>
              <a:rPr lang="fi-FI" b="0" dirty="0">
                <a:solidFill>
                  <a:srgbClr val="00B0F0"/>
                </a:solidFill>
              </a:rPr>
              <a:t>, </a:t>
            </a:r>
            <a:r>
              <a:rPr lang="fi-FI" b="0" dirty="0" err="1">
                <a:solidFill>
                  <a:srgbClr val="00B0F0"/>
                </a:solidFill>
              </a:rPr>
              <a:t>the</a:t>
            </a:r>
            <a:r>
              <a:rPr lang="fi-FI" b="0" dirty="0">
                <a:solidFill>
                  <a:srgbClr val="00B0F0"/>
                </a:solidFill>
              </a:rPr>
              <a:t> students </a:t>
            </a:r>
            <a:r>
              <a:rPr lang="fi-FI" b="0" dirty="0" err="1">
                <a:solidFill>
                  <a:srgbClr val="00B0F0"/>
                </a:solidFill>
              </a:rPr>
              <a:t>solved</a:t>
            </a:r>
            <a:r>
              <a:rPr lang="fi-FI" b="0" dirty="0">
                <a:solidFill>
                  <a:srgbClr val="00B0F0"/>
                </a:solidFill>
              </a:rPr>
              <a:t> a </a:t>
            </a:r>
            <a:r>
              <a:rPr lang="fi-FI" b="0" dirty="0" err="1">
                <a:solidFill>
                  <a:srgbClr val="00B0F0"/>
                </a:solidFill>
              </a:rPr>
              <a:t>rather</a:t>
            </a:r>
            <a:r>
              <a:rPr lang="fi-FI" b="0" dirty="0">
                <a:solidFill>
                  <a:srgbClr val="00B0F0"/>
                </a:solidFill>
              </a:rPr>
              <a:t> </a:t>
            </a:r>
            <a:r>
              <a:rPr lang="fi-FI" b="0" dirty="0" err="1">
                <a:solidFill>
                  <a:srgbClr val="00B0F0"/>
                </a:solidFill>
              </a:rPr>
              <a:t>complex</a:t>
            </a:r>
            <a:r>
              <a:rPr lang="fi-FI" b="0" dirty="0">
                <a:solidFill>
                  <a:srgbClr val="00B0F0"/>
                </a:solidFill>
              </a:rPr>
              <a:t> </a:t>
            </a:r>
            <a:r>
              <a:rPr lang="fi-FI" b="0" dirty="0" err="1">
                <a:solidFill>
                  <a:srgbClr val="00B0F0"/>
                </a:solidFill>
              </a:rPr>
              <a:t>problem</a:t>
            </a:r>
            <a:r>
              <a:rPr lang="fi-FI" b="0" dirty="0">
                <a:solidFill>
                  <a:srgbClr val="00B0F0"/>
                </a:solidFill>
              </a:rPr>
              <a:t>.</a:t>
            </a:r>
          </a:p>
          <a:p>
            <a:endParaRPr lang="fi-FI" b="0" dirty="0"/>
          </a:p>
          <a:p>
            <a:endParaRPr lang="fi-FI" dirty="0"/>
          </a:p>
          <a:p>
            <a:r>
              <a:rPr lang="fi-FI" dirty="0" err="1"/>
              <a:t>With</a:t>
            </a:r>
            <a:r>
              <a:rPr lang="fi-FI" dirty="0"/>
              <a:t> a </a:t>
            </a:r>
            <a:r>
              <a:rPr lang="fi-FI" dirty="0" err="1"/>
              <a:t>partner</a:t>
            </a:r>
            <a:r>
              <a:rPr lang="fi-FI" dirty="0"/>
              <a:t>, </a:t>
            </a:r>
            <a:r>
              <a:rPr lang="fi-FI" dirty="0" err="1"/>
              <a:t>try</a:t>
            </a:r>
            <a:r>
              <a:rPr lang="fi-FI" dirty="0"/>
              <a:t> to </a:t>
            </a:r>
            <a:r>
              <a:rPr lang="fi-FI" dirty="0" err="1"/>
              <a:t>identify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following</a:t>
            </a:r>
            <a:r>
              <a:rPr lang="fi-FI" dirty="0"/>
              <a:t>:</a:t>
            </a:r>
          </a:p>
          <a:p>
            <a:endParaRPr lang="fi-FI" b="0" dirty="0"/>
          </a:p>
          <a:p>
            <a:r>
              <a:rPr lang="fi-FI" b="0" dirty="0"/>
              <a:t>- </a:t>
            </a:r>
            <a:r>
              <a:rPr lang="fi-FI" b="0" dirty="0" err="1"/>
              <a:t>articles</a:t>
            </a:r>
            <a:r>
              <a:rPr lang="fi-FI" b="0" dirty="0"/>
              <a:t>, </a:t>
            </a:r>
            <a:r>
              <a:rPr lang="fi-FI" b="0" dirty="0" err="1"/>
              <a:t>adjectives</a:t>
            </a:r>
            <a:r>
              <a:rPr lang="fi-FI" b="0" dirty="0"/>
              <a:t>, </a:t>
            </a:r>
            <a:r>
              <a:rPr lang="fi-FI" b="0" dirty="0" err="1"/>
              <a:t>adverbs</a:t>
            </a:r>
            <a:r>
              <a:rPr lang="fi-FI" b="0" dirty="0"/>
              <a:t>, </a:t>
            </a:r>
            <a:r>
              <a:rPr lang="fi-FI" b="0" dirty="0" err="1"/>
              <a:t>nouns</a:t>
            </a:r>
            <a:r>
              <a:rPr lang="fi-FI" b="0" dirty="0"/>
              <a:t>, </a:t>
            </a:r>
            <a:r>
              <a:rPr lang="fi-FI" b="0" dirty="0" err="1"/>
              <a:t>noun</a:t>
            </a:r>
            <a:r>
              <a:rPr lang="fi-FI" b="0" dirty="0"/>
              <a:t> </a:t>
            </a:r>
            <a:r>
              <a:rPr lang="fi-FI" b="0" dirty="0" err="1"/>
              <a:t>phrases</a:t>
            </a:r>
            <a:r>
              <a:rPr lang="fi-FI" b="0" dirty="0"/>
              <a:t>, </a:t>
            </a:r>
            <a:r>
              <a:rPr lang="fi-FI" b="0" dirty="0" err="1"/>
              <a:t>prepositions</a:t>
            </a:r>
            <a:r>
              <a:rPr lang="fi-FI" b="0" dirty="0"/>
              <a:t>, </a:t>
            </a:r>
            <a:r>
              <a:rPr lang="fi-FI" b="0" dirty="0" err="1"/>
              <a:t>verbs</a:t>
            </a:r>
            <a:r>
              <a:rPr lang="fi-FI" b="0" dirty="0"/>
              <a:t>, </a:t>
            </a:r>
            <a:r>
              <a:rPr lang="fi-FI" b="0" dirty="0" err="1"/>
              <a:t>subject</a:t>
            </a:r>
            <a:r>
              <a:rPr lang="fi-FI" b="0" dirty="0"/>
              <a:t>, </a:t>
            </a:r>
            <a:r>
              <a:rPr lang="fi-FI" b="0" dirty="0" err="1"/>
              <a:t>object</a:t>
            </a:r>
            <a:endParaRPr lang="fi-FI" b="0" dirty="0"/>
          </a:p>
        </p:txBody>
      </p:sp>
    </p:spTree>
    <p:extLst>
      <p:ext uri="{BB962C8B-B14F-4D97-AF65-F5344CB8AC3E}">
        <p14:creationId xmlns:p14="http://schemas.microsoft.com/office/powerpoint/2010/main" val="914453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Cohesion</a:t>
            </a:r>
            <a:r>
              <a:rPr lang="fi-FI" dirty="0"/>
              <a:t>; </a:t>
            </a:r>
            <a:r>
              <a:rPr lang="fi-FI" dirty="0" err="1"/>
              <a:t>Topical</a:t>
            </a:r>
            <a:r>
              <a:rPr lang="fi-FI" dirty="0"/>
              <a:t> Progression</a:t>
            </a:r>
            <a:br>
              <a:rPr lang="fi-FI" dirty="0"/>
            </a:br>
            <a:r>
              <a:rPr lang="fi-FI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57656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1. </a:t>
            </a:r>
            <a:r>
              <a:rPr lang="fi-FI" dirty="0" err="1"/>
              <a:t>Topical</a:t>
            </a:r>
            <a:r>
              <a:rPr lang="fi-FI" dirty="0"/>
              <a:t> progression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6420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594721" y="365269"/>
            <a:ext cx="8085599" cy="1195798"/>
          </a:xfrm>
        </p:spPr>
        <p:txBody>
          <a:bodyPr/>
          <a:lstStyle/>
          <a:p>
            <a:r>
              <a:rPr lang="fi-FI" dirty="0" err="1"/>
              <a:t>Which</a:t>
            </a:r>
            <a:r>
              <a:rPr lang="fi-FI" dirty="0"/>
              <a:t> is </a:t>
            </a:r>
            <a:r>
              <a:rPr lang="fi-FI" dirty="0" err="1"/>
              <a:t>easier</a:t>
            </a:r>
            <a:r>
              <a:rPr lang="fi-FI" dirty="0"/>
              <a:t> to </a:t>
            </a:r>
            <a:r>
              <a:rPr lang="fi-FI" dirty="0" err="1"/>
              <a:t>read</a:t>
            </a:r>
            <a:r>
              <a:rPr lang="fi-FI" dirty="0"/>
              <a:t>? </a:t>
            </a:r>
            <a:r>
              <a:rPr lang="fi-FI" dirty="0" err="1"/>
              <a:t>Why</a:t>
            </a:r>
            <a:r>
              <a:rPr lang="fi-FI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368230" y="1097846"/>
            <a:ext cx="4097520" cy="4662873"/>
          </a:xfrm>
          <a:ln w="38100">
            <a:solidFill>
              <a:srgbClr val="00B0F0"/>
            </a:solidFill>
          </a:ln>
        </p:spPr>
        <p:txBody>
          <a:bodyPr/>
          <a:lstStyle/>
          <a:p>
            <a:pPr marL="92075" indent="-92075"/>
            <a:r>
              <a:rPr lang="en-US" sz="1600" b="0" baseline="30000" dirty="0">
                <a:solidFill>
                  <a:srgbClr val="CC0000"/>
                </a:solidFill>
                <a:latin typeface="Calibri" pitchFamily="34" charset="0"/>
              </a:rPr>
              <a:t>1</a:t>
            </a:r>
            <a:r>
              <a:rPr lang="en-US" sz="1600" b="0" dirty="0">
                <a:latin typeface="Calibri" pitchFamily="34" charset="0"/>
              </a:rPr>
              <a:t>The application of science to the creation of useful devices to meet the needs of society is called mechanical engineering. </a:t>
            </a:r>
            <a:r>
              <a:rPr lang="en-US" sz="1600" b="0" baseline="30000" dirty="0">
                <a:solidFill>
                  <a:srgbClr val="CC0000"/>
                </a:solidFill>
                <a:latin typeface="Calibri" pitchFamily="34" charset="0"/>
              </a:rPr>
              <a:t>2</a:t>
            </a:r>
            <a:r>
              <a:rPr lang="en-US" sz="1600" b="0" dirty="0">
                <a:latin typeface="Calibri" pitchFamily="34" charset="0"/>
              </a:rPr>
              <a:t>The design, manufacture, operation and maintenance of a wide variety of machinery are the focus of a mechanical engineer’s work. </a:t>
            </a:r>
            <a:r>
              <a:rPr lang="en-US" sz="1600" b="0" baseline="30000" dirty="0">
                <a:solidFill>
                  <a:srgbClr val="CC0000"/>
                </a:solidFill>
                <a:latin typeface="Calibri" pitchFamily="34" charset="0"/>
              </a:rPr>
              <a:t>3</a:t>
            </a:r>
            <a:r>
              <a:rPr lang="en-US" sz="1600" b="0" dirty="0">
                <a:latin typeface="Calibri" pitchFamily="34" charset="0"/>
              </a:rPr>
              <a:t>Jet engines and minute instruments for use in medicine are amongst the products designed by mechanical engineers. </a:t>
            </a:r>
            <a:r>
              <a:rPr lang="en-US" sz="1600" b="0" baseline="30000" dirty="0">
                <a:solidFill>
                  <a:srgbClr val="CC0000"/>
                </a:solidFill>
                <a:latin typeface="Calibri" pitchFamily="34" charset="0"/>
              </a:rPr>
              <a:t>4</a:t>
            </a:r>
            <a:r>
              <a:rPr lang="en-US" sz="1600" b="0" dirty="0">
                <a:latin typeface="Calibri" pitchFamily="34" charset="0"/>
              </a:rPr>
              <a:t>Engineering drawings of the devices which are to be produced are created by mechanical engineers. </a:t>
            </a:r>
            <a:r>
              <a:rPr lang="en-US" sz="1600" b="0" baseline="30000" dirty="0">
                <a:solidFill>
                  <a:srgbClr val="CC0000"/>
                </a:solidFill>
                <a:latin typeface="Calibri" pitchFamily="34" charset="0"/>
              </a:rPr>
              <a:t>5</a:t>
            </a:r>
            <a:r>
              <a:rPr lang="en-US" sz="1600" b="0" dirty="0">
                <a:latin typeface="Calibri" pitchFamily="34" charset="0"/>
              </a:rPr>
              <a:t>Manual work was the normal means of creating drawings before the late 20th century, but computer-aided design (CAD) programs have been used to create drawings and designs since the use of computers became widespread. </a:t>
            </a:r>
            <a:r>
              <a:rPr lang="en-US" sz="1600" b="0" baseline="30000" dirty="0">
                <a:solidFill>
                  <a:srgbClr val="CC0000"/>
                </a:solidFill>
                <a:latin typeface="Calibri" pitchFamily="34" charset="0"/>
              </a:rPr>
              <a:t>6</a:t>
            </a:r>
            <a:r>
              <a:rPr lang="en-US" sz="1600" b="0" dirty="0">
                <a:latin typeface="Calibri" pitchFamily="34" charset="0"/>
              </a:rPr>
              <a:t>Three-dimensional models can be used directly for manufacturing the devices thanks to modern CAD programs. </a:t>
            </a:r>
          </a:p>
          <a:p>
            <a:endParaRPr lang="fi-FI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8"/>
          </p:nvPr>
        </p:nvSpPr>
        <p:spPr>
          <a:xfrm>
            <a:off x="4637521" y="1097846"/>
            <a:ext cx="3988079" cy="4662874"/>
          </a:xfrm>
          <a:ln w="38100">
            <a:solidFill>
              <a:srgbClr val="00B0F0"/>
            </a:solidFill>
          </a:ln>
        </p:spPr>
        <p:txBody>
          <a:bodyPr/>
          <a:lstStyle/>
          <a:p>
            <a:pPr marL="92075"/>
            <a:r>
              <a:rPr lang="en-US" sz="1600" b="0" baseline="30000" dirty="0">
                <a:solidFill>
                  <a:srgbClr val="CC0000"/>
                </a:solidFill>
                <a:latin typeface="Calibri" pitchFamily="34" charset="0"/>
              </a:rPr>
              <a:t>1</a:t>
            </a:r>
            <a:r>
              <a:rPr lang="en-US" sz="1600" b="0" dirty="0">
                <a:latin typeface="Calibri" pitchFamily="34" charset="0"/>
              </a:rPr>
              <a:t>Mechanical engineering is the application of science to the creation of useful devices to meet the needs of society. </a:t>
            </a:r>
            <a:r>
              <a:rPr lang="en-US" sz="1600" b="0" baseline="30000" dirty="0">
                <a:solidFill>
                  <a:srgbClr val="CC0000"/>
                </a:solidFill>
                <a:latin typeface="Calibri" pitchFamily="34" charset="0"/>
              </a:rPr>
              <a:t>2</a:t>
            </a:r>
            <a:r>
              <a:rPr lang="en-US" sz="1600" b="0" dirty="0">
                <a:latin typeface="Calibri" pitchFamily="34" charset="0"/>
              </a:rPr>
              <a:t>Mechanical engineers focus on the design, manufacture, operation and maintenance of a wide variety of machinery. </a:t>
            </a:r>
            <a:r>
              <a:rPr lang="en-US" sz="1600" b="0" baseline="30000" dirty="0">
                <a:solidFill>
                  <a:srgbClr val="CC0000"/>
                </a:solidFill>
                <a:latin typeface="Calibri" pitchFamily="34" charset="0"/>
              </a:rPr>
              <a:t>3</a:t>
            </a:r>
            <a:r>
              <a:rPr lang="en-US" sz="1600" b="0" dirty="0">
                <a:latin typeface="Calibri" pitchFamily="34" charset="0"/>
              </a:rPr>
              <a:t>The products of their work range from jet engines to minute instruments for use in medicine. </a:t>
            </a:r>
            <a:r>
              <a:rPr lang="en-US" sz="1600" b="0" baseline="30000" dirty="0">
                <a:solidFill>
                  <a:srgbClr val="CC0000"/>
                </a:solidFill>
                <a:latin typeface="Calibri" pitchFamily="34" charset="0"/>
              </a:rPr>
              <a:t>4</a:t>
            </a:r>
            <a:r>
              <a:rPr lang="en-US" sz="1600" b="0" dirty="0">
                <a:latin typeface="Calibri" pitchFamily="34" charset="0"/>
              </a:rPr>
              <a:t>Mechanical engineers usually create engineering drawings of the devices which are to be produced. </a:t>
            </a:r>
            <a:r>
              <a:rPr lang="en-US" sz="1600" b="0" baseline="30000" dirty="0">
                <a:solidFill>
                  <a:srgbClr val="CC0000"/>
                </a:solidFill>
                <a:latin typeface="Calibri" pitchFamily="34" charset="0"/>
              </a:rPr>
              <a:t>5</a:t>
            </a:r>
            <a:r>
              <a:rPr lang="en-US" sz="1600" b="0" dirty="0">
                <a:latin typeface="Calibri" pitchFamily="34" charset="0"/>
              </a:rPr>
              <a:t>Before the late 20th century, drawings were usually made manually, but the widespread use of computers has now enabled the creation of drawings and designs using computer-aided design (CAD) programs. </a:t>
            </a:r>
            <a:r>
              <a:rPr lang="en-US" sz="1600" b="0" baseline="30000" dirty="0">
                <a:solidFill>
                  <a:srgbClr val="CC0000"/>
                </a:solidFill>
                <a:latin typeface="Calibri" pitchFamily="34" charset="0"/>
              </a:rPr>
              <a:t>6</a:t>
            </a:r>
            <a:r>
              <a:rPr lang="en-US" sz="1600" b="0" dirty="0">
                <a:latin typeface="Calibri" pitchFamily="34" charset="0"/>
              </a:rPr>
              <a:t>Modern CAD programs allow engineers to produce three-dimensional models, which can be used directly in the manufacture of the devices depicted. </a:t>
            </a:r>
          </a:p>
          <a:p>
            <a:endParaRPr lang="fi-FI" dirty="0"/>
          </a:p>
        </p:txBody>
      </p:sp>
      <p:sp>
        <p:nvSpPr>
          <p:cNvPr id="9" name="Rectangle 8"/>
          <p:cNvSpPr/>
          <p:nvPr/>
        </p:nvSpPr>
        <p:spPr>
          <a:xfrm>
            <a:off x="1489166" y="1672046"/>
            <a:ext cx="1505995" cy="3170099"/>
          </a:xfrm>
          <a:prstGeom prst="rect">
            <a:avLst/>
          </a:prstGeom>
          <a:noFill/>
          <a:ln>
            <a:solidFill>
              <a:srgbClr val="00B0F0"/>
            </a:solidFill>
          </a:ln>
          <a:effectLst>
            <a:softEdge rad="12700"/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0" b="1" dirty="0">
                <a:ln w="19050">
                  <a:solidFill>
                    <a:schemeClr val="accent3">
                      <a:lumMod val="20000"/>
                      <a:lumOff val="80000"/>
                    </a:schemeClr>
                  </a:solidFill>
                  <a:prstDash val="solid"/>
                </a:ln>
                <a:noFill/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</a:t>
            </a:r>
          </a:p>
        </p:txBody>
      </p:sp>
      <p:sp>
        <p:nvSpPr>
          <p:cNvPr id="10" name="Rectangle 9"/>
          <p:cNvSpPr/>
          <p:nvPr/>
        </p:nvSpPr>
        <p:spPr>
          <a:xfrm>
            <a:off x="5780947" y="1667692"/>
            <a:ext cx="1505995" cy="3170099"/>
          </a:xfrm>
          <a:prstGeom prst="rect">
            <a:avLst/>
          </a:prstGeom>
          <a:noFill/>
          <a:ln>
            <a:noFill/>
          </a:ln>
          <a:effectLst>
            <a:softEdge rad="12700"/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0" b="1" dirty="0">
                <a:ln w="19050">
                  <a:solidFill>
                    <a:schemeClr val="accent3">
                      <a:lumMod val="20000"/>
                      <a:lumOff val="80000"/>
                    </a:schemeClr>
                  </a:solidFill>
                  <a:prstDash val="solid"/>
                </a:ln>
                <a:noFill/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902575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594721" y="365269"/>
            <a:ext cx="8085599" cy="1195798"/>
          </a:xfrm>
        </p:spPr>
        <p:txBody>
          <a:bodyPr/>
          <a:lstStyle/>
          <a:p>
            <a:r>
              <a:rPr lang="fi-FI" dirty="0" err="1"/>
              <a:t>Which</a:t>
            </a:r>
            <a:r>
              <a:rPr lang="fi-FI" dirty="0"/>
              <a:t> is </a:t>
            </a:r>
            <a:r>
              <a:rPr lang="fi-FI" dirty="0" err="1"/>
              <a:t>easier</a:t>
            </a:r>
            <a:r>
              <a:rPr lang="fi-FI" dirty="0"/>
              <a:t> to </a:t>
            </a:r>
            <a:r>
              <a:rPr lang="fi-FI" dirty="0" err="1"/>
              <a:t>read</a:t>
            </a:r>
            <a:r>
              <a:rPr lang="fi-FI" dirty="0"/>
              <a:t>? </a:t>
            </a:r>
            <a:r>
              <a:rPr lang="fi-FI" dirty="0" err="1"/>
              <a:t>Why</a:t>
            </a:r>
            <a:r>
              <a:rPr lang="fi-FI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368230" y="1097846"/>
            <a:ext cx="4097520" cy="4662873"/>
          </a:xfrm>
          <a:ln w="38100">
            <a:solidFill>
              <a:srgbClr val="00B0F0"/>
            </a:solidFill>
          </a:ln>
        </p:spPr>
        <p:txBody>
          <a:bodyPr/>
          <a:lstStyle/>
          <a:p>
            <a:pPr marL="92075" indent="-92075"/>
            <a:r>
              <a:rPr lang="en-US" sz="1600" b="0" baseline="30000" dirty="0">
                <a:solidFill>
                  <a:srgbClr val="CC0000"/>
                </a:solidFill>
                <a:latin typeface="Calibri" pitchFamily="34" charset="0"/>
              </a:rPr>
              <a:t>1</a:t>
            </a:r>
            <a:r>
              <a:rPr lang="en-US" sz="1600" b="0" dirty="0">
                <a:latin typeface="Calibri" pitchFamily="34" charset="0"/>
              </a:rPr>
              <a:t>The application of science to the creation of useful devices to meet the needs of society is called mechanical engineering. </a:t>
            </a:r>
            <a:r>
              <a:rPr lang="en-US" sz="1600" b="0" baseline="30000" dirty="0">
                <a:solidFill>
                  <a:srgbClr val="CC0000"/>
                </a:solidFill>
                <a:latin typeface="Calibri" pitchFamily="34" charset="0"/>
              </a:rPr>
              <a:t>2</a:t>
            </a:r>
            <a:r>
              <a:rPr lang="en-US" sz="1600" b="0" dirty="0">
                <a:latin typeface="Calibri" pitchFamily="34" charset="0"/>
              </a:rPr>
              <a:t>The design, manufacture, operation and maintenance of a wide variety of machinery are the focus of a mechanical engineer’s work. </a:t>
            </a:r>
            <a:r>
              <a:rPr lang="en-US" sz="1600" b="0" baseline="30000" dirty="0">
                <a:solidFill>
                  <a:srgbClr val="CC0000"/>
                </a:solidFill>
                <a:latin typeface="Calibri" pitchFamily="34" charset="0"/>
              </a:rPr>
              <a:t>3</a:t>
            </a:r>
            <a:r>
              <a:rPr lang="en-US" sz="1600" b="0" dirty="0">
                <a:latin typeface="Calibri" pitchFamily="34" charset="0"/>
              </a:rPr>
              <a:t>Jet engines and minute instruments for use in medicine are amongst the products designed by mechanical engineers. </a:t>
            </a:r>
            <a:r>
              <a:rPr lang="en-US" sz="1600" b="0" baseline="30000" dirty="0">
                <a:solidFill>
                  <a:srgbClr val="CC0000"/>
                </a:solidFill>
                <a:latin typeface="Calibri" pitchFamily="34" charset="0"/>
              </a:rPr>
              <a:t>4</a:t>
            </a:r>
            <a:r>
              <a:rPr lang="en-US" sz="1600" b="0" dirty="0">
                <a:latin typeface="Calibri" pitchFamily="34" charset="0"/>
              </a:rPr>
              <a:t>Engineering drawings of the devices which are to be produced are created by mechanical engineers. </a:t>
            </a:r>
            <a:r>
              <a:rPr lang="en-US" sz="1600" b="0" baseline="30000" dirty="0">
                <a:solidFill>
                  <a:srgbClr val="CC0000"/>
                </a:solidFill>
                <a:latin typeface="Calibri" pitchFamily="34" charset="0"/>
              </a:rPr>
              <a:t>5</a:t>
            </a:r>
            <a:r>
              <a:rPr lang="en-US" sz="1600" b="0" dirty="0">
                <a:latin typeface="Calibri" pitchFamily="34" charset="0"/>
              </a:rPr>
              <a:t>Manual work was the normal means of creating drawings before the late 20th century, but computer-aided design (CAD) programs have been used to create drawings and designs since the use of computers became widespread. </a:t>
            </a:r>
            <a:r>
              <a:rPr lang="en-US" sz="1600" b="0" baseline="30000" dirty="0">
                <a:solidFill>
                  <a:srgbClr val="CC0000"/>
                </a:solidFill>
                <a:latin typeface="Calibri" pitchFamily="34" charset="0"/>
              </a:rPr>
              <a:t>6</a:t>
            </a:r>
            <a:r>
              <a:rPr lang="en-US" sz="1600" b="0" dirty="0">
                <a:latin typeface="Calibri" pitchFamily="34" charset="0"/>
              </a:rPr>
              <a:t>Three-dimensional models can be used directly for manufacturing the devices thanks to modern CAD programs. </a:t>
            </a:r>
          </a:p>
          <a:p>
            <a:endParaRPr lang="fi-FI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8"/>
          </p:nvPr>
        </p:nvSpPr>
        <p:spPr>
          <a:xfrm>
            <a:off x="4637521" y="1097846"/>
            <a:ext cx="3988079" cy="4662874"/>
          </a:xfrm>
          <a:ln w="38100">
            <a:solidFill>
              <a:srgbClr val="00B0F0"/>
            </a:solidFill>
          </a:ln>
        </p:spPr>
        <p:txBody>
          <a:bodyPr/>
          <a:lstStyle/>
          <a:p>
            <a:pPr marL="92075"/>
            <a:r>
              <a:rPr lang="en-US" sz="1600" b="0" baseline="30000" dirty="0">
                <a:solidFill>
                  <a:srgbClr val="CC0000"/>
                </a:solidFill>
                <a:latin typeface="Calibri" pitchFamily="34" charset="0"/>
              </a:rPr>
              <a:t>1</a:t>
            </a:r>
            <a:r>
              <a:rPr lang="en-US" sz="1600" b="0" dirty="0">
                <a:latin typeface="Calibri" pitchFamily="34" charset="0"/>
              </a:rPr>
              <a:t>Mechanical engineering is the application of science to the creation of useful devices to meet the needs of society. </a:t>
            </a:r>
            <a:r>
              <a:rPr lang="en-US" sz="1600" b="0" baseline="30000" dirty="0">
                <a:solidFill>
                  <a:srgbClr val="CC0000"/>
                </a:solidFill>
                <a:latin typeface="Calibri" pitchFamily="34" charset="0"/>
              </a:rPr>
              <a:t>2</a:t>
            </a:r>
            <a:r>
              <a:rPr lang="en-US" sz="1600" b="0" dirty="0">
                <a:latin typeface="Calibri" pitchFamily="34" charset="0"/>
              </a:rPr>
              <a:t>Mechanical engineers focus on the design, manufacture, operation and maintenance of a wide variety of machinery. </a:t>
            </a:r>
            <a:r>
              <a:rPr lang="en-US" sz="1600" b="0" baseline="30000" dirty="0">
                <a:solidFill>
                  <a:srgbClr val="CC0000"/>
                </a:solidFill>
                <a:latin typeface="Calibri" pitchFamily="34" charset="0"/>
              </a:rPr>
              <a:t>3</a:t>
            </a:r>
            <a:r>
              <a:rPr lang="en-US" sz="1600" b="0" dirty="0">
                <a:latin typeface="Calibri" pitchFamily="34" charset="0"/>
              </a:rPr>
              <a:t>The products of their work range from jet engines to minute instruments for use in medicine. </a:t>
            </a:r>
            <a:r>
              <a:rPr lang="en-US" sz="1600" b="0" baseline="30000" dirty="0">
                <a:solidFill>
                  <a:srgbClr val="CC0000"/>
                </a:solidFill>
                <a:latin typeface="Calibri" pitchFamily="34" charset="0"/>
              </a:rPr>
              <a:t>4</a:t>
            </a:r>
            <a:r>
              <a:rPr lang="en-US" sz="1600" b="0" dirty="0">
                <a:latin typeface="Calibri" pitchFamily="34" charset="0"/>
              </a:rPr>
              <a:t>Mechanical engineers usually create engineering drawings of the devices which are to be produced. </a:t>
            </a:r>
            <a:r>
              <a:rPr lang="en-US" sz="1600" b="0" baseline="30000" dirty="0">
                <a:solidFill>
                  <a:srgbClr val="CC0000"/>
                </a:solidFill>
                <a:latin typeface="Calibri" pitchFamily="34" charset="0"/>
              </a:rPr>
              <a:t>5</a:t>
            </a:r>
            <a:r>
              <a:rPr lang="en-US" sz="1600" b="0" dirty="0">
                <a:latin typeface="Calibri" pitchFamily="34" charset="0"/>
              </a:rPr>
              <a:t>Before the late 20th century, drawings were usually made manually, but the widespread use of computers has now enabled the creation of drawings and designs using computer-aided design (CAD) programs. </a:t>
            </a:r>
            <a:r>
              <a:rPr lang="en-US" sz="1600" b="0" baseline="30000" dirty="0">
                <a:solidFill>
                  <a:srgbClr val="CC0000"/>
                </a:solidFill>
                <a:latin typeface="Calibri" pitchFamily="34" charset="0"/>
              </a:rPr>
              <a:t>6</a:t>
            </a:r>
            <a:r>
              <a:rPr lang="en-US" sz="1600" b="0" dirty="0">
                <a:latin typeface="Calibri" pitchFamily="34" charset="0"/>
              </a:rPr>
              <a:t>Modern CAD programs allow engineers to produce three-dimensional models, which can be used directly in the manufacture of the devices depicted. </a:t>
            </a:r>
          </a:p>
          <a:p>
            <a:endParaRPr lang="fi-FI" dirty="0"/>
          </a:p>
        </p:txBody>
      </p:sp>
      <p:sp>
        <p:nvSpPr>
          <p:cNvPr id="9" name="Rectangle 8"/>
          <p:cNvSpPr/>
          <p:nvPr/>
        </p:nvSpPr>
        <p:spPr>
          <a:xfrm>
            <a:off x="1489166" y="1672046"/>
            <a:ext cx="1505995" cy="3170099"/>
          </a:xfrm>
          <a:prstGeom prst="rect">
            <a:avLst/>
          </a:prstGeom>
          <a:noFill/>
          <a:ln>
            <a:solidFill>
              <a:srgbClr val="00B0F0"/>
            </a:solidFill>
          </a:ln>
          <a:effectLst>
            <a:softEdge rad="12700"/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0" b="1" dirty="0">
                <a:ln w="19050">
                  <a:solidFill>
                    <a:schemeClr val="accent3">
                      <a:lumMod val="20000"/>
                      <a:lumOff val="80000"/>
                    </a:schemeClr>
                  </a:solidFill>
                  <a:prstDash val="solid"/>
                </a:ln>
                <a:noFill/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</a:t>
            </a:r>
          </a:p>
        </p:txBody>
      </p:sp>
      <p:sp>
        <p:nvSpPr>
          <p:cNvPr id="10" name="Rectangle 9"/>
          <p:cNvSpPr/>
          <p:nvPr/>
        </p:nvSpPr>
        <p:spPr>
          <a:xfrm>
            <a:off x="5780947" y="1667692"/>
            <a:ext cx="1505995" cy="3170099"/>
          </a:xfrm>
          <a:prstGeom prst="rect">
            <a:avLst/>
          </a:prstGeom>
          <a:noFill/>
          <a:ln>
            <a:noFill/>
          </a:ln>
          <a:effectLst>
            <a:softEdge rad="12700"/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0" b="1" dirty="0">
                <a:ln w="19050">
                  <a:solidFill>
                    <a:schemeClr val="accent3">
                      <a:lumMod val="20000"/>
                      <a:lumOff val="80000"/>
                    </a:schemeClr>
                  </a:solidFill>
                  <a:prstDash val="solid"/>
                </a:ln>
                <a:noFill/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B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26991" y="128809"/>
            <a:ext cx="3293807" cy="6247864"/>
          </a:xfrm>
          <a:prstGeom prst="rect">
            <a:avLst/>
          </a:prstGeom>
          <a:noFill/>
          <a:ln>
            <a:solidFill>
              <a:srgbClr val="00B0F0"/>
            </a:solidFill>
          </a:ln>
          <a:effectLst>
            <a:softEdge rad="12700"/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0" b="1" dirty="0">
                <a:ln w="19050">
                  <a:solidFill>
                    <a:schemeClr val="accent3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205502043"/>
      </p:ext>
    </p:extLst>
  </p:cSld>
  <p:clrMapOvr>
    <a:masterClrMapping/>
  </p:clrMapOvr>
</p:sld>
</file>

<file path=ppt/theme/theme1.xml><?xml version="1.0" encoding="utf-8"?>
<a:theme xmlns:a="http://schemas.openxmlformats.org/drawingml/2006/main" name="Aalto_University_2013">
  <a:themeElements>
    <a:clrScheme name="Aalto Yliopisto">
      <a:dk1>
        <a:sysClr val="windowText" lastClr="000000"/>
      </a:dk1>
      <a:lt1>
        <a:sysClr val="window" lastClr="FFFFFF"/>
      </a:lt1>
      <a:dk2>
        <a:srgbClr val="1F497D"/>
      </a:dk2>
      <a:lt2>
        <a:srgbClr val="928B81"/>
      </a:lt2>
      <a:accent1>
        <a:srgbClr val="FFCD00"/>
      </a:accent1>
      <a:accent2>
        <a:srgbClr val="009B3A"/>
      </a:accent2>
      <a:accent3>
        <a:srgbClr val="005EB8"/>
      </a:accent3>
      <a:accent4>
        <a:srgbClr val="6639B7"/>
      </a:accent4>
      <a:accent5>
        <a:srgbClr val="EF3340"/>
      </a:accent5>
      <a:accent6>
        <a:srgbClr val="FF7900"/>
      </a:accent6>
      <a:hlink>
        <a:srgbClr val="000000"/>
      </a:hlink>
      <a:folHlink>
        <a:srgbClr val="928B8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Aalto_University_2013</Template>
  <TotalTime>4141</TotalTime>
  <Words>4028</Words>
  <Application>Microsoft Office PowerPoint</Application>
  <PresentationFormat>On-screen Show (4:3)</PresentationFormat>
  <Paragraphs>396</Paragraphs>
  <Slides>38</Slides>
  <Notes>12</Notes>
  <HiddenSlides>17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6" baseType="lpstr">
      <vt:lpstr>Arial</vt:lpstr>
      <vt:lpstr>Arial Black</vt:lpstr>
      <vt:lpstr>Calibri</vt:lpstr>
      <vt:lpstr>Courier New</vt:lpstr>
      <vt:lpstr>Georgia</vt:lpstr>
      <vt:lpstr>Lucida Grande</vt:lpstr>
      <vt:lpstr>Times New Roman</vt:lpstr>
      <vt:lpstr>Aalto_University_2013</vt:lpstr>
      <vt:lpstr>  Cohesion</vt:lpstr>
      <vt:lpstr>Paragraphs?</vt:lpstr>
      <vt:lpstr>Paragraph problems?</vt:lpstr>
      <vt:lpstr>Quick grammar check</vt:lpstr>
      <vt:lpstr>Quick grammar check </vt:lpstr>
      <vt:lpstr>Cohesion; Topical Progression  </vt:lpstr>
      <vt:lpstr>1. Topical progression</vt:lpstr>
      <vt:lpstr>Which is easier to read? Why?</vt:lpstr>
      <vt:lpstr>Which is easier to read? Why?</vt:lpstr>
      <vt:lpstr>Which is easier to read? Why?</vt:lpstr>
      <vt:lpstr>Which is easier to read? Why?</vt:lpstr>
      <vt:lpstr>Which is easier to read? Why?</vt:lpstr>
      <vt:lpstr>Which is easier to read? Why?</vt:lpstr>
      <vt:lpstr>Which is easier to read? Why?</vt:lpstr>
      <vt:lpstr>Which is easier to read? Why?</vt:lpstr>
      <vt:lpstr>Which is easier to read? Why?</vt:lpstr>
      <vt:lpstr>Which is easier to read? Why?</vt:lpstr>
      <vt:lpstr>Which is easier to read? Why?</vt:lpstr>
      <vt:lpstr>Which is easier to read? Why?</vt:lpstr>
      <vt:lpstr>Which is easier to read? Why?</vt:lpstr>
      <vt:lpstr>Which is easier to read? Why?</vt:lpstr>
      <vt:lpstr>Principle 1: Given before New</vt:lpstr>
      <vt:lpstr>Principle 1: Given before New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Principle 2: Light before Heavy</vt:lpstr>
      <vt:lpstr>PowerPoint Presentation</vt:lpstr>
      <vt:lpstr>Finding balance</vt:lpstr>
      <vt:lpstr>2. Logical connectors </vt:lpstr>
      <vt:lpstr>Logical connectors</vt:lpstr>
    </vt:vector>
  </TitlesOfParts>
  <Company>Aalto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Forget Maurice</dc:creator>
  <cp:lastModifiedBy>Humphries Laura</cp:lastModifiedBy>
  <cp:revision>168</cp:revision>
  <cp:lastPrinted>2012-10-17T07:14:15Z</cp:lastPrinted>
  <dcterms:created xsi:type="dcterms:W3CDTF">2013-09-17T11:11:21Z</dcterms:created>
  <dcterms:modified xsi:type="dcterms:W3CDTF">2021-03-16T05:58:46Z</dcterms:modified>
</cp:coreProperties>
</file>