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340" r:id="rId3"/>
    <p:sldId id="307" r:id="rId4"/>
    <p:sldId id="342" r:id="rId5"/>
    <p:sldId id="341" r:id="rId6"/>
    <p:sldId id="343" r:id="rId7"/>
    <p:sldId id="344" r:id="rId8"/>
    <p:sldId id="348" r:id="rId9"/>
    <p:sldId id="345" r:id="rId10"/>
    <p:sldId id="346" r:id="rId11"/>
    <p:sldId id="347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9" r:id="rId3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4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EF3340"/>
    <a:srgbClr val="FFCD00"/>
    <a:srgbClr val="FFCF06"/>
    <a:srgbClr val="F8C704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5" autoAdjust="0"/>
    <p:restoredTop sz="89238" autoAdjust="0"/>
  </p:normalViewPr>
  <p:slideViewPr>
    <p:cSldViewPr snapToGrid="0" snapToObjects="1">
      <p:cViewPr varScale="1">
        <p:scale>
          <a:sx n="73" d="100"/>
          <a:sy n="73" d="100"/>
        </p:scale>
        <p:origin x="1997" y="62"/>
      </p:cViewPr>
      <p:guideLst>
        <p:guide orient="horz"/>
        <p:guide pos="436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3/15/2021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15.3.2021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Gillet, A. (2015). “Features of Academic Writing.” Using English for Academic</a:t>
            </a:r>
            <a:r>
              <a:rPr lang="en-US" baseline="0" dirty="0"/>
              <a:t> Purposes: A Guide for Students in Higher Education. [Website] Retrieved from: http://www.uefap.com/writing/feature/featfram.htm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169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Robert </a:t>
            </a:r>
            <a:r>
              <a:rPr lang="fi-FI" dirty="0" err="1"/>
              <a:t>Kaplan</a:t>
            </a:r>
            <a:r>
              <a:rPr lang="fi-FI" dirty="0"/>
              <a:t> </a:t>
            </a:r>
            <a:r>
              <a:rPr lang="en-US" b="1" dirty="0"/>
              <a:t>CULTURAL THOUGHT PATTERNS IN INTER-CULTURAL EDUCATION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8747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6667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265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Duke William II, or William the Conquer defeats</a:t>
            </a:r>
            <a:r>
              <a:rPr lang="en-US" baseline="0" dirty="0"/>
              <a:t> the English King Harold</a:t>
            </a:r>
          </a:p>
          <a:p>
            <a:r>
              <a:rPr lang="en-US" baseline="0" dirty="0"/>
              <a:t>Anglo-Norman French: Government</a:t>
            </a:r>
          </a:p>
          <a:p>
            <a:r>
              <a:rPr lang="en-US" baseline="0" dirty="0"/>
              <a:t>Latin: the Church, Commerce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445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McAnsh</a:t>
            </a:r>
            <a:r>
              <a:rPr lang="en-GB" dirty="0"/>
              <a:t>, A.</a:t>
            </a:r>
            <a:r>
              <a:rPr lang="en-GB" baseline="0" dirty="0"/>
              <a:t> and Pennington, K. (2005) “Vocabulary Choice.” </a:t>
            </a:r>
            <a:r>
              <a:rPr lang="en-GB" i="1" baseline="0" dirty="0"/>
              <a:t>Academic Writing in English</a:t>
            </a:r>
            <a:r>
              <a:rPr lang="en-GB" baseline="0" dirty="0"/>
              <a:t>. [Website] Retrieved 27.11.2013 from http://sana.tkk.fi/awe/style/vocabulary/verbs/index.html.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5003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Thesaurus.com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2642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80" cy="2049795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612884" y="1495425"/>
            <a:ext cx="109966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50" b="1" dirty="0">
                <a:solidFill>
                  <a:schemeClr val="bg1"/>
                </a:solidFill>
              </a:rPr>
              <a:t>Language Centre</a:t>
            </a:r>
          </a:p>
        </p:txBody>
      </p:sp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12884" y="1495425"/>
            <a:ext cx="109966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50" b="1" dirty="0">
                <a:solidFill>
                  <a:schemeClr val="tx1"/>
                </a:solidFill>
              </a:rPr>
              <a:t>Language Centre</a:t>
            </a:r>
          </a:p>
        </p:txBody>
      </p:sp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12884" y="1495425"/>
            <a:ext cx="109966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50" b="1" dirty="0">
                <a:solidFill>
                  <a:schemeClr val="tx1"/>
                </a:solidFill>
              </a:rPr>
              <a:t>Language Centre</a:t>
            </a:r>
          </a:p>
        </p:txBody>
      </p:sp>
    </p:spTree>
    <p:extLst>
      <p:ext uri="{BB962C8B-B14F-4D97-AF65-F5344CB8AC3E}">
        <p14:creationId xmlns:p14="http://schemas.microsoft.com/office/powerpoint/2010/main" val="1418845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12884" y="1495425"/>
            <a:ext cx="109966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50" b="1" dirty="0">
                <a:solidFill>
                  <a:schemeClr val="tx1"/>
                </a:solidFill>
              </a:rPr>
              <a:t>Language Centre</a:t>
            </a:r>
          </a:p>
        </p:txBody>
      </p:sp>
    </p:spTree>
    <p:extLst>
      <p:ext uri="{BB962C8B-B14F-4D97-AF65-F5344CB8AC3E}">
        <p14:creationId xmlns:p14="http://schemas.microsoft.com/office/powerpoint/2010/main" val="1916562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5634638"/>
            <a:ext cx="2449209" cy="111556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276061" y="6127840"/>
            <a:ext cx="104515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Language</a:t>
            </a:r>
            <a:r>
              <a:rPr lang="en-GB" sz="1000" b="1" baseline="0" dirty="0">
                <a:solidFill>
                  <a:schemeClr val="bg1"/>
                </a:solidFill>
              </a:rPr>
              <a:t> Centre</a:t>
            </a:r>
            <a:endParaRPr lang="en-GB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5634638"/>
            <a:ext cx="2382106" cy="111556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221469" y="6127840"/>
            <a:ext cx="104515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Language</a:t>
            </a:r>
            <a:r>
              <a:rPr lang="en-GB" sz="1000" b="1" baseline="0" dirty="0">
                <a:solidFill>
                  <a:schemeClr val="bg1"/>
                </a:solidFill>
              </a:rPr>
              <a:t> Centre</a:t>
            </a:r>
            <a:endParaRPr lang="en-GB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48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2" y="5659053"/>
            <a:ext cx="2382106" cy="106673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296533" y="6127840"/>
            <a:ext cx="104515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Language</a:t>
            </a:r>
            <a:r>
              <a:rPr lang="en-GB" sz="1000" b="1" baseline="0" dirty="0">
                <a:solidFill>
                  <a:schemeClr val="bg1"/>
                </a:solidFill>
              </a:rPr>
              <a:t> Centre</a:t>
            </a:r>
            <a:endParaRPr lang="en-GB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16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/>
              <a:pPr>
                <a:defRPr/>
              </a:pPr>
              <a:t>15.3.2021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5634638"/>
            <a:ext cx="2449208" cy="111556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85875" y="6145213"/>
            <a:ext cx="94256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900" b="1" dirty="0"/>
              <a:t>Language Centre</a:t>
            </a:r>
          </a:p>
        </p:txBody>
      </p:sp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/>
              <a:pPr>
                <a:defRPr/>
              </a:pPr>
              <a:t>15.3.2021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5634638"/>
            <a:ext cx="2382106" cy="1115563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224459" y="6145213"/>
            <a:ext cx="94256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900" b="1" dirty="0"/>
              <a:t>Language Centre</a:t>
            </a:r>
          </a:p>
        </p:txBody>
      </p:sp>
    </p:spTree>
    <p:extLst>
      <p:ext uri="{BB962C8B-B14F-4D97-AF65-F5344CB8AC3E}">
        <p14:creationId xmlns:p14="http://schemas.microsoft.com/office/powerpoint/2010/main" val="3822815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5D0FA-D02A-0640-99E9-F9BA78C58440}" type="datetime1">
              <a:rPr lang="fi-FI"/>
              <a:pPr>
                <a:defRPr/>
              </a:pPr>
              <a:t>15.3.2021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5" y="5659053"/>
            <a:ext cx="2382105" cy="106673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285875" y="6145213"/>
            <a:ext cx="94256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900" b="1" dirty="0"/>
              <a:t>Language Centre</a:t>
            </a:r>
          </a:p>
        </p:txBody>
      </p:sp>
    </p:spTree>
    <p:extLst>
      <p:ext uri="{BB962C8B-B14F-4D97-AF65-F5344CB8AC3E}">
        <p14:creationId xmlns:p14="http://schemas.microsoft.com/office/powerpoint/2010/main" val="640142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A5E8-EE9D-CB41-8F80-274DF3CEAEDA}" type="datetime1">
              <a:rPr lang="fi-FI"/>
              <a:pPr>
                <a:defRPr/>
              </a:pPr>
              <a:t>15.3.2021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5634638"/>
            <a:ext cx="2449208" cy="111556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285875" y="6145213"/>
            <a:ext cx="94256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900" b="1" dirty="0"/>
              <a:t>Language Centre</a:t>
            </a:r>
          </a:p>
        </p:txBody>
      </p:sp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612884" y="1495425"/>
            <a:ext cx="109966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50" b="1" dirty="0">
                <a:solidFill>
                  <a:schemeClr val="bg1"/>
                </a:solidFill>
              </a:rPr>
              <a:t>Language Centre</a:t>
            </a:r>
          </a:p>
        </p:txBody>
      </p:sp>
    </p:spTree>
    <p:extLst>
      <p:ext uri="{BB962C8B-B14F-4D97-AF65-F5344CB8AC3E}">
        <p14:creationId xmlns:p14="http://schemas.microsoft.com/office/powerpoint/2010/main" val="2719399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257C-E009-394F-997B-9AE811492EDD}" type="datetime1">
              <a:rPr lang="fi-FI"/>
              <a:pPr>
                <a:defRPr/>
              </a:pPr>
              <a:t>15.3.2021</a:t>
            </a:fld>
            <a:endParaRPr lang="fi-FI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5634638"/>
            <a:ext cx="2382106" cy="111556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224459" y="6145213"/>
            <a:ext cx="94256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900" b="1" dirty="0"/>
              <a:t>Language Centre</a:t>
            </a:r>
          </a:p>
        </p:txBody>
      </p:sp>
    </p:spTree>
    <p:extLst>
      <p:ext uri="{BB962C8B-B14F-4D97-AF65-F5344CB8AC3E}">
        <p14:creationId xmlns:p14="http://schemas.microsoft.com/office/powerpoint/2010/main" val="3838752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4533-59DD-8944-8B96-95FFBA80E20B}" type="datetime1">
              <a:rPr lang="fi-FI"/>
              <a:pPr>
                <a:defRPr/>
              </a:pPr>
              <a:t>15.3.2021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5" y="5659053"/>
            <a:ext cx="2382105" cy="106673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292699" y="6145213"/>
            <a:ext cx="94256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900" b="1" dirty="0"/>
              <a:t>Language Centre</a:t>
            </a:r>
          </a:p>
        </p:txBody>
      </p:sp>
    </p:spTree>
    <p:extLst>
      <p:ext uri="{BB962C8B-B14F-4D97-AF65-F5344CB8AC3E}">
        <p14:creationId xmlns:p14="http://schemas.microsoft.com/office/powerpoint/2010/main" val="4141971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488950"/>
            <a:ext cx="7985125" cy="1079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582738"/>
            <a:ext cx="7985125" cy="4135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0C1FA-6406-4F6E-8B87-075C3F7AFCCC}" type="datetime1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6C335-66D6-4D5F-B69F-9E8303738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12884" y="1495425"/>
            <a:ext cx="109966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50" b="1" dirty="0">
                <a:solidFill>
                  <a:schemeClr val="bg1"/>
                </a:solidFill>
              </a:rPr>
              <a:t>Language Centre</a:t>
            </a:r>
          </a:p>
        </p:txBody>
      </p:sp>
    </p:spTree>
    <p:extLst>
      <p:ext uri="{BB962C8B-B14F-4D97-AF65-F5344CB8AC3E}">
        <p14:creationId xmlns:p14="http://schemas.microsoft.com/office/powerpoint/2010/main" val="374321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80" cy="204979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12884" y="1495425"/>
            <a:ext cx="109966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50" b="1" dirty="0">
                <a:solidFill>
                  <a:schemeClr val="bg1"/>
                </a:solidFill>
              </a:rPr>
              <a:t>Language Centre</a:t>
            </a:r>
          </a:p>
        </p:txBody>
      </p:sp>
    </p:spTree>
    <p:extLst>
      <p:ext uri="{BB962C8B-B14F-4D97-AF65-F5344CB8AC3E}">
        <p14:creationId xmlns:p14="http://schemas.microsoft.com/office/powerpoint/2010/main" val="186582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612884" y="1495425"/>
            <a:ext cx="109966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50" b="1" dirty="0">
                <a:solidFill>
                  <a:schemeClr val="bg1"/>
                </a:solidFill>
              </a:rPr>
              <a:t>Language Centre</a:t>
            </a:r>
          </a:p>
        </p:txBody>
      </p:sp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612884" y="1495425"/>
            <a:ext cx="109966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50" b="1" dirty="0">
                <a:solidFill>
                  <a:schemeClr val="bg1"/>
                </a:solidFill>
              </a:rPr>
              <a:t>Language Centre</a:t>
            </a:r>
          </a:p>
        </p:txBody>
      </p:sp>
    </p:spTree>
    <p:extLst>
      <p:ext uri="{BB962C8B-B14F-4D97-AF65-F5344CB8AC3E}">
        <p14:creationId xmlns:p14="http://schemas.microsoft.com/office/powerpoint/2010/main" val="59530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12884" y="1495425"/>
            <a:ext cx="109966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50" b="1" dirty="0">
                <a:solidFill>
                  <a:schemeClr val="tx1"/>
                </a:solidFill>
              </a:rPr>
              <a:t>Language Centre</a:t>
            </a:r>
          </a:p>
        </p:txBody>
      </p:sp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12884" y="1495425"/>
            <a:ext cx="109966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50" b="1" dirty="0">
                <a:solidFill>
                  <a:schemeClr val="tx1"/>
                </a:solidFill>
              </a:rPr>
              <a:t>Language Centre</a:t>
            </a:r>
          </a:p>
        </p:txBody>
      </p:sp>
    </p:spTree>
    <p:extLst>
      <p:ext uri="{BB962C8B-B14F-4D97-AF65-F5344CB8AC3E}">
        <p14:creationId xmlns:p14="http://schemas.microsoft.com/office/powerpoint/2010/main" val="418646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12884" y="1495425"/>
            <a:ext cx="109966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50" b="1" dirty="0">
                <a:solidFill>
                  <a:schemeClr val="tx1"/>
                </a:solidFill>
              </a:rPr>
              <a:t>Language Centre</a:t>
            </a:r>
          </a:p>
        </p:txBody>
      </p:sp>
    </p:spTree>
    <p:extLst>
      <p:ext uri="{BB962C8B-B14F-4D97-AF65-F5344CB8AC3E}">
        <p14:creationId xmlns:p14="http://schemas.microsoft.com/office/powerpoint/2010/main" val="47604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6C4FC2-043E-0E44-BD9B-2431B69F8AA0}" type="datetime1">
              <a:rPr lang="fi-FI"/>
              <a:pPr>
                <a:defRPr/>
              </a:pPr>
              <a:t>15.3.2021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48" r:id="rId2"/>
    <p:sldLayoutId id="2147484749" r:id="rId3"/>
    <p:sldLayoutId id="2147484750" r:id="rId4"/>
    <p:sldLayoutId id="2147484751" r:id="rId5"/>
    <p:sldLayoutId id="2147484752" r:id="rId6"/>
    <p:sldLayoutId id="2147484753" r:id="rId7"/>
    <p:sldLayoutId id="2147484754" r:id="rId8"/>
    <p:sldLayoutId id="2147484755" r:id="rId9"/>
    <p:sldLayoutId id="2147484756" r:id="rId10"/>
    <p:sldLayoutId id="2147484757" r:id="rId11"/>
    <p:sldLayoutId id="2147484758" r:id="rId12"/>
    <p:sldLayoutId id="2147484759" r:id="rId13"/>
    <p:sldLayoutId id="2147484760" r:id="rId14"/>
    <p:sldLayoutId id="2147484761" r:id="rId15"/>
    <p:sldLayoutId id="2147484762" r:id="rId16"/>
    <p:sldLayoutId id="2147484763" r:id="rId17"/>
    <p:sldLayoutId id="2147484764" r:id="rId18"/>
    <p:sldLayoutId id="2147484765" r:id="rId19"/>
    <p:sldLayoutId id="2147484766" r:id="rId20"/>
    <p:sldLayoutId id="2147484767" r:id="rId21"/>
    <p:sldLayoutId id="2147484768" r:id="rId22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sz="2800" dirty="0"/>
              <a:t> Writing Workshop 1</a:t>
            </a:r>
            <a:br>
              <a:rPr lang="fi-FI" sz="2800" dirty="0"/>
            </a:br>
            <a:r>
              <a:rPr lang="fi-FI" sz="8000" dirty="0" err="1"/>
              <a:t>Audience</a:t>
            </a:r>
            <a:r>
              <a:rPr lang="fi-FI" sz="8000" dirty="0"/>
              <a:t>, Style &amp; </a:t>
            </a:r>
            <a:r>
              <a:rPr lang="fi-FI" sz="8000" dirty="0" err="1"/>
              <a:t>Purpose</a:t>
            </a:r>
            <a:endParaRPr lang="fi-FI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i="0" dirty="0" err="1"/>
              <a:t>Teacher</a:t>
            </a:r>
            <a:r>
              <a:rPr lang="fi-FI" i="0" dirty="0"/>
              <a:t>:  </a:t>
            </a:r>
            <a:r>
              <a:rPr lang="fi-FI" i="0"/>
              <a:t>Laura Humphries</a:t>
            </a:r>
            <a:endParaRPr lang="fi-FI" i="0" dirty="0"/>
          </a:p>
        </p:txBody>
      </p:sp>
    </p:spTree>
    <p:extLst>
      <p:ext uri="{BB962C8B-B14F-4D97-AF65-F5344CB8AC3E}">
        <p14:creationId xmlns:p14="http://schemas.microsoft.com/office/powerpoint/2010/main" val="3804229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fi-FI"/>
              <a:t>The Problem-Solution Pattern</a:t>
            </a:r>
            <a:endParaRPr lang="fi-FI" altLang="fi-FI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7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91C4F76-6930-4C2C-AA25-15D93C8C837F}" type="slidenum">
              <a:rPr lang="en-US" altLang="ja-JP" sz="900">
                <a:solidFill>
                  <a:srgbClr val="000000"/>
                </a:solidFill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ja-JP" sz="9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595971" name="Text Box 3"/>
          <p:cNvSpPr txBox="1">
            <a:spLocks noChangeArrowheads="1"/>
          </p:cNvSpPr>
          <p:nvPr/>
        </p:nvSpPr>
        <p:spPr bwMode="auto">
          <a:xfrm>
            <a:off x="557213" y="1347844"/>
            <a:ext cx="72723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3200" b="1" dirty="0">
                <a:solidFill>
                  <a:srgbClr val="00B0F0"/>
                </a:solidFill>
                <a:ea typeface="MS PGothic" panose="020B0600070205080204" pitchFamily="34" charset="-128"/>
              </a:rPr>
              <a:t>Four rhetorical moves</a:t>
            </a:r>
            <a:endParaRPr lang="en-US" altLang="ja-JP" sz="2800" b="1" dirty="0">
              <a:solidFill>
                <a:srgbClr val="00B0F0"/>
              </a:solidFill>
              <a:ea typeface="MS PGothic" panose="020B0600070205080204" pitchFamily="34" charset="-128"/>
            </a:endParaRPr>
          </a:p>
        </p:txBody>
      </p:sp>
      <p:sp>
        <p:nvSpPr>
          <p:cNvPr id="595972" name="Text Box 4"/>
          <p:cNvSpPr txBox="1">
            <a:spLocks noChangeArrowheads="1"/>
          </p:cNvSpPr>
          <p:nvPr/>
        </p:nvSpPr>
        <p:spPr bwMode="auto">
          <a:xfrm>
            <a:off x="874713" y="2079538"/>
            <a:ext cx="74898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ja-JP" sz="2800" b="1" dirty="0">
                <a:solidFill>
                  <a:srgbClr val="92D050"/>
                </a:solidFill>
                <a:ea typeface="MS PGothic" panose="020B0600070205080204" pitchFamily="34" charset="-128"/>
              </a:rPr>
              <a:t>Situation </a:t>
            </a:r>
            <a:br>
              <a:rPr lang="en-US" altLang="ja-JP" sz="2800" b="1" dirty="0">
                <a:solidFill>
                  <a:srgbClr val="CC0000"/>
                </a:solidFill>
                <a:ea typeface="MS PGothic" panose="020B0600070205080204" pitchFamily="34" charset="-128"/>
              </a:rPr>
            </a:br>
            <a:r>
              <a:rPr lang="en-US" altLang="ja-JP" sz="2000" dirty="0">
                <a:solidFill>
                  <a:srgbClr val="000000"/>
                </a:solidFill>
                <a:ea typeface="MS PGothic" panose="020B0600070205080204" pitchFamily="34" charset="-128"/>
              </a:rPr>
              <a:t>What is relevant or important about the topic?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ja-JP" sz="2800" b="1" dirty="0">
                <a:solidFill>
                  <a:srgbClr val="92D050"/>
                </a:solidFill>
                <a:ea typeface="MS PGothic" panose="020B0600070205080204" pitchFamily="34" charset="-128"/>
              </a:rPr>
              <a:t>Problem</a:t>
            </a:r>
            <a:br>
              <a:rPr lang="en-US" altLang="ja-JP" sz="1800" b="1" dirty="0">
                <a:solidFill>
                  <a:srgbClr val="006666"/>
                </a:solidFill>
                <a:ea typeface="MS PGothic" panose="020B0600070205080204" pitchFamily="34" charset="-128"/>
              </a:rPr>
            </a:br>
            <a:r>
              <a:rPr lang="en-US" altLang="ja-JP" sz="2000" dirty="0">
                <a:solidFill>
                  <a:srgbClr val="000000"/>
                </a:solidFill>
                <a:ea typeface="MS PGothic" panose="020B0600070205080204" pitchFamily="34" charset="-128"/>
              </a:rPr>
              <a:t>What is wrong with the current situation? </a:t>
            </a:r>
            <a:br>
              <a:rPr lang="en-US" altLang="ja-JP" sz="2000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r>
              <a:rPr lang="en-US" altLang="ja-JP" sz="2000" dirty="0">
                <a:solidFill>
                  <a:srgbClr val="000000"/>
                </a:solidFill>
                <a:ea typeface="MS PGothic" panose="020B0600070205080204" pitchFamily="34" charset="-128"/>
              </a:rPr>
              <a:t>What is needed or lacking?</a:t>
            </a:r>
            <a:endParaRPr lang="en-US" altLang="ja-JP" sz="3200" dirty="0">
              <a:solidFill>
                <a:srgbClr val="CC0000"/>
              </a:solidFill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ja-JP" sz="2800" b="1" dirty="0">
                <a:solidFill>
                  <a:srgbClr val="92D050"/>
                </a:solidFill>
                <a:ea typeface="MS PGothic" panose="020B0600070205080204" pitchFamily="34" charset="-128"/>
              </a:rPr>
              <a:t>Solution</a:t>
            </a:r>
            <a:br>
              <a:rPr lang="en-US" altLang="ja-JP" sz="1800" b="1" dirty="0">
                <a:solidFill>
                  <a:srgbClr val="008080"/>
                </a:solidFill>
                <a:ea typeface="MS PGothic" panose="020B0600070205080204" pitchFamily="34" charset="-128"/>
              </a:rPr>
            </a:br>
            <a:r>
              <a:rPr lang="en-US" altLang="ja-JP" sz="2000" dirty="0">
                <a:solidFill>
                  <a:srgbClr val="000000"/>
                </a:solidFill>
                <a:ea typeface="MS PGothic" panose="020B0600070205080204" pitchFamily="34" charset="-128"/>
              </a:rPr>
              <a:t>What is the solution?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ja-JP" sz="2800" b="1" dirty="0">
                <a:solidFill>
                  <a:srgbClr val="92D050"/>
                </a:solidFill>
                <a:ea typeface="MS PGothic" panose="020B0600070205080204" pitchFamily="34" charset="-128"/>
              </a:rPr>
              <a:t>Evaluation</a:t>
            </a:r>
            <a:br>
              <a:rPr lang="en-US" altLang="ja-JP" sz="1800" b="1" dirty="0">
                <a:solidFill>
                  <a:srgbClr val="CC0000"/>
                </a:solidFill>
                <a:ea typeface="MS PGothic" panose="020B0600070205080204" pitchFamily="34" charset="-128"/>
              </a:rPr>
            </a:br>
            <a:r>
              <a:rPr lang="en-US" altLang="ja-JP" sz="2000" dirty="0">
                <a:solidFill>
                  <a:srgbClr val="000000"/>
                </a:solidFill>
                <a:ea typeface="MS PGothic" panose="020B0600070205080204" pitchFamily="34" charset="-128"/>
              </a:rPr>
              <a:t>Is this a good solution? </a:t>
            </a:r>
          </a:p>
        </p:txBody>
      </p:sp>
      <p:sp>
        <p:nvSpPr>
          <p:cNvPr id="595973" name="AutoShape 5"/>
          <p:cNvSpPr>
            <a:spLocks noChangeArrowheads="1"/>
          </p:cNvSpPr>
          <p:nvPr/>
        </p:nvSpPr>
        <p:spPr bwMode="auto">
          <a:xfrm>
            <a:off x="329610" y="2438782"/>
            <a:ext cx="517525" cy="720725"/>
          </a:xfrm>
          <a:prstGeom prst="curvedRightArrow">
            <a:avLst>
              <a:gd name="adj1" fmla="val 27853"/>
              <a:gd name="adj2" fmla="val 55706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>
              <a:solidFill>
                <a:srgbClr val="000000"/>
              </a:solidFill>
            </a:endParaRPr>
          </a:p>
        </p:txBody>
      </p:sp>
      <p:sp>
        <p:nvSpPr>
          <p:cNvPr id="595974" name="AutoShape 6"/>
          <p:cNvSpPr>
            <a:spLocks noChangeArrowheads="1"/>
          </p:cNvSpPr>
          <p:nvPr/>
        </p:nvSpPr>
        <p:spPr bwMode="auto">
          <a:xfrm>
            <a:off x="357188" y="3301884"/>
            <a:ext cx="517525" cy="720725"/>
          </a:xfrm>
          <a:prstGeom prst="curvedRightArrow">
            <a:avLst>
              <a:gd name="adj1" fmla="val 27853"/>
              <a:gd name="adj2" fmla="val 55706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>
              <a:solidFill>
                <a:srgbClr val="000000"/>
              </a:solidFill>
            </a:endParaRPr>
          </a:p>
        </p:txBody>
      </p:sp>
      <p:sp>
        <p:nvSpPr>
          <p:cNvPr id="595975" name="AutoShape 7"/>
          <p:cNvSpPr>
            <a:spLocks noChangeArrowheads="1"/>
          </p:cNvSpPr>
          <p:nvPr/>
        </p:nvSpPr>
        <p:spPr bwMode="auto">
          <a:xfrm>
            <a:off x="298450" y="4128485"/>
            <a:ext cx="517525" cy="720725"/>
          </a:xfrm>
          <a:prstGeom prst="curvedRightArrow">
            <a:avLst>
              <a:gd name="adj1" fmla="val 27853"/>
              <a:gd name="adj2" fmla="val 55706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>
              <a:solidFill>
                <a:srgbClr val="000000"/>
              </a:solidFill>
            </a:endParaRPr>
          </a:p>
        </p:txBody>
      </p:sp>
      <p:sp>
        <p:nvSpPr>
          <p:cNvPr id="595976" name="AutoShape 8"/>
          <p:cNvSpPr>
            <a:spLocks noChangeArrowheads="1"/>
          </p:cNvSpPr>
          <p:nvPr/>
        </p:nvSpPr>
        <p:spPr bwMode="auto">
          <a:xfrm rot="10800000">
            <a:off x="5348583" y="4273449"/>
            <a:ext cx="517525" cy="720725"/>
          </a:xfrm>
          <a:prstGeom prst="curvedRightArrow">
            <a:avLst>
              <a:gd name="adj1" fmla="val 27853"/>
              <a:gd name="adj2" fmla="val 55706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48582" y="4994175"/>
            <a:ext cx="302967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1" dirty="0">
                <a:solidFill>
                  <a:srgbClr val="00B0F0"/>
                </a:solidFill>
              </a:rPr>
              <a:t>If </a:t>
            </a:r>
            <a:r>
              <a:rPr lang="fi-FI" sz="2000" b="1" dirty="0" err="1">
                <a:solidFill>
                  <a:srgbClr val="00B0F0"/>
                </a:solidFill>
              </a:rPr>
              <a:t>not</a:t>
            </a:r>
            <a:r>
              <a:rPr lang="fi-FI" sz="2000" b="1" dirty="0">
                <a:solidFill>
                  <a:srgbClr val="00B0F0"/>
                </a:solidFill>
              </a:rPr>
              <a:t>, </a:t>
            </a:r>
            <a:r>
              <a:rPr lang="fi-FI" sz="2000" b="1" dirty="0" err="1">
                <a:solidFill>
                  <a:srgbClr val="00B0F0"/>
                </a:solidFill>
              </a:rPr>
              <a:t>repeat</a:t>
            </a:r>
            <a:r>
              <a:rPr lang="fi-FI" sz="2000" b="1" dirty="0">
                <a:solidFill>
                  <a:srgbClr val="00B0F0"/>
                </a:solidFill>
              </a:rPr>
              <a:t> </a:t>
            </a:r>
            <a:r>
              <a:rPr lang="fi-FI" sz="2000" b="1" dirty="0" err="1">
                <a:solidFill>
                  <a:srgbClr val="00B0F0"/>
                </a:solidFill>
              </a:rPr>
              <a:t>move</a:t>
            </a:r>
            <a:r>
              <a:rPr lang="fi-FI" sz="2000" b="1" dirty="0">
                <a:solidFill>
                  <a:srgbClr val="00B0F0"/>
                </a:solidFill>
              </a:rPr>
              <a:t> 3 &amp; 4.</a:t>
            </a:r>
          </a:p>
        </p:txBody>
      </p:sp>
    </p:spTree>
    <p:extLst>
      <p:ext uri="{BB962C8B-B14F-4D97-AF65-F5344CB8AC3E}">
        <p14:creationId xmlns:p14="http://schemas.microsoft.com/office/powerpoint/2010/main" val="71858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5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5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5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5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1" grpId="0"/>
      <p:bldP spid="595973" grpId="0" animBg="1"/>
      <p:bldP spid="595974" grpId="0" animBg="1"/>
      <p:bldP spid="595975" grpId="0" animBg="1"/>
      <p:bldP spid="595976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Creating</a:t>
            </a:r>
            <a:r>
              <a:rPr lang="fi-FI" dirty="0"/>
              <a:t> a </a:t>
            </a:r>
            <a:r>
              <a:rPr lang="fi-FI" dirty="0" err="1"/>
              <a:t>Research</a:t>
            </a:r>
            <a:r>
              <a:rPr lang="fi-FI" dirty="0"/>
              <a:t> </a:t>
            </a:r>
            <a:r>
              <a:rPr lang="fi-FI" dirty="0" err="1"/>
              <a:t>Space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(</a:t>
            </a:r>
            <a:r>
              <a:rPr lang="fi-FI" dirty="0" err="1"/>
              <a:t>Swales</a:t>
            </a:r>
            <a:r>
              <a:rPr lang="fi-FI" dirty="0"/>
              <a:t> 1990)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dirty="0" err="1"/>
              <a:t>Move</a:t>
            </a:r>
            <a:r>
              <a:rPr lang="fi-FI" dirty="0"/>
              <a:t> 1: </a:t>
            </a:r>
            <a:r>
              <a:rPr lang="fi-FI" dirty="0" err="1"/>
              <a:t>Establishing</a:t>
            </a:r>
            <a:r>
              <a:rPr lang="fi-FI" dirty="0"/>
              <a:t> a </a:t>
            </a:r>
            <a:r>
              <a:rPr lang="fi-FI" dirty="0" err="1"/>
              <a:t>Territory</a:t>
            </a:r>
            <a:endParaRPr lang="fi-FI" dirty="0"/>
          </a:p>
          <a:p>
            <a:endParaRPr lang="fi-FI" dirty="0"/>
          </a:p>
          <a:p>
            <a:r>
              <a:rPr lang="fi-FI" dirty="0" err="1"/>
              <a:t>Move</a:t>
            </a:r>
            <a:r>
              <a:rPr lang="fi-FI" dirty="0"/>
              <a:t> 2: </a:t>
            </a:r>
            <a:r>
              <a:rPr lang="fi-FI" dirty="0" err="1"/>
              <a:t>Establishing</a:t>
            </a:r>
            <a:r>
              <a:rPr lang="fi-FI" dirty="0"/>
              <a:t> a </a:t>
            </a:r>
            <a:r>
              <a:rPr lang="fi-FI" dirty="0" err="1"/>
              <a:t>Niche</a:t>
            </a:r>
            <a:endParaRPr lang="fi-FI" dirty="0"/>
          </a:p>
          <a:p>
            <a:endParaRPr lang="fi-FI" dirty="0"/>
          </a:p>
          <a:p>
            <a:r>
              <a:rPr lang="fi-FI" dirty="0" err="1"/>
              <a:t>Move</a:t>
            </a:r>
            <a:r>
              <a:rPr lang="fi-FI" dirty="0"/>
              <a:t> 3: </a:t>
            </a:r>
            <a:r>
              <a:rPr lang="fi-FI" dirty="0" err="1"/>
              <a:t>Occupying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Niche</a:t>
            </a:r>
            <a:endParaRPr lang="fi-FI" dirty="0"/>
          </a:p>
          <a:p>
            <a:endParaRPr lang="fi-FI" dirty="0"/>
          </a:p>
          <a:p>
            <a:r>
              <a:rPr lang="fi-FI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*</a:t>
            </a:r>
            <a:r>
              <a:rPr lang="fi-FI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See</a:t>
            </a:r>
            <a:r>
              <a:rPr lang="fi-FI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’</a:t>
            </a:r>
            <a:r>
              <a:rPr lang="fi-FI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Cars</a:t>
            </a:r>
            <a:r>
              <a:rPr lang="fi-FI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’ </a:t>
            </a:r>
            <a:r>
              <a:rPr lang="fi-FI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model</a:t>
            </a:r>
            <a:r>
              <a:rPr lang="fi-FI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in </a:t>
            </a:r>
            <a:r>
              <a:rPr lang="fi-FI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handouts</a:t>
            </a:r>
            <a:endParaRPr lang="en-GB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15.3.2021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6564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4007498" y="6018246"/>
            <a:ext cx="487524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Old English Text MT" panose="03040902040508030806" pitchFamily="66" charset="0"/>
              </a:rPr>
              <a:t>England 1066 AD</a:t>
            </a:r>
          </a:p>
        </p:txBody>
      </p:sp>
    </p:spTree>
    <p:extLst>
      <p:ext uri="{BB962C8B-B14F-4D97-AF65-F5344CB8AC3E}">
        <p14:creationId xmlns:p14="http://schemas.microsoft.com/office/powerpoint/2010/main" val="1308519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6571" y="5579706"/>
            <a:ext cx="8658809" cy="10823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Formality – Verbs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1" y="1576491"/>
            <a:ext cx="3988079" cy="3831557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Anglo-Saxon verbs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FF0000"/>
                </a:solidFill>
              </a:rPr>
              <a:t>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Give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Be going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Happen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Have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Have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Mean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4623873" y="1590139"/>
            <a:ext cx="3988079" cy="4707474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Latinate verbs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Be situated, be listed, serve 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Perform, implement, execute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Become, acquire, procure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Provide, supply, contribute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Will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Occur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Possess, include, contain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Should, must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Denote, indicate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Place, attach, insert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Employ, utilize, apply, exploit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dirty="0"/>
          </a:p>
        </p:txBody>
      </p:sp>
      <p:sp>
        <p:nvSpPr>
          <p:cNvPr id="8" name="TextBox 7"/>
          <p:cNvSpPr txBox="1"/>
          <p:nvPr/>
        </p:nvSpPr>
        <p:spPr>
          <a:xfrm>
            <a:off x="6131090" y="6469271"/>
            <a:ext cx="32928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/>
              <a:t>(</a:t>
            </a:r>
            <a:r>
              <a:rPr lang="en-GB" sz="1600" dirty="0" err="1"/>
              <a:t>McAnsh</a:t>
            </a:r>
            <a:r>
              <a:rPr lang="en-GB" sz="1600" dirty="0"/>
              <a:t> &amp; Pennington, 2005)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306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Formality – Nouns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Informal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a thing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know-how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trouble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an idea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the meaning (of)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Formal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a device, object, instrument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expertise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difficulty, challenge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a concept, plan, notion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the purpose, aim, objective, target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31090" y="6469271"/>
            <a:ext cx="32928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/>
              <a:t>(</a:t>
            </a:r>
            <a:r>
              <a:rPr lang="en-GB" sz="1600" dirty="0" err="1"/>
              <a:t>McAnsh</a:t>
            </a:r>
            <a:r>
              <a:rPr lang="en-GB" sz="1600" dirty="0"/>
              <a:t> &amp; Pennington, 2005)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03491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Formality – Adjectives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Informal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good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bad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small, tiny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big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different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Formal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suitable, effective, beneficial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poor, ineffective, unsuitable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minute, insignificant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major, high, large, great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various, a variety of, separate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6131090" y="6469271"/>
            <a:ext cx="32928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/>
              <a:t>(</a:t>
            </a:r>
            <a:r>
              <a:rPr lang="en-GB" sz="1600" dirty="0" err="1"/>
              <a:t>McAnsh</a:t>
            </a:r>
            <a:r>
              <a:rPr lang="en-GB" sz="1600" dirty="0"/>
              <a:t> &amp; Pennington, 2005)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56496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Thesaurus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A649A5E8-EE9D-CB41-8F80-274DF3CEAEDA}" type="datetime1">
              <a:rPr lang="fi-FI" smtClean="0"/>
              <a:pPr>
                <a:defRPr/>
              </a:pPr>
              <a:t>15.3.2021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7D79A8AE-7274-0C4A-AB42-92022833E6E2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2500" t="30000" r="34750" b="12222"/>
          <a:stretch/>
        </p:blipFill>
        <p:spPr>
          <a:xfrm>
            <a:off x="182880" y="1458995"/>
            <a:ext cx="8763000" cy="539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79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Visual Thesaurus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A649A5E8-EE9D-CB41-8F80-274DF3CEAEDA}" type="datetime1">
              <a:rPr lang="fi-FI" smtClean="0"/>
              <a:pPr>
                <a:defRPr/>
              </a:pPr>
              <a:t>15.3.2021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7D79A8AE-7274-0C4A-AB42-92022833E6E2}" type="slidenum">
              <a:rPr lang="fi-FI" smtClean="0"/>
              <a:pPr>
                <a:defRPr/>
              </a:pPr>
              <a:t>17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8973" t="27061" r="31167" b="21828"/>
          <a:stretch/>
        </p:blipFill>
        <p:spPr>
          <a:xfrm>
            <a:off x="0" y="1584960"/>
            <a:ext cx="9118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03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750" t="13926" r="22334" b="12296"/>
          <a:stretch/>
        </p:blipFill>
        <p:spPr>
          <a:xfrm>
            <a:off x="0" y="0"/>
            <a:ext cx="10957560" cy="75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96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Hedging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0" dirty="0"/>
              <a:t>Level of certainty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0" dirty="0"/>
              <a:t>Likelihood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0" dirty="0"/>
              <a:t>Distance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0" dirty="0"/>
              <a:t>Softening generalizations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30100" y="6143624"/>
            <a:ext cx="229550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(</a:t>
            </a:r>
            <a:r>
              <a:rPr lang="en-US" sz="1600" dirty="0"/>
              <a:t>Swales and Feak, 2012)</a:t>
            </a:r>
          </a:p>
        </p:txBody>
      </p:sp>
    </p:spTree>
    <p:extLst>
      <p:ext uri="{BB962C8B-B14F-4D97-AF65-F5344CB8AC3E}">
        <p14:creationId xmlns:p14="http://schemas.microsoft.com/office/powerpoint/2010/main" val="1598932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good</a:t>
            </a:r>
            <a:r>
              <a:rPr lang="fi-FI" dirty="0"/>
              <a:t> </a:t>
            </a:r>
            <a:r>
              <a:rPr lang="fi-FI" dirty="0" err="1"/>
              <a:t>academic</a:t>
            </a:r>
            <a:r>
              <a:rPr lang="fi-FI" dirty="0"/>
              <a:t> </a:t>
            </a:r>
            <a:r>
              <a:rPr lang="fi-FI" dirty="0" err="1"/>
              <a:t>writing</a:t>
            </a:r>
            <a:r>
              <a:rPr lang="fi-FI" dirty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940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82555" y="5635690"/>
            <a:ext cx="8434874" cy="1101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5" r="24974"/>
          <a:stretch/>
        </p:blipFill>
        <p:spPr>
          <a:xfrm>
            <a:off x="105821" y="1919970"/>
            <a:ext cx="3738392" cy="493802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Level of Certainty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70030" y="1416810"/>
            <a:ext cx="8085599" cy="1048194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Small groups</a:t>
            </a:r>
          </a:p>
          <a:p>
            <a:r>
              <a:rPr lang="en-US" dirty="0"/>
              <a:t>Arrange from most to least certain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47662" y="6032307"/>
            <a:ext cx="71333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/>
              <a:t>Prove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15893" y="2610315"/>
            <a:ext cx="113973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/>
              <a:t>Establish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3241" y="5514392"/>
            <a:ext cx="66845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/>
              <a:t>Imply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5516" y="2991005"/>
            <a:ext cx="104195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/>
              <a:t>Contend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5211" y="4159459"/>
            <a:ext cx="79829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/>
              <a:t>Refute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04331" y="4525320"/>
            <a:ext cx="101309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/>
              <a:t>Suggest</a:t>
            </a:r>
          </a:p>
        </p:txBody>
      </p:sp>
    </p:spTree>
    <p:extLst>
      <p:ext uri="{BB962C8B-B14F-4D97-AF65-F5344CB8AC3E}">
        <p14:creationId xmlns:p14="http://schemas.microsoft.com/office/powerpoint/2010/main" val="262141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2555" y="5635690"/>
            <a:ext cx="8434874" cy="1101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5" r="24974"/>
          <a:stretch/>
        </p:blipFill>
        <p:spPr>
          <a:xfrm>
            <a:off x="105821" y="1919970"/>
            <a:ext cx="3738392" cy="4938029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8"/>
          </p:nvPr>
        </p:nvSpPr>
        <p:spPr>
          <a:xfrm>
            <a:off x="6088534" y="94693"/>
            <a:ext cx="1819263" cy="6204306"/>
          </a:xfrm>
        </p:spPr>
        <p:txBody>
          <a:bodyPr/>
          <a:lstStyle/>
          <a:p>
            <a:r>
              <a:rPr lang="en-US" sz="1800" b="0" dirty="0">
                <a:solidFill>
                  <a:srgbClr val="00B0F0"/>
                </a:solidFill>
              </a:rPr>
              <a:t>Prove</a:t>
            </a:r>
          </a:p>
          <a:p>
            <a:r>
              <a:rPr lang="en-US" sz="1800" b="0" dirty="0"/>
              <a:t>Validate</a:t>
            </a:r>
          </a:p>
          <a:p>
            <a:r>
              <a:rPr lang="en-US" sz="1800" b="0" dirty="0"/>
              <a:t>Confirm</a:t>
            </a:r>
          </a:p>
          <a:p>
            <a:r>
              <a:rPr lang="en-US" sz="1800" b="0" dirty="0"/>
              <a:t>Corroborate</a:t>
            </a:r>
          </a:p>
          <a:p>
            <a:r>
              <a:rPr lang="en-US" sz="1800" b="0" dirty="0"/>
              <a:t>Affirm</a:t>
            </a:r>
          </a:p>
          <a:p>
            <a:r>
              <a:rPr lang="en-US" sz="1800" b="0" dirty="0">
                <a:solidFill>
                  <a:srgbClr val="00B0F0"/>
                </a:solidFill>
              </a:rPr>
              <a:t>Refute</a:t>
            </a:r>
          </a:p>
          <a:p>
            <a:r>
              <a:rPr lang="en-US" sz="1800" b="0" dirty="0"/>
              <a:t>Attest</a:t>
            </a:r>
          </a:p>
          <a:p>
            <a:r>
              <a:rPr lang="en-US" sz="1800" b="0" dirty="0">
                <a:solidFill>
                  <a:srgbClr val="00B0F0"/>
                </a:solidFill>
              </a:rPr>
              <a:t>Establish</a:t>
            </a:r>
          </a:p>
          <a:p>
            <a:r>
              <a:rPr lang="en-US" sz="1800" b="0" dirty="0"/>
              <a:t>Demonstrate</a:t>
            </a:r>
          </a:p>
          <a:p>
            <a:r>
              <a:rPr lang="en-US" sz="1800" b="0" dirty="0"/>
              <a:t>Show</a:t>
            </a:r>
          </a:p>
          <a:p>
            <a:r>
              <a:rPr lang="en-US" sz="1800" b="0" dirty="0"/>
              <a:t>Indicate</a:t>
            </a:r>
          </a:p>
          <a:p>
            <a:r>
              <a:rPr lang="en-US" sz="1800" b="0" dirty="0"/>
              <a:t>Claim</a:t>
            </a:r>
          </a:p>
          <a:p>
            <a:r>
              <a:rPr lang="en-US" sz="1800" b="0" dirty="0">
                <a:solidFill>
                  <a:srgbClr val="00B0F0"/>
                </a:solidFill>
              </a:rPr>
              <a:t>Contend</a:t>
            </a:r>
          </a:p>
          <a:p>
            <a:r>
              <a:rPr lang="en-US" sz="1800" b="0" dirty="0"/>
              <a:t>Argue</a:t>
            </a:r>
          </a:p>
          <a:p>
            <a:r>
              <a:rPr lang="en-US" sz="1800" b="0" dirty="0"/>
              <a:t>Concede</a:t>
            </a:r>
          </a:p>
          <a:p>
            <a:r>
              <a:rPr lang="en-US" sz="1800" b="0" dirty="0"/>
              <a:t>Admit</a:t>
            </a:r>
          </a:p>
          <a:p>
            <a:r>
              <a:rPr lang="en-US" sz="1800" b="0" dirty="0">
                <a:solidFill>
                  <a:srgbClr val="00B0F0"/>
                </a:solidFill>
              </a:rPr>
              <a:t>Suggest</a:t>
            </a:r>
          </a:p>
          <a:p>
            <a:r>
              <a:rPr lang="en-US" sz="1800" b="0" dirty="0"/>
              <a:t>Propose</a:t>
            </a:r>
          </a:p>
          <a:p>
            <a:r>
              <a:rPr lang="en-US" sz="1800" b="0" dirty="0">
                <a:solidFill>
                  <a:srgbClr val="00B0F0"/>
                </a:solidFill>
              </a:rPr>
              <a:t>Imply</a:t>
            </a:r>
          </a:p>
          <a:p>
            <a:r>
              <a:rPr lang="en-US" sz="1800" b="0" dirty="0"/>
              <a:t>Hint</a:t>
            </a:r>
            <a:endParaRPr lang="en-US" dirty="0"/>
          </a:p>
          <a:p>
            <a:endParaRPr lang="en-US" dirty="0"/>
          </a:p>
        </p:txBody>
      </p:sp>
      <p:sp>
        <p:nvSpPr>
          <p:cNvPr id="13" name="Title 6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5114350" cy="1195798"/>
          </a:xfrm>
        </p:spPr>
        <p:txBody>
          <a:bodyPr/>
          <a:lstStyle/>
          <a:p>
            <a:r>
              <a:rPr lang="en-US" dirty="0"/>
              <a:t>Level of Certainty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8279431" y="503853"/>
            <a:ext cx="419878" cy="5734497"/>
          </a:xfrm>
          <a:prstGeom prst="downArrow">
            <a:avLst>
              <a:gd name="adj1" fmla="val 50000"/>
              <a:gd name="adj2" fmla="val 89474"/>
            </a:avLst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157887" y="154021"/>
            <a:ext cx="74058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/>
              <a:t>MOST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67780" y="6298998"/>
            <a:ext cx="84318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/>
              <a:t>LEAST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32457" y="6551129"/>
            <a:ext cx="182261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(Lappalainen, 2016)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71381" y="2492237"/>
            <a:ext cx="225722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/>
              <a:t>Toikka et al. (2002)</a:t>
            </a:r>
          </a:p>
        </p:txBody>
      </p:sp>
    </p:spTree>
    <p:extLst>
      <p:ext uri="{BB962C8B-B14F-4D97-AF65-F5344CB8AC3E}">
        <p14:creationId xmlns:p14="http://schemas.microsoft.com/office/powerpoint/2010/main" val="1433979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Likelihood – Modal verbs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b="0" dirty="0"/>
          </a:p>
          <a:p>
            <a:r>
              <a:rPr lang="en-US" b="0" dirty="0"/>
              <a:t>Word-of-mouth advertising </a:t>
            </a:r>
            <a:r>
              <a:rPr lang="en-US" dirty="0">
                <a:solidFill>
                  <a:srgbClr val="00B0F0"/>
                </a:solidFill>
              </a:rPr>
              <a:t>influences</a:t>
            </a:r>
            <a:r>
              <a:rPr lang="en-US" b="0" dirty="0"/>
              <a:t> a consumer’s incentive to purchase a product.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							</a:t>
            </a:r>
            <a:r>
              <a:rPr lang="en-US" dirty="0">
                <a:solidFill>
                  <a:srgbClr val="00B0F0"/>
                </a:solidFill>
              </a:rPr>
              <a:t>can influence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F0"/>
                </a:solidFill>
              </a:rPr>
              <a:t>							could influence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F0"/>
                </a:solidFill>
              </a:rPr>
              <a:t>							may influence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F0"/>
                </a:solidFill>
              </a:rPr>
              <a:t>							might influence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0100" y="6143624"/>
            <a:ext cx="229550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(</a:t>
            </a:r>
            <a:r>
              <a:rPr lang="en-US" sz="1600" dirty="0"/>
              <a:t>Swales and Feak, 2012)</a:t>
            </a:r>
          </a:p>
        </p:txBody>
      </p:sp>
    </p:spTree>
    <p:extLst>
      <p:ext uri="{BB962C8B-B14F-4D97-AF65-F5344CB8AC3E}">
        <p14:creationId xmlns:p14="http://schemas.microsoft.com/office/powerpoint/2010/main" val="2320372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Likelihood – Phrases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1343193" y="1685675"/>
            <a:ext cx="4400299" cy="383155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0" dirty="0"/>
              <a:t>It is clear that…</a:t>
            </a:r>
          </a:p>
          <a:p>
            <a:pPr>
              <a:lnSpc>
                <a:spcPct val="150000"/>
              </a:lnSpc>
            </a:pPr>
            <a:r>
              <a:rPr lang="en-US" b="0" dirty="0"/>
              <a:t>It is rather clear that…</a:t>
            </a:r>
          </a:p>
          <a:p>
            <a:pPr>
              <a:lnSpc>
                <a:spcPct val="150000"/>
              </a:lnSpc>
            </a:pPr>
            <a:r>
              <a:rPr lang="en-US" b="0" dirty="0"/>
              <a:t>It is very probable/highly likely that…</a:t>
            </a:r>
          </a:p>
          <a:p>
            <a:pPr>
              <a:lnSpc>
                <a:spcPct val="150000"/>
              </a:lnSpc>
            </a:pPr>
            <a:r>
              <a:rPr lang="en-US" b="0" dirty="0"/>
              <a:t>It is probable/likely that…</a:t>
            </a:r>
          </a:p>
          <a:p>
            <a:pPr>
              <a:lnSpc>
                <a:spcPct val="150000"/>
              </a:lnSpc>
            </a:pPr>
            <a:r>
              <a:rPr lang="en-US" b="0" dirty="0"/>
              <a:t>It is possible that…</a:t>
            </a:r>
          </a:p>
          <a:p>
            <a:pPr>
              <a:lnSpc>
                <a:spcPct val="150000"/>
              </a:lnSpc>
            </a:pPr>
            <a:r>
              <a:rPr lang="en-US" b="0" dirty="0"/>
              <a:t>It is unlikely that…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							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8"/>
          </p:nvPr>
        </p:nvSpPr>
        <p:spPr>
          <a:xfrm>
            <a:off x="5995899" y="1944432"/>
            <a:ext cx="3282075" cy="3831557"/>
          </a:xfrm>
        </p:spPr>
        <p:txBody>
          <a:bodyPr/>
          <a:lstStyle/>
          <a:p>
            <a:endParaRPr lang="en-US" b="0" dirty="0"/>
          </a:p>
          <a:p>
            <a:endParaRPr lang="en-US" b="0" dirty="0"/>
          </a:p>
          <a:p>
            <a:r>
              <a:rPr lang="en-US" b="0" dirty="0"/>
              <a:t>word-of-mouth advertising influences a consumer’s incentive to purchase a product.</a:t>
            </a:r>
          </a:p>
          <a:p>
            <a:endParaRPr lang="en-US" dirty="0"/>
          </a:p>
        </p:txBody>
      </p:sp>
      <p:sp>
        <p:nvSpPr>
          <p:cNvPr id="4" name="Up-Down Arrow 3"/>
          <p:cNvSpPr/>
          <p:nvPr/>
        </p:nvSpPr>
        <p:spPr>
          <a:xfrm>
            <a:off x="435700" y="1838325"/>
            <a:ext cx="342900" cy="2951928"/>
          </a:xfrm>
          <a:prstGeom prst="upDownArrow">
            <a:avLst>
              <a:gd name="adj1" fmla="val 38889"/>
              <a:gd name="adj2" fmla="val 8055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549" y="1455170"/>
            <a:ext cx="106920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Stronger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403" y="4790253"/>
            <a:ext cx="90749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Weaker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30100" y="6143624"/>
            <a:ext cx="229550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(</a:t>
            </a:r>
            <a:r>
              <a:rPr lang="en-US" sz="1600" dirty="0"/>
              <a:t>Swales and Feak, 2012)</a:t>
            </a:r>
          </a:p>
        </p:txBody>
      </p:sp>
    </p:spTree>
    <p:extLst>
      <p:ext uri="{BB962C8B-B14F-4D97-AF65-F5344CB8AC3E}">
        <p14:creationId xmlns:p14="http://schemas.microsoft.com/office/powerpoint/2010/main" val="2125729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Distance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51101" y="1685425"/>
            <a:ext cx="4489199" cy="3831557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b="0" dirty="0"/>
              <a:t>Based on the limited data available…</a:t>
            </a:r>
          </a:p>
          <a:p>
            <a:pPr>
              <a:lnSpc>
                <a:spcPct val="150000"/>
              </a:lnSpc>
            </a:pPr>
            <a:r>
              <a:rPr lang="en-US" b="0" dirty="0"/>
              <a:t>According to the preliminary study…</a:t>
            </a:r>
          </a:p>
          <a:p>
            <a:pPr>
              <a:lnSpc>
                <a:spcPct val="150000"/>
              </a:lnSpc>
            </a:pPr>
            <a:r>
              <a:rPr lang="en-US" b="0" dirty="0"/>
              <a:t>Based on previous surveys…</a:t>
            </a:r>
          </a:p>
          <a:p>
            <a:pPr>
              <a:lnSpc>
                <a:spcPct val="150000"/>
              </a:lnSpc>
            </a:pPr>
            <a:r>
              <a:rPr lang="en-US" b="0" dirty="0"/>
              <a:t>According to some earlier studies…</a:t>
            </a:r>
          </a:p>
          <a:p>
            <a:pPr>
              <a:lnSpc>
                <a:spcPct val="150000"/>
              </a:lnSpc>
            </a:pPr>
            <a:r>
              <a:rPr lang="en-US" b="0" dirty="0"/>
              <a:t>In the view of many scholars…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>
          <a:xfrm>
            <a:off x="5311775" y="1685675"/>
            <a:ext cx="3685300" cy="3831557"/>
          </a:xfrm>
        </p:spPr>
        <p:txBody>
          <a:bodyPr anchor="ctr"/>
          <a:lstStyle/>
          <a:p>
            <a:r>
              <a:rPr lang="en-US" b="0" dirty="0"/>
              <a:t>the African continent has considerable potential for developing solar energy for domestic needs and for export.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30100" y="6143624"/>
            <a:ext cx="229550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(</a:t>
            </a:r>
            <a:r>
              <a:rPr lang="en-US" sz="1600" dirty="0"/>
              <a:t>Swales and Feak, 2012)</a:t>
            </a:r>
          </a:p>
        </p:txBody>
      </p:sp>
    </p:spTree>
    <p:extLst>
      <p:ext uri="{BB962C8B-B14F-4D97-AF65-F5344CB8AC3E}">
        <p14:creationId xmlns:p14="http://schemas.microsoft.com/office/powerpoint/2010/main" val="2380760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Softening generalizations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40001" y="2667125"/>
            <a:ext cx="8085599" cy="1352800"/>
          </a:xfrm>
        </p:spPr>
        <p:txBody>
          <a:bodyPr/>
          <a:lstStyle/>
          <a:p>
            <a:pPr algn="ctr"/>
            <a:r>
              <a:rPr lang="en-US" dirty="0"/>
              <a:t>Children living in poverty do poorly in school. </a:t>
            </a:r>
            <a:r>
              <a:rPr lang="en-US" dirty="0">
                <a:solidFill>
                  <a:srgbClr val="00B0F0"/>
                </a:solidFill>
              </a:rPr>
              <a:t>(Strong)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0100" y="6143624"/>
            <a:ext cx="229550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(</a:t>
            </a:r>
            <a:r>
              <a:rPr lang="en-US" sz="1600" dirty="0"/>
              <a:t>Swales and Feak, 2012)</a:t>
            </a:r>
          </a:p>
        </p:txBody>
      </p:sp>
    </p:spTree>
    <p:extLst>
      <p:ext uri="{BB962C8B-B14F-4D97-AF65-F5344CB8AC3E}">
        <p14:creationId xmlns:p14="http://schemas.microsoft.com/office/powerpoint/2010/main" val="2047042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Softening generalizations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40001" y="2667125"/>
            <a:ext cx="8085599" cy="1352800"/>
          </a:xfrm>
        </p:spPr>
        <p:txBody>
          <a:bodyPr/>
          <a:lstStyle/>
          <a:p>
            <a:pPr algn="ctr"/>
            <a:r>
              <a:rPr lang="en-US" dirty="0"/>
              <a:t>Children living in poverty do poorly in school. </a:t>
            </a:r>
            <a:r>
              <a:rPr lang="en-US" dirty="0">
                <a:solidFill>
                  <a:srgbClr val="00B0F0"/>
                </a:solidFill>
              </a:rPr>
              <a:t>(Strong)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0100" y="6143624"/>
            <a:ext cx="229550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(</a:t>
            </a:r>
            <a:r>
              <a:rPr lang="en-US" sz="1600" dirty="0"/>
              <a:t>Swales and Feak, 2012)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368031" y="2924425"/>
            <a:ext cx="0" cy="83820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76818" y="3772400"/>
            <a:ext cx="1544325" cy="0"/>
          </a:xfrm>
          <a:prstGeom prst="line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90950" y="3826033"/>
            <a:ext cx="1154162" cy="132799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B0F0"/>
                </a:solidFill>
              </a:rPr>
              <a:t>appear to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B0F0"/>
                </a:solidFill>
              </a:rPr>
              <a:t>tend to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B0F0"/>
                </a:solidFill>
              </a:rPr>
              <a:t>seem to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33300" y="4336140"/>
            <a:ext cx="210794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(Softening verbs)</a:t>
            </a:r>
          </a:p>
        </p:txBody>
      </p:sp>
    </p:spTree>
    <p:extLst>
      <p:ext uri="{BB962C8B-B14F-4D97-AF65-F5344CB8AC3E}">
        <p14:creationId xmlns:p14="http://schemas.microsoft.com/office/powerpoint/2010/main" val="2965753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Softening generalizations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40001" y="2667125"/>
            <a:ext cx="8085599" cy="1352800"/>
          </a:xfrm>
        </p:spPr>
        <p:txBody>
          <a:bodyPr/>
          <a:lstStyle/>
          <a:p>
            <a:pPr algn="ctr"/>
            <a:r>
              <a:rPr lang="en-US" dirty="0"/>
              <a:t>Children living in poverty do poorly in school. </a:t>
            </a:r>
            <a:r>
              <a:rPr lang="en-US" dirty="0">
                <a:solidFill>
                  <a:srgbClr val="00B0F0"/>
                </a:solidFill>
              </a:rPr>
              <a:t>(Strong)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0100" y="6143624"/>
            <a:ext cx="229550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(</a:t>
            </a:r>
            <a:r>
              <a:rPr lang="en-US" sz="1600" dirty="0"/>
              <a:t>Swales and Feak, 2012)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028700" y="2838700"/>
            <a:ext cx="0" cy="83820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2262" y="3676900"/>
            <a:ext cx="3397333" cy="0"/>
          </a:xfrm>
          <a:prstGeom prst="line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0001" y="3717741"/>
            <a:ext cx="3199594" cy="18466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B0F0"/>
                </a:solidFill>
              </a:rPr>
              <a:t>Many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B0F0"/>
                </a:solidFill>
              </a:rPr>
              <a:t>A majority of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B0F0"/>
                </a:solidFill>
              </a:rPr>
              <a:t>Some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B0F0"/>
                </a:solidFill>
              </a:rPr>
              <a:t>In most parts of the world,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6320" y="4484385"/>
            <a:ext cx="220413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(Limit the subject)</a:t>
            </a:r>
          </a:p>
        </p:txBody>
      </p:sp>
    </p:spTree>
    <p:extLst>
      <p:ext uri="{BB962C8B-B14F-4D97-AF65-F5344CB8AC3E}">
        <p14:creationId xmlns:p14="http://schemas.microsoft.com/office/powerpoint/2010/main" val="2970113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Active versus Passive Voice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Active</a:t>
            </a:r>
            <a:r>
              <a:rPr lang="en-GB" dirty="0"/>
              <a:t> – Subject performs the action of the verb</a:t>
            </a:r>
          </a:p>
          <a:p>
            <a:endParaRPr lang="en-GB" dirty="0"/>
          </a:p>
          <a:p>
            <a:r>
              <a:rPr lang="en-GB" b="0" dirty="0"/>
              <a:t>	</a:t>
            </a:r>
            <a:r>
              <a:rPr lang="en-GB" b="0" i="1" dirty="0"/>
              <a:t>They designed this product to improve efficiency.</a:t>
            </a:r>
          </a:p>
          <a:p>
            <a:endParaRPr lang="en-GB" dirty="0"/>
          </a:p>
          <a:p>
            <a:r>
              <a:rPr lang="en-GB" dirty="0">
                <a:solidFill>
                  <a:srgbClr val="00B0F0"/>
                </a:solidFill>
              </a:rPr>
              <a:t>Passive</a:t>
            </a:r>
            <a:r>
              <a:rPr lang="en-GB" dirty="0"/>
              <a:t> – Subject receives the action of the verb</a:t>
            </a:r>
          </a:p>
          <a:p>
            <a:endParaRPr lang="en-GB" dirty="0"/>
          </a:p>
          <a:p>
            <a:r>
              <a:rPr lang="en-GB" b="0" dirty="0"/>
              <a:t>	</a:t>
            </a:r>
            <a:r>
              <a:rPr lang="en-GB" b="0" i="1" dirty="0"/>
              <a:t>The product was designed (by them) to improve efficiency.</a:t>
            </a:r>
          </a:p>
          <a:p>
            <a:endParaRPr lang="en-GB" b="0" i="1" dirty="0"/>
          </a:p>
          <a:p>
            <a:r>
              <a:rPr lang="en-GB" dirty="0">
                <a:solidFill>
                  <a:srgbClr val="00B0F0"/>
                </a:solidFill>
              </a:rPr>
              <a:t>Which should you use? Why?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15.3.2021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54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Avoid</a:t>
            </a:r>
            <a:r>
              <a:rPr lang="fi-FI" dirty="0"/>
              <a:t> </a:t>
            </a:r>
            <a:r>
              <a:rPr lang="fi-FI" dirty="0" err="1"/>
              <a:t>personal</a:t>
            </a:r>
            <a:r>
              <a:rPr lang="fi-FI" dirty="0"/>
              <a:t> </a:t>
            </a:r>
            <a:r>
              <a:rPr lang="fi-FI" dirty="0" err="1"/>
              <a:t>pronouns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I </a:t>
            </a:r>
            <a:r>
              <a:rPr lang="fi-FI" dirty="0" err="1"/>
              <a:t>propose</a:t>
            </a:r>
            <a:r>
              <a:rPr lang="fi-FI" dirty="0"/>
              <a:t> a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solution</a:t>
            </a:r>
            <a:r>
              <a:rPr lang="fi-FI" dirty="0"/>
              <a:t> for </a:t>
            </a:r>
            <a:r>
              <a:rPr lang="fi-FI" dirty="0" err="1"/>
              <a:t>recycling</a:t>
            </a:r>
            <a:r>
              <a:rPr lang="fi-FI" dirty="0"/>
              <a:t> </a:t>
            </a:r>
            <a:r>
              <a:rPr lang="fi-FI" dirty="0" err="1"/>
              <a:t>plastic</a:t>
            </a:r>
            <a:r>
              <a:rPr lang="fi-FI" dirty="0"/>
              <a:t>…</a:t>
            </a:r>
          </a:p>
          <a:p>
            <a:endParaRPr lang="fi-FI" dirty="0"/>
          </a:p>
          <a:p>
            <a:r>
              <a:rPr lang="fi-FI" b="0" u="sng" dirty="0" err="1">
                <a:solidFill>
                  <a:srgbClr val="00B0F0"/>
                </a:solidFill>
              </a:rPr>
              <a:t>Use</a:t>
            </a:r>
            <a:r>
              <a:rPr lang="fi-FI" b="0" u="sng" dirty="0">
                <a:solidFill>
                  <a:srgbClr val="00B0F0"/>
                </a:solidFill>
              </a:rPr>
              <a:t> </a:t>
            </a:r>
            <a:r>
              <a:rPr lang="fi-FI" b="0" u="sng" dirty="0" err="1">
                <a:solidFill>
                  <a:srgbClr val="00B0F0"/>
                </a:solidFill>
              </a:rPr>
              <a:t>the</a:t>
            </a:r>
            <a:r>
              <a:rPr lang="fi-FI" b="0" u="sng" dirty="0">
                <a:solidFill>
                  <a:srgbClr val="00B0F0"/>
                </a:solidFill>
              </a:rPr>
              <a:t> </a:t>
            </a:r>
            <a:r>
              <a:rPr lang="fi-FI" b="0" u="sng" dirty="0" err="1">
                <a:solidFill>
                  <a:srgbClr val="00B0F0"/>
                </a:solidFill>
              </a:rPr>
              <a:t>inanimate</a:t>
            </a:r>
            <a:r>
              <a:rPr lang="fi-FI" b="0" u="sng" dirty="0">
                <a:solidFill>
                  <a:srgbClr val="00B0F0"/>
                </a:solidFill>
              </a:rPr>
              <a:t> </a:t>
            </a:r>
            <a:r>
              <a:rPr lang="fi-FI" b="0" u="sng" dirty="0" err="1">
                <a:solidFill>
                  <a:srgbClr val="00B0F0"/>
                </a:solidFill>
              </a:rPr>
              <a:t>agent</a:t>
            </a:r>
            <a:endParaRPr lang="fi-FI" b="0" u="sng" dirty="0">
              <a:solidFill>
                <a:srgbClr val="00B0F0"/>
              </a:solidFill>
            </a:endParaRPr>
          </a:p>
          <a:p>
            <a:r>
              <a:rPr lang="fi-FI" b="0" dirty="0" err="1">
                <a:solidFill>
                  <a:srgbClr val="00B0F0"/>
                </a:solidFill>
              </a:rPr>
              <a:t>This</a:t>
            </a:r>
            <a:r>
              <a:rPr lang="fi-FI" b="0" dirty="0">
                <a:solidFill>
                  <a:srgbClr val="00B0F0"/>
                </a:solidFill>
              </a:rPr>
              <a:t> </a:t>
            </a:r>
            <a:r>
              <a:rPr lang="fi-FI" b="0" dirty="0" err="1">
                <a:solidFill>
                  <a:srgbClr val="00B0F0"/>
                </a:solidFill>
              </a:rPr>
              <a:t>thesis</a:t>
            </a:r>
            <a:r>
              <a:rPr lang="fi-FI" b="0" dirty="0">
                <a:solidFill>
                  <a:srgbClr val="00B0F0"/>
                </a:solidFill>
              </a:rPr>
              <a:t> </a:t>
            </a:r>
            <a:r>
              <a:rPr lang="fi-FI" b="0" dirty="0" err="1"/>
              <a:t>proposes</a:t>
            </a:r>
            <a:r>
              <a:rPr lang="fi-FI" b="0" dirty="0"/>
              <a:t> a </a:t>
            </a:r>
            <a:r>
              <a:rPr lang="fi-FI" b="0" dirty="0" err="1"/>
              <a:t>new</a:t>
            </a:r>
            <a:r>
              <a:rPr lang="fi-FI" b="0" dirty="0"/>
              <a:t> </a:t>
            </a:r>
            <a:r>
              <a:rPr lang="fi-FI" b="0" dirty="0" err="1"/>
              <a:t>solution</a:t>
            </a:r>
            <a:r>
              <a:rPr lang="fi-FI" b="0" dirty="0"/>
              <a:t> for </a:t>
            </a:r>
            <a:r>
              <a:rPr lang="fi-FI" b="0" dirty="0" err="1"/>
              <a:t>recycling</a:t>
            </a:r>
            <a:r>
              <a:rPr lang="fi-FI" b="0" dirty="0"/>
              <a:t> </a:t>
            </a:r>
            <a:r>
              <a:rPr lang="fi-FI" b="0" dirty="0" err="1"/>
              <a:t>plastic</a:t>
            </a:r>
            <a:r>
              <a:rPr lang="fi-FI" b="0" dirty="0"/>
              <a:t>…</a:t>
            </a:r>
          </a:p>
          <a:p>
            <a:endParaRPr lang="fi-FI" b="0" dirty="0">
              <a:solidFill>
                <a:srgbClr val="00B0F0"/>
              </a:solidFill>
            </a:endParaRPr>
          </a:p>
          <a:p>
            <a:r>
              <a:rPr lang="fi-FI" b="0" dirty="0">
                <a:solidFill>
                  <a:srgbClr val="00B0F0"/>
                </a:solidFill>
              </a:rPr>
              <a:t>	</a:t>
            </a:r>
            <a:r>
              <a:rPr lang="fi-FI" b="0" dirty="0" err="1">
                <a:solidFill>
                  <a:srgbClr val="00B0F0"/>
                </a:solidFill>
              </a:rPr>
              <a:t>This</a:t>
            </a:r>
            <a:r>
              <a:rPr lang="fi-FI" b="0" dirty="0">
                <a:solidFill>
                  <a:srgbClr val="00B0F0"/>
                </a:solidFill>
              </a:rPr>
              <a:t> </a:t>
            </a:r>
            <a:r>
              <a:rPr lang="fi-FI" b="0" dirty="0" err="1">
                <a:solidFill>
                  <a:srgbClr val="00B0F0"/>
                </a:solidFill>
              </a:rPr>
              <a:t>thesis</a:t>
            </a:r>
            <a:r>
              <a:rPr lang="fi-FI" b="0" dirty="0">
                <a:solidFill>
                  <a:srgbClr val="00B0F0"/>
                </a:solidFill>
              </a:rPr>
              <a:t> </a:t>
            </a:r>
            <a:r>
              <a:rPr lang="fi-FI" b="0" dirty="0" err="1">
                <a:solidFill>
                  <a:srgbClr val="00B0F0"/>
                </a:solidFill>
              </a:rPr>
              <a:t>analyzes</a:t>
            </a:r>
            <a:r>
              <a:rPr lang="fi-FI" b="0" dirty="0">
                <a:solidFill>
                  <a:srgbClr val="00B0F0"/>
                </a:solidFill>
              </a:rPr>
              <a:t>…</a:t>
            </a:r>
          </a:p>
          <a:p>
            <a:r>
              <a:rPr lang="fi-FI" b="0" dirty="0">
                <a:solidFill>
                  <a:srgbClr val="00B0F0"/>
                </a:solidFill>
              </a:rPr>
              <a:t>	</a:t>
            </a:r>
            <a:r>
              <a:rPr lang="fi-FI" b="0" dirty="0" err="1">
                <a:solidFill>
                  <a:srgbClr val="00B0F0"/>
                </a:solidFill>
              </a:rPr>
              <a:t>This</a:t>
            </a:r>
            <a:r>
              <a:rPr lang="fi-FI" b="0" dirty="0">
                <a:solidFill>
                  <a:srgbClr val="00B0F0"/>
                </a:solidFill>
              </a:rPr>
              <a:t> </a:t>
            </a:r>
            <a:r>
              <a:rPr lang="fi-FI" b="0" dirty="0" err="1">
                <a:solidFill>
                  <a:srgbClr val="00B0F0"/>
                </a:solidFill>
              </a:rPr>
              <a:t>paper</a:t>
            </a:r>
            <a:r>
              <a:rPr lang="fi-FI" b="0" dirty="0">
                <a:solidFill>
                  <a:srgbClr val="00B0F0"/>
                </a:solidFill>
              </a:rPr>
              <a:t> </a:t>
            </a:r>
            <a:r>
              <a:rPr lang="fi-FI" b="0" dirty="0" err="1">
                <a:solidFill>
                  <a:srgbClr val="00B0F0"/>
                </a:solidFill>
              </a:rPr>
              <a:t>argues</a:t>
            </a:r>
            <a:r>
              <a:rPr lang="fi-FI" b="0" dirty="0">
                <a:solidFill>
                  <a:srgbClr val="00B0F0"/>
                </a:solidFill>
              </a:rPr>
              <a:t>…</a:t>
            </a:r>
          </a:p>
          <a:p>
            <a:r>
              <a:rPr lang="fi-FI" b="0" dirty="0">
                <a:solidFill>
                  <a:srgbClr val="00B0F0"/>
                </a:solidFill>
              </a:rPr>
              <a:t>	</a:t>
            </a:r>
            <a:r>
              <a:rPr lang="fi-FI" b="0" dirty="0" err="1">
                <a:solidFill>
                  <a:srgbClr val="00B0F0"/>
                </a:solidFill>
              </a:rPr>
              <a:t>This</a:t>
            </a:r>
            <a:r>
              <a:rPr lang="fi-FI" b="0" dirty="0">
                <a:solidFill>
                  <a:srgbClr val="00B0F0"/>
                </a:solidFill>
              </a:rPr>
              <a:t> </a:t>
            </a:r>
            <a:r>
              <a:rPr lang="fi-FI" b="0" dirty="0" err="1">
                <a:solidFill>
                  <a:srgbClr val="00B0F0"/>
                </a:solidFill>
              </a:rPr>
              <a:t>report</a:t>
            </a:r>
            <a:r>
              <a:rPr lang="fi-FI" b="0" dirty="0">
                <a:solidFill>
                  <a:srgbClr val="00B0F0"/>
                </a:solidFill>
              </a:rPr>
              <a:t> </a:t>
            </a:r>
            <a:r>
              <a:rPr lang="fi-FI" b="0" dirty="0" err="1">
                <a:solidFill>
                  <a:srgbClr val="00B0F0"/>
                </a:solidFill>
              </a:rPr>
              <a:t>discovered</a:t>
            </a:r>
            <a:r>
              <a:rPr lang="fi-FI" b="0" dirty="0">
                <a:solidFill>
                  <a:srgbClr val="00B0F0"/>
                </a:solidFill>
              </a:rPr>
              <a:t>…</a:t>
            </a:r>
          </a:p>
          <a:p>
            <a:r>
              <a:rPr lang="fi-FI" b="0" dirty="0">
                <a:solidFill>
                  <a:srgbClr val="00B0F0"/>
                </a:solidFill>
              </a:rPr>
              <a:t>	</a:t>
            </a:r>
            <a:r>
              <a:rPr lang="fi-FI" b="0" dirty="0" err="1">
                <a:solidFill>
                  <a:srgbClr val="00B0F0"/>
                </a:solidFill>
              </a:rPr>
              <a:t>This</a:t>
            </a:r>
            <a:r>
              <a:rPr lang="fi-FI" b="0" dirty="0">
                <a:solidFill>
                  <a:srgbClr val="00B0F0"/>
                </a:solidFill>
              </a:rPr>
              <a:t> </a:t>
            </a:r>
            <a:r>
              <a:rPr lang="fi-FI" b="0" dirty="0" err="1">
                <a:solidFill>
                  <a:srgbClr val="00B0F0"/>
                </a:solidFill>
              </a:rPr>
              <a:t>article</a:t>
            </a:r>
            <a:r>
              <a:rPr lang="fi-FI" b="0" dirty="0">
                <a:solidFill>
                  <a:srgbClr val="00B0F0"/>
                </a:solidFill>
              </a:rPr>
              <a:t> </a:t>
            </a:r>
            <a:r>
              <a:rPr lang="fi-FI" b="0" dirty="0" err="1">
                <a:solidFill>
                  <a:srgbClr val="00B0F0"/>
                </a:solidFill>
              </a:rPr>
              <a:t>researched</a:t>
            </a:r>
            <a:r>
              <a:rPr lang="fi-FI" b="0" dirty="0">
                <a:solidFill>
                  <a:srgbClr val="00B0F0"/>
                </a:solidFill>
              </a:rPr>
              <a:t>…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15.3.2021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328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459549"/>
            <a:ext cx="7985125" cy="370300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sz="2000" b="1" dirty="0" err="1"/>
              <a:t>Objectivity</a:t>
            </a:r>
            <a:endParaRPr lang="fi-FI" sz="2000" b="1" dirty="0"/>
          </a:p>
          <a:p>
            <a:pPr marL="457200" indent="-457200">
              <a:buFont typeface="+mj-lt"/>
              <a:buAutoNum type="arabicPeriod"/>
            </a:pPr>
            <a:r>
              <a:rPr lang="fi-FI" sz="2000" b="1" dirty="0" err="1"/>
              <a:t>Complexity</a:t>
            </a:r>
            <a:r>
              <a:rPr lang="fi-FI" sz="2000" b="1" dirty="0"/>
              <a:t>: </a:t>
            </a:r>
            <a:r>
              <a:rPr lang="fi-FI" sz="2000" dirty="0" err="1"/>
              <a:t>lexically</a:t>
            </a:r>
            <a:r>
              <a:rPr lang="fi-FI" sz="2000" dirty="0"/>
              <a:t> and </a:t>
            </a:r>
            <a:r>
              <a:rPr lang="fi-FI" sz="2000" dirty="0" err="1"/>
              <a:t>grammatically</a:t>
            </a:r>
            <a:r>
              <a:rPr lang="fi-FI" sz="2000" dirty="0"/>
              <a:t> </a:t>
            </a:r>
            <a:r>
              <a:rPr lang="fi-FI" sz="2000" dirty="0" err="1"/>
              <a:t>more</a:t>
            </a:r>
            <a:r>
              <a:rPr lang="fi-FI" sz="2000" dirty="0"/>
              <a:t> </a:t>
            </a:r>
            <a:r>
              <a:rPr lang="fi-FI" sz="2000" dirty="0" err="1"/>
              <a:t>complex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sz="2000" b="1" dirty="0" err="1"/>
              <a:t>Formality</a:t>
            </a:r>
            <a:endParaRPr lang="fi-FI" sz="2000" b="1" dirty="0"/>
          </a:p>
          <a:p>
            <a:pPr marL="457200" indent="-457200">
              <a:buFont typeface="+mj-lt"/>
              <a:buAutoNum type="arabicPeriod"/>
            </a:pPr>
            <a:r>
              <a:rPr lang="fi-FI" sz="2000" b="1" dirty="0"/>
              <a:t>Precision </a:t>
            </a:r>
            <a:r>
              <a:rPr lang="fi-FI" sz="2000" b="1" dirty="0" err="1"/>
              <a:t>with</a:t>
            </a:r>
            <a:r>
              <a:rPr lang="fi-FI" sz="2000" b="1" dirty="0"/>
              <a:t> </a:t>
            </a:r>
            <a:r>
              <a:rPr lang="fi-FI" sz="2000" b="1" dirty="0" err="1"/>
              <a:t>facts</a:t>
            </a:r>
            <a:r>
              <a:rPr lang="fi-FI" sz="2000" b="1" dirty="0"/>
              <a:t> &amp; </a:t>
            </a:r>
            <a:r>
              <a:rPr lang="fi-FI" sz="2000" b="1" dirty="0" err="1"/>
              <a:t>figures</a:t>
            </a:r>
            <a:endParaRPr lang="fi-FI" sz="2000" b="1" dirty="0"/>
          </a:p>
          <a:p>
            <a:pPr marL="457200" indent="-457200">
              <a:buFont typeface="+mj-lt"/>
              <a:buAutoNum type="arabicPeriod"/>
            </a:pPr>
            <a:r>
              <a:rPr lang="fi-FI" sz="2000" b="1" dirty="0" err="1"/>
              <a:t>Explicitness</a:t>
            </a:r>
            <a:r>
              <a:rPr lang="fi-FI" sz="2000" b="1" dirty="0"/>
              <a:t>: </a:t>
            </a:r>
            <a:r>
              <a:rPr lang="fi-FI" sz="2000" dirty="0" err="1"/>
              <a:t>signposting</a:t>
            </a:r>
            <a:r>
              <a:rPr lang="fi-FI" sz="2000" dirty="0"/>
              <a:t> / </a:t>
            </a:r>
            <a:r>
              <a:rPr lang="fi-FI" sz="2000" dirty="0" err="1"/>
              <a:t>linking</a:t>
            </a:r>
            <a:r>
              <a:rPr lang="fi-FI" sz="2000" dirty="0"/>
              <a:t> </a:t>
            </a:r>
            <a:r>
              <a:rPr lang="fi-FI" sz="2000" dirty="0" err="1"/>
              <a:t>ideas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sz="2000" b="1" dirty="0" err="1"/>
              <a:t>Accuracy</a:t>
            </a:r>
            <a:r>
              <a:rPr lang="fi-FI" sz="2000" dirty="0"/>
              <a:t>: </a:t>
            </a:r>
            <a:r>
              <a:rPr lang="fi-FI" sz="2000" dirty="0" err="1"/>
              <a:t>narrow</a:t>
            </a:r>
            <a:r>
              <a:rPr lang="fi-FI" sz="2000" dirty="0"/>
              <a:t> </a:t>
            </a:r>
            <a:r>
              <a:rPr lang="fi-FI" sz="2000" dirty="0" err="1"/>
              <a:t>specific</a:t>
            </a:r>
            <a:r>
              <a:rPr lang="fi-FI" sz="2000" dirty="0"/>
              <a:t> </a:t>
            </a:r>
            <a:r>
              <a:rPr lang="fi-FI" sz="2000" dirty="0" err="1"/>
              <a:t>terminology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sz="2000" b="1" dirty="0" err="1"/>
              <a:t>Hedging</a:t>
            </a:r>
            <a:r>
              <a:rPr lang="fi-FI" sz="2000" b="1" dirty="0"/>
              <a:t>: </a:t>
            </a:r>
            <a:r>
              <a:rPr lang="fi-FI" sz="2000" dirty="0" err="1"/>
              <a:t>cautious</a:t>
            </a:r>
            <a:r>
              <a:rPr lang="fi-FI" sz="2000" dirty="0"/>
              <a:t> </a:t>
            </a:r>
            <a:r>
              <a:rPr lang="fi-FI" sz="2000" dirty="0" err="1"/>
              <a:t>language</a:t>
            </a:r>
            <a:r>
              <a:rPr lang="fi-FI" sz="2000" dirty="0"/>
              <a:t> </a:t>
            </a:r>
            <a:r>
              <a:rPr lang="fi-FI" sz="2000" dirty="0" err="1"/>
              <a:t>indicating</a:t>
            </a:r>
            <a:r>
              <a:rPr lang="fi-FI" sz="2000" dirty="0"/>
              <a:t> a </a:t>
            </a:r>
            <a:r>
              <a:rPr lang="fi-FI" sz="2000" dirty="0" err="1"/>
              <a:t>degree</a:t>
            </a:r>
            <a:r>
              <a:rPr lang="fi-FI" sz="2000" dirty="0"/>
              <a:t> of </a:t>
            </a:r>
            <a:r>
              <a:rPr lang="fi-FI" sz="2000" dirty="0" err="1"/>
              <a:t>certainty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sz="2000" b="1" dirty="0" err="1"/>
              <a:t>Responsibility</a:t>
            </a:r>
            <a:r>
              <a:rPr lang="fi-FI" sz="2000" b="1" dirty="0"/>
              <a:t>: </a:t>
            </a:r>
            <a:r>
              <a:rPr lang="fi-FI" sz="2000" dirty="0" err="1"/>
              <a:t>support</a:t>
            </a:r>
            <a:r>
              <a:rPr lang="fi-FI" sz="2000" dirty="0"/>
              <a:t> </a:t>
            </a:r>
            <a:r>
              <a:rPr lang="fi-FI" sz="2000" dirty="0" err="1"/>
              <a:t>claims</a:t>
            </a:r>
            <a:r>
              <a:rPr lang="fi-FI" sz="2000" dirty="0"/>
              <a:t> </a:t>
            </a:r>
            <a:r>
              <a:rPr lang="fi-FI" sz="2000" dirty="0" err="1"/>
              <a:t>with</a:t>
            </a:r>
            <a:r>
              <a:rPr lang="fi-FI" sz="2000" dirty="0"/>
              <a:t> </a:t>
            </a:r>
            <a:r>
              <a:rPr lang="fi-FI" sz="2000" dirty="0" err="1"/>
              <a:t>evidence</a:t>
            </a:r>
            <a:r>
              <a:rPr lang="fi-FI" sz="2400" dirty="0"/>
              <a:t>, </a:t>
            </a:r>
            <a:r>
              <a:rPr lang="fi-FI" sz="1800" dirty="0" err="1"/>
              <a:t>use</a:t>
            </a:r>
            <a:r>
              <a:rPr lang="fi-FI" sz="2400" dirty="0"/>
              <a:t> </a:t>
            </a:r>
            <a:r>
              <a:rPr lang="fi-FI" sz="2000" dirty="0" err="1"/>
              <a:t>sources</a:t>
            </a:r>
            <a:r>
              <a:rPr lang="fi-FI" sz="2000" dirty="0"/>
              <a:t>, </a:t>
            </a:r>
            <a:r>
              <a:rPr lang="fi-FI" sz="2000" dirty="0" err="1"/>
              <a:t>critically</a:t>
            </a:r>
            <a:r>
              <a:rPr lang="fi-FI" sz="2000" dirty="0"/>
              <a:t> </a:t>
            </a:r>
            <a:r>
              <a:rPr lang="fi-FI" sz="2000" dirty="0" err="1"/>
              <a:t>assess</a:t>
            </a:r>
            <a:r>
              <a:rPr lang="fi-FI" sz="2000" dirty="0"/>
              <a:t> </a:t>
            </a:r>
            <a:r>
              <a:rPr lang="fi-FI" sz="2000" dirty="0" err="1"/>
              <a:t>sources</a:t>
            </a:r>
            <a:r>
              <a:rPr lang="fi-FI" sz="2000" dirty="0"/>
              <a:t> </a:t>
            </a:r>
            <a:endParaRPr lang="fi-FI" sz="2800" i="1" dirty="0"/>
          </a:p>
          <a:p>
            <a:endParaRPr lang="fi-FI" sz="2333" b="1" dirty="0"/>
          </a:p>
          <a:p>
            <a:pPr marL="0" indent="0">
              <a:buNone/>
            </a:pPr>
            <a:endParaRPr lang="fi-FI" sz="2333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0001" y="382270"/>
            <a:ext cx="7985125" cy="10795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0065BD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What is “good” Academic Writing? </a:t>
            </a:r>
            <a:endParaRPr lang="fi-FI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50124" y="5162551"/>
            <a:ext cx="117500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(Gillet, 2015)</a:t>
            </a:r>
          </a:p>
        </p:txBody>
      </p:sp>
    </p:spTree>
    <p:extLst>
      <p:ext uri="{BB962C8B-B14F-4D97-AF65-F5344CB8AC3E}">
        <p14:creationId xmlns:p14="http://schemas.microsoft.com/office/powerpoint/2010/main" val="1120816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Verb tense – Present simple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b="0" dirty="0"/>
              <a:t>The data </a:t>
            </a:r>
            <a:r>
              <a:rPr lang="en-US" sz="2000" dirty="0">
                <a:solidFill>
                  <a:srgbClr val="00B0F0"/>
                </a:solidFill>
              </a:rPr>
              <a:t>suggests</a:t>
            </a:r>
            <a:r>
              <a:rPr lang="en-US" sz="2000" b="0" dirty="0"/>
              <a:t>…</a:t>
            </a:r>
          </a:p>
          <a:p>
            <a:r>
              <a:rPr lang="en-US" sz="2000" b="0" dirty="0"/>
              <a:t>There </a:t>
            </a:r>
            <a:r>
              <a:rPr lang="en-US" sz="2000" dirty="0">
                <a:solidFill>
                  <a:srgbClr val="00B0F0"/>
                </a:solidFill>
              </a:rPr>
              <a:t>is</a:t>
            </a:r>
            <a:r>
              <a:rPr lang="en-US" sz="2000" b="0" dirty="0"/>
              <a:t> evidence that…</a:t>
            </a:r>
          </a:p>
          <a:p>
            <a:endParaRPr lang="en-US" sz="2000" b="0" dirty="0"/>
          </a:p>
          <a:p>
            <a:endParaRPr lang="en-US" sz="2000" b="0" dirty="0"/>
          </a:p>
          <a:p>
            <a:r>
              <a:rPr lang="en-US" sz="2000" dirty="0">
                <a:solidFill>
                  <a:srgbClr val="00B0F0"/>
                </a:solidFill>
              </a:rPr>
              <a:t>Uses:</a:t>
            </a:r>
          </a:p>
          <a:p>
            <a:r>
              <a:rPr lang="en-US" sz="2000" b="0" dirty="0"/>
              <a:t>To introduce your work</a:t>
            </a:r>
          </a:p>
          <a:p>
            <a:r>
              <a:rPr lang="en-US" sz="2000" b="0" dirty="0"/>
              <a:t>To make general statements, conclusions, or interpretations about research</a:t>
            </a:r>
          </a:p>
          <a:p>
            <a:r>
              <a:rPr lang="en-US" sz="2000" b="0" dirty="0"/>
              <a:t>To introduce evidence or support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15.3.2021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4369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Verb tense – Past Simple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b="0" dirty="0"/>
              <a:t>Swales (2002) </a:t>
            </a:r>
            <a:r>
              <a:rPr lang="en-US" sz="2000" dirty="0">
                <a:solidFill>
                  <a:srgbClr val="00B0F0"/>
                </a:solidFill>
              </a:rPr>
              <a:t>found</a:t>
            </a:r>
            <a:r>
              <a:rPr lang="en-US" sz="2000" b="0" dirty="0"/>
              <a:t>…</a:t>
            </a:r>
          </a:p>
          <a:p>
            <a:r>
              <a:rPr lang="en-US" sz="2000" b="0" dirty="0"/>
              <a:t>A paired samples t-test </a:t>
            </a:r>
            <a:r>
              <a:rPr lang="en-US" sz="2000" dirty="0">
                <a:solidFill>
                  <a:srgbClr val="00B0F0"/>
                </a:solidFill>
              </a:rPr>
              <a:t>was run</a:t>
            </a:r>
            <a:r>
              <a:rPr lang="en-US" sz="2000" b="0" dirty="0"/>
              <a:t>…</a:t>
            </a:r>
          </a:p>
          <a:p>
            <a:endParaRPr lang="en-US" sz="2000" b="0" dirty="0"/>
          </a:p>
          <a:p>
            <a:endParaRPr lang="en-US" sz="2000" b="0" dirty="0"/>
          </a:p>
          <a:p>
            <a:r>
              <a:rPr lang="en-US" sz="2000" dirty="0">
                <a:solidFill>
                  <a:srgbClr val="00B0F0"/>
                </a:solidFill>
              </a:rPr>
              <a:t>Uses:</a:t>
            </a:r>
          </a:p>
          <a:p>
            <a:r>
              <a:rPr lang="en-US" sz="2000" b="0" dirty="0"/>
              <a:t>To introduce others’ research work</a:t>
            </a:r>
          </a:p>
          <a:p>
            <a:r>
              <a:rPr lang="en-US" sz="2000" b="0" dirty="0"/>
              <a:t>To describe methods and data in your work</a:t>
            </a:r>
          </a:p>
          <a:p>
            <a:endParaRPr lang="en-US" sz="18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15.3.2021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424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Verb tense – Present Perfect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b="0" dirty="0"/>
              <a:t>Some studies </a:t>
            </a:r>
            <a:r>
              <a:rPr lang="en-US" sz="2000" dirty="0">
                <a:solidFill>
                  <a:srgbClr val="00B0F0"/>
                </a:solidFill>
              </a:rPr>
              <a:t>have shown</a:t>
            </a:r>
            <a:r>
              <a:rPr lang="en-US" sz="2000" b="0" dirty="0"/>
              <a:t>…</a:t>
            </a:r>
            <a:r>
              <a:rPr lang="en-US" sz="2000" dirty="0"/>
              <a:t> </a:t>
            </a:r>
          </a:p>
          <a:p>
            <a:r>
              <a:rPr lang="en-US" sz="2000" b="0" dirty="0"/>
              <a:t>Researchers </a:t>
            </a:r>
            <a:r>
              <a:rPr lang="en-US" sz="2000" dirty="0">
                <a:solidFill>
                  <a:srgbClr val="00B0F0"/>
                </a:solidFill>
              </a:rPr>
              <a:t>have discovered</a:t>
            </a:r>
            <a:r>
              <a:rPr lang="en-US" sz="2000" b="0" dirty="0"/>
              <a:t>...</a:t>
            </a:r>
          </a:p>
          <a:p>
            <a:endParaRPr lang="en-US" sz="2000" b="0" dirty="0"/>
          </a:p>
          <a:p>
            <a:endParaRPr lang="en-US" sz="2000" b="0" dirty="0"/>
          </a:p>
          <a:p>
            <a:r>
              <a:rPr lang="en-US" sz="2000" dirty="0">
                <a:solidFill>
                  <a:srgbClr val="00B0F0"/>
                </a:solidFill>
              </a:rPr>
              <a:t>Uses:</a:t>
            </a:r>
          </a:p>
          <a:p>
            <a:r>
              <a:rPr lang="en-US" sz="2000" b="0" dirty="0"/>
              <a:t>To connect the past (previous research) with the present (your research).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15.3.2021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32</a:t>
            </a:fld>
            <a:endParaRPr lang="fi-FI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5753100" y="1685674"/>
            <a:ext cx="250622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b="1" kern="1200">
                <a:solidFill>
                  <a:schemeClr val="tx1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marL="237600" indent="-212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460800" indent="-230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600" i="1" kern="1200">
                <a:solidFill>
                  <a:schemeClr val="tx1"/>
                </a:solidFill>
                <a:latin typeface="Georgia"/>
                <a:ea typeface="ヒラギノ角ゴ Pro W3" charset="-128"/>
                <a:cs typeface="Georgia"/>
              </a:defRPr>
            </a:lvl3pPr>
            <a:lvl4pPr marL="792000" indent="-194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 baseline="0">
                <a:solidFill>
                  <a:schemeClr val="tx1"/>
                </a:solidFill>
                <a:latin typeface="Georgia"/>
                <a:ea typeface="ヒラギノ角ゴ Pro W3" charset="-128"/>
                <a:cs typeface="ヒラギノ角ゴ Pro W3" charset="0"/>
              </a:defRPr>
            </a:lvl4pPr>
            <a:lvl5pPr marL="1087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13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987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15.3.2021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33</a:t>
            </a:fld>
            <a:endParaRPr lang="fi-FI"/>
          </a:p>
        </p:txBody>
      </p:sp>
      <p:sp>
        <p:nvSpPr>
          <p:cNvPr id="6" name="Rectangle 5"/>
          <p:cNvSpPr/>
          <p:nvPr/>
        </p:nvSpPr>
        <p:spPr>
          <a:xfrm>
            <a:off x="276225" y="5517232"/>
            <a:ext cx="8448675" cy="1131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" r="289" b="-421"/>
          <a:stretch/>
        </p:blipFill>
        <p:spPr>
          <a:xfrm>
            <a:off x="4848225" y="2238515"/>
            <a:ext cx="4295775" cy="22635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28117" y="858164"/>
            <a:ext cx="474488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/>
              <a:t>Which dialect to use?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8515"/>
            <a:ext cx="45339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32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Common Dialectal Differences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40001" y="1590425"/>
            <a:ext cx="3988079" cy="3831557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British English</a:t>
            </a:r>
          </a:p>
          <a:p>
            <a:r>
              <a:rPr lang="en-GB" b="0" dirty="0"/>
              <a:t>Programme</a:t>
            </a:r>
          </a:p>
          <a:p>
            <a:r>
              <a:rPr lang="en-GB" b="0" dirty="0"/>
              <a:t>Autumn</a:t>
            </a:r>
          </a:p>
          <a:p>
            <a:r>
              <a:rPr lang="en-GB" b="0" dirty="0"/>
              <a:t>16.00</a:t>
            </a:r>
          </a:p>
          <a:p>
            <a:r>
              <a:rPr lang="en-GB" b="0" dirty="0"/>
              <a:t>Honour</a:t>
            </a:r>
          </a:p>
          <a:p>
            <a:r>
              <a:rPr lang="en-GB" b="0" dirty="0"/>
              <a:t>Metre</a:t>
            </a:r>
          </a:p>
          <a:p>
            <a:r>
              <a:rPr lang="en-GB" b="0" dirty="0"/>
              <a:t>Recognise</a:t>
            </a:r>
          </a:p>
          <a:p>
            <a:r>
              <a:rPr lang="en-GB" b="0" dirty="0"/>
              <a:t>Analyse</a:t>
            </a:r>
          </a:p>
          <a:p>
            <a:r>
              <a:rPr lang="en-GB" b="0" dirty="0"/>
              <a:t>Analogue</a:t>
            </a:r>
          </a:p>
          <a:p>
            <a:r>
              <a:rPr lang="en-GB" b="0" dirty="0"/>
              <a:t>Cancelled</a:t>
            </a:r>
          </a:p>
          <a:p>
            <a:endParaRPr lang="en-GB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4637521" y="1590425"/>
            <a:ext cx="3988079" cy="3831557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American English</a:t>
            </a:r>
          </a:p>
          <a:p>
            <a:r>
              <a:rPr lang="en-GB" b="0" dirty="0"/>
              <a:t>Program</a:t>
            </a:r>
          </a:p>
          <a:p>
            <a:r>
              <a:rPr lang="en-GB" b="0" dirty="0"/>
              <a:t>Fall</a:t>
            </a:r>
          </a:p>
          <a:p>
            <a:r>
              <a:rPr lang="en-GB" b="0" dirty="0"/>
              <a:t>4:00 PM</a:t>
            </a:r>
          </a:p>
          <a:p>
            <a:r>
              <a:rPr lang="en-GB" b="0" dirty="0" err="1"/>
              <a:t>Honor</a:t>
            </a:r>
            <a:endParaRPr lang="en-GB" b="0" dirty="0"/>
          </a:p>
          <a:p>
            <a:r>
              <a:rPr lang="en-GB" b="0" dirty="0"/>
              <a:t>Meter</a:t>
            </a:r>
          </a:p>
          <a:p>
            <a:r>
              <a:rPr lang="en-GB" b="0" dirty="0"/>
              <a:t>Recognize</a:t>
            </a:r>
          </a:p>
          <a:p>
            <a:r>
              <a:rPr lang="en-GB" b="0" dirty="0" err="1"/>
              <a:t>Analyze</a:t>
            </a:r>
            <a:endParaRPr lang="en-GB" b="0" dirty="0"/>
          </a:p>
          <a:p>
            <a:r>
              <a:rPr lang="en-GB" b="0" dirty="0" err="1"/>
              <a:t>Analog</a:t>
            </a:r>
            <a:endParaRPr lang="en-GB" b="0" dirty="0"/>
          </a:p>
          <a:p>
            <a:r>
              <a:rPr lang="en-GB" b="0" dirty="0" err="1"/>
              <a:t>Canceled</a:t>
            </a:r>
            <a:endParaRPr lang="en-GB" b="0" dirty="0"/>
          </a:p>
          <a:p>
            <a:endParaRPr lang="en-GB" b="0" dirty="0"/>
          </a:p>
          <a:p>
            <a:endParaRPr lang="en-GB" b="0" dirty="0"/>
          </a:p>
          <a:p>
            <a:endParaRPr lang="en-GB" b="0" dirty="0"/>
          </a:p>
          <a:p>
            <a:endParaRPr lang="en-GB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15.3.2021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507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Common</a:t>
            </a:r>
            <a:r>
              <a:rPr lang="fi-FI" dirty="0"/>
              <a:t> </a:t>
            </a:r>
            <a:r>
              <a:rPr lang="fi-FI" dirty="0" err="1"/>
              <a:t>Dialectal</a:t>
            </a:r>
            <a:r>
              <a:rPr lang="fi-FI" dirty="0"/>
              <a:t> </a:t>
            </a:r>
            <a:r>
              <a:rPr lang="fi-FI" dirty="0" err="1"/>
              <a:t>Differences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dirty="0">
                <a:solidFill>
                  <a:srgbClr val="00B0F0"/>
                </a:solidFill>
              </a:rPr>
              <a:t>British English</a:t>
            </a:r>
          </a:p>
          <a:p>
            <a:endParaRPr lang="fi-FI" b="0" dirty="0"/>
          </a:p>
          <a:p>
            <a:r>
              <a:rPr lang="fi-FI" b="0" dirty="0" err="1"/>
              <a:t>However</a:t>
            </a:r>
            <a:r>
              <a:rPr lang="fi-FI" b="0" dirty="0"/>
              <a:t> I </a:t>
            </a:r>
            <a:r>
              <a:rPr lang="fi-FI" b="0" dirty="0" err="1"/>
              <a:t>would</a:t>
            </a:r>
            <a:r>
              <a:rPr lang="fi-FI" b="0" dirty="0"/>
              <a:t> </a:t>
            </a:r>
            <a:r>
              <a:rPr lang="fi-FI" b="0" dirty="0" err="1"/>
              <a:t>suggest</a:t>
            </a:r>
            <a:r>
              <a:rPr lang="fi-FI" b="0" dirty="0"/>
              <a:t>…</a:t>
            </a:r>
          </a:p>
          <a:p>
            <a:endParaRPr lang="fi-FI" b="0" dirty="0"/>
          </a:p>
          <a:p>
            <a:r>
              <a:rPr lang="fi-FI" b="0" dirty="0" err="1"/>
              <a:t>Based</a:t>
            </a:r>
            <a:r>
              <a:rPr lang="fi-FI" b="0" dirty="0"/>
              <a:t> on </a:t>
            </a:r>
            <a:r>
              <a:rPr lang="fi-FI" b="0" dirty="0" err="1"/>
              <a:t>the</a:t>
            </a:r>
            <a:r>
              <a:rPr lang="fi-FI" b="0" dirty="0"/>
              <a:t> </a:t>
            </a:r>
            <a:r>
              <a:rPr lang="fi-FI" b="0" dirty="0" err="1"/>
              <a:t>current</a:t>
            </a:r>
            <a:r>
              <a:rPr lang="fi-FI" b="0" dirty="0"/>
              <a:t> </a:t>
            </a:r>
            <a:r>
              <a:rPr lang="fi-FI" b="0" dirty="0" err="1"/>
              <a:t>evidence</a:t>
            </a:r>
            <a:r>
              <a:rPr lang="fi-FI" b="0" dirty="0"/>
              <a:t> </a:t>
            </a:r>
            <a:r>
              <a:rPr lang="fi-FI" b="0" dirty="0" err="1"/>
              <a:t>further</a:t>
            </a:r>
            <a:r>
              <a:rPr lang="fi-FI" b="0" dirty="0"/>
              <a:t> </a:t>
            </a:r>
            <a:r>
              <a:rPr lang="fi-FI" b="0" dirty="0" err="1"/>
              <a:t>research</a:t>
            </a:r>
            <a:r>
              <a:rPr lang="fi-FI" b="0" dirty="0"/>
              <a:t> </a:t>
            </a:r>
            <a:r>
              <a:rPr lang="fi-FI" b="0" dirty="0" err="1"/>
              <a:t>would</a:t>
            </a:r>
            <a:r>
              <a:rPr lang="fi-FI" b="0" dirty="0"/>
              <a:t> </a:t>
            </a:r>
            <a:r>
              <a:rPr lang="fi-FI" b="0" dirty="0" err="1"/>
              <a:t>be</a:t>
            </a:r>
            <a:r>
              <a:rPr lang="fi-FI" b="0" dirty="0"/>
              <a:t>…</a:t>
            </a:r>
          </a:p>
          <a:p>
            <a:endParaRPr lang="fi-FI" b="0" dirty="0"/>
          </a:p>
          <a:p>
            <a:r>
              <a:rPr lang="fi-FI" b="0" dirty="0" err="1"/>
              <a:t>Dr</a:t>
            </a:r>
            <a:r>
              <a:rPr lang="fi-FI" b="0" dirty="0"/>
              <a:t> Smith</a:t>
            </a:r>
          </a:p>
          <a:p>
            <a:endParaRPr lang="fi-FI" b="0" dirty="0"/>
          </a:p>
          <a:p>
            <a:r>
              <a:rPr lang="fi-FI" b="0" dirty="0" err="1"/>
              <a:t>Yours</a:t>
            </a:r>
            <a:r>
              <a:rPr lang="fi-FI" b="0" dirty="0"/>
              <a:t> </a:t>
            </a:r>
            <a:r>
              <a:rPr lang="fi-FI" b="0" dirty="0" err="1"/>
              <a:t>sincerely</a:t>
            </a:r>
            <a:endParaRPr lang="fi-FI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fi-FI" dirty="0">
                <a:solidFill>
                  <a:srgbClr val="00B0F0"/>
                </a:solidFill>
              </a:rPr>
              <a:t>American English</a:t>
            </a:r>
          </a:p>
          <a:p>
            <a:endParaRPr lang="fi-FI" dirty="0"/>
          </a:p>
          <a:p>
            <a:r>
              <a:rPr lang="fi-FI" b="0" dirty="0" err="1"/>
              <a:t>However</a:t>
            </a:r>
            <a:r>
              <a:rPr lang="fi-FI" b="0" dirty="0"/>
              <a:t>, I </a:t>
            </a:r>
            <a:r>
              <a:rPr lang="fi-FI" b="0" dirty="0" err="1"/>
              <a:t>would</a:t>
            </a:r>
            <a:r>
              <a:rPr lang="fi-FI" b="0" dirty="0"/>
              <a:t> </a:t>
            </a:r>
            <a:r>
              <a:rPr lang="fi-FI" b="0" dirty="0" err="1"/>
              <a:t>suggest</a:t>
            </a:r>
            <a:r>
              <a:rPr lang="fi-FI" b="0" dirty="0"/>
              <a:t>…</a:t>
            </a:r>
          </a:p>
          <a:p>
            <a:endParaRPr lang="fi-FI" b="0" dirty="0"/>
          </a:p>
          <a:p>
            <a:r>
              <a:rPr lang="fi-FI" b="0" dirty="0" err="1"/>
              <a:t>Based</a:t>
            </a:r>
            <a:r>
              <a:rPr lang="fi-FI" b="0" dirty="0"/>
              <a:t> on </a:t>
            </a:r>
            <a:r>
              <a:rPr lang="fi-FI" b="0" dirty="0" err="1"/>
              <a:t>the</a:t>
            </a:r>
            <a:r>
              <a:rPr lang="fi-FI" b="0" dirty="0"/>
              <a:t> </a:t>
            </a:r>
            <a:r>
              <a:rPr lang="fi-FI" b="0" dirty="0" err="1"/>
              <a:t>current</a:t>
            </a:r>
            <a:r>
              <a:rPr lang="fi-FI" b="0" dirty="0"/>
              <a:t> </a:t>
            </a:r>
            <a:r>
              <a:rPr lang="fi-FI" b="0" dirty="0" err="1"/>
              <a:t>evidence</a:t>
            </a:r>
            <a:r>
              <a:rPr lang="fi-FI" b="0" dirty="0"/>
              <a:t>, </a:t>
            </a:r>
            <a:r>
              <a:rPr lang="fi-FI" b="0" dirty="0" err="1"/>
              <a:t>further</a:t>
            </a:r>
            <a:r>
              <a:rPr lang="fi-FI" b="0" dirty="0"/>
              <a:t> </a:t>
            </a:r>
            <a:r>
              <a:rPr lang="fi-FI" b="0" dirty="0" err="1"/>
              <a:t>research</a:t>
            </a:r>
            <a:r>
              <a:rPr lang="fi-FI" b="0" dirty="0"/>
              <a:t> </a:t>
            </a:r>
            <a:r>
              <a:rPr lang="fi-FI" b="0" dirty="0" err="1"/>
              <a:t>would</a:t>
            </a:r>
            <a:r>
              <a:rPr lang="fi-FI" b="0" dirty="0"/>
              <a:t> </a:t>
            </a:r>
            <a:r>
              <a:rPr lang="fi-FI" b="0" dirty="0" err="1"/>
              <a:t>be</a:t>
            </a:r>
            <a:r>
              <a:rPr lang="fi-FI" b="0" dirty="0"/>
              <a:t>…</a:t>
            </a:r>
          </a:p>
          <a:p>
            <a:endParaRPr lang="fi-FI" b="0" dirty="0"/>
          </a:p>
          <a:p>
            <a:r>
              <a:rPr lang="fi-FI" b="0" dirty="0" err="1"/>
              <a:t>Dr</a:t>
            </a:r>
            <a:r>
              <a:rPr lang="fi-FI" b="0" dirty="0"/>
              <a:t>. Smith</a:t>
            </a:r>
          </a:p>
          <a:p>
            <a:endParaRPr lang="fi-FI" b="0" dirty="0"/>
          </a:p>
          <a:p>
            <a:r>
              <a:rPr lang="fi-FI" b="0" dirty="0" err="1"/>
              <a:t>Sincerely</a:t>
            </a:r>
            <a:r>
              <a:rPr lang="fi-FI" b="0" dirty="0"/>
              <a:t> </a:t>
            </a:r>
            <a:r>
              <a:rPr lang="fi-FI" b="0" dirty="0" err="1"/>
              <a:t>yours</a:t>
            </a:r>
            <a:r>
              <a:rPr lang="fi-FI" b="0" dirty="0"/>
              <a:t>,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A649A5E8-EE9D-CB41-8F80-274DF3CEAEDA}" type="datetime1">
              <a:rPr lang="fi-FI" smtClean="0"/>
              <a:pPr>
                <a:defRPr/>
              </a:pPr>
              <a:t>15.3.2021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7D79A8AE-7274-0C4A-AB42-92022833E6E2}" type="slidenum">
              <a:rPr lang="fi-FI" smtClean="0"/>
              <a:pPr>
                <a:defRPr/>
              </a:pPr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644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Peer feedback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sz="2000" b="0" dirty="0"/>
              <a:t>Read </a:t>
            </a:r>
            <a:r>
              <a:rPr lang="fi-FI" sz="2000" b="0" dirty="0" err="1"/>
              <a:t>through</a:t>
            </a:r>
            <a:r>
              <a:rPr lang="fi-FI" sz="2000" b="0" dirty="0"/>
              <a:t> </a:t>
            </a:r>
            <a:r>
              <a:rPr lang="fi-FI" sz="2000" b="0" dirty="0" err="1"/>
              <a:t>your</a:t>
            </a:r>
            <a:r>
              <a:rPr lang="fi-FI" sz="2000" b="0" dirty="0"/>
              <a:t> </a:t>
            </a:r>
            <a:r>
              <a:rPr lang="fi-FI" sz="2000" b="0" dirty="0" err="1"/>
              <a:t>partner’s</a:t>
            </a:r>
            <a:r>
              <a:rPr lang="fi-FI" sz="2000" b="0" dirty="0"/>
              <a:t> </a:t>
            </a:r>
            <a:r>
              <a:rPr lang="fi-FI" sz="2000" b="0" dirty="0" err="1"/>
              <a:t>paper</a:t>
            </a:r>
            <a:r>
              <a:rPr lang="fi-FI" sz="2000" b="0" dirty="0"/>
              <a:t>.</a:t>
            </a:r>
          </a:p>
          <a:p>
            <a:br>
              <a:rPr lang="fi-FI" sz="2000" b="0" dirty="0"/>
            </a:br>
            <a:r>
              <a:rPr lang="fi-FI" sz="2000" b="0" dirty="0"/>
              <a:t>Make </a:t>
            </a:r>
            <a:r>
              <a:rPr lang="fi-FI" sz="2000" b="0" dirty="0" err="1"/>
              <a:t>note</a:t>
            </a:r>
            <a:r>
              <a:rPr lang="fi-FI" sz="2000" b="0" dirty="0"/>
              <a:t> of </a:t>
            </a:r>
            <a:r>
              <a:rPr lang="fi-FI" sz="2000" b="0" dirty="0" err="1"/>
              <a:t>the</a:t>
            </a:r>
            <a:r>
              <a:rPr lang="fi-FI" sz="2000" b="0" dirty="0"/>
              <a:t> </a:t>
            </a:r>
            <a:r>
              <a:rPr lang="fi-FI" sz="2000" b="0" dirty="0" err="1"/>
              <a:t>following</a:t>
            </a:r>
            <a:r>
              <a:rPr lang="fi-FI" sz="2000" b="0" dirty="0"/>
              <a:t>:</a:t>
            </a:r>
          </a:p>
          <a:p>
            <a:pPr marL="342900" indent="-342900">
              <a:buFontTx/>
              <a:buChar char="-"/>
            </a:pPr>
            <a:r>
              <a:rPr lang="fi-FI" sz="2000" b="0" dirty="0"/>
              <a:t>Anglo-</a:t>
            </a:r>
            <a:r>
              <a:rPr lang="fi-FI" sz="2000" b="0" dirty="0" err="1"/>
              <a:t>Saxon</a:t>
            </a:r>
            <a:r>
              <a:rPr lang="fi-FI" sz="2000" b="0" dirty="0"/>
              <a:t> </a:t>
            </a:r>
            <a:r>
              <a:rPr lang="fi-FI" sz="2000" b="0" dirty="0" err="1"/>
              <a:t>verbs</a:t>
            </a:r>
            <a:endParaRPr lang="fi-FI" sz="2000" b="0" dirty="0"/>
          </a:p>
          <a:p>
            <a:pPr marL="342900" indent="-342900">
              <a:buFontTx/>
              <a:buChar char="-"/>
            </a:pPr>
            <a:r>
              <a:rPr lang="fi-FI" sz="2000" b="0" dirty="0" err="1"/>
              <a:t>Verb</a:t>
            </a:r>
            <a:r>
              <a:rPr lang="fi-FI" sz="2000" b="0" dirty="0"/>
              <a:t> </a:t>
            </a:r>
            <a:r>
              <a:rPr lang="fi-FI" sz="2000" b="0" dirty="0" err="1"/>
              <a:t>tense</a:t>
            </a:r>
            <a:endParaRPr lang="fi-FI" sz="2000" b="0" dirty="0"/>
          </a:p>
          <a:p>
            <a:pPr marL="342900" indent="-342900">
              <a:buFontTx/>
              <a:buChar char="-"/>
            </a:pPr>
            <a:r>
              <a:rPr lang="fi-FI" sz="2000" b="0" dirty="0" err="1"/>
              <a:t>Use</a:t>
            </a:r>
            <a:r>
              <a:rPr lang="fi-FI" sz="2000" b="0" dirty="0"/>
              <a:t> of </a:t>
            </a:r>
            <a:r>
              <a:rPr lang="fi-FI" sz="2000" b="0" dirty="0" err="1"/>
              <a:t>active</a:t>
            </a:r>
            <a:r>
              <a:rPr lang="fi-FI" sz="2000" b="0" dirty="0"/>
              <a:t> and </a:t>
            </a:r>
            <a:r>
              <a:rPr lang="fi-FI" sz="2000" b="0" dirty="0" err="1"/>
              <a:t>passive</a:t>
            </a:r>
            <a:endParaRPr lang="fi-FI" sz="2000" b="0" dirty="0"/>
          </a:p>
          <a:p>
            <a:pPr marL="342900" indent="-342900">
              <a:buFontTx/>
              <a:buChar char="-"/>
            </a:pPr>
            <a:r>
              <a:rPr lang="fi-FI" sz="2000" b="0" dirty="0" err="1"/>
              <a:t>Any</a:t>
            </a:r>
            <a:r>
              <a:rPr lang="fi-FI" sz="2000" b="0" dirty="0"/>
              <a:t> </a:t>
            </a:r>
            <a:r>
              <a:rPr lang="fi-FI" sz="2000" b="0" dirty="0" err="1"/>
              <a:t>shift</a:t>
            </a:r>
            <a:r>
              <a:rPr lang="fi-FI" sz="2000" b="0" dirty="0"/>
              <a:t> in English </a:t>
            </a:r>
            <a:r>
              <a:rPr lang="fi-FI" sz="2000" b="0" dirty="0" err="1"/>
              <a:t>dialect</a:t>
            </a:r>
            <a:endParaRPr lang="fi-FI" sz="2000" b="0" dirty="0"/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5524500" y="6111875"/>
            <a:ext cx="3619500" cy="185738"/>
          </a:xfrm>
        </p:spPr>
        <p:txBody>
          <a:bodyPr/>
          <a:lstStyle/>
          <a:p>
            <a:pPr>
              <a:defRPr/>
            </a:pPr>
            <a:fld id="{A649A5E8-EE9D-CB41-8F80-274DF3CEAEDA}" type="datetime1">
              <a:rPr lang="fi-FI" smtClean="0"/>
              <a:pPr>
                <a:defRPr/>
              </a:pPr>
              <a:t>15.3.2021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524500" y="6297613"/>
            <a:ext cx="3619500" cy="161925"/>
          </a:xfrm>
        </p:spPr>
        <p:txBody>
          <a:bodyPr/>
          <a:lstStyle/>
          <a:p>
            <a:pPr>
              <a:defRPr/>
            </a:pPr>
            <a:fld id="{7D79A8AE-7274-0C4A-AB42-92022833E6E2}" type="slidenum">
              <a:rPr lang="fi-FI" smtClean="0"/>
              <a:pPr>
                <a:defRPr/>
              </a:pPr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1945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How is English </a:t>
            </a:r>
            <a:r>
              <a:rPr lang="fi-FI" dirty="0" err="1"/>
              <a:t>academic</a:t>
            </a:r>
            <a:r>
              <a:rPr lang="fi-FI" dirty="0"/>
              <a:t> </a:t>
            </a:r>
            <a:r>
              <a:rPr lang="fi-FI" dirty="0" err="1"/>
              <a:t>writing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159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Kaplan’s</a:t>
            </a:r>
            <a:r>
              <a:rPr lang="fi-FI" dirty="0"/>
              <a:t> (1966) cross-</a:t>
            </a:r>
            <a:r>
              <a:rPr lang="fi-FI" dirty="0" err="1"/>
              <a:t>cultural</a:t>
            </a:r>
            <a:r>
              <a:rPr lang="fi-FI" dirty="0"/>
              <a:t> </a:t>
            </a:r>
            <a:r>
              <a:rPr lang="fi-FI" dirty="0" err="1"/>
              <a:t>writing</a:t>
            </a:r>
            <a:r>
              <a:rPr lang="fi-FI" dirty="0"/>
              <a:t> </a:t>
            </a:r>
            <a:r>
              <a:rPr lang="fi-FI" dirty="0" err="1"/>
              <a:t>conventions</a:t>
            </a:r>
            <a:r>
              <a:rPr lang="fi-FI" dirty="0"/>
              <a:t>*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1F64257C-E009-394F-997B-9AE811492EDD}" type="datetime1">
              <a:rPr lang="fi-FI" smtClean="0"/>
              <a:pPr>
                <a:defRPr/>
              </a:pPr>
              <a:t>15.3.2021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545180D-9F57-224F-AD9B-D6C47196F0CD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58" y="2171440"/>
            <a:ext cx="7966642" cy="242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6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Differences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Academic</a:t>
            </a:r>
            <a:r>
              <a:rPr lang="fi-FI" dirty="0"/>
              <a:t> Writing in English and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language</a:t>
            </a:r>
            <a:endParaRPr lang="fi-FI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spcBef>
                <a:spcPts val="0"/>
              </a:spcBef>
              <a:buFontTx/>
              <a:buChar char="•"/>
            </a:pPr>
            <a:r>
              <a:rPr lang="fi-FI" sz="3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Reader-</a:t>
            </a:r>
            <a:r>
              <a:rPr lang="fi-FI" sz="3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responsible</a:t>
            </a:r>
            <a:r>
              <a:rPr lang="fi-FI" sz="3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i-FI" sz="3000" dirty="0" err="1">
                <a:latin typeface="Calibri" pitchFamily="34" charset="0"/>
                <a:cs typeface="Calibri" pitchFamily="34" charset="0"/>
              </a:rPr>
              <a:t>writing</a:t>
            </a:r>
            <a:r>
              <a:rPr lang="fi-FI" sz="3000" dirty="0">
                <a:latin typeface="Calibri" pitchFamily="34" charset="0"/>
                <a:cs typeface="Calibri" pitchFamily="34" charset="0"/>
              </a:rPr>
              <a:t> culture – </a:t>
            </a:r>
            <a:r>
              <a:rPr lang="fi-FI" sz="30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fi-FI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fi-FI" sz="3000" dirty="0" err="1">
                <a:latin typeface="Calibri" pitchFamily="34" charset="0"/>
                <a:cs typeface="Calibri" pitchFamily="34" charset="0"/>
              </a:rPr>
              <a:t>responsibility</a:t>
            </a:r>
            <a:r>
              <a:rPr lang="fi-FI" sz="3000" dirty="0">
                <a:latin typeface="Calibri" pitchFamily="34" charset="0"/>
                <a:cs typeface="Calibri" pitchFamily="34" charset="0"/>
              </a:rPr>
              <a:t> for </a:t>
            </a:r>
            <a:r>
              <a:rPr lang="fi-FI" sz="3000" dirty="0" err="1">
                <a:latin typeface="Calibri" pitchFamily="34" charset="0"/>
                <a:cs typeface="Calibri" pitchFamily="34" charset="0"/>
              </a:rPr>
              <a:t>understanding</a:t>
            </a:r>
            <a:r>
              <a:rPr lang="fi-FI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fi-FI" sz="30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fi-FI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fi-FI" sz="3000" dirty="0" err="1">
                <a:latin typeface="Calibri" pitchFamily="34" charset="0"/>
                <a:cs typeface="Calibri" pitchFamily="34" charset="0"/>
              </a:rPr>
              <a:t>message</a:t>
            </a:r>
            <a:r>
              <a:rPr lang="fi-FI" sz="3000" dirty="0">
                <a:latin typeface="Calibri" pitchFamily="34" charset="0"/>
                <a:cs typeface="Calibri" pitchFamily="34" charset="0"/>
              </a:rPr>
              <a:t> is </a:t>
            </a:r>
            <a:r>
              <a:rPr lang="fi-FI" sz="3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on </a:t>
            </a:r>
            <a:r>
              <a:rPr lang="fi-FI" sz="3000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fi-FI" sz="3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i-FI" sz="3000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reader</a:t>
            </a:r>
            <a:endParaRPr lang="fi-FI" sz="30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i-FI" sz="2667" dirty="0" err="1">
                <a:latin typeface="Calibri" pitchFamily="34" charset="0"/>
                <a:cs typeface="Calibri" pitchFamily="34" charset="0"/>
              </a:rPr>
              <a:t>Avoids</a:t>
            </a:r>
            <a:r>
              <a:rPr lang="fi-FI" sz="2667" dirty="0">
                <a:latin typeface="Calibri" pitchFamily="34" charset="0"/>
                <a:cs typeface="Calibri" pitchFamily="34" charset="0"/>
              </a:rPr>
              <a:t> </a:t>
            </a:r>
            <a:r>
              <a:rPr lang="fi-FI" sz="2667" dirty="0" err="1">
                <a:latin typeface="Calibri" pitchFamily="34" charset="0"/>
                <a:cs typeface="Calibri" pitchFamily="34" charset="0"/>
              </a:rPr>
              <a:t>stating</a:t>
            </a:r>
            <a:r>
              <a:rPr lang="fi-FI" sz="2667" dirty="0">
                <a:latin typeface="Calibri" pitchFamily="34" charset="0"/>
                <a:cs typeface="Calibri" pitchFamily="34" charset="0"/>
              </a:rPr>
              <a:t> </a:t>
            </a:r>
            <a:r>
              <a:rPr lang="fi-FI" sz="2667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fi-FI" sz="2667" dirty="0">
                <a:latin typeface="Calibri" pitchFamily="34" charset="0"/>
                <a:cs typeface="Calibri" pitchFamily="34" charset="0"/>
              </a:rPr>
              <a:t> </a:t>
            </a:r>
            <a:r>
              <a:rPr lang="fi-FI" sz="2667" dirty="0" err="1">
                <a:latin typeface="Calibri" pitchFamily="34" charset="0"/>
                <a:cs typeface="Calibri" pitchFamily="34" charset="0"/>
              </a:rPr>
              <a:t>obvious</a:t>
            </a:r>
            <a:endParaRPr lang="fi-FI" sz="2667" dirty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i-FI" sz="2667" dirty="0" err="1">
                <a:latin typeface="Calibri" pitchFamily="34" charset="0"/>
                <a:cs typeface="Calibri" pitchFamily="34" charset="0"/>
              </a:rPr>
              <a:t>Avoids</a:t>
            </a:r>
            <a:r>
              <a:rPr lang="fi-FI" sz="2667" dirty="0">
                <a:latin typeface="Calibri" pitchFamily="34" charset="0"/>
                <a:cs typeface="Calibri" pitchFamily="34" charset="0"/>
              </a:rPr>
              <a:t> </a:t>
            </a:r>
            <a:r>
              <a:rPr lang="fi-FI" sz="2667" dirty="0" err="1">
                <a:latin typeface="Calibri" pitchFamily="34" charset="0"/>
                <a:cs typeface="Calibri" pitchFamily="34" charset="0"/>
              </a:rPr>
              <a:t>repetition</a:t>
            </a:r>
            <a:endParaRPr lang="fi-FI" sz="2667" dirty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i-FI" sz="2667" dirty="0" err="1">
                <a:latin typeface="Calibri" pitchFamily="34" charset="0"/>
                <a:cs typeface="Calibri" pitchFamily="34" charset="0"/>
              </a:rPr>
              <a:t>Preference</a:t>
            </a:r>
            <a:r>
              <a:rPr lang="fi-FI" sz="2667" dirty="0">
                <a:latin typeface="Calibri" pitchFamily="34" charset="0"/>
                <a:cs typeface="Calibri" pitchFamily="34" charset="0"/>
              </a:rPr>
              <a:t> for </a:t>
            </a:r>
            <a:r>
              <a:rPr lang="fi-FI" sz="2667" dirty="0" err="1">
                <a:latin typeface="Calibri" pitchFamily="34" charset="0"/>
                <a:cs typeface="Calibri" pitchFamily="34" charset="0"/>
              </a:rPr>
              <a:t>complicated</a:t>
            </a:r>
            <a:r>
              <a:rPr lang="fi-FI" sz="2667" dirty="0">
                <a:latin typeface="Calibri" pitchFamily="34" charset="0"/>
                <a:cs typeface="Calibri" pitchFamily="34" charset="0"/>
              </a:rPr>
              <a:t> </a:t>
            </a:r>
            <a:r>
              <a:rPr lang="fi-FI" sz="2667" dirty="0" err="1">
                <a:latin typeface="Calibri" pitchFamily="34" charset="0"/>
                <a:cs typeface="Calibri" pitchFamily="34" charset="0"/>
              </a:rPr>
              <a:t>structures</a:t>
            </a:r>
            <a:r>
              <a:rPr lang="fi-FI" sz="2667" dirty="0"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1F64257C-E009-394F-997B-9AE811492EDD}" type="datetime1">
              <a:rPr lang="fi-FI" smtClean="0"/>
              <a:pPr>
                <a:defRPr/>
              </a:pPr>
              <a:t>15.3.2021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545180D-9F57-224F-AD9B-D6C47196F0CD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40001" y="5364416"/>
            <a:ext cx="72008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Hinds, J. (1987). Reader versus writer responsibility: A new typology. In U. Connor &amp; R. B. Kaplan (Eds.), </a:t>
            </a:r>
            <a:r>
              <a:rPr lang="en-US" sz="1100" i="1" dirty="0"/>
              <a:t>Writing across languages: Analysis of L2 Text </a:t>
            </a:r>
            <a:r>
              <a:rPr lang="en-US" sz="1100" dirty="0"/>
              <a:t>(pp. 141-152). Reading, MA: Addison-Wesley. 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51069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Differences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Academic</a:t>
            </a:r>
            <a:r>
              <a:rPr lang="fi-FI" dirty="0"/>
              <a:t> Writing in English and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language</a:t>
            </a:r>
            <a:endParaRPr lang="fi-FI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i-FI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Writer-</a:t>
            </a:r>
            <a:r>
              <a:rPr lang="fi-FI" sz="3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responsible</a:t>
            </a:r>
            <a:r>
              <a:rPr lang="fi-FI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fi-FI" sz="3000" dirty="0" err="1">
                <a:latin typeface="Calibri" pitchFamily="34" charset="0"/>
                <a:cs typeface="Calibri" pitchFamily="34" charset="0"/>
              </a:rPr>
              <a:t>writing</a:t>
            </a:r>
            <a:r>
              <a:rPr lang="fi-FI" sz="3000" dirty="0">
                <a:latin typeface="Calibri" pitchFamily="34" charset="0"/>
                <a:cs typeface="Calibri" pitchFamily="34" charset="0"/>
              </a:rPr>
              <a:t> culture – </a:t>
            </a:r>
            <a:r>
              <a:rPr lang="fi-FI" sz="30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fi-FI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fi-FI" sz="3000" dirty="0" err="1">
                <a:latin typeface="Calibri" pitchFamily="34" charset="0"/>
                <a:cs typeface="Calibri" pitchFamily="34" charset="0"/>
              </a:rPr>
              <a:t>responsibility</a:t>
            </a:r>
            <a:r>
              <a:rPr lang="fi-FI" sz="3000" dirty="0">
                <a:latin typeface="Calibri" pitchFamily="34" charset="0"/>
                <a:cs typeface="Calibri" pitchFamily="34" charset="0"/>
              </a:rPr>
              <a:t> for </a:t>
            </a:r>
            <a:r>
              <a:rPr lang="fi-FI" sz="3000" dirty="0" err="1">
                <a:latin typeface="Calibri" pitchFamily="34" charset="0"/>
                <a:cs typeface="Calibri" pitchFamily="34" charset="0"/>
              </a:rPr>
              <a:t>getting</a:t>
            </a:r>
            <a:r>
              <a:rPr lang="fi-FI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fi-FI" sz="30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fi-FI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fi-FI" sz="3000" dirty="0" err="1">
                <a:latin typeface="Calibri" pitchFamily="34" charset="0"/>
                <a:cs typeface="Calibri" pitchFamily="34" charset="0"/>
              </a:rPr>
              <a:t>message</a:t>
            </a:r>
            <a:r>
              <a:rPr lang="fi-FI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fi-FI" sz="3000" dirty="0" err="1">
                <a:latin typeface="Calibri" pitchFamily="34" charset="0"/>
                <a:cs typeface="Calibri" pitchFamily="34" charset="0"/>
              </a:rPr>
              <a:t>across</a:t>
            </a:r>
            <a:r>
              <a:rPr lang="fi-FI" sz="3000" dirty="0">
                <a:latin typeface="Calibri" pitchFamily="34" charset="0"/>
                <a:cs typeface="Calibri" pitchFamily="34" charset="0"/>
              </a:rPr>
              <a:t> is on </a:t>
            </a:r>
            <a:r>
              <a:rPr lang="fi-FI" sz="30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fi-FI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fi-FI" sz="3000" dirty="0" err="1">
                <a:latin typeface="Calibri" pitchFamily="34" charset="0"/>
                <a:cs typeface="Calibri" pitchFamily="34" charset="0"/>
              </a:rPr>
              <a:t>writer</a:t>
            </a:r>
            <a:endParaRPr lang="fi-FI" sz="3000" dirty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i-FI" sz="2667" dirty="0" err="1">
                <a:latin typeface="Calibri" pitchFamily="34" charset="0"/>
                <a:cs typeface="Calibri" pitchFamily="34" charset="0"/>
              </a:rPr>
              <a:t>Gives</a:t>
            </a:r>
            <a:r>
              <a:rPr lang="fi-FI" sz="2667" dirty="0">
                <a:latin typeface="Calibri" pitchFamily="34" charset="0"/>
                <a:cs typeface="Calibri" pitchFamily="34" charset="0"/>
              </a:rPr>
              <a:t> a </a:t>
            </a:r>
            <a:r>
              <a:rPr lang="fi-FI" sz="2667" dirty="0" err="1">
                <a:latin typeface="Calibri" pitchFamily="34" charset="0"/>
                <a:cs typeface="Calibri" pitchFamily="34" charset="0"/>
              </a:rPr>
              <a:t>lot</a:t>
            </a:r>
            <a:r>
              <a:rPr lang="fi-FI" sz="2667" dirty="0">
                <a:latin typeface="Calibri" pitchFamily="34" charset="0"/>
                <a:cs typeface="Calibri" pitchFamily="34" charset="0"/>
              </a:rPr>
              <a:t> of </a:t>
            </a:r>
            <a:r>
              <a:rPr lang="fi-FI" sz="2667" dirty="0" err="1">
                <a:latin typeface="Calibri" pitchFamily="34" charset="0"/>
                <a:cs typeface="Calibri" pitchFamily="34" charset="0"/>
              </a:rPr>
              <a:t>background</a:t>
            </a:r>
            <a:r>
              <a:rPr lang="fi-FI" sz="2667" dirty="0">
                <a:latin typeface="Calibri" pitchFamily="34" charset="0"/>
                <a:cs typeface="Calibri" pitchFamily="34" charset="0"/>
              </a:rPr>
              <a:t> </a:t>
            </a:r>
            <a:r>
              <a:rPr lang="fi-FI" sz="2667" dirty="0" err="1">
                <a:latin typeface="Calibri" pitchFamily="34" charset="0"/>
                <a:cs typeface="Calibri" pitchFamily="34" charset="0"/>
              </a:rPr>
              <a:t>information</a:t>
            </a:r>
            <a:endParaRPr lang="fi-FI" sz="2667" dirty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i-FI" sz="2667" dirty="0" err="1">
                <a:latin typeface="Calibri" pitchFamily="34" charset="0"/>
                <a:cs typeface="Calibri" pitchFamily="34" charset="0"/>
              </a:rPr>
              <a:t>Repetition</a:t>
            </a:r>
            <a:r>
              <a:rPr lang="fi-FI" sz="2667" dirty="0">
                <a:latin typeface="Calibri" pitchFamily="34" charset="0"/>
                <a:cs typeface="Calibri" pitchFamily="34" charset="0"/>
              </a:rPr>
              <a:t> and </a:t>
            </a:r>
            <a:r>
              <a:rPr lang="fi-FI" sz="2667" dirty="0" err="1">
                <a:latin typeface="Calibri" pitchFamily="34" charset="0"/>
                <a:cs typeface="Calibri" pitchFamily="34" charset="0"/>
              </a:rPr>
              <a:t>summaries</a:t>
            </a:r>
            <a:endParaRPr lang="fi-FI" sz="2667" dirty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i-FI" sz="2667" dirty="0">
                <a:latin typeface="Calibri" pitchFamily="34" charset="0"/>
                <a:cs typeface="Calibri" pitchFamily="34" charset="0"/>
              </a:rPr>
              <a:t>Language is </a:t>
            </a:r>
            <a:r>
              <a:rPr lang="fi-FI" sz="2667" dirty="0" err="1">
                <a:latin typeface="Calibri" pitchFamily="34" charset="0"/>
                <a:cs typeface="Calibri" pitchFamily="34" charset="0"/>
              </a:rPr>
              <a:t>clear</a:t>
            </a:r>
            <a:r>
              <a:rPr lang="fi-FI" sz="2667" dirty="0">
                <a:latin typeface="Calibri" pitchFamily="34" charset="0"/>
                <a:cs typeface="Calibri" pitchFamily="34" charset="0"/>
              </a:rPr>
              <a:t> and </a:t>
            </a:r>
            <a:r>
              <a:rPr lang="fi-FI" sz="2667" dirty="0" err="1">
                <a:latin typeface="Calibri" pitchFamily="34" charset="0"/>
                <a:cs typeface="Calibri" pitchFamily="34" charset="0"/>
              </a:rPr>
              <a:t>simple</a:t>
            </a:r>
            <a:endParaRPr lang="fi-FI" sz="2667" dirty="0"/>
          </a:p>
          <a:p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1F64257C-E009-394F-997B-9AE811492EDD}" type="datetime1">
              <a:rPr lang="fi-FI" smtClean="0"/>
              <a:pPr>
                <a:defRPr/>
              </a:pPr>
              <a:t>15.3.2021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545180D-9F57-224F-AD9B-D6C47196F0CD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40001" y="5364416"/>
            <a:ext cx="72008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Hinds, J. (1987). Reader versus writer responsibility: A new typology. In U. Connor &amp; R. B. Kaplan (Eds.), </a:t>
            </a:r>
            <a:r>
              <a:rPr lang="en-US" sz="1100" i="1" dirty="0"/>
              <a:t>Writing across languages: Analysis of L2 Text </a:t>
            </a:r>
            <a:r>
              <a:rPr lang="en-US" sz="1100" dirty="0"/>
              <a:t>(pp. 141-152). Reading, MA: Addison-Wesley. 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520141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Structuring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introduction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524500" y="6111875"/>
            <a:ext cx="3619500" cy="185738"/>
          </a:xfrm>
        </p:spPr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15.3.2021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524500" y="6297613"/>
            <a:ext cx="3619500" cy="161925"/>
          </a:xfrm>
        </p:spPr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2736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fi-FI" dirty="0"/>
              <a:t>The </a:t>
            </a:r>
            <a:r>
              <a:rPr lang="en-US" altLang="fi-FI" dirty="0" err="1"/>
              <a:t>Toulmin-Zappen</a:t>
            </a:r>
            <a:r>
              <a:rPr lang="en-US" altLang="fi-FI" dirty="0"/>
              <a:t> model</a:t>
            </a:r>
            <a:br>
              <a:rPr lang="en-US" altLang="fi-FI" dirty="0"/>
            </a:br>
            <a:r>
              <a:rPr lang="en-US" altLang="fi-FI" sz="3200" dirty="0"/>
              <a:t>(Problem-solution pattern)</a:t>
            </a:r>
            <a:endParaRPr lang="fi-FI" altLang="fi-FI" sz="3200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quarter" idx="14"/>
          </p:nvPr>
        </p:nvSpPr>
        <p:spPr>
          <a:xfrm>
            <a:off x="540001" y="1696308"/>
            <a:ext cx="8085599" cy="3354158"/>
          </a:xfrm>
          <a:solidFill>
            <a:schemeClr val="bg1"/>
          </a:solidFill>
        </p:spPr>
        <p:txBody>
          <a:bodyPr/>
          <a:lstStyle/>
          <a:p>
            <a:r>
              <a:rPr lang="fi-FI" altLang="fi-FI" b="0" dirty="0" err="1"/>
              <a:t>Arguably</a:t>
            </a:r>
            <a:r>
              <a:rPr lang="fi-FI" altLang="fi-FI" b="0" dirty="0"/>
              <a:t>, </a:t>
            </a:r>
            <a:r>
              <a:rPr lang="fi-FI" altLang="fi-FI" b="0" dirty="0" err="1"/>
              <a:t>the</a:t>
            </a:r>
            <a:r>
              <a:rPr lang="fi-FI" altLang="fi-FI" b="0" dirty="0"/>
              <a:t> </a:t>
            </a:r>
            <a:r>
              <a:rPr lang="fi-FI" altLang="fi-FI" b="0" dirty="0" err="1"/>
              <a:t>most</a:t>
            </a:r>
            <a:r>
              <a:rPr lang="fi-FI" altLang="fi-FI" b="0" dirty="0"/>
              <a:t> </a:t>
            </a:r>
            <a:r>
              <a:rPr lang="fi-FI" altLang="fi-FI" b="0" dirty="0" err="1"/>
              <a:t>important</a:t>
            </a:r>
            <a:r>
              <a:rPr lang="fi-FI" altLang="fi-FI" b="0" dirty="0"/>
              <a:t> </a:t>
            </a:r>
            <a:r>
              <a:rPr lang="fi-FI" altLang="fi-FI" b="0" dirty="0" err="1"/>
              <a:t>pattern</a:t>
            </a:r>
            <a:r>
              <a:rPr lang="fi-FI" altLang="fi-FI" b="0" dirty="0"/>
              <a:t> of </a:t>
            </a:r>
            <a:r>
              <a:rPr lang="fi-FI" altLang="fi-FI" b="0" dirty="0" err="1"/>
              <a:t>organization</a:t>
            </a:r>
            <a:r>
              <a:rPr lang="fi-FI" altLang="fi-FI" b="0" dirty="0"/>
              <a:t> in </a:t>
            </a:r>
          </a:p>
          <a:p>
            <a:r>
              <a:rPr lang="fi-FI" altLang="fi-FI" b="0" dirty="0" err="1"/>
              <a:t>academic</a:t>
            </a:r>
            <a:r>
              <a:rPr lang="fi-FI" altLang="fi-FI" b="0" dirty="0"/>
              <a:t> </a:t>
            </a:r>
            <a:r>
              <a:rPr lang="fi-FI" altLang="fi-FI" b="0" dirty="0" err="1"/>
              <a:t>writing</a:t>
            </a:r>
            <a:r>
              <a:rPr lang="fi-FI" altLang="fi-FI" b="0" dirty="0"/>
              <a:t>.</a:t>
            </a:r>
          </a:p>
          <a:p>
            <a:pPr marL="342900" indent="-342900">
              <a:buFontTx/>
              <a:buChar char="-"/>
            </a:pPr>
            <a:endParaRPr lang="fi-FI" altLang="fi-FI" b="1" dirty="0"/>
          </a:p>
          <a:p>
            <a:pPr marL="0" indent="0">
              <a:buFontTx/>
              <a:buNone/>
            </a:pPr>
            <a:r>
              <a:rPr lang="fi-FI" altLang="fi-FI" dirty="0" err="1"/>
              <a:t>This</a:t>
            </a:r>
            <a:r>
              <a:rPr lang="fi-FI" altLang="fi-FI" dirty="0"/>
              <a:t> </a:t>
            </a:r>
            <a:r>
              <a:rPr lang="fi-FI" altLang="fi-FI" dirty="0" err="1"/>
              <a:t>model</a:t>
            </a:r>
            <a:r>
              <a:rPr lang="fi-FI" altLang="fi-FI" dirty="0"/>
              <a:t> and </a:t>
            </a:r>
            <a:r>
              <a:rPr lang="fi-FI" altLang="fi-FI" dirty="0" err="1"/>
              <a:t>its</a:t>
            </a:r>
            <a:r>
              <a:rPr lang="fi-FI" altLang="fi-FI" dirty="0"/>
              <a:t> </a:t>
            </a:r>
            <a:r>
              <a:rPr lang="fi-FI" altLang="fi-FI" dirty="0" err="1"/>
              <a:t>variants</a:t>
            </a:r>
            <a:r>
              <a:rPr lang="fi-FI" altLang="fi-FI" dirty="0"/>
              <a:t> </a:t>
            </a:r>
            <a:r>
              <a:rPr lang="fi-FI" altLang="fi-FI" dirty="0" err="1"/>
              <a:t>are</a:t>
            </a:r>
            <a:r>
              <a:rPr lang="fi-FI" altLang="fi-FI" dirty="0"/>
              <a:t> </a:t>
            </a:r>
            <a:r>
              <a:rPr lang="fi-FI" altLang="fi-FI" dirty="0" err="1"/>
              <a:t>commonly</a:t>
            </a:r>
            <a:r>
              <a:rPr lang="fi-FI" altLang="fi-FI" dirty="0"/>
              <a:t> </a:t>
            </a:r>
            <a:r>
              <a:rPr lang="fi-FI" altLang="fi-FI" dirty="0" err="1"/>
              <a:t>found</a:t>
            </a:r>
            <a:r>
              <a:rPr lang="fi-FI" altLang="fi-FI" dirty="0"/>
              <a:t> in:</a:t>
            </a:r>
          </a:p>
          <a:p>
            <a:pPr marL="342900" indent="-342900">
              <a:buFontTx/>
              <a:buChar char="-"/>
            </a:pPr>
            <a:r>
              <a:rPr lang="fi-FI" altLang="fi-FI" b="0" dirty="0" err="1"/>
              <a:t>argumentative</a:t>
            </a:r>
            <a:r>
              <a:rPr lang="fi-FI" altLang="fi-FI" b="0" dirty="0"/>
              <a:t> and </a:t>
            </a:r>
            <a:r>
              <a:rPr lang="fi-FI" altLang="fi-FI" b="0" dirty="0" err="1"/>
              <a:t>evaluative</a:t>
            </a:r>
            <a:r>
              <a:rPr lang="fi-FI" altLang="fi-FI" b="0" dirty="0"/>
              <a:t> </a:t>
            </a:r>
            <a:r>
              <a:rPr lang="fi-FI" altLang="fi-FI" b="0" dirty="0" err="1"/>
              <a:t>critical</a:t>
            </a:r>
            <a:r>
              <a:rPr lang="fi-FI" altLang="fi-FI" b="0" dirty="0"/>
              <a:t> </a:t>
            </a:r>
            <a:r>
              <a:rPr lang="fi-FI" altLang="fi-FI" b="0" dirty="0" err="1"/>
              <a:t>thinking</a:t>
            </a:r>
            <a:endParaRPr lang="fi-FI" altLang="fi-FI" b="0" dirty="0"/>
          </a:p>
          <a:p>
            <a:pPr marL="342900" indent="-342900">
              <a:buFontTx/>
              <a:buChar char="-"/>
            </a:pPr>
            <a:r>
              <a:rPr lang="fi-FI" altLang="fi-FI" b="0" dirty="0"/>
              <a:t>Bachelor, </a:t>
            </a:r>
            <a:r>
              <a:rPr lang="fi-FI" altLang="fi-FI" b="0" dirty="0" err="1"/>
              <a:t>Master’s</a:t>
            </a:r>
            <a:r>
              <a:rPr lang="fi-FI" altLang="fi-FI" b="0" dirty="0"/>
              <a:t> and </a:t>
            </a:r>
            <a:r>
              <a:rPr lang="fi-FI" altLang="fi-FI" b="0" dirty="0" err="1"/>
              <a:t>Doctoral</a:t>
            </a:r>
            <a:r>
              <a:rPr lang="fi-FI" altLang="fi-FI" b="0" dirty="0"/>
              <a:t> </a:t>
            </a:r>
            <a:r>
              <a:rPr lang="fi-FI" altLang="fi-FI" b="0" dirty="0" err="1"/>
              <a:t>thesis</a:t>
            </a:r>
            <a:r>
              <a:rPr lang="fi-FI" altLang="fi-FI" b="0" dirty="0"/>
              <a:t> </a:t>
            </a:r>
            <a:r>
              <a:rPr lang="fi-FI" altLang="fi-FI" b="0" dirty="0" err="1"/>
              <a:t>introductions</a:t>
            </a:r>
            <a:r>
              <a:rPr lang="fi-FI" altLang="fi-FI" b="0" dirty="0"/>
              <a:t> and </a:t>
            </a:r>
            <a:r>
              <a:rPr lang="fi-FI" altLang="fi-FI" b="0" dirty="0" err="1"/>
              <a:t>abstracts</a:t>
            </a:r>
            <a:endParaRPr lang="fi-FI" altLang="fi-FI" b="0" dirty="0"/>
          </a:p>
          <a:p>
            <a:pPr marL="342900" indent="-342900">
              <a:buFontTx/>
              <a:buChar char="-"/>
            </a:pPr>
            <a:r>
              <a:rPr lang="fi-FI" altLang="fi-FI" b="0" dirty="0" err="1"/>
              <a:t>research</a:t>
            </a:r>
            <a:r>
              <a:rPr lang="fi-FI" altLang="fi-FI" b="0" dirty="0"/>
              <a:t> </a:t>
            </a:r>
            <a:r>
              <a:rPr lang="fi-FI" altLang="fi-FI" b="0" dirty="0" err="1"/>
              <a:t>articles</a:t>
            </a:r>
            <a:endParaRPr lang="fi-FI" altLang="fi-FI" b="0" dirty="0"/>
          </a:p>
          <a:p>
            <a:pPr marL="342900" indent="-342900">
              <a:buFontTx/>
              <a:buChar char="-"/>
            </a:pPr>
            <a:r>
              <a:rPr lang="fi-FI" altLang="fi-FI" b="0" dirty="0" err="1"/>
              <a:t>research</a:t>
            </a:r>
            <a:r>
              <a:rPr lang="fi-FI" altLang="fi-FI" b="0" dirty="0"/>
              <a:t> </a:t>
            </a:r>
            <a:r>
              <a:rPr lang="fi-FI" altLang="fi-FI" b="0" dirty="0" err="1"/>
              <a:t>reports</a:t>
            </a:r>
            <a:r>
              <a:rPr lang="fi-FI" altLang="fi-FI" b="0" dirty="0"/>
              <a:t> and </a:t>
            </a:r>
            <a:r>
              <a:rPr lang="fi-FI" altLang="fi-FI" b="0" dirty="0" err="1"/>
              <a:t>proposals</a:t>
            </a:r>
            <a:endParaRPr lang="fi-FI" altLang="fi-FI" b="0" dirty="0"/>
          </a:p>
        </p:txBody>
      </p:sp>
    </p:spTree>
    <p:extLst>
      <p:ext uri="{BB962C8B-B14F-4D97-AF65-F5344CB8AC3E}">
        <p14:creationId xmlns:p14="http://schemas.microsoft.com/office/powerpoint/2010/main" val="1601285083"/>
      </p:ext>
    </p:extLst>
  </p:cSld>
  <p:clrMapOvr>
    <a:masterClrMapping/>
  </p:clrMapOvr>
</p:sld>
</file>

<file path=ppt/theme/theme1.xml><?xml version="1.0" encoding="utf-8"?>
<a:theme xmlns:a="http://schemas.openxmlformats.org/drawingml/2006/main" name="Aalto_University_2013">
  <a:themeElements>
    <a:clrScheme name="Aalto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FCD00"/>
      </a:accent1>
      <a:accent2>
        <a:srgbClr val="009B3A"/>
      </a:accent2>
      <a:accent3>
        <a:srgbClr val="005EB8"/>
      </a:accent3>
      <a:accent4>
        <a:srgbClr val="6639B7"/>
      </a:accent4>
      <a:accent5>
        <a:srgbClr val="EF3340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Aalto_University_2013</Template>
  <TotalTime>3006</TotalTime>
  <Words>1399</Words>
  <Application>Microsoft Office PowerPoint</Application>
  <PresentationFormat>On-screen Show (4:3)</PresentationFormat>
  <Paragraphs>364</Paragraphs>
  <Slides>36</Slides>
  <Notes>7</Notes>
  <HiddenSlides>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Courier New</vt:lpstr>
      <vt:lpstr>Georgia</vt:lpstr>
      <vt:lpstr>Lucida Grande</vt:lpstr>
      <vt:lpstr>Old English Text MT</vt:lpstr>
      <vt:lpstr>Aalto_University_2013</vt:lpstr>
      <vt:lpstr> Writing Workshop 1 Audience, Style &amp; Purpose</vt:lpstr>
      <vt:lpstr>What is good academic writing?</vt:lpstr>
      <vt:lpstr>PowerPoint Presentation</vt:lpstr>
      <vt:lpstr>How is English academic writing different?</vt:lpstr>
      <vt:lpstr>Kaplan’s (1966) cross-cultural writing conventions*</vt:lpstr>
      <vt:lpstr>Differences between Academic Writing in English and your language</vt:lpstr>
      <vt:lpstr>Differences between Academic Writing in English and your language</vt:lpstr>
      <vt:lpstr>Structuring the introduction</vt:lpstr>
      <vt:lpstr>The Toulmin-Zappen model (Problem-solution pattern)</vt:lpstr>
      <vt:lpstr>The Problem-Solution Pattern</vt:lpstr>
      <vt:lpstr>Creating a Research Space  (Swales 1990)</vt:lpstr>
      <vt:lpstr>PowerPoint Presentation</vt:lpstr>
      <vt:lpstr>Formality – Verbs </vt:lpstr>
      <vt:lpstr>Formality – Nouns</vt:lpstr>
      <vt:lpstr>Formality – Adjectives</vt:lpstr>
      <vt:lpstr>Thesaurus</vt:lpstr>
      <vt:lpstr>Visual Thesaurus</vt:lpstr>
      <vt:lpstr>PowerPoint Presentation</vt:lpstr>
      <vt:lpstr>Hedging</vt:lpstr>
      <vt:lpstr>Level of Certainty</vt:lpstr>
      <vt:lpstr>Level of Certainty</vt:lpstr>
      <vt:lpstr>Likelihood – Modal verbs</vt:lpstr>
      <vt:lpstr>Likelihood – Phrases</vt:lpstr>
      <vt:lpstr>Distance</vt:lpstr>
      <vt:lpstr>Softening generalizations</vt:lpstr>
      <vt:lpstr>Softening generalizations</vt:lpstr>
      <vt:lpstr>Softening generalizations</vt:lpstr>
      <vt:lpstr>Active versus Passive Voice</vt:lpstr>
      <vt:lpstr>Avoid personal pronouns</vt:lpstr>
      <vt:lpstr>Verb tense – Present simple</vt:lpstr>
      <vt:lpstr>Verb tense – Past Simple </vt:lpstr>
      <vt:lpstr>Verb tense – Present Perfect </vt:lpstr>
      <vt:lpstr>PowerPoint Presentation</vt:lpstr>
      <vt:lpstr>Common Dialectal Differences</vt:lpstr>
      <vt:lpstr>Common Dialectal Differences</vt:lpstr>
      <vt:lpstr>Peer feedback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Forget Maurice</dc:creator>
  <cp:lastModifiedBy>Humphries Laura</cp:lastModifiedBy>
  <cp:revision>89</cp:revision>
  <cp:lastPrinted>2012-10-17T07:14:15Z</cp:lastPrinted>
  <dcterms:created xsi:type="dcterms:W3CDTF">2013-09-17T11:11:21Z</dcterms:created>
  <dcterms:modified xsi:type="dcterms:W3CDTF">2021-03-15T10:22:16Z</dcterms:modified>
</cp:coreProperties>
</file>