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7" r:id="rId3"/>
    <p:sldId id="262" r:id="rId4"/>
    <p:sldId id="276" r:id="rId5"/>
    <p:sldId id="269" r:id="rId6"/>
    <p:sldId id="275" r:id="rId7"/>
    <p:sldId id="271" r:id="rId8"/>
    <p:sldId id="274" r:id="rId9"/>
  </p:sldIdLst>
  <p:sldSz cx="12192000" cy="6858000"/>
  <p:notesSz cx="7099300" cy="10234613"/>
  <p:custDataLst>
    <p:tags r:id="rId12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0F582C89-8259-4EE2-9BAD-53A7D629EEFD}" type="datetimeFigureOut">
              <a:rPr lang="de-DE" altLang="de-DE"/>
              <a:pPr>
                <a:defRPr/>
              </a:pPr>
              <a:t>05.04.2018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B666313-FE05-47D4-B042-CB5A4CD530E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533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85154550-3BA3-486F-A033-23E09E658F17}" type="datetimeFigureOut">
              <a:rPr lang="de-DE" altLang="de-DE"/>
              <a:pPr>
                <a:defRPr/>
              </a:pPr>
              <a:t>05.04.2018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3CD4A71-4280-472B-97D9-EE1665D4675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4232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27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4511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8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8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3038" y="1036320"/>
            <a:ext cx="11484000" cy="38416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83117" y="1036321"/>
            <a:ext cx="11484000" cy="43997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83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2588" y="2487613"/>
            <a:ext cx="11483975" cy="10795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altLang="de-DE" sz="3200" b="1">
                <a:solidFill>
                  <a:schemeClr val="tx2"/>
                </a:solidFill>
              </a:rPr>
              <a:t>Vielen Dank</a:t>
            </a:r>
            <a:br>
              <a:rPr lang="de-DE" altLang="de-DE" sz="3200" b="1">
                <a:solidFill>
                  <a:schemeClr val="tx2"/>
                </a:solidFill>
              </a:rPr>
            </a:br>
            <a:r>
              <a:rPr lang="de-DE" altLang="de-DE" sz="3200" b="1">
                <a:solidFill>
                  <a:schemeClr val="tx2"/>
                </a:solidFill>
              </a:rPr>
              <a:t>für Ihre Aufmerksamkeit!</a:t>
            </a:r>
            <a:endParaRPr lang="en-US" altLang="de-DE" sz="3200" b="1">
              <a:solidFill>
                <a:schemeClr val="tx2"/>
              </a:solidFill>
            </a:endParaRPr>
          </a:p>
        </p:txBody>
      </p:sp>
      <p:cxnSp>
        <p:nvCxnSpPr>
          <p:cNvPr id="5" name="Gerader Verbinder 11"/>
          <p:cNvCxnSpPr/>
          <p:nvPr/>
        </p:nvCxnSpPr>
        <p:spPr>
          <a:xfrm>
            <a:off x="360363" y="604043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0" y="3988800"/>
            <a:ext cx="11484000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92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 err="1">
                <a:solidFill>
                  <a:schemeClr val="tx2"/>
                </a:solidFill>
              </a:rPr>
              <a:t>Measuring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dirty="0" err="1">
                <a:solidFill>
                  <a:schemeClr val="tx2"/>
                </a:solidFill>
              </a:rPr>
              <a:t>ballistocardiography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dirty="0" err="1">
                <a:solidFill>
                  <a:schemeClr val="tx2"/>
                </a:solidFill>
              </a:rPr>
              <a:t>signals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dirty="0" err="1">
                <a:solidFill>
                  <a:schemeClr val="tx2"/>
                </a:solidFill>
              </a:rPr>
              <a:t>using</a:t>
            </a:r>
            <a:r>
              <a:rPr lang="de-DE" altLang="de-DE" sz="900" dirty="0">
                <a:solidFill>
                  <a:schemeClr val="tx2"/>
                </a:solidFill>
              </a:rPr>
              <a:t> a </a:t>
            </a:r>
            <a:r>
              <a:rPr lang="de-DE" altLang="de-DE" sz="900" dirty="0" err="1">
                <a:solidFill>
                  <a:schemeClr val="tx2"/>
                </a:solidFill>
              </a:rPr>
              <a:t>stabilized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dirty="0" err="1">
                <a:solidFill>
                  <a:schemeClr val="tx2"/>
                </a:solidFill>
              </a:rPr>
              <a:t>bedframe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Maximilian Siebert, </a:t>
            </a:r>
            <a:r>
              <a:rPr lang="de-DE" altLang="de-DE" sz="900" dirty="0" err="1">
                <a:solidFill>
                  <a:schemeClr val="tx2"/>
                </a:solidFill>
              </a:rPr>
              <a:t>Samu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dirty="0" err="1">
                <a:solidFill>
                  <a:schemeClr val="tx2"/>
                </a:solidFill>
              </a:rPr>
              <a:t>Sorvari</a:t>
            </a:r>
            <a:endParaRPr lang="de-DE" altLang="de-DE" sz="900" dirty="0">
              <a:solidFill>
                <a:schemeClr val="tx2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360363" y="81438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60363" y="604043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feld 13"/>
          <p:cNvSpPr txBox="1">
            <a:spLocks noChangeArrowheads="1"/>
          </p:cNvSpPr>
          <p:nvPr/>
        </p:nvSpPr>
        <p:spPr bwMode="auto">
          <a:xfrm>
            <a:off x="360363" y="6227763"/>
            <a:ext cx="730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34E6FB-B156-46EC-8EE7-4AF5D06228E6}" type="slidenum">
              <a:rPr lang="de-DE" altLang="de-DE" sz="900">
                <a:solidFill>
                  <a:schemeClr val="tx2"/>
                </a:solidFill>
              </a:rPr>
              <a:pPr eaLnBrk="1" hangingPunct="1"/>
              <a:t>‹#›</a:t>
            </a:fld>
            <a:endParaRPr lang="de-DE" altLang="de-DE" sz="9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7" r:id="rId2"/>
    <p:sldLayoutId id="2147483858" r:id="rId3"/>
    <p:sldLayoutId id="2147483867" r:id="rId4"/>
    <p:sldLayoutId id="2147483868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384175" y="4737100"/>
            <a:ext cx="114839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ballistocardiography</a:t>
            </a:r>
            <a:r>
              <a:rPr lang="de-DE" dirty="0"/>
              <a:t>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stabilized</a:t>
            </a:r>
            <a:r>
              <a:rPr lang="de-DE" dirty="0"/>
              <a:t> </a:t>
            </a:r>
            <a:r>
              <a:rPr lang="de-DE" dirty="0" err="1"/>
              <a:t>bedframe</a:t>
            </a:r>
            <a:r>
              <a:rPr lang="de-DE" dirty="0"/>
              <a:t> </a:t>
            </a:r>
          </a:p>
        </p:txBody>
      </p:sp>
      <p:sp>
        <p:nvSpPr>
          <p:cNvPr id="1229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4175" y="5230813"/>
            <a:ext cx="11483975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Samu</a:t>
            </a:r>
            <a:r>
              <a:rPr lang="de-DE" altLang="de-DE" dirty="0"/>
              <a:t> </a:t>
            </a:r>
            <a:r>
              <a:rPr lang="de-DE" altLang="de-DE" dirty="0" err="1"/>
              <a:t>Sorvari</a:t>
            </a:r>
            <a:endParaRPr lang="de-DE" altLang="de-DE" dirty="0"/>
          </a:p>
          <a:p>
            <a:r>
              <a:rPr lang="de-DE" altLang="de-DE" dirty="0"/>
              <a:t>Maximilian Siebert</a:t>
            </a:r>
          </a:p>
          <a:p>
            <a:r>
              <a:rPr lang="de-DE" altLang="de-DE" dirty="0" smtClean="0"/>
              <a:t>06.04.2018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err="1" smtClean="0"/>
              <a:t>Forces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Heart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Ballistocardiography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8" y="1644870"/>
            <a:ext cx="6827312" cy="35242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37" y="1644870"/>
            <a:ext cx="3143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5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/>
            </a:r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dirty="0" err="1">
                <a:ea typeface="ＭＳ Ｐゴシック" panose="020B0600070205080204" pitchFamily="34" charset="-128"/>
              </a:rPr>
              <a:t>Introduction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6388" name="Textplatzhalter 3"/>
          <p:cNvSpPr>
            <a:spLocks noGrp="1"/>
          </p:cNvSpPr>
          <p:nvPr>
            <p:ph type="body" sz="quarter" idx="12"/>
          </p:nvPr>
        </p:nvSpPr>
        <p:spPr bwMode="auto">
          <a:xfrm>
            <a:off x="382588" y="1072896"/>
            <a:ext cx="11483975" cy="4362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e-DE" dirty="0" err="1">
                <a:ea typeface="ＭＳ Ｐゴシック" panose="020B0600070205080204" pitchFamily="34" charset="-128"/>
              </a:rPr>
              <a:t>Ballistocardiography</a:t>
            </a:r>
            <a:r>
              <a:rPr lang="en-GB" altLang="de-DE" dirty="0">
                <a:ea typeface="ＭＳ Ｐゴシック" panose="020B0600070205080204" pitchFamily="34" charset="-128"/>
              </a:rPr>
              <a:t> measures the movement of the heart</a:t>
            </a:r>
          </a:p>
          <a:p>
            <a:pPr eaLnBrk="1" hangingPunct="1"/>
            <a:endParaRPr lang="en-GB" altLang="de-DE" dirty="0">
              <a:ea typeface="ＭＳ Ｐゴシック" panose="020B0600070205080204" pitchFamily="34" charset="-128"/>
            </a:endParaRPr>
          </a:p>
          <a:p>
            <a:pPr>
              <a:buFont typeface="Arial" charset="0"/>
              <a:buChar char="•"/>
            </a:pPr>
            <a:r>
              <a:rPr lang="en-GB" altLang="de-DE" dirty="0">
                <a:ea typeface="ＭＳ Ｐゴシック" panose="020B0600070205080204" pitchFamily="34" charset="-128"/>
              </a:rPr>
              <a:t>heart efficiency can be monitored</a:t>
            </a:r>
          </a:p>
          <a:p>
            <a:pPr>
              <a:buFont typeface="Arial" charset="0"/>
              <a:buChar char="•"/>
            </a:pPr>
            <a:r>
              <a:rPr lang="en-GB" altLang="de-DE" dirty="0">
                <a:ea typeface="ＭＳ Ｐゴシック" panose="020B0600070205080204" pitchFamily="34" charset="-128"/>
              </a:rPr>
              <a:t>early detection of degradation can prevent heart failures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3381828" y="4480816"/>
            <a:ext cx="4141694" cy="0"/>
          </a:xfrm>
          <a:prstGeom prst="line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710961" y="2584963"/>
            <a:ext cx="3483428" cy="175622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5225143" y="2563260"/>
            <a:ext cx="1741714" cy="798285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574971" y="3153541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Point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799942" y="4540437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time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3570514" y="2319884"/>
            <a:ext cx="0" cy="2405977"/>
          </a:xfrm>
          <a:prstGeom prst="line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49714" y="2568315"/>
            <a:ext cx="26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heart</a:t>
            </a:r>
            <a:r>
              <a:rPr lang="de-DE" dirty="0"/>
              <a:t> </a:t>
            </a:r>
          </a:p>
          <a:p>
            <a:r>
              <a:rPr lang="de-DE" dirty="0" err="1"/>
              <a:t>efficency</a:t>
            </a:r>
            <a:endParaRPr lang="de-DE" dirty="0"/>
          </a:p>
        </p:txBody>
      </p:sp>
      <p:sp>
        <p:nvSpPr>
          <p:cNvPr id="2" name="Tekstiruutu 1"/>
          <p:cNvSpPr txBox="1"/>
          <p:nvPr/>
        </p:nvSpPr>
        <p:spPr>
          <a:xfrm>
            <a:off x="2959431" y="2435612"/>
            <a:ext cx="844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100%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B9B0F0-39E3-484F-BFE7-876BA02F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bedframe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D070B8E-5097-5348-81C6-27DBC44B77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2900F6B-0095-0A4B-BBEB-D36DFC0BA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15964" r="25145" b="27816"/>
          <a:stretch/>
        </p:blipFill>
        <p:spPr>
          <a:xfrm>
            <a:off x="2990336" y="1384533"/>
            <a:ext cx="6269562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5461A42-10CC-0147-A44E-FC590BBC1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b="16585"/>
          <a:stretch/>
        </p:blipFill>
        <p:spPr>
          <a:xfrm>
            <a:off x="2548317" y="1309259"/>
            <a:ext cx="7155366" cy="37488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bedframe</a:t>
            </a:r>
            <a:endParaRPr lang="de-DE" dirty="0"/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>
          <a:xfrm>
            <a:off x="2569313" y="1151172"/>
            <a:ext cx="1199846" cy="62199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 flipV="1">
            <a:off x="2598220" y="2674423"/>
            <a:ext cx="2118638" cy="67638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-57400" y="3152532"/>
            <a:ext cx="2778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bedframe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3829" y="929866"/>
            <a:ext cx="2394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bedframe</a:t>
            </a:r>
            <a:endParaRPr lang="de-D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D5A3784-802C-C84B-AE4C-D691280525CA}"/>
              </a:ext>
            </a:extLst>
          </p:cNvPr>
          <p:cNvSpPr/>
          <p:nvPr/>
        </p:nvSpPr>
        <p:spPr>
          <a:xfrm>
            <a:off x="8103809" y="1462167"/>
            <a:ext cx="513018" cy="103706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6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862856E-A4B2-0146-9968-38DE888BB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7" y="1003612"/>
            <a:ext cx="5694648" cy="42709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bedframe</a:t>
            </a:r>
            <a:endParaRPr lang="de-DE" dirty="0"/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>
          <a:xfrm>
            <a:off x="2588688" y="1172869"/>
            <a:ext cx="2587746" cy="11532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2825305" y="3367635"/>
            <a:ext cx="4192576" cy="95319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5885" y="3139105"/>
            <a:ext cx="2778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bedframe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3829" y="929866"/>
            <a:ext cx="2394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bedframe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3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Concept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contraious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linear </a:t>
            </a:r>
            <a:r>
              <a:rPr lang="de-DE" dirty="0" err="1"/>
              <a:t>actuator</a:t>
            </a:r>
            <a:r>
              <a:rPr lang="de-DE" dirty="0"/>
              <a:t> </a:t>
            </a:r>
            <a:r>
              <a:rPr lang="de-DE" dirty="0" err="1"/>
              <a:t>mounted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bedframes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F0D8A88-FF0E-AE4B-B3E7-C419F8AB9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0" y="1643383"/>
            <a:ext cx="5445070" cy="4083803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 flipV="1">
            <a:off x="7795647" y="2712204"/>
            <a:ext cx="402956" cy="836908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&amp; </a:t>
            </a:r>
            <a:r>
              <a:rPr lang="de-DE" dirty="0" err="1"/>
              <a:t>Conclusion</a:t>
            </a: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12DF8D8-2DC7-3044-98A5-EA476927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7" y="1983941"/>
            <a:ext cx="4851823" cy="2504504"/>
          </a:xfrm>
          <a:prstGeom prst="rect">
            <a:avLst/>
          </a:prstGeom>
        </p:spPr>
      </p:pic>
      <p:pic>
        <p:nvPicPr>
          <p:cNvPr id="5" name="Picture 5" descr="C:\Users\samus\AppData\Local\Microsoft\Windows\INetCache\Content.Word\Raw_signal.jpg">
            <a:extLst>
              <a:ext uri="{FF2B5EF4-FFF2-40B4-BE49-F238E27FC236}">
                <a16:creationId xmlns:a16="http://schemas.microsoft.com/office/drawing/2014/main" xmlns="" id="{239D312E-58C5-0942-A435-A0E10469FAF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6344" r="8278" b="4460"/>
          <a:stretch/>
        </p:blipFill>
        <p:spPr bwMode="auto">
          <a:xfrm>
            <a:off x="6412230" y="1883357"/>
            <a:ext cx="4505960" cy="2605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7184CF5A-7974-604B-B9B4-C6676FE7C720}"/>
              </a:ext>
            </a:extLst>
          </p:cNvPr>
          <p:cNvSpPr/>
          <p:nvPr/>
        </p:nvSpPr>
        <p:spPr>
          <a:xfrm>
            <a:off x="8068666" y="2121408"/>
            <a:ext cx="1470355" cy="18288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493693CE-4A43-A643-A20E-8D231459A0E7}"/>
              </a:ext>
            </a:extLst>
          </p:cNvPr>
          <p:cNvSpPr txBox="1"/>
          <p:nvPr/>
        </p:nvSpPr>
        <p:spPr>
          <a:xfrm>
            <a:off x="3239510" y="5251399"/>
            <a:ext cx="577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-&gt; Further </a:t>
            </a:r>
            <a:r>
              <a:rPr lang="de-DE" b="1" dirty="0" err="1"/>
              <a:t>signal</a:t>
            </a:r>
            <a:r>
              <a:rPr lang="de-DE" b="1" dirty="0"/>
              <a:t> </a:t>
            </a:r>
            <a:r>
              <a:rPr lang="de-DE" b="1" dirty="0" err="1"/>
              <a:t>processing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needed</a:t>
            </a:r>
            <a:r>
              <a:rPr lang="de-DE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9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441577e6-a3df-40a1-9d33-8da895eef6ea"/>
  <p:tag name="EE4P_AGENDAWIZARD" val="&lt;ee4p&gt;&lt;layouts&gt;&lt;layout name=&quot;Box 1&quot; id=&quot;1_1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1.125&quot; top=&quot;133.875&quot; width=&quot;657.75&quot; height=&quot;328.8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36.50472&quot; indentType=&quot;1&quot;&gt;&lt;textframe marginLeft=&quot;6&quot; marginRight=&quot;6&quot; verticalAnchor=&quot;3&quot; /&gt;&lt;paragraphformat alignment=&quot;2&quot; /&gt;&lt;fill foreColor=&quot;15&quot; visible=&quot;1&quot; /&gt;&lt;font bold=&quot;1&quot; color=&quot;14&quot; /&gt;&lt;/element&gt;&lt;element field=&quot;topic&quot; type=&quot;autoshape&quot; autoShapeType=&quot;1&quot; indent=&quot;(level-1)*36.50472&quot; indentType=&quot;2&quot;&gt;&lt;paragraphformat alignment=&quot;1&quot; /&gt;&lt;textframe marginLeft=&quot;6&quot; /&gt;&lt;font bold=&quot;1&quot; /&gt;&lt;/element&gt;&lt;element field=&quot;responsible&quot; type=&quot;autoshape&quot; autoShapeType=&quot;1&quot; indent=&quot;(level-1)*36.50472&quot; indentType=&quot;1&quot;&gt;&lt;paragraphformat alignment=&quot;1&quot; /&gt;&lt;/element&gt;&lt;element field=&quot;freecolumn&quot; type=&quot;autoshape&quot; autoShapeType=&quot;1&quot; indent=&quot;(level-1)*36.50472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level*36.50472*scale*fontScale&quot; top=&quot;0&quot; width=&quot;agendaWidth-topicLeftSpacing-itemNoWidth-(level-1)*36.50472*scale*fontScale&quot; height=&quot;itemHeight&quot; /&gt;&lt;fill foreColor=&quot;#D9D9D9&quot; visible=&quot;1&quot; /&gt;&lt;/element&gt;&lt;element field=&quot;itemno&quot; type=&quot;autoshape&quot; autoShapeType=&quot;1&quot; indent=&quot;(level-1)*36.50472&quot; indentType=&quot;1&quot;&gt;&lt;textframe marginLeft=&quot;6&quot; marginRight=&quot;6&quot; verticalAnchor=&quot;3&quot; /&gt;&lt;paragraphformat alignment=&quot;2&quot; /&gt;&lt;fill foreColor=&quot;15&quot; visible=&quot;1&quot; /&gt;&lt;font bold=&quot;1&quot; color=&quot;14&quot; /&gt;&lt;/element&gt;&lt;element field=&quot;topic&quot; type=&quot;autoshape&quot; autoShapeType=&quot;1&quot; indent=&quot;(level-1)*36.50472&quot; indentType=&quot;2&quot;&gt;&lt;paragraphformat alignment=&quot;1&quot; /&gt;&lt;font bold=&quot;1&quot; /&gt;&lt;textframe marginLeft=&quot;6&quot; /&gt;&lt;/element&gt;&lt;element field=&quot;responsible&quot; type=&quot;autoshape&quot; autoShapeType=&quot;1&quot; indent=&quot;(level-1)*36.50472&quot; indentType=&quot;1&quot;&gt;&lt;paragraphformat alignment=&quot;1&quot; /&gt;&lt;/element&gt;&lt;element field=&quot;freecolumn&quot; type=&quot;autoshape&quot; autoShapeType=&quot;1&quot; indent=&quot;(level-1)*36.50472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36.50472&quot; indentType=&quot;2&quot;&gt;&lt;paragraphformat alignment=&quot;1&quot; /&gt;&lt;textframe marginLeft=&quot;6&quot; /&gt;&lt;font bold=&quot;1&quot; italic=&quot;1&quot; /&gt;&lt;/element&gt;&lt;element field=&quot;responsible&quot; type=&quot;autoshape&quot; autoShapeType=&quot;1&quot; indent=&quot;(level-1)*36.50472&quot; indentType=&quot;1&quot;&gt;&lt;paragraphformat alignment=&quot;1&quot; /&gt;&lt;font italic=&quot;1&quot; /&gt;&lt;/element&gt;&lt;element field=&quot;freecolumn&quot; type=&quot;autoshape&quot; autoShapeType=&quot;1&quot; indent=&quot;(level-1)*36.50472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level*36.50472*scale*fontScale&quot; top=&quot;0&quot; width=&quot;agendaWidth-topicLeftSpacing-itemNoWidth-(level-1)*36.50472*scale*fontScale&quot; height=&quot;itemHeight&quot; /&gt;&lt;fill foreColor=&quot;#D9D9D9&quot; visible=&quot;1&quot; /&gt;&lt;/element&gt;&lt;element field=&quot;topic&quot; type=&quot;autoshape&quot; autoShapeType=&quot;1&quot; indent=&quot;(level-1)*36.50472&quot; indentType=&quot;2&quot;&gt;&lt;paragraphformat alignment=&quot;1&quot; /&gt;&lt;font bold=&quot;1&quot; italic=&quot;1&quot; /&gt;&lt;textframe marginLeft=&quot;6&quot; /&gt;&lt;/element&gt;&lt;element field=&quot;responsible&quot; type=&quot;autoshape&quot; autoShapeType=&quot;1&quot; indent=&quot;(level-1)*36.50472&quot; indentType=&quot;1&quot;&gt;&lt;paragraphformat alignment=&quot;1&quot; /&gt;&lt;font italic=&quot;1&quot; /&gt;&lt;/element&gt;&lt;element field=&quot;freecolumn&quot; type=&quot;autoshape&quot; autoShapeType=&quot;1&quot; indent=&quot;(level-1)*36.50472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ikt | RWTH&quot; title=&quot;Gliederung&quot; subtitle=&quot;&quot; sizingModeId=&quot;2&quot; fontSize=&quot;16&quot; startTime=&quot;540&quot; timeFormatId=&quot;1&quot; startItemNo=&quot;1&quot; createSingleAgendaSlide=&quot;0&quot; createSeparatingSlides=&quot;1&quot; createBackupSlide=&quot;0&quot; layoutId=&quot;1_1&quot; fontSizeAuto=&quot;0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rightSpacing=&quot;618.7487&quot; /&gt;&lt;column field=&quot;responsible&quot; label=&quot;Responsible&quot; visible=&quot;1&quot; checked=&quot;0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0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&gt;&lt;item duration=&quot;30&quot; id=&quot;daa18d73-c1a9-4144-a786-df341a0c6367&quot; parentId=&quot;&quot; level=&quot;1&quot; generateAgendaSlide=&quot;1&quot; showAgendaItem=&quot;1&quot; isBreak=&quot;0&quot; topic=&quot;Erster Punkt der Präsentation&quot; agendaSlideId=&quot;0cb7b10e-dca5-4adf-a256-df4208e33466&quot; /&gt;&lt;item duration=&quot;30&quot; id=&quot;0d365667-ba17-40fe-8266-55b8d3f16bec&quot; parentId=&quot;daa18d73-c1a9-4144-a786-df341a0c6367&quot; level=&quot;2&quot; generateAgendaSlide=&quot;1&quot; showAgendaItem=&quot;1&quot; isBreak=&quot;0&quot; topic=&quot;Erster Unterpunkt der Präsentation&quot; agendaSlideId=&quot;381397c7-ac4a-48d0-9c81-c30c87d4f7e0&quot; /&gt;&lt;item duration=&quot;30&quot; id=&quot;5144ba35-c0c5-4c3a-a57b-0d4effc75169&quot; parentId=&quot;&quot; level=&quot;1&quot; generateAgendaSlide=&quot;1&quot; showAgendaItem=&quot;1&quot; isBreak=&quot;0&quot; topic=&quot;Zweiter Punkt der Präsentation&quot; agendaSlideId=&quot;152878a7-0e94-43c4-bbe4-77797874d4e7&quot; /&gt;&lt;item duration=&quot;30&quot; id=&quot;085026fd-fd62-49ea-bfee-fa54df40f22a&quot; parentId=&quot;&quot; level=&quot;1&quot; generateAgendaSlide=&quot;1&quot; showAgendaItem=&quot;1&quot; isBreak=&quot;0&quot; topic=&quot;Dritter Punkt der Präsentation&quot; agendaSlideId=&quot;8d7dda9b-7eef-4ce7-84a7-26c582efc2ce&quot; /&gt;&lt;item duration=&quot;30&quot; id=&quot;b1caf968-7acb-4fb6-99d9-0fc2d4aba076&quot; parentId=&quot;&quot; level=&quot;1&quot; generateAgendaSlide=&quot;1&quot; showAgendaItem=&quot;1&quot; isBreak=&quot;0&quot; topic=&quot;Vierter Punkt der Präsentation&quot; agendaSlideId=&quot;3114df62-9941-4808-94ba-b824c2cafa2e&quot; /&gt;&lt;item duration=&quot;30&quot; id=&quot;e581df81-b3ca-4785-babf-f4f48ab652ff&quot; parentId=&quot;&quot; level=&quot;1&quot; generateAgendaSlide=&quot;1&quot; showAgendaItem=&quot;1&quot; isBreak=&quot;0&quot; topic=&quot;Fünfter Punkt der Präsentation&quot; agendaSlideId=&quot;81bbe0e7-24f4-44cc-9caf-947ef12766d3&quot; /&gt;&lt;item duration=&quot;30&quot; id=&quot;6352b9cb-8b6b-4010-888b-ea076fc133b9&quot; parentId=&quot;&quot; level=&quot;1&quot; generateAgendaSlide=&quot;1&quot; showAgendaItem=&quot;1&quot; isBreak=&quot;0&quot; topic=&quot;Sechster Punkt der Präsentation&quot; agendaSlideId=&quot;776ccf2a-9c01-4610-a8a3-0768ed264963&quot; /&gt;&lt;item duration=&quot;30&quot; id=&quot;90644b57-1bd1-47a5-a409-d504b6f7f6ba&quot; parentId=&quot;&quot; level=&quot;1&quot; generateAgendaSlide=&quot;1&quot; showAgendaItem=&quot;1&quot; isBreak=&quot;0&quot; topic=&quot;Siebter Punkt der Präsentation&quot; agendaSlideId=&quot;5aacf6ae-12a1-4c0d-9503-e5f764d690a7&quot; /&gt;&lt;item duration=&quot;30&quot; id=&quot;63c31f7f-b4a2-440c-b3e2-dc42b61a3c74&quot; parentId=&quot;&quot; level=&quot;1&quot; generateAgendaSlide=&quot;1&quot; showAgendaItem=&quot;1&quot; isBreak=&quot;0&quot; topic=&quot;Achter Punkt der Präsentation&quot; agendaSlideId=&quot;2d53d9e5-69f2-4cc3-ad88-8efc7bfe4991&quot; /&gt;&lt;/items&gt;&lt;/agenda&gt;&lt;/contents&gt;&lt;/ee4p&gt;"/>
</p:tagLst>
</file>

<file path=ppt/theme/theme1.xml><?xml version="1.0" encoding="utf-8"?>
<a:theme xmlns:a="http://schemas.openxmlformats.org/drawingml/2006/main" name="Präsentation_Master_RWTH_Institute_16zu9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_Master_RWTH_Verwaltung_ohne_addin_16zu9.pot [Kompatibilitätsmodus]" id="{12157BE7-C41B-4251-A630-7876F5189DEC}" vid="{D5CAF79C-9B5F-40C2-AC3C-45C714C492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87</Words>
  <Application>Microsoft Office PowerPoint</Application>
  <PresentationFormat>Laajakuva</PresentationFormat>
  <Paragraphs>27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Symbol</vt:lpstr>
      <vt:lpstr>Wingdings</vt:lpstr>
      <vt:lpstr>Präsentation_Master_RWTH_Institute_16zu9</vt:lpstr>
      <vt:lpstr>Measuring ballistocardiography signals using a stabilized bedframe </vt:lpstr>
      <vt:lpstr>Ballistocardiography</vt:lpstr>
      <vt:lpstr> Introduction</vt:lpstr>
      <vt:lpstr>The bedframe</vt:lpstr>
      <vt:lpstr>The bedframe</vt:lpstr>
      <vt:lpstr>The bedframe</vt:lpstr>
      <vt:lpstr>Concept</vt:lpstr>
      <vt:lpstr>Results &amp; 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Röhser, Heike</dc:creator>
  <cp:lastModifiedBy>Samu Sorvari</cp:lastModifiedBy>
  <cp:revision>35</cp:revision>
  <dcterms:created xsi:type="dcterms:W3CDTF">2017-03-07T10:11:07Z</dcterms:created>
  <dcterms:modified xsi:type="dcterms:W3CDTF">2018-04-05T20:39:09Z</dcterms:modified>
</cp:coreProperties>
</file>