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•</a:t>
            </a:r>
            <a:r>
              <a:rPr lang="fi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Cranes are one of the most important transportation methods for heavy goods, used in shipping yards, construction sites and warehouses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</a:rPr>
              <a:t>•</a:t>
            </a:r>
            <a:r>
              <a:rPr lang="fi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automation of processes has made automated lifting operations more important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team HALI and we are improving the load positioning accuracy of an automated overhead crane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https://youtu.be/lvHb4XTkC0A?t=20s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 example of industry use of crane that we were particulary interested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millimeter play between stator and the frame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 operated crane requires expert workers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is heated, stator needs to be lowered quite fast as the stator is shrink fritted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lifting operation where skilled crane users are needed.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https://youtu.be/lvHb4XTkC0A?t=20s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Mikä on pihvi? Nosturin automaatioasennuksen kehittäminen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millimeter play between stator and the frame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 operated crane requires expert workers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is heated, stator needs to be lowered quite fast as the stator is shrink fritted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lifting operation where skilled crane users are needed.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we are simulating the previous industry example with scaled down…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System explanation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Aim of our research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Selitä eri diameetterit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3" y="3305175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200150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51335"/>
            <a:ext cx="4040188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6" y="1151335"/>
            <a:ext cx="4041775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1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64" y="-1217414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lvHb4XTkC0A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e0eWNy3VmCuqPoK6pA1FSVALiquyofF1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2400"/>
              <a:t>Improving the load positioning accuracy of an automated overhead crane</a:t>
            </a:r>
            <a:endParaRPr sz="2400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lang="fi"/>
              <a:t>Team HALI</a:t>
            </a:r>
            <a:endParaRPr/>
          </a:p>
        </p:txBody>
      </p:sp>
      <p:pic>
        <p:nvPicPr>
          <p:cNvPr descr="Kuvahaun tulos haulle konecranes overhead crane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475" y="361825"/>
            <a:ext cx="4572251" cy="27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0" y="205978"/>
            <a:ext cx="485043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"/>
              <a:t>Questions?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6603.JPG" id="207" name="Shape 2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14" l="0" r="0" t="36"/>
          <a:stretch/>
        </p:blipFill>
        <p:spPr>
          <a:xfrm rot="5400000">
            <a:off x="4444146" y="424970"/>
            <a:ext cx="5143500" cy="42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2236050" y="4631383"/>
            <a:ext cx="3081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Riku</a:t>
            </a:r>
            <a:r>
              <a:rPr lang="fi"/>
              <a:t>, 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Jukka</a:t>
            </a:r>
            <a:r>
              <a:rPr lang="fi"/>
              <a:t>, 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Kimmo and</a:t>
            </a:r>
            <a:r>
              <a:rPr lang="fi"/>
              <a:t> 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Matias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83151" y="4406550"/>
            <a:ext cx="25722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fi" sz="3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RyhmäHALI</a:t>
            </a:r>
            <a:endParaRPr sz="3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nd out how the Azipod® propulsion units are assembled, and follow their journey from factory to installation" id="137" name="Shape 137" title="ABB Azipod® propulsion unit assembly Timelapse">
            <a:hlinkClick r:id="rId3"/>
          </p:cNvPr>
          <p:cNvSpPr/>
          <p:nvPr/>
        </p:nvSpPr>
        <p:spPr>
          <a:xfrm>
            <a:off x="0" y="-848375"/>
            <a:ext cx="9144000" cy="685801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6312" l="1363" r="1236" t="6137"/>
          <a:stretch/>
        </p:blipFill>
        <p:spPr>
          <a:xfrm>
            <a:off x="0" y="0"/>
            <a:ext cx="91552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Test setup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50" y="1147028"/>
            <a:ext cx="5002263" cy="377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57568" r="7479" t="6655"/>
          <a:stretch/>
        </p:blipFill>
        <p:spPr>
          <a:xfrm>
            <a:off x="6963125" y="950038"/>
            <a:ext cx="1154025" cy="35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562150" y="4377250"/>
            <a:ext cx="2386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Stator and frame model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/>
              <a:t>Old vs New</a:t>
            </a:r>
            <a:endParaRPr sz="300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1552" l="5141" r="56945" t="1435"/>
          <a:stretch/>
        </p:blipFill>
        <p:spPr>
          <a:xfrm>
            <a:off x="6953350" y="1251800"/>
            <a:ext cx="1251800" cy="366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>
            <a:off x="7628150" y="3344650"/>
            <a:ext cx="0" cy="2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Shape 158"/>
          <p:cNvCxnSpPr/>
          <p:nvPr/>
        </p:nvCxnSpPr>
        <p:spPr>
          <a:xfrm rot="10800000">
            <a:off x="7276100" y="3383875"/>
            <a:ext cx="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Shape 159"/>
          <p:cNvSpPr txBox="1"/>
          <p:nvPr/>
        </p:nvSpPr>
        <p:spPr>
          <a:xfrm>
            <a:off x="5843325" y="2157550"/>
            <a:ext cx="1300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Play between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0.5 mm</a:t>
            </a:r>
            <a:endParaRPr/>
          </a:p>
        </p:txBody>
      </p:sp>
      <p:cxnSp>
        <p:nvCxnSpPr>
          <p:cNvPr id="160" name="Shape 160"/>
          <p:cNvCxnSpPr/>
          <p:nvPr/>
        </p:nvCxnSpPr>
        <p:spPr>
          <a:xfrm rot="10800000">
            <a:off x="7213350" y="3383875"/>
            <a:ext cx="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75" y="1131713"/>
            <a:ext cx="3252375" cy="19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939089" y="2397394"/>
            <a:ext cx="13407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± 2 cm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3675" y="1387416"/>
            <a:ext cx="846012" cy="10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570717" y="1743350"/>
            <a:ext cx="484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/>
              <a:t>+</a:t>
            </a:r>
            <a:endParaRPr sz="3000"/>
          </a:p>
        </p:txBody>
      </p:sp>
      <p:pic>
        <p:nvPicPr>
          <p:cNvPr descr="Kuvahaun tulos haulle VL53L0X"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600" y="3370750"/>
            <a:ext cx="1198225" cy="11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326139" y="3995407"/>
            <a:ext cx="13407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~</a:t>
            </a:r>
            <a:r>
              <a:rPr lang="fi"/>
              <a:t> 1 mm</a:t>
            </a:r>
            <a:endParaRPr/>
          </a:p>
        </p:txBody>
      </p:sp>
      <p:pic>
        <p:nvPicPr>
          <p:cNvPr descr="Contrinex inductive-sensors DW-AS-509-M30-390" id="167" name="Shape 167" title="DW-AS-509-M30-3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475063" y="2853063"/>
            <a:ext cx="1478300" cy="14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438514" y="4026482"/>
            <a:ext cx="13407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~ 5 μm</a:t>
            </a:r>
            <a:endParaRPr/>
          </a:p>
        </p:txBody>
      </p:sp>
      <p:cxnSp>
        <p:nvCxnSpPr>
          <p:cNvPr id="169" name="Shape 169"/>
          <p:cNvCxnSpPr/>
          <p:nvPr/>
        </p:nvCxnSpPr>
        <p:spPr>
          <a:xfrm>
            <a:off x="175925" y="1097400"/>
            <a:ext cx="0" cy="36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Shape 170"/>
          <p:cNvCxnSpPr/>
          <p:nvPr/>
        </p:nvCxnSpPr>
        <p:spPr>
          <a:xfrm flipH="1" rot="10800000">
            <a:off x="175925" y="4758100"/>
            <a:ext cx="3275400" cy="1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192650" y="1101400"/>
            <a:ext cx="326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3445050" y="1127338"/>
            <a:ext cx="0" cy="36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Shape 173"/>
          <p:cNvSpPr txBox="1"/>
          <p:nvPr/>
        </p:nvSpPr>
        <p:spPr>
          <a:xfrm>
            <a:off x="2347650" y="4331350"/>
            <a:ext cx="1097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Old system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Test method</a:t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4560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3000"/>
              <a:t>Old vs new system</a:t>
            </a:r>
            <a:endParaRPr sz="30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3000"/>
              <a:t>10 repeated lift operations</a:t>
            </a:r>
            <a:endParaRPr sz="30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 sz="3000"/>
              <a:t>Measured: How far can we lower the cylinder without contact?</a:t>
            </a:r>
            <a:endParaRPr sz="3000"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21771" t="0"/>
          <a:stretch/>
        </p:blipFill>
        <p:spPr>
          <a:xfrm>
            <a:off x="5274825" y="1200150"/>
            <a:ext cx="3411975" cy="34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6629" l="26764" r="26834" t="0"/>
          <a:stretch/>
        </p:blipFill>
        <p:spPr>
          <a:xfrm>
            <a:off x="1274925" y="52388"/>
            <a:ext cx="1876425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18043" r="19260" t="0"/>
          <a:stretch/>
        </p:blipFill>
        <p:spPr>
          <a:xfrm>
            <a:off x="3151338" y="52375"/>
            <a:ext cx="2362200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21567" r="22046" t="0"/>
          <a:stretch/>
        </p:blipFill>
        <p:spPr>
          <a:xfrm>
            <a:off x="5513550" y="52375"/>
            <a:ext cx="2133600" cy="5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Results</a:t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200150"/>
            <a:ext cx="38487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Old system	: 1/10 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New system: 4/10 </a:t>
            </a:r>
            <a:endParaRPr/>
          </a:p>
        </p:txBody>
      </p:sp>
      <p:sp>
        <p:nvSpPr>
          <p:cNvPr id="194" name="Shape 194" title="KlippiCombo!.mp4">
            <a:hlinkClick r:id="rId3"/>
          </p:cNvPr>
          <p:cNvSpPr/>
          <p:nvPr/>
        </p:nvSpPr>
        <p:spPr>
          <a:xfrm>
            <a:off x="4458300" y="1215478"/>
            <a:ext cx="4533300" cy="3399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Discussions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200150"/>
            <a:ext cx="4761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Sensor accuracy?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Sway?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fi"/>
              <a:t>Scaling up?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6629" l="18105" r="13208" t="0"/>
          <a:stretch/>
        </p:blipFill>
        <p:spPr>
          <a:xfrm>
            <a:off x="6282775" y="1200150"/>
            <a:ext cx="2060750" cy="37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