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261" r:id="rId4"/>
    <p:sldId id="263" r:id="rId5"/>
    <p:sldId id="288" r:id="rId6"/>
    <p:sldId id="300" r:id="rId7"/>
    <p:sldId id="301" r:id="rId8"/>
    <p:sldId id="302" r:id="rId9"/>
    <p:sldId id="260" r:id="rId10"/>
    <p:sldId id="329" r:id="rId11"/>
    <p:sldId id="268" r:id="rId12"/>
    <p:sldId id="274" r:id="rId13"/>
    <p:sldId id="319" r:id="rId14"/>
    <p:sldId id="320" r:id="rId15"/>
    <p:sldId id="276" r:id="rId16"/>
    <p:sldId id="321" r:id="rId17"/>
    <p:sldId id="325" r:id="rId18"/>
    <p:sldId id="307" r:id="rId19"/>
    <p:sldId id="308" r:id="rId20"/>
    <p:sldId id="310" r:id="rId21"/>
    <p:sldId id="309" r:id="rId22"/>
    <p:sldId id="311" r:id="rId23"/>
    <p:sldId id="312" r:id="rId24"/>
    <p:sldId id="313" r:id="rId25"/>
    <p:sldId id="314" r:id="rId26"/>
    <p:sldId id="315" r:id="rId27"/>
    <p:sldId id="326" r:id="rId28"/>
    <p:sldId id="322" r:id="rId29"/>
    <p:sldId id="323" r:id="rId30"/>
    <p:sldId id="324" r:id="rId31"/>
    <p:sldId id="277" r:id="rId32"/>
    <p:sldId id="287" r:id="rId33"/>
    <p:sldId id="292" r:id="rId34"/>
    <p:sldId id="293" r:id="rId35"/>
    <p:sldId id="295" r:id="rId36"/>
    <p:sldId id="299" r:id="rId37"/>
    <p:sldId id="296" r:id="rId38"/>
    <p:sldId id="297" r:id="rId39"/>
    <p:sldId id="298" r:id="rId40"/>
    <p:sldId id="316" r:id="rId41"/>
    <p:sldId id="257" r:id="rId42"/>
    <p:sldId id="259" r:id="rId43"/>
    <p:sldId id="317" r:id="rId44"/>
    <p:sldId id="272" r:id="rId45"/>
    <p:sldId id="286" r:id="rId46"/>
    <p:sldId id="27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snapToGrid="0">
      <p:cViewPr varScale="1">
        <p:scale>
          <a:sx n="86" d="100"/>
          <a:sy n="86" d="100"/>
        </p:scale>
        <p:origin x="74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FBB64-CEE5-45A1-8ADB-C3328041F55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832FD64-136E-4677-B2AC-0CA4D0D659F1}">
      <dgm:prSet phldrT="[Text]"/>
      <dgm:spPr>
        <a:solidFill>
          <a:schemeClr val="accent1">
            <a:lumMod val="20000"/>
            <a:lumOff val="80000"/>
          </a:schemeClr>
        </a:solidFill>
        <a:ln>
          <a:solidFill>
            <a:srgbClr val="C00000"/>
          </a:solidFill>
        </a:ln>
      </dgm:spPr>
      <dgm:t>
        <a:bodyPr/>
        <a:lstStyle/>
        <a:p>
          <a:r>
            <a:rPr lang="fi-FI" b="1" dirty="0" err="1">
              <a:solidFill>
                <a:srgbClr val="C00000"/>
              </a:solidFill>
              <a:effectLst>
                <a:outerShdw blurRad="38100" dist="38100" dir="2700000" algn="tl">
                  <a:srgbClr val="000000">
                    <a:alpha val="43137"/>
                  </a:srgbClr>
                </a:outerShdw>
              </a:effectLst>
            </a:rPr>
            <a:t>Firm</a:t>
          </a:r>
          <a:r>
            <a:rPr lang="fi-FI" b="1" dirty="0">
              <a:solidFill>
                <a:srgbClr val="C00000"/>
              </a:solidFill>
              <a:effectLst>
                <a:outerShdw blurRad="38100" dist="38100" dir="2700000" algn="tl">
                  <a:srgbClr val="000000">
                    <a:alpha val="43137"/>
                  </a:srgbClr>
                </a:outerShdw>
              </a:effectLst>
            </a:rPr>
            <a:t> </a:t>
          </a:r>
          <a:r>
            <a:rPr lang="fi-FI" b="1" dirty="0" err="1">
              <a:solidFill>
                <a:srgbClr val="C00000"/>
              </a:solidFill>
              <a:effectLst>
                <a:outerShdw blurRad="38100" dist="38100" dir="2700000" algn="tl">
                  <a:srgbClr val="000000">
                    <a:alpha val="43137"/>
                  </a:srgbClr>
                </a:outerShdw>
              </a:effectLst>
            </a:rPr>
            <a:t>behavior</a:t>
          </a:r>
          <a:r>
            <a:rPr lang="fi-FI" b="1" dirty="0">
              <a:solidFill>
                <a:srgbClr val="C00000"/>
              </a:solidFill>
              <a:effectLst>
                <a:outerShdw blurRad="38100" dist="38100" dir="2700000" algn="tl">
                  <a:srgbClr val="000000">
                    <a:alpha val="43137"/>
                  </a:srgbClr>
                </a:outerShdw>
              </a:effectLst>
            </a:rPr>
            <a:t> (FDI)</a:t>
          </a:r>
          <a:endParaRPr lang="en-US" b="1" dirty="0">
            <a:solidFill>
              <a:srgbClr val="C00000"/>
            </a:solidFill>
            <a:effectLst>
              <a:outerShdw blurRad="38100" dist="38100" dir="2700000" algn="tl">
                <a:srgbClr val="000000">
                  <a:alpha val="43137"/>
                </a:srgbClr>
              </a:outerShdw>
            </a:effectLst>
          </a:endParaRPr>
        </a:p>
      </dgm:t>
    </dgm:pt>
    <dgm:pt modelId="{4AB00FB0-F97C-4946-9571-1F7E28E68D15}" type="parTrans" cxnId="{64C8FA53-2A01-4E0A-98F0-0D3B3AE0E84A}">
      <dgm:prSet/>
      <dgm:spPr/>
      <dgm:t>
        <a:bodyPr/>
        <a:lstStyle/>
        <a:p>
          <a:endParaRPr lang="en-US"/>
        </a:p>
      </dgm:t>
    </dgm:pt>
    <dgm:pt modelId="{EC5DBD82-A11B-459E-8DCE-85BE63D9C904}" type="sibTrans" cxnId="{64C8FA53-2A01-4E0A-98F0-0D3B3AE0E84A}">
      <dgm:prSet custT="1"/>
      <dgm:spPr>
        <a:ln>
          <a:solidFill>
            <a:srgbClr val="C00000"/>
          </a:solidFill>
        </a:ln>
      </dgm:spPr>
      <dgm:t>
        <a:bodyPr/>
        <a:lstStyle/>
        <a:p>
          <a:r>
            <a:rPr lang="fi-FI" sz="1600" dirty="0">
              <a:solidFill>
                <a:schemeClr val="tx1"/>
              </a:solidFill>
            </a:rPr>
            <a:t>Industry </a:t>
          </a:r>
          <a:r>
            <a:rPr lang="fi-FI" sz="1600" dirty="0" err="1">
              <a:solidFill>
                <a:schemeClr val="tx1"/>
              </a:solidFill>
            </a:rPr>
            <a:t>conditions</a:t>
          </a:r>
          <a:r>
            <a:rPr lang="fi-FI" sz="1600" dirty="0">
              <a:solidFill>
                <a:schemeClr val="tx1"/>
              </a:solidFill>
            </a:rPr>
            <a:t>&amp;</a:t>
          </a:r>
        </a:p>
        <a:p>
          <a:r>
            <a:rPr lang="fi-FI" sz="1600" dirty="0" err="1">
              <a:solidFill>
                <a:schemeClr val="tx1"/>
              </a:solidFill>
            </a:rPr>
            <a:t>firm-specific</a:t>
          </a:r>
          <a:r>
            <a:rPr lang="fi-FI" sz="1600" dirty="0">
              <a:solidFill>
                <a:schemeClr val="tx1"/>
              </a:solidFill>
            </a:rPr>
            <a:t> </a:t>
          </a:r>
          <a:r>
            <a:rPr lang="fi-FI" sz="1600" dirty="0" err="1">
              <a:solidFill>
                <a:schemeClr val="tx1"/>
              </a:solidFill>
            </a:rPr>
            <a:t>resources</a:t>
          </a:r>
          <a:r>
            <a:rPr lang="fi-FI" sz="1600" dirty="0">
              <a:solidFill>
                <a:schemeClr val="tx1"/>
              </a:solidFill>
            </a:rPr>
            <a:t>&amp;</a:t>
          </a:r>
        </a:p>
        <a:p>
          <a:r>
            <a:rPr lang="fi-FI" sz="1600" dirty="0" err="1">
              <a:solidFill>
                <a:schemeClr val="tx1"/>
              </a:solidFill>
            </a:rPr>
            <a:t>capabilities</a:t>
          </a:r>
          <a:endParaRPr lang="en-US" sz="1600" dirty="0">
            <a:solidFill>
              <a:schemeClr val="tx1"/>
            </a:solidFill>
          </a:endParaRPr>
        </a:p>
      </dgm:t>
    </dgm:pt>
    <dgm:pt modelId="{48C82484-5214-49F8-8133-4A49457DBBDC}">
      <dgm:prSet phldrT="[Text]"/>
      <dgm:spPr>
        <a:solidFill>
          <a:schemeClr val="accent1">
            <a:lumMod val="20000"/>
            <a:lumOff val="80000"/>
          </a:schemeClr>
        </a:solidFill>
        <a:ln>
          <a:solidFill>
            <a:srgbClr val="C00000"/>
          </a:solidFill>
        </a:ln>
      </dgm:spPr>
      <dgm:t>
        <a:bodyPr/>
        <a:lstStyle/>
        <a:p>
          <a:r>
            <a:rPr lang="fi-FI" b="1" dirty="0" err="1">
              <a:solidFill>
                <a:srgbClr val="C00000"/>
              </a:solidFill>
              <a:effectLst>
                <a:outerShdw blurRad="38100" dist="38100" dir="2700000" algn="tl">
                  <a:srgbClr val="000000">
                    <a:alpha val="43137"/>
                  </a:srgbClr>
                </a:outerShdw>
              </a:effectLst>
            </a:rPr>
            <a:t>Firms</a:t>
          </a:r>
          <a:endParaRPr lang="en-US" b="1" dirty="0">
            <a:solidFill>
              <a:srgbClr val="C00000"/>
            </a:solidFill>
            <a:effectLst>
              <a:outerShdw blurRad="38100" dist="38100" dir="2700000" algn="tl">
                <a:srgbClr val="000000">
                  <a:alpha val="43137"/>
                </a:srgbClr>
              </a:outerShdw>
            </a:effectLst>
          </a:endParaRPr>
        </a:p>
      </dgm:t>
    </dgm:pt>
    <dgm:pt modelId="{CBCF7F74-8FDF-4536-A754-61B453D9D646}" type="parTrans" cxnId="{0A8CA09B-E474-468B-B21B-286A68F2E855}">
      <dgm:prSet/>
      <dgm:spPr/>
      <dgm:t>
        <a:bodyPr/>
        <a:lstStyle/>
        <a:p>
          <a:endParaRPr lang="en-US"/>
        </a:p>
      </dgm:t>
    </dgm:pt>
    <dgm:pt modelId="{184A213F-31FE-4DFE-8738-3B78C615C767}" type="sibTrans" cxnId="{0A8CA09B-E474-468B-B21B-286A68F2E855}">
      <dgm:prSet custT="1"/>
      <dgm:spPr>
        <a:ln>
          <a:solidFill>
            <a:srgbClr val="C00000"/>
          </a:solidFill>
        </a:ln>
      </dgm:spPr>
      <dgm:t>
        <a:bodyPr/>
        <a:lstStyle/>
        <a:p>
          <a:r>
            <a:rPr lang="fi-FI" sz="2000" dirty="0" err="1">
              <a:solidFill>
                <a:schemeClr val="tx1"/>
              </a:solidFill>
            </a:rPr>
            <a:t>Dynamic</a:t>
          </a:r>
          <a:r>
            <a:rPr lang="fi-FI" sz="2000" dirty="0">
              <a:solidFill>
                <a:schemeClr val="tx1"/>
              </a:solidFill>
            </a:rPr>
            <a:t> </a:t>
          </a:r>
          <a:r>
            <a:rPr lang="fi-FI" sz="2000" dirty="0" err="1">
              <a:solidFill>
                <a:schemeClr val="tx1"/>
              </a:solidFill>
            </a:rPr>
            <a:t>interaction</a:t>
          </a:r>
          <a:endParaRPr lang="en-US" sz="2000" dirty="0">
            <a:solidFill>
              <a:schemeClr val="tx1"/>
            </a:solidFill>
          </a:endParaRPr>
        </a:p>
      </dgm:t>
    </dgm:pt>
    <dgm:pt modelId="{141E7CB2-672D-42EA-899E-0528A4489242}">
      <dgm:prSet phldrT="[Text]"/>
      <dgm:spPr>
        <a:solidFill>
          <a:schemeClr val="accent1">
            <a:lumMod val="20000"/>
            <a:lumOff val="80000"/>
          </a:schemeClr>
        </a:solidFill>
        <a:ln>
          <a:solidFill>
            <a:srgbClr val="C00000"/>
          </a:solidFill>
        </a:ln>
      </dgm:spPr>
      <dgm:t>
        <a:bodyPr/>
        <a:lstStyle/>
        <a:p>
          <a:r>
            <a:rPr lang="fi-FI" b="1" dirty="0" err="1">
              <a:solidFill>
                <a:srgbClr val="C00000"/>
              </a:solidFill>
              <a:effectLst>
                <a:outerShdw blurRad="38100" dist="38100" dir="2700000" algn="tl">
                  <a:srgbClr val="000000">
                    <a:alpha val="43137"/>
                  </a:srgbClr>
                </a:outerShdw>
              </a:effectLst>
            </a:rPr>
            <a:t>Institutions</a:t>
          </a:r>
          <a:endParaRPr lang="en-US" b="1" dirty="0">
            <a:solidFill>
              <a:srgbClr val="C00000"/>
            </a:solidFill>
            <a:effectLst>
              <a:outerShdw blurRad="38100" dist="38100" dir="2700000" algn="tl">
                <a:srgbClr val="000000">
                  <a:alpha val="43137"/>
                </a:srgbClr>
              </a:outerShdw>
            </a:effectLst>
          </a:endParaRPr>
        </a:p>
      </dgm:t>
    </dgm:pt>
    <dgm:pt modelId="{0E26D8FE-A1A8-453E-B7BF-896EDCB8DCF7}" type="parTrans" cxnId="{878758F5-4EBC-48A4-BDA4-6CED76E6650E}">
      <dgm:prSet/>
      <dgm:spPr/>
      <dgm:t>
        <a:bodyPr/>
        <a:lstStyle/>
        <a:p>
          <a:endParaRPr lang="en-US"/>
        </a:p>
      </dgm:t>
    </dgm:pt>
    <dgm:pt modelId="{A62C6308-DBA5-4B55-BA20-51F8247B7782}" type="sibTrans" cxnId="{878758F5-4EBC-48A4-BDA4-6CED76E6650E}">
      <dgm:prSet custT="1"/>
      <dgm:spPr>
        <a:ln>
          <a:solidFill>
            <a:srgbClr val="C00000"/>
          </a:solidFill>
        </a:ln>
      </dgm:spPr>
      <dgm:t>
        <a:bodyPr/>
        <a:lstStyle/>
        <a:p>
          <a:r>
            <a:rPr lang="fi-FI" sz="1600" dirty="0" err="1">
              <a:solidFill>
                <a:schemeClr val="tx1"/>
              </a:solidFill>
            </a:rPr>
            <a:t>Formal&amp;Infomral</a:t>
          </a:r>
          <a:r>
            <a:rPr lang="fi-FI" sz="1600" dirty="0">
              <a:solidFill>
                <a:schemeClr val="tx1"/>
              </a:solidFill>
            </a:rPr>
            <a:t> </a:t>
          </a:r>
          <a:r>
            <a:rPr lang="fi-FI" sz="1600" dirty="0" err="1">
              <a:solidFill>
                <a:schemeClr val="tx1"/>
              </a:solidFill>
            </a:rPr>
            <a:t>constraints</a:t>
          </a:r>
          <a:endParaRPr lang="en-US" sz="1600" dirty="0">
            <a:solidFill>
              <a:schemeClr val="tx1"/>
            </a:solidFill>
          </a:endParaRPr>
        </a:p>
      </dgm:t>
    </dgm:pt>
    <dgm:pt modelId="{D4DB4EA5-5866-4F0E-BDA9-A24F9CF4F8CD}" type="pres">
      <dgm:prSet presAssocID="{489FBB64-CEE5-45A1-8ADB-C3328041F55D}" presName="Name0" presStyleCnt="0">
        <dgm:presLayoutVars>
          <dgm:dir/>
          <dgm:resizeHandles val="exact"/>
        </dgm:presLayoutVars>
      </dgm:prSet>
      <dgm:spPr/>
    </dgm:pt>
    <dgm:pt modelId="{25BE559F-C313-4699-A66C-5D3525130774}" type="pres">
      <dgm:prSet presAssocID="{9832FD64-136E-4677-B2AC-0CA4D0D659F1}" presName="node" presStyleLbl="node1" presStyleIdx="0" presStyleCnt="3">
        <dgm:presLayoutVars>
          <dgm:bulletEnabled val="1"/>
        </dgm:presLayoutVars>
      </dgm:prSet>
      <dgm:spPr/>
    </dgm:pt>
    <dgm:pt modelId="{0CFB552D-33D3-4088-9C29-1F1F0C07CC49}" type="pres">
      <dgm:prSet presAssocID="{EC5DBD82-A11B-459E-8DCE-85BE63D9C904}" presName="sibTrans" presStyleLbl="sibTrans2D1" presStyleIdx="0" presStyleCnt="3" custScaleX="121918" custScaleY="511240"/>
      <dgm:spPr/>
    </dgm:pt>
    <dgm:pt modelId="{90D205C1-BA30-474E-A675-E80999CA9C25}" type="pres">
      <dgm:prSet presAssocID="{EC5DBD82-A11B-459E-8DCE-85BE63D9C904}" presName="connectorText" presStyleLbl="sibTrans2D1" presStyleIdx="0" presStyleCnt="3"/>
      <dgm:spPr/>
    </dgm:pt>
    <dgm:pt modelId="{20CC5D38-B41A-4B16-A1B3-EA402031B17B}" type="pres">
      <dgm:prSet presAssocID="{48C82484-5214-49F8-8133-4A49457DBBDC}" presName="node" presStyleLbl="node1" presStyleIdx="1" presStyleCnt="3" custRadScaleRad="126988" custRadScaleInc="-11355">
        <dgm:presLayoutVars>
          <dgm:bulletEnabled val="1"/>
        </dgm:presLayoutVars>
      </dgm:prSet>
      <dgm:spPr/>
    </dgm:pt>
    <dgm:pt modelId="{CB04637B-A465-4EB5-AF13-5C69BEDDAA4E}" type="pres">
      <dgm:prSet presAssocID="{184A213F-31FE-4DFE-8738-3B78C615C767}" presName="sibTrans" presStyleLbl="sibTrans2D1" presStyleIdx="1" presStyleCnt="3" custScaleX="136291" custScaleY="259585"/>
      <dgm:spPr/>
    </dgm:pt>
    <dgm:pt modelId="{BB008D27-D95F-45B5-A8A5-AE5E6119BBAF}" type="pres">
      <dgm:prSet presAssocID="{184A213F-31FE-4DFE-8738-3B78C615C767}" presName="connectorText" presStyleLbl="sibTrans2D1" presStyleIdx="1" presStyleCnt="3"/>
      <dgm:spPr/>
    </dgm:pt>
    <dgm:pt modelId="{8834E2CA-C769-4D6F-91A1-5EDA0FC5D207}" type="pres">
      <dgm:prSet presAssocID="{141E7CB2-672D-42EA-899E-0528A4489242}" presName="node" presStyleLbl="node1" presStyleIdx="2" presStyleCnt="3" custRadScaleRad="134240" custRadScaleInc="13342">
        <dgm:presLayoutVars>
          <dgm:bulletEnabled val="1"/>
        </dgm:presLayoutVars>
      </dgm:prSet>
      <dgm:spPr/>
    </dgm:pt>
    <dgm:pt modelId="{56BEF263-D0C0-4111-B26D-1F21B03C4C8B}" type="pres">
      <dgm:prSet presAssocID="{A62C6308-DBA5-4B55-BA20-51F8247B7782}" presName="sibTrans" presStyleLbl="sibTrans2D1" presStyleIdx="2" presStyleCnt="3" custScaleX="126052" custScaleY="308864"/>
      <dgm:spPr/>
    </dgm:pt>
    <dgm:pt modelId="{D29E10A5-7270-4784-B174-70C8AF97E2EE}" type="pres">
      <dgm:prSet presAssocID="{A62C6308-DBA5-4B55-BA20-51F8247B7782}" presName="connectorText" presStyleLbl="sibTrans2D1" presStyleIdx="2" presStyleCnt="3"/>
      <dgm:spPr/>
    </dgm:pt>
  </dgm:ptLst>
  <dgm:cxnLst>
    <dgm:cxn modelId="{27D20E1C-B07D-4D63-92BA-34BE73D0918B}" type="presOf" srcId="{9832FD64-136E-4677-B2AC-0CA4D0D659F1}" destId="{25BE559F-C313-4699-A66C-5D3525130774}" srcOrd="0" destOrd="0" presId="urn:microsoft.com/office/officeart/2005/8/layout/cycle7"/>
    <dgm:cxn modelId="{9BE0871D-EA43-48FB-A21E-66A8940E84C6}" type="presOf" srcId="{A62C6308-DBA5-4B55-BA20-51F8247B7782}" destId="{56BEF263-D0C0-4111-B26D-1F21B03C4C8B}" srcOrd="0" destOrd="0" presId="urn:microsoft.com/office/officeart/2005/8/layout/cycle7"/>
    <dgm:cxn modelId="{EE8F8124-86A1-40A8-828F-C1F022AB6CC3}" type="presOf" srcId="{48C82484-5214-49F8-8133-4A49457DBBDC}" destId="{20CC5D38-B41A-4B16-A1B3-EA402031B17B}" srcOrd="0" destOrd="0" presId="urn:microsoft.com/office/officeart/2005/8/layout/cycle7"/>
    <dgm:cxn modelId="{4453434B-FC6C-4E6B-9F13-3EEEB70210AD}" type="presOf" srcId="{EC5DBD82-A11B-459E-8DCE-85BE63D9C904}" destId="{90D205C1-BA30-474E-A675-E80999CA9C25}" srcOrd="1" destOrd="0" presId="urn:microsoft.com/office/officeart/2005/8/layout/cycle7"/>
    <dgm:cxn modelId="{64C8FA53-2A01-4E0A-98F0-0D3B3AE0E84A}" srcId="{489FBB64-CEE5-45A1-8ADB-C3328041F55D}" destId="{9832FD64-136E-4677-B2AC-0CA4D0D659F1}" srcOrd="0" destOrd="0" parTransId="{4AB00FB0-F97C-4946-9571-1F7E28E68D15}" sibTransId="{EC5DBD82-A11B-459E-8DCE-85BE63D9C904}"/>
    <dgm:cxn modelId="{63DF087B-7F9F-4AF4-9EFC-8E446A1D7D56}" type="presOf" srcId="{A62C6308-DBA5-4B55-BA20-51F8247B7782}" destId="{D29E10A5-7270-4784-B174-70C8AF97E2EE}" srcOrd="1" destOrd="0" presId="urn:microsoft.com/office/officeart/2005/8/layout/cycle7"/>
    <dgm:cxn modelId="{D50EEC7D-5AE6-4424-BADE-332FA8068658}" type="presOf" srcId="{489FBB64-CEE5-45A1-8ADB-C3328041F55D}" destId="{D4DB4EA5-5866-4F0E-BDA9-A24F9CF4F8CD}" srcOrd="0" destOrd="0" presId="urn:microsoft.com/office/officeart/2005/8/layout/cycle7"/>
    <dgm:cxn modelId="{0A8CA09B-E474-468B-B21B-286A68F2E855}" srcId="{489FBB64-CEE5-45A1-8ADB-C3328041F55D}" destId="{48C82484-5214-49F8-8133-4A49457DBBDC}" srcOrd="1" destOrd="0" parTransId="{CBCF7F74-8FDF-4536-A754-61B453D9D646}" sibTransId="{184A213F-31FE-4DFE-8738-3B78C615C767}"/>
    <dgm:cxn modelId="{60C3FFC3-3682-44A4-9803-3F7777F87F65}" type="presOf" srcId="{184A213F-31FE-4DFE-8738-3B78C615C767}" destId="{CB04637B-A465-4EB5-AF13-5C69BEDDAA4E}" srcOrd="0" destOrd="0" presId="urn:microsoft.com/office/officeart/2005/8/layout/cycle7"/>
    <dgm:cxn modelId="{F13A69CE-5E0B-436A-B994-84D73CD5986E}" type="presOf" srcId="{EC5DBD82-A11B-459E-8DCE-85BE63D9C904}" destId="{0CFB552D-33D3-4088-9C29-1F1F0C07CC49}" srcOrd="0" destOrd="0" presId="urn:microsoft.com/office/officeart/2005/8/layout/cycle7"/>
    <dgm:cxn modelId="{D9FFB0DA-29CB-4F92-AF8F-A5C88A954B54}" type="presOf" srcId="{141E7CB2-672D-42EA-899E-0528A4489242}" destId="{8834E2CA-C769-4D6F-91A1-5EDA0FC5D207}" srcOrd="0" destOrd="0" presId="urn:microsoft.com/office/officeart/2005/8/layout/cycle7"/>
    <dgm:cxn modelId="{429630F5-52D1-4901-A6F3-C535836546E0}" type="presOf" srcId="{184A213F-31FE-4DFE-8738-3B78C615C767}" destId="{BB008D27-D95F-45B5-A8A5-AE5E6119BBAF}" srcOrd="1" destOrd="0" presId="urn:microsoft.com/office/officeart/2005/8/layout/cycle7"/>
    <dgm:cxn modelId="{878758F5-4EBC-48A4-BDA4-6CED76E6650E}" srcId="{489FBB64-CEE5-45A1-8ADB-C3328041F55D}" destId="{141E7CB2-672D-42EA-899E-0528A4489242}" srcOrd="2" destOrd="0" parTransId="{0E26D8FE-A1A8-453E-B7BF-896EDCB8DCF7}" sibTransId="{A62C6308-DBA5-4B55-BA20-51F8247B7782}"/>
    <dgm:cxn modelId="{A63BAE80-BE22-4DCD-825E-5F17F6CA63D4}" type="presParOf" srcId="{D4DB4EA5-5866-4F0E-BDA9-A24F9CF4F8CD}" destId="{25BE559F-C313-4699-A66C-5D3525130774}" srcOrd="0" destOrd="0" presId="urn:microsoft.com/office/officeart/2005/8/layout/cycle7"/>
    <dgm:cxn modelId="{D6C957A1-23FF-43BF-81D7-7DF9B97445CA}" type="presParOf" srcId="{D4DB4EA5-5866-4F0E-BDA9-A24F9CF4F8CD}" destId="{0CFB552D-33D3-4088-9C29-1F1F0C07CC49}" srcOrd="1" destOrd="0" presId="urn:microsoft.com/office/officeart/2005/8/layout/cycle7"/>
    <dgm:cxn modelId="{970B58EE-9921-41ED-BFBE-74DB74DE5110}" type="presParOf" srcId="{0CFB552D-33D3-4088-9C29-1F1F0C07CC49}" destId="{90D205C1-BA30-474E-A675-E80999CA9C25}" srcOrd="0" destOrd="0" presId="urn:microsoft.com/office/officeart/2005/8/layout/cycle7"/>
    <dgm:cxn modelId="{D6D2A329-5F9E-42C0-8BD4-EA3B2885B663}" type="presParOf" srcId="{D4DB4EA5-5866-4F0E-BDA9-A24F9CF4F8CD}" destId="{20CC5D38-B41A-4B16-A1B3-EA402031B17B}" srcOrd="2" destOrd="0" presId="urn:microsoft.com/office/officeart/2005/8/layout/cycle7"/>
    <dgm:cxn modelId="{0E5B2EDF-CBE9-49D7-978F-766AA5AF83F2}" type="presParOf" srcId="{D4DB4EA5-5866-4F0E-BDA9-A24F9CF4F8CD}" destId="{CB04637B-A465-4EB5-AF13-5C69BEDDAA4E}" srcOrd="3" destOrd="0" presId="urn:microsoft.com/office/officeart/2005/8/layout/cycle7"/>
    <dgm:cxn modelId="{2C9326B1-31CE-40A5-B77C-6C17EFFC4C4E}" type="presParOf" srcId="{CB04637B-A465-4EB5-AF13-5C69BEDDAA4E}" destId="{BB008D27-D95F-45B5-A8A5-AE5E6119BBAF}" srcOrd="0" destOrd="0" presId="urn:microsoft.com/office/officeart/2005/8/layout/cycle7"/>
    <dgm:cxn modelId="{5386B55B-EB54-4A29-B9AD-8B59A8ECA585}" type="presParOf" srcId="{D4DB4EA5-5866-4F0E-BDA9-A24F9CF4F8CD}" destId="{8834E2CA-C769-4D6F-91A1-5EDA0FC5D207}" srcOrd="4" destOrd="0" presId="urn:microsoft.com/office/officeart/2005/8/layout/cycle7"/>
    <dgm:cxn modelId="{3372334A-2CE1-4AAD-9AFA-ACC4CC5497DB}" type="presParOf" srcId="{D4DB4EA5-5866-4F0E-BDA9-A24F9CF4F8CD}" destId="{56BEF263-D0C0-4111-B26D-1F21B03C4C8B}" srcOrd="5" destOrd="0" presId="urn:microsoft.com/office/officeart/2005/8/layout/cycle7"/>
    <dgm:cxn modelId="{767726F8-0B42-4DE6-8FED-F1B48CADB438}" type="presParOf" srcId="{56BEF263-D0C0-4111-B26D-1F21B03C4C8B}" destId="{D29E10A5-7270-4784-B174-70C8AF97E2E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4BEF7-95DF-49F1-A9B4-851B688C0D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0E9951B-CE61-4E72-B9D2-9E7EE9F2C0E1}">
      <dgm:prSet phldrT="[Text]"/>
      <dgm:spPr/>
      <dgm:t>
        <a:bodyPr/>
        <a:lstStyle/>
        <a:p>
          <a:r>
            <a:rPr lang="en-US" dirty="0">
              <a:solidFill>
                <a:srgbClr val="C00000"/>
              </a:solidFill>
            </a:rPr>
            <a:t>Product markets</a:t>
          </a:r>
        </a:p>
      </dgm:t>
    </dgm:pt>
    <dgm:pt modelId="{1B18B1A9-C25B-4090-BE44-86E4A9816088}" type="parTrans" cxnId="{F3B71610-E8D0-4124-90BA-E56736C55C32}">
      <dgm:prSet/>
      <dgm:spPr/>
      <dgm:t>
        <a:bodyPr/>
        <a:lstStyle/>
        <a:p>
          <a:endParaRPr lang="en-US"/>
        </a:p>
      </dgm:t>
    </dgm:pt>
    <dgm:pt modelId="{70689993-E37E-454A-9829-59B76157D2C8}" type="sibTrans" cxnId="{F3B71610-E8D0-4124-90BA-E56736C55C32}">
      <dgm:prSet/>
      <dgm:spPr/>
      <dgm:t>
        <a:bodyPr/>
        <a:lstStyle/>
        <a:p>
          <a:endParaRPr lang="en-US"/>
        </a:p>
      </dgm:t>
    </dgm:pt>
    <dgm:pt modelId="{D820B29F-3EB9-4D61-9F33-4407A9A473E4}">
      <dgm:prSet phldrT="[Text]"/>
      <dgm:spPr/>
      <dgm:t>
        <a:bodyPr/>
        <a:lstStyle/>
        <a:p>
          <a:r>
            <a:rPr lang="en-US" dirty="0"/>
            <a:t>Advertising in newspapers and magazines</a:t>
          </a:r>
        </a:p>
      </dgm:t>
    </dgm:pt>
    <dgm:pt modelId="{D1B41F79-A789-45DF-B1EB-A527F7CAB564}" type="parTrans" cxnId="{3E68EF65-F8F7-4716-8E10-F363E11B54D0}">
      <dgm:prSet/>
      <dgm:spPr/>
      <dgm:t>
        <a:bodyPr/>
        <a:lstStyle/>
        <a:p>
          <a:endParaRPr lang="en-US"/>
        </a:p>
      </dgm:t>
    </dgm:pt>
    <dgm:pt modelId="{03CDCE2A-0F39-46A5-942F-5E19881ABD1F}" type="sibTrans" cxnId="{3E68EF65-F8F7-4716-8E10-F363E11B54D0}">
      <dgm:prSet/>
      <dgm:spPr/>
      <dgm:t>
        <a:bodyPr/>
        <a:lstStyle/>
        <a:p>
          <a:endParaRPr lang="en-US"/>
        </a:p>
      </dgm:t>
    </dgm:pt>
    <dgm:pt modelId="{C12324FE-845D-4399-B387-96D78DD968AF}">
      <dgm:prSet phldrT="[Text]"/>
      <dgm:spPr/>
      <dgm:t>
        <a:bodyPr/>
        <a:lstStyle/>
        <a:p>
          <a:r>
            <a:rPr lang="en-US" dirty="0"/>
            <a:t>Direct mail marketing</a:t>
          </a:r>
        </a:p>
      </dgm:t>
    </dgm:pt>
    <dgm:pt modelId="{F73BED61-98B0-4B43-A6D1-8E23D33BF043}" type="parTrans" cxnId="{E9F81DB5-45FB-4218-8312-FEF548AF06B7}">
      <dgm:prSet/>
      <dgm:spPr/>
      <dgm:t>
        <a:bodyPr/>
        <a:lstStyle/>
        <a:p>
          <a:endParaRPr lang="en-US"/>
        </a:p>
      </dgm:t>
    </dgm:pt>
    <dgm:pt modelId="{3D8FA358-6B4E-43C3-9D0F-2C0796A17433}" type="sibTrans" cxnId="{E9F81DB5-45FB-4218-8312-FEF548AF06B7}">
      <dgm:prSet/>
      <dgm:spPr/>
      <dgm:t>
        <a:bodyPr/>
        <a:lstStyle/>
        <a:p>
          <a:endParaRPr lang="en-US"/>
        </a:p>
      </dgm:t>
    </dgm:pt>
    <dgm:pt modelId="{A5FB16A8-6484-4FE8-A554-2B2B644E5CDD}">
      <dgm:prSet phldrT="[Text]"/>
      <dgm:spPr/>
      <dgm:t>
        <a:bodyPr/>
        <a:lstStyle/>
        <a:p>
          <a:r>
            <a:rPr lang="en-US" dirty="0">
              <a:solidFill>
                <a:srgbClr val="C00000"/>
              </a:solidFill>
            </a:rPr>
            <a:t>Capital markets</a:t>
          </a:r>
        </a:p>
      </dgm:t>
    </dgm:pt>
    <dgm:pt modelId="{2360DB8F-0D03-4C22-A27B-FC7EE3AB3286}" type="parTrans" cxnId="{855C2195-41DE-4B62-B34D-23EEBBB74C32}">
      <dgm:prSet/>
      <dgm:spPr/>
      <dgm:t>
        <a:bodyPr/>
        <a:lstStyle/>
        <a:p>
          <a:endParaRPr lang="en-US"/>
        </a:p>
      </dgm:t>
    </dgm:pt>
    <dgm:pt modelId="{A6F506EC-16BB-41DF-A2AE-4E28E6B5CBC8}" type="sibTrans" cxnId="{855C2195-41DE-4B62-B34D-23EEBBB74C32}">
      <dgm:prSet/>
      <dgm:spPr/>
      <dgm:t>
        <a:bodyPr/>
        <a:lstStyle/>
        <a:p>
          <a:endParaRPr lang="en-US"/>
        </a:p>
      </dgm:t>
    </dgm:pt>
    <dgm:pt modelId="{189238DC-87B1-4537-AD5C-05BAD71C2AE7}">
      <dgm:prSet phldrT="[Text]"/>
      <dgm:spPr/>
      <dgm:t>
        <a:bodyPr/>
        <a:lstStyle/>
        <a:p>
          <a:r>
            <a:rPr lang="en-US" dirty="0"/>
            <a:t>Financial reporting</a:t>
          </a:r>
        </a:p>
      </dgm:t>
    </dgm:pt>
    <dgm:pt modelId="{1B72A959-88CE-4332-9935-8FB800B4FDEF}" type="parTrans" cxnId="{ECF4C5CD-3108-4090-92F4-57966AAD8C83}">
      <dgm:prSet/>
      <dgm:spPr/>
      <dgm:t>
        <a:bodyPr/>
        <a:lstStyle/>
        <a:p>
          <a:endParaRPr lang="en-US"/>
        </a:p>
      </dgm:t>
    </dgm:pt>
    <dgm:pt modelId="{2B9A9B92-A56D-4E7E-9BBB-5D9493D578B5}" type="sibTrans" cxnId="{ECF4C5CD-3108-4090-92F4-57966AAD8C83}">
      <dgm:prSet/>
      <dgm:spPr/>
      <dgm:t>
        <a:bodyPr/>
        <a:lstStyle/>
        <a:p>
          <a:endParaRPr lang="en-US"/>
        </a:p>
      </dgm:t>
    </dgm:pt>
    <dgm:pt modelId="{45A923A1-B984-49F1-AE6B-A523A30B032B}">
      <dgm:prSet phldrT="[Text]"/>
      <dgm:spPr/>
      <dgm:t>
        <a:bodyPr/>
        <a:lstStyle/>
        <a:p>
          <a:r>
            <a:rPr lang="en-US" dirty="0"/>
            <a:t>Accounting standards and independent auditors</a:t>
          </a:r>
        </a:p>
      </dgm:t>
    </dgm:pt>
    <dgm:pt modelId="{155F5F8C-2140-4EB2-B149-5308D944DEF7}" type="parTrans" cxnId="{E7DBAA47-4F03-457E-ABD2-0DC300E8A8B9}">
      <dgm:prSet/>
      <dgm:spPr/>
      <dgm:t>
        <a:bodyPr/>
        <a:lstStyle/>
        <a:p>
          <a:endParaRPr lang="en-US"/>
        </a:p>
      </dgm:t>
    </dgm:pt>
    <dgm:pt modelId="{371C559D-BB50-4406-ABA5-563E14136C79}" type="sibTrans" cxnId="{E7DBAA47-4F03-457E-ABD2-0DC300E8A8B9}">
      <dgm:prSet/>
      <dgm:spPr/>
      <dgm:t>
        <a:bodyPr/>
        <a:lstStyle/>
        <a:p>
          <a:endParaRPr lang="en-US"/>
        </a:p>
      </dgm:t>
    </dgm:pt>
    <dgm:pt modelId="{814BED53-99C8-4F75-A153-B8D9BE17E66D}">
      <dgm:prSet phldrT="[Text]"/>
      <dgm:spPr/>
      <dgm:t>
        <a:bodyPr/>
        <a:lstStyle/>
        <a:p>
          <a:r>
            <a:rPr lang="fi-FI" dirty="0" err="1">
              <a:solidFill>
                <a:srgbClr val="C00000"/>
              </a:solidFill>
            </a:rPr>
            <a:t>Labor</a:t>
          </a:r>
          <a:r>
            <a:rPr lang="fi-FI" dirty="0">
              <a:solidFill>
                <a:srgbClr val="C00000"/>
              </a:solidFill>
            </a:rPr>
            <a:t> </a:t>
          </a:r>
          <a:r>
            <a:rPr lang="fi-FI" dirty="0" err="1">
              <a:solidFill>
                <a:srgbClr val="C00000"/>
              </a:solidFill>
            </a:rPr>
            <a:t>markets</a:t>
          </a:r>
          <a:endParaRPr lang="en-US" dirty="0">
            <a:solidFill>
              <a:srgbClr val="C00000"/>
            </a:solidFill>
          </a:endParaRPr>
        </a:p>
      </dgm:t>
    </dgm:pt>
    <dgm:pt modelId="{8B7C40FC-3CCE-4E0F-B8C5-EC86AB9C408D}" type="parTrans" cxnId="{D353C3C0-B78A-4193-8368-B0CF223C2354}">
      <dgm:prSet/>
      <dgm:spPr/>
      <dgm:t>
        <a:bodyPr/>
        <a:lstStyle/>
        <a:p>
          <a:endParaRPr lang="en-US"/>
        </a:p>
      </dgm:t>
    </dgm:pt>
    <dgm:pt modelId="{26A7216D-0535-4D8C-95AB-16F799B44C5E}" type="sibTrans" cxnId="{D353C3C0-B78A-4193-8368-B0CF223C2354}">
      <dgm:prSet/>
      <dgm:spPr/>
      <dgm:t>
        <a:bodyPr/>
        <a:lstStyle/>
        <a:p>
          <a:endParaRPr lang="en-US"/>
        </a:p>
      </dgm:t>
    </dgm:pt>
    <dgm:pt modelId="{DF08CF58-6D21-4536-865A-C8D129A7854D}">
      <dgm:prSet phldrT="[Text]"/>
      <dgm:spPr/>
      <dgm:t>
        <a:bodyPr/>
        <a:lstStyle/>
        <a:p>
          <a:r>
            <a:rPr lang="fi-FI" dirty="0" err="1"/>
            <a:t>Educational</a:t>
          </a:r>
          <a:r>
            <a:rPr lang="fi-FI" dirty="0"/>
            <a:t> </a:t>
          </a:r>
          <a:r>
            <a:rPr lang="fi-FI" dirty="0" err="1"/>
            <a:t>institutions</a:t>
          </a:r>
          <a:endParaRPr lang="en-US" dirty="0"/>
        </a:p>
      </dgm:t>
    </dgm:pt>
    <dgm:pt modelId="{E5481468-0C5E-455C-A21B-E97AC84255E8}" type="parTrans" cxnId="{CB3FEFAB-8AC3-4EF6-BD4E-7155303D94B9}">
      <dgm:prSet/>
      <dgm:spPr/>
      <dgm:t>
        <a:bodyPr/>
        <a:lstStyle/>
        <a:p>
          <a:endParaRPr lang="en-US"/>
        </a:p>
      </dgm:t>
    </dgm:pt>
    <dgm:pt modelId="{B65AAB48-6278-4BD8-9180-EA545A91CAA8}" type="sibTrans" cxnId="{CB3FEFAB-8AC3-4EF6-BD4E-7155303D94B9}">
      <dgm:prSet/>
      <dgm:spPr/>
      <dgm:t>
        <a:bodyPr/>
        <a:lstStyle/>
        <a:p>
          <a:endParaRPr lang="en-US"/>
        </a:p>
      </dgm:t>
    </dgm:pt>
    <dgm:pt modelId="{E483A552-B0BF-48A5-A929-3138E5D72363}">
      <dgm:prSet phldrT="[Text]"/>
      <dgm:spPr/>
      <dgm:t>
        <a:bodyPr/>
        <a:lstStyle/>
        <a:p>
          <a:r>
            <a:rPr lang="fi-FI" dirty="0" err="1"/>
            <a:t>Unions</a:t>
          </a:r>
          <a:endParaRPr lang="en-US" dirty="0"/>
        </a:p>
      </dgm:t>
    </dgm:pt>
    <dgm:pt modelId="{5EFA8834-0161-4E70-9983-19FB520462E1}" type="parTrans" cxnId="{AE0113E5-5902-4998-BD47-90DB686ED1FB}">
      <dgm:prSet/>
      <dgm:spPr/>
      <dgm:t>
        <a:bodyPr/>
        <a:lstStyle/>
        <a:p>
          <a:endParaRPr lang="en-US"/>
        </a:p>
      </dgm:t>
    </dgm:pt>
    <dgm:pt modelId="{C11AD1BE-CC1D-4588-A981-ADDD3B5D342F}" type="sibTrans" cxnId="{AE0113E5-5902-4998-BD47-90DB686ED1FB}">
      <dgm:prSet/>
      <dgm:spPr/>
      <dgm:t>
        <a:bodyPr/>
        <a:lstStyle/>
        <a:p>
          <a:endParaRPr lang="en-US"/>
        </a:p>
      </dgm:t>
    </dgm:pt>
    <dgm:pt modelId="{351922E5-ECAC-43EC-A202-81BF72A38E3C}">
      <dgm:prSet phldrT="[Text]"/>
      <dgm:spPr/>
      <dgm:t>
        <a:bodyPr/>
        <a:lstStyle/>
        <a:p>
          <a:r>
            <a:rPr lang="en-US" dirty="0"/>
            <a:t>Telemarketing</a:t>
          </a:r>
        </a:p>
      </dgm:t>
    </dgm:pt>
    <dgm:pt modelId="{EC011AD4-F91D-4BB0-8C90-C0BDC3782B4B}" type="parTrans" cxnId="{92A88401-2EF3-44DA-92EC-7F33CCABF763}">
      <dgm:prSet/>
      <dgm:spPr/>
      <dgm:t>
        <a:bodyPr/>
        <a:lstStyle/>
        <a:p>
          <a:endParaRPr lang="en-US"/>
        </a:p>
      </dgm:t>
    </dgm:pt>
    <dgm:pt modelId="{49361D94-C27D-452F-ADCA-4CCD8F8225AF}" type="sibTrans" cxnId="{92A88401-2EF3-44DA-92EC-7F33CCABF763}">
      <dgm:prSet/>
      <dgm:spPr/>
      <dgm:t>
        <a:bodyPr/>
        <a:lstStyle/>
        <a:p>
          <a:endParaRPr lang="en-US"/>
        </a:p>
      </dgm:t>
    </dgm:pt>
    <dgm:pt modelId="{50975C5D-4415-495C-BEA3-E3A3CDD381F8}">
      <dgm:prSet phldrT="[Text]"/>
      <dgm:spPr/>
      <dgm:t>
        <a:bodyPr/>
        <a:lstStyle/>
        <a:p>
          <a:r>
            <a:rPr lang="en-US" dirty="0"/>
            <a:t>Web sites</a:t>
          </a:r>
        </a:p>
      </dgm:t>
    </dgm:pt>
    <dgm:pt modelId="{F100097A-41FC-4156-9CA5-F690D64D204C}" type="parTrans" cxnId="{22EC8695-0852-4341-A160-FDF57E85CA19}">
      <dgm:prSet/>
      <dgm:spPr/>
      <dgm:t>
        <a:bodyPr/>
        <a:lstStyle/>
        <a:p>
          <a:endParaRPr lang="en-US"/>
        </a:p>
      </dgm:t>
    </dgm:pt>
    <dgm:pt modelId="{C3E641DE-1C0B-4248-A4C7-B393716012D3}" type="sibTrans" cxnId="{22EC8695-0852-4341-A160-FDF57E85CA19}">
      <dgm:prSet/>
      <dgm:spPr/>
      <dgm:t>
        <a:bodyPr/>
        <a:lstStyle/>
        <a:p>
          <a:endParaRPr lang="en-US"/>
        </a:p>
      </dgm:t>
    </dgm:pt>
    <dgm:pt modelId="{D8DEE7B9-3879-4A85-BE91-5A7DA2DE3D28}">
      <dgm:prSet phldrT="[Text]"/>
      <dgm:spPr/>
      <dgm:t>
        <a:bodyPr/>
        <a:lstStyle/>
        <a:p>
          <a:r>
            <a:rPr lang="en-US" dirty="0"/>
            <a:t>Retail chains</a:t>
          </a:r>
        </a:p>
      </dgm:t>
    </dgm:pt>
    <dgm:pt modelId="{C41A4D01-FC0E-4083-97D2-389E2B5E7275}" type="parTrans" cxnId="{E06D61F2-1AA6-4B82-90D4-3B0ACA69F1DC}">
      <dgm:prSet/>
      <dgm:spPr/>
      <dgm:t>
        <a:bodyPr/>
        <a:lstStyle/>
        <a:p>
          <a:endParaRPr lang="en-US"/>
        </a:p>
      </dgm:t>
    </dgm:pt>
    <dgm:pt modelId="{009153C1-6B77-4448-B4E6-1545C2C078E0}" type="sibTrans" cxnId="{E06D61F2-1AA6-4B82-90D4-3B0ACA69F1DC}">
      <dgm:prSet/>
      <dgm:spPr/>
      <dgm:t>
        <a:bodyPr/>
        <a:lstStyle/>
        <a:p>
          <a:endParaRPr lang="en-US"/>
        </a:p>
      </dgm:t>
    </dgm:pt>
    <dgm:pt modelId="{F25DD381-B133-486F-939B-5717F2C2FE16}">
      <dgm:prSet phldrT="[Text]"/>
      <dgm:spPr/>
      <dgm:t>
        <a:bodyPr/>
        <a:lstStyle/>
        <a:p>
          <a:r>
            <a:rPr lang="en-US" dirty="0"/>
            <a:t>Credit card issuers</a:t>
          </a:r>
        </a:p>
      </dgm:t>
    </dgm:pt>
    <dgm:pt modelId="{50B16495-C7F7-4098-8DAE-D4728E576140}" type="parTrans" cxnId="{264CEDB7-0180-4609-8466-3F8D355D0949}">
      <dgm:prSet/>
      <dgm:spPr/>
      <dgm:t>
        <a:bodyPr/>
        <a:lstStyle/>
        <a:p>
          <a:endParaRPr lang="en-US"/>
        </a:p>
      </dgm:t>
    </dgm:pt>
    <dgm:pt modelId="{EFDCC462-D20C-4AAE-8B8B-2713EB0E9E36}" type="sibTrans" cxnId="{264CEDB7-0180-4609-8466-3F8D355D0949}">
      <dgm:prSet/>
      <dgm:spPr/>
      <dgm:t>
        <a:bodyPr/>
        <a:lstStyle/>
        <a:p>
          <a:endParaRPr lang="en-US"/>
        </a:p>
      </dgm:t>
    </dgm:pt>
    <dgm:pt modelId="{07670D77-78CA-4FEF-ACFB-5261ED82AECF}">
      <dgm:prSet phldrT="[Text]"/>
      <dgm:spPr/>
      <dgm:t>
        <a:bodyPr/>
        <a:lstStyle/>
        <a:p>
          <a:r>
            <a:rPr lang="en-US" dirty="0"/>
            <a:t>Product warranty</a:t>
          </a:r>
        </a:p>
      </dgm:t>
    </dgm:pt>
    <dgm:pt modelId="{D564ED39-AABA-47F8-AB55-30306A5B96B3}" type="parTrans" cxnId="{3315C22E-4792-4BA6-8ECC-5600B5DD7BAC}">
      <dgm:prSet/>
      <dgm:spPr/>
      <dgm:t>
        <a:bodyPr/>
        <a:lstStyle/>
        <a:p>
          <a:endParaRPr lang="en-US"/>
        </a:p>
      </dgm:t>
    </dgm:pt>
    <dgm:pt modelId="{6F6D08C0-3810-4A51-9172-B9F817E77A45}" type="sibTrans" cxnId="{3315C22E-4792-4BA6-8ECC-5600B5DD7BAC}">
      <dgm:prSet/>
      <dgm:spPr/>
      <dgm:t>
        <a:bodyPr/>
        <a:lstStyle/>
        <a:p>
          <a:endParaRPr lang="en-US"/>
        </a:p>
      </dgm:t>
    </dgm:pt>
    <dgm:pt modelId="{EE69DB91-38E1-4BF9-B3D4-6AC2E0E93653}">
      <dgm:prSet phldrT="[Text]"/>
      <dgm:spPr/>
      <dgm:t>
        <a:bodyPr/>
        <a:lstStyle/>
        <a:p>
          <a:r>
            <a:rPr lang="en-US" dirty="0"/>
            <a:t>Financial intermediaries </a:t>
          </a:r>
          <a:r>
            <a:rPr lang="fi-FI" dirty="0"/>
            <a:t>(</a:t>
          </a:r>
          <a:r>
            <a:rPr lang="en-US" dirty="0"/>
            <a:t>venture capitalists, commercial banks, insurance companies, mutual funds)</a:t>
          </a:r>
        </a:p>
      </dgm:t>
    </dgm:pt>
    <dgm:pt modelId="{92E31E4E-B1CB-4D2E-9DE0-1688190CD470}" type="parTrans" cxnId="{9A72ED3C-38C2-432B-B89E-6CC9FA40B92B}">
      <dgm:prSet/>
      <dgm:spPr/>
      <dgm:t>
        <a:bodyPr/>
        <a:lstStyle/>
        <a:p>
          <a:endParaRPr lang="en-US"/>
        </a:p>
      </dgm:t>
    </dgm:pt>
    <dgm:pt modelId="{23BAF650-6851-494B-88AF-E333361DDDDD}" type="sibTrans" cxnId="{9A72ED3C-38C2-432B-B89E-6CC9FA40B92B}">
      <dgm:prSet/>
      <dgm:spPr/>
      <dgm:t>
        <a:bodyPr/>
        <a:lstStyle/>
        <a:p>
          <a:endParaRPr lang="en-US"/>
        </a:p>
      </dgm:t>
    </dgm:pt>
    <dgm:pt modelId="{4CB57AE1-DD00-4935-A738-FC21F1CB8E78}">
      <dgm:prSet phldrT="[Text]"/>
      <dgm:spPr/>
      <dgm:t>
        <a:bodyPr/>
        <a:lstStyle/>
        <a:p>
          <a:r>
            <a:rPr lang="fi-FI" dirty="0" err="1"/>
            <a:t>Stock</a:t>
          </a:r>
          <a:r>
            <a:rPr lang="fi-FI" dirty="0"/>
            <a:t> </a:t>
          </a:r>
          <a:r>
            <a:rPr lang="fi-FI" dirty="0" err="1"/>
            <a:t>exchanges</a:t>
          </a:r>
          <a:endParaRPr lang="en-US" dirty="0"/>
        </a:p>
      </dgm:t>
    </dgm:pt>
    <dgm:pt modelId="{4E5D71EF-255C-4E85-B86E-21D570577EDA}" type="parTrans" cxnId="{71BA3B32-019B-4705-92BD-34327D539AB3}">
      <dgm:prSet/>
      <dgm:spPr/>
      <dgm:t>
        <a:bodyPr/>
        <a:lstStyle/>
        <a:p>
          <a:endParaRPr lang="en-US"/>
        </a:p>
      </dgm:t>
    </dgm:pt>
    <dgm:pt modelId="{CD87BC2A-48B3-4CDC-9DAC-581914F2E4AD}" type="sibTrans" cxnId="{71BA3B32-019B-4705-92BD-34327D539AB3}">
      <dgm:prSet/>
      <dgm:spPr/>
      <dgm:t>
        <a:bodyPr/>
        <a:lstStyle/>
        <a:p>
          <a:endParaRPr lang="en-US"/>
        </a:p>
      </dgm:t>
    </dgm:pt>
    <dgm:pt modelId="{5AFEF3E0-1DCA-48B9-87BD-76968A95ECAD}">
      <dgm:prSet phldrT="[Text]"/>
      <dgm:spPr/>
      <dgm:t>
        <a:bodyPr/>
        <a:lstStyle/>
        <a:p>
          <a:r>
            <a:rPr lang="fi-FI" dirty="0" err="1"/>
            <a:t>Placement</a:t>
          </a:r>
          <a:r>
            <a:rPr lang="fi-FI" dirty="0"/>
            <a:t> </a:t>
          </a:r>
          <a:r>
            <a:rPr lang="fi-FI" dirty="0" err="1"/>
            <a:t>agencies</a:t>
          </a:r>
          <a:r>
            <a:rPr lang="fi-FI" dirty="0"/>
            <a:t> and </a:t>
          </a:r>
          <a:r>
            <a:rPr lang="fi-FI" dirty="0" err="1"/>
            <a:t>headhunters</a:t>
          </a:r>
          <a:endParaRPr lang="en-US" dirty="0"/>
        </a:p>
      </dgm:t>
    </dgm:pt>
    <dgm:pt modelId="{6A19EB33-2CEF-45DB-8714-4F12D9205451}" type="parTrans" cxnId="{BDE33B00-A676-4724-AD5A-F630641DB0A7}">
      <dgm:prSet/>
      <dgm:spPr/>
      <dgm:t>
        <a:bodyPr/>
        <a:lstStyle/>
        <a:p>
          <a:endParaRPr lang="en-US"/>
        </a:p>
      </dgm:t>
    </dgm:pt>
    <dgm:pt modelId="{33555A79-8B16-4511-BAA8-D1DA31EF3338}" type="sibTrans" cxnId="{BDE33B00-A676-4724-AD5A-F630641DB0A7}">
      <dgm:prSet/>
      <dgm:spPr/>
      <dgm:t>
        <a:bodyPr/>
        <a:lstStyle/>
        <a:p>
          <a:endParaRPr lang="en-US"/>
        </a:p>
      </dgm:t>
    </dgm:pt>
    <dgm:pt modelId="{474B05C1-0777-42E3-8CE9-70880C4A9F8A}" type="pres">
      <dgm:prSet presAssocID="{E464BEF7-95DF-49F1-A9B4-851B688C0DB4}" presName="Name0" presStyleCnt="0">
        <dgm:presLayoutVars>
          <dgm:dir/>
          <dgm:animLvl val="lvl"/>
          <dgm:resizeHandles val="exact"/>
        </dgm:presLayoutVars>
      </dgm:prSet>
      <dgm:spPr/>
    </dgm:pt>
    <dgm:pt modelId="{D96F7840-C5FD-4EC5-B964-8BF6248DECD3}" type="pres">
      <dgm:prSet presAssocID="{30E9951B-CE61-4E72-B9D2-9E7EE9F2C0E1}" presName="composite" presStyleCnt="0"/>
      <dgm:spPr/>
    </dgm:pt>
    <dgm:pt modelId="{1C8F4DF4-48A5-4766-A864-B6B8C1DBDA60}" type="pres">
      <dgm:prSet presAssocID="{30E9951B-CE61-4E72-B9D2-9E7EE9F2C0E1}" presName="parTx" presStyleLbl="alignNode1" presStyleIdx="0" presStyleCnt="3">
        <dgm:presLayoutVars>
          <dgm:chMax val="0"/>
          <dgm:chPref val="0"/>
          <dgm:bulletEnabled val="1"/>
        </dgm:presLayoutVars>
      </dgm:prSet>
      <dgm:spPr/>
    </dgm:pt>
    <dgm:pt modelId="{F6C392BF-A8ED-4E73-AAB6-1E7619E78011}" type="pres">
      <dgm:prSet presAssocID="{30E9951B-CE61-4E72-B9D2-9E7EE9F2C0E1}" presName="desTx" presStyleLbl="alignAccFollowNode1" presStyleIdx="0" presStyleCnt="3">
        <dgm:presLayoutVars>
          <dgm:bulletEnabled val="1"/>
        </dgm:presLayoutVars>
      </dgm:prSet>
      <dgm:spPr/>
    </dgm:pt>
    <dgm:pt modelId="{ACDB6DA2-4F86-46D4-94F6-C8BCA0C42651}" type="pres">
      <dgm:prSet presAssocID="{70689993-E37E-454A-9829-59B76157D2C8}" presName="space" presStyleCnt="0"/>
      <dgm:spPr/>
    </dgm:pt>
    <dgm:pt modelId="{3FB1178A-760D-46AD-9F35-2F74FC60FD4D}" type="pres">
      <dgm:prSet presAssocID="{A5FB16A8-6484-4FE8-A554-2B2B644E5CDD}" presName="composite" presStyleCnt="0"/>
      <dgm:spPr/>
    </dgm:pt>
    <dgm:pt modelId="{33758E8D-79B3-442C-B6C5-0BD94BF19CAB}" type="pres">
      <dgm:prSet presAssocID="{A5FB16A8-6484-4FE8-A554-2B2B644E5CDD}" presName="parTx" presStyleLbl="alignNode1" presStyleIdx="1" presStyleCnt="3">
        <dgm:presLayoutVars>
          <dgm:chMax val="0"/>
          <dgm:chPref val="0"/>
          <dgm:bulletEnabled val="1"/>
        </dgm:presLayoutVars>
      </dgm:prSet>
      <dgm:spPr/>
    </dgm:pt>
    <dgm:pt modelId="{B8CA984B-1DEB-4F05-83F1-5BCB1A93AFD1}" type="pres">
      <dgm:prSet presAssocID="{A5FB16A8-6484-4FE8-A554-2B2B644E5CDD}" presName="desTx" presStyleLbl="alignAccFollowNode1" presStyleIdx="1" presStyleCnt="3">
        <dgm:presLayoutVars>
          <dgm:bulletEnabled val="1"/>
        </dgm:presLayoutVars>
      </dgm:prSet>
      <dgm:spPr/>
    </dgm:pt>
    <dgm:pt modelId="{18038ED7-1BC5-445D-8CB1-630FF1152C30}" type="pres">
      <dgm:prSet presAssocID="{A6F506EC-16BB-41DF-A2AE-4E28E6B5CBC8}" presName="space" presStyleCnt="0"/>
      <dgm:spPr/>
    </dgm:pt>
    <dgm:pt modelId="{B5274102-82A6-4AC4-B1D0-5F61FB0B49CE}" type="pres">
      <dgm:prSet presAssocID="{814BED53-99C8-4F75-A153-B8D9BE17E66D}" presName="composite" presStyleCnt="0"/>
      <dgm:spPr/>
    </dgm:pt>
    <dgm:pt modelId="{2CFB557B-8868-4E79-95FF-5426ACAD7020}" type="pres">
      <dgm:prSet presAssocID="{814BED53-99C8-4F75-A153-B8D9BE17E66D}" presName="parTx" presStyleLbl="alignNode1" presStyleIdx="2" presStyleCnt="3">
        <dgm:presLayoutVars>
          <dgm:chMax val="0"/>
          <dgm:chPref val="0"/>
          <dgm:bulletEnabled val="1"/>
        </dgm:presLayoutVars>
      </dgm:prSet>
      <dgm:spPr/>
    </dgm:pt>
    <dgm:pt modelId="{2DEB420A-BF91-4B0B-9330-D7E4FC5C733B}" type="pres">
      <dgm:prSet presAssocID="{814BED53-99C8-4F75-A153-B8D9BE17E66D}" presName="desTx" presStyleLbl="alignAccFollowNode1" presStyleIdx="2" presStyleCnt="3">
        <dgm:presLayoutVars>
          <dgm:bulletEnabled val="1"/>
        </dgm:presLayoutVars>
      </dgm:prSet>
      <dgm:spPr/>
    </dgm:pt>
  </dgm:ptLst>
  <dgm:cxnLst>
    <dgm:cxn modelId="{BDE33B00-A676-4724-AD5A-F630641DB0A7}" srcId="{814BED53-99C8-4F75-A153-B8D9BE17E66D}" destId="{5AFEF3E0-1DCA-48B9-87BD-76968A95ECAD}" srcOrd="1" destOrd="0" parTransId="{6A19EB33-2CEF-45DB-8714-4F12D9205451}" sibTransId="{33555A79-8B16-4511-BAA8-D1DA31EF3338}"/>
    <dgm:cxn modelId="{92A88401-2EF3-44DA-92EC-7F33CCABF763}" srcId="{30E9951B-CE61-4E72-B9D2-9E7EE9F2C0E1}" destId="{351922E5-ECAC-43EC-A202-81BF72A38E3C}" srcOrd="2" destOrd="0" parTransId="{EC011AD4-F91D-4BB0-8C90-C0BDC3782B4B}" sibTransId="{49361D94-C27D-452F-ADCA-4CCD8F8225AF}"/>
    <dgm:cxn modelId="{3E027404-943B-4241-8450-1A8936169C80}" type="presOf" srcId="{189238DC-87B1-4537-AD5C-05BAD71C2AE7}" destId="{B8CA984B-1DEB-4F05-83F1-5BCB1A93AFD1}" srcOrd="0" destOrd="0" presId="urn:microsoft.com/office/officeart/2005/8/layout/hList1"/>
    <dgm:cxn modelId="{081EC309-98DE-49E2-9FAA-E4AC07199F5E}" type="presOf" srcId="{50975C5D-4415-495C-BEA3-E3A3CDD381F8}" destId="{F6C392BF-A8ED-4E73-AAB6-1E7619E78011}" srcOrd="0" destOrd="3" presId="urn:microsoft.com/office/officeart/2005/8/layout/hList1"/>
    <dgm:cxn modelId="{A4F09C0A-B28D-4DCE-AFF9-101A3ACB1738}" type="presOf" srcId="{351922E5-ECAC-43EC-A202-81BF72A38E3C}" destId="{F6C392BF-A8ED-4E73-AAB6-1E7619E78011}" srcOrd="0" destOrd="2" presId="urn:microsoft.com/office/officeart/2005/8/layout/hList1"/>
    <dgm:cxn modelId="{F3B71610-E8D0-4124-90BA-E56736C55C32}" srcId="{E464BEF7-95DF-49F1-A9B4-851B688C0DB4}" destId="{30E9951B-CE61-4E72-B9D2-9E7EE9F2C0E1}" srcOrd="0" destOrd="0" parTransId="{1B18B1A9-C25B-4090-BE44-86E4A9816088}" sibTransId="{70689993-E37E-454A-9829-59B76157D2C8}"/>
    <dgm:cxn modelId="{592A6B15-70D3-44E8-9999-B8AEDB716A4C}" type="presOf" srcId="{DF08CF58-6D21-4536-865A-C8D129A7854D}" destId="{2DEB420A-BF91-4B0B-9330-D7E4FC5C733B}" srcOrd="0" destOrd="0" presId="urn:microsoft.com/office/officeart/2005/8/layout/hList1"/>
    <dgm:cxn modelId="{3C17B716-A10A-4FDD-BBFC-0FACB3EB96C8}" type="presOf" srcId="{D820B29F-3EB9-4D61-9F33-4407A9A473E4}" destId="{F6C392BF-A8ED-4E73-AAB6-1E7619E78011}" srcOrd="0" destOrd="0" presId="urn:microsoft.com/office/officeart/2005/8/layout/hList1"/>
    <dgm:cxn modelId="{3315C22E-4792-4BA6-8ECC-5600B5DD7BAC}" srcId="{30E9951B-CE61-4E72-B9D2-9E7EE9F2C0E1}" destId="{07670D77-78CA-4FEF-ACFB-5261ED82AECF}" srcOrd="6" destOrd="0" parTransId="{D564ED39-AABA-47F8-AB55-30306A5B96B3}" sibTransId="{6F6D08C0-3810-4A51-9172-B9F817E77A45}"/>
    <dgm:cxn modelId="{71BA3B32-019B-4705-92BD-34327D539AB3}" srcId="{A5FB16A8-6484-4FE8-A554-2B2B644E5CDD}" destId="{4CB57AE1-DD00-4935-A738-FC21F1CB8E78}" srcOrd="3" destOrd="0" parTransId="{4E5D71EF-255C-4E85-B86E-21D570577EDA}" sibTransId="{CD87BC2A-48B3-4CDC-9DAC-581914F2E4AD}"/>
    <dgm:cxn modelId="{03036136-6D47-4994-AEC1-2842208E9444}" type="presOf" srcId="{814BED53-99C8-4F75-A153-B8D9BE17E66D}" destId="{2CFB557B-8868-4E79-95FF-5426ACAD7020}" srcOrd="0" destOrd="0" presId="urn:microsoft.com/office/officeart/2005/8/layout/hList1"/>
    <dgm:cxn modelId="{9A72ED3C-38C2-432B-B89E-6CC9FA40B92B}" srcId="{A5FB16A8-6484-4FE8-A554-2B2B644E5CDD}" destId="{EE69DB91-38E1-4BF9-B3D4-6AC2E0E93653}" srcOrd="2" destOrd="0" parTransId="{92E31E4E-B1CB-4D2E-9DE0-1688190CD470}" sibTransId="{23BAF650-6851-494B-88AF-E333361DDDDD}"/>
    <dgm:cxn modelId="{C8CA9162-CB47-4781-B831-F6AE378D878B}" type="presOf" srcId="{07670D77-78CA-4FEF-ACFB-5261ED82AECF}" destId="{F6C392BF-A8ED-4E73-AAB6-1E7619E78011}" srcOrd="0" destOrd="6" presId="urn:microsoft.com/office/officeart/2005/8/layout/hList1"/>
    <dgm:cxn modelId="{3E68EF65-F8F7-4716-8E10-F363E11B54D0}" srcId="{30E9951B-CE61-4E72-B9D2-9E7EE9F2C0E1}" destId="{D820B29F-3EB9-4D61-9F33-4407A9A473E4}" srcOrd="0" destOrd="0" parTransId="{D1B41F79-A789-45DF-B1EB-A527F7CAB564}" sibTransId="{03CDCE2A-0F39-46A5-942F-5E19881ABD1F}"/>
    <dgm:cxn modelId="{E7DBAA47-4F03-457E-ABD2-0DC300E8A8B9}" srcId="{A5FB16A8-6484-4FE8-A554-2B2B644E5CDD}" destId="{45A923A1-B984-49F1-AE6B-A523A30B032B}" srcOrd="1" destOrd="0" parTransId="{155F5F8C-2140-4EB2-B149-5308D944DEF7}" sibTransId="{371C559D-BB50-4406-ABA5-563E14136C79}"/>
    <dgm:cxn modelId="{35688E55-E5D2-468C-9465-09FC0FDDF74D}" type="presOf" srcId="{E483A552-B0BF-48A5-A929-3138E5D72363}" destId="{2DEB420A-BF91-4B0B-9330-D7E4FC5C733B}" srcOrd="0" destOrd="2" presId="urn:microsoft.com/office/officeart/2005/8/layout/hList1"/>
    <dgm:cxn modelId="{86B7B175-EF82-4479-85CB-8D729CF663A3}" type="presOf" srcId="{4CB57AE1-DD00-4935-A738-FC21F1CB8E78}" destId="{B8CA984B-1DEB-4F05-83F1-5BCB1A93AFD1}" srcOrd="0" destOrd="3" presId="urn:microsoft.com/office/officeart/2005/8/layout/hList1"/>
    <dgm:cxn modelId="{855C2195-41DE-4B62-B34D-23EEBBB74C32}" srcId="{E464BEF7-95DF-49F1-A9B4-851B688C0DB4}" destId="{A5FB16A8-6484-4FE8-A554-2B2B644E5CDD}" srcOrd="1" destOrd="0" parTransId="{2360DB8F-0D03-4C22-A27B-FC7EE3AB3286}" sibTransId="{A6F506EC-16BB-41DF-A2AE-4E28E6B5CBC8}"/>
    <dgm:cxn modelId="{22EC8695-0852-4341-A160-FDF57E85CA19}" srcId="{30E9951B-CE61-4E72-B9D2-9E7EE9F2C0E1}" destId="{50975C5D-4415-495C-BEA3-E3A3CDD381F8}" srcOrd="3" destOrd="0" parTransId="{F100097A-41FC-4156-9CA5-F690D64D204C}" sibTransId="{C3E641DE-1C0B-4248-A4C7-B393716012D3}"/>
    <dgm:cxn modelId="{F0E87BA9-739E-46CA-B54A-D908CC39D355}" type="presOf" srcId="{EE69DB91-38E1-4BF9-B3D4-6AC2E0E93653}" destId="{B8CA984B-1DEB-4F05-83F1-5BCB1A93AFD1}" srcOrd="0" destOrd="2" presId="urn:microsoft.com/office/officeart/2005/8/layout/hList1"/>
    <dgm:cxn modelId="{CB3FEFAB-8AC3-4EF6-BD4E-7155303D94B9}" srcId="{814BED53-99C8-4F75-A153-B8D9BE17E66D}" destId="{DF08CF58-6D21-4536-865A-C8D129A7854D}" srcOrd="0" destOrd="0" parTransId="{E5481468-0C5E-455C-A21B-E97AC84255E8}" sibTransId="{B65AAB48-6278-4BD8-9180-EA545A91CAA8}"/>
    <dgm:cxn modelId="{12E14DB1-A98C-4DF9-8658-7F435011E0C2}" type="presOf" srcId="{E464BEF7-95DF-49F1-A9B4-851B688C0DB4}" destId="{474B05C1-0777-42E3-8CE9-70880C4A9F8A}" srcOrd="0" destOrd="0" presId="urn:microsoft.com/office/officeart/2005/8/layout/hList1"/>
    <dgm:cxn modelId="{E9F81DB5-45FB-4218-8312-FEF548AF06B7}" srcId="{30E9951B-CE61-4E72-B9D2-9E7EE9F2C0E1}" destId="{C12324FE-845D-4399-B387-96D78DD968AF}" srcOrd="1" destOrd="0" parTransId="{F73BED61-98B0-4B43-A6D1-8E23D33BF043}" sibTransId="{3D8FA358-6B4E-43C3-9D0F-2C0796A17433}"/>
    <dgm:cxn modelId="{264CEDB7-0180-4609-8466-3F8D355D0949}" srcId="{30E9951B-CE61-4E72-B9D2-9E7EE9F2C0E1}" destId="{F25DD381-B133-486F-939B-5717F2C2FE16}" srcOrd="5" destOrd="0" parTransId="{50B16495-C7F7-4098-8DAE-D4728E576140}" sibTransId="{EFDCC462-D20C-4AAE-8B8B-2713EB0E9E36}"/>
    <dgm:cxn modelId="{97674ABE-729D-404E-8FDA-014E0E216690}" type="presOf" srcId="{30E9951B-CE61-4E72-B9D2-9E7EE9F2C0E1}" destId="{1C8F4DF4-48A5-4766-A864-B6B8C1DBDA60}" srcOrd="0" destOrd="0" presId="urn:microsoft.com/office/officeart/2005/8/layout/hList1"/>
    <dgm:cxn modelId="{D353C3C0-B78A-4193-8368-B0CF223C2354}" srcId="{E464BEF7-95DF-49F1-A9B4-851B688C0DB4}" destId="{814BED53-99C8-4F75-A153-B8D9BE17E66D}" srcOrd="2" destOrd="0" parTransId="{8B7C40FC-3CCE-4E0F-B8C5-EC86AB9C408D}" sibTransId="{26A7216D-0535-4D8C-95AB-16F799B44C5E}"/>
    <dgm:cxn modelId="{C99FAEC6-1AA3-4461-A53B-B0D4BBA01083}" type="presOf" srcId="{C12324FE-845D-4399-B387-96D78DD968AF}" destId="{F6C392BF-A8ED-4E73-AAB6-1E7619E78011}" srcOrd="0" destOrd="1" presId="urn:microsoft.com/office/officeart/2005/8/layout/hList1"/>
    <dgm:cxn modelId="{5E96E5CC-BD96-44EA-BD4D-5921B0AF4053}" type="presOf" srcId="{A5FB16A8-6484-4FE8-A554-2B2B644E5CDD}" destId="{33758E8D-79B3-442C-B6C5-0BD94BF19CAB}" srcOrd="0" destOrd="0" presId="urn:microsoft.com/office/officeart/2005/8/layout/hList1"/>
    <dgm:cxn modelId="{ECF4C5CD-3108-4090-92F4-57966AAD8C83}" srcId="{A5FB16A8-6484-4FE8-A554-2B2B644E5CDD}" destId="{189238DC-87B1-4537-AD5C-05BAD71C2AE7}" srcOrd="0" destOrd="0" parTransId="{1B72A959-88CE-4332-9935-8FB800B4FDEF}" sibTransId="{2B9A9B92-A56D-4E7E-9BBB-5D9493D578B5}"/>
    <dgm:cxn modelId="{C5100CCF-7046-4239-9759-2C222D2CFE03}" type="presOf" srcId="{F25DD381-B133-486F-939B-5717F2C2FE16}" destId="{F6C392BF-A8ED-4E73-AAB6-1E7619E78011}" srcOrd="0" destOrd="5" presId="urn:microsoft.com/office/officeart/2005/8/layout/hList1"/>
    <dgm:cxn modelId="{44CF61D2-35D0-41C8-92C4-D2B7A16E3AA4}" type="presOf" srcId="{45A923A1-B984-49F1-AE6B-A523A30B032B}" destId="{B8CA984B-1DEB-4F05-83F1-5BCB1A93AFD1}" srcOrd="0" destOrd="1" presId="urn:microsoft.com/office/officeart/2005/8/layout/hList1"/>
    <dgm:cxn modelId="{8CE0DCD6-3385-49A4-89C4-81A2D1CA5733}" type="presOf" srcId="{5AFEF3E0-1DCA-48B9-87BD-76968A95ECAD}" destId="{2DEB420A-BF91-4B0B-9330-D7E4FC5C733B}" srcOrd="0" destOrd="1" presId="urn:microsoft.com/office/officeart/2005/8/layout/hList1"/>
    <dgm:cxn modelId="{51F7F7D6-278F-49E5-949F-5E5782E2892F}" type="presOf" srcId="{D8DEE7B9-3879-4A85-BE91-5A7DA2DE3D28}" destId="{F6C392BF-A8ED-4E73-AAB6-1E7619E78011}" srcOrd="0" destOrd="4" presId="urn:microsoft.com/office/officeart/2005/8/layout/hList1"/>
    <dgm:cxn modelId="{AE0113E5-5902-4998-BD47-90DB686ED1FB}" srcId="{814BED53-99C8-4F75-A153-B8D9BE17E66D}" destId="{E483A552-B0BF-48A5-A929-3138E5D72363}" srcOrd="2" destOrd="0" parTransId="{5EFA8834-0161-4E70-9983-19FB520462E1}" sibTransId="{C11AD1BE-CC1D-4588-A981-ADDD3B5D342F}"/>
    <dgm:cxn modelId="{E06D61F2-1AA6-4B82-90D4-3B0ACA69F1DC}" srcId="{30E9951B-CE61-4E72-B9D2-9E7EE9F2C0E1}" destId="{D8DEE7B9-3879-4A85-BE91-5A7DA2DE3D28}" srcOrd="4" destOrd="0" parTransId="{C41A4D01-FC0E-4083-97D2-389E2B5E7275}" sibTransId="{009153C1-6B77-4448-B4E6-1545C2C078E0}"/>
    <dgm:cxn modelId="{C6B439C5-0AE2-4469-B651-46BDB4C685E2}" type="presParOf" srcId="{474B05C1-0777-42E3-8CE9-70880C4A9F8A}" destId="{D96F7840-C5FD-4EC5-B964-8BF6248DECD3}" srcOrd="0" destOrd="0" presId="urn:microsoft.com/office/officeart/2005/8/layout/hList1"/>
    <dgm:cxn modelId="{1781B71B-1E29-4990-B266-1E637D670921}" type="presParOf" srcId="{D96F7840-C5FD-4EC5-B964-8BF6248DECD3}" destId="{1C8F4DF4-48A5-4766-A864-B6B8C1DBDA60}" srcOrd="0" destOrd="0" presId="urn:microsoft.com/office/officeart/2005/8/layout/hList1"/>
    <dgm:cxn modelId="{7AE1B1FF-4728-4C25-9BB3-581BA29C4FB4}" type="presParOf" srcId="{D96F7840-C5FD-4EC5-B964-8BF6248DECD3}" destId="{F6C392BF-A8ED-4E73-AAB6-1E7619E78011}" srcOrd="1" destOrd="0" presId="urn:microsoft.com/office/officeart/2005/8/layout/hList1"/>
    <dgm:cxn modelId="{49B1107F-9334-48B0-AB2A-391C1CBE6426}" type="presParOf" srcId="{474B05C1-0777-42E3-8CE9-70880C4A9F8A}" destId="{ACDB6DA2-4F86-46D4-94F6-C8BCA0C42651}" srcOrd="1" destOrd="0" presId="urn:microsoft.com/office/officeart/2005/8/layout/hList1"/>
    <dgm:cxn modelId="{A2EDF930-BA02-478C-8C42-56F425ED9DB1}" type="presParOf" srcId="{474B05C1-0777-42E3-8CE9-70880C4A9F8A}" destId="{3FB1178A-760D-46AD-9F35-2F74FC60FD4D}" srcOrd="2" destOrd="0" presId="urn:microsoft.com/office/officeart/2005/8/layout/hList1"/>
    <dgm:cxn modelId="{53FCD1B9-DD6B-4AE2-ADCC-63CC7A141F83}" type="presParOf" srcId="{3FB1178A-760D-46AD-9F35-2F74FC60FD4D}" destId="{33758E8D-79B3-442C-B6C5-0BD94BF19CAB}" srcOrd="0" destOrd="0" presId="urn:microsoft.com/office/officeart/2005/8/layout/hList1"/>
    <dgm:cxn modelId="{269EB8FD-543A-452B-AA64-4A443C5C49AB}" type="presParOf" srcId="{3FB1178A-760D-46AD-9F35-2F74FC60FD4D}" destId="{B8CA984B-1DEB-4F05-83F1-5BCB1A93AFD1}" srcOrd="1" destOrd="0" presId="urn:microsoft.com/office/officeart/2005/8/layout/hList1"/>
    <dgm:cxn modelId="{4C021830-069C-42E3-AAFE-9197A187A1EC}" type="presParOf" srcId="{474B05C1-0777-42E3-8CE9-70880C4A9F8A}" destId="{18038ED7-1BC5-445D-8CB1-630FF1152C30}" srcOrd="3" destOrd="0" presId="urn:microsoft.com/office/officeart/2005/8/layout/hList1"/>
    <dgm:cxn modelId="{49324140-D988-4D03-8DE4-00C6AF955409}" type="presParOf" srcId="{474B05C1-0777-42E3-8CE9-70880C4A9F8A}" destId="{B5274102-82A6-4AC4-B1D0-5F61FB0B49CE}" srcOrd="4" destOrd="0" presId="urn:microsoft.com/office/officeart/2005/8/layout/hList1"/>
    <dgm:cxn modelId="{2AF61DA5-7756-405A-9077-4D2986DF642D}" type="presParOf" srcId="{B5274102-82A6-4AC4-B1D0-5F61FB0B49CE}" destId="{2CFB557B-8868-4E79-95FF-5426ACAD7020}" srcOrd="0" destOrd="0" presId="urn:microsoft.com/office/officeart/2005/8/layout/hList1"/>
    <dgm:cxn modelId="{0F921B18-AD1B-4FE4-96C9-FB87F11BDB9E}" type="presParOf" srcId="{B5274102-82A6-4AC4-B1D0-5F61FB0B49CE}" destId="{2DEB420A-BF91-4B0B-9330-D7E4FC5C73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E559F-C313-4699-A66C-5D3525130774}">
      <dsp:nvSpPr>
        <dsp:cNvPr id="0" name=""/>
        <dsp:cNvSpPr/>
      </dsp:nvSpPr>
      <dsp:spPr>
        <a:xfrm>
          <a:off x="4130761" y="1008"/>
          <a:ext cx="2254076" cy="1127038"/>
        </a:xfrm>
        <a:prstGeom prst="roundRect">
          <a:avLst>
            <a:gd name="adj" fmla="val 10000"/>
          </a:avLst>
        </a:prstGeom>
        <a:solidFill>
          <a:schemeClr val="accent1">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err="1">
              <a:solidFill>
                <a:srgbClr val="C00000"/>
              </a:solidFill>
              <a:effectLst>
                <a:outerShdw blurRad="38100" dist="38100" dir="2700000" algn="tl">
                  <a:srgbClr val="000000">
                    <a:alpha val="43137"/>
                  </a:srgbClr>
                </a:outerShdw>
              </a:effectLst>
            </a:rPr>
            <a:t>Firm</a:t>
          </a:r>
          <a:r>
            <a:rPr lang="fi-FI" sz="2700" b="1" kern="1200" dirty="0">
              <a:solidFill>
                <a:srgbClr val="C00000"/>
              </a:solidFill>
              <a:effectLst>
                <a:outerShdw blurRad="38100" dist="38100" dir="2700000" algn="tl">
                  <a:srgbClr val="000000">
                    <a:alpha val="43137"/>
                  </a:srgbClr>
                </a:outerShdw>
              </a:effectLst>
            </a:rPr>
            <a:t> </a:t>
          </a:r>
          <a:r>
            <a:rPr lang="fi-FI" sz="2700" b="1" kern="1200" dirty="0" err="1">
              <a:solidFill>
                <a:srgbClr val="C00000"/>
              </a:solidFill>
              <a:effectLst>
                <a:outerShdw blurRad="38100" dist="38100" dir="2700000" algn="tl">
                  <a:srgbClr val="000000">
                    <a:alpha val="43137"/>
                  </a:srgbClr>
                </a:outerShdw>
              </a:effectLst>
            </a:rPr>
            <a:t>behavior</a:t>
          </a:r>
          <a:r>
            <a:rPr lang="fi-FI" sz="2700" b="1" kern="1200" dirty="0">
              <a:solidFill>
                <a:srgbClr val="C00000"/>
              </a:solidFill>
              <a:effectLst>
                <a:outerShdw blurRad="38100" dist="38100" dir="2700000" algn="tl">
                  <a:srgbClr val="000000">
                    <a:alpha val="43137"/>
                  </a:srgbClr>
                </a:outerShdw>
              </a:effectLst>
            </a:rPr>
            <a:t> (FDI)</a:t>
          </a:r>
          <a:endParaRPr lang="en-US" sz="2700" b="1" kern="1200" dirty="0">
            <a:solidFill>
              <a:srgbClr val="C00000"/>
            </a:solidFill>
            <a:effectLst>
              <a:outerShdw blurRad="38100" dist="38100" dir="2700000" algn="tl">
                <a:srgbClr val="000000">
                  <a:alpha val="43137"/>
                </a:srgbClr>
              </a:outerShdw>
            </a:effectLst>
          </a:endParaRPr>
        </a:p>
      </dsp:txBody>
      <dsp:txXfrm>
        <a:off x="4163771" y="34018"/>
        <a:ext cx="2188056" cy="1061018"/>
      </dsp:txXfrm>
    </dsp:sp>
    <dsp:sp modelId="{0CFB552D-33D3-4088-9C29-1F1F0C07CC49}">
      <dsp:nvSpPr>
        <dsp:cNvPr id="0" name=""/>
        <dsp:cNvSpPr/>
      </dsp:nvSpPr>
      <dsp:spPr>
        <a:xfrm rot="3126583">
          <a:off x="5216865" y="1167335"/>
          <a:ext cx="2589461" cy="2016654"/>
        </a:xfrm>
        <a:prstGeom prst="leftRightArrow">
          <a:avLst>
            <a:gd name="adj1" fmla="val 60000"/>
            <a:gd name="adj2" fmla="val 50000"/>
          </a:avLst>
        </a:prstGeom>
        <a:solidFill>
          <a:schemeClr val="accent1">
            <a:tint val="60000"/>
            <a:hueOff val="0"/>
            <a:satOff val="0"/>
            <a:lumOff val="0"/>
            <a:alphaOff val="0"/>
          </a:schemeClr>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dirty="0">
              <a:solidFill>
                <a:schemeClr val="tx1"/>
              </a:solidFill>
            </a:rPr>
            <a:t>Industry </a:t>
          </a:r>
          <a:r>
            <a:rPr lang="fi-FI" sz="1600" kern="1200" dirty="0" err="1">
              <a:solidFill>
                <a:schemeClr val="tx1"/>
              </a:solidFill>
            </a:rPr>
            <a:t>conditions</a:t>
          </a:r>
          <a:r>
            <a:rPr lang="fi-FI" sz="1600" kern="1200" dirty="0">
              <a:solidFill>
                <a:schemeClr val="tx1"/>
              </a:solidFill>
            </a:rPr>
            <a:t>&amp;</a:t>
          </a:r>
        </a:p>
        <a:p>
          <a:pPr marL="0" lvl="0" indent="0" algn="ctr" defTabSz="711200">
            <a:lnSpc>
              <a:spcPct val="90000"/>
            </a:lnSpc>
            <a:spcBef>
              <a:spcPct val="0"/>
            </a:spcBef>
            <a:spcAft>
              <a:spcPct val="35000"/>
            </a:spcAft>
            <a:buNone/>
          </a:pPr>
          <a:r>
            <a:rPr lang="fi-FI" sz="1600" kern="1200" dirty="0" err="1">
              <a:solidFill>
                <a:schemeClr val="tx1"/>
              </a:solidFill>
            </a:rPr>
            <a:t>firm-specific</a:t>
          </a:r>
          <a:r>
            <a:rPr lang="fi-FI" sz="1600" kern="1200" dirty="0">
              <a:solidFill>
                <a:schemeClr val="tx1"/>
              </a:solidFill>
            </a:rPr>
            <a:t> </a:t>
          </a:r>
          <a:r>
            <a:rPr lang="fi-FI" sz="1600" kern="1200" dirty="0" err="1">
              <a:solidFill>
                <a:schemeClr val="tx1"/>
              </a:solidFill>
            </a:rPr>
            <a:t>resources</a:t>
          </a:r>
          <a:r>
            <a:rPr lang="fi-FI" sz="1600" kern="1200" dirty="0">
              <a:solidFill>
                <a:schemeClr val="tx1"/>
              </a:solidFill>
            </a:rPr>
            <a:t>&amp;</a:t>
          </a:r>
        </a:p>
        <a:p>
          <a:pPr marL="0" lvl="0" indent="0" algn="ctr" defTabSz="711200">
            <a:lnSpc>
              <a:spcPct val="90000"/>
            </a:lnSpc>
            <a:spcBef>
              <a:spcPct val="0"/>
            </a:spcBef>
            <a:spcAft>
              <a:spcPct val="35000"/>
            </a:spcAft>
            <a:buNone/>
          </a:pPr>
          <a:r>
            <a:rPr lang="fi-FI" sz="1600" kern="1200" dirty="0" err="1">
              <a:solidFill>
                <a:schemeClr val="tx1"/>
              </a:solidFill>
            </a:rPr>
            <a:t>capabilities</a:t>
          </a:r>
          <a:endParaRPr lang="en-US" sz="1600" kern="1200" dirty="0">
            <a:solidFill>
              <a:schemeClr val="tx1"/>
            </a:solidFill>
          </a:endParaRPr>
        </a:p>
      </dsp:txBody>
      <dsp:txXfrm>
        <a:off x="5821861" y="1570666"/>
        <a:ext cx="1379469" cy="1209992"/>
      </dsp:txXfrm>
    </dsp:sp>
    <dsp:sp modelId="{20CC5D38-B41A-4B16-A1B3-EA402031B17B}">
      <dsp:nvSpPr>
        <dsp:cNvPr id="0" name=""/>
        <dsp:cNvSpPr/>
      </dsp:nvSpPr>
      <dsp:spPr>
        <a:xfrm>
          <a:off x="6638353" y="3223278"/>
          <a:ext cx="2254076" cy="1127038"/>
        </a:xfrm>
        <a:prstGeom prst="roundRect">
          <a:avLst>
            <a:gd name="adj" fmla="val 10000"/>
          </a:avLst>
        </a:prstGeom>
        <a:solidFill>
          <a:schemeClr val="accent1">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err="1">
              <a:solidFill>
                <a:srgbClr val="C00000"/>
              </a:solidFill>
              <a:effectLst>
                <a:outerShdw blurRad="38100" dist="38100" dir="2700000" algn="tl">
                  <a:srgbClr val="000000">
                    <a:alpha val="43137"/>
                  </a:srgbClr>
                </a:outerShdw>
              </a:effectLst>
            </a:rPr>
            <a:t>Firms</a:t>
          </a:r>
          <a:endParaRPr lang="en-US" sz="2700" b="1" kern="1200" dirty="0">
            <a:solidFill>
              <a:srgbClr val="C00000"/>
            </a:solidFill>
            <a:effectLst>
              <a:outerShdw blurRad="38100" dist="38100" dir="2700000" algn="tl">
                <a:srgbClr val="000000">
                  <a:alpha val="43137"/>
                </a:srgbClr>
              </a:outerShdw>
            </a:effectLst>
          </a:endParaRPr>
        </a:p>
      </dsp:txBody>
      <dsp:txXfrm>
        <a:off x="6671363" y="3256288"/>
        <a:ext cx="2188056" cy="1061018"/>
      </dsp:txXfrm>
    </dsp:sp>
    <dsp:sp modelId="{CB04637B-A465-4EB5-AF13-5C69BEDDAA4E}">
      <dsp:nvSpPr>
        <dsp:cNvPr id="0" name=""/>
        <dsp:cNvSpPr/>
      </dsp:nvSpPr>
      <dsp:spPr>
        <a:xfrm rot="10799323">
          <a:off x="3727306" y="3275324"/>
          <a:ext cx="2894734" cy="1023967"/>
        </a:xfrm>
        <a:prstGeom prst="leftRightArrow">
          <a:avLst>
            <a:gd name="adj1" fmla="val 60000"/>
            <a:gd name="adj2" fmla="val 50000"/>
          </a:avLst>
        </a:prstGeom>
        <a:solidFill>
          <a:schemeClr val="accent1">
            <a:tint val="60000"/>
            <a:hueOff val="0"/>
            <a:satOff val="0"/>
            <a:lumOff val="0"/>
            <a:alphaOff val="0"/>
          </a:schemeClr>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i-FI" sz="2000" kern="1200" dirty="0" err="1">
              <a:solidFill>
                <a:schemeClr val="tx1"/>
              </a:solidFill>
            </a:rPr>
            <a:t>Dynamic</a:t>
          </a:r>
          <a:r>
            <a:rPr lang="fi-FI" sz="2000" kern="1200" dirty="0">
              <a:solidFill>
                <a:schemeClr val="tx1"/>
              </a:solidFill>
            </a:rPr>
            <a:t> </a:t>
          </a:r>
          <a:r>
            <a:rPr lang="fi-FI" sz="2000" kern="1200" dirty="0" err="1">
              <a:solidFill>
                <a:schemeClr val="tx1"/>
              </a:solidFill>
            </a:rPr>
            <a:t>interaction</a:t>
          </a:r>
          <a:endParaRPr lang="en-US" sz="2000" kern="1200" dirty="0">
            <a:solidFill>
              <a:schemeClr val="tx1"/>
            </a:solidFill>
          </a:endParaRPr>
        </a:p>
      </dsp:txBody>
      <dsp:txXfrm rot="10800000">
        <a:off x="4034496" y="3480117"/>
        <a:ext cx="2280354" cy="614381"/>
      </dsp:txXfrm>
    </dsp:sp>
    <dsp:sp modelId="{8834E2CA-C769-4D6F-91A1-5EDA0FC5D207}">
      <dsp:nvSpPr>
        <dsp:cNvPr id="0" name=""/>
        <dsp:cNvSpPr/>
      </dsp:nvSpPr>
      <dsp:spPr>
        <a:xfrm>
          <a:off x="1456916" y="3224299"/>
          <a:ext cx="2254076" cy="1127038"/>
        </a:xfrm>
        <a:prstGeom prst="roundRect">
          <a:avLst>
            <a:gd name="adj" fmla="val 10000"/>
          </a:avLst>
        </a:prstGeom>
        <a:solidFill>
          <a:schemeClr val="accent1">
            <a:lumMod val="20000"/>
            <a:lumOff val="8000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b="1" kern="1200" dirty="0" err="1">
              <a:solidFill>
                <a:srgbClr val="C00000"/>
              </a:solidFill>
              <a:effectLst>
                <a:outerShdw blurRad="38100" dist="38100" dir="2700000" algn="tl">
                  <a:srgbClr val="000000">
                    <a:alpha val="43137"/>
                  </a:srgbClr>
                </a:outerShdw>
              </a:effectLst>
            </a:rPr>
            <a:t>Institutions</a:t>
          </a:r>
          <a:endParaRPr lang="en-US" sz="2700" b="1" kern="1200" dirty="0">
            <a:solidFill>
              <a:srgbClr val="C00000"/>
            </a:solidFill>
            <a:effectLst>
              <a:outerShdw blurRad="38100" dist="38100" dir="2700000" algn="tl">
                <a:srgbClr val="000000">
                  <a:alpha val="43137"/>
                </a:srgbClr>
              </a:outerShdw>
            </a:effectLst>
          </a:endParaRPr>
        </a:p>
      </dsp:txBody>
      <dsp:txXfrm>
        <a:off x="1489926" y="3257309"/>
        <a:ext cx="2188056" cy="1061018"/>
      </dsp:txXfrm>
    </dsp:sp>
    <dsp:sp modelId="{56BEF263-D0C0-4111-B26D-1F21B03C4C8B}">
      <dsp:nvSpPr>
        <dsp:cNvPr id="0" name=""/>
        <dsp:cNvSpPr/>
      </dsp:nvSpPr>
      <dsp:spPr>
        <a:xfrm rot="18580621">
          <a:off x="2582245" y="1566995"/>
          <a:ext cx="2677264" cy="1218355"/>
        </a:xfrm>
        <a:prstGeom prst="leftRightArrow">
          <a:avLst>
            <a:gd name="adj1" fmla="val 60000"/>
            <a:gd name="adj2" fmla="val 50000"/>
          </a:avLst>
        </a:prstGeom>
        <a:solidFill>
          <a:schemeClr val="accent1">
            <a:tint val="60000"/>
            <a:hueOff val="0"/>
            <a:satOff val="0"/>
            <a:lumOff val="0"/>
            <a:alphaOff val="0"/>
          </a:schemeClr>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dirty="0" err="1">
              <a:solidFill>
                <a:schemeClr val="tx1"/>
              </a:solidFill>
            </a:rPr>
            <a:t>Formal&amp;Infomral</a:t>
          </a:r>
          <a:r>
            <a:rPr lang="fi-FI" sz="1600" kern="1200" dirty="0">
              <a:solidFill>
                <a:schemeClr val="tx1"/>
              </a:solidFill>
            </a:rPr>
            <a:t> </a:t>
          </a:r>
          <a:r>
            <a:rPr lang="fi-FI" sz="1600" kern="1200" dirty="0" err="1">
              <a:solidFill>
                <a:schemeClr val="tx1"/>
              </a:solidFill>
            </a:rPr>
            <a:t>constraints</a:t>
          </a:r>
          <a:endParaRPr lang="en-US" sz="1600" kern="1200" dirty="0">
            <a:solidFill>
              <a:schemeClr val="tx1"/>
            </a:solidFill>
          </a:endParaRPr>
        </a:p>
      </dsp:txBody>
      <dsp:txXfrm>
        <a:off x="2947752" y="1810666"/>
        <a:ext cx="1946251" cy="731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F4DF4-48A5-4766-A864-B6B8C1DBDA60}">
      <dsp:nvSpPr>
        <dsp:cNvPr id="0" name=""/>
        <dsp:cNvSpPr/>
      </dsp:nvSpPr>
      <dsp:spPr>
        <a:xfrm>
          <a:off x="3286" y="51899"/>
          <a:ext cx="3203971"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C00000"/>
              </a:solidFill>
            </a:rPr>
            <a:t>Product markets</a:t>
          </a:r>
        </a:p>
      </dsp:txBody>
      <dsp:txXfrm>
        <a:off x="3286" y="51899"/>
        <a:ext cx="3203971" cy="662400"/>
      </dsp:txXfrm>
    </dsp:sp>
    <dsp:sp modelId="{F6C392BF-A8ED-4E73-AAB6-1E7619E78011}">
      <dsp:nvSpPr>
        <dsp:cNvPr id="0" name=""/>
        <dsp:cNvSpPr/>
      </dsp:nvSpPr>
      <dsp:spPr>
        <a:xfrm>
          <a:off x="3286" y="714299"/>
          <a:ext cx="3203971" cy="40879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Advertising in newspapers and magazines</a:t>
          </a:r>
        </a:p>
        <a:p>
          <a:pPr marL="228600" lvl="1" indent="-228600" algn="l" defTabSz="1022350">
            <a:lnSpc>
              <a:spcPct val="90000"/>
            </a:lnSpc>
            <a:spcBef>
              <a:spcPct val="0"/>
            </a:spcBef>
            <a:spcAft>
              <a:spcPct val="15000"/>
            </a:spcAft>
            <a:buChar char="•"/>
          </a:pPr>
          <a:r>
            <a:rPr lang="en-US" sz="2300" kern="1200" dirty="0"/>
            <a:t>Direct mail marketing</a:t>
          </a:r>
        </a:p>
        <a:p>
          <a:pPr marL="228600" lvl="1" indent="-228600" algn="l" defTabSz="1022350">
            <a:lnSpc>
              <a:spcPct val="90000"/>
            </a:lnSpc>
            <a:spcBef>
              <a:spcPct val="0"/>
            </a:spcBef>
            <a:spcAft>
              <a:spcPct val="15000"/>
            </a:spcAft>
            <a:buChar char="•"/>
          </a:pPr>
          <a:r>
            <a:rPr lang="en-US" sz="2300" kern="1200" dirty="0"/>
            <a:t>Telemarketing</a:t>
          </a:r>
        </a:p>
        <a:p>
          <a:pPr marL="228600" lvl="1" indent="-228600" algn="l" defTabSz="1022350">
            <a:lnSpc>
              <a:spcPct val="90000"/>
            </a:lnSpc>
            <a:spcBef>
              <a:spcPct val="0"/>
            </a:spcBef>
            <a:spcAft>
              <a:spcPct val="15000"/>
            </a:spcAft>
            <a:buChar char="•"/>
          </a:pPr>
          <a:r>
            <a:rPr lang="en-US" sz="2300" kern="1200" dirty="0"/>
            <a:t>Web sites</a:t>
          </a:r>
        </a:p>
        <a:p>
          <a:pPr marL="228600" lvl="1" indent="-228600" algn="l" defTabSz="1022350">
            <a:lnSpc>
              <a:spcPct val="90000"/>
            </a:lnSpc>
            <a:spcBef>
              <a:spcPct val="0"/>
            </a:spcBef>
            <a:spcAft>
              <a:spcPct val="15000"/>
            </a:spcAft>
            <a:buChar char="•"/>
          </a:pPr>
          <a:r>
            <a:rPr lang="en-US" sz="2300" kern="1200" dirty="0"/>
            <a:t>Retail chains</a:t>
          </a:r>
        </a:p>
        <a:p>
          <a:pPr marL="228600" lvl="1" indent="-228600" algn="l" defTabSz="1022350">
            <a:lnSpc>
              <a:spcPct val="90000"/>
            </a:lnSpc>
            <a:spcBef>
              <a:spcPct val="0"/>
            </a:spcBef>
            <a:spcAft>
              <a:spcPct val="15000"/>
            </a:spcAft>
            <a:buChar char="•"/>
          </a:pPr>
          <a:r>
            <a:rPr lang="en-US" sz="2300" kern="1200" dirty="0"/>
            <a:t>Credit card issuers</a:t>
          </a:r>
        </a:p>
        <a:p>
          <a:pPr marL="228600" lvl="1" indent="-228600" algn="l" defTabSz="1022350">
            <a:lnSpc>
              <a:spcPct val="90000"/>
            </a:lnSpc>
            <a:spcBef>
              <a:spcPct val="0"/>
            </a:spcBef>
            <a:spcAft>
              <a:spcPct val="15000"/>
            </a:spcAft>
            <a:buChar char="•"/>
          </a:pPr>
          <a:r>
            <a:rPr lang="en-US" sz="2300" kern="1200" dirty="0"/>
            <a:t>Product warranty</a:t>
          </a:r>
        </a:p>
      </dsp:txBody>
      <dsp:txXfrm>
        <a:off x="3286" y="714299"/>
        <a:ext cx="3203971" cy="4087991"/>
      </dsp:txXfrm>
    </dsp:sp>
    <dsp:sp modelId="{33758E8D-79B3-442C-B6C5-0BD94BF19CAB}">
      <dsp:nvSpPr>
        <dsp:cNvPr id="0" name=""/>
        <dsp:cNvSpPr/>
      </dsp:nvSpPr>
      <dsp:spPr>
        <a:xfrm>
          <a:off x="3655814" y="51899"/>
          <a:ext cx="3203971"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C00000"/>
              </a:solidFill>
            </a:rPr>
            <a:t>Capital markets</a:t>
          </a:r>
        </a:p>
      </dsp:txBody>
      <dsp:txXfrm>
        <a:off x="3655814" y="51899"/>
        <a:ext cx="3203971" cy="662400"/>
      </dsp:txXfrm>
    </dsp:sp>
    <dsp:sp modelId="{B8CA984B-1DEB-4F05-83F1-5BCB1A93AFD1}">
      <dsp:nvSpPr>
        <dsp:cNvPr id="0" name=""/>
        <dsp:cNvSpPr/>
      </dsp:nvSpPr>
      <dsp:spPr>
        <a:xfrm>
          <a:off x="3655814" y="714299"/>
          <a:ext cx="3203971" cy="40879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Financial reporting</a:t>
          </a:r>
        </a:p>
        <a:p>
          <a:pPr marL="228600" lvl="1" indent="-228600" algn="l" defTabSz="1022350">
            <a:lnSpc>
              <a:spcPct val="90000"/>
            </a:lnSpc>
            <a:spcBef>
              <a:spcPct val="0"/>
            </a:spcBef>
            <a:spcAft>
              <a:spcPct val="15000"/>
            </a:spcAft>
            <a:buChar char="•"/>
          </a:pPr>
          <a:r>
            <a:rPr lang="en-US" sz="2300" kern="1200" dirty="0"/>
            <a:t>Accounting standards and independent auditors</a:t>
          </a:r>
        </a:p>
        <a:p>
          <a:pPr marL="228600" lvl="1" indent="-228600" algn="l" defTabSz="1022350">
            <a:lnSpc>
              <a:spcPct val="90000"/>
            </a:lnSpc>
            <a:spcBef>
              <a:spcPct val="0"/>
            </a:spcBef>
            <a:spcAft>
              <a:spcPct val="15000"/>
            </a:spcAft>
            <a:buChar char="•"/>
          </a:pPr>
          <a:r>
            <a:rPr lang="en-US" sz="2300" kern="1200" dirty="0"/>
            <a:t>Financial intermediaries </a:t>
          </a:r>
          <a:r>
            <a:rPr lang="fi-FI" sz="2300" kern="1200" dirty="0"/>
            <a:t>(</a:t>
          </a:r>
          <a:r>
            <a:rPr lang="en-US" sz="2300" kern="1200" dirty="0"/>
            <a:t>venture capitalists, commercial banks, insurance companies, mutual funds)</a:t>
          </a:r>
        </a:p>
        <a:p>
          <a:pPr marL="228600" lvl="1" indent="-228600" algn="l" defTabSz="1022350">
            <a:lnSpc>
              <a:spcPct val="90000"/>
            </a:lnSpc>
            <a:spcBef>
              <a:spcPct val="0"/>
            </a:spcBef>
            <a:spcAft>
              <a:spcPct val="15000"/>
            </a:spcAft>
            <a:buChar char="•"/>
          </a:pPr>
          <a:r>
            <a:rPr lang="fi-FI" sz="2300" kern="1200" dirty="0" err="1"/>
            <a:t>Stock</a:t>
          </a:r>
          <a:r>
            <a:rPr lang="fi-FI" sz="2300" kern="1200" dirty="0"/>
            <a:t> </a:t>
          </a:r>
          <a:r>
            <a:rPr lang="fi-FI" sz="2300" kern="1200" dirty="0" err="1"/>
            <a:t>exchanges</a:t>
          </a:r>
          <a:endParaRPr lang="en-US" sz="2300" kern="1200" dirty="0"/>
        </a:p>
      </dsp:txBody>
      <dsp:txXfrm>
        <a:off x="3655814" y="714299"/>
        <a:ext cx="3203971" cy="4087991"/>
      </dsp:txXfrm>
    </dsp:sp>
    <dsp:sp modelId="{2CFB557B-8868-4E79-95FF-5426ACAD7020}">
      <dsp:nvSpPr>
        <dsp:cNvPr id="0" name=""/>
        <dsp:cNvSpPr/>
      </dsp:nvSpPr>
      <dsp:spPr>
        <a:xfrm>
          <a:off x="7308342" y="51899"/>
          <a:ext cx="3203971"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i-FI" sz="2300" kern="1200" dirty="0" err="1">
              <a:solidFill>
                <a:srgbClr val="C00000"/>
              </a:solidFill>
            </a:rPr>
            <a:t>Labor</a:t>
          </a:r>
          <a:r>
            <a:rPr lang="fi-FI" sz="2300" kern="1200" dirty="0">
              <a:solidFill>
                <a:srgbClr val="C00000"/>
              </a:solidFill>
            </a:rPr>
            <a:t> </a:t>
          </a:r>
          <a:r>
            <a:rPr lang="fi-FI" sz="2300" kern="1200" dirty="0" err="1">
              <a:solidFill>
                <a:srgbClr val="C00000"/>
              </a:solidFill>
            </a:rPr>
            <a:t>markets</a:t>
          </a:r>
          <a:endParaRPr lang="en-US" sz="2300" kern="1200" dirty="0">
            <a:solidFill>
              <a:srgbClr val="C00000"/>
            </a:solidFill>
          </a:endParaRPr>
        </a:p>
      </dsp:txBody>
      <dsp:txXfrm>
        <a:off x="7308342" y="51899"/>
        <a:ext cx="3203971" cy="662400"/>
      </dsp:txXfrm>
    </dsp:sp>
    <dsp:sp modelId="{2DEB420A-BF91-4B0B-9330-D7E4FC5C733B}">
      <dsp:nvSpPr>
        <dsp:cNvPr id="0" name=""/>
        <dsp:cNvSpPr/>
      </dsp:nvSpPr>
      <dsp:spPr>
        <a:xfrm>
          <a:off x="7308342" y="714299"/>
          <a:ext cx="3203971" cy="408799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i-FI" sz="2300" kern="1200" dirty="0" err="1"/>
            <a:t>Educational</a:t>
          </a:r>
          <a:r>
            <a:rPr lang="fi-FI" sz="2300" kern="1200" dirty="0"/>
            <a:t> </a:t>
          </a:r>
          <a:r>
            <a:rPr lang="fi-FI" sz="2300" kern="1200" dirty="0" err="1"/>
            <a:t>institutions</a:t>
          </a:r>
          <a:endParaRPr lang="en-US" sz="2300" kern="1200" dirty="0"/>
        </a:p>
        <a:p>
          <a:pPr marL="228600" lvl="1" indent="-228600" algn="l" defTabSz="1022350">
            <a:lnSpc>
              <a:spcPct val="90000"/>
            </a:lnSpc>
            <a:spcBef>
              <a:spcPct val="0"/>
            </a:spcBef>
            <a:spcAft>
              <a:spcPct val="15000"/>
            </a:spcAft>
            <a:buChar char="•"/>
          </a:pPr>
          <a:r>
            <a:rPr lang="fi-FI" sz="2300" kern="1200" dirty="0" err="1"/>
            <a:t>Placement</a:t>
          </a:r>
          <a:r>
            <a:rPr lang="fi-FI" sz="2300" kern="1200" dirty="0"/>
            <a:t> </a:t>
          </a:r>
          <a:r>
            <a:rPr lang="fi-FI" sz="2300" kern="1200" dirty="0" err="1"/>
            <a:t>agencies</a:t>
          </a:r>
          <a:r>
            <a:rPr lang="fi-FI" sz="2300" kern="1200" dirty="0"/>
            <a:t> and </a:t>
          </a:r>
          <a:r>
            <a:rPr lang="fi-FI" sz="2300" kern="1200" dirty="0" err="1"/>
            <a:t>headhunters</a:t>
          </a:r>
          <a:endParaRPr lang="en-US" sz="2300" kern="1200" dirty="0"/>
        </a:p>
        <a:p>
          <a:pPr marL="228600" lvl="1" indent="-228600" algn="l" defTabSz="1022350">
            <a:lnSpc>
              <a:spcPct val="90000"/>
            </a:lnSpc>
            <a:spcBef>
              <a:spcPct val="0"/>
            </a:spcBef>
            <a:spcAft>
              <a:spcPct val="15000"/>
            </a:spcAft>
            <a:buChar char="•"/>
          </a:pPr>
          <a:r>
            <a:rPr lang="fi-FI" sz="2300" kern="1200" dirty="0" err="1"/>
            <a:t>Unions</a:t>
          </a:r>
          <a:endParaRPr lang="en-US" sz="2300" kern="1200" dirty="0"/>
        </a:p>
      </dsp:txBody>
      <dsp:txXfrm>
        <a:off x="7308342" y="714299"/>
        <a:ext cx="3203971" cy="408799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3AA84D-18C0-4C92-95EA-2D89DF4B06A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6923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A84D-18C0-4C92-95EA-2D89DF4B06A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201159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A84D-18C0-4C92-95EA-2D89DF4B06A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237220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AA84D-18C0-4C92-95EA-2D89DF4B06A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5972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A84D-18C0-4C92-95EA-2D89DF4B06A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60173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3AA84D-18C0-4C92-95EA-2D89DF4B06A3}"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4857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3AA84D-18C0-4C92-95EA-2D89DF4B06A3}"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263040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3AA84D-18C0-4C92-95EA-2D89DF4B06A3}"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316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AA84D-18C0-4C92-95EA-2D89DF4B06A3}"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105980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A84D-18C0-4C92-95EA-2D89DF4B06A3}"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91681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A84D-18C0-4C92-95EA-2D89DF4B06A3}"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9B82-B075-46D0-8998-31D2DD96C708}" type="slidenum">
              <a:rPr lang="en-US" smtClean="0"/>
              <a:t>‹#›</a:t>
            </a:fld>
            <a:endParaRPr lang="en-US"/>
          </a:p>
        </p:txBody>
      </p:sp>
    </p:spTree>
    <p:extLst>
      <p:ext uri="{BB962C8B-B14F-4D97-AF65-F5344CB8AC3E}">
        <p14:creationId xmlns:p14="http://schemas.microsoft.com/office/powerpoint/2010/main" val="383923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AA84D-18C0-4C92-95EA-2D89DF4B06A3}"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19B82-B075-46D0-8998-31D2DD96C708}" type="slidenum">
              <a:rPr lang="en-US" smtClean="0"/>
              <a:t>‹#›</a:t>
            </a:fld>
            <a:endParaRPr lang="en-US"/>
          </a:p>
        </p:txBody>
      </p:sp>
    </p:spTree>
    <p:extLst>
      <p:ext uri="{BB962C8B-B14F-4D97-AF65-F5344CB8AC3E}">
        <p14:creationId xmlns:p14="http://schemas.microsoft.com/office/powerpoint/2010/main" val="3823724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M2tdgVQrbx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E4hwM3zni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Times New Roman" panose="02020603050405020304" pitchFamily="18" charset="0"/>
                <a:cs typeface="Times New Roman" panose="02020603050405020304" pitchFamily="18" charset="0"/>
              </a:rPr>
              <a:t>Institutions in </a:t>
            </a:r>
            <a:r>
              <a:rPr lang="en-US" dirty="0">
                <a:latin typeface="Times New Roman" panose="02020603050405020304" pitchFamily="18" charset="0"/>
                <a:cs typeface="Times New Roman" panose="02020603050405020304" pitchFamily="18" charset="0"/>
              </a:rPr>
              <a:t>emerging markets</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Svetlana Ledyaeva</a:t>
            </a:r>
          </a:p>
          <a:p>
            <a:r>
              <a:rPr lang="en-US" dirty="0">
                <a:latin typeface="Times New Roman" panose="02020603050405020304" pitchFamily="18" charset="0"/>
                <a:cs typeface="Times New Roman" panose="02020603050405020304" pitchFamily="18" charset="0"/>
              </a:rPr>
              <a:t>Aalto University School of Business</a:t>
            </a:r>
          </a:p>
        </p:txBody>
      </p:sp>
    </p:spTree>
    <p:extLst>
      <p:ext uri="{BB962C8B-B14F-4D97-AF65-F5344CB8AC3E}">
        <p14:creationId xmlns:p14="http://schemas.microsoft.com/office/powerpoint/2010/main" val="32221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6213"/>
          </a:xfrm>
        </p:spPr>
        <p:txBody>
          <a:bodyPr>
            <a:normAutofit/>
          </a:bodyPr>
          <a:lstStyle/>
          <a:p>
            <a:r>
              <a:rPr lang="fi-FI" sz="2500" b="1" dirty="0" err="1">
                <a:latin typeface="Times New Roman" panose="02020603050405020304" pitchFamily="18" charset="0"/>
                <a:cs typeface="Times New Roman" panose="02020603050405020304" pitchFamily="18" charset="0"/>
              </a:rPr>
              <a:t>Institutions</a:t>
            </a:r>
            <a:r>
              <a:rPr lang="fi-FI" sz="2500" b="1" dirty="0">
                <a:latin typeface="Times New Roman" panose="02020603050405020304" pitchFamily="18" charset="0"/>
                <a:cs typeface="Times New Roman" panose="02020603050405020304" pitchFamily="18" charset="0"/>
              </a:rPr>
              <a:t>: Country </a:t>
            </a:r>
            <a:r>
              <a:rPr lang="fi-FI" sz="2500" b="1" dirty="0" err="1">
                <a:latin typeface="Times New Roman" panose="02020603050405020304" pitchFamily="18" charset="0"/>
                <a:cs typeface="Times New Roman" panose="02020603050405020304" pitchFamily="18" charset="0"/>
              </a:rPr>
              <a:t>comparison</a:t>
            </a:r>
            <a:r>
              <a:rPr lang="fi-FI" sz="2500" b="1" dirty="0">
                <a:latin typeface="Times New Roman" panose="02020603050405020304" pitchFamily="18" charset="0"/>
                <a:cs typeface="Times New Roman" panose="02020603050405020304" pitchFamily="18" charset="0"/>
              </a:rPr>
              <a:t> </a:t>
            </a:r>
            <a:r>
              <a:rPr lang="fi-FI" sz="2500" b="1" dirty="0" err="1">
                <a:latin typeface="Times New Roman" panose="02020603050405020304" pitchFamily="18" charset="0"/>
                <a:cs typeface="Times New Roman" panose="02020603050405020304" pitchFamily="18" charset="0"/>
              </a:rPr>
              <a:t>example</a:t>
            </a:r>
            <a:r>
              <a:rPr lang="fi-FI" sz="2500" b="1" dirty="0">
                <a:latin typeface="Times New Roman" panose="02020603050405020304" pitchFamily="18" charset="0"/>
                <a:cs typeface="Times New Roman" panose="02020603050405020304" pitchFamily="18" charset="0"/>
              </a:rPr>
              <a:t> </a:t>
            </a:r>
            <a:r>
              <a:rPr lang="fi-FI" sz="1500" b="1" dirty="0">
                <a:latin typeface="Times New Roman" panose="02020603050405020304" pitchFamily="18" charset="0"/>
                <a:cs typeface="Times New Roman" panose="02020603050405020304" pitchFamily="18" charset="0"/>
              </a:rPr>
              <a:t>(</a:t>
            </a:r>
            <a:r>
              <a:rPr lang="fi-FI" sz="1500" b="1" dirty="0" err="1">
                <a:latin typeface="Times New Roman" panose="02020603050405020304" pitchFamily="18" charset="0"/>
                <a:cs typeface="Times New Roman" panose="02020603050405020304" pitchFamily="18" charset="0"/>
              </a:rPr>
              <a:t>Khana</a:t>
            </a:r>
            <a:r>
              <a:rPr lang="fi-FI" sz="1500" b="1" dirty="0">
                <a:latin typeface="Times New Roman" panose="02020603050405020304" pitchFamily="18" charset="0"/>
                <a:cs typeface="Times New Roman" panose="02020603050405020304" pitchFamily="18" charset="0"/>
              </a:rPr>
              <a:t> and </a:t>
            </a:r>
            <a:r>
              <a:rPr lang="fi-FI" sz="1500" b="1" dirty="0" err="1">
                <a:latin typeface="Times New Roman" panose="02020603050405020304" pitchFamily="18" charset="0"/>
                <a:cs typeface="Times New Roman" panose="02020603050405020304" pitchFamily="18" charset="0"/>
              </a:rPr>
              <a:t>Palepu</a:t>
            </a:r>
            <a:r>
              <a:rPr lang="fi-FI" sz="1500" b="1" dirty="0">
                <a:latin typeface="Times New Roman" panose="02020603050405020304" pitchFamily="18" charset="0"/>
                <a:cs typeface="Times New Roman" panose="02020603050405020304" pitchFamily="18" charset="0"/>
              </a:rPr>
              <a:t> 1997, HBR)</a:t>
            </a:r>
            <a:endParaRPr lang="en-US" sz="1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651563"/>
              </p:ext>
            </p:extLst>
          </p:nvPr>
        </p:nvGraphicFramePr>
        <p:xfrm>
          <a:off x="422516" y="851340"/>
          <a:ext cx="11527748" cy="5771401"/>
        </p:xfrm>
        <a:graphic>
          <a:graphicData uri="http://schemas.openxmlformats.org/drawingml/2006/table">
            <a:tbl>
              <a:tblPr firstRow="1" bandRow="1">
                <a:tableStyleId>{5C22544A-7EE6-4342-B048-85BDC9FD1C3A}</a:tableStyleId>
              </a:tblPr>
              <a:tblGrid>
                <a:gridCol w="2881937">
                  <a:extLst>
                    <a:ext uri="{9D8B030D-6E8A-4147-A177-3AD203B41FA5}">
                      <a16:colId xmlns:a16="http://schemas.microsoft.com/office/drawing/2014/main" val="20000"/>
                    </a:ext>
                  </a:extLst>
                </a:gridCol>
                <a:gridCol w="2881937">
                  <a:extLst>
                    <a:ext uri="{9D8B030D-6E8A-4147-A177-3AD203B41FA5}">
                      <a16:colId xmlns:a16="http://schemas.microsoft.com/office/drawing/2014/main" val="20001"/>
                    </a:ext>
                  </a:extLst>
                </a:gridCol>
                <a:gridCol w="2881937">
                  <a:extLst>
                    <a:ext uri="{9D8B030D-6E8A-4147-A177-3AD203B41FA5}">
                      <a16:colId xmlns:a16="http://schemas.microsoft.com/office/drawing/2014/main" val="20002"/>
                    </a:ext>
                  </a:extLst>
                </a:gridCol>
                <a:gridCol w="2881937">
                  <a:extLst>
                    <a:ext uri="{9D8B030D-6E8A-4147-A177-3AD203B41FA5}">
                      <a16:colId xmlns:a16="http://schemas.microsoft.com/office/drawing/2014/main" val="20003"/>
                    </a:ext>
                  </a:extLst>
                </a:gridCol>
              </a:tblGrid>
              <a:tr h="457872">
                <a:tc>
                  <a:txBody>
                    <a:bodyPr/>
                    <a:lstStyle/>
                    <a:p>
                      <a:r>
                        <a:rPr lang="fi-FI" sz="2000" dirty="0" err="1">
                          <a:latin typeface="Times New Roman" panose="02020603050405020304" pitchFamily="18" charset="0"/>
                          <a:cs typeface="Times New Roman" panose="02020603050405020304" pitchFamily="18" charset="0"/>
                        </a:rPr>
                        <a:t>Institutional</a:t>
                      </a:r>
                      <a:r>
                        <a:rPr lang="fi-FI" sz="2000" dirty="0">
                          <a:latin typeface="Times New Roman" panose="02020603050405020304" pitchFamily="18" charset="0"/>
                          <a:cs typeface="Times New Roman" panose="02020603050405020304" pitchFamily="18" charset="0"/>
                        </a:rPr>
                        <a:t> dimension</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fi-FI" sz="2000" dirty="0">
                          <a:latin typeface="Times New Roman" panose="02020603050405020304" pitchFamily="18" charset="0"/>
                          <a:cs typeface="Times New Roman" panose="02020603050405020304" pitchFamily="18" charset="0"/>
                        </a:rPr>
                        <a:t>USA</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fi-FI" sz="2000" dirty="0">
                          <a:latin typeface="Times New Roman" panose="02020603050405020304" pitchFamily="18" charset="0"/>
                          <a:cs typeface="Times New Roman" panose="02020603050405020304" pitchFamily="18" charset="0"/>
                        </a:rPr>
                        <a:t>Japan</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fi-FI" sz="2000" dirty="0" err="1">
                          <a:latin typeface="Times New Roman" panose="02020603050405020304" pitchFamily="18" charset="0"/>
                          <a:cs typeface="Times New Roman" panose="02020603050405020304" pitchFamily="18" charset="0"/>
                        </a:rPr>
                        <a:t>India</a:t>
                      </a:r>
                      <a:endParaRPr lang="en-US" sz="2000"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10000"/>
                  </a:ext>
                </a:extLst>
              </a:tr>
              <a:tr h="1008083">
                <a:tc>
                  <a:txBody>
                    <a:bodyPr/>
                    <a:lstStyle/>
                    <a:p>
                      <a:r>
                        <a:rPr lang="fi-FI"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Capital market</a:t>
                      </a:r>
                      <a:endParaRPr lang="en-US"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Equity-focused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monitoring</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disclosure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rules</a:t>
                      </a:r>
                      <a:r>
                        <a:rPr lang="fi-FI" sz="1400" dirty="0">
                          <a:solidFill>
                            <a:srgbClr val="C00000"/>
                          </a:solidFill>
                          <a:latin typeface="Times New Roman" panose="02020603050405020304" pitchFamily="18" charset="0"/>
                          <a:cs typeface="Times New Roman" panose="02020603050405020304" pitchFamily="18" charset="0"/>
                        </a:rPr>
                        <a:t> and </a:t>
                      </a:r>
                      <a:r>
                        <a:rPr lang="fi-FI" sz="1400" dirty="0" err="1">
                          <a:solidFill>
                            <a:srgbClr val="C00000"/>
                          </a:solidFill>
                          <a:latin typeface="Times New Roman" panose="02020603050405020304" pitchFamily="18" charset="0"/>
                          <a:cs typeface="Times New Roman" panose="02020603050405020304" pitchFamily="18" charset="0"/>
                        </a:rPr>
                        <a:t>the</a:t>
                      </a:r>
                      <a:r>
                        <a:rPr lang="fi-FI" sz="1400" dirty="0">
                          <a:solidFill>
                            <a:srgbClr val="C00000"/>
                          </a:solidFill>
                          <a:latin typeface="Times New Roman" panose="02020603050405020304" pitchFamily="18" charset="0"/>
                          <a:cs typeface="Times New Roman" panose="02020603050405020304" pitchFamily="18" charset="0"/>
                        </a:rPr>
                        <a:t> market for </a:t>
                      </a:r>
                      <a:r>
                        <a:rPr lang="fi-FI" sz="1400" dirty="0" err="1">
                          <a:solidFill>
                            <a:srgbClr val="C00000"/>
                          </a:solidFill>
                          <a:latin typeface="Times New Roman" panose="02020603050405020304" pitchFamily="18" charset="0"/>
                          <a:cs typeface="Times New Roman" panose="02020603050405020304" pitchFamily="18" charset="0"/>
                        </a:rPr>
                        <a:t>corporate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control</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a:solidFill>
                            <a:srgbClr val="C00000"/>
                          </a:solidFill>
                          <a:latin typeface="Times New Roman" panose="02020603050405020304" pitchFamily="18" charset="0"/>
                          <a:cs typeface="Times New Roman" panose="02020603050405020304" pitchFamily="18" charset="0"/>
                        </a:rPr>
                        <a:t>Bank-</a:t>
                      </a:r>
                      <a:r>
                        <a:rPr lang="fi-FI" sz="1400" dirty="0" err="1">
                          <a:solidFill>
                            <a:srgbClr val="C00000"/>
                          </a:solidFill>
                          <a:latin typeface="Times New Roman" panose="02020603050405020304" pitchFamily="18" charset="0"/>
                          <a:cs typeface="Times New Roman" panose="02020603050405020304" pitchFamily="18" charset="0"/>
                        </a:rPr>
                        <a:t>focused</a:t>
                      </a:r>
                      <a:r>
                        <a:rPr lang="fi-FI" sz="1400" dirty="0">
                          <a:solidFill>
                            <a:srgbClr val="C00000"/>
                          </a:solidFill>
                          <a:latin typeface="Times New Roman" panose="02020603050405020304" pitchFamily="18" charset="0"/>
                          <a:cs typeface="Times New Roman" panose="02020603050405020304" pitchFamily="18" charset="0"/>
                        </a:rPr>
                        <a:t>;</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monitoring</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by</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interlocking</a:t>
                      </a:r>
                      <a:r>
                        <a:rPr lang="fi-FI" sz="1400" baseline="0" dirty="0">
                          <a:solidFill>
                            <a:srgbClr val="C00000"/>
                          </a:solidFill>
                          <a:latin typeface="Times New Roman" panose="02020603050405020304" pitchFamily="18" charset="0"/>
                          <a:cs typeface="Times New Roman" panose="02020603050405020304" pitchFamily="18" charset="0"/>
                        </a:rPr>
                        <a:t> </a:t>
                      </a:r>
                      <a:r>
                        <a:rPr lang="fi-FI" sz="1400" baseline="0" dirty="0" err="1">
                          <a:solidFill>
                            <a:srgbClr val="C00000"/>
                          </a:solidFill>
                          <a:latin typeface="Times New Roman" panose="02020603050405020304" pitchFamily="18" charset="0"/>
                          <a:cs typeface="Times New Roman" panose="02020603050405020304" pitchFamily="18" charset="0"/>
                        </a:rPr>
                        <a:t>investments</a:t>
                      </a:r>
                      <a:r>
                        <a:rPr lang="fi-FI" sz="1400" baseline="0" dirty="0">
                          <a:solidFill>
                            <a:srgbClr val="C00000"/>
                          </a:solidFill>
                          <a:latin typeface="Times New Roman" panose="02020603050405020304" pitchFamily="18" charset="0"/>
                          <a:cs typeface="Times New Roman" panose="02020603050405020304" pitchFamily="18" charset="0"/>
                        </a:rPr>
                        <a:t> and </a:t>
                      </a:r>
                      <a:r>
                        <a:rPr lang="fi-FI" sz="1400" baseline="0" dirty="0" err="1">
                          <a:solidFill>
                            <a:srgbClr val="C00000"/>
                          </a:solidFill>
                          <a:latin typeface="Times New Roman" panose="02020603050405020304" pitchFamily="18" charset="0"/>
                          <a:cs typeface="Times New Roman" panose="02020603050405020304" pitchFamily="18" charset="0"/>
                        </a:rPr>
                        <a:t>directors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Underdeveloped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illiquid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equity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markets</a:t>
                      </a:r>
                      <a:r>
                        <a:rPr lang="fi-FI" sz="1400" dirty="0">
                          <a:solidFill>
                            <a:srgbClr val="C00000"/>
                          </a:solidFill>
                          <a:latin typeface="Times New Roman" panose="02020603050405020304" pitchFamily="18" charset="0"/>
                          <a:cs typeface="Times New Roman" panose="02020603050405020304" pitchFamily="18" charset="0"/>
                        </a:rPr>
                        <a:t> and </a:t>
                      </a:r>
                      <a:r>
                        <a:rPr lang="fi-FI" sz="1400" dirty="0" err="1">
                          <a:solidFill>
                            <a:srgbClr val="C00000"/>
                          </a:solidFill>
                          <a:latin typeface="Times New Roman" panose="02020603050405020304" pitchFamily="18" charset="0"/>
                          <a:cs typeface="Times New Roman" panose="02020603050405020304" pitchFamily="18" charset="0"/>
                        </a:rPr>
                        <a:t>nationalized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banks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week</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monitoring</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bureaucrats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1008083">
                <a:tc>
                  <a:txBody>
                    <a:bodyPr/>
                    <a:lstStyle/>
                    <a:p>
                      <a:r>
                        <a:rPr lang="fi-FI"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Labor</a:t>
                      </a:r>
                      <a:r>
                        <a:rPr lang="fi-FI"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market</a:t>
                      </a:r>
                      <a:endParaRPr lang="en-US"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Many</a:t>
                      </a:r>
                      <a:r>
                        <a:rPr lang="fi-FI" sz="1400" dirty="0">
                          <a:solidFill>
                            <a:schemeClr val="tx1"/>
                          </a:solidFill>
                          <a:latin typeface="Times New Roman" panose="02020603050405020304" pitchFamily="18" charset="0"/>
                          <a:cs typeface="Times New Roman" panose="02020603050405020304" pitchFamily="18" charset="0"/>
                        </a:rPr>
                        <a:t> business </a:t>
                      </a:r>
                      <a:r>
                        <a:rPr lang="fi-FI" sz="1400" dirty="0" err="1">
                          <a:solidFill>
                            <a:schemeClr val="tx1"/>
                          </a:solidFill>
                          <a:latin typeface="Times New Roman" panose="02020603050405020304" pitchFamily="18" charset="0"/>
                          <a:cs typeface="Times New Roman" panose="02020603050405020304" pitchFamily="18" charset="0"/>
                        </a:rPr>
                        <a:t>schools</a:t>
                      </a:r>
                      <a:r>
                        <a:rPr lang="fi-FI" sz="1400" dirty="0">
                          <a:solidFill>
                            <a:schemeClr val="tx1"/>
                          </a:solidFill>
                          <a:latin typeface="Times New Roman" panose="02020603050405020304" pitchFamily="18" charset="0"/>
                          <a:cs typeface="Times New Roman" panose="02020603050405020304" pitchFamily="18" charset="0"/>
                        </a:rPr>
                        <a:t> and </a:t>
                      </a:r>
                      <a:r>
                        <a:rPr lang="fi-FI" sz="1400" dirty="0" err="1">
                          <a:solidFill>
                            <a:schemeClr val="tx1"/>
                          </a:solidFill>
                          <a:latin typeface="Times New Roman" panose="02020603050405020304" pitchFamily="18" charset="0"/>
                          <a:cs typeface="Times New Roman" panose="02020603050405020304" pitchFamily="18" charset="0"/>
                        </a:rPr>
                        <a:t>consulting</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firms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offering</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talent</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certified</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skills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enhance</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mobility</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Few</a:t>
                      </a:r>
                      <a:r>
                        <a:rPr lang="fi-FI" sz="1400" dirty="0">
                          <a:solidFill>
                            <a:schemeClr val="tx1"/>
                          </a:solidFill>
                          <a:latin typeface="Times New Roman" panose="02020603050405020304" pitchFamily="18" charset="0"/>
                          <a:cs typeface="Times New Roman" panose="02020603050405020304" pitchFamily="18" charset="0"/>
                        </a:rPr>
                        <a:t> business </a:t>
                      </a:r>
                      <a:r>
                        <a:rPr lang="fi-FI" sz="1400" dirty="0" err="1">
                          <a:solidFill>
                            <a:schemeClr val="tx1"/>
                          </a:solidFill>
                          <a:latin typeface="Times New Roman" panose="02020603050405020304" pitchFamily="18" charset="0"/>
                          <a:cs typeface="Times New Roman" panose="02020603050405020304" pitchFamily="18" charset="0"/>
                        </a:rPr>
                        <a:t>schools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training</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internal</a:t>
                      </a:r>
                      <a:r>
                        <a:rPr lang="fi-FI" sz="1400" dirty="0">
                          <a:solidFill>
                            <a:schemeClr val="tx1"/>
                          </a:solidFill>
                          <a:latin typeface="Times New Roman" panose="02020603050405020304" pitchFamily="18" charset="0"/>
                          <a:cs typeface="Times New Roman" panose="02020603050405020304" pitchFamily="18" charset="0"/>
                        </a:rPr>
                        <a:t> to </a:t>
                      </a:r>
                      <a:r>
                        <a:rPr lang="fi-FI" sz="1400" dirty="0" err="1">
                          <a:solidFill>
                            <a:schemeClr val="tx1"/>
                          </a:solidFill>
                          <a:latin typeface="Times New Roman" panose="02020603050405020304" pitchFamily="18" charset="0"/>
                          <a:cs typeface="Times New Roman" panose="02020603050405020304" pitchFamily="18" charset="0"/>
                        </a:rPr>
                        <a:t>companies</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company-specific</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development</a:t>
                      </a:r>
                      <a:r>
                        <a:rPr lang="fi-FI" sz="1400" dirty="0">
                          <a:solidFill>
                            <a:schemeClr val="tx1"/>
                          </a:solidFill>
                          <a:latin typeface="Times New Roman" panose="02020603050405020304" pitchFamily="18" charset="0"/>
                          <a:cs typeface="Times New Roman" panose="02020603050405020304" pitchFamily="18" charset="0"/>
                        </a:rPr>
                        <a:t> of </a:t>
                      </a:r>
                      <a:r>
                        <a:rPr lang="fi-FI" sz="1400" dirty="0" err="1">
                          <a:solidFill>
                            <a:schemeClr val="tx1"/>
                          </a:solidFill>
                          <a:latin typeface="Times New Roman" panose="02020603050405020304" pitchFamily="18" charset="0"/>
                          <a:cs typeface="Times New Roman" panose="02020603050405020304" pitchFamily="18" charset="0"/>
                        </a:rPr>
                        <a:t>talent</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Few</a:t>
                      </a:r>
                      <a:r>
                        <a:rPr lang="fi-FI" sz="1400" dirty="0">
                          <a:solidFill>
                            <a:schemeClr val="tx1"/>
                          </a:solidFill>
                          <a:latin typeface="Times New Roman" panose="02020603050405020304" pitchFamily="18" charset="0"/>
                          <a:cs typeface="Times New Roman" panose="02020603050405020304" pitchFamily="18" charset="0"/>
                        </a:rPr>
                        <a:t> business </a:t>
                      </a:r>
                      <a:r>
                        <a:rPr lang="fi-FI" sz="1400" dirty="0" err="1">
                          <a:solidFill>
                            <a:schemeClr val="tx1"/>
                          </a:solidFill>
                          <a:latin typeface="Times New Roman" panose="02020603050405020304" pitchFamily="18" charset="0"/>
                          <a:cs typeface="Times New Roman" panose="02020603050405020304" pitchFamily="18" charset="0"/>
                        </a:rPr>
                        <a:t>schools</a:t>
                      </a:r>
                      <a:r>
                        <a:rPr lang="fi-FI" sz="1400" dirty="0">
                          <a:solidFill>
                            <a:schemeClr val="tx1"/>
                          </a:solidFill>
                          <a:latin typeface="Times New Roman" panose="02020603050405020304" pitchFamily="18" charset="0"/>
                          <a:cs typeface="Times New Roman" panose="02020603050405020304" pitchFamily="18" charset="0"/>
                        </a:rPr>
                        <a:t> and </a:t>
                      </a:r>
                      <a:r>
                        <a:rPr lang="fi-FI" sz="1400" dirty="0" err="1">
                          <a:solidFill>
                            <a:schemeClr val="tx1"/>
                          </a:solidFill>
                          <a:latin typeface="Times New Roman" panose="02020603050405020304" pitchFamily="18" charset="0"/>
                          <a:cs typeface="Times New Roman" panose="02020603050405020304" pitchFamily="18" charset="0"/>
                        </a:rPr>
                        <a:t>little</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training</a:t>
                      </a:r>
                      <a:r>
                        <a:rPr lang="fi-FI" sz="1400" dirty="0">
                          <a:solidFill>
                            <a:schemeClr val="tx1"/>
                          </a:solidFill>
                          <a:latin typeface="Times New Roman" panose="02020603050405020304" pitchFamily="18" charset="0"/>
                          <a:cs typeface="Times New Roman" panose="02020603050405020304" pitchFamily="18" charset="0"/>
                        </a:rPr>
                        <a:t>; management </a:t>
                      </a:r>
                      <a:r>
                        <a:rPr lang="fi-FI" sz="1400" dirty="0" err="1">
                          <a:solidFill>
                            <a:schemeClr val="tx1"/>
                          </a:solidFill>
                          <a:latin typeface="Times New Roman" panose="02020603050405020304" pitchFamily="18" charset="0"/>
                          <a:cs typeface="Times New Roman" panose="02020603050405020304" pitchFamily="18" charset="0"/>
                        </a:rPr>
                        <a:t>talent</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scarce</a:t>
                      </a:r>
                      <a:r>
                        <a:rPr lang="fi-FI" sz="1400" baseline="0" dirty="0">
                          <a:solidFill>
                            <a:schemeClr val="tx1"/>
                          </a:solidFill>
                          <a:latin typeface="Times New Roman" panose="02020603050405020304" pitchFamily="18" charset="0"/>
                          <a:cs typeface="Times New Roman" panose="02020603050405020304" pitchFamily="18" charset="0"/>
                        </a:rPr>
                        <a:t> </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2"/>
                  </a:ext>
                </a:extLst>
              </a:tr>
              <a:tr h="1302107">
                <a:tc>
                  <a:txBody>
                    <a:bodyPr/>
                    <a:lstStyle/>
                    <a:p>
                      <a:r>
                        <a:rPr lang="fi-FI"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market</a:t>
                      </a:r>
                      <a:endParaRPr lang="en-US"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Reliable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enforcement</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liability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laws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efficient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dissemination</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information</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many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activist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consumers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rgbClr val="C00000"/>
                          </a:solidFill>
                          <a:latin typeface="Times New Roman" panose="02020603050405020304" pitchFamily="18" charset="0"/>
                          <a:cs typeface="Times New Roman" panose="02020603050405020304" pitchFamily="18" charset="0"/>
                        </a:rPr>
                        <a:t>Reliable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enforcement</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liability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laws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efficient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dissemination</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information</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some</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activist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comsumers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a:solidFill>
                            <a:srgbClr val="C00000"/>
                          </a:solidFill>
                          <a:latin typeface="Times New Roman" panose="02020603050405020304" pitchFamily="18" charset="0"/>
                          <a:cs typeface="Times New Roman" panose="02020603050405020304" pitchFamily="18" charset="0"/>
                        </a:rPr>
                        <a:t>Limited </a:t>
                      </a:r>
                      <a:r>
                        <a:rPr lang="fi-FI" sz="1400" dirty="0" err="1">
                          <a:solidFill>
                            <a:srgbClr val="C00000"/>
                          </a:solidFill>
                          <a:latin typeface="Times New Roman" panose="02020603050405020304" pitchFamily="18" charset="0"/>
                          <a:cs typeface="Times New Roman" panose="02020603050405020304" pitchFamily="18" charset="0"/>
                        </a:rPr>
                        <a:t>enforcement</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liability</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laws</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limited</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dissemination</a:t>
                      </a:r>
                      <a:r>
                        <a:rPr lang="fi-FI" sz="1400" dirty="0">
                          <a:solidFill>
                            <a:srgbClr val="C00000"/>
                          </a:solidFill>
                          <a:latin typeface="Times New Roman" panose="02020603050405020304" pitchFamily="18" charset="0"/>
                          <a:cs typeface="Times New Roman" panose="02020603050405020304" pitchFamily="18" charset="0"/>
                        </a:rPr>
                        <a:t> of </a:t>
                      </a:r>
                      <a:r>
                        <a:rPr lang="fi-FI" sz="1400" dirty="0" err="1">
                          <a:solidFill>
                            <a:srgbClr val="C00000"/>
                          </a:solidFill>
                          <a:latin typeface="Times New Roman" panose="02020603050405020304" pitchFamily="18" charset="0"/>
                          <a:cs typeface="Times New Roman" panose="02020603050405020304" pitchFamily="18" charset="0"/>
                        </a:rPr>
                        <a:t>information</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few</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activist</a:t>
                      </a:r>
                      <a:r>
                        <a:rPr lang="fi-FI" sz="1400" dirty="0">
                          <a:solidFill>
                            <a:srgbClr val="C00000"/>
                          </a:solidFill>
                          <a:latin typeface="Times New Roman" panose="02020603050405020304" pitchFamily="18" charset="0"/>
                          <a:cs typeface="Times New Roman" panose="02020603050405020304" pitchFamily="18" charset="0"/>
                        </a:rPr>
                        <a:t> </a:t>
                      </a:r>
                      <a:r>
                        <a:rPr lang="fi-FI" sz="1400" dirty="0" err="1">
                          <a:solidFill>
                            <a:srgbClr val="C00000"/>
                          </a:solidFill>
                          <a:latin typeface="Times New Roman" panose="02020603050405020304" pitchFamily="18" charset="0"/>
                          <a:cs typeface="Times New Roman" panose="02020603050405020304" pitchFamily="18" charset="0"/>
                        </a:rPr>
                        <a:t>consumers</a:t>
                      </a:r>
                      <a:endParaRPr lang="en-US" sz="1400"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997628">
                <a:tc>
                  <a:txBody>
                    <a:bodyPr/>
                    <a:lstStyle/>
                    <a:p>
                      <a:r>
                        <a:rPr lang="fi-FI"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Government</a:t>
                      </a:r>
                      <a:r>
                        <a:rPr lang="fi-FI"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a:t>
                      </a:r>
                      <a:endParaRPr lang="en-US"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Low</a:t>
                      </a:r>
                      <a:r>
                        <a:rPr lang="fi-FI" sz="1400" dirty="0">
                          <a:solidFill>
                            <a:schemeClr val="tx1"/>
                          </a:solidFill>
                          <a:latin typeface="Times New Roman" panose="02020603050405020304" pitchFamily="18" charset="0"/>
                          <a:cs typeface="Times New Roman" panose="02020603050405020304" pitchFamily="18" charset="0"/>
                        </a:rPr>
                        <a:t>;</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relatively</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free</a:t>
                      </a:r>
                      <a:r>
                        <a:rPr lang="fi-FI" sz="1400" baseline="0" dirty="0">
                          <a:solidFill>
                            <a:schemeClr val="tx1"/>
                          </a:solidFill>
                          <a:latin typeface="Times New Roman" panose="02020603050405020304" pitchFamily="18" charset="0"/>
                          <a:cs typeface="Times New Roman" panose="02020603050405020304" pitchFamily="18" charset="0"/>
                        </a:rPr>
                        <a:t> of </a:t>
                      </a:r>
                      <a:r>
                        <a:rPr lang="fi-FI" sz="1400" baseline="0" dirty="0" err="1">
                          <a:solidFill>
                            <a:schemeClr val="tx1"/>
                          </a:solidFill>
                          <a:latin typeface="Times New Roman" panose="02020603050405020304" pitchFamily="18" charset="0"/>
                          <a:cs typeface="Times New Roman" panose="02020603050405020304" pitchFamily="18" charset="0"/>
                        </a:rPr>
                        <a:t>corruption</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Moderate</a:t>
                      </a:r>
                      <a:r>
                        <a:rPr lang="fi-FI" sz="1400" dirty="0">
                          <a:solidFill>
                            <a:schemeClr val="tx1"/>
                          </a:solidFill>
                          <a:latin typeface="Times New Roman" panose="02020603050405020304" pitchFamily="18" charset="0"/>
                          <a:cs typeface="Times New Roman" panose="02020603050405020304" pitchFamily="18" charset="0"/>
                        </a:rPr>
                        <a:t>;</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relatively</a:t>
                      </a:r>
                      <a:r>
                        <a:rPr lang="fi-FI" sz="1400" baseline="0" dirty="0">
                          <a:solidFill>
                            <a:schemeClr val="tx1"/>
                          </a:solidFill>
                          <a:latin typeface="Times New Roman" panose="02020603050405020304" pitchFamily="18" charset="0"/>
                          <a:cs typeface="Times New Roman" panose="02020603050405020304" pitchFamily="18" charset="0"/>
                        </a:rPr>
                        <a:t> </a:t>
                      </a:r>
                      <a:r>
                        <a:rPr lang="fi-FI" sz="1400" baseline="0" dirty="0" err="1">
                          <a:solidFill>
                            <a:schemeClr val="tx1"/>
                          </a:solidFill>
                          <a:latin typeface="Times New Roman" panose="02020603050405020304" pitchFamily="18" charset="0"/>
                          <a:cs typeface="Times New Roman" panose="02020603050405020304" pitchFamily="18" charset="0"/>
                        </a:rPr>
                        <a:t>free</a:t>
                      </a:r>
                      <a:r>
                        <a:rPr lang="fi-FI" sz="1400" baseline="0" dirty="0">
                          <a:solidFill>
                            <a:schemeClr val="tx1"/>
                          </a:solidFill>
                          <a:latin typeface="Times New Roman" panose="02020603050405020304" pitchFamily="18" charset="0"/>
                          <a:cs typeface="Times New Roman" panose="02020603050405020304" pitchFamily="18" charset="0"/>
                        </a:rPr>
                        <a:t> of </a:t>
                      </a:r>
                      <a:r>
                        <a:rPr lang="fi-FI" sz="1400" baseline="0" dirty="0" err="1">
                          <a:solidFill>
                            <a:schemeClr val="tx1"/>
                          </a:solidFill>
                          <a:latin typeface="Times New Roman" panose="02020603050405020304" pitchFamily="18" charset="0"/>
                          <a:cs typeface="Times New Roman" panose="02020603050405020304" pitchFamily="18" charset="0"/>
                        </a:rPr>
                        <a:t>corruption</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sz="1400" dirty="0" err="1">
                          <a:solidFill>
                            <a:schemeClr val="tx1"/>
                          </a:solidFill>
                          <a:latin typeface="Times New Roman" panose="02020603050405020304" pitchFamily="18" charset="0"/>
                          <a:cs typeface="Times New Roman" panose="02020603050405020304" pitchFamily="18" charset="0"/>
                        </a:rPr>
                        <a:t>High</a:t>
                      </a:r>
                      <a:r>
                        <a:rPr lang="fi-FI" sz="1400" dirty="0">
                          <a:solidFill>
                            <a:schemeClr val="tx1"/>
                          </a:solidFill>
                          <a:latin typeface="Times New Roman" panose="02020603050405020304" pitchFamily="18" charset="0"/>
                          <a:cs typeface="Times New Roman" panose="02020603050405020304" pitchFamily="18" charset="0"/>
                        </a:rPr>
                        <a:t>; </a:t>
                      </a:r>
                      <a:r>
                        <a:rPr lang="fi-FI" sz="1400" dirty="0" err="1">
                          <a:solidFill>
                            <a:schemeClr val="tx1"/>
                          </a:solidFill>
                          <a:latin typeface="Times New Roman" panose="02020603050405020304" pitchFamily="18" charset="0"/>
                          <a:cs typeface="Times New Roman" panose="02020603050405020304" pitchFamily="18" charset="0"/>
                        </a:rPr>
                        <a:t>corruption</a:t>
                      </a:r>
                      <a:r>
                        <a:rPr lang="fi-FI" sz="1400" dirty="0">
                          <a:solidFill>
                            <a:schemeClr val="tx1"/>
                          </a:solidFill>
                          <a:latin typeface="Times New Roman" panose="02020603050405020304" pitchFamily="18" charset="0"/>
                          <a:cs typeface="Times New Roman" panose="02020603050405020304" pitchFamily="18" charset="0"/>
                        </a:rPr>
                        <a:t> is </a:t>
                      </a:r>
                      <a:r>
                        <a:rPr lang="fi-FI" sz="1400" dirty="0" err="1">
                          <a:solidFill>
                            <a:schemeClr val="tx1"/>
                          </a:solidFill>
                          <a:latin typeface="Times New Roman" panose="02020603050405020304" pitchFamily="18" charset="0"/>
                          <a:cs typeface="Times New Roman" panose="02020603050405020304" pitchFamily="18" charset="0"/>
                        </a:rPr>
                        <a:t>common</a:t>
                      </a: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4"/>
                  </a:ext>
                </a:extLst>
              </a:tr>
              <a:tr h="997628">
                <a:tc>
                  <a:txBody>
                    <a:bodyPr/>
                    <a:lstStyle/>
                    <a:p>
                      <a:r>
                        <a:rPr lang="fi-FI" sz="1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Contract</a:t>
                      </a:r>
                      <a:r>
                        <a:rPr lang="fi-FI"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1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enforcement</a:t>
                      </a:r>
                      <a:endParaRPr lang="en-US" sz="1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dirty="0" err="1">
                          <a:solidFill>
                            <a:srgbClr val="C00000"/>
                          </a:solidFill>
                          <a:latin typeface="Times New Roman" panose="02020603050405020304" pitchFamily="18" charset="0"/>
                          <a:cs typeface="Times New Roman" panose="02020603050405020304" pitchFamily="18" charset="0"/>
                        </a:rPr>
                        <a:t>Predictable</a:t>
                      </a:r>
                      <a:endParaRPr lang="en-US"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dirty="0" err="1">
                          <a:solidFill>
                            <a:srgbClr val="C00000"/>
                          </a:solidFill>
                          <a:latin typeface="Times New Roman" panose="02020603050405020304" pitchFamily="18" charset="0"/>
                          <a:cs typeface="Times New Roman" panose="02020603050405020304" pitchFamily="18" charset="0"/>
                        </a:rPr>
                        <a:t>Predictable</a:t>
                      </a:r>
                      <a:endParaRPr lang="en-US"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fi-FI" dirty="0" err="1">
                          <a:solidFill>
                            <a:srgbClr val="C00000"/>
                          </a:solidFill>
                          <a:latin typeface="Times New Roman" panose="02020603050405020304" pitchFamily="18" charset="0"/>
                          <a:cs typeface="Times New Roman" panose="02020603050405020304" pitchFamily="18" charset="0"/>
                        </a:rPr>
                        <a:t>Unpredictable</a:t>
                      </a:r>
                      <a:endParaRPr lang="en-US" dirty="0">
                        <a:solidFill>
                          <a:srgbClr val="C0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930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Institutional voids in Emerging Markets</a:t>
            </a:r>
          </a:p>
        </p:txBody>
      </p:sp>
      <p:sp>
        <p:nvSpPr>
          <p:cNvPr id="3" name="Content Placeholder 2"/>
          <p:cNvSpPr>
            <a:spLocks noGrp="1"/>
          </p:cNvSpPr>
          <p:nvPr>
            <p:ph idx="1"/>
          </p:nvPr>
        </p:nvSpPr>
        <p:spPr>
          <a:xfrm>
            <a:off x="737259" y="1690688"/>
            <a:ext cx="10515600" cy="4351338"/>
          </a:xfrm>
        </p:spPr>
        <p:txBody>
          <a:bodyPr>
            <a:normAutofit fontScale="70000" lnSpcReduction="20000"/>
          </a:bodyPr>
          <a:lstStyle/>
          <a:p>
            <a:pPr marL="0" indent="0">
              <a:buNone/>
            </a:pP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Institutional voids </a:t>
            </a:r>
            <a:r>
              <a:rPr lang="en-US" sz="3000" dirty="0">
                <a:latin typeface="Times New Roman" panose="02020603050405020304" pitchFamily="18" charset="0"/>
                <a:cs typeface="Times New Roman" panose="02020603050405020304" pitchFamily="18" charset="0"/>
              </a:rPr>
              <a:t>are the lack or underdevelopment of certain institutions.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EMs are hardly uniform in the nature and extent of their institutional voids.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The development of business strategy in any economy is driven by three primary markets </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product</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labor</a:t>
            </a:r>
            <a:r>
              <a:rPr lang="fi-FI" sz="3000" dirty="0">
                <a:latin typeface="Times New Roman" panose="02020603050405020304" pitchFamily="18" charset="0"/>
                <a:cs typeface="Times New Roman" panose="02020603050405020304" pitchFamily="18" charset="0"/>
              </a:rPr>
              <a:t> and capital – and </a:t>
            </a:r>
            <a:r>
              <a:rPr lang="fi-FI" sz="3000" dirty="0" err="1">
                <a:latin typeface="Times New Roman" panose="02020603050405020304" pitchFamily="18" charset="0"/>
                <a:cs typeface="Times New Roman" panose="02020603050405020304" pitchFamily="18" charset="0"/>
              </a:rPr>
              <a:t>institutional</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voids</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can</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be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found</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any</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or</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all</a:t>
            </a:r>
            <a:r>
              <a:rPr lang="fi-FI" sz="3000" dirty="0">
                <a:latin typeface="Times New Roman" panose="02020603050405020304" pitchFamily="18" charset="0"/>
                <a:cs typeface="Times New Roman" panose="02020603050405020304" pitchFamily="18" charset="0"/>
              </a:rPr>
              <a:t>, of </a:t>
            </a:r>
            <a:r>
              <a:rPr lang="fi-FI" sz="3000" dirty="0" err="1">
                <a:latin typeface="Times New Roman" panose="02020603050405020304" pitchFamily="18" charset="0"/>
                <a:cs typeface="Times New Roman" panose="02020603050405020304" pitchFamily="18" charset="0"/>
              </a:rPr>
              <a:t>these</a:t>
            </a:r>
            <a:r>
              <a:rPr lang="fi-FI" sz="3000" dirty="0">
                <a:latin typeface="Times New Roman" panose="02020603050405020304" pitchFamily="18" charset="0"/>
                <a:cs typeface="Times New Roman" panose="02020603050405020304" pitchFamily="18" charset="0"/>
              </a:rPr>
              <a:t> </a:t>
            </a:r>
            <a:r>
              <a:rPr lang="fi-FI" sz="3000" dirty="0" err="1">
                <a:latin typeface="Times New Roman" panose="02020603050405020304" pitchFamily="18" charset="0"/>
                <a:cs typeface="Times New Roman" panose="02020603050405020304" pitchFamily="18" charset="0"/>
              </a:rPr>
              <a:t>markets</a:t>
            </a:r>
            <a:r>
              <a:rPr lang="fi-FI" sz="3000" dirty="0">
                <a:latin typeface="Times New Roman" panose="02020603050405020304" pitchFamily="18" charset="0"/>
                <a:cs typeface="Times New Roman" panose="02020603050405020304" pitchFamily="18" charset="0"/>
              </a:rPr>
              <a:t> in </a:t>
            </a:r>
            <a:r>
              <a:rPr lang="fi-FI" sz="3000" dirty="0" err="1">
                <a:latin typeface="Times New Roman" panose="02020603050405020304" pitchFamily="18" charset="0"/>
                <a:cs typeface="Times New Roman" panose="02020603050405020304" pitchFamily="18" charset="0"/>
              </a:rPr>
              <a:t>EMs</a:t>
            </a:r>
            <a:r>
              <a:rPr lang="fi-FI" sz="3000" dirty="0">
                <a:latin typeface="Times New Roman" panose="02020603050405020304" pitchFamily="18" charset="0"/>
                <a:cs typeface="Times New Roman" panose="02020603050405020304" pitchFamily="18" charset="0"/>
              </a:rPr>
              <a: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Spotting</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voids</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managing</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investing</a:t>
            </a:r>
            <a:r>
              <a:rPr lang="fi-FI"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EM</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fi-FI"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fi-FI" sz="3200" dirty="0">
                <a:latin typeface="Times New Roman" panose="02020603050405020304" pitchFamily="18" charset="0"/>
                <a:cs typeface="Times New Roman" panose="02020603050405020304" pitchFamily="18" charset="0"/>
              </a:rPr>
              <a:t> </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voids</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roadblocks</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create</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enterpreneurial</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foreign</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domestic</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companies</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build</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business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based</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filling</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200"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voids</a:t>
            </a:r>
            <a:r>
              <a:rPr lang="fi-FI"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fi-FI" sz="2000" dirty="0"/>
          </a:p>
          <a:p>
            <a:pPr marL="0" indent="0">
              <a:buNone/>
            </a:pPr>
            <a:endParaRPr lang="fi-FI" sz="2000" dirty="0"/>
          </a:p>
          <a:p>
            <a:pPr marL="0" indent="0">
              <a:buNone/>
            </a:pPr>
            <a:endParaRPr lang="en-US" sz="2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9195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Times New Roman" panose="02020603050405020304" pitchFamily="18" charset="0"/>
                <a:cs typeface="Times New Roman" panose="02020603050405020304" pitchFamily="18" charset="0"/>
              </a:rPr>
              <a:t>Main sources of market failures due to institutional voids </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Rottig</a:t>
            </a:r>
            <a:r>
              <a:rPr lang="en-US" sz="2500" dirty="0">
                <a:latin typeface="Times New Roman" panose="02020603050405020304" pitchFamily="18" charset="0"/>
                <a:cs typeface="Times New Roman" panose="02020603050405020304" pitchFamily="18" charset="0"/>
              </a:rPr>
              <a:t> 2016, </a:t>
            </a:r>
            <a:r>
              <a:rPr lang="en-US" sz="2500" dirty="0" err="1">
                <a:latin typeface="Times New Roman" panose="02020603050405020304" pitchFamily="18" charset="0"/>
                <a:cs typeface="Times New Roman" panose="02020603050405020304" pitchFamily="18" charset="0"/>
              </a:rPr>
              <a:t>IJoEM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Interntional</a:t>
            </a:r>
            <a:r>
              <a:rPr lang="en-US" sz="2500" dirty="0">
                <a:latin typeface="Times New Roman" panose="02020603050405020304" pitchFamily="18" charset="0"/>
                <a:cs typeface="Times New Roman" panose="02020603050405020304" pitchFamily="18" charset="0"/>
              </a:rPr>
              <a:t> Journal of Emerging Markets)</a:t>
            </a:r>
          </a:p>
        </p:txBody>
      </p:sp>
      <p:sp>
        <p:nvSpPr>
          <p:cNvPr id="3" name="Content Placeholder 2"/>
          <p:cNvSpPr>
            <a:spLocks noGrp="1"/>
          </p:cNvSpPr>
          <p:nvPr>
            <p:ph idx="1"/>
          </p:nvPr>
        </p:nvSpPr>
        <p:spPr/>
        <p:txBody>
          <a:bodyPr>
            <a:normAutofit lnSpcReduction="10000"/>
          </a:bodyPr>
          <a:lstStyle/>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 of reliable and adequate information </a:t>
            </a:r>
            <a:r>
              <a:rPr lang="en-US" sz="2000" dirty="0">
                <a:latin typeface="Times New Roman" panose="02020603050405020304" pitchFamily="18" charset="0"/>
                <a:cs typeface="Times New Roman" panose="02020603050405020304" pitchFamily="18" charset="0"/>
              </a:rPr>
              <a:t>for consumers, employers in labor markets and investors to assess the quality of goods, services and investments.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Misguided regulations by local governments </a:t>
            </a:r>
            <a:r>
              <a:rPr lang="en-US" sz="2000" dirty="0">
                <a:latin typeface="Times New Roman" panose="02020603050405020304" pitchFamily="18" charset="0"/>
                <a:cs typeface="Times New Roman" panose="02020603050405020304" pitchFamily="18" charset="0"/>
              </a:rPr>
              <a:t>that favor political goals over economic efficiency (such as employment-protection laws to bolster social stability at the cost of labor market flexibility).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Inefficient judicial systems </a:t>
            </a:r>
            <a:r>
              <a:rPr lang="en-US" sz="2000" dirty="0">
                <a:latin typeface="Times New Roman" panose="02020603050405020304" pitchFamily="18" charset="0"/>
                <a:cs typeface="Times New Roman" panose="02020603050405020304" pitchFamily="18" charset="0"/>
              </a:rPr>
              <a:t>that are incapable of enforcing contracts in a reliable and predictable way.</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absence of intermediary institutions that facilitate economic transactions</a:t>
            </a:r>
            <a:r>
              <a:rPr lang="en-US" sz="2000" dirty="0">
                <a:latin typeface="Times New Roman" panose="02020603050405020304" pitchFamily="18" charset="0"/>
                <a:cs typeface="Times New Roman" panose="02020603050405020304" pitchFamily="18" charset="0"/>
              </a:rPr>
              <a:t>, such as functioning financial markets, audit committees and certification agencies, as well as aggregators and distributors (which make it considerably more costly to acquire necessary inputs such as financial resources, management talent, technology, etc.).</a:t>
            </a:r>
          </a:p>
        </p:txBody>
      </p:sp>
    </p:spTree>
    <p:extLst>
      <p:ext uri="{BB962C8B-B14F-4D97-AF65-F5344CB8AC3E}">
        <p14:creationId xmlns:p14="http://schemas.microsoft.com/office/powerpoint/2010/main" val="338206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829"/>
          </a:xfrm>
        </p:spPr>
        <p:txBody>
          <a:bodyPr>
            <a:normAutofit fontScale="90000"/>
          </a:bodyPr>
          <a:lstStyle/>
          <a:p>
            <a:br>
              <a:rPr lang="en-US" sz="33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Firm Strategies for Addressing Institutional Voids</a:t>
            </a:r>
            <a:br>
              <a:rPr lang="en-US" b="1" dirty="0"/>
            </a:br>
            <a:endParaRPr lang="fi-FI" dirty="0"/>
          </a:p>
        </p:txBody>
      </p:sp>
      <p:sp>
        <p:nvSpPr>
          <p:cNvPr id="3" name="Content Placeholder 2"/>
          <p:cNvSpPr>
            <a:spLocks noGrp="1"/>
          </p:cNvSpPr>
          <p:nvPr>
            <p:ph idx="1"/>
          </p:nvPr>
        </p:nvSpPr>
        <p:spPr>
          <a:xfrm>
            <a:off x="838200" y="880844"/>
            <a:ext cx="10515600" cy="5296119"/>
          </a:xfrm>
        </p:spPr>
        <p:txBody>
          <a:bodyPr>
            <a:normAutofit fontScale="92500" lnSpcReduction="20000"/>
          </a:bodyPr>
          <a:lstStyle/>
          <a:p>
            <a:pPr marL="0" indent="0">
              <a:buNone/>
            </a:pPr>
            <a:r>
              <a:rPr lang="en-US" dirty="0"/>
              <a:t>(a) </a:t>
            </a:r>
            <a:r>
              <a:rPr lang="en-US" b="1" dirty="0">
                <a:effectLst>
                  <a:outerShdw blurRad="38100" dist="38100" dir="2700000" algn="tl">
                    <a:srgbClr val="000000">
                      <a:alpha val="43137"/>
                    </a:srgbClr>
                  </a:outerShdw>
                </a:effectLst>
              </a:rPr>
              <a:t>adapting business model to local conditions </a:t>
            </a:r>
            <a:r>
              <a:rPr lang="en-US" dirty="0"/>
              <a:t>by internalizing functions that would otherwise have been accomplished by external intermediaries, </a:t>
            </a:r>
          </a:p>
          <a:p>
            <a:pPr marL="0" indent="0">
              <a:buNone/>
            </a:pPr>
            <a:r>
              <a:rPr lang="en-US" dirty="0"/>
              <a:t> </a:t>
            </a:r>
            <a:r>
              <a:rPr lang="en-US" dirty="0">
                <a:sym typeface="Wingdings" panose="05000000000000000000" pitchFamily="2" charset="2"/>
              </a:rPr>
              <a:t> </a:t>
            </a:r>
            <a:r>
              <a:rPr lang="en-US" sz="2200" dirty="0">
                <a:sym typeface="Wingdings" panose="05000000000000000000" pitchFamily="2" charset="2"/>
              </a:rPr>
              <a:t>Business group`s internal market, firm diversification. </a:t>
            </a:r>
          </a:p>
          <a:p>
            <a:pPr marL="0" indent="0">
              <a:buNone/>
            </a:pPr>
            <a:endParaRPr lang="en-US" dirty="0"/>
          </a:p>
          <a:p>
            <a:pPr marL="0" indent="0">
              <a:buNone/>
            </a:pPr>
            <a:r>
              <a:rPr lang="en-US" dirty="0"/>
              <a:t>(b) </a:t>
            </a:r>
            <a:r>
              <a:rPr lang="en-US" b="1" dirty="0">
                <a:effectLst>
                  <a:outerShdw blurRad="38100" dist="38100" dir="2700000" algn="tl">
                    <a:srgbClr val="000000">
                      <a:alpha val="43137"/>
                    </a:srgbClr>
                  </a:outerShdw>
                </a:effectLst>
              </a:rPr>
              <a:t>shaping or altering these conditions</a:t>
            </a:r>
            <a:r>
              <a:rPr lang="fi-FI" dirty="0"/>
              <a:t>: </a:t>
            </a:r>
            <a:r>
              <a:rPr lang="fi-FI" dirty="0" err="1"/>
              <a:t>e.g</a:t>
            </a:r>
            <a:r>
              <a:rPr lang="fi-FI" dirty="0"/>
              <a:t>. </a:t>
            </a:r>
            <a:r>
              <a:rPr lang="en-US" dirty="0"/>
              <a:t>geographical clustering, in which favorable institutional conditions are created at the microcosmic level.</a:t>
            </a:r>
          </a:p>
          <a:p>
            <a:pPr marL="0" indent="0">
              <a:buNone/>
            </a:pPr>
            <a:endParaRPr lang="en-US" dirty="0"/>
          </a:p>
          <a:p>
            <a:pPr marL="0" indent="0">
              <a:buNone/>
            </a:pPr>
            <a:r>
              <a:rPr lang="en-US" dirty="0"/>
              <a:t>(c) </a:t>
            </a:r>
            <a:r>
              <a:rPr lang="en-US" b="1" dirty="0">
                <a:effectLst>
                  <a:outerShdw blurRad="38100" dist="38100" dir="2700000" algn="tl">
                    <a:srgbClr val="000000">
                      <a:alpha val="43137"/>
                    </a:srgbClr>
                  </a:outerShdw>
                </a:effectLst>
              </a:rPr>
              <a:t>nonmarket strategies</a:t>
            </a:r>
            <a:r>
              <a:rPr lang="en-US" dirty="0"/>
              <a:t>: the exercise of political influence to change the form and content of regulations, coupling of interests between the state and firms, formation of partnerships to create and legitimize new standards in emerging markets. </a:t>
            </a:r>
          </a:p>
          <a:p>
            <a:pPr marL="0" indent="0">
              <a:buNone/>
            </a:pPr>
            <a:endParaRPr lang="en-US" dirty="0"/>
          </a:p>
          <a:p>
            <a:pPr marL="0" indent="0">
              <a:buNone/>
            </a:pPr>
            <a:r>
              <a:rPr lang="en-US" dirty="0"/>
              <a:t>(d) </a:t>
            </a:r>
            <a:r>
              <a:rPr lang="en-US" b="1" dirty="0">
                <a:effectLst>
                  <a:outerShdw blurRad="38100" dist="38100" dir="2700000" algn="tl">
                    <a:srgbClr val="000000">
                      <a:alpha val="43137"/>
                    </a:srgbClr>
                  </a:outerShdw>
                </a:effectLst>
              </a:rPr>
              <a:t>greater reliance on interpersonal trust and networks </a:t>
            </a:r>
            <a:r>
              <a:rPr lang="en-US" dirty="0"/>
              <a:t>serve as strategies to reduce risks of opportunism when formal institutions are underdeveloped.</a:t>
            </a:r>
            <a:endParaRPr lang="fi-FI" dirty="0"/>
          </a:p>
        </p:txBody>
      </p:sp>
      <p:sp>
        <p:nvSpPr>
          <p:cNvPr id="4" name="Left Brace 3"/>
          <p:cNvSpPr/>
          <p:nvPr/>
        </p:nvSpPr>
        <p:spPr>
          <a:xfrm>
            <a:off x="528507" y="3422708"/>
            <a:ext cx="309694" cy="2667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Rectangle 6"/>
          <p:cNvSpPr/>
          <p:nvPr/>
        </p:nvSpPr>
        <p:spPr>
          <a:xfrm>
            <a:off x="75501" y="3422708"/>
            <a:ext cx="385893" cy="283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dirty="0" err="1"/>
              <a:t>Informal</a:t>
            </a:r>
            <a:r>
              <a:rPr lang="fi-FI" dirty="0"/>
              <a:t> </a:t>
            </a:r>
            <a:r>
              <a:rPr lang="fi-FI" dirty="0" err="1"/>
              <a:t>institutions</a:t>
            </a:r>
            <a:endParaRPr lang="fi-FI" dirty="0"/>
          </a:p>
        </p:txBody>
      </p:sp>
    </p:spTree>
    <p:extLst>
      <p:ext uri="{BB962C8B-B14F-4D97-AF65-F5344CB8AC3E}">
        <p14:creationId xmlns:p14="http://schemas.microsoft.com/office/powerpoint/2010/main" val="348096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6053"/>
          </a:xfrm>
        </p:spPr>
        <p:txBody>
          <a:bodyPr>
            <a:normAutofit/>
          </a:bodyPr>
          <a:lstStyle/>
          <a:p>
            <a:r>
              <a:rPr lang="fi-FI" sz="3000" b="1" dirty="0" err="1">
                <a:latin typeface="Times New Roman" panose="02020603050405020304" pitchFamily="18" charset="0"/>
                <a:cs typeface="Times New Roman" panose="02020603050405020304" pitchFamily="18" charset="0"/>
              </a:rPr>
              <a:t>Nonmarket</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exchanges</a:t>
            </a:r>
            <a:r>
              <a:rPr lang="fi-FI" sz="30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838200" y="1367161"/>
            <a:ext cx="10515600" cy="5125714"/>
          </a:xfrm>
        </p:spPr>
        <p:txBody>
          <a:bodyPr>
            <a:noAutofit/>
          </a:bodyPr>
          <a:lstStyle/>
          <a:p>
            <a:pPr marL="0" indent="0">
              <a:buNone/>
            </a:pPr>
            <a:r>
              <a:rPr lang="en-US" sz="3000" dirty="0">
                <a:latin typeface="Times New Roman" panose="02020603050405020304" pitchFamily="18" charset="0"/>
                <a:cs typeface="Times New Roman" panose="02020603050405020304" pitchFamily="18" charset="0"/>
              </a:rPr>
              <a:t>=Informal interactions among groups that shape the rules of the game.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sym typeface="Wingdings" panose="05000000000000000000" pitchFamily="2" charset="2"/>
              </a:rPr>
              <a:t></a:t>
            </a:r>
            <a:r>
              <a:rPr lang="en-US" sz="3000" dirty="0">
                <a:latin typeface="Times New Roman" panose="02020603050405020304" pitchFamily="18" charset="0"/>
                <a:cs typeface="Times New Roman" panose="02020603050405020304" pitchFamily="18" charset="0"/>
              </a:rPr>
              <a:t>norms, traditions, beliefs and also politics, both as actions and outcomes of </a:t>
            </a: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 institutions</a:t>
            </a:r>
            <a:r>
              <a:rPr lang="en-US" sz="30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For example, foreign and local firms may informally influence the government to obtain preferential treatment and deter competition, through bribing and other forms of corruption.</a:t>
            </a:r>
            <a:endParaRPr lang="fi-FI"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07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Informal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institutions</a:t>
            </a:r>
            <a:r>
              <a:rPr lang="fi-FI" b="1" dirty="0">
                <a:latin typeface="Times New Roman" panose="02020603050405020304" pitchFamily="18" charset="0"/>
                <a:cs typeface="Times New Roman" panose="02020603050405020304" pitchFamily="18" charset="0"/>
              </a:rPr>
              <a:t> in EM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3883" y="1411550"/>
            <a:ext cx="11283519" cy="5081325"/>
          </a:xfrm>
        </p:spPr>
        <p:txBody>
          <a:bodyPr>
            <a:normAutofit fontScale="92500" lnSpcReduction="10000"/>
          </a:bodyPr>
          <a:lstStyle/>
          <a:p>
            <a:pPr marL="0" indent="0" algn="just">
              <a:buNone/>
            </a:pP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have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developed</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many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emerging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to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intermediary</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roles</a:t>
            </a:r>
            <a:r>
              <a:rPr lang="fi-FI"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latin typeface="Times New Roman" panose="02020603050405020304" pitchFamily="18" charset="0"/>
                <a:cs typeface="Times New Roman" panose="02020603050405020304" pitchFamily="18" charset="0"/>
              </a:rPr>
              <a:t>Seldom</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informal</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intermediaries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truly</a:t>
            </a:r>
            <a:r>
              <a:rPr lang="fi-FI" dirty="0">
                <a:latin typeface="Times New Roman" panose="02020603050405020304" pitchFamily="18" charset="0"/>
                <a:cs typeface="Times New Roman" panose="02020603050405020304" pitchFamily="18" charset="0"/>
              </a:rPr>
              <a:t> open to </a:t>
            </a:r>
            <a:r>
              <a:rPr lang="fi-FI" dirty="0" err="1">
                <a:latin typeface="Times New Roman" panose="02020603050405020304" pitchFamily="18" charset="0"/>
                <a:cs typeface="Times New Roman" panose="02020603050405020304" pitchFamily="18" charset="0"/>
              </a:rPr>
              <a:t>all</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participants</a:t>
            </a:r>
            <a:r>
              <a:rPr lang="fi-FI" dirty="0">
                <a:latin typeface="Times New Roman" panose="02020603050405020304" pitchFamily="18" charset="0"/>
                <a:cs typeface="Times New Roman" panose="02020603050405020304" pitchFamily="18" charset="0"/>
              </a:rPr>
              <a:t>.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do not constitute a substitute to formal institutions that are taken for granted in developed countries.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Informal forces include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values and norms </a:t>
            </a:r>
            <a:r>
              <a:rPr lang="en-US" dirty="0">
                <a:latin typeface="Times New Roman" panose="02020603050405020304" pitchFamily="18" charset="0"/>
                <a:cs typeface="Times New Roman" panose="02020603050405020304" pitchFamily="18" charset="0"/>
              </a:rPr>
              <a:t>that affect the behavior of stakeholders such as employees, managers, and consumers in a specific country (North, 1990). Closely embedded in those informal forces is the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national culture </a:t>
            </a:r>
            <a:r>
              <a:rPr lang="en-US" dirty="0">
                <a:latin typeface="Times New Roman" panose="02020603050405020304" pitchFamily="18" charset="0"/>
                <a:cs typeface="Times New Roman" panose="02020603050405020304" pitchFamily="18" charset="0"/>
              </a:rPr>
              <a:t>(Hofstede, 2001). </a:t>
            </a:r>
          </a:p>
        </p:txBody>
      </p:sp>
    </p:spTree>
    <p:extLst>
      <p:ext uri="{BB962C8B-B14F-4D97-AF65-F5344CB8AC3E}">
        <p14:creationId xmlns:p14="http://schemas.microsoft.com/office/powerpoint/2010/main" val="309315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7330"/>
          </a:xfrm>
        </p:spPr>
        <p:txBody>
          <a:bodyPr>
            <a:normAutofit/>
          </a:bodyPr>
          <a:lstStyle/>
          <a:p>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Examples</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informal</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838200" y="964734"/>
            <a:ext cx="10515600" cy="5212229"/>
          </a:xfrm>
        </p:spPr>
        <p:txBody>
          <a:bodyPr/>
          <a:lstStyle/>
          <a:p>
            <a:pPr marL="0" indent="0">
              <a:buNone/>
            </a:pPr>
            <a:endParaRPr lang="en-US" dirty="0"/>
          </a:p>
          <a:p>
            <a:pPr marL="0" indent="0">
              <a:buNone/>
            </a:pPr>
            <a:r>
              <a:rPr lang="en-US" sz="3000" dirty="0">
                <a:latin typeface="Times New Roman" panose="02020603050405020304" pitchFamily="18" charset="0"/>
                <a:cs typeface="Times New Roman" panose="02020603050405020304" pitchFamily="18" charset="0"/>
              </a:rPr>
              <a:t>Firms can substitute for missing institutions through such means as reliance on a trusted network to mitigate risks: </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ethnic trading network.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Develop close </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business–state relationships </a:t>
            </a:r>
            <a:r>
              <a:rPr lang="en-US" sz="3000" dirty="0">
                <a:latin typeface="Times New Roman" panose="02020603050405020304" pitchFamily="18" charset="0"/>
                <a:cs typeface="Times New Roman" panose="02020603050405020304" pitchFamily="18" charset="0"/>
              </a:rPr>
              <a:t>to facilitate access to otherwise scarce resources.</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Relationships with NGOs </a:t>
            </a:r>
            <a:r>
              <a:rPr lang="en-US" sz="3000" dirty="0">
                <a:latin typeface="Times New Roman" panose="02020603050405020304" pitchFamily="18" charset="0"/>
                <a:cs typeface="Times New Roman" panose="02020603050405020304" pitchFamily="18" charset="0"/>
              </a:rPr>
              <a:t>(non-governmental organization) and other such organizations.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65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849"/>
          </a:xfrm>
        </p:spPr>
        <p:txBody>
          <a:bodyPr>
            <a:normAutofit/>
          </a:bodyPr>
          <a:lstStyle/>
          <a:p>
            <a:r>
              <a:rPr lang="fi-FI" sz="3000" b="1" dirty="0">
                <a:latin typeface="Times New Roman" panose="02020603050405020304" pitchFamily="18" charset="0"/>
                <a:cs typeface="Times New Roman" panose="02020603050405020304" pitchFamily="18" charset="0"/>
              </a:rPr>
              <a:t>Video: </a:t>
            </a:r>
            <a:r>
              <a:rPr lang="fi-FI" sz="3000" b="1" dirty="0" err="1">
                <a:latin typeface="Times New Roman" panose="02020603050405020304" pitchFamily="18" charset="0"/>
                <a:cs typeface="Times New Roman" panose="02020603050405020304" pitchFamily="18" charset="0"/>
              </a:rPr>
              <a:t>Formal</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versus</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informal</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institutions</a:t>
            </a:r>
            <a:endParaRPr lang="fi-FI" sz="3000" b="1" dirty="0">
              <a:latin typeface="Times New Roman" panose="02020603050405020304" pitchFamily="18" charset="0"/>
              <a:cs typeface="Times New Roman" panose="02020603050405020304" pitchFamily="18" charset="0"/>
            </a:endParaRPr>
          </a:p>
        </p:txBody>
      </p:sp>
      <p:pic>
        <p:nvPicPr>
          <p:cNvPr id="4" name="M2tdgVQrbxg"/>
          <p:cNvPicPr>
            <a:picLocks noGrp="1" noRot="1" noChangeAspect="1"/>
          </p:cNvPicPr>
          <p:nvPr>
            <p:ph idx="1"/>
            <a:videoFile r:link="rId1"/>
          </p:nvPr>
        </p:nvPicPr>
        <p:blipFill>
          <a:blip r:embed="rId3"/>
          <a:stretch>
            <a:fillRect/>
          </a:stretch>
        </p:blipFill>
        <p:spPr>
          <a:xfrm>
            <a:off x="367748" y="992852"/>
            <a:ext cx="11618843" cy="5695122"/>
          </a:xfrm>
          <a:prstGeom prst="rect">
            <a:avLst/>
          </a:prstGeom>
        </p:spPr>
      </p:pic>
    </p:spTree>
    <p:extLst>
      <p:ext uri="{BB962C8B-B14F-4D97-AF65-F5344CB8AC3E}">
        <p14:creationId xmlns:p14="http://schemas.microsoft.com/office/powerpoint/2010/main" val="95877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Importance</a:t>
            </a:r>
            <a:r>
              <a:rPr lang="fi-FI" b="1" dirty="0">
                <a:latin typeface="Times New Roman" panose="02020603050405020304" pitchFamily="18" charset="0"/>
                <a:cs typeface="Times New Roman" panose="02020603050405020304" pitchFamily="18" charset="0"/>
              </a:rPr>
              <a:t> of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a:latin typeface="Times New Roman" panose="02020603050405020304" pitchFamily="18" charset="0"/>
                <a:cs typeface="Times New Roman" panose="02020603050405020304" pitchFamily="18" charset="0"/>
              </a:rPr>
              <a:t>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6229" y="1825625"/>
            <a:ext cx="11469949" cy="4770484"/>
          </a:xfrm>
        </p:spPr>
        <p:txBody>
          <a:bodyPr>
            <a:normAutofit fontScale="85000" lnSpcReduction="20000"/>
          </a:bodyPr>
          <a:lstStyle/>
          <a:p>
            <a:pPr marL="0" indent="0" algn="just">
              <a:buNone/>
            </a:pPr>
            <a:r>
              <a:rPr lang="en-US" dirty="0">
                <a:latin typeface="Times New Roman" panose="02020603050405020304" pitchFamily="18" charset="0"/>
                <a:cs typeface="Times New Roman" panose="02020603050405020304" pitchFamily="18" charset="0"/>
              </a:rPr>
              <a:t>Small amount of formal institutions in emerging markets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Increasing importance of</a:t>
            </a:r>
            <a:r>
              <a:rPr lang="en-US" dirty="0">
                <a:latin typeface="Times New Roman" panose="02020603050405020304" pitchFamily="18" charset="0"/>
                <a:cs typeface="Times New Roman" panose="02020603050405020304" pitchFamily="18" charset="0"/>
              </a:rPr>
              <a:t> </a:t>
            </a: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networks/business groups</a:t>
            </a:r>
            <a:r>
              <a:rPr lang="en-US" dirty="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Networks become a valued tool to overcome the lack of other institutional structures.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EM where there is an environment with few enforceable accounting standards or legal recourses, if something is not as promised:</a:t>
            </a:r>
          </a:p>
          <a:p>
            <a:pPr marL="0" indent="0" algn="just">
              <a:buNone/>
            </a:pPr>
            <a:r>
              <a:rPr lang="en-US" dirty="0">
                <a:latin typeface="Times New Roman" panose="02020603050405020304" pitchFamily="18" charset="0"/>
                <a:cs typeface="Times New Roman" panose="02020603050405020304" pitchFamily="18" charset="0"/>
              </a:rPr>
              <a:t> </a:t>
            </a:r>
          </a:p>
          <a:p>
            <a:pPr marL="0" indent="0" algn="just">
              <a:buNone/>
            </a:pP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individuals rely on the interconnection of individuals in networks and alliances to negotiate contracts. </a:t>
            </a: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Information dispersion is very inefficient and corruption is likely to be more prevalent, </a:t>
            </a:r>
          </a:p>
          <a:p>
            <a:pPr marL="0" indent="0">
              <a:buNone/>
            </a:pP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latin typeface="Times New Roman" panose="02020603050405020304" pitchFamily="18" charset="0"/>
                <a:cs typeface="Times New Roman" panose="02020603050405020304" pitchFamily="18" charset="0"/>
              </a:rPr>
              <a:t>network connections can be more valuable to overcome such settings.</a:t>
            </a:r>
          </a:p>
        </p:txBody>
      </p:sp>
    </p:spTree>
    <p:extLst>
      <p:ext uri="{BB962C8B-B14F-4D97-AF65-F5344CB8AC3E}">
        <p14:creationId xmlns:p14="http://schemas.microsoft.com/office/powerpoint/2010/main" val="305031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fontScale="90000"/>
          </a:bodyPr>
          <a:lstStyle/>
          <a:p>
            <a:r>
              <a:rPr lang="fi-FI" sz="3500" b="1" dirty="0">
                <a:latin typeface="Times New Roman" panose="02020603050405020304" pitchFamily="18" charset="0"/>
                <a:cs typeface="Times New Roman" panose="02020603050405020304" pitchFamily="18" charset="0"/>
              </a:rPr>
              <a:t>Business </a:t>
            </a:r>
            <a:r>
              <a:rPr lang="fi-FI" sz="3500" b="1" dirty="0" err="1">
                <a:latin typeface="Times New Roman" panose="02020603050405020304" pitchFamily="18" charset="0"/>
                <a:cs typeface="Times New Roman" panose="02020603050405020304" pitchFamily="18" charset="0"/>
              </a:rPr>
              <a:t>groups</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economies</a:t>
            </a:r>
            <a:r>
              <a:rPr lang="fi-FI" sz="3500" b="1" dirty="0">
                <a:latin typeface="Times New Roman" panose="02020603050405020304" pitchFamily="18" charset="0"/>
                <a:cs typeface="Times New Roman" panose="02020603050405020304" pitchFamily="18" charset="0"/>
              </a:rPr>
              <a:t> </a:t>
            </a:r>
            <a:br>
              <a:rPr lang="fi-FI" sz="3500" b="1" dirty="0">
                <a:latin typeface="Times New Roman" panose="02020603050405020304" pitchFamily="18" charset="0"/>
                <a:cs typeface="Times New Roman" panose="02020603050405020304" pitchFamily="18" charset="0"/>
              </a:rPr>
            </a:br>
            <a:r>
              <a:rPr lang="fi-FI" sz="2200" dirty="0">
                <a:latin typeface="Times New Roman" panose="02020603050405020304" pitchFamily="18" charset="0"/>
                <a:cs typeface="Times New Roman" panose="02020603050405020304" pitchFamily="18" charset="0"/>
              </a:rPr>
              <a:t>(</a:t>
            </a:r>
            <a:r>
              <a:rPr lang="fi-FI" sz="2200" dirty="0" err="1">
                <a:latin typeface="Times New Roman" panose="02020603050405020304" pitchFamily="18" charset="0"/>
                <a:cs typeface="Times New Roman" panose="02020603050405020304" pitchFamily="18" charset="0"/>
              </a:rPr>
              <a:t>Khanna</a:t>
            </a:r>
            <a:r>
              <a:rPr lang="fi-FI" sz="2200" dirty="0">
                <a:latin typeface="Times New Roman" panose="02020603050405020304" pitchFamily="18" charset="0"/>
                <a:cs typeface="Times New Roman" panose="02020603050405020304" pitchFamily="18" charset="0"/>
              </a:rPr>
              <a:t> and </a:t>
            </a:r>
            <a:r>
              <a:rPr lang="fi-FI" sz="2200" dirty="0" err="1">
                <a:latin typeface="Times New Roman" panose="02020603050405020304" pitchFamily="18" charset="0"/>
                <a:cs typeface="Times New Roman" panose="02020603050405020304" pitchFamily="18" charset="0"/>
              </a:rPr>
              <a:t>Rivkin</a:t>
            </a:r>
            <a:r>
              <a:rPr lang="fi-FI" sz="2200" dirty="0">
                <a:latin typeface="Times New Roman" panose="02020603050405020304" pitchFamily="18" charset="0"/>
                <a:cs typeface="Times New Roman" panose="02020603050405020304" pitchFamily="18" charset="0"/>
              </a:rPr>
              <a:t> 2001)</a:t>
            </a: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53787"/>
            <a:ext cx="10515600" cy="4823176"/>
          </a:xfrm>
        </p:spPr>
        <p:txBody>
          <a:bodyPr/>
          <a:lstStyle/>
          <a:p>
            <a:pPr marL="0" indent="0" algn="just">
              <a:buNone/>
            </a:pPr>
            <a:r>
              <a:rPr lang="en-US" dirty="0">
                <a:latin typeface="Times New Roman" panose="02020603050405020304" pitchFamily="18" charset="0"/>
                <a:cs typeface="Times New Roman" panose="02020603050405020304" pitchFamily="18" charset="0"/>
              </a:rPr>
              <a:t>A business group is a set of firms which, though legally independent, are bound together by many of formal and informal ties and are accustomed to taking coordinated action.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Khanna and </a:t>
            </a:r>
            <a:r>
              <a:rPr lang="en-US" dirty="0" err="1">
                <a:latin typeface="Times New Roman" panose="02020603050405020304" pitchFamily="18" charset="0"/>
                <a:cs typeface="Times New Roman" panose="02020603050405020304" pitchFamily="18" charset="0"/>
              </a:rPr>
              <a:t>Rivkin</a:t>
            </a:r>
            <a:r>
              <a:rPr lang="en-US" dirty="0">
                <a:latin typeface="Times New Roman" panose="02020603050405020304" pitchFamily="18" charset="0"/>
                <a:cs typeface="Times New Roman" panose="02020603050405020304" pitchFamily="18" charset="0"/>
              </a:rPr>
              <a:t> (1999) find that equity cross-holdings, common individual owners, director interlocks, and family ties distinguish the within-group elements from the non-group.</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Example of business group in developed countries</a:t>
            </a:r>
            <a:r>
              <a:rPr lang="fi-FI"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Japanese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keiretsu</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254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Institution</a:t>
            </a:r>
            <a:r>
              <a:rPr lang="fi-FI" b="1" dirty="0">
                <a:latin typeface="Times New Roman" panose="02020603050405020304" pitchFamily="18" charset="0"/>
                <a:cs typeface="Times New Roman" panose="02020603050405020304" pitchFamily="18" charset="0"/>
              </a:rPr>
              <a:t>-</a:t>
            </a:r>
            <a:r>
              <a:rPr lang="fi-FI" b="1" dirty="0" err="1">
                <a:latin typeface="Times New Roman" panose="02020603050405020304" pitchFamily="18" charset="0"/>
                <a:cs typeface="Times New Roman" panose="02020603050405020304" pitchFamily="18" charset="0"/>
              </a:rPr>
              <a:t>based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view</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global</a:t>
            </a:r>
            <a:r>
              <a:rPr lang="fi-FI" b="1" dirty="0">
                <a:latin typeface="Times New Roman" panose="02020603050405020304" pitchFamily="18" charset="0"/>
                <a:cs typeface="Times New Roman" panose="02020603050405020304" pitchFamily="18" charset="0"/>
              </a:rPr>
              <a:t> business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from</a:t>
            </a:r>
            <a:r>
              <a:rPr lang="fi-FI" sz="2000" dirty="0">
                <a:latin typeface="Times New Roman" panose="02020603050405020304" pitchFamily="18" charset="0"/>
                <a:cs typeface="Times New Roman" panose="02020603050405020304" pitchFamily="18" charset="0"/>
              </a:rPr>
              <a:t> Prof. Mike </a:t>
            </a:r>
            <a:r>
              <a:rPr lang="fi-FI" sz="2000" dirty="0" err="1">
                <a:latin typeface="Times New Roman" panose="02020603050405020304" pitchFamily="18" charset="0"/>
                <a:cs typeface="Times New Roman" panose="02020603050405020304" pitchFamily="18" charset="0"/>
              </a:rPr>
              <a:t>Peng</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public</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lecture</a:t>
            </a:r>
            <a:r>
              <a:rPr lang="fi-FI"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999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27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6016" y="990074"/>
            <a:ext cx="9486900" cy="5353970"/>
          </a:xfrm>
          <a:prstGeom prst="rect">
            <a:avLst/>
          </a:prstGeom>
        </p:spPr>
      </p:pic>
    </p:spTree>
    <p:extLst>
      <p:ext uri="{BB962C8B-B14F-4D97-AF65-F5344CB8AC3E}">
        <p14:creationId xmlns:p14="http://schemas.microsoft.com/office/powerpoint/2010/main" val="165104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haun tulos haulle Japanese keiret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64" y="919409"/>
            <a:ext cx="9369631" cy="529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0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a:latin typeface="Times New Roman" panose="02020603050405020304" pitchFamily="18" charset="0"/>
                <a:cs typeface="Times New Roman" panose="02020603050405020304" pitchFamily="18" charset="0"/>
              </a:rPr>
              <a:t>What</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do</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groups</a:t>
            </a:r>
            <a:r>
              <a:rPr lang="fi-FI" sz="4000" b="1" dirty="0">
                <a:latin typeface="Times New Roman" panose="02020603050405020304" pitchFamily="18" charset="0"/>
                <a:cs typeface="Times New Roman" panose="02020603050405020304" pitchFamily="18" charset="0"/>
              </a:rPr>
              <a:t> </a:t>
            </a:r>
            <a:r>
              <a:rPr lang="fi-FI" sz="4000" b="1" dirty="0" err="1">
                <a:latin typeface="Times New Roman" panose="02020603050405020304" pitchFamily="18" charset="0"/>
                <a:cs typeface="Times New Roman" panose="02020603050405020304" pitchFamily="18" charset="0"/>
              </a:rPr>
              <a:t>do</a:t>
            </a:r>
            <a:r>
              <a:rPr lang="fi-FI"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68446"/>
            <a:ext cx="10515600" cy="5158477"/>
          </a:xfrm>
        </p:spPr>
        <p:txBody>
          <a:bodyPr>
            <a:normAutofit fontScale="92500" lnSpcReduction="20000"/>
          </a:bodyPr>
          <a:lstStyle/>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Members of particular groups present a unified front to outside constituencies/partners.</a:t>
            </a:r>
          </a:p>
          <a:p>
            <a:pPr marL="0" indent="0">
              <a:buNone/>
            </a:pPr>
            <a:endParaRPr lang="fi-FI"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Members may share a brand name, raise capital jointly, lobby bureaucrats and politicians together, recruit managers as a group, and pool resources to invest in new ventures.</a:t>
            </a:r>
          </a:p>
          <a:p>
            <a:pPr marL="0" indent="0" algn="just">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Firms within a group may also exchange resources ‘internally.’</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Capital may flow to members in distress or to members whose opportunities outweigh their ability to generate capital themselves. </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Skilled managers may be trained jointly and transferred to where they are needed. </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Information may be exchanged at formal group meetings, in informal clubs, or at family gatherings. </a:t>
            </a:r>
          </a:p>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Members may buy and sell goods amongst themselves.</a:t>
            </a:r>
          </a:p>
        </p:txBody>
      </p:sp>
    </p:spTree>
    <p:extLst>
      <p:ext uri="{BB962C8B-B14F-4D97-AF65-F5344CB8AC3E}">
        <p14:creationId xmlns:p14="http://schemas.microsoft.com/office/powerpoint/2010/main" val="123621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136"/>
          </a:xfrm>
        </p:spPr>
        <p:txBody>
          <a:bodyPr/>
          <a:lstStyle/>
          <a:p>
            <a:r>
              <a:rPr lang="fi-FI" b="1" dirty="0" err="1">
                <a:latin typeface="Times New Roman" panose="02020603050405020304" pitchFamily="18" charset="0"/>
                <a:cs typeface="Times New Roman" panose="02020603050405020304" pitchFamily="18" charset="0"/>
              </a:rPr>
              <a:t>Why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do</a:t>
            </a:r>
            <a:r>
              <a:rPr lang="fi-FI" b="1" dirty="0">
                <a:latin typeface="Times New Roman" panose="02020603050405020304" pitchFamily="18" charset="0"/>
                <a:cs typeface="Times New Roman" panose="02020603050405020304" pitchFamily="18" charset="0"/>
              </a:rPr>
              <a:t> it </a:t>
            </a:r>
            <a:r>
              <a:rPr lang="fi-FI" b="1" dirty="0" err="1">
                <a:latin typeface="Times New Roman" panose="02020603050405020304" pitchFamily="18" charset="0"/>
                <a:cs typeface="Times New Roman" panose="02020603050405020304" pitchFamily="18" charset="0"/>
              </a:rPr>
              <a:t>within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the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group</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7351" y="1248628"/>
            <a:ext cx="11425562" cy="5374113"/>
          </a:xfrm>
        </p:spPr>
        <p:txBody>
          <a:bodyPr>
            <a:normAutofit/>
          </a:bodyPr>
          <a:lstStyle/>
          <a:p>
            <a:pPr marL="0" indent="0" algn="just">
              <a:buNone/>
            </a:pP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fi-FI"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a:t>
            </a:r>
            <a:r>
              <a:rPr lang="fi-FI"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capital </a:t>
            </a: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funding</a:t>
            </a:r>
            <a:r>
              <a:rPr lang="fi-FI"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Those who provide capital may hesitate to fund firms in emerging economies because </a:t>
            </a:r>
            <a:r>
              <a:rPr lang="en-US" sz="3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financial disclosure requirements are minimal in such settings and the rights of minority shareholders and creditors are often protected poorly. </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A group can overcome such obstacles both by transferring capital within the group and by ‘underwriting’ security issues with the entire group’s reputation.</a:t>
            </a:r>
          </a:p>
        </p:txBody>
      </p:sp>
    </p:spTree>
    <p:extLst>
      <p:ext uri="{BB962C8B-B14F-4D97-AF65-F5344CB8AC3E}">
        <p14:creationId xmlns:p14="http://schemas.microsoft.com/office/powerpoint/2010/main" val="69947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South Korean </a:t>
            </a:r>
            <a:r>
              <a:rPr lang="fi-FI" sz="35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chaebol</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Example</a:t>
            </a:r>
            <a:r>
              <a:rPr lang="fi-FI" sz="3500" b="1" dirty="0">
                <a:latin typeface="Times New Roman" panose="02020603050405020304" pitchFamily="18" charset="0"/>
                <a:cs typeface="Times New Roman" panose="02020603050405020304" pitchFamily="18" charset="0"/>
              </a:rPr>
              <a:t> of business </a:t>
            </a:r>
            <a:r>
              <a:rPr lang="fi-FI" sz="3500" b="1" dirty="0" err="1">
                <a:latin typeface="Times New Roman" panose="02020603050405020304" pitchFamily="18" charset="0"/>
                <a:cs typeface="Times New Roman" panose="02020603050405020304" pitchFamily="18" charset="0"/>
              </a:rPr>
              <a:t>group</a:t>
            </a:r>
            <a:r>
              <a:rPr lang="fi-FI" sz="3500" b="1" dirty="0">
                <a:latin typeface="Times New Roman" panose="02020603050405020304" pitchFamily="18" charset="0"/>
                <a:cs typeface="Times New Roman" panose="02020603050405020304" pitchFamily="18" charset="0"/>
              </a:rPr>
              <a:t> in </a:t>
            </a:r>
            <a:r>
              <a:rPr lang="fi-FI" sz="3500" b="1" dirty="0" err="1">
                <a:latin typeface="Times New Roman" panose="02020603050405020304" pitchFamily="18" charset="0"/>
                <a:cs typeface="Times New Roman" panose="02020603050405020304" pitchFamily="18" charset="0"/>
              </a:rPr>
              <a:t>EMs</a:t>
            </a:r>
            <a:endParaRPr lang="en-US" sz="3500" b="1" dirty="0">
              <a:latin typeface="Times New Roman" panose="02020603050405020304" pitchFamily="18" charset="0"/>
              <a:cs typeface="Times New Roman" panose="02020603050405020304" pitchFamily="18" charset="0"/>
            </a:endParaRPr>
          </a:p>
        </p:txBody>
      </p:sp>
      <p:pic>
        <p:nvPicPr>
          <p:cNvPr id="2050" name="Picture 2" descr="http://asia.nikkei.com/var/site_cache/storage/images/node_43/node_51/2015/201511/20151119/20151126k40/3658429-1-eng-GB/20151126K40_middle_28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468" y="1568707"/>
            <a:ext cx="4198621" cy="4163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uvahaun tulos haulle korean chae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227" y="1541098"/>
            <a:ext cx="4515244" cy="421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30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0174"/>
          </a:xfrm>
        </p:spPr>
        <p:txBody>
          <a:bodyPr>
            <a:normAutofit fontScale="90000"/>
          </a:bodyPr>
          <a:lstStyle/>
          <a:p>
            <a:r>
              <a:rPr lang="fi-FI" b="1" dirty="0" err="1">
                <a:latin typeface="Times New Roman" panose="02020603050405020304" pitchFamily="18" charset="0"/>
                <a:cs typeface="Times New Roman" panose="02020603050405020304" pitchFamily="18" charset="0"/>
              </a:rPr>
              <a:t>Grupo</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Carso</a:t>
            </a:r>
            <a:r>
              <a:rPr lang="fi-FI" b="1" dirty="0">
                <a:latin typeface="Times New Roman" panose="02020603050405020304" pitchFamily="18" charset="0"/>
                <a:cs typeface="Times New Roman" panose="02020603050405020304" pitchFamily="18" charset="0"/>
              </a:rPr>
              <a:t> of Mexico</a:t>
            </a:r>
            <a:endParaRPr lang="en-US" b="1" dirty="0">
              <a:latin typeface="Times New Roman" panose="02020603050405020304" pitchFamily="18" charset="0"/>
              <a:cs typeface="Times New Roman" panose="02020603050405020304" pitchFamily="18" charset="0"/>
            </a:endParaRPr>
          </a:p>
        </p:txBody>
      </p:sp>
      <p:pic>
        <p:nvPicPr>
          <p:cNvPr id="3074" name="Picture 2" descr="Kuvahaun tulos haulle Grupo Carso of Mexic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7049" y="1753126"/>
            <a:ext cx="5420603" cy="3878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uvahaun tulos haulle Grupo Carso of 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13" y="1753126"/>
            <a:ext cx="4605611" cy="367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0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031"/>
          </a:xfrm>
        </p:spPr>
        <p:txBody>
          <a:bodyPr>
            <a:normAutofit fontScale="90000"/>
          </a:bodyPr>
          <a:lstStyle/>
          <a:p>
            <a:r>
              <a:rPr lang="fi-FI" b="1" dirty="0">
                <a:latin typeface="Times New Roman" panose="02020603050405020304" pitchFamily="18" charset="0"/>
                <a:cs typeface="Times New Roman" panose="02020603050405020304" pitchFamily="18" charset="0"/>
              </a:rPr>
              <a:t>Tata </a:t>
            </a:r>
            <a:r>
              <a:rPr lang="fi-FI" b="1" dirty="0" err="1">
                <a:latin typeface="Times New Roman" panose="02020603050405020304" pitchFamily="18" charset="0"/>
                <a:cs typeface="Times New Roman" panose="02020603050405020304" pitchFamily="18" charset="0"/>
              </a:rPr>
              <a:t>group</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India</a:t>
            </a:r>
            <a:endParaRPr lang="en-US" b="1" dirty="0">
              <a:latin typeface="Times New Roman" panose="02020603050405020304" pitchFamily="18" charset="0"/>
              <a:cs typeface="Times New Roman" panose="02020603050405020304" pitchFamily="18" charset="0"/>
            </a:endParaRPr>
          </a:p>
        </p:txBody>
      </p:sp>
      <p:pic>
        <p:nvPicPr>
          <p:cNvPr id="4098" name="Picture 2" descr="Kuvahaun tulos haulle tata gro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30" y="1185567"/>
            <a:ext cx="5945146" cy="46792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767085" y="1343220"/>
            <a:ext cx="5157951" cy="4439571"/>
          </a:xfrm>
          <a:prstGeom prst="rect">
            <a:avLst/>
          </a:prstGeom>
        </p:spPr>
      </p:pic>
    </p:spTree>
    <p:extLst>
      <p:ext uri="{BB962C8B-B14F-4D97-AF65-F5344CB8AC3E}">
        <p14:creationId xmlns:p14="http://schemas.microsoft.com/office/powerpoint/2010/main" val="242614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701"/>
          </a:xfrm>
        </p:spPr>
        <p:txBody>
          <a:bodyPr>
            <a:noAutofit/>
          </a:bodyPr>
          <a:lstStyle/>
          <a:p>
            <a:r>
              <a:rPr lang="fi-FI" sz="3000" b="1" dirty="0">
                <a:latin typeface="Times New Roman" panose="02020603050405020304" pitchFamily="18" charset="0"/>
                <a:cs typeface="Times New Roman" panose="02020603050405020304" pitchFamily="18" charset="0"/>
              </a:rPr>
              <a:t>Video: TATA </a:t>
            </a:r>
            <a:r>
              <a:rPr lang="fi-FI" sz="3000" b="1" dirty="0" err="1">
                <a:latin typeface="Times New Roman" panose="02020603050405020304" pitchFamily="18" charset="0"/>
                <a:cs typeface="Times New Roman" panose="02020603050405020304" pitchFamily="18" charset="0"/>
              </a:rPr>
              <a:t>group</a:t>
            </a:r>
            <a:endParaRPr lang="fi-FI" sz="3000" b="1" dirty="0">
              <a:latin typeface="Times New Roman" panose="02020603050405020304" pitchFamily="18" charset="0"/>
              <a:cs typeface="Times New Roman" panose="02020603050405020304" pitchFamily="18" charset="0"/>
            </a:endParaRPr>
          </a:p>
        </p:txBody>
      </p:sp>
      <p:pic>
        <p:nvPicPr>
          <p:cNvPr id="4" name="VE4hwM3zniY"/>
          <p:cNvPicPr>
            <a:picLocks noGrp="1" noRot="1" noChangeAspect="1"/>
          </p:cNvPicPr>
          <p:nvPr>
            <p:ph idx="1"/>
            <a:videoFile r:link="rId1"/>
          </p:nvPr>
        </p:nvPicPr>
        <p:blipFill>
          <a:blip r:embed="rId3"/>
          <a:stretch>
            <a:fillRect/>
          </a:stretch>
        </p:blipFill>
        <p:spPr>
          <a:xfrm>
            <a:off x="159026" y="1070243"/>
            <a:ext cx="11917017" cy="5605669"/>
          </a:xfrm>
          <a:prstGeom prst="rect">
            <a:avLst/>
          </a:prstGeom>
        </p:spPr>
      </p:pic>
    </p:spTree>
    <p:extLst>
      <p:ext uri="{BB962C8B-B14F-4D97-AF65-F5344CB8AC3E}">
        <p14:creationId xmlns:p14="http://schemas.microsoft.com/office/powerpoint/2010/main" val="206582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Venture capital</a:t>
            </a:r>
            <a:br>
              <a:rPr lang="fi-FI"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Alhstrom</a:t>
            </a:r>
            <a:r>
              <a:rPr lang="fi-FI" sz="2000" dirty="0">
                <a:latin typeface="Times New Roman" panose="02020603050405020304" pitchFamily="18" charset="0"/>
                <a:cs typeface="Times New Roman" panose="02020603050405020304" pitchFamily="18" charset="0"/>
              </a:rPr>
              <a:t> and Bruton 2006)</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High-growth potential businesses typically rely on financing from sources other than traditional lenders such as banks during their early growth phases.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In the more developed economies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venture capitalists </a:t>
            </a:r>
            <a:r>
              <a:rPr lang="en-US" sz="2000" dirty="0">
                <a:latin typeface="Times New Roman" panose="02020603050405020304" pitchFamily="18" charset="0"/>
                <a:cs typeface="Times New Roman" panose="02020603050405020304" pitchFamily="18" charset="0"/>
              </a:rPr>
              <a:t>have filled this gap by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providing capital </a:t>
            </a:r>
            <a:r>
              <a:rPr lang="en-US" sz="2000" dirty="0">
                <a:latin typeface="Times New Roman" panose="02020603050405020304" pitchFamily="18" charset="0"/>
                <a:cs typeface="Times New Roman" panose="02020603050405020304" pitchFamily="18" charset="0"/>
              </a:rPr>
              <a:t>to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stage ventures with good growth potential</a:t>
            </a:r>
            <a:r>
              <a:rPr lang="en-US" sz="2000" dirty="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Venture capitalists </a:t>
            </a:r>
            <a:r>
              <a:rPr lang="en-US" sz="2000" dirty="0">
                <a:latin typeface="Times New Roman" panose="02020603050405020304" pitchFamily="18" charset="0"/>
                <a:cs typeface="Times New Roman" panose="02020603050405020304" pitchFamily="18" charset="0"/>
              </a:rPr>
              <a:t>count on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stable institutional regime </a:t>
            </a:r>
            <a:r>
              <a:rPr lang="en-US" sz="2000" dirty="0">
                <a:latin typeface="Times New Roman" panose="02020603050405020304" pitchFamily="18" charset="0"/>
                <a:cs typeface="Times New Roman" panose="02020603050405020304" pitchFamily="18" charset="0"/>
              </a:rPr>
              <a:t>with a predictable rule of law and enforcement regime to facilitate and safeguard their investments (</a:t>
            </a:r>
            <a:r>
              <a:rPr lang="en-US" sz="2000" dirty="0" err="1">
                <a:latin typeface="Times New Roman" panose="02020603050405020304" pitchFamily="18" charset="0"/>
                <a:cs typeface="Times New Roman" panose="02020603050405020304" pitchFamily="18" charset="0"/>
              </a:rPr>
              <a:t>Cardis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Kirschner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Richelson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Kirschner</a:t>
            </a:r>
            <a:r>
              <a:rPr lang="en-US" sz="2000" dirty="0">
                <a:latin typeface="Times New Roman" panose="02020603050405020304" pitchFamily="18" charset="0"/>
                <a:cs typeface="Times New Roman" panose="02020603050405020304" pitchFamily="18" charset="0"/>
              </a:rPr>
              <a:t>, &amp; </a:t>
            </a:r>
            <a:r>
              <a:rPr lang="en-US" sz="2000" dirty="0" err="1">
                <a:latin typeface="Times New Roman" panose="02020603050405020304" pitchFamily="18" charset="0"/>
                <a:cs typeface="Times New Roman" panose="02020603050405020304" pitchFamily="18" charset="0"/>
              </a:rPr>
              <a:t>Richelson</a:t>
            </a:r>
            <a:r>
              <a:rPr lang="en-US" sz="2000" dirty="0">
                <a:latin typeface="Times New Roman" panose="02020603050405020304" pitchFamily="18" charset="0"/>
                <a:cs typeface="Times New Roman" panose="02020603050405020304" pitchFamily="18" charset="0"/>
              </a:rPr>
              <a:t>, 2001).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In addition to legal stability, venture capitalists look for environments with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efficient markets for corporate control and capital</a:t>
            </a:r>
            <a:r>
              <a:rPr lang="en-US" sz="2000" dirty="0">
                <a:latin typeface="Times New Roman" panose="02020603050405020304" pitchFamily="18" charset="0"/>
                <a:cs typeface="Times New Roman" panose="02020603050405020304" pitchFamily="18" charset="0"/>
              </a:rPr>
              <a:t>, which readily allow exit from ventures as well as systems with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minimal corruption</a:t>
            </a:r>
            <a:r>
              <a:rPr lang="en-US" sz="2000" dirty="0">
                <a:latin typeface="Times New Roman" panose="02020603050405020304" pitchFamily="18" charset="0"/>
                <a:cs typeface="Times New Roman" panose="02020603050405020304" pitchFamily="18" charset="0"/>
              </a:rPr>
              <a:t> (Wright &amp; Robbie, 1998).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This institutional stability and predictability reduces uncertainty and risk, and enhances the likelihood of success in new ventures.</a:t>
            </a:r>
          </a:p>
        </p:txBody>
      </p:sp>
    </p:spTree>
    <p:extLst>
      <p:ext uri="{BB962C8B-B14F-4D97-AF65-F5344CB8AC3E}">
        <p14:creationId xmlns:p14="http://schemas.microsoft.com/office/powerpoint/2010/main" val="197106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Venture capital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Alhstrom</a:t>
            </a:r>
            <a:r>
              <a:rPr lang="fi-FI" sz="2000" dirty="0">
                <a:latin typeface="Times New Roman" panose="02020603050405020304" pitchFamily="18" charset="0"/>
                <a:cs typeface="Times New Roman" panose="02020603050405020304" pitchFamily="18" charset="0"/>
              </a:rPr>
              <a:t> and Bruton 2006)</a:t>
            </a:r>
            <a:endParaRPr lang="en-US" dirty="0"/>
          </a:p>
        </p:txBody>
      </p:sp>
      <p:sp>
        <p:nvSpPr>
          <p:cNvPr id="3" name="Content Placeholder 2"/>
          <p:cNvSpPr>
            <a:spLocks noGrp="1"/>
          </p:cNvSpPr>
          <p:nvPr>
            <p:ph idx="1"/>
          </p:nvPr>
        </p:nvSpPr>
        <p:spPr/>
        <p:txBody>
          <a:bodyPr>
            <a:norm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stability is largely unknown in most emerging economies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unpredictability, volatility, and uncodified institutional environments.</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Startup firms in emerging economies have the added risk of being domiciled in environments that are unpredictable and volatile, where property rights are uncertain, and markets for goods and capital are in emerging stage.</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buNone/>
            </a:pPr>
            <a:r>
              <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venture capitalists make and manage investments under such unsettled conditions </a:t>
            </a:r>
            <a:r>
              <a:rPr lang="en-US" sz="2400" dirty="0">
                <a:latin typeface="Times New Roman" panose="02020603050405020304" pitchFamily="18" charset="0"/>
                <a:cs typeface="Times New Roman" panose="02020603050405020304" pitchFamily="18" charset="0"/>
              </a:rPr>
              <a:t>with little protection of private property?</a:t>
            </a:r>
          </a:p>
        </p:txBody>
      </p:sp>
    </p:spTree>
    <p:extLst>
      <p:ext uri="{BB962C8B-B14F-4D97-AF65-F5344CB8AC3E}">
        <p14:creationId xmlns:p14="http://schemas.microsoft.com/office/powerpoint/2010/main" val="332005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are institutions</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31650"/>
            <a:ext cx="10515600" cy="5161225"/>
          </a:xfrm>
        </p:spPr>
        <p:txBody>
          <a:bodyPr>
            <a:normAutofit/>
          </a:bodyPr>
          <a:lstStyle/>
          <a:p>
            <a:pPr marL="0" indent="0" algn="just">
              <a:buNone/>
            </a:pPr>
            <a:r>
              <a:rPr lang="fi-FI" sz="45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4500" dirty="0">
                <a:latin typeface="Times New Roman" panose="02020603050405020304" pitchFamily="18" charset="0"/>
                <a:cs typeface="Times New Roman" panose="02020603050405020304" pitchFamily="18" charset="0"/>
              </a:rPr>
              <a:t> – a </a:t>
            </a:r>
            <a:r>
              <a:rPr lang="fi-FI" sz="4500" dirty="0" err="1">
                <a:latin typeface="Times New Roman" panose="02020603050405020304" pitchFamily="18" charset="0"/>
                <a:cs typeface="Times New Roman" panose="02020603050405020304" pitchFamily="18" charset="0"/>
              </a:rPr>
              <a:t>range</a:t>
            </a:r>
            <a:r>
              <a:rPr lang="fi-FI" sz="4500" dirty="0">
                <a:latin typeface="Times New Roman" panose="02020603050405020304" pitchFamily="18" charset="0"/>
                <a:cs typeface="Times New Roman" panose="02020603050405020304" pitchFamily="18" charset="0"/>
              </a:rPr>
              <a:t> of </a:t>
            </a:r>
            <a:r>
              <a:rPr lang="fi-FI" sz="4500" dirty="0" err="1">
                <a:latin typeface="Times New Roman" panose="02020603050405020304" pitchFamily="18" charset="0"/>
                <a:cs typeface="Times New Roman" panose="02020603050405020304" pitchFamily="18" charset="0"/>
              </a:rPr>
              <a:t>specialized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intermediaries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which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provide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the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needed</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information</a:t>
            </a:r>
            <a:r>
              <a:rPr lang="fi-FI" sz="4500" dirty="0">
                <a:latin typeface="Times New Roman" panose="02020603050405020304" pitchFamily="18" charset="0"/>
                <a:cs typeface="Times New Roman" panose="02020603050405020304" pitchFamily="18" charset="0"/>
              </a:rPr>
              <a:t> and </a:t>
            </a:r>
            <a:r>
              <a:rPr lang="fi-FI" sz="4500" dirty="0" err="1">
                <a:latin typeface="Times New Roman" panose="02020603050405020304" pitchFamily="18" charset="0"/>
                <a:cs typeface="Times New Roman" panose="02020603050405020304" pitchFamily="18" charset="0"/>
              </a:rPr>
              <a:t>contract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enforcement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needed</a:t>
            </a:r>
            <a:r>
              <a:rPr lang="fi-FI" sz="4500" dirty="0">
                <a:latin typeface="Times New Roman" panose="02020603050405020304" pitchFamily="18" charset="0"/>
                <a:cs typeface="Times New Roman" panose="02020603050405020304" pitchFamily="18" charset="0"/>
              </a:rPr>
              <a:t> to </a:t>
            </a:r>
            <a:r>
              <a:rPr lang="fi-FI" sz="4500" dirty="0" err="1">
                <a:latin typeface="Times New Roman" panose="02020603050405020304" pitchFamily="18" charset="0"/>
                <a:cs typeface="Times New Roman" panose="02020603050405020304" pitchFamily="18" charset="0"/>
              </a:rPr>
              <a:t>document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transactions</a:t>
            </a:r>
            <a:r>
              <a:rPr lang="fi-FI" sz="4500" dirty="0">
                <a:latin typeface="Times New Roman" panose="02020603050405020304" pitchFamily="18" charset="0"/>
                <a:cs typeface="Times New Roman" panose="02020603050405020304" pitchFamily="18" charset="0"/>
              </a:rPr>
              <a:t>. </a:t>
            </a:r>
          </a:p>
          <a:p>
            <a:pPr marL="0" indent="0" algn="just">
              <a:buNone/>
            </a:pPr>
            <a:endParaRPr lang="fi-FI" sz="4500" dirty="0">
              <a:latin typeface="Times New Roman" panose="02020603050405020304" pitchFamily="18" charset="0"/>
              <a:cs typeface="Times New Roman" panose="02020603050405020304" pitchFamily="18" charset="0"/>
            </a:endParaRPr>
          </a:p>
          <a:p>
            <a:pPr marL="0" indent="0" algn="just">
              <a:buNone/>
            </a:pPr>
            <a:r>
              <a:rPr lang="fi-FI" sz="4500" b="1" i="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4500" dirty="0">
                <a:latin typeface="Times New Roman" panose="02020603050405020304" pitchFamily="18" charset="0"/>
                <a:cs typeface="Times New Roman" panose="02020603050405020304" pitchFamily="18" charset="0"/>
              </a:rPr>
              <a:t> </a:t>
            </a:r>
            <a:r>
              <a:rPr lang="fi-FI" sz="4500" dirty="0">
                <a:latin typeface="Times New Roman" panose="02020603050405020304" pitchFamily="18" charset="0"/>
                <a:cs typeface="Times New Roman" panose="02020603050405020304" pitchFamily="18" charset="0"/>
                <a:sym typeface="Wingdings" panose="05000000000000000000" pitchFamily="2" charset="2"/>
              </a:rPr>
              <a:t></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the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ease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with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which</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buyers</a:t>
            </a:r>
            <a:r>
              <a:rPr lang="fi-FI" sz="4500" dirty="0">
                <a:latin typeface="Times New Roman" panose="02020603050405020304" pitchFamily="18" charset="0"/>
                <a:cs typeface="Times New Roman" panose="02020603050405020304" pitchFamily="18" charset="0"/>
              </a:rPr>
              <a:t> and </a:t>
            </a:r>
            <a:r>
              <a:rPr lang="fi-FI" sz="4500" dirty="0" err="1">
                <a:latin typeface="Times New Roman" panose="02020603050405020304" pitchFamily="18" charset="0"/>
                <a:cs typeface="Times New Roman" panose="02020603050405020304" pitchFamily="18" charset="0"/>
              </a:rPr>
              <a:t>sellers</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can</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come</a:t>
            </a:r>
            <a:r>
              <a:rPr lang="fi-FI" sz="4500" dirty="0">
                <a:latin typeface="Times New Roman" panose="02020603050405020304" pitchFamily="18" charset="0"/>
                <a:cs typeface="Times New Roman" panose="02020603050405020304" pitchFamily="18" charset="0"/>
              </a:rPr>
              <a:t> </a:t>
            </a:r>
            <a:r>
              <a:rPr lang="fi-FI" sz="4500" dirty="0" err="1">
                <a:latin typeface="Times New Roman" panose="02020603050405020304" pitchFamily="18" charset="0"/>
                <a:cs typeface="Times New Roman" panose="02020603050405020304" pitchFamily="18" charset="0"/>
              </a:rPr>
              <a:t>together</a:t>
            </a:r>
            <a:r>
              <a:rPr lang="fi-FI" sz="4500" dirty="0">
                <a:latin typeface="Times New Roman" panose="02020603050405020304" pitchFamily="18" charset="0"/>
                <a:cs typeface="Times New Roman" panose="02020603050405020304" pitchFamily="18" charset="0"/>
              </a:rPr>
              <a:t> to </a:t>
            </a:r>
            <a:r>
              <a:rPr lang="fi-FI" sz="4500" dirty="0" err="1">
                <a:latin typeface="Times New Roman" panose="02020603050405020304" pitchFamily="18" charset="0"/>
                <a:cs typeface="Times New Roman" panose="02020603050405020304" pitchFamily="18" charset="0"/>
              </a:rPr>
              <a:t>do</a:t>
            </a:r>
            <a:r>
              <a:rPr lang="fi-FI" sz="4500" dirty="0">
                <a:latin typeface="Times New Roman" panose="02020603050405020304" pitchFamily="18" charset="0"/>
                <a:cs typeface="Times New Roman" panose="02020603050405020304" pitchFamily="18" charset="0"/>
              </a:rPr>
              <a:t> business.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25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Venture capital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Alhstrom</a:t>
            </a:r>
            <a:r>
              <a:rPr lang="fi-FI" sz="2000" dirty="0">
                <a:latin typeface="Times New Roman" panose="02020603050405020304" pitchFamily="18" charset="0"/>
                <a:cs typeface="Times New Roman" panose="02020603050405020304" pitchFamily="18" charset="0"/>
              </a:rPr>
              <a:t> and Bruton 2006)</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 connections </a:t>
            </a:r>
            <a:r>
              <a:rPr lang="en-US" dirty="0">
                <a:latin typeface="Times New Roman" panose="02020603050405020304" pitchFamily="18" charset="0"/>
                <a:cs typeface="Times New Roman" panose="02020603050405020304" pitchFamily="18" charset="0"/>
              </a:rPr>
              <a:t>among entrepreneurs, venture capitalists, and enterprises may play a greater role in helping venture capitalists navigate the challenging environment in emerging economies: </a:t>
            </a:r>
          </a:p>
          <a:p>
            <a:pPr marL="0" indent="0" algn="just">
              <a:buNone/>
            </a:pPr>
            <a:endParaRPr lang="en-US" dirty="0">
              <a:latin typeface="Times New Roman" panose="02020603050405020304" pitchFamily="18" charset="0"/>
              <a:cs typeface="Times New Roman" panose="02020603050405020304" pitchFamily="18" charset="0"/>
            </a:endParaRPr>
          </a:p>
          <a:p>
            <a:pPr marL="457200" lvl="1" indent="0" algn="just">
              <a:buNone/>
            </a:pPr>
            <a:r>
              <a:rPr lang="en-US" dirty="0">
                <a:latin typeface="Times New Roman" panose="02020603050405020304" pitchFamily="18" charset="0"/>
                <a:cs typeface="Times New Roman" panose="02020603050405020304" pitchFamily="18" charset="0"/>
              </a:rPr>
              <a:t>substituting for weaker formal institutions such as the market for corporate control and the rule of law.</a:t>
            </a:r>
          </a:p>
          <a:p>
            <a:pPr marL="457200" lvl="1" indent="0" algn="just">
              <a:buNone/>
            </a:pPr>
            <a:endParaRPr lang="en-US" dirty="0">
              <a:latin typeface="Times New Roman" panose="02020603050405020304" pitchFamily="18" charset="0"/>
              <a:cs typeface="Times New Roman" panose="02020603050405020304" pitchFamily="18" charset="0"/>
            </a:endParaRPr>
          </a:p>
          <a:p>
            <a:pPr marL="457200" lvl="1" indent="0" algn="just">
              <a:buNone/>
            </a:pPr>
            <a:r>
              <a:rPr lang="en-US" dirty="0">
                <a:latin typeface="Times New Roman" panose="02020603050405020304" pitchFamily="18" charset="0"/>
                <a:cs typeface="Times New Roman" panose="02020603050405020304" pitchFamily="18" charset="0"/>
              </a:rPr>
              <a:t>offering some protection from government interference. </a:t>
            </a:r>
          </a:p>
          <a:p>
            <a:pPr marL="457200" lvl="1"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groups/networks </a:t>
            </a:r>
            <a:r>
              <a:rPr lang="en-US" dirty="0">
                <a:latin typeface="Times New Roman" panose="02020603050405020304" pitchFamily="18" charset="0"/>
                <a:cs typeface="Times New Roman" panose="02020603050405020304" pitchFamily="18" charset="0"/>
              </a:rPr>
              <a:t>have been known to direct money from existing affiliates towards new ventures (Khanna and Palepu, 2000a). Such actions may be especially valuable where the institutions needed to create a vibrant venture capital sector are missing.</a:t>
            </a:r>
          </a:p>
        </p:txBody>
      </p:sp>
    </p:spTree>
    <p:extLst>
      <p:ext uri="{BB962C8B-B14F-4D97-AF65-F5344CB8AC3E}">
        <p14:creationId xmlns:p14="http://schemas.microsoft.com/office/powerpoint/2010/main" val="1856670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latin typeface="Times New Roman" panose="02020603050405020304" pitchFamily="18" charset="0"/>
                <a:cs typeface="Times New Roman" panose="02020603050405020304" pitchFamily="18" charset="0"/>
              </a:rPr>
              <a:t>Institutional pressures by local governments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Rottig</a:t>
            </a:r>
            <a:r>
              <a:rPr lang="en-US" sz="2000" dirty="0">
                <a:latin typeface="Times New Roman" panose="02020603050405020304" pitchFamily="18" charset="0"/>
                <a:cs typeface="Times New Roman" panose="02020603050405020304" pitchFamily="18" charset="0"/>
              </a:rPr>
              <a:t> 2016, IJOEM)</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Governments in emerging markets </a:t>
            </a:r>
            <a:r>
              <a:rPr lang="en-US" sz="2000" dirty="0">
                <a:latin typeface="Times New Roman" panose="02020603050405020304" pitchFamily="18" charset="0"/>
                <a:cs typeface="Times New Roman" panose="02020603050405020304" pitchFamily="18" charset="0"/>
              </a:rPr>
              <a:t>typically have a </a:t>
            </a:r>
            <a:r>
              <a:rPr lang="en-US"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much stronger social orientation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Aturupane</a:t>
            </a:r>
            <a:r>
              <a:rPr lang="en-US" sz="2000" dirty="0">
                <a:latin typeface="Times New Roman" panose="02020603050405020304" pitchFamily="18" charset="0"/>
                <a:cs typeface="Times New Roman" panose="02020603050405020304" pitchFamily="18" charset="0"/>
              </a:rPr>
              <a:t> et al., 1994; Sen, 1999) and </a:t>
            </a:r>
            <a:r>
              <a:rPr lang="en-US"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exercise greater influence and control </a:t>
            </a:r>
            <a:r>
              <a:rPr lang="en-US" sz="2000" dirty="0">
                <a:latin typeface="Times New Roman" panose="02020603050405020304" pitchFamily="18" charset="0"/>
                <a:cs typeface="Times New Roman" panose="02020603050405020304" pitchFamily="18" charset="0"/>
              </a:rPr>
              <a:t>over companies than governments in developed countries (</a:t>
            </a:r>
            <a:r>
              <a:rPr lang="en-US" sz="2000" dirty="0" err="1">
                <a:latin typeface="Times New Roman" panose="02020603050405020304" pitchFamily="18" charset="0"/>
                <a:cs typeface="Times New Roman" panose="02020603050405020304" pitchFamily="18" charset="0"/>
              </a:rPr>
              <a:t>Boubaker</a:t>
            </a:r>
            <a:r>
              <a:rPr lang="en-US" sz="2000" dirty="0">
                <a:latin typeface="Times New Roman" panose="02020603050405020304" pitchFamily="18" charset="0"/>
                <a:cs typeface="Times New Roman" panose="02020603050405020304" pitchFamily="18" charset="0"/>
              </a:rPr>
              <a:t> and Nguyen, 2014).</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MNCs in EMs </a:t>
            </a:r>
            <a:r>
              <a:rPr lang="en-US" sz="2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legitimacy pressures for social performance and an active involvement in their local communities;  </a:t>
            </a:r>
          </a:p>
          <a:p>
            <a:pPr marL="0" indent="0" algn="just">
              <a:buNone/>
            </a:pPr>
            <a:r>
              <a:rPr lang="en-US" sz="2000" dirty="0">
                <a:latin typeface="Times New Roman" panose="02020603050405020304" pitchFamily="18" charset="0"/>
                <a:cs typeface="Times New Roman" panose="02020603050405020304" pitchFamily="18" charset="0"/>
              </a:rPr>
              <a:t>    </a:t>
            </a:r>
            <a:r>
              <a:rPr lang="en-US" sz="5000" b="1" dirty="0">
                <a:solidFill>
                  <a:srgbClr val="C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formal requirement to grant local governments a stake in the local operations of foreign MNCs or the requirement to partner with local, state-owned companies.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Governments in EMs impose various institutional pressures on MNCs that constitute considerable costs of doing business in these markets.</a:t>
            </a:r>
          </a:p>
        </p:txBody>
      </p:sp>
    </p:spTree>
    <p:extLst>
      <p:ext uri="{BB962C8B-B14F-4D97-AF65-F5344CB8AC3E}">
        <p14:creationId xmlns:p14="http://schemas.microsoft.com/office/powerpoint/2010/main" val="1787816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Liability of </a:t>
            </a:r>
            <a:r>
              <a:rPr lang="fi-FI" b="1" dirty="0" err="1">
                <a:latin typeface="Times New Roman" panose="02020603050405020304" pitchFamily="18" charset="0"/>
                <a:cs typeface="Times New Roman" panose="02020603050405020304" pitchFamily="18" charset="0"/>
              </a:rPr>
              <a:t>foreigness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dirty="0"/>
          </a:p>
          <a:p>
            <a:pPr marL="0" indent="0">
              <a:buNone/>
            </a:pPr>
            <a:r>
              <a:rPr lang="fi-FI" sz="3500" dirty="0" err="1">
                <a:latin typeface="Times New Roman" panose="02020603050405020304" pitchFamily="18" charset="0"/>
                <a:cs typeface="Times New Roman" panose="02020603050405020304" pitchFamily="18" charset="0"/>
              </a:rPr>
              <a:t>Differences</a:t>
            </a:r>
            <a:r>
              <a:rPr lang="fi-FI" sz="3500" dirty="0">
                <a:latin typeface="Times New Roman" panose="02020603050405020304" pitchFamily="18" charset="0"/>
                <a:cs typeface="Times New Roman" panose="02020603050405020304" pitchFamily="18" charset="0"/>
              </a:rPr>
              <a:t> in </a:t>
            </a:r>
            <a:r>
              <a:rPr lang="fi-FI" sz="3500" dirty="0" err="1">
                <a:latin typeface="Times New Roman" panose="02020603050405020304" pitchFamily="18" charset="0"/>
                <a:cs typeface="Times New Roman" panose="02020603050405020304" pitchFamily="18" charset="0"/>
              </a:rPr>
              <a:t>formal</a:t>
            </a:r>
            <a:r>
              <a:rPr lang="fi-FI" sz="3500" dirty="0">
                <a:latin typeface="Times New Roman" panose="02020603050405020304" pitchFamily="18" charset="0"/>
                <a:cs typeface="Times New Roman" panose="02020603050405020304" pitchFamily="18" charset="0"/>
              </a:rPr>
              <a:t> and </a:t>
            </a:r>
            <a:r>
              <a:rPr lang="fi-FI" sz="3500" dirty="0" err="1">
                <a:latin typeface="Times New Roman" panose="02020603050405020304" pitchFamily="18" charset="0"/>
                <a:cs typeface="Times New Roman" panose="02020603050405020304" pitchFamily="18" charset="0"/>
              </a:rPr>
              <a:t>informal</a:t>
            </a:r>
            <a:r>
              <a:rPr lang="fi-FI" sz="3500" dirty="0">
                <a:latin typeface="Times New Roman" panose="02020603050405020304" pitchFamily="18" charset="0"/>
                <a:cs typeface="Times New Roman" panose="02020603050405020304" pitchFamily="18" charset="0"/>
              </a:rPr>
              <a:t> </a:t>
            </a:r>
            <a:r>
              <a:rPr lang="fi-FI" sz="3500" dirty="0" err="1">
                <a:latin typeface="Times New Roman" panose="02020603050405020304" pitchFamily="18" charset="0"/>
                <a:cs typeface="Times New Roman" panose="02020603050405020304" pitchFamily="18" charset="0"/>
              </a:rPr>
              <a:t>institutions</a:t>
            </a:r>
            <a:endParaRPr lang="fi-FI" sz="3500" dirty="0">
              <a:latin typeface="Times New Roman" panose="02020603050405020304" pitchFamily="18" charset="0"/>
              <a:cs typeface="Times New Roman" panose="02020603050405020304" pitchFamily="18" charset="0"/>
            </a:endParaRP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r>
              <a:rPr lang="fi-FI" sz="35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fi-FI" sz="35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fi-FI" sz="3500" dirty="0" err="1">
                <a:latin typeface="Times New Roman" panose="02020603050405020304" pitchFamily="18" charset="0"/>
                <a:cs typeface="Times New Roman" panose="02020603050405020304" pitchFamily="18" charset="0"/>
                <a:sym typeface="Wingdings" panose="05000000000000000000" pitchFamily="2" charset="2"/>
              </a:rPr>
              <a:t>Discrimination</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a:latin typeface="Times New Roman" panose="02020603050405020304" pitchFamily="18" charset="0"/>
                <a:cs typeface="Times New Roman" panose="02020603050405020304" pitchFamily="18" charset="0"/>
                <a:sym typeface="Wingdings" panose="05000000000000000000" pitchFamily="2" charset="2"/>
              </a:rPr>
              <a:t>against</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a:latin typeface="Times New Roman" panose="02020603050405020304" pitchFamily="18" charset="0"/>
                <a:cs typeface="Times New Roman" panose="02020603050405020304" pitchFamily="18" charset="0"/>
                <a:sym typeface="Wingdings" panose="05000000000000000000" pitchFamily="2" charset="2"/>
              </a:rPr>
              <a:t>foreign</a:t>
            </a:r>
            <a:r>
              <a:rPr lang="fi-FI" sz="3500" dirty="0">
                <a:latin typeface="Times New Roman" panose="02020603050405020304" pitchFamily="18" charset="0"/>
                <a:cs typeface="Times New Roman" panose="02020603050405020304" pitchFamily="18" charset="0"/>
                <a:sym typeface="Wingdings" panose="05000000000000000000" pitchFamily="2" charset="2"/>
              </a:rPr>
              <a:t> </a:t>
            </a:r>
            <a:r>
              <a:rPr lang="fi-FI" sz="3500" dirty="0" err="1">
                <a:latin typeface="Times New Roman" panose="02020603050405020304" pitchFamily="18" charset="0"/>
                <a:cs typeface="Times New Roman" panose="02020603050405020304" pitchFamily="18" charset="0"/>
                <a:sym typeface="Wingdings" panose="05000000000000000000" pitchFamily="2" charset="2"/>
              </a:rPr>
              <a:t>firms</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49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Liability of </a:t>
            </a:r>
            <a:r>
              <a:rPr lang="fi-FI" b="1" dirty="0" err="1">
                <a:latin typeface="Times New Roman" panose="02020603050405020304" pitchFamily="18" charset="0"/>
                <a:cs typeface="Times New Roman" panose="02020603050405020304" pitchFamily="18" charset="0"/>
              </a:rPr>
              <a:t>foreigness</a:t>
            </a:r>
            <a:endParaRPr lang="en-US" dirty="0"/>
          </a:p>
        </p:txBody>
      </p:sp>
      <p:sp>
        <p:nvSpPr>
          <p:cNvPr id="3" name="Content Placeholder 2"/>
          <p:cNvSpPr>
            <a:spLocks noGrp="1"/>
          </p:cNvSpPr>
          <p:nvPr>
            <p:ph idx="1"/>
          </p:nvPr>
        </p:nvSpPr>
        <p:spPr/>
        <p:txBody>
          <a:bodyPr>
            <a:normAutofit/>
          </a:bodyPr>
          <a:lstStyle/>
          <a:p>
            <a:pPr marL="0" indent="0" algn="just">
              <a:buNone/>
            </a:pPr>
            <a:r>
              <a:rPr lang="en-US"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200" dirty="0">
                <a:latin typeface="Times New Roman" panose="02020603050405020304" pitchFamily="18" charset="0"/>
                <a:cs typeface="Times New Roman" panose="02020603050405020304" pitchFamily="18" charset="0"/>
              </a:rPr>
              <a:t>: firms face social and economic costs when they operate in foreign markets.</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Some costs - becoming familiar with the language and economic systems of the host country - can be overcome over time.</a:t>
            </a: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Costs such as unfamiliarity and relational and discriminatory hazards persist longer and often put foreign firms in a disadvantageous position as compared to domestic firms (Eden &amp; Miller, 2004).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r>
              <a:rPr lang="fi-FI"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fi-FI" sz="2200" dirty="0">
                <a:latin typeface="Times New Roman" panose="02020603050405020304" pitchFamily="18" charset="0"/>
                <a:cs typeface="Times New Roman" panose="02020603050405020304" pitchFamily="18" charset="0"/>
              </a:rPr>
              <a:t> is </a:t>
            </a:r>
            <a:r>
              <a:rPr lang="fi-FI" sz="2200" dirty="0" err="1">
                <a:latin typeface="Times New Roman" panose="02020603050405020304" pitchFamily="18" charset="0"/>
                <a:cs typeface="Times New Roman" panose="02020603050405020304" pitchFamily="18" charset="0"/>
              </a:rPr>
              <a:t>mostly</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determined</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by</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characteristics</a:t>
            </a:r>
            <a:r>
              <a:rPr lang="fi-FI" sz="2200" dirty="0">
                <a:latin typeface="Times New Roman" panose="02020603050405020304" pitchFamily="18" charset="0"/>
                <a:cs typeface="Times New Roman" panose="02020603050405020304" pitchFamily="18" charset="0"/>
              </a:rPr>
              <a:t> of </a:t>
            </a:r>
            <a:r>
              <a:rPr lang="fi-FI" sz="2200" dirty="0" err="1">
                <a:latin typeface="Times New Roman" panose="02020603050405020304" pitchFamily="18" charset="0"/>
                <a:cs typeface="Times New Roman" panose="02020603050405020304" pitchFamily="18" charset="0"/>
              </a:rPr>
              <a:t>host</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locations</a:t>
            </a:r>
            <a:r>
              <a:rPr lang="fi-FI" sz="2200" dirty="0">
                <a:latin typeface="Times New Roman" panose="02020603050405020304" pitchFamily="18" charset="0"/>
                <a:cs typeface="Times New Roman" panose="02020603050405020304" pitchFamily="18" charset="0"/>
              </a:rPr>
              <a:t>.</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191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Liability of </a:t>
            </a:r>
            <a:r>
              <a:rPr lang="fi-FI" b="1" dirty="0" err="1">
                <a:latin typeface="Times New Roman" panose="02020603050405020304" pitchFamily="18" charset="0"/>
                <a:cs typeface="Times New Roman" panose="02020603050405020304" pitchFamily="18" charset="0"/>
              </a:rPr>
              <a:t>foreigness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fi-FI"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fi-FI" sz="2200" dirty="0">
                <a:latin typeface="Times New Roman" panose="02020603050405020304" pitchFamily="18" charset="0"/>
                <a:cs typeface="Times New Roman" panose="02020603050405020304" pitchFamily="18" charset="0"/>
              </a:rPr>
              <a:t> </a:t>
            </a:r>
            <a:r>
              <a:rPr lang="fi-FI"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200" dirty="0">
                <a:latin typeface="Times New Roman" panose="02020603050405020304" pitchFamily="18" charset="0"/>
                <a:cs typeface="Times New Roman" panose="02020603050405020304" pitchFamily="18" charset="0"/>
              </a:rPr>
              <a:t> itself could vary for different firms at the same location (Gaur et al. 2011).</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i="1" u="sng" dirty="0">
                <a:latin typeface="Times New Roman" panose="02020603050405020304" pitchFamily="18" charset="0"/>
                <a:cs typeface="Times New Roman" panose="02020603050405020304" pitchFamily="18" charset="0"/>
              </a:rPr>
              <a:t>Environmentally derived </a:t>
            </a:r>
            <a:r>
              <a:rPr lang="en-US"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sz="2200" i="1" u="sng" dirty="0">
              <a:latin typeface="Times New Roman" panose="02020603050405020304" pitchFamily="18" charset="0"/>
              <a:cs typeface="Times New Roman" panose="02020603050405020304" pitchFamily="18" charset="0"/>
            </a:endParaRPr>
          </a:p>
          <a:p>
            <a:pPr marL="457200" lvl="1" indent="0">
              <a:buNone/>
            </a:pPr>
            <a:endParaRPr lang="en-US" sz="2000" dirty="0">
              <a:latin typeface="Times New Roman" panose="02020603050405020304" pitchFamily="18" charset="0"/>
              <a:cs typeface="Times New Roman" panose="02020603050405020304" pitchFamily="18" charset="0"/>
            </a:endParaRPr>
          </a:p>
          <a:p>
            <a:pPr marL="457200" lvl="1" indent="0" algn="just">
              <a:buNone/>
            </a:pPr>
            <a:r>
              <a:rPr lang="en-US" sz="2000" dirty="0">
                <a:latin typeface="Times New Roman" panose="02020603050405020304" pitchFamily="18" charset="0"/>
                <a:cs typeface="Times New Roman" panose="02020603050405020304" pitchFamily="18" charset="0"/>
              </a:rPr>
              <a:t>The home and the host country governments, institutions and cultures and the nature and structure of industry in the home and the host countries affect the intensity and magnitude of </a:t>
            </a:r>
            <a:r>
              <a:rPr 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000" dirty="0">
                <a:latin typeface="Times New Roman" panose="02020603050405020304" pitchFamily="18" charset="0"/>
                <a:cs typeface="Times New Roman" panose="02020603050405020304" pitchFamily="18" charset="0"/>
              </a:rPr>
              <a:t> that firms face (</a:t>
            </a:r>
            <a:r>
              <a:rPr lang="en-US" sz="2000" dirty="0" err="1">
                <a:latin typeface="Times New Roman" panose="02020603050405020304" pitchFamily="18" charset="0"/>
                <a:cs typeface="Times New Roman" panose="02020603050405020304" pitchFamily="18" charset="0"/>
              </a:rPr>
              <a:t>Nachum</a:t>
            </a:r>
            <a:r>
              <a:rPr lang="en-US" sz="2000" dirty="0">
                <a:latin typeface="Times New Roman" panose="02020603050405020304" pitchFamily="18" charset="0"/>
                <a:cs typeface="Times New Roman" panose="02020603050405020304" pitchFamily="18" charset="0"/>
              </a:rPr>
              <a:t>, 2003; </a:t>
            </a:r>
            <a:r>
              <a:rPr lang="en-US" sz="2000" dirty="0" err="1">
                <a:latin typeface="Times New Roman" panose="02020603050405020304" pitchFamily="18" charset="0"/>
                <a:cs typeface="Times New Roman" panose="02020603050405020304" pitchFamily="18" charset="0"/>
              </a:rPr>
              <a:t>Zaheer</a:t>
            </a:r>
            <a:r>
              <a:rPr lang="en-US" sz="2000" dirty="0">
                <a:latin typeface="Times New Roman" panose="02020603050405020304" pitchFamily="18" charset="0"/>
                <a:cs typeface="Times New Roman" panose="02020603050405020304" pitchFamily="18" charset="0"/>
              </a:rPr>
              <a:t>, 1995).</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i="1" u="sng" dirty="0">
                <a:latin typeface="Times New Roman" panose="02020603050405020304" pitchFamily="18" charset="0"/>
                <a:cs typeface="Times New Roman" panose="02020603050405020304" pitchFamily="18" charset="0"/>
              </a:rPr>
              <a:t>Firm-based </a:t>
            </a:r>
            <a:r>
              <a:rPr lang="en-US" sz="2200" b="1" i="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sz="2200" i="1" u="sng" dirty="0">
              <a:latin typeface="Times New Roman" panose="02020603050405020304" pitchFamily="18" charset="0"/>
              <a:cs typeface="Times New Roman" panose="02020603050405020304" pitchFamily="18" charset="0"/>
            </a:endParaRPr>
          </a:p>
          <a:p>
            <a:pPr marL="457200" lvl="1" indent="0" algn="just">
              <a:buNone/>
            </a:pPr>
            <a:endParaRPr lang="en-US" sz="2000" dirty="0">
              <a:latin typeface="Times New Roman" panose="02020603050405020304" pitchFamily="18" charset="0"/>
              <a:cs typeface="Times New Roman" panose="02020603050405020304" pitchFamily="18" charset="0"/>
            </a:endParaRPr>
          </a:p>
          <a:p>
            <a:pPr marL="457200" lvl="1" indent="0" algn="just">
              <a:buNone/>
            </a:pPr>
            <a:r>
              <a:rPr lang="en-US" sz="2000" dirty="0">
                <a:latin typeface="Times New Roman" panose="02020603050405020304" pitchFamily="18" charset="0"/>
                <a:cs typeface="Times New Roman" panose="02020603050405020304" pitchFamily="18" charset="0"/>
              </a:rPr>
              <a:t>Derives from firm-specific characteristics including ownership structure, firm-specific resources, learning and network-based linkages such as affiliation to a business group (</a:t>
            </a:r>
            <a:r>
              <a:rPr lang="en-US" sz="2000" dirty="0" err="1">
                <a:latin typeface="Times New Roman" panose="02020603050405020304" pitchFamily="18" charset="0"/>
                <a:cs typeface="Times New Roman" panose="02020603050405020304" pitchFamily="18" charset="0"/>
              </a:rPr>
              <a:t>Johanson</a:t>
            </a:r>
            <a:r>
              <a:rPr lang="en-US" sz="2000" dirty="0">
                <a:latin typeface="Times New Roman" panose="02020603050405020304" pitchFamily="18" charset="0"/>
                <a:cs typeface="Times New Roman" panose="02020603050405020304" pitchFamily="18" charset="0"/>
              </a:rPr>
              <a:t> &amp; </a:t>
            </a:r>
            <a:r>
              <a:rPr lang="en-US" sz="2000" dirty="0" err="1">
                <a:latin typeface="Times New Roman" panose="02020603050405020304" pitchFamily="18" charset="0"/>
                <a:cs typeface="Times New Roman" panose="02020603050405020304" pitchFamily="18" charset="0"/>
              </a:rPr>
              <a:t>Vahlne</a:t>
            </a:r>
            <a:r>
              <a:rPr lang="en-US" sz="2000" dirty="0">
                <a:latin typeface="Times New Roman" panose="02020603050405020304" pitchFamily="18" charset="0"/>
                <a:cs typeface="Times New Roman" panose="02020603050405020304" pitchFamily="18" charset="0"/>
              </a:rPr>
              <a:t>, 2009; Petersen &amp; Pedersen, 2002).</a:t>
            </a:r>
            <a:endParaRPr lang="fi-FI"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42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u="sng"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Environmentally derived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br>
              <a:rPr lang="en-US" i="1" dirty="0">
                <a:latin typeface="Times New Roman" panose="02020603050405020304" pitchFamily="18" charset="0"/>
                <a:cs typeface="Times New Roman" panose="02020603050405020304" pitchFamily="18" charset="0"/>
              </a:rPr>
            </a:br>
            <a:endParaRPr lang="en-US" i="1" dirty="0"/>
          </a:p>
        </p:txBody>
      </p:sp>
      <p:sp>
        <p:nvSpPr>
          <p:cNvPr id="3" name="Content Placeholder 2"/>
          <p:cNvSpPr>
            <a:spLocks noGrp="1"/>
          </p:cNvSpPr>
          <p:nvPr>
            <p:ph idx="1"/>
          </p:nvPr>
        </p:nvSpPr>
        <p:spPr>
          <a:xfrm>
            <a:off x="714498" y="1825625"/>
            <a:ext cx="10515600" cy="4351338"/>
          </a:xfrm>
        </p:spPr>
        <p:txBody>
          <a:bodyPr>
            <a:normAutofit/>
          </a:bodyPr>
          <a:lstStyle/>
          <a:p>
            <a:pPr marL="0" indent="0">
              <a:buNone/>
            </a:pP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environment</a:t>
            </a:r>
          </a:p>
          <a:p>
            <a:pPr marL="0" indent="0" algn="just">
              <a:buNone/>
            </a:pPr>
            <a:r>
              <a:rPr lang="en-US" sz="2000" dirty="0">
                <a:latin typeface="Times New Roman" panose="02020603050405020304" pitchFamily="18" charset="0"/>
                <a:cs typeface="Times New Roman" panose="02020603050405020304" pitchFamily="18" charset="0"/>
              </a:rPr>
              <a:t>The absolute level of institutional development in a host country affects the LOF faced by internationalizing firms.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Firms coming from well-developed institutional environments may face less LOF as compared to firms coming from less-developed institutional environments.</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The differences in institutional development between the home and the host countries also affect the LOF that firms face.</a:t>
            </a:r>
          </a:p>
          <a:p>
            <a:pPr marL="457200" lvl="1" indent="0" algn="just">
              <a:buNone/>
            </a:pPr>
            <a:r>
              <a:rPr lang="en-US" sz="1600" dirty="0">
                <a:latin typeface="Times New Roman" panose="02020603050405020304" pitchFamily="18" charset="0"/>
                <a:cs typeface="Times New Roman" panose="02020603050405020304" pitchFamily="18" charset="0"/>
              </a:rPr>
              <a:t>The directionality of international investment also affects the LOF. Firms moving from a DM to an EM are likely to face less LOF as compared to firms moving from an EM to a DM, even though the absolute level of institutional distance will be the same in both the cases. DM firms have stronger brands and more visibility in EMs (</a:t>
            </a:r>
            <a:r>
              <a:rPr lang="en-US" sz="1600" dirty="0" err="1">
                <a:latin typeface="Times New Roman" panose="02020603050405020304" pitchFamily="18" charset="0"/>
                <a:cs typeface="Times New Roman" panose="02020603050405020304" pitchFamily="18" charset="0"/>
              </a:rPr>
              <a:t>Dawar</a:t>
            </a:r>
            <a:r>
              <a:rPr lang="en-US" sz="1600" dirty="0">
                <a:latin typeface="Times New Roman" panose="02020603050405020304" pitchFamily="18" charset="0"/>
                <a:cs typeface="Times New Roman" panose="02020603050405020304" pitchFamily="18" charset="0"/>
              </a:rPr>
              <a:t> &amp; Frost, 1999), which reduces the uncertainty that DM firms face in EMs (</a:t>
            </a:r>
            <a:r>
              <a:rPr lang="en-US" sz="1600" dirty="0" err="1">
                <a:latin typeface="Times New Roman" panose="02020603050405020304" pitchFamily="18" charset="0"/>
                <a:cs typeface="Times New Roman" panose="02020603050405020304" pitchFamily="18" charset="0"/>
              </a:rPr>
              <a:t>Hoskisson</a:t>
            </a:r>
            <a:r>
              <a:rPr lang="en-US" sz="1600" dirty="0">
                <a:latin typeface="Times New Roman" panose="02020603050405020304" pitchFamily="18" charset="0"/>
                <a:cs typeface="Times New Roman" panose="02020603050405020304" pitchFamily="18" charset="0"/>
              </a:rPr>
              <a:t>, Eden, Lau, &amp; Wright, 2000).</a:t>
            </a:r>
          </a:p>
        </p:txBody>
      </p:sp>
    </p:spTree>
    <p:extLst>
      <p:ext uri="{BB962C8B-B14F-4D97-AF65-F5344CB8AC3E}">
        <p14:creationId xmlns:p14="http://schemas.microsoft.com/office/powerpoint/2010/main" val="2309818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b="1" dirty="0">
                <a:latin typeface="Times New Roman" panose="02020603050405020304" pitchFamily="18" charset="0"/>
                <a:cs typeface="Times New Roman" panose="02020603050405020304" pitchFamily="18" charset="0"/>
              </a:rPr>
              <a:t>Figure shows different directions in which firms can move between EMs and DMs and </a:t>
            </a:r>
            <a:r>
              <a:rPr lang="en-US" sz="2500" b="1" dirty="0" err="1">
                <a:latin typeface="Times New Roman" panose="02020603050405020304" pitchFamily="18" charset="0"/>
                <a:cs typeface="Times New Roman" panose="02020603050405020304" pitchFamily="18" charset="0"/>
              </a:rPr>
              <a:t>conceptualisation</a:t>
            </a:r>
            <a:r>
              <a:rPr lang="en-US" sz="2500" b="1" dirty="0">
                <a:latin typeface="Times New Roman" panose="02020603050405020304" pitchFamily="18" charset="0"/>
                <a:cs typeface="Times New Roman" panose="02020603050405020304" pitchFamily="18" charset="0"/>
              </a:rPr>
              <a:t> of how LOF varies based on directionality of foreign investment </a:t>
            </a:r>
            <a:r>
              <a:rPr lang="en-US" sz="2500" dirty="0">
                <a:latin typeface="Times New Roman" panose="02020603050405020304" pitchFamily="18" charset="0"/>
                <a:cs typeface="Times New Roman" panose="02020603050405020304" pitchFamily="18" charset="0"/>
              </a:rPr>
              <a:t>(Gaur et al. 2011)</a:t>
            </a:r>
          </a:p>
        </p:txBody>
      </p:sp>
      <p:pic>
        <p:nvPicPr>
          <p:cNvPr id="4" name="Content Placeholder 3"/>
          <p:cNvPicPr>
            <a:picLocks noGrp="1" noChangeAspect="1"/>
          </p:cNvPicPr>
          <p:nvPr>
            <p:ph idx="1"/>
          </p:nvPr>
        </p:nvPicPr>
        <p:blipFill>
          <a:blip r:embed="rId2"/>
          <a:stretch>
            <a:fillRect/>
          </a:stretch>
        </p:blipFill>
        <p:spPr>
          <a:xfrm>
            <a:off x="1359725" y="1690688"/>
            <a:ext cx="9037121" cy="4658302"/>
          </a:xfrm>
          <a:prstGeom prst="rect">
            <a:avLst/>
          </a:prstGeom>
        </p:spPr>
      </p:pic>
    </p:spTree>
    <p:extLst>
      <p:ext uri="{BB962C8B-B14F-4D97-AF65-F5344CB8AC3E}">
        <p14:creationId xmlns:p14="http://schemas.microsoft.com/office/powerpoint/2010/main" val="39584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Environmentally derived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i="1" dirty="0"/>
          </a:p>
        </p:txBody>
      </p:sp>
      <p:sp>
        <p:nvSpPr>
          <p:cNvPr id="3" name="Content Placeholder 2"/>
          <p:cNvSpPr>
            <a:spLocks noGrp="1"/>
          </p:cNvSpPr>
          <p:nvPr>
            <p:ph idx="1"/>
          </p:nvPr>
        </p:nvSpPr>
        <p:spPr/>
        <p:txBody>
          <a:bodyPr>
            <a:normAutofit/>
          </a:bodyPr>
          <a:lstStyle/>
          <a:p>
            <a:pPr marL="0" indent="0" algn="just">
              <a:buNone/>
            </a:pP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nature and characteristics of the industry </a:t>
            </a:r>
            <a:r>
              <a:rPr lang="en-US" sz="2100" dirty="0">
                <a:latin typeface="Times New Roman" panose="02020603050405020304" pitchFamily="18" charset="0"/>
                <a:cs typeface="Times New Roman" panose="02020603050405020304" pitchFamily="18" charset="0"/>
              </a:rPr>
              <a:t>will also have an </a:t>
            </a: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en-US" sz="2100" dirty="0">
                <a:latin typeface="Times New Roman" panose="02020603050405020304" pitchFamily="18" charset="0"/>
                <a:cs typeface="Times New Roman" panose="02020603050405020304" pitchFamily="18" charset="0"/>
              </a:rPr>
              <a:t> on the </a:t>
            </a: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2100" dirty="0">
                <a:latin typeface="Times New Roman" panose="02020603050405020304" pitchFamily="18" charset="0"/>
                <a:cs typeface="Times New Roman" panose="02020603050405020304" pitchFamily="18" charset="0"/>
              </a:rPr>
              <a:t> that firms will face while expanding internationally.</a:t>
            </a:r>
          </a:p>
          <a:p>
            <a:pPr marL="0" indent="0" algn="just">
              <a:buNone/>
            </a:pPr>
            <a:endParaRPr lang="fi-FI" sz="2100" dirty="0">
              <a:latin typeface="Times New Roman" panose="02020603050405020304" pitchFamily="18" charset="0"/>
              <a:cs typeface="Times New Roman" panose="02020603050405020304" pitchFamily="18" charset="0"/>
            </a:endParaRPr>
          </a:p>
          <a:p>
            <a:pPr marL="0" indent="0" algn="just">
              <a:buNone/>
            </a:pP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competitive</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industries</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dirty="0">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harder</a:t>
            </a:r>
            <a:r>
              <a:rPr lang="fi-FI" sz="2100" dirty="0">
                <a:latin typeface="Times New Roman" panose="02020603050405020304" pitchFamily="18" charset="0"/>
                <a:cs typeface="Times New Roman" panose="02020603050405020304" pitchFamily="18" charset="0"/>
              </a:rPr>
              <a:t> to </a:t>
            </a:r>
            <a:r>
              <a:rPr lang="fi-FI" sz="2100" dirty="0" err="1">
                <a:latin typeface="Times New Roman" panose="02020603050405020304" pitchFamily="18" charset="0"/>
                <a:cs typeface="Times New Roman" panose="02020603050405020304" pitchFamily="18" charset="0"/>
              </a:rPr>
              <a:t>overcome</a:t>
            </a:r>
            <a:r>
              <a:rPr lang="fi-FI" sz="2100" dirty="0">
                <a:latin typeface="Times New Roman" panose="02020603050405020304" pitchFamily="18" charset="0"/>
                <a:cs typeface="Times New Roman" panose="02020603050405020304" pitchFamily="18" charset="0"/>
              </a:rPr>
              <a:t> </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 </a:t>
            </a:r>
            <a:r>
              <a:rPr lang="fi-FI" sz="2100" dirty="0">
                <a:latin typeface="Times New Roman" panose="02020603050405020304" pitchFamily="18" charset="0"/>
                <a:cs typeface="Times New Roman" panose="02020603050405020304" pitchFamily="18" charset="0"/>
                <a:sym typeface="Wingdings" panose="05000000000000000000" pitchFamily="2" charset="2"/>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higher</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LOF</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fi-FI" sz="2100" dirty="0">
              <a:latin typeface="Times New Roman" panose="02020603050405020304" pitchFamily="18" charset="0"/>
              <a:cs typeface="Times New Roman" panose="02020603050405020304" pitchFamily="18" charset="0"/>
            </a:endParaRPr>
          </a:p>
          <a:p>
            <a:pPr marL="0" indent="0" algn="just">
              <a:buNone/>
            </a:pP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knowledge</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intensive</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industries</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LOF is </a:t>
            </a:r>
            <a:r>
              <a:rPr lang="fi-FI"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a:t>
            </a:r>
            <a:r>
              <a:rPr lang="fi-FI"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than</a:t>
            </a:r>
            <a:r>
              <a:rPr lang="fi-FI" sz="2100" dirty="0">
                <a:latin typeface="Times New Roman" panose="02020603050405020304" pitchFamily="18" charset="0"/>
                <a:cs typeface="Times New Roman" panose="02020603050405020304" pitchFamily="18" charset="0"/>
              </a:rPr>
              <a:t> in </a:t>
            </a:r>
            <a:r>
              <a:rPr lang="fi-FI" sz="2100" dirty="0" err="1">
                <a:latin typeface="Times New Roman" panose="02020603050405020304" pitchFamily="18" charset="0"/>
                <a:cs typeface="Times New Roman" panose="02020603050405020304" pitchFamily="18" charset="0"/>
              </a:rPr>
              <a:t>labor</a:t>
            </a:r>
            <a:r>
              <a:rPr lang="fi-FI" sz="2100" dirty="0">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intensive</a:t>
            </a:r>
            <a:r>
              <a:rPr lang="fi-FI" sz="2100" dirty="0">
                <a:latin typeface="Times New Roman" panose="02020603050405020304" pitchFamily="18" charset="0"/>
                <a:cs typeface="Times New Roman" panose="02020603050405020304" pitchFamily="18" charset="0"/>
              </a:rPr>
              <a:t> </a:t>
            </a:r>
            <a:r>
              <a:rPr lang="fi-FI" sz="2100" dirty="0" err="1">
                <a:latin typeface="Times New Roman" panose="02020603050405020304" pitchFamily="18" charset="0"/>
                <a:cs typeface="Times New Roman" panose="02020603050405020304" pitchFamily="18" charset="0"/>
              </a:rPr>
              <a:t>industries</a:t>
            </a:r>
            <a:r>
              <a:rPr lang="fi-FI" sz="2100" dirty="0">
                <a:latin typeface="Times New Roman" panose="02020603050405020304" pitchFamily="18" charset="0"/>
                <a:cs typeface="Times New Roman" panose="02020603050405020304" pitchFamily="18" charset="0"/>
              </a:rPr>
              <a:t>. </a:t>
            </a:r>
          </a:p>
          <a:p>
            <a:pPr marL="0" indent="0" algn="just">
              <a:buNone/>
            </a:pPr>
            <a:endParaRPr lang="fi-FI" sz="2100" dirty="0">
              <a:latin typeface="Times New Roman" panose="02020603050405020304" pitchFamily="18" charset="0"/>
              <a:cs typeface="Times New Roman" panose="02020603050405020304" pitchFamily="18" charset="0"/>
            </a:endParaRPr>
          </a:p>
          <a:p>
            <a:pPr marL="0" indent="0" algn="just">
              <a:buNone/>
            </a:pP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Firms operating in global industries </a:t>
            </a:r>
            <a:r>
              <a:rPr lang="en-US" sz="2100" dirty="0">
                <a:latin typeface="Times New Roman" panose="02020603050405020304" pitchFamily="18" charset="0"/>
                <a:cs typeface="Times New Roman" panose="02020603050405020304" pitchFamily="18" charset="0"/>
              </a:rPr>
              <a:t>where the nature of products demanded and </a:t>
            </a:r>
            <a:r>
              <a:rPr lang="en-US" sz="2100" dirty="0" err="1">
                <a:latin typeface="Times New Roman" panose="02020603050405020304" pitchFamily="18" charset="0"/>
                <a:cs typeface="Times New Roman" panose="02020603050405020304" pitchFamily="18" charset="0"/>
              </a:rPr>
              <a:t>organisational</a:t>
            </a:r>
            <a:r>
              <a:rPr lang="en-US" sz="2100" dirty="0">
                <a:latin typeface="Times New Roman" panose="02020603050405020304" pitchFamily="18" charset="0"/>
                <a:cs typeface="Times New Roman" panose="02020603050405020304" pitchFamily="18" charset="0"/>
              </a:rPr>
              <a:t> processes used are relatively standard </a:t>
            </a:r>
            <a:r>
              <a:rPr lang="en-US"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likely to face lower LOF than those operating in local industries </a:t>
            </a:r>
            <a:r>
              <a:rPr lang="en-US" sz="2100" dirty="0">
                <a:latin typeface="Times New Roman" panose="02020603050405020304" pitchFamily="18" charset="0"/>
                <a:cs typeface="Times New Roman" panose="02020603050405020304" pitchFamily="18" charset="0"/>
              </a:rPr>
              <a:t>where adapting products and processes is key to successful operations.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885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Firm-based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resource gap between the internationalizing firms and the local firms </a:t>
            </a:r>
            <a:r>
              <a:rPr lang="en-US" sz="3200" dirty="0">
                <a:latin typeface="Times New Roman" panose="02020603050405020304" pitchFamily="18" charset="0"/>
                <a:cs typeface="Times New Roman" panose="02020603050405020304" pitchFamily="18" charset="0"/>
              </a:rPr>
              <a:t>will affect the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3200" dirty="0">
                <a:latin typeface="Times New Roman" panose="02020603050405020304" pitchFamily="18" charset="0"/>
                <a:cs typeface="Times New Roman" panose="02020603050405020304" pitchFamily="18" charset="0"/>
              </a:rPr>
              <a:t> –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firms with resource strengths</a:t>
            </a:r>
            <a:r>
              <a:rPr lang="en-US" sz="3200" dirty="0">
                <a:latin typeface="Times New Roman" panose="02020603050405020304" pitchFamily="18" charset="0"/>
                <a:cs typeface="Times New Roman" panose="02020603050405020304" pitchFamily="18" charset="0"/>
              </a:rPr>
              <a:t> relative to their competitors in the host country will experience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diminished</a:t>
            </a: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r>
              <a:rPr lang="en-US" sz="3200" dirty="0">
                <a:latin typeface="Times New Roman" panose="02020603050405020304" pitchFamily="18" charset="0"/>
                <a:cs typeface="Times New Roman" panose="02020603050405020304" pitchFamily="18" charset="0"/>
              </a:rPr>
              <a:t> as compared to firm with resource weaknesses.</a:t>
            </a:r>
          </a:p>
          <a:p>
            <a:pPr marL="0" indent="0" algn="just">
              <a:buNone/>
            </a:pPr>
            <a:endParaRPr lang="fi-FI" sz="3200" dirty="0">
              <a:latin typeface="Times New Roman" panose="02020603050405020304" pitchFamily="18" charset="0"/>
              <a:cs typeface="Times New Roman" panose="02020603050405020304" pitchFamily="18" charset="0"/>
            </a:endParaRPr>
          </a:p>
          <a:p>
            <a:pPr marL="0" indent="0">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resource gap in assets that are more difficult to be acquired from markets will result in greater LOF</a:t>
            </a:r>
            <a:r>
              <a:rPr lang="en-US" sz="3200" dirty="0">
                <a:latin typeface="Times New Roman" panose="02020603050405020304" pitchFamily="18" charset="0"/>
                <a:cs typeface="Times New Roman" panose="02020603050405020304" pitchFamily="18" charset="0"/>
              </a:rPr>
              <a:t> than resource gap in assets that are less difficult to be acquired from markets.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Tangible versus intangible assets. </a:t>
            </a:r>
          </a:p>
          <a:p>
            <a:pPr marL="0" indent="0">
              <a:buNone/>
            </a:pPr>
            <a:endParaRPr lang="fi-FI"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sz="1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233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Firm-based </a:t>
            </a:r>
            <a:r>
              <a:rPr lang="en-US"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LOF</a:t>
            </a:r>
            <a:endParaRPr lang="en-US" dirty="0"/>
          </a:p>
        </p:txBody>
      </p:sp>
      <p:sp>
        <p:nvSpPr>
          <p:cNvPr id="3" name="Content Placeholder 2"/>
          <p:cNvSpPr>
            <a:spLocks noGrp="1"/>
          </p:cNvSpPr>
          <p:nvPr>
            <p:ph idx="1"/>
          </p:nvPr>
        </p:nvSpPr>
        <p:spPr>
          <a:xfrm>
            <a:off x="363984" y="1402672"/>
            <a:ext cx="10989816" cy="5090203"/>
          </a:xfrm>
        </p:spPr>
        <p:txBody>
          <a:bodyPr>
            <a:normAutofit/>
          </a:bodyPr>
          <a:lstStyle/>
          <a:p>
            <a:pPr marL="0" indent="0">
              <a:buNone/>
            </a:pPr>
            <a:r>
              <a:rPr lang="en-US" sz="2500" dirty="0">
                <a:latin typeface="Times New Roman" panose="02020603050405020304" pitchFamily="18" charset="0"/>
                <a:cs typeface="Times New Roman" panose="02020603050405020304" pitchFamily="18" charset="0"/>
              </a:rPr>
              <a:t>An internationalizing firm that adopts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network form of organization </a:t>
            </a:r>
            <a:r>
              <a:rPr lang="en-US" sz="2500" dirty="0">
                <a:latin typeface="Times New Roman" panose="02020603050405020304" pitchFamily="18" charset="0"/>
                <a:cs typeface="Times New Roman" panose="02020603050405020304" pitchFamily="18" charset="0"/>
              </a:rPr>
              <a:t>structure will experience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 LOF </a:t>
            </a:r>
            <a:r>
              <a:rPr lang="en-US" sz="2500" dirty="0">
                <a:latin typeface="Times New Roman" panose="02020603050405020304" pitchFamily="18" charset="0"/>
                <a:cs typeface="Times New Roman" panose="02020603050405020304" pitchFamily="18" charset="0"/>
              </a:rPr>
              <a:t>as compared to other firms.</a:t>
            </a:r>
          </a:p>
          <a:p>
            <a:pPr marL="0" indent="0">
              <a:buNone/>
            </a:pPr>
            <a:endParaRPr lang="en-US" sz="2500" dirty="0">
              <a:latin typeface="Times New Roman" panose="02020603050405020304" pitchFamily="18" charset="0"/>
              <a:cs typeface="Times New Roman" panose="02020603050405020304" pitchFamily="18" charset="0"/>
            </a:endParaRPr>
          </a:p>
          <a:p>
            <a:pPr marL="457200" lvl="1" indent="0" algn="just">
              <a:buNone/>
            </a:pPr>
            <a:r>
              <a:rPr lang="fi-FI" sz="1800" dirty="0">
                <a:solidFill>
                  <a:srgbClr val="C00000"/>
                </a:solidFill>
                <a:latin typeface="Times New Roman" panose="02020603050405020304" pitchFamily="18" charset="0"/>
                <a:cs typeface="Times New Roman" panose="02020603050405020304" pitchFamily="18" charset="0"/>
              </a:rPr>
              <a:t>Network </a:t>
            </a:r>
            <a:r>
              <a:rPr lang="fi-FI" sz="1800" dirty="0" err="1">
                <a:solidFill>
                  <a:srgbClr val="C00000"/>
                </a:solidFill>
                <a:latin typeface="Times New Roman" panose="02020603050405020304" pitchFamily="18" charset="0"/>
                <a:cs typeface="Times New Roman" panose="02020603050405020304" pitchFamily="18" charset="0"/>
              </a:rPr>
              <a:t>form</a:t>
            </a:r>
            <a:r>
              <a:rPr lang="fi-FI" sz="1800" dirty="0">
                <a:solidFill>
                  <a:srgbClr val="C00000"/>
                </a:solidFill>
                <a:latin typeface="Times New Roman" panose="02020603050405020304" pitchFamily="18" charset="0"/>
                <a:cs typeface="Times New Roman" panose="02020603050405020304" pitchFamily="18" charset="0"/>
              </a:rPr>
              <a:t> of </a:t>
            </a:r>
            <a:r>
              <a:rPr lang="fi-FI" sz="1800" dirty="0" err="1">
                <a:solidFill>
                  <a:srgbClr val="C00000"/>
                </a:solidFill>
                <a:latin typeface="Times New Roman" panose="02020603050405020304" pitchFamily="18" charset="0"/>
                <a:cs typeface="Times New Roman" panose="02020603050405020304" pitchFamily="18" charset="0"/>
              </a:rPr>
              <a:t>organization</a:t>
            </a:r>
            <a:r>
              <a:rPr lang="fi-FI" sz="1800" dirty="0">
                <a:solidFill>
                  <a:srgbClr val="C00000"/>
                </a:solidFill>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Japanese Keiretsu network - is a set of companies with interlocking business relationships and shareholdings. It is a type of informal business group. Japanese firms rely on each other to help overcome the LOF challenges in foreign markets arising due to high institutional distance.</a:t>
            </a:r>
            <a:endParaRPr lang="en-US" sz="1800" dirty="0">
              <a:solidFill>
                <a:srgbClr val="C00000"/>
              </a:solidFill>
              <a:latin typeface="Times New Roman" panose="02020603050405020304" pitchFamily="18" charset="0"/>
              <a:cs typeface="Times New Roman" panose="02020603050405020304" pitchFamily="18" charset="0"/>
            </a:endParaRPr>
          </a:p>
          <a:p>
            <a:pPr marL="0" indent="0">
              <a:buNone/>
            </a:pPr>
            <a:endParaRPr lang="fi-FI" sz="2200" dirty="0"/>
          </a:p>
          <a:p>
            <a:pPr marL="0" indent="0" algn="just">
              <a:buNone/>
            </a:pP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firms with state ownership </a:t>
            </a:r>
            <a:r>
              <a:rPr lang="en-US" sz="2500" dirty="0">
                <a:latin typeface="Times New Roman" panose="02020603050405020304" pitchFamily="18" charset="0"/>
                <a:cs typeface="Times New Roman" panose="02020603050405020304" pitchFamily="18" charset="0"/>
              </a:rPr>
              <a:t>that internationalize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DMs </a:t>
            </a:r>
            <a:r>
              <a:rPr lang="en-US" sz="2500" dirty="0">
                <a:latin typeface="Times New Roman" panose="02020603050405020304" pitchFamily="18" charset="0"/>
                <a:cs typeface="Times New Roman" panose="02020603050405020304" pitchFamily="18" charset="0"/>
              </a:rPr>
              <a:t>will experience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LOF </a:t>
            </a:r>
            <a:r>
              <a:rPr lang="en-US" sz="2500" dirty="0">
                <a:latin typeface="Times New Roman" panose="02020603050405020304" pitchFamily="18" charset="0"/>
                <a:cs typeface="Times New Roman" panose="02020603050405020304" pitchFamily="18" charset="0"/>
              </a:rPr>
              <a:t>as compared to EM firms without state ownership.</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buNone/>
            </a:pP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a:t>
            </a:r>
            <a:r>
              <a:rPr lang="en-US" sz="2500" dirty="0">
                <a:latin typeface="Times New Roman" panose="02020603050405020304" pitchFamily="18" charset="0"/>
                <a:cs typeface="Times New Roman" panose="02020603050405020304" pitchFamily="18" charset="0"/>
              </a:rPr>
              <a:t>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firms with state ownership </a:t>
            </a:r>
            <a:r>
              <a:rPr lang="en-US" sz="2500" dirty="0">
                <a:latin typeface="Times New Roman" panose="02020603050405020304" pitchFamily="18" charset="0"/>
                <a:cs typeface="Times New Roman" panose="02020603050405020304" pitchFamily="18" charset="0"/>
              </a:rPr>
              <a:t>that internationalize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less-developed markets (EMs) </a:t>
            </a:r>
            <a:r>
              <a:rPr lang="en-US" sz="2500" dirty="0">
                <a:latin typeface="Times New Roman" panose="02020603050405020304" pitchFamily="18" charset="0"/>
                <a:cs typeface="Times New Roman" panose="02020603050405020304" pitchFamily="18" charset="0"/>
              </a:rPr>
              <a:t>will experience </a:t>
            </a:r>
            <a:r>
              <a:rPr lang="en-US"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 LOF </a:t>
            </a:r>
            <a:r>
              <a:rPr lang="en-US" sz="2500" dirty="0">
                <a:latin typeface="Times New Roman" panose="02020603050405020304" pitchFamily="18" charset="0"/>
                <a:cs typeface="Times New Roman" panose="02020603050405020304" pitchFamily="18" charset="0"/>
              </a:rPr>
              <a:t>as compared to EM firms without state ownership.</a:t>
            </a:r>
          </a:p>
        </p:txBody>
      </p:sp>
    </p:spTree>
    <p:extLst>
      <p:ext uri="{BB962C8B-B14F-4D97-AF65-F5344CB8AC3E}">
        <p14:creationId xmlns:p14="http://schemas.microsoft.com/office/powerpoint/2010/main" val="165084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Transaction</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costs</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institutions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2773"/>
            <a:ext cx="10515600" cy="5170102"/>
          </a:xfrm>
        </p:spPr>
        <p:txBody>
          <a:bodyPr>
            <a:noAutofit/>
          </a:bodyPr>
          <a:lstStyle/>
          <a:p>
            <a:pPr marL="0" indent="0" algn="just">
              <a:buNone/>
            </a:pP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Transaction costs: </a:t>
            </a:r>
            <a:r>
              <a:rPr lang="en-US" sz="2600" dirty="0">
                <a:latin typeface="Times New Roman" panose="02020603050405020304" pitchFamily="18" charset="0"/>
                <a:cs typeface="Times New Roman" panose="02020603050405020304" pitchFamily="18" charset="0"/>
              </a:rPr>
              <a:t>costs of collecting information, bargaining, communicating, decision making, and enforcing contracts between individuals, firms and the state.</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quality of institutions </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a:latin typeface="Times New Roman" panose="02020603050405020304" pitchFamily="18" charset="0"/>
                <a:cs typeface="Times New Roman" panose="02020603050405020304" pitchFamily="18" charset="0"/>
              </a:rPr>
              <a:t>partly explains transaction costs.  </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lgn="just">
              <a:buNone/>
            </a:pPr>
            <a:r>
              <a:rPr lang="fi-FI" sz="2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a:t>
            </a:r>
            <a:r>
              <a:rPr lang="fi-FI"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sz="2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H</a:t>
            </a:r>
            <a:r>
              <a:rPr lang="fi-FI" sz="2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igh</a:t>
            </a:r>
            <a:r>
              <a:rPr lang="fi-FI"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transaction</a:t>
            </a:r>
            <a:r>
              <a:rPr lang="fi-FI"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fi-FI" sz="2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dirty="0">
                <a:latin typeface="Times New Roman" panose="02020603050405020304" pitchFamily="18" charset="0"/>
                <a:cs typeface="Times New Roman" panose="02020603050405020304" pitchFamily="18" charset="0"/>
                <a:sym typeface="Wingdings" panose="05000000000000000000" pitchFamily="2" charset="2"/>
              </a:rPr>
              <a:t> </a:t>
            </a:r>
            <a:r>
              <a:rPr lang="fi-FI" sz="2600" dirty="0" err="1">
                <a:latin typeface="Times New Roman" panose="02020603050405020304" pitchFamily="18" charset="0"/>
                <a:cs typeface="Times New Roman" panose="02020603050405020304" pitchFamily="18" charset="0"/>
                <a:sym typeface="Wingdings" panose="05000000000000000000" pitchFamily="2" charset="2"/>
              </a:rPr>
              <a:t>inefficient</a:t>
            </a:r>
            <a:r>
              <a:rPr lang="fi-FI" sz="2600" dirty="0">
                <a:latin typeface="Times New Roman" panose="02020603050405020304" pitchFamily="18" charset="0"/>
                <a:cs typeface="Times New Roman" panose="02020603050405020304" pitchFamily="18" charset="0"/>
                <a:sym typeface="Wingdings" panose="05000000000000000000" pitchFamily="2" charset="2"/>
              </a:rPr>
              <a:t> </a:t>
            </a:r>
            <a:r>
              <a:rPr lang="fi-FI" sz="2600" dirty="0" err="1">
                <a:latin typeface="Times New Roman" panose="02020603050405020304" pitchFamily="18" charset="0"/>
                <a:cs typeface="Times New Roman" panose="02020603050405020304" pitchFamily="18" charset="0"/>
              </a:rPr>
              <a:t>economy</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higher</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cost</a:t>
            </a:r>
            <a:r>
              <a:rPr lang="fi-FI" sz="2600" dirty="0">
                <a:latin typeface="Times New Roman" panose="02020603050405020304" pitchFamily="18" charset="0"/>
                <a:cs typeface="Times New Roman" panose="02020603050405020304" pitchFamily="18" charset="0"/>
              </a:rPr>
              <a:t> of capital, </a:t>
            </a:r>
            <a:r>
              <a:rPr lang="fi-FI" sz="2600" dirty="0" err="1">
                <a:latin typeface="Times New Roman" panose="02020603050405020304" pitchFamily="18" charset="0"/>
                <a:cs typeface="Times New Roman" panose="02020603050405020304" pitchFamily="18" charset="0"/>
              </a:rPr>
              <a:t>less</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labor</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mobility</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increased</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cost</a:t>
            </a:r>
            <a:r>
              <a:rPr lang="fi-FI" sz="2600" dirty="0">
                <a:latin typeface="Times New Roman" panose="02020603050405020304" pitchFamily="18" charset="0"/>
                <a:cs typeface="Times New Roman" panose="02020603050405020304" pitchFamily="18" charset="0"/>
              </a:rPr>
              <a:t> of </a:t>
            </a:r>
            <a:r>
              <a:rPr lang="fi-FI" sz="2600" dirty="0" err="1">
                <a:latin typeface="Times New Roman" panose="02020603050405020304" pitchFamily="18" charset="0"/>
                <a:cs typeface="Times New Roman" panose="02020603050405020304" pitchFamily="18" charset="0"/>
              </a:rPr>
              <a:t>trading</a:t>
            </a:r>
            <a:r>
              <a:rPr lang="fi-FI" sz="2600" dirty="0">
                <a:latin typeface="Times New Roman" panose="02020603050405020304" pitchFamily="18" charset="0"/>
                <a:cs typeface="Times New Roman" panose="02020603050405020304" pitchFamily="18" charset="0"/>
              </a:rPr>
              <a:t>. </a:t>
            </a:r>
          </a:p>
          <a:p>
            <a:pPr marL="0" indent="0" algn="just">
              <a:buNone/>
            </a:pPr>
            <a:endParaRPr lang="fi-FI" sz="2600" dirty="0">
              <a:latin typeface="Times New Roman" panose="02020603050405020304" pitchFamily="18" charset="0"/>
              <a:cs typeface="Times New Roman" panose="02020603050405020304" pitchFamily="18" charset="0"/>
            </a:endParaRPr>
          </a:p>
          <a:p>
            <a:pPr marL="0" indent="0" algn="just">
              <a:buNone/>
            </a:pP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Transaction</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been</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analyzed</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several</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Nobel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prize</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winners</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Ronald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Coase</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Douglass</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North, George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Akerlof</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Oliver </a:t>
            </a:r>
            <a:r>
              <a:rPr lang="fi-FI"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Williamson</a:t>
            </a:r>
            <a:r>
              <a:rPr lang="fi-FI"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826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typology of emerging economies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8373" y="1464815"/>
            <a:ext cx="10945427" cy="5028060"/>
          </a:xfrm>
        </p:spPr>
        <p:txBody>
          <a:bodyPr>
            <a:noAutofit/>
          </a:bodyPr>
          <a:lstStyle/>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Vertical axis:</a:t>
            </a:r>
            <a:r>
              <a:rPr lang="en-US" sz="3200" dirty="0">
                <a:latin typeface="Times New Roman" panose="02020603050405020304" pitchFamily="18" charset="0"/>
                <a:cs typeface="Times New Roman" panose="02020603050405020304" pitchFamily="18" charset="0"/>
              </a:rPr>
              <a:t> the development of market-supporting political, legal, and economic institutions – which, for compositional and graphical simplicity, are labeled as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 development</a:t>
            </a:r>
            <a:r>
              <a:rPr lang="en-US" sz="3200" dirty="0">
                <a:latin typeface="Times New Roman" panose="02020603050405020304" pitchFamily="18" charset="0"/>
                <a:cs typeface="Times New Roman" panose="02020603050405020304" pitchFamily="18" charset="0"/>
              </a:rPr>
              <a:t>’ – (Peng, 2003).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Horizontal axis:</a:t>
            </a:r>
            <a:r>
              <a:rPr lang="en-US" sz="3200" dirty="0">
                <a:latin typeface="Times New Roman" panose="02020603050405020304" pitchFamily="18" charset="0"/>
                <a:cs typeface="Times New Roman" panose="02020603050405020304" pitchFamily="18" charset="0"/>
              </a:rPr>
              <a:t> the development of infrastructure and factor markets – which we label as ‘</a:t>
            </a:r>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infrastructure and factor market development</a:t>
            </a:r>
            <a:r>
              <a:rPr lang="en-US" sz="3200" dirty="0">
                <a:latin typeface="Times New Roman" panose="02020603050405020304" pitchFamily="18" charset="0"/>
                <a:cs typeface="Times New Roman" panose="02020603050405020304" pitchFamily="18" charset="0"/>
              </a:rPr>
              <a:t>’ – is also crucial (Porter, 1990; Wan, 2005; Wan and </a:t>
            </a:r>
            <a:r>
              <a:rPr lang="en-US" sz="3200" dirty="0" err="1">
                <a:latin typeface="Times New Roman" panose="02020603050405020304" pitchFamily="18" charset="0"/>
                <a:cs typeface="Times New Roman" panose="02020603050405020304" pitchFamily="18" charset="0"/>
              </a:rPr>
              <a:t>Hoskisson</a:t>
            </a:r>
            <a:r>
              <a:rPr lang="en-US" sz="3200" dirty="0">
                <a:latin typeface="Times New Roman" panose="02020603050405020304" pitchFamily="18" charset="0"/>
                <a:cs typeface="Times New Roman" panose="02020603050405020304" pitchFamily="18" charset="0"/>
              </a:rPr>
              <a:t>, 2003).</a:t>
            </a:r>
          </a:p>
        </p:txBody>
      </p:sp>
    </p:spTree>
    <p:extLst>
      <p:ext uri="{BB962C8B-B14F-4D97-AF65-F5344CB8AC3E}">
        <p14:creationId xmlns:p14="http://schemas.microsoft.com/office/powerpoint/2010/main" val="3720549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typology of emerging economies </a:t>
            </a:r>
            <a:br>
              <a:rPr lang="en-US"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Hoskisson</a:t>
            </a:r>
            <a:r>
              <a:rPr lang="fi-FI" sz="2000" dirty="0">
                <a:latin typeface="Times New Roman" panose="02020603050405020304" pitchFamily="18" charset="0"/>
                <a:cs typeface="Times New Roman" panose="02020603050405020304" pitchFamily="18" charset="0"/>
              </a:rPr>
              <a:t> et al. 2013; Journal of Management Studies)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20338" y="1825625"/>
            <a:ext cx="10236530" cy="4351338"/>
          </a:xfrm>
          <a:prstGeom prst="rect">
            <a:avLst/>
          </a:prstGeom>
        </p:spPr>
      </p:pic>
    </p:spTree>
    <p:extLst>
      <p:ext uri="{BB962C8B-B14F-4D97-AF65-F5344CB8AC3E}">
        <p14:creationId xmlns:p14="http://schemas.microsoft.com/office/powerpoint/2010/main" val="10053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typology of emerging economies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39091" y="1413164"/>
            <a:ext cx="9512135" cy="5100452"/>
          </a:xfrm>
          <a:prstGeom prst="rect">
            <a:avLst/>
          </a:prstGeom>
        </p:spPr>
      </p:pic>
    </p:spTree>
    <p:extLst>
      <p:ext uri="{BB962C8B-B14F-4D97-AF65-F5344CB8AC3E}">
        <p14:creationId xmlns:p14="http://schemas.microsoft.com/office/powerpoint/2010/main" val="2074560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Markets </a:t>
            </a:r>
            <a:r>
              <a:rPr lang="fi-FI" b="1" dirty="0" err="1">
                <a:latin typeface="Times New Roman" panose="02020603050405020304" pitchFamily="18" charset="0"/>
                <a:cs typeface="Times New Roman" panose="02020603050405020304" pitchFamily="18" charset="0"/>
              </a:rPr>
              <a:t>types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13894"/>
            <a:ext cx="10515600" cy="5246703"/>
          </a:xfrm>
        </p:spPr>
        <p:txBody>
          <a:bodyPr>
            <a:normAutofit fontScale="25000" lnSpcReduction="20000"/>
          </a:bodyPr>
          <a:lstStyle/>
          <a:p>
            <a:pPr marL="0" indent="0">
              <a:buNone/>
            </a:pPr>
            <a:endParaRPr lang="fi-FI" sz="2000" i="1" dirty="0">
              <a:effectLst>
                <a:outerShdw blurRad="38100" dist="38100" dir="2700000" algn="tl">
                  <a:srgbClr val="000000">
                    <a:alpha val="43137"/>
                  </a:srgbClr>
                </a:outerShdw>
              </a:effectLst>
            </a:endParaRPr>
          </a:p>
          <a:p>
            <a:pPr marL="0" indent="0">
              <a:buNone/>
            </a:pPr>
            <a:endParaRPr lang="fi-FI" sz="2000" i="1" dirty="0">
              <a:effectLst>
                <a:outerShdw blurRad="38100" dist="38100" dir="2700000" algn="tl">
                  <a:srgbClr val="000000">
                    <a:alpha val="43137"/>
                  </a:srgbClr>
                </a:outerShdw>
              </a:effectLst>
            </a:endParaRPr>
          </a:p>
          <a:p>
            <a:pPr marL="0" indent="0" algn="just">
              <a:buNone/>
            </a:pP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Q1 – </a:t>
            </a:r>
            <a:r>
              <a:rPr lang="fi-FI" sz="10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Traditional</a:t>
            </a: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a:t>
            </a:r>
            <a:r>
              <a:rPr lang="fi-FI" sz="10800" dirty="0">
                <a:latin typeface="Times New Roman" panose="02020603050405020304" pitchFamily="18" charset="0"/>
                <a:cs typeface="Times New Roman" panose="02020603050405020304" pitchFamily="18" charset="0"/>
              </a:rPr>
              <a:t>: </a:t>
            </a:r>
            <a:r>
              <a:rPr lang="en-US" sz="10800" dirty="0">
                <a:latin typeface="Times New Roman" panose="02020603050405020304" pitchFamily="18" charset="0"/>
                <a:cs typeface="Times New Roman" panose="02020603050405020304" pitchFamily="18" charset="0"/>
              </a:rPr>
              <a:t>both the lack of institutional development and the lack of infrastructure and factor market development. </a:t>
            </a:r>
            <a:r>
              <a:rPr lang="en-US" sz="10800" dirty="0">
                <a:highlight>
                  <a:srgbClr val="FFFF00"/>
                </a:highlight>
                <a:latin typeface="Times New Roman" panose="02020603050405020304" pitchFamily="18" charset="0"/>
                <a:cs typeface="Times New Roman" panose="02020603050405020304" pitchFamily="18" charset="0"/>
              </a:rPr>
              <a:t>Example: Venezuela.</a:t>
            </a:r>
          </a:p>
          <a:p>
            <a:pPr marL="0" indent="0" algn="just">
              <a:buNone/>
            </a:pPr>
            <a:endParaRPr lang="fi-FI" sz="10800" dirty="0">
              <a:latin typeface="Times New Roman" panose="02020603050405020304" pitchFamily="18" charset="0"/>
              <a:cs typeface="Times New Roman" panose="02020603050405020304" pitchFamily="18" charset="0"/>
            </a:endParaRPr>
          </a:p>
          <a:p>
            <a:pPr marL="0" indent="0" algn="just">
              <a:buNone/>
            </a:pP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Q2 – </a:t>
            </a:r>
            <a:r>
              <a:rPr lang="fi-FI" sz="10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Mid-range</a:t>
            </a: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fi-FI" sz="10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a:t>
            </a: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10800" dirty="0">
                <a:latin typeface="Times New Roman" panose="02020603050405020304" pitchFamily="18" charset="0"/>
                <a:cs typeface="Times New Roman" panose="02020603050405020304" pitchFamily="18" charset="0"/>
              </a:rPr>
              <a:t>Low Institutional Development and High Infrastructure and Factor Development. – </a:t>
            </a:r>
            <a:r>
              <a:rPr lang="en-US" sz="10800" dirty="0">
                <a:highlight>
                  <a:srgbClr val="FFFF00"/>
                </a:highlight>
                <a:latin typeface="Times New Roman" panose="02020603050405020304" pitchFamily="18" charset="0"/>
                <a:cs typeface="Times New Roman" panose="02020603050405020304" pitchFamily="18" charset="0"/>
              </a:rPr>
              <a:t>can be many Post-Soviet economies.</a:t>
            </a:r>
          </a:p>
          <a:p>
            <a:pPr marL="0" indent="0" algn="just">
              <a:buNone/>
            </a:pPr>
            <a:endParaRPr lang="fi-FI" sz="10800" dirty="0">
              <a:latin typeface="Times New Roman" panose="02020603050405020304" pitchFamily="18" charset="0"/>
              <a:cs typeface="Times New Roman" panose="02020603050405020304" pitchFamily="18" charset="0"/>
            </a:endParaRPr>
          </a:p>
          <a:p>
            <a:pPr marL="0" indent="0" algn="just">
              <a:buNone/>
            </a:pP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Q3 – </a:t>
            </a:r>
            <a:r>
              <a:rPr lang="fi-FI" sz="10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Mid-range</a:t>
            </a: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r>
              <a:rPr lang="fi-FI" sz="108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a:t>
            </a:r>
            <a:r>
              <a:rPr lang="fi-FI"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10800" dirty="0">
                <a:latin typeface="Times New Roman" panose="02020603050405020304" pitchFamily="18" charset="0"/>
                <a:cs typeface="Times New Roman" panose="02020603050405020304" pitchFamily="18" charset="0"/>
              </a:rPr>
              <a:t>High Institutional Development and Low Infrastructure and Factor Development. </a:t>
            </a:r>
            <a:r>
              <a:rPr lang="en-US" sz="10800" dirty="0">
                <a:highlight>
                  <a:srgbClr val="FFFF00"/>
                </a:highlight>
                <a:latin typeface="Times New Roman" panose="02020603050405020304" pitchFamily="18" charset="0"/>
                <a:cs typeface="Times New Roman" panose="02020603050405020304" pitchFamily="18" charset="0"/>
              </a:rPr>
              <a:t>Example: Botswana. </a:t>
            </a:r>
          </a:p>
          <a:p>
            <a:pPr marL="0" indent="0" algn="just">
              <a:buNone/>
            </a:pPr>
            <a:endParaRPr lang="en-US" sz="10800" dirty="0">
              <a:latin typeface="Times New Roman" panose="02020603050405020304" pitchFamily="18" charset="0"/>
              <a:cs typeface="Times New Roman" panose="02020603050405020304" pitchFamily="18" charset="0"/>
            </a:endParaRPr>
          </a:p>
          <a:p>
            <a:pPr marL="0" indent="0" algn="just">
              <a:buNone/>
            </a:pPr>
            <a:r>
              <a:rPr lang="en-US" sz="10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Q4 – newly developed economies (type 3): </a:t>
            </a:r>
            <a:r>
              <a:rPr lang="en-US" sz="10800" dirty="0">
                <a:latin typeface="Times New Roman" panose="02020603050405020304" pitchFamily="18" charset="0"/>
                <a:cs typeface="Times New Roman" panose="02020603050405020304" pitchFamily="18" charset="0"/>
              </a:rPr>
              <a:t>High Institutional Development and High Infrastructure and Factor Development. </a:t>
            </a:r>
            <a:r>
              <a:rPr lang="en-US" sz="10800" dirty="0">
                <a:highlight>
                  <a:srgbClr val="FFFF00"/>
                </a:highlight>
                <a:latin typeface="Times New Roman" panose="02020603050405020304" pitchFamily="18" charset="0"/>
                <a:cs typeface="Times New Roman" panose="02020603050405020304" pitchFamily="18" charset="0"/>
              </a:rPr>
              <a:t>Example: South Korea.</a:t>
            </a:r>
          </a:p>
          <a:p>
            <a:pPr marL="0" indent="0">
              <a:buNone/>
            </a:pPr>
            <a:endParaRPr lang="en-US" sz="10000" dirty="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a:p>
          <a:p>
            <a:pPr marL="0" indent="0">
              <a:buNone/>
            </a:pPr>
            <a:endParaRPr lang="en-US" sz="2000" dirty="0"/>
          </a:p>
          <a:p>
            <a:pPr marL="0" indent="0">
              <a:buNone/>
            </a:pPr>
            <a:endParaRPr lang="fi-FI" sz="2000" dirty="0"/>
          </a:p>
          <a:p>
            <a:pPr marL="0" indent="0">
              <a:buNone/>
            </a:pPr>
            <a:endParaRPr lang="en-US" sz="2000" dirty="0"/>
          </a:p>
          <a:p>
            <a:pPr marL="0" indent="0">
              <a:buNone/>
            </a:pPr>
            <a:endParaRPr lang="en-US" sz="2000" dirty="0"/>
          </a:p>
          <a:p>
            <a:pPr marL="0" indent="0">
              <a:buNone/>
            </a:pPr>
            <a:r>
              <a:rPr lang="fi-FI" dirty="0"/>
              <a:t> </a:t>
            </a:r>
            <a:endParaRPr lang="en-US" dirty="0"/>
          </a:p>
        </p:txBody>
      </p:sp>
    </p:spTree>
    <p:extLst>
      <p:ext uri="{BB962C8B-B14F-4D97-AF65-F5344CB8AC3E}">
        <p14:creationId xmlns:p14="http://schemas.microsoft.com/office/powerpoint/2010/main" val="1695801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Graph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discussion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3693"/>
            <a:ext cx="10515600" cy="4703270"/>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The mid-range area seems to be mostly populated by a number of former Soviet republics (e.g. Russia, Ukraine) and several transition economies of CEE as well as some traditional developing countries.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areas with two extreme cases (e.g. high institutions/low factor markets and low institutions/high factor markets) are very sparsely populated.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Most of the mid-range economies seem to be located within the area of medium level of development of both institutions and factor markets.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This highlights that the chosen dimensions may be interdependent.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Indeed, economists argue that to have developed factor markets requires an adequate level of institutional support, and vice versa.</a:t>
            </a:r>
          </a:p>
          <a:p>
            <a:pPr marL="0" indent="0">
              <a:buNone/>
            </a:pPr>
            <a:endParaRPr lang="en-US" dirty="0"/>
          </a:p>
        </p:txBody>
      </p:sp>
    </p:spTree>
    <p:extLst>
      <p:ext uri="{BB962C8B-B14F-4D97-AF65-F5344CB8AC3E}">
        <p14:creationId xmlns:p14="http://schemas.microsoft.com/office/powerpoint/2010/main" val="3658274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err="1">
                <a:latin typeface="Times New Roman" panose="02020603050405020304" pitchFamily="18" charset="0"/>
                <a:cs typeface="Times New Roman" panose="02020603050405020304" pitchFamily="18" charset="0"/>
              </a:rPr>
              <a:t>The</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importance</a:t>
            </a:r>
            <a:r>
              <a:rPr lang="fi-FI" sz="3000" b="1" dirty="0">
                <a:latin typeface="Times New Roman" panose="02020603050405020304" pitchFamily="18" charset="0"/>
                <a:cs typeface="Times New Roman" panose="02020603050405020304" pitchFamily="18" charset="0"/>
              </a:rPr>
              <a:t> of market-</a:t>
            </a:r>
            <a:r>
              <a:rPr lang="fi-FI" sz="3000" b="1" dirty="0" err="1">
                <a:latin typeface="Times New Roman" panose="02020603050405020304" pitchFamily="18" charset="0"/>
                <a:cs typeface="Times New Roman" panose="02020603050405020304" pitchFamily="18" charset="0"/>
              </a:rPr>
              <a:t>institution</a:t>
            </a:r>
            <a:r>
              <a:rPr lang="fi-FI" sz="3000" b="1" dirty="0">
                <a:latin typeface="Times New Roman" panose="02020603050405020304" pitchFamily="18" charset="0"/>
                <a:cs typeface="Times New Roman" panose="02020603050405020304" pitchFamily="18" charset="0"/>
              </a:rPr>
              <a:t> </a:t>
            </a:r>
            <a:r>
              <a:rPr lang="fi-FI" sz="3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Ambidexterity</a:t>
            </a:r>
            <a:r>
              <a:rPr lang="fi-FI" sz="3000" b="1" dirty="0">
                <a:latin typeface="Times New Roman" panose="02020603050405020304" pitchFamily="18" charset="0"/>
                <a:cs typeface="Times New Roman" panose="02020603050405020304" pitchFamily="18" charset="0"/>
              </a:rPr>
              <a:t> </a:t>
            </a:r>
            <a:r>
              <a:rPr lang="fi-FI" sz="3000" b="1" dirty="0" err="1">
                <a:latin typeface="Times New Roman" panose="02020603050405020304" pitchFamily="18" charset="0"/>
                <a:cs typeface="Times New Roman" panose="02020603050405020304" pitchFamily="18" charset="0"/>
              </a:rPr>
              <a:t>when</a:t>
            </a:r>
            <a:r>
              <a:rPr lang="fi-FI" sz="3000" b="1" dirty="0">
                <a:latin typeface="Times New Roman" panose="02020603050405020304" pitchFamily="18" charset="0"/>
                <a:cs typeface="Times New Roman" panose="02020603050405020304" pitchFamily="18" charset="0"/>
              </a:rPr>
              <a:t> operating in </a:t>
            </a:r>
            <a:r>
              <a:rPr lang="fi-FI" sz="3000" b="1" dirty="0" err="1">
                <a:latin typeface="Times New Roman" panose="02020603050405020304" pitchFamily="18" charset="0"/>
                <a:cs typeface="Times New Roman" panose="02020603050405020304" pitchFamily="18" charset="0"/>
              </a:rPr>
              <a:t>EMs</a:t>
            </a:r>
            <a:r>
              <a:rPr lang="fi-FI" sz="3000" b="1" dirty="0">
                <a:latin typeface="Times New Roman" panose="02020603050405020304" pitchFamily="18" charset="0"/>
                <a:cs typeface="Times New Roman" panose="02020603050405020304" pitchFamily="18" charset="0"/>
              </a:rPr>
              <a:t> </a:t>
            </a:r>
            <a:r>
              <a:rPr lang="fi-FI" sz="2000" dirty="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from</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public</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lecture</a:t>
            </a:r>
            <a:r>
              <a:rPr lang="fi-FI" sz="2000" dirty="0">
                <a:latin typeface="Times New Roman" panose="02020603050405020304" pitchFamily="18" charset="0"/>
                <a:cs typeface="Times New Roman" panose="02020603050405020304" pitchFamily="18" charset="0"/>
              </a:rPr>
              <a:t> of prof. Mike </a:t>
            </a:r>
            <a:r>
              <a:rPr lang="fi-FI" sz="2000" dirty="0" err="1">
                <a:latin typeface="Times New Roman" panose="02020603050405020304" pitchFamily="18" charset="0"/>
                <a:cs typeface="Times New Roman" panose="02020603050405020304" pitchFamily="18" charset="0"/>
              </a:rPr>
              <a:t>Peng</a:t>
            </a:r>
            <a:r>
              <a:rPr lang="fi-FI"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dirty="0">
                <a:latin typeface="Times New Roman" panose="02020603050405020304" pitchFamily="18" charset="0"/>
                <a:cs typeface="Times New Roman" panose="02020603050405020304" pitchFamily="18" charset="0"/>
              </a:rPr>
              <a:t>-</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Ambidexterity</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ability</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use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both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hands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equally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well</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-Market </a:t>
            </a:r>
            <a:r>
              <a:rPr lang="fi-FI" dirty="0" err="1">
                <a:latin typeface="Times New Roman" panose="02020603050405020304" pitchFamily="18" charset="0"/>
                <a:cs typeface="Times New Roman" panose="02020603050405020304" pitchFamily="18" charset="0"/>
              </a:rPr>
              <a:t>capabilities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obviously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important</a:t>
            </a:r>
            <a:r>
              <a:rPr lang="fi-FI" dirty="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But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institutional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capabilities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no </a:t>
            </a:r>
            <a:r>
              <a:rPr lang="fi-FI" dirty="0" err="1">
                <a:latin typeface="Times New Roman" panose="02020603050405020304" pitchFamily="18" charset="0"/>
                <a:cs typeface="Times New Roman" panose="02020603050405020304" pitchFamily="18" charset="0"/>
              </a:rPr>
              <a:t>less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important</a:t>
            </a:r>
            <a:r>
              <a:rPr lang="fi-FI" dirty="0">
                <a:latin typeface="Times New Roman" panose="02020603050405020304" pitchFamily="18" charset="0"/>
                <a:cs typeface="Times New Roman" panose="02020603050405020304" pitchFamily="18" charset="0"/>
              </a:rPr>
              <a:t>. </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Ambidexterity</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winning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combination</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Emerging</a:t>
            </a:r>
            <a:r>
              <a:rPr lang="fi-FI" dirty="0">
                <a:latin typeface="Times New Roman" panose="02020603050405020304" pitchFamily="18" charset="0"/>
                <a:cs typeface="Times New Roman" panose="02020603050405020304" pitchFamily="18" charset="0"/>
              </a:rPr>
              <a:t> Market?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03408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Where</a:t>
            </a:r>
            <a:r>
              <a:rPr lang="fi-FI" b="1" dirty="0">
                <a:latin typeface="Times New Roman" panose="02020603050405020304" pitchFamily="18" charset="0"/>
                <a:cs typeface="Times New Roman" panose="02020603050405020304" pitchFamily="18" charset="0"/>
              </a:rPr>
              <a:t> to </a:t>
            </a:r>
            <a:r>
              <a:rPr lang="fi-FI" b="1" dirty="0" err="1">
                <a:latin typeface="Times New Roman" panose="02020603050405020304" pitchFamily="18" charset="0"/>
                <a:cs typeface="Times New Roman" panose="02020603050405020304" pitchFamily="18" charset="0"/>
              </a:rPr>
              <a:t>get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information</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institutions</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 Bank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Governance</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Indicators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control</a:t>
            </a:r>
            <a:r>
              <a:rPr lang="fi-FI" sz="2000" dirty="0">
                <a:latin typeface="Times New Roman" panose="02020603050405020304" pitchFamily="18" charset="0"/>
                <a:cs typeface="Times New Roman" panose="02020603050405020304" pitchFamily="18" charset="0"/>
              </a:rPr>
              <a:t> of </a:t>
            </a:r>
            <a:r>
              <a:rPr lang="fi-FI" sz="2000" dirty="0" err="1">
                <a:latin typeface="Times New Roman" panose="02020603050405020304" pitchFamily="18" charset="0"/>
                <a:cs typeface="Times New Roman" panose="02020603050405020304" pitchFamily="18" charset="0"/>
              </a:rPr>
              <a:t>corruption</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government</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effectiveness</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political</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stability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rule</a:t>
            </a:r>
            <a:r>
              <a:rPr lang="fi-FI" sz="2000" dirty="0">
                <a:latin typeface="Times New Roman" panose="02020603050405020304" pitchFamily="18" charset="0"/>
                <a:cs typeface="Times New Roman" panose="02020603050405020304" pitchFamily="18" charset="0"/>
              </a:rPr>
              <a:t> of </a:t>
            </a:r>
            <a:r>
              <a:rPr lang="fi-FI" sz="2000" dirty="0" err="1">
                <a:latin typeface="Times New Roman" panose="02020603050405020304" pitchFamily="18" charset="0"/>
                <a:cs typeface="Times New Roman" panose="02020603050405020304" pitchFamily="18" charset="0"/>
              </a:rPr>
              <a:t>law</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regulatory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quality</a:t>
            </a:r>
            <a:r>
              <a:rPr lang="fi-FI" sz="2000" dirty="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voice</a:t>
            </a:r>
            <a:r>
              <a:rPr lang="fi-FI" sz="2000" dirty="0">
                <a:latin typeface="Times New Roman" panose="02020603050405020304" pitchFamily="18" charset="0"/>
                <a:cs typeface="Times New Roman" panose="02020603050405020304" pitchFamily="18" charset="0"/>
              </a:rPr>
              <a:t> and </a:t>
            </a:r>
            <a:r>
              <a:rPr lang="fi-FI" sz="2000" dirty="0" err="1">
                <a:latin typeface="Times New Roman" panose="02020603050405020304" pitchFamily="18" charset="0"/>
                <a:cs typeface="Times New Roman" panose="02020603050405020304" pitchFamily="18" charset="0"/>
              </a:rPr>
              <a:t>accountability</a:t>
            </a:r>
            <a:r>
              <a:rPr lang="fi-FI" sz="2000" dirty="0">
                <a:latin typeface="Times New Roman" panose="02020603050405020304" pitchFamily="18" charset="0"/>
                <a:cs typeface="Times New Roman" panose="02020603050405020304" pitchFamily="18" charset="0"/>
              </a:rPr>
              <a:t>. </a:t>
            </a:r>
          </a:p>
          <a:p>
            <a:pPr marL="0" indent="0">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 </a:t>
            </a:r>
            <a:r>
              <a:rPr lang="fi-FI" sz="2000" dirty="0">
                <a:latin typeface="Times New Roman" panose="02020603050405020304" pitchFamily="18" charset="0"/>
                <a:cs typeface="Times New Roman" panose="02020603050405020304" pitchFamily="18" charset="0"/>
              </a:rPr>
              <a:t>http://info.worldbank.org/governance/wgi/#home</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CESIfo</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 for Institutional Comparisons in Europe </a:t>
            </a:r>
            <a:r>
              <a:rPr lang="en-US" sz="2000" dirty="0">
                <a:latin typeface="Times New Roman" panose="02020603050405020304" pitchFamily="18" charset="0"/>
                <a:cs typeface="Times New Roman" panose="02020603050405020304" pitchFamily="18" charset="0"/>
              </a:rPr>
              <a:t>(contains also information on many emerging markets and not only European). </a:t>
            </a:r>
          </a:p>
          <a:p>
            <a:pPr marL="0" indent="0">
              <a:buNone/>
            </a:pP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http://www.cesifo-group.de/ifoHome/facts/DICE.html</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CEPII Institutional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profiles</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registration</a:t>
            </a:r>
            <a:endPar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sz="2000" dirty="0">
                <a:latin typeface="Times New Roman" panose="02020603050405020304" pitchFamily="18" charset="0"/>
                <a:cs typeface="Times New Roman" panose="02020603050405020304" pitchFamily="18" charset="0"/>
                <a:sym typeface="Wingdings" panose="05000000000000000000" pitchFamily="2" charset="2"/>
              </a:rPr>
              <a:t> </a:t>
            </a:r>
            <a:r>
              <a:rPr lang="fi-FI" sz="2000" dirty="0">
                <a:latin typeface="Times New Roman" panose="02020603050405020304" pitchFamily="18" charset="0"/>
                <a:cs typeface="Times New Roman" panose="02020603050405020304" pitchFamily="18" charset="0"/>
              </a:rPr>
              <a:t>http://www.cepii.fr/institutions/EN/login.asp</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fi-FI" dirty="0"/>
          </a:p>
          <a:p>
            <a:pPr marL="0" indent="0">
              <a:buNone/>
            </a:pPr>
            <a:endParaRPr lang="fi-FI" dirty="0"/>
          </a:p>
        </p:txBody>
      </p:sp>
    </p:spTree>
    <p:extLst>
      <p:ext uri="{BB962C8B-B14F-4D97-AF65-F5344CB8AC3E}">
        <p14:creationId xmlns:p14="http://schemas.microsoft.com/office/powerpoint/2010/main" val="170547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capital and labor market institutions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7424541"/>
              </p:ext>
            </p:extLst>
          </p:nvPr>
        </p:nvGraphicFramePr>
        <p:xfrm>
          <a:off x="838200" y="1322773"/>
          <a:ext cx="10515600" cy="485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513C15A-8942-420C-BCA6-977FDE95B8AD}"/>
              </a:ext>
            </a:extLst>
          </p:cNvPr>
          <p:cNvSpPr/>
          <p:nvPr/>
        </p:nvSpPr>
        <p:spPr>
          <a:xfrm>
            <a:off x="7998781" y="4163627"/>
            <a:ext cx="4003829" cy="2329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0000"/>
                </a:solidFill>
              </a:rPr>
              <a:t>Government institutions </a:t>
            </a:r>
            <a:r>
              <a:rPr lang="en-US" sz="3000" dirty="0"/>
              <a:t>– government policies, legislation, agencies, etc. </a:t>
            </a:r>
            <a:endParaRPr lang="LID4096" sz="3000" dirty="0"/>
          </a:p>
        </p:txBody>
      </p:sp>
    </p:spTree>
    <p:extLst>
      <p:ext uri="{BB962C8B-B14F-4D97-AF65-F5344CB8AC3E}">
        <p14:creationId xmlns:p14="http://schemas.microsoft.com/office/powerpoint/2010/main" val="286082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a:latin typeface="Times New Roman" panose="02020603050405020304" pitchFamily="18" charset="0"/>
                <a:cs typeface="Times New Roman" panose="02020603050405020304" pitchFamily="18" charset="0"/>
              </a:rPr>
              <a:t>Examples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institutions-related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questions</a:t>
            </a:r>
            <a:r>
              <a:rPr lang="fi-FI" sz="3500" b="1" dirty="0">
                <a:latin typeface="Times New Roman" panose="02020603050405020304" pitchFamily="18" charset="0"/>
                <a:cs typeface="Times New Roman" panose="02020603050405020304" pitchFamily="18" charset="0"/>
              </a:rPr>
              <a:t> to </a:t>
            </a:r>
            <a:r>
              <a:rPr lang="fi-FI" sz="3500" b="1" dirty="0" err="1">
                <a:latin typeface="Times New Roman" panose="02020603050405020304" pitchFamily="18" charset="0"/>
                <a:cs typeface="Times New Roman" panose="02020603050405020304" pitchFamily="18" charset="0"/>
              </a:rPr>
              <a:t>ask</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before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investing</a:t>
            </a:r>
            <a:r>
              <a:rPr lang="fi-FI" sz="3500" b="1" dirty="0">
                <a:latin typeface="Times New Roman" panose="02020603050405020304" pitchFamily="18" charset="0"/>
                <a:cs typeface="Times New Roman" panose="02020603050405020304" pitchFamily="18" charset="0"/>
              </a:rPr>
              <a:t> into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market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market:</a:t>
            </a:r>
          </a:p>
          <a:p>
            <a:pPr marL="0" indent="0">
              <a:buNone/>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large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retail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chains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exist</a:t>
            </a:r>
            <a:r>
              <a:rPr lang="fi-FI" dirty="0">
                <a:latin typeface="Times New Roman" panose="02020603050405020304" pitchFamily="18" charset="0"/>
                <a:cs typeface="Times New Roman" panose="02020603050405020304" pitchFamily="18" charset="0"/>
              </a:rPr>
              <a:t> in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country?</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consumers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use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credit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cards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or</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cash</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dominate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transactions</a:t>
            </a:r>
            <a:r>
              <a:rPr lang="fi-FI" dirty="0">
                <a:latin typeface="Times New Roman" panose="02020603050405020304" pitchFamily="18" charset="0"/>
                <a:cs typeface="Times New Roman" panose="02020603050405020304" pitchFamily="18" charset="0"/>
              </a:rPr>
              <a:t>?</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a:latin typeface="Times New Roman" panose="02020603050405020304" pitchFamily="18" charset="0"/>
                <a:cs typeface="Times New Roman" panose="02020603050405020304" pitchFamily="18" charset="0"/>
              </a:rPr>
              <a:t>Is </a:t>
            </a:r>
            <a:r>
              <a:rPr lang="fi-FI" dirty="0" err="1">
                <a:latin typeface="Times New Roman" panose="02020603050405020304" pitchFamily="18" charset="0"/>
                <a:cs typeface="Times New Roman" panose="02020603050405020304" pitchFamily="18" charset="0"/>
              </a:rPr>
              <a:t>there</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deep</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network</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suppliers</a:t>
            </a:r>
            <a:r>
              <a:rPr lang="fi-FI"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206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a:latin typeface="Times New Roman" panose="02020603050405020304" pitchFamily="18" charset="0"/>
                <a:cs typeface="Times New Roman" panose="02020603050405020304" pitchFamily="18" charset="0"/>
              </a:rPr>
              <a:t>Examples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institutions-related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questions</a:t>
            </a:r>
            <a:r>
              <a:rPr lang="fi-FI" sz="3500" b="1" dirty="0">
                <a:latin typeface="Times New Roman" panose="02020603050405020304" pitchFamily="18" charset="0"/>
                <a:cs typeface="Times New Roman" panose="02020603050405020304" pitchFamily="18" charset="0"/>
              </a:rPr>
              <a:t> to </a:t>
            </a:r>
            <a:r>
              <a:rPr lang="fi-FI" sz="3500" b="1" dirty="0" err="1">
                <a:latin typeface="Times New Roman" panose="02020603050405020304" pitchFamily="18" charset="0"/>
                <a:cs typeface="Times New Roman" panose="02020603050405020304" pitchFamily="18" charset="0"/>
              </a:rPr>
              <a:t>ask</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before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investing</a:t>
            </a:r>
            <a:r>
              <a:rPr lang="fi-FI" sz="3500" b="1" dirty="0">
                <a:latin typeface="Times New Roman" panose="02020603050405020304" pitchFamily="18" charset="0"/>
                <a:cs typeface="Times New Roman" panose="02020603050405020304" pitchFamily="18" charset="0"/>
              </a:rPr>
              <a:t> into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market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Labor</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a:latin typeface="Times New Roman" panose="02020603050405020304" pitchFamily="18" charset="0"/>
                <a:cs typeface="Times New Roman" panose="02020603050405020304" pitchFamily="18" charset="0"/>
              </a:rPr>
              <a:t>How </a:t>
            </a:r>
            <a:r>
              <a:rPr lang="fi-FI" dirty="0" err="1">
                <a:latin typeface="Times New Roman" panose="02020603050405020304" pitchFamily="18" charset="0"/>
                <a:cs typeface="Times New Roman" panose="02020603050405020304" pitchFamily="18" charset="0"/>
              </a:rPr>
              <a:t>are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rights</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workers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protected</a:t>
            </a:r>
            <a:r>
              <a:rPr lang="fi-FI" dirty="0">
                <a:latin typeface="Times New Roman" panose="02020603050405020304" pitchFamily="18" charset="0"/>
                <a:cs typeface="Times New Roman" panose="02020603050405020304" pitchFamily="18" charset="0"/>
              </a:rPr>
              <a:t>?</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Does</a:t>
            </a:r>
            <a:r>
              <a:rPr lang="fi-FI" dirty="0">
                <a:latin typeface="Times New Roman" panose="02020603050405020304" pitchFamily="18" charset="0"/>
                <a:cs typeface="Times New Roman" panose="02020603050405020304" pitchFamily="18" charset="0"/>
              </a:rPr>
              <a:t> a </a:t>
            </a:r>
            <a:r>
              <a:rPr lang="fi-FI" dirty="0" err="1">
                <a:latin typeface="Times New Roman" panose="02020603050405020304" pitchFamily="18" charset="0"/>
                <a:cs typeface="Times New Roman" panose="02020603050405020304" pitchFamily="18" charset="0"/>
              </a:rPr>
              <a:t>deep</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pool</a:t>
            </a:r>
            <a:r>
              <a:rPr lang="fi-FI" dirty="0">
                <a:latin typeface="Times New Roman" panose="02020603050405020304" pitchFamily="18" charset="0"/>
                <a:cs typeface="Times New Roman" panose="02020603050405020304" pitchFamily="18" charset="0"/>
              </a:rPr>
              <a:t> of </a:t>
            </a:r>
            <a:r>
              <a:rPr lang="fi-FI" dirty="0" err="1">
                <a:latin typeface="Times New Roman" panose="02020603050405020304" pitchFamily="18" charset="0"/>
                <a:cs typeface="Times New Roman" panose="02020603050405020304" pitchFamily="18" charset="0"/>
              </a:rPr>
              <a:t>local</a:t>
            </a:r>
            <a:r>
              <a:rPr lang="fi-FI" dirty="0">
                <a:latin typeface="Times New Roman" panose="02020603050405020304" pitchFamily="18" charset="0"/>
                <a:cs typeface="Times New Roman" panose="02020603050405020304" pitchFamily="18" charset="0"/>
              </a:rPr>
              <a:t> management </a:t>
            </a:r>
            <a:r>
              <a:rPr lang="fi-FI" dirty="0" err="1">
                <a:latin typeface="Times New Roman" panose="02020603050405020304" pitchFamily="18" charset="0"/>
                <a:cs typeface="Times New Roman" panose="02020603050405020304" pitchFamily="18" charset="0"/>
              </a:rPr>
              <a:t>talent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exist</a:t>
            </a:r>
            <a:r>
              <a:rPr lang="fi-FI" dirty="0">
                <a:latin typeface="Times New Roman" panose="02020603050405020304" pitchFamily="18" charset="0"/>
                <a:cs typeface="Times New Roman" panose="02020603050405020304" pitchFamily="18" charset="0"/>
              </a:rPr>
              <a:t>?</a:t>
            </a:r>
          </a:p>
          <a:p>
            <a:pPr marL="514350" indent="-514350">
              <a:buAutoNum type="arabicPeriod"/>
            </a:pPr>
            <a:endParaRPr lang="fi-FI" dirty="0">
              <a:latin typeface="Times New Roman" panose="02020603050405020304" pitchFamily="18" charset="0"/>
              <a:cs typeface="Times New Roman" panose="02020603050405020304" pitchFamily="18" charset="0"/>
            </a:endParaRPr>
          </a:p>
          <a:p>
            <a:pPr marL="514350" indent="-514350">
              <a:buAutoNum type="arabicPeriod"/>
            </a:pPr>
            <a:r>
              <a:rPr lang="fi-FI" dirty="0" err="1">
                <a:latin typeface="Times New Roman" panose="02020603050405020304" pitchFamily="18" charset="0"/>
                <a:cs typeface="Times New Roman" panose="02020603050405020304" pitchFamily="18" charset="0"/>
              </a:rPr>
              <a:t>Does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local</a:t>
            </a:r>
            <a:r>
              <a:rPr lang="fi-FI" dirty="0">
                <a:latin typeface="Times New Roman" panose="02020603050405020304" pitchFamily="18" charset="0"/>
                <a:cs typeface="Times New Roman" panose="02020603050405020304" pitchFamily="18" charset="0"/>
              </a:rPr>
              <a:t> culture </a:t>
            </a:r>
            <a:r>
              <a:rPr lang="fi-FI" dirty="0" err="1">
                <a:latin typeface="Times New Roman" panose="02020603050405020304" pitchFamily="18" charset="0"/>
                <a:cs typeface="Times New Roman" panose="02020603050405020304" pitchFamily="18" charset="0"/>
              </a:rPr>
              <a:t>accept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foreign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managers</a:t>
            </a:r>
            <a:r>
              <a:rPr lang="fi-FI"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589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err="1">
                <a:latin typeface="Times New Roman" panose="02020603050405020304" pitchFamily="18" charset="0"/>
                <a:cs typeface="Times New Roman" panose="02020603050405020304" pitchFamily="18" charset="0"/>
              </a:rPr>
              <a:t>Examples</a:t>
            </a:r>
            <a:r>
              <a:rPr lang="fi-FI" sz="3500" b="1" dirty="0">
                <a:latin typeface="Times New Roman" panose="02020603050405020304" pitchFamily="18" charset="0"/>
                <a:cs typeface="Times New Roman" panose="02020603050405020304" pitchFamily="18" charset="0"/>
              </a:rPr>
              <a:t> of </a:t>
            </a:r>
            <a:r>
              <a:rPr lang="fi-FI" sz="3500" b="1" dirty="0" err="1">
                <a:latin typeface="Times New Roman" panose="02020603050405020304" pitchFamily="18" charset="0"/>
                <a:cs typeface="Times New Roman" panose="02020603050405020304" pitchFamily="18" charset="0"/>
              </a:rPr>
              <a:t>institutions-related</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questions</a:t>
            </a:r>
            <a:r>
              <a:rPr lang="fi-FI" sz="3500" b="1" dirty="0">
                <a:latin typeface="Times New Roman" panose="02020603050405020304" pitchFamily="18" charset="0"/>
                <a:cs typeface="Times New Roman" panose="02020603050405020304" pitchFamily="18" charset="0"/>
              </a:rPr>
              <a:t> to </a:t>
            </a:r>
            <a:r>
              <a:rPr lang="fi-FI" sz="3500" b="1" dirty="0" err="1">
                <a:latin typeface="Times New Roman" panose="02020603050405020304" pitchFamily="18" charset="0"/>
                <a:cs typeface="Times New Roman" panose="02020603050405020304" pitchFamily="18" charset="0"/>
              </a:rPr>
              <a:t>ask</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before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investing</a:t>
            </a:r>
            <a:r>
              <a:rPr lang="fi-FI" sz="3500" b="1" dirty="0">
                <a:latin typeface="Times New Roman" panose="02020603050405020304" pitchFamily="18" charset="0"/>
                <a:cs typeface="Times New Roman" panose="02020603050405020304" pitchFamily="18" charset="0"/>
              </a:rPr>
              <a:t> into </a:t>
            </a:r>
            <a:r>
              <a:rPr lang="fi-FI" sz="3500" b="1" dirty="0" err="1">
                <a:latin typeface="Times New Roman" panose="02020603050405020304" pitchFamily="18" charset="0"/>
                <a:cs typeface="Times New Roman" panose="02020603050405020304" pitchFamily="18" charset="0"/>
              </a:rPr>
              <a:t>emerging</a:t>
            </a:r>
            <a:r>
              <a:rPr lang="fi-FI" sz="3500" b="1" dirty="0">
                <a:latin typeface="Times New Roman" panose="02020603050405020304" pitchFamily="18" charset="0"/>
                <a:cs typeface="Times New Roman" panose="02020603050405020304" pitchFamily="18" charset="0"/>
              </a:rPr>
              <a:t> market</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Capital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markets</a:t>
            </a:r>
            <a:r>
              <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sz="2000" dirty="0">
              <a:latin typeface="Times New Roman" panose="02020603050405020304" pitchFamily="18" charset="0"/>
              <a:cs typeface="Times New Roman" panose="02020603050405020304" pitchFamily="18" charset="0"/>
            </a:endParaRPr>
          </a:p>
          <a:p>
            <a:pPr marL="457200" indent="-457200">
              <a:buAutoNum type="arabicPeriod"/>
            </a:pPr>
            <a:r>
              <a:rPr lang="fi-FI" sz="2600" dirty="0">
                <a:latin typeface="Times New Roman" panose="02020603050405020304" pitchFamily="18" charset="0"/>
                <a:cs typeface="Times New Roman" panose="02020603050405020304" pitchFamily="18" charset="0"/>
              </a:rPr>
              <a:t>How </a:t>
            </a:r>
            <a:r>
              <a:rPr lang="fi-FI" sz="2600" dirty="0" err="1">
                <a:latin typeface="Times New Roman" panose="02020603050405020304" pitchFamily="18" charset="0"/>
                <a:cs typeface="Times New Roman" panose="02020603050405020304" pitchFamily="18" charset="0"/>
              </a:rPr>
              <a:t>effective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are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the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country`s</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banks</a:t>
            </a:r>
            <a:r>
              <a:rPr lang="fi-FI" sz="2600" dirty="0">
                <a:latin typeface="Times New Roman" panose="02020603050405020304" pitchFamily="18" charset="0"/>
                <a:cs typeface="Times New Roman" panose="02020603050405020304" pitchFamily="18" charset="0"/>
              </a:rPr>
              <a:t> in </a:t>
            </a:r>
            <a:r>
              <a:rPr lang="fi-FI" sz="2600" dirty="0" err="1">
                <a:latin typeface="Times New Roman" panose="02020603050405020304" pitchFamily="18" charset="0"/>
                <a:cs typeface="Times New Roman" panose="02020603050405020304" pitchFamily="18" charset="0"/>
              </a:rPr>
              <a:t>collecting</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savings</a:t>
            </a:r>
            <a:r>
              <a:rPr lang="fi-FI" sz="2600" dirty="0">
                <a:latin typeface="Times New Roman" panose="02020603050405020304" pitchFamily="18" charset="0"/>
                <a:cs typeface="Times New Roman" panose="02020603050405020304" pitchFamily="18" charset="0"/>
              </a:rPr>
              <a:t> and </a:t>
            </a:r>
            <a:r>
              <a:rPr lang="fi-FI" sz="2600" dirty="0" err="1">
                <a:latin typeface="Times New Roman" panose="02020603050405020304" pitchFamily="18" charset="0"/>
                <a:cs typeface="Times New Roman" panose="02020603050405020304" pitchFamily="18" charset="0"/>
              </a:rPr>
              <a:t>channeling</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them</a:t>
            </a:r>
            <a:r>
              <a:rPr lang="fi-FI" sz="2600" dirty="0">
                <a:latin typeface="Times New Roman" panose="02020603050405020304" pitchFamily="18" charset="0"/>
                <a:cs typeface="Times New Roman" panose="02020603050405020304" pitchFamily="18" charset="0"/>
              </a:rPr>
              <a:t> into </a:t>
            </a:r>
            <a:r>
              <a:rPr lang="fi-FI" sz="2600" dirty="0" err="1">
                <a:latin typeface="Times New Roman" panose="02020603050405020304" pitchFamily="18" charset="0"/>
                <a:cs typeface="Times New Roman" panose="02020603050405020304" pitchFamily="18" charset="0"/>
              </a:rPr>
              <a:t>investment</a:t>
            </a:r>
            <a:r>
              <a:rPr lang="fi-FI" sz="2600" dirty="0">
                <a:latin typeface="Times New Roman" panose="02020603050405020304" pitchFamily="18" charset="0"/>
                <a:cs typeface="Times New Roman" panose="02020603050405020304" pitchFamily="18" charset="0"/>
              </a:rPr>
              <a:t>?</a:t>
            </a:r>
          </a:p>
          <a:p>
            <a:pPr marL="457200" indent="-457200">
              <a:buAutoNum type="arabicPeriod"/>
            </a:pPr>
            <a:endParaRPr lang="fi-FI" sz="2600" dirty="0">
              <a:latin typeface="Times New Roman" panose="02020603050405020304" pitchFamily="18" charset="0"/>
              <a:cs typeface="Times New Roman" panose="02020603050405020304" pitchFamily="18" charset="0"/>
            </a:endParaRPr>
          </a:p>
          <a:p>
            <a:pPr marL="457200" indent="-457200">
              <a:buAutoNum type="arabicPeriod"/>
            </a:pPr>
            <a:r>
              <a:rPr lang="fi-FI" sz="2600" dirty="0">
                <a:latin typeface="Times New Roman" panose="02020603050405020304" pitchFamily="18" charset="0"/>
                <a:cs typeface="Times New Roman" panose="02020603050405020304" pitchFamily="18" charset="0"/>
              </a:rPr>
              <a:t>Is </a:t>
            </a:r>
            <a:r>
              <a:rPr lang="fi-FI" sz="2600" dirty="0" err="1">
                <a:latin typeface="Times New Roman" panose="02020603050405020304" pitchFamily="18" charset="0"/>
                <a:cs typeface="Times New Roman" panose="02020603050405020304" pitchFamily="18" charset="0"/>
              </a:rPr>
              <a:t>there</a:t>
            </a:r>
            <a:r>
              <a:rPr lang="fi-FI" sz="2600" dirty="0">
                <a:latin typeface="Times New Roman" panose="02020603050405020304" pitchFamily="18" charset="0"/>
                <a:cs typeface="Times New Roman" panose="02020603050405020304" pitchFamily="18" charset="0"/>
              </a:rPr>
              <a:t> a market for </a:t>
            </a:r>
            <a:r>
              <a:rPr lang="fi-FI" sz="2600" dirty="0" err="1">
                <a:latin typeface="Times New Roman" panose="02020603050405020304" pitchFamily="18" charset="0"/>
                <a:cs typeface="Times New Roman" panose="02020603050405020304" pitchFamily="18" charset="0"/>
              </a:rPr>
              <a:t>corporate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debt</a:t>
            </a:r>
            <a:r>
              <a:rPr lang="fi-FI" sz="2600" dirty="0">
                <a:latin typeface="Times New Roman" panose="02020603050405020304" pitchFamily="18" charset="0"/>
                <a:cs typeface="Times New Roman" panose="02020603050405020304" pitchFamily="18" charset="0"/>
              </a:rPr>
              <a:t>?</a:t>
            </a:r>
          </a:p>
          <a:p>
            <a:pPr marL="457200" indent="-457200">
              <a:buAutoNum type="arabicPeriod"/>
            </a:pPr>
            <a:endParaRPr lang="fi-FI" sz="2600" dirty="0">
              <a:latin typeface="Times New Roman" panose="02020603050405020304" pitchFamily="18" charset="0"/>
              <a:cs typeface="Times New Roman" panose="02020603050405020304" pitchFamily="18" charset="0"/>
            </a:endParaRPr>
          </a:p>
          <a:p>
            <a:pPr marL="457200" indent="-457200">
              <a:buAutoNum type="arabicPeriod"/>
            </a:pPr>
            <a:r>
              <a:rPr lang="fi-FI" sz="2600" dirty="0">
                <a:latin typeface="Times New Roman" panose="02020603050405020304" pitchFamily="18" charset="0"/>
                <a:cs typeface="Times New Roman" panose="02020603050405020304" pitchFamily="18" charset="0"/>
              </a:rPr>
              <a:t>How </a:t>
            </a:r>
            <a:r>
              <a:rPr lang="fi-FI" sz="2600" dirty="0" err="1">
                <a:latin typeface="Times New Roman" panose="02020603050405020304" pitchFamily="18" charset="0"/>
                <a:cs typeface="Times New Roman" panose="02020603050405020304" pitchFamily="18" charset="0"/>
              </a:rPr>
              <a:t>reliable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are</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sources</a:t>
            </a:r>
            <a:r>
              <a:rPr lang="fi-FI" sz="2600" dirty="0">
                <a:latin typeface="Times New Roman" panose="02020603050405020304" pitchFamily="18" charset="0"/>
                <a:cs typeface="Times New Roman" panose="02020603050405020304" pitchFamily="18" charset="0"/>
              </a:rPr>
              <a:t> of </a:t>
            </a:r>
            <a:r>
              <a:rPr lang="fi-FI" sz="2600" dirty="0" err="1">
                <a:latin typeface="Times New Roman" panose="02020603050405020304" pitchFamily="18" charset="0"/>
                <a:cs typeface="Times New Roman" panose="02020603050405020304" pitchFamily="18" charset="0"/>
              </a:rPr>
              <a:t>information</a:t>
            </a:r>
            <a:r>
              <a:rPr lang="fi-FI" sz="2600" dirty="0">
                <a:latin typeface="Times New Roman" panose="02020603050405020304" pitchFamily="18" charset="0"/>
                <a:cs typeface="Times New Roman" panose="02020603050405020304" pitchFamily="18" charset="0"/>
              </a:rPr>
              <a:t> on </a:t>
            </a:r>
            <a:r>
              <a:rPr lang="fi-FI" sz="2600" dirty="0" err="1">
                <a:latin typeface="Times New Roman" panose="02020603050405020304" pitchFamily="18" charset="0"/>
                <a:cs typeface="Times New Roman" panose="02020603050405020304" pitchFamily="18" charset="0"/>
              </a:rPr>
              <a:t>company</a:t>
            </a:r>
            <a:r>
              <a:rPr lang="fi-FI" sz="2600" dirty="0">
                <a:latin typeface="Times New Roman" panose="02020603050405020304" pitchFamily="18" charset="0"/>
                <a:cs typeface="Times New Roman" panose="02020603050405020304" pitchFamily="18" charset="0"/>
              </a:rPr>
              <a:t> </a:t>
            </a:r>
            <a:r>
              <a:rPr lang="fi-FI" sz="2600" dirty="0" err="1">
                <a:latin typeface="Times New Roman" panose="02020603050405020304" pitchFamily="18" charset="0"/>
                <a:cs typeface="Times New Roman" panose="02020603050405020304" pitchFamily="18" charset="0"/>
              </a:rPr>
              <a:t>performance</a:t>
            </a:r>
            <a:r>
              <a:rPr lang="fi-FI"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84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4382"/>
          </a:xfrm>
        </p:spPr>
        <p:txBody>
          <a:bodyPr>
            <a:normAutofit fontScale="90000"/>
          </a:bodyPr>
          <a:lstStyle/>
          <a:p>
            <a:r>
              <a:rPr lang="en-US" sz="3500" b="1" dirty="0">
                <a:latin typeface="Times New Roman" panose="02020603050405020304" pitchFamily="18" charset="0"/>
                <a:cs typeface="Times New Roman" panose="02020603050405020304" pitchFamily="18" charset="0"/>
              </a:rPr>
              <a:t>The </a:t>
            </a:r>
            <a:r>
              <a:rPr lang="en-US" sz="3500" b="1" dirty="0" err="1">
                <a:latin typeface="Times New Roman" panose="02020603050405020304" pitchFamily="18" charset="0"/>
                <a:cs typeface="Times New Roman" panose="02020603050405020304" pitchFamily="18" charset="0"/>
              </a:rPr>
              <a:t>importanse</a:t>
            </a:r>
            <a:r>
              <a:rPr lang="en-US" sz="3500" b="1" dirty="0">
                <a:latin typeface="Times New Roman" panose="02020603050405020304" pitchFamily="18" charset="0"/>
                <a:cs typeface="Times New Roman" panose="02020603050405020304" pitchFamily="18" charset="0"/>
              </a:rPr>
              <a:t> of Institutions in Emerging Markets for investment decisions</a:t>
            </a:r>
          </a:p>
        </p:txBody>
      </p:sp>
      <p:sp>
        <p:nvSpPr>
          <p:cNvPr id="3" name="Content Placeholder 2"/>
          <p:cNvSpPr>
            <a:spLocks noGrp="1"/>
          </p:cNvSpPr>
          <p:nvPr>
            <p:ph idx="1"/>
          </p:nvPr>
        </p:nvSpPr>
        <p:spPr>
          <a:xfrm>
            <a:off x="838200" y="1526959"/>
            <a:ext cx="10515600" cy="4891596"/>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What is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 in EMs </a:t>
            </a:r>
            <a:r>
              <a:rPr lang="en-US" dirty="0">
                <a:latin typeface="Times New Roman" panose="02020603050405020304" pitchFamily="18" charset="0"/>
                <a:cs typeface="Times New Roman" panose="02020603050405020304" pitchFamily="18" charset="0"/>
              </a:rPr>
              <a:t>is not only their economic potential or liberalizing investment environments but also </a:t>
            </a:r>
            <a:r>
              <a:rPr lang="en-US" dirty="0">
                <a:solidFill>
                  <a:srgbClr val="FF0000"/>
                </a:solidFill>
                <a:highlight>
                  <a:srgbClr val="FFFF00"/>
                </a:highlight>
                <a:latin typeface="Times New Roman" panose="02020603050405020304" pitchFamily="18" charset="0"/>
                <a:cs typeface="Times New Roman" panose="02020603050405020304" pitchFamily="18" charset="0"/>
              </a:rPr>
              <a:t>the institutional infrastructure.</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latin typeface="Times New Roman" panose="02020603050405020304" pitchFamily="18" charset="0"/>
                <a:cs typeface="Times New Roman" panose="02020603050405020304" pitchFamily="18" charset="0"/>
              </a:rPr>
              <a:t>Dismantling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government</a:t>
            </a:r>
            <a:r>
              <a:rPr lang="fi-FI" dirty="0">
                <a:latin typeface="Times New Roman" panose="02020603050405020304" pitchFamily="18" charset="0"/>
                <a:cs typeface="Times New Roman" panose="02020603050405020304" pitchFamily="18" charset="0"/>
              </a:rPr>
              <a:t> intervention and </a:t>
            </a:r>
            <a:r>
              <a:rPr lang="fi-FI" dirty="0" err="1">
                <a:latin typeface="Times New Roman" panose="02020603050405020304" pitchFamily="18" charset="0"/>
                <a:cs typeface="Times New Roman" panose="02020603050405020304" pitchFamily="18" charset="0"/>
              </a:rPr>
              <a:t>reducing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barriers</a:t>
            </a:r>
            <a:r>
              <a:rPr lang="fi-FI" dirty="0">
                <a:latin typeface="Times New Roman" panose="02020603050405020304" pitchFamily="18" charset="0"/>
                <a:cs typeface="Times New Roman" panose="02020603050405020304" pitchFamily="18" charset="0"/>
              </a:rPr>
              <a:t> to </a:t>
            </a:r>
            <a:r>
              <a:rPr lang="fi-FI" dirty="0" err="1">
                <a:latin typeface="Times New Roman" panose="02020603050405020304" pitchFamily="18" charset="0"/>
                <a:cs typeface="Times New Roman" panose="02020603050405020304" pitchFamily="18" charset="0"/>
              </a:rPr>
              <a:t>international</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trade</a:t>
            </a:r>
            <a:r>
              <a:rPr lang="fi-FI" dirty="0">
                <a:latin typeface="Times New Roman" panose="02020603050405020304" pitchFamily="18" charset="0"/>
                <a:cs typeface="Times New Roman" panose="02020603050405020304" pitchFamily="18" charset="0"/>
              </a:rPr>
              <a:t> and </a:t>
            </a:r>
            <a:r>
              <a:rPr lang="fi-FI" dirty="0" err="1">
                <a:latin typeface="Times New Roman" panose="02020603050405020304" pitchFamily="18" charset="0"/>
                <a:cs typeface="Times New Roman" panose="02020603050405020304" pitchFamily="18" charset="0"/>
              </a:rPr>
              <a:t>investment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can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spark</a:t>
            </a:r>
            <a:r>
              <a:rPr lang="fi-FI" dirty="0">
                <a:latin typeface="Times New Roman" panose="02020603050405020304" pitchFamily="18" charset="0"/>
                <a:cs typeface="Times New Roman" panose="02020603050405020304" pitchFamily="18" charset="0"/>
              </a:rPr>
              <a:t> market </a:t>
            </a:r>
            <a:r>
              <a:rPr lang="fi-FI" dirty="0" err="1">
                <a:latin typeface="Times New Roman" panose="02020603050405020304" pitchFamily="18" charset="0"/>
                <a:cs typeface="Times New Roman" panose="02020603050405020304" pitchFamily="18" charset="0"/>
              </a:rPr>
              <a:t>development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but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they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do</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not</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immediately</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produce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well-functioning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markets</a:t>
            </a:r>
            <a:r>
              <a:rPr lang="fi-FI" dirty="0">
                <a:latin typeface="Times New Roman" panose="02020603050405020304" pitchFamily="18" charset="0"/>
                <a:cs typeface="Times New Roman" panose="02020603050405020304" pitchFamily="18" charset="0"/>
              </a:rPr>
              <a:t>.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dirty="0" err="1">
                <a:solidFill>
                  <a:srgbClr val="FF0000"/>
                </a:solidFill>
                <a:highlight>
                  <a:srgbClr val="FFFF00"/>
                </a:highlight>
                <a:latin typeface="Times New Roman" panose="02020603050405020304" pitchFamily="18" charset="0"/>
                <a:cs typeface="Times New Roman" panose="02020603050405020304" pitchFamily="18" charset="0"/>
              </a:rPr>
              <a:t>Absent</a:t>
            </a:r>
            <a:r>
              <a:rPr lang="fi-FI" dirty="0">
                <a:solidFill>
                  <a:srgbClr val="FF0000"/>
                </a:solidFill>
                <a:highlight>
                  <a:srgbClr val="FFFF00"/>
                </a:highlight>
                <a:latin typeface="Times New Roman" panose="02020603050405020304" pitchFamily="18" charset="0"/>
                <a:cs typeface="Times New Roman" panose="02020603050405020304" pitchFamily="18" charset="0"/>
              </a:rPr>
              <a:t>/</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unreliable</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sources</a:t>
            </a:r>
            <a:r>
              <a:rPr lang="fi-FI" dirty="0">
                <a:solidFill>
                  <a:srgbClr val="FF0000"/>
                </a:solidFill>
                <a:highlight>
                  <a:srgbClr val="FFFF00"/>
                </a:highlight>
                <a:latin typeface="Times New Roman" panose="02020603050405020304" pitchFamily="18" charset="0"/>
                <a:cs typeface="Times New Roman" panose="02020603050405020304" pitchFamily="18" charset="0"/>
              </a:rPr>
              <a:t> of market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information</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an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uncertain</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regulatory</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environment</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inefficient</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judicial</a:t>
            </a:r>
            <a:r>
              <a:rPr lang="fi-FI"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dirty="0" err="1">
                <a:solidFill>
                  <a:srgbClr val="FF0000"/>
                </a:solidFill>
                <a:highlight>
                  <a:srgbClr val="FFFF00"/>
                </a:highlight>
                <a:latin typeface="Times New Roman" panose="02020603050405020304" pitchFamily="18" charset="0"/>
                <a:cs typeface="Times New Roman" panose="02020603050405020304" pitchFamily="18" charset="0"/>
              </a:rPr>
              <a:t>system</a:t>
            </a:r>
            <a:r>
              <a:rPr lang="fi-FI" dirty="0">
                <a:latin typeface="Times New Roman" panose="02020603050405020304" pitchFamily="18" charset="0"/>
                <a:cs typeface="Times New Roman" panose="02020603050405020304" pitchFamily="18" charset="0"/>
              </a:rPr>
              <a:t> –  </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sources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market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failure</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just">
              <a:buNone/>
            </a:pPr>
            <a:endParaRPr lang="fi-FI" sz="2200" dirty="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AC11CDB4-24D8-48B7-B860-6487D4DB7276}"/>
              </a:ext>
            </a:extLst>
          </p:cNvPr>
          <p:cNvCxnSpPr/>
          <p:nvPr/>
        </p:nvCxnSpPr>
        <p:spPr>
          <a:xfrm flipV="1">
            <a:off x="8531441" y="4811697"/>
            <a:ext cx="958788" cy="26633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964B357-1A1C-4766-A709-59CB16F60CD0}"/>
              </a:ext>
            </a:extLst>
          </p:cNvPr>
          <p:cNvSpPr/>
          <p:nvPr/>
        </p:nvSpPr>
        <p:spPr>
          <a:xfrm>
            <a:off x="9490229" y="4447309"/>
            <a:ext cx="1863571" cy="54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Institutions</a:t>
            </a:r>
            <a:endParaRPr lang="LID4096" sz="2500" dirty="0"/>
          </a:p>
        </p:txBody>
      </p:sp>
    </p:spTree>
    <p:extLst>
      <p:ext uri="{BB962C8B-B14F-4D97-AF65-F5344CB8AC3E}">
        <p14:creationId xmlns:p14="http://schemas.microsoft.com/office/powerpoint/2010/main" val="24810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3278</Words>
  <Application>Microsoft Office PowerPoint</Application>
  <PresentationFormat>Widescreen</PresentationFormat>
  <Paragraphs>346</Paragraphs>
  <Slides>46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Times New Roman</vt:lpstr>
      <vt:lpstr>Wingdings</vt:lpstr>
      <vt:lpstr>Office Theme</vt:lpstr>
      <vt:lpstr>Institutions in emerging markets</vt:lpstr>
      <vt:lpstr>Institution-based view of global business (from Prof. Mike Peng public lecture) </vt:lpstr>
      <vt:lpstr>What are institutions?</vt:lpstr>
      <vt:lpstr>Transaction costs and institutions</vt:lpstr>
      <vt:lpstr>Product, capital and labor market institutions</vt:lpstr>
      <vt:lpstr>Examples of institutions-related questions to ask before investing into emerging market</vt:lpstr>
      <vt:lpstr>Examples of institutions-related questions to ask before investing into emerging market</vt:lpstr>
      <vt:lpstr>Examples of institutions-related questions to ask before investing into emerging market</vt:lpstr>
      <vt:lpstr>The importanse of Institutions in Emerging Markets for investment decisions</vt:lpstr>
      <vt:lpstr>Institutions: Country comparison example (Khana and Palepu 1997, HBR)</vt:lpstr>
      <vt:lpstr>Institutional voids in Emerging Markets</vt:lpstr>
      <vt:lpstr>Main sources of market failures due to institutional voids (Rottig 2016, IJoEM- Interntional Journal of Emerging Markets)</vt:lpstr>
      <vt:lpstr> Firm Strategies for Addressing Institutional Voids </vt:lpstr>
      <vt:lpstr>Nonmarket exchanges </vt:lpstr>
      <vt:lpstr>Informal institutions in EM</vt:lpstr>
      <vt:lpstr>Examples of informal institutions  </vt:lpstr>
      <vt:lpstr>Video: Formal versus informal institutions</vt:lpstr>
      <vt:lpstr>Importance of networks/business groups in emerging economies</vt:lpstr>
      <vt:lpstr>Business groups in emerging economies  (Khanna and Rivkin 2001)</vt:lpstr>
      <vt:lpstr>PowerPoint Presentation</vt:lpstr>
      <vt:lpstr>PowerPoint Presentation</vt:lpstr>
      <vt:lpstr>What do groups do?</vt:lpstr>
      <vt:lpstr>Why do it within the group?</vt:lpstr>
      <vt:lpstr>South Korean chaebol: Example of business group in EMs</vt:lpstr>
      <vt:lpstr>Grupo Carso of Mexico</vt:lpstr>
      <vt:lpstr>Tata group in India</vt:lpstr>
      <vt:lpstr>Video: TATA group</vt:lpstr>
      <vt:lpstr>Venture capital (Alhstrom and Bruton 2006)</vt:lpstr>
      <vt:lpstr>Venture capital in emerging markets  (Alhstrom and Bruton 2006)</vt:lpstr>
      <vt:lpstr>Venture capital in emerging markets  (Alhstrom and Bruton 2006)</vt:lpstr>
      <vt:lpstr>Institutional pressures by local governments (Rottig 2016, IJOEM)</vt:lpstr>
      <vt:lpstr>Liability of foreigness</vt:lpstr>
      <vt:lpstr>Liability of foreigness</vt:lpstr>
      <vt:lpstr>Liability of foreigness</vt:lpstr>
      <vt:lpstr> Environmentally derived LOF </vt:lpstr>
      <vt:lpstr>Figure shows different directions in which firms can move between EMs and DMs and conceptualisation of how LOF varies based on directionality of foreign investment (Gaur et al. 2011)</vt:lpstr>
      <vt:lpstr>Environmentally derived LOF</vt:lpstr>
      <vt:lpstr>Firm-based LOF</vt:lpstr>
      <vt:lpstr>Firm-based LOF</vt:lpstr>
      <vt:lpstr>New typology of emerging economies</vt:lpstr>
      <vt:lpstr>New typology of emerging economies  (Hoskisson et al. 2013; Journal of Management Studies)</vt:lpstr>
      <vt:lpstr>New typology of emerging economies</vt:lpstr>
      <vt:lpstr>Emerging Markets types</vt:lpstr>
      <vt:lpstr>Graph discussion</vt:lpstr>
      <vt:lpstr>The importance of market-institution Ambidexterity when operating in EMs (from public lecture of prof. Mike Peng)</vt:lpstr>
      <vt:lpstr>Where to get information on institutions in emerging markets?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Ledyaeva Svetlana</dc:creator>
  <cp:lastModifiedBy>Ledyaeva Svetlana</cp:lastModifiedBy>
  <cp:revision>290</cp:revision>
  <dcterms:created xsi:type="dcterms:W3CDTF">2017-02-09T14:56:09Z</dcterms:created>
  <dcterms:modified xsi:type="dcterms:W3CDTF">2021-01-29T12:15:58Z</dcterms:modified>
</cp:coreProperties>
</file>