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1790" r:id="rId4"/>
    <p:sldId id="1751" r:id="rId5"/>
    <p:sldId id="1750" r:id="rId6"/>
    <p:sldId id="1752" r:id="rId7"/>
    <p:sldId id="1788" r:id="rId8"/>
    <p:sldId id="278" r:id="rId9"/>
    <p:sldId id="299" r:id="rId10"/>
    <p:sldId id="1764" r:id="rId11"/>
    <p:sldId id="272" r:id="rId12"/>
    <p:sldId id="270" r:id="rId13"/>
    <p:sldId id="274" r:id="rId14"/>
    <p:sldId id="275" r:id="rId15"/>
    <p:sldId id="276" r:id="rId16"/>
    <p:sldId id="1772" r:id="rId17"/>
    <p:sldId id="1763" r:id="rId18"/>
    <p:sldId id="1755" r:id="rId19"/>
    <p:sldId id="1765" r:id="rId20"/>
    <p:sldId id="1766" r:id="rId21"/>
    <p:sldId id="1767" r:id="rId22"/>
    <p:sldId id="1768" r:id="rId23"/>
    <p:sldId id="1769" r:id="rId24"/>
    <p:sldId id="1756" r:id="rId25"/>
    <p:sldId id="284" r:id="rId26"/>
    <p:sldId id="283" r:id="rId27"/>
    <p:sldId id="1770" r:id="rId28"/>
    <p:sldId id="1759" r:id="rId29"/>
    <p:sldId id="1771" r:id="rId30"/>
    <p:sldId id="1761" r:id="rId31"/>
    <p:sldId id="1773" r:id="rId32"/>
    <p:sldId id="1774" r:id="rId33"/>
    <p:sldId id="291" r:id="rId34"/>
    <p:sldId id="1775" r:id="rId35"/>
    <p:sldId id="1789" r:id="rId36"/>
    <p:sldId id="1786" r:id="rId37"/>
    <p:sldId id="1725" r:id="rId38"/>
    <p:sldId id="1741" r:id="rId39"/>
    <p:sldId id="1784" r:id="rId40"/>
    <p:sldId id="1742" r:id="rId41"/>
    <p:sldId id="1748" r:id="rId42"/>
    <p:sldId id="1776" r:id="rId43"/>
    <p:sldId id="1777" r:id="rId44"/>
    <p:sldId id="1778" r:id="rId45"/>
    <p:sldId id="1779" r:id="rId46"/>
    <p:sldId id="178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5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4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107A-1ED5-4E45-9238-6BCF3A29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8231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9EA-066F-E043-9C14-E7E09C5B1CD2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qld.org.a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ldfatheroftheyear.org.au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hg.com/intercontinental/hotels/us/en/sanctuary-cove/bneql/hoteldetai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Business Communication (3cr)</a:t>
            </a:r>
          </a:p>
          <a:p>
            <a:pPr algn="ctr"/>
            <a:r>
              <a:rPr lang="en-US" sz="2800" b="1" dirty="0"/>
              <a:t>MLI61A130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Session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6412" y="5559420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</a:t>
            </a:r>
            <a:r>
              <a:rPr lang="en-GB" dirty="0"/>
              <a:t>: Mark 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09" y="2488557"/>
            <a:ext cx="2489903" cy="27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AB7D6-CC9E-7741-B8E6-062BB8BCEBB4}"/>
              </a:ext>
            </a:extLst>
          </p:cNvPr>
          <p:cNvSpPr txBox="1"/>
          <p:nvPr/>
        </p:nvSpPr>
        <p:spPr>
          <a:xfrm>
            <a:off x="1634490" y="1863378"/>
            <a:ext cx="478206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/>
              <a:t>When you write well…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Enhances your credibility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More chance of reader receiving &amp; understanding your message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More chance of reader doing what you want</a:t>
            </a:r>
          </a:p>
          <a:p>
            <a:endParaRPr lang="en-AU" sz="2000" dirty="0"/>
          </a:p>
          <a:p>
            <a:r>
              <a:rPr lang="en-AU" sz="2000" dirty="0"/>
              <a:t>So let’s learn to write well!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522B-8187-114A-9623-7BB554EFBD6C}"/>
              </a:ext>
            </a:extLst>
          </p:cNvPr>
          <p:cNvSpPr txBox="1"/>
          <p:nvPr/>
        </p:nvSpPr>
        <p:spPr>
          <a:xfrm>
            <a:off x="2065302" y="486678"/>
            <a:ext cx="4961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BUSINESS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478DA-3CA7-3F46-95CD-AA28B5439BB0}"/>
              </a:ext>
            </a:extLst>
          </p:cNvPr>
          <p:cNvSpPr txBox="1"/>
          <p:nvPr/>
        </p:nvSpPr>
        <p:spPr>
          <a:xfrm>
            <a:off x="1634490" y="5440680"/>
            <a:ext cx="491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Applies to emails, WhatsApp messages, executive summaries, PowerPoint reports…</a:t>
            </a:r>
          </a:p>
        </p:txBody>
      </p:sp>
      <p:pic>
        <p:nvPicPr>
          <p:cNvPr id="5" name="Picture 4" descr="353.jpg">
            <a:extLst>
              <a:ext uri="{FF2B5EF4-FFF2-40B4-BE49-F238E27FC236}">
                <a16:creationId xmlns:a16="http://schemas.microsoft.com/office/drawing/2014/main" id="{B3B45C29-6DA8-034C-A4F7-DA9AED9D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7" y="3713480"/>
            <a:ext cx="1892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823" y="4390965"/>
            <a:ext cx="4154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Tips: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Strategize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Write 1</a:t>
            </a:r>
            <a:r>
              <a:rPr lang="en-US" sz="2200" baseline="30000" dirty="0"/>
              <a:t>st</a:t>
            </a:r>
            <a:r>
              <a:rPr lang="en-US" sz="2200" dirty="0"/>
              <a:t> draft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Edit &amp;/or ask someone to check &amp;/or test it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Edit 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823" y="1804268"/>
            <a:ext cx="44392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 (</a:t>
            </a:r>
            <a:r>
              <a:rPr lang="en-US" sz="2200" i="1" dirty="0"/>
              <a:t>yesterday’s session</a:t>
            </a:r>
            <a:r>
              <a:rPr lang="en-US" sz="2200" dirty="0"/>
              <a:t>):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Communicator strategy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Audience strategy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Message strategy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Channel Choice strategy</a:t>
            </a:r>
          </a:p>
          <a:p>
            <a:endParaRPr lang="en-US" sz="2200" dirty="0"/>
          </a:p>
          <a:p>
            <a:r>
              <a:rPr lang="en-US" sz="2200" dirty="0"/>
              <a:t>Then COMPOSE (write)…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8563" y="115268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Composing Techniques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302" y="486678"/>
            <a:ext cx="4961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BUSINESS WRITING</a:t>
            </a:r>
          </a:p>
        </p:txBody>
      </p:sp>
      <p:pic>
        <p:nvPicPr>
          <p:cNvPr id="4" name="Picture 3" descr="Business-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16" y="2336510"/>
            <a:ext cx="2707684" cy="27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6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997" y="1744917"/>
            <a:ext cx="44959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Conduct research: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Interview/s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Company documents (</a:t>
            </a:r>
            <a:r>
              <a:rPr lang="en-US" dirty="0" err="1"/>
              <a:t>eg</a:t>
            </a:r>
            <a:r>
              <a:rPr lang="en-US" dirty="0"/>
              <a:t> online)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Company communications (</a:t>
            </a:r>
            <a:r>
              <a:rPr lang="en-US" dirty="0" err="1"/>
              <a:t>eg</a:t>
            </a:r>
            <a:r>
              <a:rPr lang="en-US" dirty="0"/>
              <a:t> emails)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Surveys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215" y="3596667"/>
            <a:ext cx="464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Organize (overall structure)</a:t>
            </a:r>
            <a:r>
              <a:rPr lang="en-US" dirty="0"/>
              <a:t>:</a:t>
            </a:r>
          </a:p>
          <a:p>
            <a:r>
              <a:rPr lang="en-US" dirty="0"/>
              <a:t>Group ideas: </a:t>
            </a:r>
            <a:r>
              <a:rPr lang="en-US" dirty="0" err="1"/>
              <a:t>mindmap</a:t>
            </a:r>
            <a:r>
              <a:rPr lang="en-US" dirty="0"/>
              <a:t>/idea chart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215" y="4504910"/>
            <a:ext cx="2848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Narrow your focus: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Skim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Nutshell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Bottom line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Elevator pitch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0556" y="1828009"/>
            <a:ext cx="2670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Draft your text</a:t>
            </a:r>
            <a:r>
              <a:rPr lang="en-US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Organize (</a:t>
            </a:r>
            <a:r>
              <a:rPr lang="en-US" dirty="0" err="1"/>
              <a:t>eg</a:t>
            </a:r>
            <a:r>
              <a:rPr lang="en-US" dirty="0"/>
              <a:t> main points)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Start writing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Don’t edit yet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208" y="3608537"/>
            <a:ext cx="2729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Edit (in this order)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For strategy &amp; focus 1</a:t>
            </a:r>
            <a:r>
              <a:rPr lang="en-US" baseline="30000" dirty="0"/>
              <a:t>st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For macro issues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For micro issues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For correctness (</a:t>
            </a:r>
            <a:r>
              <a:rPr lang="en-US" dirty="0" err="1"/>
              <a:t>eg</a:t>
            </a:r>
            <a:r>
              <a:rPr lang="en-US" dirty="0"/>
              <a:t> spelling, grammar &amp; punctuation)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563" y="115268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Composing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04271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1" y="2105902"/>
            <a:ext cx="43278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3. Narrow your focus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b="1" dirty="0"/>
              <a:t>Skim </a:t>
            </a:r>
            <a:r>
              <a:rPr lang="en-US" sz="2200" dirty="0">
                <a:solidFill>
                  <a:srgbClr val="FF0000"/>
                </a:solidFill>
              </a:rPr>
              <a:t>(HSV: High Skim Value)</a:t>
            </a:r>
            <a:r>
              <a:rPr lang="en-US" sz="2200" i="1" dirty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Imagine reader skimming…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What does reader need to know </a:t>
            </a:r>
            <a:r>
              <a:rPr lang="en-US" sz="2200" dirty="0">
                <a:solidFill>
                  <a:srgbClr val="0070C0"/>
                </a:solidFill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</a:rPr>
              <a:t>st</a:t>
            </a:r>
            <a:r>
              <a:rPr lang="en-US" sz="2200" dirty="0">
                <a:solidFill>
                  <a:srgbClr val="0070C0"/>
                </a:solidFill>
              </a:rPr>
              <a:t>, 2</a:t>
            </a:r>
            <a:r>
              <a:rPr lang="en-US" sz="2200" baseline="30000" dirty="0">
                <a:solidFill>
                  <a:srgbClr val="0070C0"/>
                </a:solidFill>
              </a:rPr>
              <a:t>nd</a:t>
            </a:r>
            <a:r>
              <a:rPr lang="en-US" sz="2200" dirty="0">
                <a:solidFill>
                  <a:srgbClr val="0070C0"/>
                </a:solidFill>
              </a:rPr>
              <a:t>, 3</a:t>
            </a:r>
            <a:r>
              <a:rPr lang="en-US" sz="2200" baseline="30000" dirty="0">
                <a:solidFill>
                  <a:srgbClr val="0070C0"/>
                </a:solidFill>
              </a:rPr>
              <a:t>rd</a:t>
            </a:r>
            <a:r>
              <a:rPr lang="en-US" sz="2200" dirty="0">
                <a:solidFill>
                  <a:srgbClr val="0070C0"/>
                </a:solidFill>
              </a:rPr>
              <a:t>… </a:t>
            </a:r>
            <a:r>
              <a:rPr lang="en-US" sz="2200" dirty="0"/>
              <a:t>if he/she skims text?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8563" y="115268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Composing Techniques</a:t>
            </a:r>
          </a:p>
        </p:txBody>
      </p:sp>
      <p:pic>
        <p:nvPicPr>
          <p:cNvPr id="4" name="Picture 3" descr="skimm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18" y="2105902"/>
            <a:ext cx="3398265" cy="22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7" y="1665598"/>
            <a:ext cx="54520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4. Draft your text</a:t>
            </a:r>
            <a:endParaRPr lang="en-US" sz="2200" dirty="0"/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Don’t start with blank page - start with lots of unedited text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Like sculpture, begin with ‘mess’ (in Draft stage) &amp; methodically perfect (in Edit stage)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8563" y="691015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Composing Techniques</a:t>
            </a:r>
          </a:p>
        </p:txBody>
      </p:sp>
      <p:pic>
        <p:nvPicPr>
          <p:cNvPr id="6" name="Picture 5" descr="use-chisel-sculpture-tool-800x8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6233"/>
          <a:stretch/>
        </p:blipFill>
        <p:spPr>
          <a:xfrm>
            <a:off x="2649894" y="4241861"/>
            <a:ext cx="3153747" cy="24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9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069" y="16597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5. Edit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2416" y="2622942"/>
            <a:ext cx="43725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0070C0"/>
                </a:solidFill>
              </a:rPr>
              <a:t>MACRO:</a:t>
            </a:r>
            <a:r>
              <a:rPr lang="en-US" dirty="0"/>
              <a:t> structures (</a:t>
            </a:r>
            <a:r>
              <a:rPr lang="en-US" dirty="0" err="1"/>
              <a:t>eg</a:t>
            </a:r>
            <a:r>
              <a:rPr lang="en-US" dirty="0"/>
              <a:t> headings &amp; paragraphs) – to suit your arguments</a:t>
            </a:r>
          </a:p>
          <a:p>
            <a:pPr marL="0" lvl="1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MICRO</a:t>
            </a:r>
            <a:r>
              <a:rPr lang="en-US" dirty="0"/>
              <a:t>: sentences &amp; words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Brevity (conciseness)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Transitions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Appropriate style (formal/informal)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Language correctness (</a:t>
            </a:r>
            <a:r>
              <a:rPr lang="en-US" dirty="0" err="1"/>
              <a:t>eg</a:t>
            </a:r>
            <a:r>
              <a:rPr lang="en-US" dirty="0"/>
              <a:t> spelling, grammar &amp; punctuation)</a:t>
            </a:r>
          </a:p>
        </p:txBody>
      </p:sp>
      <p:sp>
        <p:nvSpPr>
          <p:cNvPr id="6" name="Merge 5"/>
          <p:cNvSpPr/>
          <p:nvPr/>
        </p:nvSpPr>
        <p:spPr>
          <a:xfrm>
            <a:off x="6314304" y="1890584"/>
            <a:ext cx="2257280" cy="3479991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2310" y="273113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Composing Techniques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3BDF4-AFB5-A940-94FF-C3CE1207D3C4}"/>
              </a:ext>
            </a:extLst>
          </p:cNvPr>
          <p:cNvSpPr txBox="1"/>
          <p:nvPr/>
        </p:nvSpPr>
        <p:spPr>
          <a:xfrm>
            <a:off x="5288696" y="202254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MACRO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4F090-8B94-1141-B6E6-3FA495F9772B}"/>
              </a:ext>
            </a:extLst>
          </p:cNvPr>
          <p:cNvSpPr txBox="1"/>
          <p:nvPr/>
        </p:nvSpPr>
        <p:spPr>
          <a:xfrm>
            <a:off x="5411069" y="446612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MICRO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111B28-F47B-1B41-88B9-FB8AECB0C42C}"/>
              </a:ext>
            </a:extLst>
          </p:cNvPr>
          <p:cNvCxnSpPr/>
          <p:nvPr/>
        </p:nvCxnSpPr>
        <p:spPr>
          <a:xfrm>
            <a:off x="5721181" y="2570205"/>
            <a:ext cx="0" cy="1544595"/>
          </a:xfrm>
          <a:prstGeom prst="straightConnector1">
            <a:avLst/>
          </a:prstGeom>
          <a:ln w="984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6A199-D2B6-954C-BFB6-C9A160BDADB8}"/>
              </a:ext>
            </a:extLst>
          </p:cNvPr>
          <p:cNvSpPr txBox="1"/>
          <p:nvPr/>
        </p:nvSpPr>
        <p:spPr>
          <a:xfrm>
            <a:off x="507291" y="1083628"/>
            <a:ext cx="6807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70C0"/>
                </a:solidFill>
              </a:rPr>
              <a:t>Effective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paragraphs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dirty="0" err="1"/>
              <a:t>have</a:t>
            </a:r>
            <a:r>
              <a:rPr lang="fi-FI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clear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0070C0"/>
                </a:solidFill>
              </a:rPr>
              <a:t>topic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sentence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/>
              <a:t>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supporting</a:t>
            </a:r>
            <a:r>
              <a:rPr lang="fi-FI" sz="2000" dirty="0"/>
              <a:t> </a:t>
            </a:r>
            <a:r>
              <a:rPr lang="fi-FI" sz="2000" dirty="0" err="1"/>
              <a:t>sentences</a:t>
            </a:r>
            <a:r>
              <a:rPr lang="fi-FI" sz="2000" dirty="0"/>
              <a:t> 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70C0"/>
                </a:solidFill>
              </a:rPr>
              <a:t>signposts</a:t>
            </a:r>
            <a:r>
              <a:rPr lang="fi-FI" sz="2000" dirty="0"/>
              <a:t> 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short</a:t>
            </a:r>
            <a:r>
              <a:rPr lang="fi-FI" sz="2000" dirty="0"/>
              <a:t> </a:t>
            </a:r>
          </a:p>
          <a:p>
            <a:endParaRPr lang="en-AU" sz="2000" dirty="0"/>
          </a:p>
          <a:p>
            <a:r>
              <a:rPr lang="fi-FI" sz="2000" dirty="0" err="1"/>
              <a:t>Effective</a:t>
            </a:r>
            <a:r>
              <a:rPr lang="fi-FI" sz="2000" dirty="0"/>
              <a:t> </a:t>
            </a:r>
            <a:r>
              <a:rPr lang="fi-FI" sz="2000" dirty="0" err="1"/>
              <a:t>paragraph</a:t>
            </a:r>
            <a:r>
              <a:rPr lang="fi-FI" sz="2000" dirty="0"/>
              <a:t> </a:t>
            </a:r>
            <a:r>
              <a:rPr lang="fi-FI" sz="2000" dirty="0" err="1"/>
              <a:t>example</a:t>
            </a:r>
            <a:r>
              <a:rPr lang="fi-FI" sz="2000" dirty="0"/>
              <a:t>: </a:t>
            </a:r>
          </a:p>
          <a:p>
            <a:pPr lvl="1"/>
            <a:r>
              <a:rPr lang="fi-FI" sz="2000" b="1" dirty="0">
                <a:solidFill>
                  <a:srgbClr val="FF0000"/>
                </a:solidFill>
              </a:rPr>
              <a:t>An </a:t>
            </a:r>
            <a:r>
              <a:rPr lang="fi-FI" sz="2000" b="1" dirty="0" err="1">
                <a:solidFill>
                  <a:srgbClr val="FF0000"/>
                </a:solidFill>
              </a:rPr>
              <a:t>effective</a:t>
            </a: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 err="1">
                <a:solidFill>
                  <a:srgbClr val="FF0000"/>
                </a:solidFill>
              </a:rPr>
              <a:t>document</a:t>
            </a: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 err="1">
                <a:solidFill>
                  <a:srgbClr val="FF0000"/>
                </a:solidFill>
              </a:rPr>
              <a:t>structure</a:t>
            </a: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 err="1">
                <a:solidFill>
                  <a:srgbClr val="FF0000"/>
                </a:solidFill>
              </a:rPr>
              <a:t>includes</a:t>
            </a: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 err="1">
                <a:solidFill>
                  <a:srgbClr val="FF0000"/>
                </a:solidFill>
              </a:rPr>
              <a:t>three</a:t>
            </a:r>
            <a:r>
              <a:rPr lang="fi-FI" sz="2000" b="1" dirty="0">
                <a:solidFill>
                  <a:srgbClr val="FF0000"/>
                </a:solidFill>
              </a:rPr>
              <a:t> main </a:t>
            </a:r>
            <a:r>
              <a:rPr lang="fi-FI" sz="2000" b="1" dirty="0" err="1">
                <a:solidFill>
                  <a:srgbClr val="FF0000"/>
                </a:solidFill>
              </a:rPr>
              <a:t>items</a:t>
            </a:r>
            <a:r>
              <a:rPr lang="fi-FI" sz="2000" b="1" dirty="0">
                <a:solidFill>
                  <a:srgbClr val="FF0000"/>
                </a:solidFill>
              </a:rPr>
              <a:t>. </a:t>
            </a:r>
            <a:r>
              <a:rPr lang="fi-FI" sz="2000" b="1" dirty="0" err="1">
                <a:solidFill>
                  <a:srgbClr val="FF0000"/>
                </a:solidFill>
              </a:rPr>
              <a:t>First</a:t>
            </a:r>
            <a:r>
              <a:rPr lang="fi-FI" sz="2000" dirty="0"/>
              <a:t>,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should</a:t>
            </a:r>
            <a:r>
              <a:rPr lang="fi-FI" sz="2000" dirty="0"/>
              <a:t> </a:t>
            </a:r>
            <a:r>
              <a:rPr lang="fi-FI" sz="2000" dirty="0" err="1"/>
              <a:t>create</a:t>
            </a:r>
            <a:r>
              <a:rPr lang="fi-FI" sz="2000" dirty="0"/>
              <a:t> </a:t>
            </a:r>
            <a:r>
              <a:rPr lang="fi-FI" sz="2000" dirty="0" err="1"/>
              <a:t>high</a:t>
            </a:r>
            <a:r>
              <a:rPr lang="fi-FI" sz="2000" dirty="0"/>
              <a:t> </a:t>
            </a:r>
            <a:r>
              <a:rPr lang="fi-FI" sz="2000" dirty="0" err="1"/>
              <a:t>skim</a:t>
            </a:r>
            <a:r>
              <a:rPr lang="fi-FI" sz="2000" dirty="0"/>
              <a:t> </a:t>
            </a:r>
            <a:r>
              <a:rPr lang="fi-FI" sz="2000" dirty="0" err="1"/>
              <a:t>value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message</a:t>
            </a:r>
            <a:r>
              <a:rPr lang="fi-FI" sz="2000" dirty="0"/>
              <a:t> </a:t>
            </a:r>
            <a:r>
              <a:rPr lang="fi-FI" sz="2000" dirty="0" err="1"/>
              <a:t>headings</a:t>
            </a:r>
            <a:r>
              <a:rPr lang="fi-FI" sz="2000" dirty="0"/>
              <a:t> and </a:t>
            </a:r>
            <a:r>
              <a:rPr lang="fi-FI" sz="2000" dirty="0" err="1"/>
              <a:t>enough</a:t>
            </a:r>
            <a:r>
              <a:rPr lang="fi-FI" sz="2000" dirty="0"/>
              <a:t> white </a:t>
            </a:r>
            <a:r>
              <a:rPr lang="fi-FI" sz="2000" dirty="0" err="1"/>
              <a:t>space</a:t>
            </a:r>
            <a:r>
              <a:rPr lang="fi-FI" sz="2000" dirty="0"/>
              <a:t>. </a:t>
            </a:r>
            <a:r>
              <a:rPr lang="fi-FI" sz="2000" b="1" dirty="0">
                <a:solidFill>
                  <a:srgbClr val="FF0000"/>
                </a:solidFill>
              </a:rPr>
              <a:t>Second</a:t>
            </a:r>
            <a:r>
              <a:rPr lang="fi-FI" sz="2000" dirty="0"/>
              <a:t>,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should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signposts</a:t>
            </a:r>
            <a:r>
              <a:rPr lang="fi-FI" sz="2000" dirty="0"/>
              <a:t> to show </a:t>
            </a:r>
            <a:r>
              <a:rPr lang="fi-FI" sz="2000" dirty="0" err="1"/>
              <a:t>connection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text</a:t>
            </a:r>
            <a:r>
              <a:rPr lang="fi-FI" sz="2000" dirty="0"/>
              <a:t>. </a:t>
            </a:r>
            <a:r>
              <a:rPr lang="fi-FI" sz="2000" b="1" dirty="0" err="1">
                <a:solidFill>
                  <a:srgbClr val="FF0000"/>
                </a:solidFill>
              </a:rPr>
              <a:t>Finally</a:t>
            </a:r>
            <a:r>
              <a:rPr lang="fi-FI" sz="2000" dirty="0"/>
              <a:t>, </a:t>
            </a:r>
            <a:r>
              <a:rPr lang="fi-FI" sz="2000" dirty="0" err="1"/>
              <a:t>each</a:t>
            </a:r>
            <a:r>
              <a:rPr lang="fi-FI" sz="2000" dirty="0"/>
              <a:t> </a:t>
            </a:r>
            <a:r>
              <a:rPr lang="fi-FI" sz="2000" dirty="0" err="1"/>
              <a:t>paragraph</a:t>
            </a:r>
            <a:r>
              <a:rPr lang="fi-FI" sz="2000" dirty="0"/>
              <a:t> </a:t>
            </a:r>
            <a:r>
              <a:rPr lang="fi-FI" sz="2000" dirty="0" err="1"/>
              <a:t>should</a:t>
            </a:r>
            <a:r>
              <a:rPr lang="fi-FI" sz="2000" dirty="0"/>
              <a:t> </a:t>
            </a:r>
            <a:r>
              <a:rPr lang="fi-FI" sz="2000" dirty="0" err="1"/>
              <a:t>start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a </a:t>
            </a:r>
            <a:r>
              <a:rPr lang="fi-FI" sz="2000" dirty="0" err="1"/>
              <a:t>topic</a:t>
            </a:r>
            <a:r>
              <a:rPr lang="fi-FI" sz="2000" dirty="0"/>
              <a:t> </a:t>
            </a:r>
            <a:r>
              <a:rPr lang="fi-FI" sz="2000" dirty="0" err="1"/>
              <a:t>sentence</a:t>
            </a:r>
            <a:r>
              <a:rPr lang="fi-FI" sz="2000" dirty="0"/>
              <a:t>, </a:t>
            </a:r>
            <a:r>
              <a:rPr lang="fi-FI" sz="2000" dirty="0" err="1"/>
              <a:t>which</a:t>
            </a:r>
            <a:r>
              <a:rPr lang="fi-FI" sz="2000" dirty="0"/>
              <a:t>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other</a:t>
            </a:r>
            <a:r>
              <a:rPr lang="fi-FI" sz="2000" dirty="0"/>
              <a:t> </a:t>
            </a:r>
            <a:r>
              <a:rPr lang="fi-FI" sz="2000" dirty="0" err="1"/>
              <a:t>sentences</a:t>
            </a:r>
            <a:r>
              <a:rPr lang="fi-FI" sz="2000" dirty="0"/>
              <a:t> </a:t>
            </a:r>
            <a:r>
              <a:rPr lang="fi-FI" sz="2000" dirty="0" err="1"/>
              <a:t>then</a:t>
            </a:r>
            <a:r>
              <a:rPr lang="fi-FI" sz="2000" dirty="0"/>
              <a:t> </a:t>
            </a:r>
            <a:r>
              <a:rPr lang="fi-FI" sz="2000" dirty="0" err="1"/>
              <a:t>support</a:t>
            </a:r>
            <a:r>
              <a:rPr lang="fi-FI" sz="2000" dirty="0"/>
              <a:t>. 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EC64B-7DC2-6E48-B04D-316567532E52}"/>
              </a:ext>
            </a:extLst>
          </p:cNvPr>
          <p:cNvSpPr txBox="1"/>
          <p:nvPr/>
        </p:nvSpPr>
        <p:spPr>
          <a:xfrm>
            <a:off x="4820989" y="1729052"/>
            <a:ext cx="17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FF0000"/>
                </a:solidFill>
              </a:rPr>
              <a:t>Topic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sentence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278CF4-B7BF-2B43-8039-8BD172BE3B62}"/>
              </a:ext>
            </a:extLst>
          </p:cNvPr>
          <p:cNvCxnSpPr>
            <a:cxnSpLocks/>
          </p:cNvCxnSpPr>
          <p:nvPr/>
        </p:nvCxnSpPr>
        <p:spPr>
          <a:xfrm flipH="1">
            <a:off x="4723671" y="2141472"/>
            <a:ext cx="785589" cy="1012328"/>
          </a:xfrm>
          <a:prstGeom prst="straightConnector1">
            <a:avLst/>
          </a:prstGeom>
          <a:ln w="984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40D419-EE1A-E44A-BCB4-70EE95EDC431}"/>
              </a:ext>
            </a:extLst>
          </p:cNvPr>
          <p:cNvSpPr txBox="1"/>
          <p:nvPr/>
        </p:nvSpPr>
        <p:spPr>
          <a:xfrm>
            <a:off x="-68222" y="5326348"/>
            <a:ext cx="17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FF0000"/>
                </a:solidFill>
              </a:rPr>
              <a:t>Signposts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7F088C-4B68-A34C-B593-FA543017AA55}"/>
              </a:ext>
            </a:extLst>
          </p:cNvPr>
          <p:cNvCxnSpPr>
            <a:cxnSpLocks/>
          </p:cNvCxnSpPr>
          <p:nvPr/>
        </p:nvCxnSpPr>
        <p:spPr>
          <a:xfrm flipV="1">
            <a:off x="666206" y="3814355"/>
            <a:ext cx="1163303" cy="1511993"/>
          </a:xfrm>
          <a:prstGeom prst="straightConnector1">
            <a:avLst/>
          </a:prstGeom>
          <a:ln w="98425">
            <a:solidFill>
              <a:schemeClr val="accent1">
                <a:alpha val="33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erge 9">
            <a:extLst>
              <a:ext uri="{FF2B5EF4-FFF2-40B4-BE49-F238E27FC236}">
                <a16:creationId xmlns:a16="http://schemas.microsoft.com/office/drawing/2014/main" id="{E82FAAAF-248A-6148-ACDE-B7682545D868}"/>
              </a:ext>
            </a:extLst>
          </p:cNvPr>
          <p:cNvSpPr/>
          <p:nvPr/>
        </p:nvSpPr>
        <p:spPr>
          <a:xfrm>
            <a:off x="6881527" y="844682"/>
            <a:ext cx="1964682" cy="343540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364A7-F405-0F4F-9524-26BFC0D7264C}"/>
              </a:ext>
            </a:extLst>
          </p:cNvPr>
          <p:cNvSpPr txBox="1"/>
          <p:nvPr/>
        </p:nvSpPr>
        <p:spPr>
          <a:xfrm>
            <a:off x="7203270" y="97645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MACRO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57F74-646D-A445-AB6A-FFE6FCFB89A5}"/>
              </a:ext>
            </a:extLst>
          </p:cNvPr>
          <p:cNvSpPr txBox="1"/>
          <p:nvPr/>
        </p:nvSpPr>
        <p:spPr>
          <a:xfrm>
            <a:off x="7187247" y="331562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MICRO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769979-5498-7545-9026-6BCC9058BBAE}"/>
              </a:ext>
            </a:extLst>
          </p:cNvPr>
          <p:cNvCxnSpPr/>
          <p:nvPr/>
        </p:nvCxnSpPr>
        <p:spPr>
          <a:xfrm>
            <a:off x="7833465" y="1623912"/>
            <a:ext cx="0" cy="1544595"/>
          </a:xfrm>
          <a:prstGeom prst="straightConnector1">
            <a:avLst/>
          </a:prstGeom>
          <a:ln w="984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5C361A-E878-6347-94B5-091A81A8211D}"/>
              </a:ext>
            </a:extLst>
          </p:cNvPr>
          <p:cNvSpPr txBox="1"/>
          <p:nvPr/>
        </p:nvSpPr>
        <p:spPr>
          <a:xfrm>
            <a:off x="1458097" y="467207"/>
            <a:ext cx="55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MACRO</a:t>
            </a:r>
            <a:r>
              <a:rPr lang="en-US" sz="2400" b="1" dirty="0"/>
              <a:t> Writing</a:t>
            </a:r>
          </a:p>
        </p:txBody>
      </p:sp>
    </p:spTree>
    <p:extLst>
      <p:ext uri="{BB962C8B-B14F-4D97-AF65-F5344CB8AC3E}">
        <p14:creationId xmlns:p14="http://schemas.microsoft.com/office/powerpoint/2010/main" val="145140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rge 1">
            <a:extLst>
              <a:ext uri="{FF2B5EF4-FFF2-40B4-BE49-F238E27FC236}">
                <a16:creationId xmlns:a16="http://schemas.microsoft.com/office/drawing/2014/main" id="{7A1A8F1D-31F7-CA4E-AB82-F506EDBE3436}"/>
              </a:ext>
            </a:extLst>
          </p:cNvPr>
          <p:cNvSpPr/>
          <p:nvPr/>
        </p:nvSpPr>
        <p:spPr>
          <a:xfrm>
            <a:off x="6671459" y="1403945"/>
            <a:ext cx="1964682" cy="343540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61D2-BC8E-AB4A-A16D-455151412739}"/>
              </a:ext>
            </a:extLst>
          </p:cNvPr>
          <p:cNvSpPr txBox="1"/>
          <p:nvPr/>
        </p:nvSpPr>
        <p:spPr>
          <a:xfrm>
            <a:off x="5622334" y="165184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MACRO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EF710-629D-6049-BAD8-5F131D43E5FB}"/>
              </a:ext>
            </a:extLst>
          </p:cNvPr>
          <p:cNvSpPr txBox="1"/>
          <p:nvPr/>
        </p:nvSpPr>
        <p:spPr>
          <a:xfrm>
            <a:off x="5621137" y="4095418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MICRO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D9CEC7-7C71-B041-9FC5-D1D306E694A3}"/>
              </a:ext>
            </a:extLst>
          </p:cNvPr>
          <p:cNvCxnSpPr/>
          <p:nvPr/>
        </p:nvCxnSpPr>
        <p:spPr>
          <a:xfrm>
            <a:off x="6054819" y="2199502"/>
            <a:ext cx="0" cy="1544595"/>
          </a:xfrm>
          <a:prstGeom prst="straightConnector1">
            <a:avLst/>
          </a:prstGeom>
          <a:ln w="984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F03B8B-7641-0C4E-B8BE-35C07AA45A85}"/>
              </a:ext>
            </a:extLst>
          </p:cNvPr>
          <p:cNvSpPr txBox="1"/>
          <p:nvPr/>
        </p:nvSpPr>
        <p:spPr>
          <a:xfrm>
            <a:off x="1173302" y="1565397"/>
            <a:ext cx="423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Design text to enable reader to read it all </a:t>
            </a:r>
            <a:r>
              <a:rPr lang="en-AU" sz="2000" dirty="0">
                <a:solidFill>
                  <a:srgbClr val="0070C0"/>
                </a:solidFill>
              </a:rPr>
              <a:t>quickly + slowly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BB0A2-7A88-0342-8C24-ED28B66D19F5}"/>
              </a:ext>
            </a:extLst>
          </p:cNvPr>
          <p:cNvSpPr txBox="1"/>
          <p:nvPr/>
        </p:nvSpPr>
        <p:spPr>
          <a:xfrm>
            <a:off x="1173302" y="2841228"/>
            <a:ext cx="34598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Make text easy to </a:t>
            </a:r>
            <a:r>
              <a:rPr lang="en-AU" sz="2000" dirty="0">
                <a:solidFill>
                  <a:srgbClr val="0070C0"/>
                </a:solidFill>
              </a:rPr>
              <a:t>skim</a:t>
            </a:r>
          </a:p>
          <a:p>
            <a:r>
              <a:rPr lang="en-AU" sz="2000" dirty="0"/>
              <a:t>- gain </a:t>
            </a:r>
            <a:r>
              <a:rPr lang="en-AU" sz="2000" dirty="0">
                <a:solidFill>
                  <a:srgbClr val="0070C0"/>
                </a:solidFill>
              </a:rPr>
              <a:t>High Skim Value (HSV) </a:t>
            </a:r>
            <a:r>
              <a:rPr lang="en-AU" sz="2000" dirty="0"/>
              <a:t>through:</a:t>
            </a:r>
          </a:p>
          <a:p>
            <a:endParaRPr lang="en-AU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70C0"/>
                </a:solidFill>
              </a:rPr>
              <a:t>Headings</a:t>
            </a:r>
            <a:r>
              <a:rPr lang="fi-FI" sz="2000" dirty="0"/>
              <a:t> (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highlight</a:t>
            </a:r>
            <a:r>
              <a:rPr lang="fi-FI" sz="2000" dirty="0"/>
              <a:t> </a:t>
            </a:r>
            <a:r>
              <a:rPr lang="fi-FI" sz="2000" dirty="0" err="1"/>
              <a:t>key</a:t>
            </a:r>
            <a:r>
              <a:rPr lang="fi-FI" sz="2000" dirty="0"/>
              <a:t> </a:t>
            </a:r>
            <a:r>
              <a:rPr lang="fi-FI" sz="2000" dirty="0" err="1"/>
              <a:t>messages</a:t>
            </a:r>
            <a:r>
              <a:rPr lang="fi-FI" sz="2000" dirty="0"/>
              <a:t>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/>
              <a:t>Numbered</a:t>
            </a:r>
            <a:r>
              <a:rPr lang="fi-FI" sz="2000" dirty="0"/>
              <a:t> &amp; </a:t>
            </a:r>
            <a:r>
              <a:rPr lang="fi-FI" sz="2000" dirty="0" err="1"/>
              <a:t>bulleted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0070C0"/>
                </a:solidFill>
              </a:rPr>
              <a:t>lists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70C0"/>
                </a:solidFill>
              </a:rPr>
              <a:t>Parallel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headings</a:t>
            </a:r>
            <a:r>
              <a:rPr lang="fi-FI" sz="2000" dirty="0">
                <a:solidFill>
                  <a:srgbClr val="0070C0"/>
                </a:solidFill>
              </a:rPr>
              <a:t> &amp; </a:t>
            </a:r>
            <a:r>
              <a:rPr lang="fi-FI" sz="2000" dirty="0" err="1">
                <a:solidFill>
                  <a:srgbClr val="0070C0"/>
                </a:solidFill>
              </a:rPr>
              <a:t>lists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70C0"/>
                </a:solidFill>
              </a:rPr>
              <a:t>White </a:t>
            </a:r>
            <a:r>
              <a:rPr lang="fi-FI" sz="2000" dirty="0" err="1">
                <a:solidFill>
                  <a:srgbClr val="0070C0"/>
                </a:solidFill>
              </a:rPr>
              <a:t>space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/>
              <a:t>Easy</a:t>
            </a:r>
            <a:r>
              <a:rPr lang="fi-FI" sz="2000" dirty="0"/>
              <a:t>-to-</a:t>
            </a:r>
            <a:r>
              <a:rPr lang="fi-FI" sz="2000" dirty="0" err="1"/>
              <a:t>read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0070C0"/>
                </a:solidFill>
              </a:rPr>
              <a:t>typography</a:t>
            </a:r>
            <a:r>
              <a:rPr lang="fi-FI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D12B2-9A52-314F-8285-8166995E7008}"/>
              </a:ext>
            </a:extLst>
          </p:cNvPr>
          <p:cNvSpPr txBox="1"/>
          <p:nvPr/>
        </p:nvSpPr>
        <p:spPr>
          <a:xfrm>
            <a:off x="1458097" y="535787"/>
            <a:ext cx="55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MICRO</a:t>
            </a:r>
            <a:r>
              <a:rPr lang="en-US" sz="2400" b="1" dirty="0"/>
              <a:t> Writing</a:t>
            </a:r>
          </a:p>
        </p:txBody>
      </p:sp>
    </p:spTree>
    <p:extLst>
      <p:ext uri="{BB962C8B-B14F-4D97-AF65-F5344CB8AC3E}">
        <p14:creationId xmlns:p14="http://schemas.microsoft.com/office/powerpoint/2010/main" val="281633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47495-14F7-3347-9D26-9FB0198F4CB9}"/>
              </a:ext>
            </a:extLst>
          </p:cNvPr>
          <p:cNvSpPr txBox="1"/>
          <p:nvPr/>
        </p:nvSpPr>
        <p:spPr>
          <a:xfrm>
            <a:off x="1192770" y="1673231"/>
            <a:ext cx="6997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b="1" dirty="0" err="1">
                <a:solidFill>
                  <a:srgbClr val="0070C0"/>
                </a:solidFill>
              </a:rPr>
              <a:t>Effective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headings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dirty="0" err="1"/>
              <a:t>have</a:t>
            </a:r>
            <a:r>
              <a:rPr lang="fi-FI" sz="2000" dirty="0"/>
              <a:t> 3 </a:t>
            </a:r>
            <a:r>
              <a:rPr lang="fi-FI" sz="2000" dirty="0" err="1"/>
              <a:t>features</a:t>
            </a:r>
            <a:r>
              <a:rPr lang="fi-FI" sz="2000" dirty="0"/>
              <a:t>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/>
              <a:t>Tell (</a:t>
            </a:r>
            <a:r>
              <a:rPr lang="fi-FI" sz="2000" dirty="0" err="1">
                <a:solidFill>
                  <a:srgbClr val="0070C0"/>
                </a:solidFill>
              </a:rPr>
              <a:t>summarize</a:t>
            </a:r>
            <a:r>
              <a:rPr lang="fi-FI" sz="2000" dirty="0"/>
              <a:t>)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message</a:t>
            </a:r>
            <a:r>
              <a:rPr lang="fi-FI" sz="2000" dirty="0"/>
              <a:t> (main </a:t>
            </a:r>
            <a:r>
              <a:rPr lang="fi-FI" sz="2000" dirty="0" err="1"/>
              <a:t>point</a:t>
            </a:r>
            <a:r>
              <a:rPr lang="fi-FI" sz="2000" dirty="0"/>
              <a:t>)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paragraph</a:t>
            </a:r>
            <a:endParaRPr lang="fi-FI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0070C0"/>
                </a:solidFill>
              </a:rPr>
              <a:t>parallel</a:t>
            </a:r>
            <a:r>
              <a:rPr lang="fi-FI" sz="2000" dirty="0"/>
              <a:t> (</a:t>
            </a:r>
            <a:r>
              <a:rPr lang="fi-FI" sz="2000" dirty="0" err="1"/>
              <a:t>conceptually</a:t>
            </a:r>
            <a:r>
              <a:rPr lang="fi-FI" sz="2000" dirty="0"/>
              <a:t> &amp; </a:t>
            </a:r>
            <a:r>
              <a:rPr lang="fi-FI" sz="2000" dirty="0" err="1"/>
              <a:t>grammatically</a:t>
            </a:r>
            <a:r>
              <a:rPr lang="fi-FI" sz="2000" dirty="0"/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0070C0"/>
                </a:solidFill>
              </a:rPr>
              <a:t>stand-alone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sense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18221-A029-4B4C-8B17-B910DAEE7207}"/>
              </a:ext>
            </a:extLst>
          </p:cNvPr>
          <p:cNvSpPr txBox="1"/>
          <p:nvPr/>
        </p:nvSpPr>
        <p:spPr>
          <a:xfrm>
            <a:off x="1304843" y="785142"/>
            <a:ext cx="366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Headings (&amp; sub-headings)</a:t>
            </a:r>
          </a:p>
        </p:txBody>
      </p:sp>
      <p:pic>
        <p:nvPicPr>
          <p:cNvPr id="5" name="Picture 4" descr="pencil_thick_small.png">
            <a:extLst>
              <a:ext uri="{FF2B5EF4-FFF2-40B4-BE49-F238E27FC236}">
                <a16:creationId xmlns:a16="http://schemas.microsoft.com/office/drawing/2014/main" id="{B797DDAA-A420-284A-9043-B7670245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79" y="3266170"/>
            <a:ext cx="1954194" cy="20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E076D-5C14-8142-B11F-C2BFD1930F13}"/>
              </a:ext>
            </a:extLst>
          </p:cNvPr>
          <p:cNvSpPr txBox="1"/>
          <p:nvPr/>
        </p:nvSpPr>
        <p:spPr>
          <a:xfrm>
            <a:off x="914400" y="839024"/>
            <a:ext cx="6437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dirty="0" err="1"/>
              <a:t>Headings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(</a:t>
            </a:r>
            <a:r>
              <a:rPr lang="fi-FI" dirty="0" err="1"/>
              <a:t>summarize</a:t>
            </a:r>
            <a:r>
              <a:rPr lang="fi-FI" dirty="0"/>
              <a:t>)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(main </a:t>
            </a:r>
            <a:r>
              <a:rPr lang="fi-FI" dirty="0" err="1"/>
              <a:t>point</a:t>
            </a:r>
            <a:r>
              <a:rPr lang="fi-FI" dirty="0"/>
              <a:t>) in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paragraph</a:t>
            </a:r>
            <a:endParaRPr lang="fi-FI" dirty="0"/>
          </a:p>
          <a:p>
            <a:pPr>
              <a:spcBef>
                <a:spcPts val="600"/>
              </a:spcBef>
            </a:pPr>
            <a:endParaRPr lang="en-AU" dirty="0"/>
          </a:p>
          <a:p>
            <a:pPr>
              <a:spcBef>
                <a:spcPts val="600"/>
              </a:spcBef>
            </a:pPr>
            <a:r>
              <a:rPr lang="en-AU" dirty="0"/>
              <a:t>Reader can skim quickly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7CDE7-A3EB-A84F-BE97-EF7B0319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585113"/>
            <a:ext cx="8549640" cy="24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3" y="1201133"/>
            <a:ext cx="7793038" cy="343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Session 1 Reflection feedback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QFOTY Team Exercise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Effective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b="1" dirty="0">
                <a:solidFill>
                  <a:srgbClr val="7030A0"/>
                </a:solidFill>
              </a:rPr>
              <a:t>Business Writing</a:t>
            </a:r>
            <a:endParaRPr lang="en-GB" sz="2000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A1 1</a:t>
            </a:r>
            <a:r>
              <a:rPr lang="en-GB" sz="2000" b="1" baseline="30000" dirty="0">
                <a:solidFill>
                  <a:srgbClr val="7030A0"/>
                </a:solidFill>
              </a:rPr>
              <a:t>st</a:t>
            </a:r>
            <a:r>
              <a:rPr lang="en-GB" sz="2000" b="1" dirty="0">
                <a:solidFill>
                  <a:srgbClr val="7030A0"/>
                </a:solidFill>
              </a:rPr>
              <a:t> Version – Peer review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Session 2 </a:t>
            </a:r>
            <a:r>
              <a:rPr lang="en-GB" sz="2000" b="1" dirty="0">
                <a:solidFill>
                  <a:srgbClr val="7030A0"/>
                </a:solidFill>
              </a:rPr>
              <a:t>Reflection</a:t>
            </a:r>
            <a:endParaRPr lang="en-GB" sz="2000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A2a &amp; A2b Individual Persuasive Presentation </a:t>
            </a:r>
            <a:r>
              <a:rPr lang="en-GB" sz="2000" dirty="0">
                <a:solidFill>
                  <a:srgbClr val="7030A0"/>
                </a:solidFill>
              </a:rPr>
              <a:t>Strategy Outline &amp; Presentation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A5 Critical Reflection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78634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34" y="4632685"/>
            <a:ext cx="3219121" cy="20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B2438-D544-EF41-918D-1150F5D5E0B5}"/>
              </a:ext>
            </a:extLst>
          </p:cNvPr>
          <p:cNvSpPr txBox="1"/>
          <p:nvPr/>
        </p:nvSpPr>
        <p:spPr>
          <a:xfrm>
            <a:off x="628650" y="228600"/>
            <a:ext cx="7029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Action verbs in headings </a:t>
            </a:r>
            <a:r>
              <a:rPr lang="en-AU" sz="2000" dirty="0"/>
              <a:t>– because most business communication involves making recommendations (persuading)</a:t>
            </a:r>
          </a:p>
          <a:p>
            <a:endParaRPr lang="en-AU" sz="2000" dirty="0"/>
          </a:p>
          <a:p>
            <a:r>
              <a:rPr lang="en-AU" sz="2000" dirty="0"/>
              <a:t>Compare these: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622F7-9D72-424F-934C-B4613837080E}"/>
              </a:ext>
            </a:extLst>
          </p:cNvPr>
          <p:cNvSpPr txBox="1"/>
          <p:nvPr/>
        </p:nvSpPr>
        <p:spPr>
          <a:xfrm>
            <a:off x="628650" y="1634490"/>
            <a:ext cx="7749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recommend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management </a:t>
            </a:r>
            <a:r>
              <a:rPr lang="fi-FI" sz="2000" dirty="0" err="1"/>
              <a:t>take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following</a:t>
            </a:r>
            <a:r>
              <a:rPr lang="fi-FI" sz="2000" dirty="0"/>
              <a:t> 4 </a:t>
            </a:r>
            <a:r>
              <a:rPr lang="fi-FI" sz="2000" dirty="0" err="1"/>
              <a:t>steps</a:t>
            </a:r>
            <a:r>
              <a:rPr lang="fi-FI" sz="2000" dirty="0"/>
              <a:t>: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/>
              <a:t>A </a:t>
            </a:r>
            <a:r>
              <a:rPr lang="fi-FI" sz="2000" dirty="0" err="1"/>
              <a:t>clear</a:t>
            </a:r>
            <a:r>
              <a:rPr lang="fi-FI" sz="2000" dirty="0"/>
              <a:t> </a:t>
            </a:r>
            <a:r>
              <a:rPr lang="fi-FI" sz="2000" dirty="0" err="1"/>
              <a:t>timeframe</a:t>
            </a:r>
            <a:r>
              <a:rPr lang="fi-FI" sz="2000" dirty="0"/>
              <a:t> for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introduction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database</a:t>
            </a:r>
            <a:r>
              <a:rPr lang="fi-FI" sz="2000" dirty="0"/>
              <a:t> </a:t>
            </a:r>
            <a:r>
              <a:rPr lang="fi-FI" sz="2000" dirty="0" err="1"/>
              <a:t>important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Communication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timeframe</a:t>
            </a:r>
            <a:r>
              <a:rPr lang="fi-FI" sz="2000" dirty="0"/>
              <a:t> to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staff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Organising</a:t>
            </a:r>
            <a:r>
              <a:rPr lang="fi-FI" sz="2000" dirty="0"/>
              <a:t> </a:t>
            </a:r>
            <a:r>
              <a:rPr lang="fi-FI" sz="2000" dirty="0" err="1"/>
              <a:t>training</a:t>
            </a:r>
            <a:r>
              <a:rPr lang="fi-FI" sz="2000" dirty="0"/>
              <a:t> </a:t>
            </a:r>
            <a:r>
              <a:rPr lang="fi-FI" sz="2000" dirty="0" err="1"/>
              <a:t>sessions</a:t>
            </a:r>
            <a:r>
              <a:rPr lang="fi-FI" sz="2000" dirty="0"/>
              <a:t> to </a:t>
            </a:r>
            <a:r>
              <a:rPr lang="fi-FI" sz="2000" dirty="0" err="1"/>
              <a:t>ensure</a:t>
            </a:r>
            <a:r>
              <a:rPr lang="fi-FI" sz="2000" dirty="0"/>
              <a:t> </a:t>
            </a:r>
            <a:r>
              <a:rPr lang="fi-FI" sz="2000" dirty="0" err="1"/>
              <a:t>smooth</a:t>
            </a:r>
            <a:r>
              <a:rPr lang="fi-FI" sz="2000" dirty="0"/>
              <a:t> </a:t>
            </a:r>
            <a:r>
              <a:rPr lang="fi-FI" sz="2000" dirty="0" err="1"/>
              <a:t>implementation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Important</a:t>
            </a:r>
            <a:r>
              <a:rPr lang="fi-FI" sz="2000" dirty="0"/>
              <a:t> to </a:t>
            </a:r>
            <a:r>
              <a:rPr lang="fi-FI" sz="2000" dirty="0" err="1"/>
              <a:t>clarify</a:t>
            </a:r>
            <a:r>
              <a:rPr lang="fi-FI" sz="2000" dirty="0"/>
              <a:t> </a:t>
            </a:r>
            <a:r>
              <a:rPr lang="fi-FI" sz="2000" dirty="0" err="1"/>
              <a:t>job</a:t>
            </a:r>
            <a:r>
              <a:rPr lang="fi-FI" sz="2000" dirty="0"/>
              <a:t> </a:t>
            </a:r>
            <a:r>
              <a:rPr lang="fi-FI" sz="2000" dirty="0" err="1"/>
              <a:t>descriptions</a:t>
            </a:r>
            <a:r>
              <a:rPr lang="fi-FI" sz="2000" dirty="0"/>
              <a:t> and </a:t>
            </a:r>
            <a:r>
              <a:rPr lang="fi-FI" sz="2000" dirty="0" err="1"/>
              <a:t>explain</a:t>
            </a:r>
            <a:r>
              <a:rPr lang="fi-FI" sz="2000" dirty="0"/>
              <a:t> to </a:t>
            </a:r>
            <a:r>
              <a:rPr lang="fi-FI" sz="2000" dirty="0" err="1"/>
              <a:t>personnel</a:t>
            </a:r>
            <a:r>
              <a:rPr lang="fi-FI" sz="2000" dirty="0"/>
              <a:t> </a:t>
            </a:r>
            <a:r>
              <a:rPr lang="fi-FI" sz="2000" dirty="0" err="1"/>
              <a:t>how</a:t>
            </a:r>
            <a:r>
              <a:rPr lang="fi-FI" sz="2000" dirty="0"/>
              <a:t> </a:t>
            </a:r>
            <a:r>
              <a:rPr lang="fi-FI" sz="2000" dirty="0" err="1"/>
              <a:t>their</a:t>
            </a:r>
            <a:r>
              <a:rPr lang="fi-FI" sz="2000" dirty="0"/>
              <a:t> input </a:t>
            </a:r>
            <a:r>
              <a:rPr lang="fi-FI" sz="2000" dirty="0" err="1"/>
              <a:t>impacts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whole</a:t>
            </a:r>
            <a:r>
              <a:rPr lang="fi-FI" sz="2000" dirty="0"/>
              <a:t> </a:t>
            </a:r>
            <a:r>
              <a:rPr lang="fi-FI" sz="2000" dirty="0" err="1"/>
              <a:t>organisation</a:t>
            </a:r>
            <a:r>
              <a:rPr lang="fi-FI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9751D-72FC-624D-80F6-D1F245AEAEE4}"/>
              </a:ext>
            </a:extLst>
          </p:cNvPr>
          <p:cNvSpPr txBox="1"/>
          <p:nvPr/>
        </p:nvSpPr>
        <p:spPr>
          <a:xfrm>
            <a:off x="628650" y="4209127"/>
            <a:ext cx="7978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recommend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management </a:t>
            </a:r>
            <a:r>
              <a:rPr lang="fi-FI" sz="2000" dirty="0" err="1"/>
              <a:t>take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following</a:t>
            </a:r>
            <a:r>
              <a:rPr lang="fi-FI" sz="2000" dirty="0"/>
              <a:t> 4 </a:t>
            </a:r>
            <a:r>
              <a:rPr lang="fi-FI" sz="2000" dirty="0" err="1"/>
              <a:t>steps</a:t>
            </a:r>
            <a:r>
              <a:rPr lang="fi-FI" sz="2000" dirty="0"/>
              <a:t>: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Establish</a:t>
            </a:r>
            <a:r>
              <a:rPr lang="fi-FI" sz="2000" dirty="0"/>
              <a:t> a </a:t>
            </a:r>
            <a:r>
              <a:rPr lang="fi-FI" sz="2000" dirty="0" err="1"/>
              <a:t>clear</a:t>
            </a:r>
            <a:r>
              <a:rPr lang="fi-FI" sz="2000" dirty="0"/>
              <a:t> </a:t>
            </a:r>
            <a:r>
              <a:rPr lang="fi-FI" sz="2000" dirty="0" err="1"/>
              <a:t>timeframe</a:t>
            </a:r>
            <a:r>
              <a:rPr lang="fi-FI" sz="2000" dirty="0"/>
              <a:t> for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introduction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database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Communicate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timeframe</a:t>
            </a:r>
            <a:r>
              <a:rPr lang="fi-FI" sz="2000" dirty="0"/>
              <a:t> to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staff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Organise</a:t>
            </a:r>
            <a:r>
              <a:rPr lang="fi-FI" sz="2000" dirty="0"/>
              <a:t> </a:t>
            </a:r>
            <a:r>
              <a:rPr lang="fi-FI" sz="2000" dirty="0" err="1"/>
              <a:t>training</a:t>
            </a:r>
            <a:r>
              <a:rPr lang="fi-FI" sz="2000" dirty="0"/>
              <a:t> </a:t>
            </a:r>
            <a:r>
              <a:rPr lang="fi-FI" sz="2000" dirty="0" err="1"/>
              <a:t>sessions</a:t>
            </a:r>
            <a:r>
              <a:rPr lang="fi-FI" sz="2000" dirty="0"/>
              <a:t> to </a:t>
            </a:r>
            <a:r>
              <a:rPr lang="fi-FI" sz="2000" dirty="0" err="1"/>
              <a:t>ensure</a:t>
            </a:r>
            <a:r>
              <a:rPr lang="fi-FI" sz="2000" dirty="0"/>
              <a:t> </a:t>
            </a:r>
            <a:r>
              <a:rPr lang="fi-FI" sz="2000" dirty="0" err="1"/>
              <a:t>smooth</a:t>
            </a:r>
            <a:r>
              <a:rPr lang="fi-FI" sz="2000" dirty="0"/>
              <a:t> </a:t>
            </a:r>
            <a:r>
              <a:rPr lang="fi-FI" sz="2000" dirty="0" err="1"/>
              <a:t>implementation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Clarify</a:t>
            </a:r>
            <a:r>
              <a:rPr lang="fi-FI" sz="2000" dirty="0"/>
              <a:t> </a:t>
            </a:r>
            <a:r>
              <a:rPr lang="fi-FI" sz="2000" dirty="0" err="1"/>
              <a:t>job</a:t>
            </a:r>
            <a:r>
              <a:rPr lang="fi-FI" sz="2000" dirty="0"/>
              <a:t> </a:t>
            </a:r>
            <a:r>
              <a:rPr lang="fi-FI" sz="2000" dirty="0" err="1"/>
              <a:t>descriptions</a:t>
            </a:r>
            <a:r>
              <a:rPr lang="fi-FI" sz="2000" dirty="0"/>
              <a:t> and </a:t>
            </a:r>
            <a:r>
              <a:rPr lang="fi-FI" sz="2000" dirty="0" err="1"/>
              <a:t>explain</a:t>
            </a:r>
            <a:r>
              <a:rPr lang="fi-FI" sz="2000" dirty="0"/>
              <a:t> to </a:t>
            </a:r>
            <a:r>
              <a:rPr lang="fi-FI" sz="2000" dirty="0" err="1"/>
              <a:t>personnel</a:t>
            </a:r>
            <a:r>
              <a:rPr lang="fi-FI" sz="2000" dirty="0"/>
              <a:t> </a:t>
            </a:r>
            <a:r>
              <a:rPr lang="fi-FI" sz="2000" dirty="0" err="1"/>
              <a:t>how</a:t>
            </a:r>
            <a:r>
              <a:rPr lang="fi-FI" sz="2000" dirty="0"/>
              <a:t> </a:t>
            </a:r>
            <a:r>
              <a:rPr lang="fi-FI" sz="2000" dirty="0" err="1"/>
              <a:t>their</a:t>
            </a:r>
            <a:r>
              <a:rPr lang="fi-FI" sz="2000" dirty="0"/>
              <a:t> input </a:t>
            </a:r>
            <a:r>
              <a:rPr lang="fi-FI" sz="2000" dirty="0" err="1"/>
              <a:t>impacts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whole</a:t>
            </a:r>
            <a:r>
              <a:rPr lang="fi-FI" sz="2000" dirty="0"/>
              <a:t> </a:t>
            </a:r>
            <a:r>
              <a:rPr lang="fi-FI" sz="2000" dirty="0" err="1"/>
              <a:t>organisation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722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5BFB4F-7FFD-F049-9016-C47F74E15AD2}"/>
              </a:ext>
            </a:extLst>
          </p:cNvPr>
          <p:cNvSpPr txBox="1"/>
          <p:nvPr/>
        </p:nvSpPr>
        <p:spPr>
          <a:xfrm>
            <a:off x="1062990" y="525780"/>
            <a:ext cx="467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70C0"/>
                </a:solidFill>
              </a:rPr>
              <a:t>Numbered</a:t>
            </a:r>
            <a:r>
              <a:rPr lang="fi-FI" sz="2000" b="1" dirty="0">
                <a:solidFill>
                  <a:srgbClr val="0070C0"/>
                </a:solidFill>
              </a:rPr>
              <a:t> &amp; </a:t>
            </a:r>
            <a:r>
              <a:rPr lang="fi-FI" sz="2000" b="1" dirty="0" err="1">
                <a:solidFill>
                  <a:srgbClr val="0070C0"/>
                </a:solidFill>
              </a:rPr>
              <a:t>bulleted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lists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E9073-DD58-424F-A8D9-284909CE04B3}"/>
              </a:ext>
            </a:extLst>
          </p:cNvPr>
          <p:cNvSpPr txBox="1"/>
          <p:nvPr/>
        </p:nvSpPr>
        <p:spPr>
          <a:xfrm>
            <a:off x="1062990" y="1211580"/>
            <a:ext cx="6880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dirty="0" err="1"/>
              <a:t>Rule</a:t>
            </a:r>
            <a:r>
              <a:rPr lang="fi-FI" sz="2000" dirty="0"/>
              <a:t> of </a:t>
            </a:r>
            <a:r>
              <a:rPr lang="fi-FI" sz="2000" dirty="0" err="1"/>
              <a:t>thumb</a:t>
            </a:r>
            <a:r>
              <a:rPr lang="fi-FI" sz="2000" dirty="0"/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numbering</a:t>
            </a:r>
            <a:r>
              <a:rPr lang="fi-FI" sz="2000" dirty="0"/>
              <a:t> </a:t>
            </a:r>
            <a:r>
              <a:rPr lang="fi-FI" sz="2000" dirty="0" err="1"/>
              <a:t>when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sequence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number</a:t>
            </a:r>
            <a:r>
              <a:rPr lang="fi-FI" sz="2000" dirty="0"/>
              <a:t> of </a:t>
            </a:r>
            <a:r>
              <a:rPr lang="fi-FI" sz="2000" dirty="0" err="1"/>
              <a:t>items</a:t>
            </a:r>
            <a:r>
              <a:rPr lang="fi-FI" sz="2000" dirty="0"/>
              <a:t> is </a:t>
            </a:r>
            <a:r>
              <a:rPr lang="fi-FI" sz="2000" dirty="0" err="1"/>
              <a:t>relevant</a:t>
            </a:r>
            <a:r>
              <a:rPr lang="fi-FI" sz="2000" dirty="0"/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bullets</a:t>
            </a:r>
            <a:r>
              <a:rPr lang="fi-FI" sz="2000" dirty="0"/>
              <a:t> </a:t>
            </a:r>
            <a:r>
              <a:rPr lang="fi-FI" sz="2000" dirty="0" err="1"/>
              <a:t>when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number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order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items</a:t>
            </a:r>
            <a:r>
              <a:rPr lang="fi-FI" sz="2000" dirty="0"/>
              <a:t> </a:t>
            </a:r>
            <a:r>
              <a:rPr lang="fi-FI" sz="2000" dirty="0" err="1"/>
              <a:t>doesn’t</a:t>
            </a:r>
            <a:r>
              <a:rPr lang="fi-FI" sz="2000" dirty="0"/>
              <a:t> </a:t>
            </a:r>
            <a:r>
              <a:rPr lang="fi-FI" sz="2000" dirty="0" err="1"/>
              <a:t>matter</a:t>
            </a:r>
            <a:r>
              <a:rPr lang="fi-FI" sz="20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02B18-B2C0-0044-AAB0-C7FA1959F795}"/>
              </a:ext>
            </a:extLst>
          </p:cNvPr>
          <p:cNvSpPr txBox="1"/>
          <p:nvPr/>
        </p:nvSpPr>
        <p:spPr>
          <a:xfrm>
            <a:off x="1062990" y="3429000"/>
            <a:ext cx="7658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i="1" dirty="0" err="1"/>
              <a:t>Example</a:t>
            </a:r>
            <a:r>
              <a:rPr lang="fi-FI" sz="2000" dirty="0"/>
              <a:t>:</a:t>
            </a:r>
          </a:p>
          <a:p>
            <a:r>
              <a:rPr lang="fi-FI" sz="2000" dirty="0" err="1"/>
              <a:t>Before</a:t>
            </a:r>
            <a:r>
              <a:rPr lang="fi-FI" sz="2000" dirty="0"/>
              <a:t> </a:t>
            </a:r>
            <a:r>
              <a:rPr lang="fi-FI" sz="2000" dirty="0" err="1"/>
              <a:t>arriving</a:t>
            </a:r>
            <a:r>
              <a:rPr lang="fi-FI" sz="2000" dirty="0"/>
              <a:t> in Finland, </a:t>
            </a:r>
            <a:r>
              <a:rPr lang="fi-FI" sz="2000" dirty="0" err="1"/>
              <a:t>please</a:t>
            </a:r>
            <a:r>
              <a:rPr lang="fi-FI" sz="2000" dirty="0"/>
              <a:t> </a:t>
            </a:r>
            <a:r>
              <a:rPr lang="fi-FI" sz="2000" dirty="0" err="1"/>
              <a:t>take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following</a:t>
            </a:r>
            <a:r>
              <a:rPr lang="fi-FI" sz="2000" dirty="0"/>
              <a:t> </a:t>
            </a:r>
            <a:r>
              <a:rPr lang="fi-FI" sz="2000" dirty="0" err="1"/>
              <a:t>four</a:t>
            </a:r>
            <a:r>
              <a:rPr lang="fi-FI" sz="2000" dirty="0"/>
              <a:t> </a:t>
            </a:r>
            <a:r>
              <a:rPr lang="fi-FI" sz="2000" dirty="0" err="1"/>
              <a:t>actions</a:t>
            </a:r>
            <a:r>
              <a:rPr lang="fi-FI" sz="2000" dirty="0"/>
              <a:t>. </a:t>
            </a:r>
            <a:r>
              <a:rPr lang="fi-FI" sz="2000" dirty="0" err="1"/>
              <a:t>First</a:t>
            </a:r>
            <a:r>
              <a:rPr lang="fi-FI" sz="2000" dirty="0"/>
              <a:t>, </a:t>
            </a:r>
            <a:r>
              <a:rPr lang="fi-FI" sz="2000" dirty="0" err="1"/>
              <a:t>enroll</a:t>
            </a:r>
            <a:r>
              <a:rPr lang="fi-FI" sz="2000" dirty="0"/>
              <a:t> at </a:t>
            </a:r>
            <a:r>
              <a:rPr lang="fi-FI" sz="2000" b="1" dirty="0" err="1"/>
              <a:t>www.abcevent.fi</a:t>
            </a:r>
            <a:r>
              <a:rPr lang="fi-FI" sz="2000" b="1" dirty="0"/>
              <a:t>/</a:t>
            </a:r>
            <a:r>
              <a:rPr lang="fi-FI" sz="2000" b="1" dirty="0" err="1"/>
              <a:t>registration</a:t>
            </a:r>
            <a:r>
              <a:rPr lang="fi-FI" sz="2000" dirty="0"/>
              <a:t>. In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address</a:t>
            </a:r>
            <a:r>
              <a:rPr lang="fi-FI" sz="2000" dirty="0"/>
              <a:t>,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able</a:t>
            </a:r>
            <a:r>
              <a:rPr lang="fi-FI" sz="2000" dirty="0"/>
              <a:t> to </a:t>
            </a:r>
            <a:r>
              <a:rPr lang="fi-FI" sz="2000" dirty="0" err="1"/>
              <a:t>indicate</a:t>
            </a:r>
            <a:r>
              <a:rPr lang="fi-FI" sz="2000" dirty="0"/>
              <a:t> </a:t>
            </a:r>
            <a:r>
              <a:rPr lang="fi-FI" sz="2000" dirty="0" err="1"/>
              <a:t>any</a:t>
            </a:r>
            <a:r>
              <a:rPr lang="fi-FI" sz="2000" dirty="0"/>
              <a:t> </a:t>
            </a:r>
            <a:r>
              <a:rPr lang="fi-FI" sz="2000" dirty="0" err="1"/>
              <a:t>dietary</a:t>
            </a:r>
            <a:r>
              <a:rPr lang="fi-FI" sz="2000" dirty="0"/>
              <a:t> </a:t>
            </a:r>
            <a:r>
              <a:rPr lang="fi-FI" sz="2000" dirty="0" err="1"/>
              <a:t>restrictions</a:t>
            </a:r>
            <a:r>
              <a:rPr lang="fi-FI" sz="2000" dirty="0"/>
              <a:t>. Second, </a:t>
            </a:r>
            <a:r>
              <a:rPr lang="fi-FI" sz="2000" dirty="0" err="1"/>
              <a:t>pay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registration</a:t>
            </a:r>
            <a:r>
              <a:rPr lang="fi-FI" sz="2000" dirty="0"/>
              <a:t> </a:t>
            </a:r>
            <a:r>
              <a:rPr lang="fi-FI" sz="2000" dirty="0" err="1"/>
              <a:t>fee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mobile </a:t>
            </a:r>
            <a:r>
              <a:rPr lang="fi-FI" sz="2000" dirty="0" err="1"/>
              <a:t>bank</a:t>
            </a:r>
            <a:r>
              <a:rPr lang="fi-FI" sz="2000" dirty="0"/>
              <a:t>. If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don’t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access</a:t>
            </a:r>
            <a:r>
              <a:rPr lang="fi-FI" sz="2000" dirty="0"/>
              <a:t> to a mobile </a:t>
            </a:r>
            <a:r>
              <a:rPr lang="fi-FI" sz="2000" dirty="0" err="1"/>
              <a:t>bank</a:t>
            </a:r>
            <a:r>
              <a:rPr lang="fi-FI" sz="2000" dirty="0"/>
              <a:t>, </a:t>
            </a:r>
            <a:r>
              <a:rPr lang="fi-FI" sz="2000" dirty="0" err="1"/>
              <a:t>please</a:t>
            </a:r>
            <a:r>
              <a:rPr lang="fi-FI" sz="2000" dirty="0"/>
              <a:t> </a:t>
            </a:r>
            <a:r>
              <a:rPr lang="fi-FI" sz="2000" dirty="0" err="1"/>
              <a:t>contact</a:t>
            </a:r>
            <a:r>
              <a:rPr lang="fi-FI" sz="2000" dirty="0"/>
              <a:t> us. Third, </a:t>
            </a:r>
            <a:r>
              <a:rPr lang="fi-FI" sz="2000" dirty="0" err="1"/>
              <a:t>book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hotel </a:t>
            </a:r>
            <a:r>
              <a:rPr lang="fi-FI" sz="2000" dirty="0" err="1"/>
              <a:t>room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b="1" dirty="0" err="1"/>
              <a:t>www.abcevent.fi</a:t>
            </a:r>
            <a:r>
              <a:rPr lang="fi-FI" sz="2000" b="1" dirty="0"/>
              <a:t>/hotel </a:t>
            </a:r>
            <a:r>
              <a:rPr lang="fi-FI" sz="2000" dirty="0"/>
              <a:t>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able</a:t>
            </a:r>
            <a:r>
              <a:rPr lang="fi-FI" sz="2000" dirty="0"/>
              <a:t> to </a:t>
            </a:r>
            <a:r>
              <a:rPr lang="fi-FI" sz="2000" dirty="0" err="1"/>
              <a:t>benefit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a </a:t>
            </a:r>
            <a:r>
              <a:rPr lang="fi-FI" sz="2000" dirty="0" err="1"/>
              <a:t>discounted</a:t>
            </a:r>
            <a:r>
              <a:rPr lang="fi-FI" sz="2000" dirty="0"/>
              <a:t> </a:t>
            </a:r>
            <a:r>
              <a:rPr lang="fi-FI" sz="2000" dirty="0" err="1"/>
              <a:t>rate</a:t>
            </a:r>
            <a:r>
              <a:rPr lang="fi-FI" sz="2000" dirty="0"/>
              <a:t>. </a:t>
            </a:r>
            <a:r>
              <a:rPr lang="fi-FI" sz="2000" dirty="0" err="1"/>
              <a:t>Finally</a:t>
            </a:r>
            <a:r>
              <a:rPr lang="fi-FI" sz="2000" dirty="0"/>
              <a:t>, 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any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, </a:t>
            </a:r>
            <a:r>
              <a:rPr lang="fi-FI" sz="2000" dirty="0" err="1"/>
              <a:t>please</a:t>
            </a:r>
            <a:r>
              <a:rPr lang="fi-FI" sz="2000" dirty="0"/>
              <a:t> </a:t>
            </a:r>
            <a:r>
              <a:rPr lang="fi-FI" sz="2000" dirty="0" err="1"/>
              <a:t>contact</a:t>
            </a:r>
            <a:r>
              <a:rPr lang="fi-FI" sz="2000" dirty="0"/>
              <a:t> us.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45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B99C0-D13C-1F42-ABBE-95CC29D13B03}"/>
              </a:ext>
            </a:extLst>
          </p:cNvPr>
          <p:cNvSpPr txBox="1"/>
          <p:nvPr/>
        </p:nvSpPr>
        <p:spPr>
          <a:xfrm>
            <a:off x="1731645" y="3563662"/>
            <a:ext cx="7120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 err="1"/>
              <a:t>Before</a:t>
            </a:r>
            <a:r>
              <a:rPr lang="fi-FI" sz="2000" dirty="0"/>
              <a:t> </a:t>
            </a:r>
            <a:r>
              <a:rPr lang="fi-FI" sz="2000" dirty="0" err="1"/>
              <a:t>arriving</a:t>
            </a:r>
            <a:r>
              <a:rPr lang="fi-FI" sz="2000" dirty="0"/>
              <a:t> in Finland, </a:t>
            </a:r>
            <a:r>
              <a:rPr lang="fi-FI" sz="2000" dirty="0" err="1"/>
              <a:t>please</a:t>
            </a:r>
            <a:r>
              <a:rPr lang="fi-FI" sz="2000" dirty="0"/>
              <a:t> </a:t>
            </a:r>
            <a:r>
              <a:rPr lang="fi-FI" sz="2000" dirty="0" err="1"/>
              <a:t>take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following</a:t>
            </a:r>
            <a:r>
              <a:rPr lang="fi-FI" sz="2000" dirty="0"/>
              <a:t> </a:t>
            </a:r>
            <a:r>
              <a:rPr lang="fi-FI" sz="2000" dirty="0" err="1"/>
              <a:t>four</a:t>
            </a:r>
            <a:r>
              <a:rPr lang="fi-FI" sz="2000" dirty="0"/>
              <a:t> </a:t>
            </a:r>
            <a:r>
              <a:rPr lang="fi-FI" sz="2000" dirty="0" err="1"/>
              <a:t>actions</a:t>
            </a:r>
            <a:r>
              <a:rPr lang="fi-FI" sz="2000" dirty="0"/>
              <a:t>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 err="1"/>
              <a:t>Enroll</a:t>
            </a:r>
            <a:r>
              <a:rPr lang="fi-FI" sz="2000" dirty="0"/>
              <a:t> and </a:t>
            </a:r>
            <a:r>
              <a:rPr lang="fi-FI" sz="2000" dirty="0" err="1"/>
              <a:t>indicate</a:t>
            </a:r>
            <a:r>
              <a:rPr lang="fi-FI" sz="2000" dirty="0"/>
              <a:t> </a:t>
            </a:r>
            <a:r>
              <a:rPr lang="fi-FI" sz="2000" dirty="0" err="1"/>
              <a:t>dietary</a:t>
            </a:r>
            <a:r>
              <a:rPr lang="fi-FI" sz="2000" dirty="0"/>
              <a:t> </a:t>
            </a:r>
            <a:r>
              <a:rPr lang="fi-FI" sz="2000" dirty="0" err="1"/>
              <a:t>restrictions</a:t>
            </a:r>
            <a:r>
              <a:rPr lang="fi-FI" sz="2000" dirty="0"/>
              <a:t> at </a:t>
            </a:r>
            <a:r>
              <a:rPr lang="fi-FI" sz="2000" b="1" dirty="0" err="1"/>
              <a:t>www.abcevent.fi</a:t>
            </a:r>
            <a:r>
              <a:rPr lang="fi-FI" sz="2000" b="1" dirty="0"/>
              <a:t>/</a:t>
            </a:r>
            <a:r>
              <a:rPr lang="fi-FI" sz="2000" b="1" dirty="0" err="1"/>
              <a:t>registration</a:t>
            </a:r>
            <a:r>
              <a:rPr lang="fi-FI" sz="2000" b="1" dirty="0"/>
              <a:t> </a:t>
            </a:r>
            <a:endParaRPr lang="fi-FI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 err="1"/>
              <a:t>Pay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registration</a:t>
            </a:r>
            <a:r>
              <a:rPr lang="fi-FI" sz="2000" dirty="0"/>
              <a:t> </a:t>
            </a:r>
            <a:r>
              <a:rPr lang="fi-FI" sz="2000" dirty="0" err="1"/>
              <a:t>fee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mobile </a:t>
            </a:r>
            <a:r>
              <a:rPr lang="fi-FI" sz="2000" dirty="0" err="1"/>
              <a:t>bank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contact</a:t>
            </a:r>
            <a:r>
              <a:rPr lang="fi-FI" sz="2000" dirty="0"/>
              <a:t> us for </a:t>
            </a:r>
            <a:r>
              <a:rPr lang="fi-FI" sz="2000" dirty="0" err="1"/>
              <a:t>payment</a:t>
            </a:r>
            <a:r>
              <a:rPr lang="fi-FI" sz="2000" dirty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 err="1"/>
              <a:t>Book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hotel </a:t>
            </a:r>
            <a:r>
              <a:rPr lang="fi-FI" sz="2000" dirty="0" err="1"/>
              <a:t>room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b="1" dirty="0" err="1"/>
              <a:t>www.abcevent.fi</a:t>
            </a:r>
            <a:r>
              <a:rPr lang="fi-FI" sz="2000" b="1" dirty="0"/>
              <a:t>/hotel </a:t>
            </a:r>
            <a:r>
              <a:rPr lang="fi-FI" sz="2000" dirty="0"/>
              <a:t>to </a:t>
            </a:r>
            <a:r>
              <a:rPr lang="fi-FI" sz="2000" dirty="0" err="1"/>
              <a:t>benefit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a </a:t>
            </a:r>
            <a:r>
              <a:rPr lang="fi-FI" sz="2000" dirty="0" err="1"/>
              <a:t>discounted</a:t>
            </a:r>
            <a:r>
              <a:rPr lang="fi-FI" sz="2000" dirty="0"/>
              <a:t> </a:t>
            </a:r>
            <a:r>
              <a:rPr lang="fi-FI" sz="2000" dirty="0" err="1"/>
              <a:t>rate</a:t>
            </a:r>
            <a:r>
              <a:rPr lang="fi-FI" sz="2000" dirty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dirty="0" err="1"/>
              <a:t>Contact</a:t>
            </a:r>
            <a:r>
              <a:rPr lang="fi-FI" sz="2000" dirty="0"/>
              <a:t> us 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any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65ACF-7F53-1A4D-8980-00BA0F8901EC}"/>
              </a:ext>
            </a:extLst>
          </p:cNvPr>
          <p:cNvSpPr txBox="1"/>
          <p:nvPr/>
        </p:nvSpPr>
        <p:spPr>
          <a:xfrm>
            <a:off x="1731645" y="436483"/>
            <a:ext cx="6652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Before</a:t>
            </a:r>
            <a:r>
              <a:rPr lang="fi-FI" sz="2000" dirty="0"/>
              <a:t> </a:t>
            </a:r>
            <a:r>
              <a:rPr lang="fi-FI" sz="2000" dirty="0" err="1"/>
              <a:t>arriving</a:t>
            </a:r>
            <a:r>
              <a:rPr lang="fi-FI" sz="2000" dirty="0"/>
              <a:t> in Finland, </a:t>
            </a:r>
            <a:r>
              <a:rPr lang="fi-FI" sz="2000" dirty="0" err="1"/>
              <a:t>please</a:t>
            </a:r>
            <a:r>
              <a:rPr lang="fi-FI" sz="2000" dirty="0"/>
              <a:t> </a:t>
            </a:r>
            <a:r>
              <a:rPr lang="fi-FI" sz="2000" dirty="0" err="1"/>
              <a:t>take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following</a:t>
            </a:r>
            <a:r>
              <a:rPr lang="fi-FI" sz="2000" dirty="0"/>
              <a:t> </a:t>
            </a:r>
            <a:r>
              <a:rPr lang="fi-FI" sz="2000" dirty="0" err="1"/>
              <a:t>four</a:t>
            </a:r>
            <a:r>
              <a:rPr lang="fi-FI" sz="2000" dirty="0"/>
              <a:t> </a:t>
            </a:r>
            <a:r>
              <a:rPr lang="fi-FI" sz="2000" dirty="0" err="1"/>
              <a:t>actions</a:t>
            </a:r>
            <a:r>
              <a:rPr lang="fi-FI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Enroll</a:t>
            </a:r>
            <a:r>
              <a:rPr lang="fi-FI" sz="2000" dirty="0"/>
              <a:t> and </a:t>
            </a:r>
            <a:r>
              <a:rPr lang="fi-FI" sz="2000" dirty="0" err="1"/>
              <a:t>indicate</a:t>
            </a:r>
            <a:r>
              <a:rPr lang="fi-FI" sz="2000" dirty="0"/>
              <a:t> </a:t>
            </a:r>
            <a:r>
              <a:rPr lang="fi-FI" sz="2000" dirty="0" err="1"/>
              <a:t>dietary</a:t>
            </a:r>
            <a:r>
              <a:rPr lang="fi-FI" sz="2000" dirty="0"/>
              <a:t> </a:t>
            </a:r>
            <a:r>
              <a:rPr lang="fi-FI" sz="2000" dirty="0" err="1"/>
              <a:t>restrictions</a:t>
            </a:r>
            <a:r>
              <a:rPr lang="fi-FI" sz="2000" dirty="0"/>
              <a:t> at </a:t>
            </a:r>
            <a:r>
              <a:rPr lang="fi-FI" sz="2000" b="1" dirty="0" err="1"/>
              <a:t>www.abcevent.fi</a:t>
            </a:r>
            <a:r>
              <a:rPr lang="fi-FI" sz="2000" b="1" dirty="0"/>
              <a:t>/</a:t>
            </a:r>
            <a:r>
              <a:rPr lang="fi-FI" sz="2000" b="1" dirty="0" err="1"/>
              <a:t>registration</a:t>
            </a:r>
            <a:r>
              <a:rPr lang="fi-FI" sz="2000" b="1" dirty="0"/>
              <a:t> 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Pay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registration</a:t>
            </a:r>
            <a:r>
              <a:rPr lang="fi-FI" sz="2000" dirty="0"/>
              <a:t> </a:t>
            </a:r>
            <a:r>
              <a:rPr lang="fi-FI" sz="2000" dirty="0" err="1"/>
              <a:t>fee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mobile </a:t>
            </a:r>
            <a:r>
              <a:rPr lang="fi-FI" sz="2000" dirty="0" err="1"/>
              <a:t>bank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contact</a:t>
            </a:r>
            <a:r>
              <a:rPr lang="fi-FI" sz="2000" dirty="0"/>
              <a:t> us for </a:t>
            </a:r>
            <a:r>
              <a:rPr lang="fi-FI" sz="2000" dirty="0" err="1"/>
              <a:t>payment</a:t>
            </a:r>
            <a:r>
              <a:rPr lang="fi-FI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Book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hotel </a:t>
            </a:r>
            <a:r>
              <a:rPr lang="fi-FI" sz="2000" dirty="0" err="1"/>
              <a:t>room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b="1" dirty="0" err="1"/>
              <a:t>www.abcevent.fi</a:t>
            </a:r>
            <a:r>
              <a:rPr lang="fi-FI" sz="2000" b="1" dirty="0"/>
              <a:t>/hotel </a:t>
            </a:r>
            <a:r>
              <a:rPr lang="fi-FI" sz="2000" dirty="0"/>
              <a:t>to </a:t>
            </a:r>
            <a:r>
              <a:rPr lang="fi-FI" sz="2000" dirty="0" err="1"/>
              <a:t>benefit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a </a:t>
            </a:r>
            <a:r>
              <a:rPr lang="fi-FI" sz="2000" dirty="0" err="1"/>
              <a:t>discounted</a:t>
            </a:r>
            <a:r>
              <a:rPr lang="fi-FI" sz="2000" dirty="0"/>
              <a:t> </a:t>
            </a:r>
            <a:r>
              <a:rPr lang="fi-FI" sz="2000" dirty="0" err="1"/>
              <a:t>rate</a:t>
            </a:r>
            <a:r>
              <a:rPr lang="fi-FI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Contact</a:t>
            </a:r>
            <a:r>
              <a:rPr lang="fi-FI" sz="2000" dirty="0"/>
              <a:t> us 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any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5E900-E5F0-1A4E-87D7-87D8E1A02C25}"/>
              </a:ext>
            </a:extLst>
          </p:cNvPr>
          <p:cNvSpPr txBox="1"/>
          <p:nvPr/>
        </p:nvSpPr>
        <p:spPr>
          <a:xfrm>
            <a:off x="0" y="1816387"/>
            <a:ext cx="1228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Notice action verbs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20083-6B7D-B745-BC02-9732600D0E7D}"/>
              </a:ext>
            </a:extLst>
          </p:cNvPr>
          <p:cNvSpPr/>
          <p:nvPr/>
        </p:nvSpPr>
        <p:spPr>
          <a:xfrm>
            <a:off x="2000250" y="1005840"/>
            <a:ext cx="1017270" cy="49149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921172-B180-4C44-93E0-A323030C96FA}"/>
              </a:ext>
            </a:extLst>
          </p:cNvPr>
          <p:cNvSpPr/>
          <p:nvPr/>
        </p:nvSpPr>
        <p:spPr>
          <a:xfrm>
            <a:off x="2000250" y="1626632"/>
            <a:ext cx="1017270" cy="49149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C3F8A9-2531-4E41-947E-F294E3D8C314}"/>
              </a:ext>
            </a:extLst>
          </p:cNvPr>
          <p:cNvSpPr/>
          <p:nvPr/>
        </p:nvSpPr>
        <p:spPr>
          <a:xfrm>
            <a:off x="2000250" y="2216973"/>
            <a:ext cx="1017270" cy="49149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94036-676D-E44F-B519-8E7F76F596A9}"/>
              </a:ext>
            </a:extLst>
          </p:cNvPr>
          <p:cNvSpPr/>
          <p:nvPr/>
        </p:nvSpPr>
        <p:spPr>
          <a:xfrm>
            <a:off x="2152650" y="2856741"/>
            <a:ext cx="1017270" cy="49149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748DD-5012-1D4E-B909-35566B59CEB7}"/>
              </a:ext>
            </a:extLst>
          </p:cNvPr>
          <p:cNvSpPr txBox="1"/>
          <p:nvPr/>
        </p:nvSpPr>
        <p:spPr>
          <a:xfrm>
            <a:off x="128338" y="4118284"/>
            <a:ext cx="1228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What can you notice here?</a:t>
            </a:r>
          </a:p>
        </p:txBody>
      </p:sp>
    </p:spTree>
    <p:extLst>
      <p:ext uri="{BB962C8B-B14F-4D97-AF65-F5344CB8AC3E}">
        <p14:creationId xmlns:p14="http://schemas.microsoft.com/office/powerpoint/2010/main" val="428695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2BC77-BF31-024C-893C-A8516A7FCF3D}"/>
              </a:ext>
            </a:extLst>
          </p:cNvPr>
          <p:cNvSpPr txBox="1"/>
          <p:nvPr/>
        </p:nvSpPr>
        <p:spPr>
          <a:xfrm>
            <a:off x="1360170" y="491490"/>
            <a:ext cx="321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70C0"/>
                </a:solidFill>
              </a:rPr>
              <a:t>Parallel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headings</a:t>
            </a:r>
            <a:r>
              <a:rPr lang="fi-FI" sz="2000" b="1" dirty="0">
                <a:solidFill>
                  <a:srgbClr val="0070C0"/>
                </a:solidFill>
              </a:rPr>
              <a:t> &amp; </a:t>
            </a:r>
            <a:r>
              <a:rPr lang="fi-FI" sz="2000" b="1" dirty="0" err="1">
                <a:solidFill>
                  <a:srgbClr val="0070C0"/>
                </a:solidFill>
              </a:rPr>
              <a:t>lists</a:t>
            </a:r>
            <a:endParaRPr lang="en-A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98662-0D61-F944-8B3B-A18CBCF9AEF6}"/>
              </a:ext>
            </a:extLst>
          </p:cNvPr>
          <p:cNvSpPr txBox="1"/>
          <p:nvPr/>
        </p:nvSpPr>
        <p:spPr>
          <a:xfrm>
            <a:off x="702945" y="1186205"/>
            <a:ext cx="60807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dirty="0"/>
              <a:t>Make sure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conceptually</a:t>
            </a:r>
            <a:r>
              <a:rPr lang="fi-FI" sz="2000" dirty="0"/>
              <a:t> and </a:t>
            </a:r>
            <a:r>
              <a:rPr lang="fi-FI" sz="2000" dirty="0" err="1"/>
              <a:t>grammatically</a:t>
            </a:r>
            <a:r>
              <a:rPr lang="fi-FI" sz="2000" dirty="0"/>
              <a:t> </a:t>
            </a:r>
            <a:r>
              <a:rPr lang="fi-FI" sz="2000" dirty="0" err="1"/>
              <a:t>parallel</a:t>
            </a:r>
            <a:r>
              <a:rPr lang="fi-FI" sz="2000" dirty="0"/>
              <a:t>, i.e. </a:t>
            </a:r>
            <a:r>
              <a:rPr lang="fi-FI" sz="2000" dirty="0" err="1"/>
              <a:t>equal</a:t>
            </a:r>
            <a:r>
              <a:rPr lang="fi-FI" sz="2000" dirty="0"/>
              <a:t> </a:t>
            </a:r>
            <a:endParaRPr lang="en-AU" sz="2000" dirty="0"/>
          </a:p>
          <a:p>
            <a:pPr>
              <a:spcBef>
                <a:spcPts val="600"/>
              </a:spcBef>
            </a:pPr>
            <a:r>
              <a:rPr lang="fi-FI" sz="2000" dirty="0" err="1"/>
              <a:t>Conceptual</a:t>
            </a:r>
            <a:r>
              <a:rPr lang="fi-FI" sz="2000" dirty="0"/>
              <a:t> </a:t>
            </a:r>
            <a:r>
              <a:rPr lang="fi-FI" sz="2000" dirty="0" err="1"/>
              <a:t>parallelism</a:t>
            </a:r>
            <a:r>
              <a:rPr lang="fi-FI" sz="2000" dirty="0"/>
              <a:t> – </a:t>
            </a:r>
            <a:r>
              <a:rPr lang="fi-FI" sz="2000" dirty="0" err="1"/>
              <a:t>making</a:t>
            </a:r>
            <a:r>
              <a:rPr lang="fi-FI" sz="2000" dirty="0"/>
              <a:t> sure </a:t>
            </a:r>
            <a:r>
              <a:rPr lang="fi-FI" sz="2000" dirty="0" err="1"/>
              <a:t>headings</a:t>
            </a:r>
            <a:r>
              <a:rPr lang="fi-FI" sz="2000" dirty="0"/>
              <a:t>/</a:t>
            </a:r>
            <a:r>
              <a:rPr lang="fi-FI" sz="2000" dirty="0" err="1"/>
              <a:t>listed</a:t>
            </a:r>
            <a:r>
              <a:rPr lang="fi-FI" sz="2000" dirty="0"/>
              <a:t> </a:t>
            </a:r>
            <a:r>
              <a:rPr lang="fi-FI" sz="2000" dirty="0" err="1"/>
              <a:t>items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same</a:t>
            </a:r>
            <a:r>
              <a:rPr lang="fi-FI" sz="2000" dirty="0"/>
              <a:t> </a:t>
            </a:r>
            <a:r>
              <a:rPr lang="fi-FI" sz="2000" dirty="0" err="1"/>
              <a:t>relationship</a:t>
            </a:r>
            <a:r>
              <a:rPr lang="fi-FI" sz="2000" dirty="0"/>
              <a:t> to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title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document</a:t>
            </a:r>
            <a:r>
              <a:rPr lang="fi-FI" sz="2000" dirty="0"/>
              <a:t>/</a:t>
            </a:r>
            <a:r>
              <a:rPr lang="fi-FI" sz="2000" dirty="0" err="1"/>
              <a:t>list</a:t>
            </a:r>
            <a:endParaRPr lang="fi-FI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47046-CAD9-E84E-9A9A-356ED9DE154C}"/>
              </a:ext>
            </a:extLst>
          </p:cNvPr>
          <p:cNvSpPr txBox="1"/>
          <p:nvPr/>
        </p:nvSpPr>
        <p:spPr>
          <a:xfrm>
            <a:off x="662940" y="3188970"/>
            <a:ext cx="4114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/>
              <a:t>No </a:t>
            </a:r>
            <a:r>
              <a:rPr lang="fi-FI" sz="2000" b="1" dirty="0" err="1"/>
              <a:t>conceptual</a:t>
            </a:r>
            <a:r>
              <a:rPr lang="fi-FI" sz="2000" b="1" dirty="0"/>
              <a:t> </a:t>
            </a:r>
            <a:r>
              <a:rPr lang="fi-FI" sz="2000" b="1" dirty="0" err="1"/>
              <a:t>parallelism</a:t>
            </a:r>
            <a:r>
              <a:rPr lang="fi-FI" sz="2000" b="1" dirty="0"/>
              <a:t>:</a:t>
            </a:r>
            <a:endParaRPr lang="fi-FI" sz="2000" dirty="0"/>
          </a:p>
          <a:p>
            <a:r>
              <a:rPr lang="fi-FI" sz="2000" dirty="0"/>
              <a:t>Here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main </a:t>
            </a:r>
            <a:r>
              <a:rPr lang="fi-FI" sz="2000" dirty="0" err="1"/>
              <a:t>findings</a:t>
            </a:r>
            <a:r>
              <a:rPr lang="fi-FI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steps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process</a:t>
            </a:r>
            <a:r>
              <a:rPr lang="fi-FI" sz="2000" dirty="0"/>
              <a:t> </a:t>
            </a:r>
            <a:r>
              <a:rPr lang="fi-FI" sz="2000" dirty="0" err="1"/>
              <a:t>were</a:t>
            </a:r>
            <a:r>
              <a:rPr lang="fi-FI" sz="2000" dirty="0"/>
              <a:t> </a:t>
            </a:r>
            <a:r>
              <a:rPr lang="fi-FI" sz="2000" dirty="0" err="1"/>
              <a:t>carefully</a:t>
            </a:r>
            <a:r>
              <a:rPr lang="fi-FI" sz="2000" dirty="0"/>
              <a:t> </a:t>
            </a:r>
            <a:r>
              <a:rPr lang="fi-FI" sz="2000" dirty="0" err="1"/>
              <a:t>monitored</a:t>
            </a:r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15%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raw</a:t>
            </a:r>
            <a:r>
              <a:rPr lang="fi-FI" sz="2000" dirty="0"/>
              <a:t>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defective</a:t>
            </a:r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finished</a:t>
            </a:r>
            <a:r>
              <a:rPr lang="fi-FI" sz="2000" dirty="0"/>
              <a:t> </a:t>
            </a:r>
            <a:r>
              <a:rPr lang="fi-FI" sz="2000" dirty="0" err="1"/>
              <a:t>product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tested</a:t>
            </a:r>
            <a:r>
              <a:rPr lang="fi-FI" sz="2000" dirty="0"/>
              <a:t> at 5 </a:t>
            </a:r>
            <a:r>
              <a:rPr lang="fi-FI" sz="2000" dirty="0" err="1"/>
              <a:t>minute</a:t>
            </a:r>
            <a:r>
              <a:rPr lang="fi-FI" sz="2000" dirty="0"/>
              <a:t> </a:t>
            </a:r>
            <a:r>
              <a:rPr lang="fi-FI" sz="2000" dirty="0" err="1"/>
              <a:t>intervals</a:t>
            </a:r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2%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seals</a:t>
            </a:r>
            <a:r>
              <a:rPr lang="fi-FI" sz="2000" dirty="0"/>
              <a:t> </a:t>
            </a:r>
            <a:r>
              <a:rPr lang="fi-FI" sz="2000" dirty="0" err="1"/>
              <a:t>received</a:t>
            </a:r>
            <a:r>
              <a:rPr lang="fi-FI" sz="2000" dirty="0"/>
              <a:t> </a:t>
            </a:r>
            <a:r>
              <a:rPr lang="fi-FI" sz="2000" dirty="0" err="1"/>
              <a:t>insufficient</a:t>
            </a:r>
            <a:r>
              <a:rPr lang="fi-FI" sz="2000" dirty="0"/>
              <a:t> </a:t>
            </a:r>
            <a:r>
              <a:rPr lang="fi-FI" sz="2000" dirty="0" err="1"/>
              <a:t>adhesive</a:t>
            </a:r>
            <a:r>
              <a:rPr lang="fi-FI" sz="2000" dirty="0"/>
              <a:t> 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CEE5A-2C91-B744-8ED8-A58AC0AAF044}"/>
              </a:ext>
            </a:extLst>
          </p:cNvPr>
          <p:cNvSpPr txBox="1"/>
          <p:nvPr/>
        </p:nvSpPr>
        <p:spPr>
          <a:xfrm>
            <a:off x="4972050" y="3337560"/>
            <a:ext cx="362331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 err="1"/>
              <a:t>Conceptual</a:t>
            </a:r>
            <a:r>
              <a:rPr lang="fi-FI" sz="2000" b="1" dirty="0"/>
              <a:t> </a:t>
            </a:r>
            <a:r>
              <a:rPr lang="fi-FI" sz="2000" b="1" dirty="0" err="1"/>
              <a:t>parallelism</a:t>
            </a:r>
            <a:r>
              <a:rPr lang="fi-FI" sz="2000" b="1" dirty="0"/>
              <a:t>: </a:t>
            </a:r>
            <a:endParaRPr lang="fi-FI" sz="2000" dirty="0"/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pricing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holiday</a:t>
            </a:r>
            <a:r>
              <a:rPr lang="fi-FI" sz="2000" dirty="0"/>
              <a:t> </a:t>
            </a:r>
            <a:r>
              <a:rPr lang="fi-FI" sz="2000" dirty="0" err="1"/>
              <a:t>apartments</a:t>
            </a:r>
            <a:r>
              <a:rPr lang="fi-FI" sz="2000" dirty="0"/>
              <a:t>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depend</a:t>
            </a:r>
            <a:r>
              <a:rPr lang="fi-FI" sz="2000" dirty="0"/>
              <a:t>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location</a:t>
            </a:r>
            <a:r>
              <a:rPr lang="fi-FI" sz="2000" dirty="0"/>
              <a:t> on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coast</a:t>
            </a:r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amenities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neighbouring</a:t>
            </a:r>
            <a:r>
              <a:rPr lang="fi-FI" sz="2000" dirty="0"/>
              <a:t> </a:t>
            </a:r>
            <a:r>
              <a:rPr lang="fi-FI" sz="2000" dirty="0" err="1"/>
              <a:t>area</a:t>
            </a:r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number</a:t>
            </a:r>
            <a:r>
              <a:rPr lang="fi-FI" sz="2000" dirty="0"/>
              <a:t> of </a:t>
            </a:r>
            <a:r>
              <a:rPr lang="fi-FI" sz="2000" dirty="0" err="1"/>
              <a:t>bedrooms</a:t>
            </a:r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quality</a:t>
            </a:r>
            <a:r>
              <a:rPr lang="fi-FI" sz="2000" dirty="0"/>
              <a:t> of </a:t>
            </a:r>
            <a:r>
              <a:rPr lang="fi-FI" sz="2000" dirty="0" err="1"/>
              <a:t>furniture</a:t>
            </a:r>
            <a:r>
              <a:rPr lang="fi-FI" sz="2000" dirty="0"/>
              <a:t> and </a:t>
            </a:r>
            <a:r>
              <a:rPr lang="fi-FI" sz="2000" dirty="0" err="1"/>
              <a:t>fittings</a:t>
            </a:r>
            <a:r>
              <a:rPr lang="fi-FI" sz="2000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AE6F8C-8A68-7E44-8EB8-81EEE8E9FA37}"/>
              </a:ext>
            </a:extLst>
          </p:cNvPr>
          <p:cNvCxnSpPr/>
          <p:nvPr/>
        </p:nvCxnSpPr>
        <p:spPr>
          <a:xfrm>
            <a:off x="228600" y="4469130"/>
            <a:ext cx="445770" cy="17145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3F00B2-9D57-D442-8528-190E04547213}"/>
              </a:ext>
            </a:extLst>
          </p:cNvPr>
          <p:cNvCxnSpPr/>
          <p:nvPr/>
        </p:nvCxnSpPr>
        <p:spPr>
          <a:xfrm>
            <a:off x="217170" y="5703570"/>
            <a:ext cx="445770" cy="17145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3A16F6-CBB5-154C-B72F-88AD6CBA592D}"/>
              </a:ext>
            </a:extLst>
          </p:cNvPr>
          <p:cNvSpPr txBox="1"/>
          <p:nvPr/>
        </p:nvSpPr>
        <p:spPr>
          <a:xfrm rot="1032076">
            <a:off x="6478324" y="1873768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Helps busy reader quickly skim &amp; understand</a:t>
            </a:r>
          </a:p>
        </p:txBody>
      </p:sp>
    </p:spTree>
    <p:extLst>
      <p:ext uri="{BB962C8B-B14F-4D97-AF65-F5344CB8AC3E}">
        <p14:creationId xmlns:p14="http://schemas.microsoft.com/office/powerpoint/2010/main" val="276584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128479-761E-8A4A-86F8-DBBA59361AF3}"/>
              </a:ext>
            </a:extLst>
          </p:cNvPr>
          <p:cNvSpPr txBox="1"/>
          <p:nvPr/>
        </p:nvSpPr>
        <p:spPr>
          <a:xfrm>
            <a:off x="526432" y="1243021"/>
            <a:ext cx="56482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 err="1"/>
              <a:t>Parallel</a:t>
            </a:r>
            <a:r>
              <a:rPr lang="fi-FI" sz="2000" dirty="0"/>
              <a:t> </a:t>
            </a:r>
            <a:r>
              <a:rPr lang="fi-FI" sz="2000" dirty="0" err="1"/>
              <a:t>headings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similar</a:t>
            </a:r>
            <a:r>
              <a:rPr lang="fi-FI" sz="2000" dirty="0"/>
              <a:t> </a:t>
            </a:r>
            <a:r>
              <a:rPr lang="fi-FI" sz="2000" dirty="0" err="1"/>
              <a:t>items</a:t>
            </a:r>
            <a:r>
              <a:rPr lang="fi-FI" sz="20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sz="2000" dirty="0"/>
              <a:t>Here </a:t>
            </a:r>
            <a:r>
              <a:rPr lang="fi-FI" sz="2000" dirty="0" err="1"/>
              <a:t>are</a:t>
            </a:r>
            <a:r>
              <a:rPr lang="fi-FI" sz="2000" dirty="0"/>
              <a:t> 3 </a:t>
            </a:r>
            <a:r>
              <a:rPr lang="fi-FI" sz="2000" dirty="0" err="1"/>
              <a:t>actions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should</a:t>
            </a:r>
            <a:r>
              <a:rPr lang="fi-FI" sz="2000" dirty="0"/>
              <a:t> </a:t>
            </a:r>
            <a:r>
              <a:rPr lang="fi-FI" sz="2000" dirty="0" err="1"/>
              <a:t>take</a:t>
            </a:r>
            <a:r>
              <a:rPr lang="fi-FI" sz="2000" dirty="0"/>
              <a:t>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u="sng" dirty="0" err="1"/>
              <a:t>Send</a:t>
            </a:r>
            <a:r>
              <a:rPr lang="fi-FI" sz="2000" dirty="0"/>
              <a:t> </a:t>
            </a:r>
            <a:r>
              <a:rPr lang="fi-FI" sz="2000" dirty="0" err="1"/>
              <a:t>contact</a:t>
            </a:r>
            <a:r>
              <a:rPr lang="fi-FI" sz="2000" dirty="0"/>
              <a:t> info to Susan Smith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u="sng" dirty="0" err="1"/>
              <a:t>Pay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fee</a:t>
            </a:r>
            <a:endParaRPr lang="fi-FI" sz="2000" dirty="0"/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2000" u="sng" dirty="0" err="1"/>
              <a:t>Prepare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pre-course</a:t>
            </a:r>
            <a:r>
              <a:rPr lang="fi-FI" sz="2000" dirty="0"/>
              <a:t> </a:t>
            </a:r>
            <a:r>
              <a:rPr lang="fi-FI" sz="2000" dirty="0" err="1"/>
              <a:t>assignment</a:t>
            </a:r>
            <a:r>
              <a:rPr lang="fi-FI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i-FI" sz="2000" dirty="0"/>
          </a:p>
          <a:p>
            <a:pPr>
              <a:spcBef>
                <a:spcPts val="600"/>
              </a:spcBef>
            </a:pPr>
            <a:r>
              <a:rPr lang="fi-FI" sz="2000" dirty="0" err="1"/>
              <a:t>Note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emails</a:t>
            </a:r>
            <a:r>
              <a:rPr lang="fi-FI" sz="2000" dirty="0"/>
              <a:t>: </a:t>
            </a:r>
            <a:r>
              <a:rPr lang="fi-FI" sz="2000" dirty="0" err="1"/>
              <a:t>treat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0070C0"/>
                </a:solidFill>
              </a:rPr>
              <a:t>subject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line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/>
              <a:t>as </a:t>
            </a:r>
            <a:r>
              <a:rPr lang="fi-FI" sz="2000" dirty="0" err="1"/>
              <a:t>heading</a:t>
            </a:r>
            <a:r>
              <a:rPr lang="fi-FI" sz="2000" dirty="0"/>
              <a:t> = </a:t>
            </a:r>
            <a:r>
              <a:rPr lang="fi-FI" sz="2000" dirty="0" err="1"/>
              <a:t>put</a:t>
            </a:r>
            <a:r>
              <a:rPr lang="fi-FI" sz="2000" dirty="0"/>
              <a:t> </a:t>
            </a:r>
            <a:r>
              <a:rPr lang="fi-FI" sz="2000" dirty="0" err="1"/>
              <a:t>message</a:t>
            </a:r>
            <a:r>
              <a:rPr lang="fi-FI" sz="2000" dirty="0"/>
              <a:t> in </a:t>
            </a:r>
            <a:r>
              <a:rPr lang="fi-FI" sz="2000" dirty="0" err="1"/>
              <a:t>subject</a:t>
            </a:r>
            <a:r>
              <a:rPr lang="fi-FI" sz="2000" dirty="0"/>
              <a:t> </a:t>
            </a:r>
            <a:r>
              <a:rPr lang="fi-FI" sz="2000" dirty="0" err="1"/>
              <a:t>line</a:t>
            </a:r>
            <a:r>
              <a:rPr lang="fi-FI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 err="1"/>
              <a:t>Examples</a:t>
            </a:r>
            <a:r>
              <a:rPr lang="fi-FI" sz="2000" dirty="0"/>
              <a:t>: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“</a:t>
            </a:r>
            <a:r>
              <a:rPr lang="fi-FI" sz="2000" dirty="0" err="1"/>
              <a:t>Brochure</a:t>
            </a:r>
            <a:r>
              <a:rPr lang="fi-FI" sz="2000" dirty="0"/>
              <a:t>” vs. “New </a:t>
            </a:r>
            <a:r>
              <a:rPr lang="fi-FI" sz="2000" dirty="0" err="1"/>
              <a:t>brochure</a:t>
            </a:r>
            <a:r>
              <a:rPr lang="fi-FI" sz="2000" dirty="0"/>
              <a:t> for </a:t>
            </a:r>
            <a:r>
              <a:rPr lang="fi-FI" sz="2000" dirty="0" err="1"/>
              <a:t>comments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Monday</a:t>
            </a:r>
            <a:r>
              <a:rPr lang="fi-FI" sz="2000" dirty="0"/>
              <a:t>”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“</a:t>
            </a:r>
            <a:r>
              <a:rPr lang="fi-FI" sz="2000" dirty="0" err="1"/>
              <a:t>Meeting</a:t>
            </a:r>
            <a:r>
              <a:rPr lang="fi-FI" sz="2000" dirty="0"/>
              <a:t>” vs. “Board </a:t>
            </a:r>
            <a:r>
              <a:rPr lang="fi-FI" sz="2000" dirty="0" err="1"/>
              <a:t>meeting</a:t>
            </a:r>
            <a:r>
              <a:rPr lang="fi-FI" sz="2000" dirty="0"/>
              <a:t>: Tue 9 am, </a:t>
            </a:r>
            <a:r>
              <a:rPr lang="fi-FI" sz="2000" dirty="0" err="1"/>
              <a:t>Room</a:t>
            </a:r>
            <a:r>
              <a:rPr lang="fi-FI" sz="2000" dirty="0"/>
              <a:t> 102”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943C7-C0A2-1B46-8117-C8C8BE10A31E}"/>
              </a:ext>
            </a:extLst>
          </p:cNvPr>
          <p:cNvSpPr txBox="1"/>
          <p:nvPr/>
        </p:nvSpPr>
        <p:spPr>
          <a:xfrm>
            <a:off x="1360170" y="491490"/>
            <a:ext cx="321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70C0"/>
                </a:solidFill>
              </a:rPr>
              <a:t>Parallel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headings</a:t>
            </a:r>
            <a:r>
              <a:rPr lang="fi-FI" sz="2000" b="1" dirty="0">
                <a:solidFill>
                  <a:srgbClr val="0070C0"/>
                </a:solidFill>
              </a:rPr>
              <a:t> &amp; </a:t>
            </a:r>
            <a:r>
              <a:rPr lang="fi-FI" sz="2000" b="1" dirty="0" err="1">
                <a:solidFill>
                  <a:srgbClr val="0070C0"/>
                </a:solidFill>
              </a:rPr>
              <a:t>lists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803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859" y="1987149"/>
            <a:ext cx="432690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Avoid </a:t>
            </a:r>
            <a:r>
              <a:rPr lang="en-US" sz="2000" dirty="0">
                <a:solidFill>
                  <a:srgbClr val="0070C0"/>
                </a:solidFill>
              </a:rPr>
              <a:t>wordiness</a:t>
            </a:r>
            <a:r>
              <a:rPr lang="en-US" sz="2000" dirty="0"/>
              <a:t> (</a:t>
            </a:r>
            <a:r>
              <a:rPr lang="fi-FI" sz="2000" i="1" dirty="0" err="1"/>
              <a:t>Pleonasm</a:t>
            </a:r>
            <a:r>
              <a:rPr lang="fi-FI" sz="2000" dirty="0"/>
              <a:t>: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of </a:t>
            </a:r>
            <a:r>
              <a:rPr lang="fi-FI" sz="2000" dirty="0" err="1"/>
              <a:t>unnecessary</a:t>
            </a:r>
            <a:r>
              <a:rPr lang="fi-FI" sz="2000" dirty="0"/>
              <a:t> </a:t>
            </a:r>
            <a:r>
              <a:rPr lang="fi-FI" sz="2000" dirty="0" err="1"/>
              <a:t>words</a:t>
            </a:r>
            <a:r>
              <a:rPr lang="fi-FI" sz="2000" dirty="0"/>
              <a:t>)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Shorten &amp; vary </a:t>
            </a:r>
            <a:r>
              <a:rPr lang="en-US" sz="2000" dirty="0">
                <a:solidFill>
                  <a:srgbClr val="0070C0"/>
                </a:solidFill>
              </a:rPr>
              <a:t>lengths of sentences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70C0"/>
                </a:solidFill>
              </a:rPr>
              <a:t>White </a:t>
            </a:r>
            <a:r>
              <a:rPr lang="fi-FI" sz="2000" dirty="0" err="1">
                <a:solidFill>
                  <a:srgbClr val="0070C0"/>
                </a:solidFill>
              </a:rPr>
              <a:t>space</a:t>
            </a:r>
            <a:r>
              <a:rPr lang="fi-FI" sz="2000" dirty="0">
                <a:solidFill>
                  <a:srgbClr val="0070C0"/>
                </a:solidFill>
              </a:rPr>
              <a:t>: </a:t>
            </a:r>
            <a:r>
              <a:rPr lang="fi-FI" sz="2000" dirty="0" err="1"/>
              <a:t>increases</a:t>
            </a:r>
            <a:r>
              <a:rPr lang="fi-FI" sz="2000" dirty="0"/>
              <a:t> </a:t>
            </a:r>
            <a:r>
              <a:rPr lang="fi-FI" sz="2000" dirty="0" err="1"/>
              <a:t>readability</a:t>
            </a:r>
            <a:endParaRPr lang="en-AU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70C0"/>
                </a:solidFill>
              </a:rPr>
              <a:t>Typography</a:t>
            </a:r>
            <a:r>
              <a:rPr lang="fi-FI" sz="2000" dirty="0">
                <a:solidFill>
                  <a:srgbClr val="0070C0"/>
                </a:solidFill>
              </a:rPr>
              <a:t>: </a:t>
            </a:r>
            <a:r>
              <a:rPr lang="en-AU" sz="2000" dirty="0"/>
              <a:t>Bolding, underlining, italics – use sparingly, don’t combine them</a:t>
            </a:r>
          </a:p>
        </p:txBody>
      </p:sp>
      <p:sp>
        <p:nvSpPr>
          <p:cNvPr id="8" name="Merge 7">
            <a:extLst>
              <a:ext uri="{FF2B5EF4-FFF2-40B4-BE49-F238E27FC236}">
                <a16:creationId xmlns:a16="http://schemas.microsoft.com/office/drawing/2014/main" id="{35245720-D0D2-3B48-929D-5939FC8EE5B0}"/>
              </a:ext>
            </a:extLst>
          </p:cNvPr>
          <p:cNvSpPr/>
          <p:nvPr/>
        </p:nvSpPr>
        <p:spPr>
          <a:xfrm>
            <a:off x="6671459" y="1403945"/>
            <a:ext cx="1964682" cy="343540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9BB4A-8425-DA45-99F4-181A4F99C58A}"/>
              </a:ext>
            </a:extLst>
          </p:cNvPr>
          <p:cNvSpPr txBox="1"/>
          <p:nvPr/>
        </p:nvSpPr>
        <p:spPr>
          <a:xfrm>
            <a:off x="5622334" y="165184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MACRO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6840D-12B6-D244-BA70-167F75821E0D}"/>
              </a:ext>
            </a:extLst>
          </p:cNvPr>
          <p:cNvSpPr txBox="1"/>
          <p:nvPr/>
        </p:nvSpPr>
        <p:spPr>
          <a:xfrm>
            <a:off x="5621137" y="4095418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MICRO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4C4AD-F383-DA4B-B578-E48CFA7A5113}"/>
              </a:ext>
            </a:extLst>
          </p:cNvPr>
          <p:cNvCxnSpPr/>
          <p:nvPr/>
        </p:nvCxnSpPr>
        <p:spPr>
          <a:xfrm>
            <a:off x="6054819" y="2199502"/>
            <a:ext cx="0" cy="1544595"/>
          </a:xfrm>
          <a:prstGeom prst="straightConnector1">
            <a:avLst/>
          </a:prstGeom>
          <a:ln w="984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7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864" y="1648917"/>
            <a:ext cx="46189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Addition</a:t>
            </a:r>
            <a:r>
              <a:rPr lang="en-US" sz="2000" dirty="0"/>
              <a:t>: And, in addition, again, also, similarly, finally…</a:t>
            </a:r>
          </a:p>
          <a:p>
            <a:r>
              <a:rPr lang="en-US" sz="2000" b="1" dirty="0"/>
              <a:t>Contrast</a:t>
            </a:r>
            <a:r>
              <a:rPr lang="en-US" sz="2000" dirty="0"/>
              <a:t>: But, however, or, nevertheless, on the other hand…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For example, for instance, such as, that is…</a:t>
            </a:r>
          </a:p>
          <a:p>
            <a:r>
              <a:rPr lang="en-US" sz="2000" b="1" dirty="0"/>
              <a:t>Sequence</a:t>
            </a:r>
            <a:r>
              <a:rPr lang="en-US" sz="2000" dirty="0"/>
              <a:t>: First, second, third… then…</a:t>
            </a:r>
          </a:p>
          <a:p>
            <a:r>
              <a:rPr lang="en-US" sz="2000" b="1" dirty="0"/>
              <a:t>Conclusion</a:t>
            </a:r>
            <a:r>
              <a:rPr lang="en-US" sz="2000" dirty="0"/>
              <a:t>: Finally, therefore, in conclusion, as a result…</a:t>
            </a:r>
          </a:p>
          <a:p>
            <a:r>
              <a:rPr lang="en-US" sz="2000" b="1" dirty="0"/>
              <a:t>Clarification/summary</a:t>
            </a:r>
            <a:r>
              <a:rPr lang="en-US" sz="2000" dirty="0"/>
              <a:t>: In other words, what this means is, to summarize…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554" y="936010"/>
            <a:ext cx="597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Transitions</a:t>
            </a:r>
            <a:r>
              <a:rPr lang="en-US" sz="2000" b="1" dirty="0"/>
              <a:t> </a:t>
            </a:r>
            <a:r>
              <a:rPr lang="en-US" sz="2000" dirty="0"/>
              <a:t>(Hansel &amp; Gretel bread crumbs):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50" y="2812463"/>
            <a:ext cx="2567752" cy="18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02EE6-3007-CF4A-8556-9063AB755E09}"/>
              </a:ext>
            </a:extLst>
          </p:cNvPr>
          <p:cNvSpPr txBox="1"/>
          <p:nvPr/>
        </p:nvSpPr>
        <p:spPr>
          <a:xfrm>
            <a:off x="1497330" y="1108710"/>
            <a:ext cx="505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Clear &amp; logical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801EB-61C3-EF4B-B510-150ECE40512D}"/>
              </a:ext>
            </a:extLst>
          </p:cNvPr>
          <p:cNvSpPr txBox="1"/>
          <p:nvPr/>
        </p:nvSpPr>
        <p:spPr>
          <a:xfrm>
            <a:off x="1497330" y="1885950"/>
            <a:ext cx="5143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70C0"/>
                </a:solidFill>
              </a:rPr>
              <a:t>Introductions</a:t>
            </a:r>
            <a:r>
              <a:rPr lang="fi-FI" sz="2000" b="1" dirty="0">
                <a:solidFill>
                  <a:srgbClr val="0070C0"/>
                </a:solidFill>
              </a:rPr>
              <a:t> (</a:t>
            </a:r>
            <a:r>
              <a:rPr lang="fi-FI" sz="2000" b="1" dirty="0" err="1">
                <a:solidFill>
                  <a:srgbClr val="0070C0"/>
                </a:solidFill>
              </a:rPr>
              <a:t>openings</a:t>
            </a:r>
            <a:r>
              <a:rPr lang="fi-FI" sz="2000" b="1" dirty="0">
                <a:solidFill>
                  <a:srgbClr val="0070C0"/>
                </a:solidFill>
              </a:rPr>
              <a:t>)</a:t>
            </a:r>
            <a:r>
              <a:rPr lang="fi-FI" sz="2000" dirty="0"/>
              <a:t>: </a:t>
            </a:r>
            <a:r>
              <a:rPr lang="fi-FI" sz="2000" dirty="0" err="1"/>
              <a:t>provide</a:t>
            </a:r>
            <a:r>
              <a:rPr lang="fi-FI" sz="2000" dirty="0"/>
              <a:t> </a:t>
            </a:r>
            <a:r>
              <a:rPr lang="fi-FI" sz="2000" dirty="0" err="1"/>
              <a:t>background</a:t>
            </a:r>
            <a:r>
              <a:rPr lang="fi-FI" sz="2000" dirty="0"/>
              <a:t>, </a:t>
            </a:r>
            <a:r>
              <a:rPr lang="fi-FI" sz="2000" dirty="0" err="1"/>
              <a:t>explain</a:t>
            </a:r>
            <a:r>
              <a:rPr lang="fi-FI" sz="2000" dirty="0"/>
              <a:t> </a:t>
            </a:r>
            <a:r>
              <a:rPr lang="fi-FI" sz="2000" dirty="0" err="1"/>
              <a:t>why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writing</a:t>
            </a:r>
            <a:r>
              <a:rPr lang="fi-FI" sz="2000" dirty="0"/>
              <a:t>, </a:t>
            </a:r>
            <a:r>
              <a:rPr lang="fi-FI" sz="2000" dirty="0" err="1"/>
              <a:t>preview</a:t>
            </a:r>
            <a:r>
              <a:rPr lang="fi-FI" sz="2000" dirty="0"/>
              <a:t> </a:t>
            </a:r>
            <a:r>
              <a:rPr lang="fi-FI" sz="2000" dirty="0" err="1"/>
              <a:t>rest</a:t>
            </a:r>
            <a:r>
              <a:rPr lang="fi-FI" sz="2000" dirty="0"/>
              <a:t> of </a:t>
            </a:r>
            <a:r>
              <a:rPr lang="fi-FI" sz="2000" dirty="0" err="1"/>
              <a:t>text</a:t>
            </a:r>
            <a:endParaRPr lang="fi-FI" sz="2000" dirty="0"/>
          </a:p>
          <a:p>
            <a:endParaRPr lang="en-AU" dirty="0"/>
          </a:p>
          <a:p>
            <a:r>
              <a:rPr lang="fi-FI" sz="2000" dirty="0" err="1"/>
              <a:t>Length</a:t>
            </a:r>
            <a:r>
              <a:rPr lang="fi-FI" sz="2000" dirty="0"/>
              <a:t> </a:t>
            </a:r>
            <a:r>
              <a:rPr lang="fi-FI" sz="2000" dirty="0" err="1"/>
              <a:t>depends</a:t>
            </a:r>
            <a:r>
              <a:rPr lang="fi-FI" sz="2000" dirty="0"/>
              <a:t> on </a:t>
            </a:r>
            <a:r>
              <a:rPr lang="fi-FI" sz="2000" dirty="0" err="1"/>
              <a:t>how</a:t>
            </a:r>
            <a:r>
              <a:rPr lang="fi-FI" sz="2000" dirty="0"/>
              <a:t> </a:t>
            </a:r>
            <a:r>
              <a:rPr lang="fi-FI" sz="2000" dirty="0" err="1"/>
              <a:t>familiar</a:t>
            </a:r>
            <a:r>
              <a:rPr lang="fi-FI" sz="2000" dirty="0"/>
              <a:t> </a:t>
            </a:r>
            <a:r>
              <a:rPr lang="fi-FI" sz="2000" dirty="0" err="1"/>
              <a:t>reader</a:t>
            </a:r>
            <a:r>
              <a:rPr lang="fi-FI" sz="2000" dirty="0"/>
              <a:t> is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topic</a:t>
            </a:r>
            <a:r>
              <a:rPr lang="fi-FI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36489-D128-ED43-8118-5B2EFD9C8327}"/>
              </a:ext>
            </a:extLst>
          </p:cNvPr>
          <p:cNvSpPr txBox="1"/>
          <p:nvPr/>
        </p:nvSpPr>
        <p:spPr>
          <a:xfrm>
            <a:off x="1497330" y="3918019"/>
            <a:ext cx="563499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 err="1">
                <a:solidFill>
                  <a:srgbClr val="0070C0"/>
                </a:solidFill>
              </a:rPr>
              <a:t>Effective</a:t>
            </a:r>
            <a:r>
              <a:rPr lang="fi-FI" sz="2000" b="1" dirty="0">
                <a:solidFill>
                  <a:srgbClr val="0070C0"/>
                </a:solidFill>
              </a:rPr>
              <a:t> intro </a:t>
            </a:r>
            <a:r>
              <a:rPr lang="fi-FI" sz="2000" dirty="0" err="1"/>
              <a:t>does</a:t>
            </a:r>
            <a:r>
              <a:rPr lang="fi-FI" sz="2000" dirty="0"/>
              <a:t> 3 </a:t>
            </a:r>
            <a:r>
              <a:rPr lang="fi-FI" sz="2000" dirty="0" err="1"/>
              <a:t>things</a:t>
            </a:r>
            <a:r>
              <a:rPr lang="fi-FI" sz="2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Explains</a:t>
            </a:r>
            <a:r>
              <a:rPr lang="fi-FI" sz="2000" dirty="0"/>
              <a:t> </a:t>
            </a:r>
            <a:r>
              <a:rPr lang="fi-FI" sz="2000" u="sng" dirty="0" err="1"/>
              <a:t>why</a:t>
            </a:r>
            <a:r>
              <a:rPr lang="fi-FI" sz="2000" u="sng" dirty="0"/>
              <a:t> </a:t>
            </a:r>
            <a:r>
              <a:rPr lang="fi-FI" sz="2000" u="sng" dirty="0" err="1"/>
              <a:t>you</a:t>
            </a:r>
            <a:r>
              <a:rPr lang="fi-FI" sz="2000" u="sng" dirty="0"/>
              <a:t> </a:t>
            </a:r>
            <a:r>
              <a:rPr lang="fi-FI" sz="2000" u="sng" dirty="0" err="1"/>
              <a:t>are</a:t>
            </a:r>
            <a:r>
              <a:rPr lang="fi-FI" sz="2000" u="sng" dirty="0"/>
              <a:t> </a:t>
            </a:r>
            <a:r>
              <a:rPr lang="fi-FI" sz="2000" u="sng" dirty="0" err="1"/>
              <a:t>writing</a:t>
            </a:r>
            <a:endParaRPr lang="fi-FI" sz="2000" u="sng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err="1"/>
              <a:t>Establishes</a:t>
            </a:r>
            <a:r>
              <a:rPr lang="fi-FI" sz="2000" dirty="0"/>
              <a:t> </a:t>
            </a:r>
            <a:r>
              <a:rPr lang="fi-FI" sz="2000" u="sng" dirty="0" err="1"/>
              <a:t>context</a:t>
            </a:r>
            <a:endParaRPr lang="fi-FI" sz="2000" u="sng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u="sng" dirty="0" err="1"/>
              <a:t>Previews</a:t>
            </a:r>
            <a:r>
              <a:rPr lang="fi-FI" sz="2000" u="sng" dirty="0"/>
              <a:t> </a:t>
            </a:r>
            <a:r>
              <a:rPr lang="fi-FI" sz="2000" dirty="0" err="1"/>
              <a:t>rest</a:t>
            </a:r>
            <a:r>
              <a:rPr lang="fi-FI" sz="2000" dirty="0"/>
              <a:t> of </a:t>
            </a:r>
            <a:r>
              <a:rPr lang="fi-FI" sz="2000" dirty="0" err="1"/>
              <a:t>text</a:t>
            </a:r>
            <a:r>
              <a:rPr lang="fi-FI" sz="2000" dirty="0"/>
              <a:t> </a:t>
            </a:r>
          </a:p>
          <a:p>
            <a:endParaRPr lang="en-AU" dirty="0"/>
          </a:p>
        </p:txBody>
      </p:sp>
      <p:pic>
        <p:nvPicPr>
          <p:cNvPr id="5" name="Picture 4" descr="353.jpg">
            <a:extLst>
              <a:ext uri="{FF2B5EF4-FFF2-40B4-BE49-F238E27FC236}">
                <a16:creationId xmlns:a16="http://schemas.microsoft.com/office/drawing/2014/main" id="{F1B4384A-3650-0340-B60C-FBFC1130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60" y="4232398"/>
            <a:ext cx="1892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1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F560E-6842-3F42-82AB-67DDAA18DCF9}"/>
              </a:ext>
            </a:extLst>
          </p:cNvPr>
          <p:cNvSpPr txBox="1"/>
          <p:nvPr/>
        </p:nvSpPr>
        <p:spPr>
          <a:xfrm>
            <a:off x="725616" y="444157"/>
            <a:ext cx="688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dirty="0" err="1"/>
              <a:t>Examples</a:t>
            </a:r>
            <a:r>
              <a:rPr lang="fi-FI" sz="2000" dirty="0"/>
              <a:t>:</a:t>
            </a:r>
          </a:p>
          <a:p>
            <a:pPr lvl="1">
              <a:spcBef>
                <a:spcPts val="600"/>
              </a:spcBef>
            </a:pPr>
            <a:r>
              <a:rPr lang="fi-FI" sz="2000" dirty="0">
                <a:solidFill>
                  <a:srgbClr val="0070C0"/>
                </a:solidFill>
              </a:rPr>
              <a:t>As Alina </a:t>
            </a:r>
            <a:r>
              <a:rPr lang="fi-FI" sz="2000" dirty="0" err="1">
                <a:solidFill>
                  <a:srgbClr val="0070C0"/>
                </a:solidFill>
              </a:rPr>
              <a:t>told</a:t>
            </a:r>
            <a:r>
              <a:rPr lang="fi-FI" sz="2000" dirty="0">
                <a:solidFill>
                  <a:srgbClr val="0070C0"/>
                </a:solidFill>
              </a:rPr>
              <a:t> us </a:t>
            </a:r>
            <a:r>
              <a:rPr lang="fi-FI" sz="2000" dirty="0" err="1">
                <a:solidFill>
                  <a:srgbClr val="0070C0"/>
                </a:solidFill>
              </a:rPr>
              <a:t>last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week</a:t>
            </a:r>
            <a:r>
              <a:rPr lang="fi-FI" sz="2000" dirty="0"/>
              <a:t>, </a:t>
            </a:r>
            <a:r>
              <a:rPr lang="fi-FI" sz="2000" dirty="0" err="1"/>
              <a:t>our</a:t>
            </a:r>
            <a:r>
              <a:rPr lang="fi-FI" sz="2000" dirty="0"/>
              <a:t> </a:t>
            </a:r>
            <a:r>
              <a:rPr lang="fi-FI" sz="2000" dirty="0" err="1"/>
              <a:t>customer</a:t>
            </a:r>
            <a:r>
              <a:rPr lang="fi-FI" sz="2000" dirty="0"/>
              <a:t> feedback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been</a:t>
            </a:r>
            <a:r>
              <a:rPr lang="fi-FI" sz="2000" dirty="0"/>
              <a:t> </a:t>
            </a:r>
            <a:r>
              <a:rPr lang="fi-FI" sz="2000" dirty="0" err="1"/>
              <a:t>below</a:t>
            </a:r>
            <a:r>
              <a:rPr lang="fi-FI" sz="2000" dirty="0"/>
              <a:t> </a:t>
            </a:r>
            <a:r>
              <a:rPr lang="fi-FI" sz="2000" dirty="0" err="1"/>
              <a:t>target</a:t>
            </a:r>
            <a:r>
              <a:rPr lang="fi-FI" sz="2000" dirty="0"/>
              <a:t>. To </a:t>
            </a:r>
            <a:r>
              <a:rPr lang="fi-FI" sz="2000" dirty="0" err="1"/>
              <a:t>address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issue</a:t>
            </a:r>
            <a:r>
              <a:rPr lang="fi-FI" sz="2000" dirty="0"/>
              <a:t>, </a:t>
            </a:r>
            <a:r>
              <a:rPr lang="fi-FI" sz="2000" dirty="0" err="1"/>
              <a:t>we</a:t>
            </a:r>
            <a:r>
              <a:rPr lang="fi-FI" sz="2000" dirty="0"/>
              <a:t> (Mikko, Matti and Salla) </a:t>
            </a:r>
            <a:r>
              <a:rPr lang="fi-FI" sz="2000" dirty="0" err="1"/>
              <a:t>were</a:t>
            </a:r>
            <a:r>
              <a:rPr lang="fi-FI" sz="2000" dirty="0"/>
              <a:t> </a:t>
            </a:r>
            <a:r>
              <a:rPr lang="fi-FI" sz="2000" dirty="0" err="1"/>
              <a:t>assigned</a:t>
            </a:r>
            <a:r>
              <a:rPr lang="fi-FI" sz="2000" dirty="0"/>
              <a:t> to </a:t>
            </a:r>
            <a:r>
              <a:rPr lang="fi-FI" sz="2000" dirty="0" err="1"/>
              <a:t>suggest</a:t>
            </a:r>
            <a:r>
              <a:rPr lang="fi-FI" sz="2000" dirty="0"/>
              <a:t> </a:t>
            </a:r>
            <a:r>
              <a:rPr lang="fi-FI" sz="2000" dirty="0" err="1"/>
              <a:t>measures</a:t>
            </a:r>
            <a:r>
              <a:rPr lang="fi-FI" sz="2000" dirty="0"/>
              <a:t> to </a:t>
            </a:r>
            <a:r>
              <a:rPr lang="fi-FI" sz="2000" dirty="0" err="1"/>
              <a:t>enhance</a:t>
            </a:r>
            <a:r>
              <a:rPr lang="fi-FI" sz="2000" dirty="0"/>
              <a:t> </a:t>
            </a:r>
            <a:r>
              <a:rPr lang="fi-FI" sz="2000" dirty="0" err="1"/>
              <a:t>our</a:t>
            </a:r>
            <a:r>
              <a:rPr lang="fi-FI" sz="2000" dirty="0"/>
              <a:t> </a:t>
            </a:r>
            <a:r>
              <a:rPr lang="fi-FI" sz="2000" dirty="0" err="1"/>
              <a:t>customer</a:t>
            </a:r>
            <a:r>
              <a:rPr lang="fi-FI" sz="2000" dirty="0"/>
              <a:t> </a:t>
            </a:r>
            <a:r>
              <a:rPr lang="fi-FI" sz="2000" dirty="0" err="1"/>
              <a:t>experience</a:t>
            </a:r>
            <a:r>
              <a:rPr lang="fi-FI" sz="2000" dirty="0"/>
              <a:t>.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report</a:t>
            </a:r>
            <a:r>
              <a:rPr lang="fi-FI" sz="2000" dirty="0"/>
              <a:t> </a:t>
            </a:r>
            <a:r>
              <a:rPr lang="fi-FI" sz="2000" dirty="0" err="1"/>
              <a:t>outlines</a:t>
            </a:r>
            <a:r>
              <a:rPr lang="fi-FI" sz="2000" dirty="0"/>
              <a:t>…</a:t>
            </a:r>
          </a:p>
          <a:p>
            <a:pPr>
              <a:spcBef>
                <a:spcPts val="600"/>
              </a:spcBef>
            </a:pPr>
            <a:endParaRPr lang="fi-FI" sz="2000" dirty="0"/>
          </a:p>
          <a:p>
            <a:pPr lvl="1">
              <a:spcBef>
                <a:spcPts val="600"/>
              </a:spcBef>
            </a:pPr>
            <a:r>
              <a:rPr lang="fi-FI" sz="2000" dirty="0" err="1">
                <a:solidFill>
                  <a:srgbClr val="0070C0"/>
                </a:solidFill>
              </a:rPr>
              <a:t>We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met</a:t>
            </a:r>
            <a:r>
              <a:rPr lang="fi-FI" sz="2000" dirty="0">
                <a:solidFill>
                  <a:srgbClr val="0070C0"/>
                </a:solidFill>
              </a:rPr>
              <a:t> at </a:t>
            </a:r>
            <a:r>
              <a:rPr lang="fi-FI" sz="2000" dirty="0" err="1">
                <a:solidFill>
                  <a:srgbClr val="0070C0"/>
                </a:solidFill>
              </a:rPr>
              <a:t>the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i="1" dirty="0" err="1">
                <a:solidFill>
                  <a:srgbClr val="0070C0"/>
                </a:solidFill>
              </a:rPr>
              <a:t>Speak</a:t>
            </a:r>
            <a:r>
              <a:rPr lang="fi-FI" sz="2000" i="1" dirty="0">
                <a:solidFill>
                  <a:srgbClr val="0070C0"/>
                </a:solidFill>
              </a:rPr>
              <a:t> IT! </a:t>
            </a:r>
            <a:r>
              <a:rPr lang="fi-FI" sz="2000" dirty="0" err="1">
                <a:solidFill>
                  <a:srgbClr val="0070C0"/>
                </a:solidFill>
              </a:rPr>
              <a:t>event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last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month</a:t>
            </a:r>
            <a:r>
              <a:rPr lang="fi-FI" sz="2000" dirty="0">
                <a:solidFill>
                  <a:srgbClr val="0070C0"/>
                </a:solidFill>
              </a:rPr>
              <a:t>, and </a:t>
            </a:r>
            <a:r>
              <a:rPr lang="fi-FI" sz="2000" dirty="0" err="1">
                <a:solidFill>
                  <a:srgbClr val="0070C0"/>
                </a:solidFill>
              </a:rPr>
              <a:t>you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told</a:t>
            </a:r>
            <a:r>
              <a:rPr lang="fi-FI" sz="2000" dirty="0">
                <a:solidFill>
                  <a:srgbClr val="0070C0"/>
                </a:solidFill>
              </a:rPr>
              <a:t> me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give</a:t>
            </a:r>
            <a:r>
              <a:rPr lang="fi-FI" sz="2000" dirty="0"/>
              <a:t> </a:t>
            </a:r>
            <a:r>
              <a:rPr lang="fi-FI" sz="2000" dirty="0" err="1"/>
              <a:t>workshops</a:t>
            </a:r>
            <a:r>
              <a:rPr lang="fi-FI" sz="2000" dirty="0"/>
              <a:t> on </a:t>
            </a:r>
            <a:r>
              <a:rPr lang="fi-FI" sz="2000" dirty="0" err="1"/>
              <a:t>inspirational</a:t>
            </a:r>
            <a:r>
              <a:rPr lang="fi-FI" sz="2000" dirty="0"/>
              <a:t> </a:t>
            </a:r>
            <a:r>
              <a:rPr lang="fi-FI" sz="2000" dirty="0" err="1"/>
              <a:t>leadership</a:t>
            </a:r>
            <a:r>
              <a:rPr lang="fi-FI" sz="2000" dirty="0"/>
              <a:t>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I am </a:t>
            </a:r>
            <a:r>
              <a:rPr lang="fi-FI" sz="2000" dirty="0" err="1"/>
              <a:t>writing</a:t>
            </a:r>
            <a:r>
              <a:rPr lang="fi-FI" sz="2000" dirty="0"/>
              <a:t> to </a:t>
            </a:r>
            <a:r>
              <a:rPr lang="fi-FI" sz="2000" dirty="0" err="1"/>
              <a:t>ask</a:t>
            </a:r>
            <a:r>
              <a:rPr lang="fi-FI" sz="2000" dirty="0"/>
              <a:t> 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would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interested</a:t>
            </a:r>
            <a:r>
              <a:rPr lang="fi-FI" sz="2000" dirty="0"/>
              <a:t> in </a:t>
            </a:r>
            <a:r>
              <a:rPr lang="fi-FI" sz="2000" dirty="0" err="1"/>
              <a:t>giving</a:t>
            </a:r>
            <a:r>
              <a:rPr lang="fi-FI" sz="2000" dirty="0"/>
              <a:t> a workshop on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topic</a:t>
            </a:r>
            <a:r>
              <a:rPr lang="fi-FI" sz="2000" dirty="0"/>
              <a:t> to </a:t>
            </a:r>
            <a:r>
              <a:rPr lang="fi-FI" sz="2000" dirty="0" err="1"/>
              <a:t>our</a:t>
            </a:r>
            <a:r>
              <a:rPr lang="fi-FI" sz="2000" dirty="0"/>
              <a:t> </a:t>
            </a:r>
            <a:r>
              <a:rPr lang="fi-FI" sz="2000" dirty="0" err="1"/>
              <a:t>employees</a:t>
            </a:r>
            <a:r>
              <a:rPr lang="fi-FI" sz="2000" dirty="0"/>
              <a:t>…</a:t>
            </a:r>
          </a:p>
        </p:txBody>
      </p:sp>
      <p:pic>
        <p:nvPicPr>
          <p:cNvPr id="3" name="Picture 2" descr="4301407.jpg">
            <a:extLst>
              <a:ext uri="{FF2B5EF4-FFF2-40B4-BE49-F238E27FC236}">
                <a16:creationId xmlns:a16="http://schemas.microsoft.com/office/drawing/2014/main" id="{CFFDBA7D-6547-0C4E-B349-AB565E681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28" y="4304951"/>
            <a:ext cx="2842336" cy="21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31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21F6D-889B-584A-B8C0-88B1ABF78612}"/>
              </a:ext>
            </a:extLst>
          </p:cNvPr>
          <p:cNvSpPr txBox="1"/>
          <p:nvPr/>
        </p:nvSpPr>
        <p:spPr>
          <a:xfrm>
            <a:off x="1131570" y="548640"/>
            <a:ext cx="494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Closings</a:t>
            </a:r>
            <a:r>
              <a:rPr lang="en-AU" sz="2000" dirty="0"/>
              <a:t>: reinforce main ideas, state action points, give deadlines, offer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29BE9-EDBD-5241-9FAE-82C8C2B02916}"/>
              </a:ext>
            </a:extLst>
          </p:cNvPr>
          <p:cNvSpPr txBox="1"/>
          <p:nvPr/>
        </p:nvSpPr>
        <p:spPr>
          <a:xfrm>
            <a:off x="1091565" y="1883410"/>
            <a:ext cx="6565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Examples</a:t>
            </a:r>
            <a:r>
              <a:rPr lang="fi-FI" sz="2000" dirty="0"/>
              <a:t>:</a:t>
            </a:r>
          </a:p>
          <a:p>
            <a:endParaRPr lang="fi-FI" sz="2000" dirty="0"/>
          </a:p>
          <a:p>
            <a:pPr lvl="1"/>
            <a:r>
              <a:rPr lang="fi-FI" sz="2000" dirty="0"/>
              <a:t>I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call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at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beginning</a:t>
            </a:r>
            <a:r>
              <a:rPr lang="fi-FI" sz="2000" dirty="0"/>
              <a:t> of </a:t>
            </a:r>
            <a:r>
              <a:rPr lang="fi-FI" sz="2000" dirty="0" err="1"/>
              <a:t>next</a:t>
            </a:r>
            <a:r>
              <a:rPr lang="fi-FI" sz="2000" dirty="0"/>
              <a:t> </a:t>
            </a:r>
            <a:r>
              <a:rPr lang="fi-FI" sz="2000" dirty="0" err="1"/>
              <a:t>week</a:t>
            </a:r>
            <a:r>
              <a:rPr lang="fi-FI" sz="2000" dirty="0"/>
              <a:t> </a:t>
            </a:r>
            <a:r>
              <a:rPr lang="fi-FI" sz="2000" dirty="0" err="1"/>
              <a:t>so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talk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workshop and </a:t>
            </a:r>
            <a:r>
              <a:rPr lang="fi-FI" sz="2000" dirty="0" err="1"/>
              <a:t>possibly</a:t>
            </a:r>
            <a:r>
              <a:rPr lang="fi-FI" sz="2000" dirty="0"/>
              <a:t> </a:t>
            </a:r>
            <a:r>
              <a:rPr lang="fi-FI" sz="2000" dirty="0" err="1"/>
              <a:t>start</a:t>
            </a:r>
            <a:r>
              <a:rPr lang="fi-FI" sz="2000" dirty="0"/>
              <a:t> </a:t>
            </a:r>
            <a:r>
              <a:rPr lang="fi-FI" sz="2000" dirty="0" err="1"/>
              <a:t>organizing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details</a:t>
            </a:r>
            <a:r>
              <a:rPr lang="fi-FI" sz="2000" dirty="0"/>
              <a:t>. 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In </a:t>
            </a:r>
            <a:r>
              <a:rPr lang="fi-FI" sz="2000" dirty="0" err="1"/>
              <a:t>order</a:t>
            </a:r>
            <a:r>
              <a:rPr lang="fi-FI" sz="2000" dirty="0"/>
              <a:t> to </a:t>
            </a:r>
            <a:r>
              <a:rPr lang="fi-FI" sz="2000" dirty="0" err="1"/>
              <a:t>take</a:t>
            </a:r>
            <a:r>
              <a:rPr lang="fi-FI" sz="2000" dirty="0"/>
              <a:t>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process</a:t>
            </a:r>
            <a:r>
              <a:rPr lang="fi-FI" sz="2000" dirty="0"/>
              <a:t> a </a:t>
            </a:r>
            <a:r>
              <a:rPr lang="fi-FI" sz="2000" dirty="0" err="1"/>
              <a:t>stage</a:t>
            </a:r>
            <a:r>
              <a:rPr lang="fi-FI" sz="2000" dirty="0"/>
              <a:t> </a:t>
            </a:r>
            <a:r>
              <a:rPr lang="fi-FI" sz="2000" dirty="0" err="1"/>
              <a:t>further</a:t>
            </a:r>
            <a:r>
              <a:rPr lang="fi-FI" sz="2000" dirty="0"/>
              <a:t>, </a:t>
            </a:r>
            <a:r>
              <a:rPr lang="fi-FI" sz="2000" dirty="0" err="1"/>
              <a:t>could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please</a:t>
            </a:r>
            <a:r>
              <a:rPr lang="fi-FI" sz="2000" dirty="0"/>
              <a:t> </a:t>
            </a:r>
            <a:r>
              <a:rPr lang="fi-FI" sz="2000" dirty="0" err="1"/>
              <a:t>let</a:t>
            </a:r>
            <a:r>
              <a:rPr lang="fi-FI" sz="2000" dirty="0"/>
              <a:t> us </a:t>
            </a:r>
            <a:r>
              <a:rPr lang="fi-FI" sz="2000" dirty="0" err="1"/>
              <a:t>have</a:t>
            </a:r>
            <a:r>
              <a:rPr lang="fi-FI" sz="2000" dirty="0"/>
              <a:t> ... 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I look </a:t>
            </a:r>
            <a:r>
              <a:rPr lang="fi-FI" sz="2000" dirty="0" err="1"/>
              <a:t>forward</a:t>
            </a:r>
            <a:r>
              <a:rPr lang="fi-FI" sz="2000" dirty="0"/>
              <a:t> to </a:t>
            </a:r>
            <a:r>
              <a:rPr lang="fi-FI" sz="2000" dirty="0" err="1"/>
              <a:t>receiving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comments</a:t>
            </a:r>
            <a:r>
              <a:rPr lang="fi-FI" sz="2000" dirty="0"/>
              <a:t> on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attached</a:t>
            </a:r>
            <a:r>
              <a:rPr lang="fi-FI" sz="2000" dirty="0"/>
              <a:t> </a:t>
            </a:r>
            <a:r>
              <a:rPr lang="fi-FI" sz="2000" dirty="0" err="1"/>
              <a:t>draft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3 pm on 31 August. 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If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require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data on ... I </a:t>
            </a:r>
            <a:r>
              <a:rPr lang="fi-FI" sz="2000" dirty="0" err="1"/>
              <a:t>would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happy</a:t>
            </a:r>
            <a:r>
              <a:rPr lang="fi-FI" sz="2000" dirty="0"/>
              <a:t> to </a:t>
            </a:r>
            <a:r>
              <a:rPr lang="fi-FI" sz="2000" dirty="0" err="1"/>
              <a:t>collate</a:t>
            </a:r>
            <a:r>
              <a:rPr lang="fi-FI" sz="2000" dirty="0"/>
              <a:t> it for </a:t>
            </a:r>
            <a:r>
              <a:rPr lang="fi-FI" sz="2000" dirty="0" err="1"/>
              <a:t>you</a:t>
            </a:r>
            <a:r>
              <a:rPr lang="fi-FI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94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8C025-4A3D-5648-9DCF-A6F4B759C8EF}"/>
              </a:ext>
            </a:extLst>
          </p:cNvPr>
          <p:cNvSpPr txBox="1"/>
          <p:nvPr/>
        </p:nvSpPr>
        <p:spPr>
          <a:xfrm>
            <a:off x="825500" y="1244600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+mj-lt"/>
              </a:rPr>
              <a:t>1. Session 1 Reflection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7B03D-E05F-924D-A08C-D3181CB902E6}"/>
              </a:ext>
            </a:extLst>
          </p:cNvPr>
          <p:cNvSpPr txBox="1"/>
          <p:nvPr/>
        </p:nvSpPr>
        <p:spPr>
          <a:xfrm>
            <a:off x="1435100" y="2438400"/>
            <a:ext cx="565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build ethos based on someone else’s credibility? For example by using their expertise and arguments?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Will Zoom sessions be recorded and posted afterwards or not?</a:t>
            </a:r>
          </a:p>
        </p:txBody>
      </p:sp>
    </p:spTree>
    <p:extLst>
      <p:ext uri="{BB962C8B-B14F-4D97-AF65-F5344CB8AC3E}">
        <p14:creationId xmlns:p14="http://schemas.microsoft.com/office/powerpoint/2010/main" val="285271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461455-8853-8E4F-8C64-FE80750F0495}"/>
              </a:ext>
            </a:extLst>
          </p:cNvPr>
          <p:cNvSpPr txBox="1"/>
          <p:nvPr/>
        </p:nvSpPr>
        <p:spPr>
          <a:xfrm>
            <a:off x="1348740" y="1486981"/>
            <a:ext cx="56807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 err="1"/>
              <a:t>Formal</a:t>
            </a:r>
            <a:r>
              <a:rPr lang="fi-FI" sz="2000" b="1" dirty="0"/>
              <a:t> </a:t>
            </a:r>
            <a:r>
              <a:rPr lang="fi-FI" sz="2000" b="1" dirty="0" err="1"/>
              <a:t>or</a:t>
            </a:r>
            <a:r>
              <a:rPr lang="fi-FI" sz="2000" b="1" dirty="0"/>
              <a:t> </a:t>
            </a:r>
            <a:r>
              <a:rPr lang="fi-FI" sz="2000" b="1" dirty="0" err="1"/>
              <a:t>informal</a:t>
            </a:r>
            <a:r>
              <a:rPr lang="fi-FI" sz="2000" b="1" dirty="0"/>
              <a:t>? Professional </a:t>
            </a:r>
            <a:r>
              <a:rPr lang="fi-FI" sz="2000" b="1" dirty="0" err="1"/>
              <a:t>or</a:t>
            </a:r>
            <a:r>
              <a:rPr lang="fi-FI" sz="2000" b="1" dirty="0"/>
              <a:t> </a:t>
            </a:r>
            <a:r>
              <a:rPr lang="fi-FI" sz="2000" b="1" dirty="0" err="1"/>
              <a:t>casual</a:t>
            </a:r>
            <a:r>
              <a:rPr lang="fi-FI" sz="2000" b="1" dirty="0"/>
              <a:t>?</a:t>
            </a:r>
          </a:p>
          <a:p>
            <a:pPr>
              <a:spcBef>
                <a:spcPts val="600"/>
              </a:spcBef>
            </a:pPr>
            <a:r>
              <a:rPr lang="fi-FI" sz="2000" dirty="0" err="1"/>
              <a:t>Depends</a:t>
            </a:r>
            <a:r>
              <a:rPr lang="fi-FI" sz="2000" dirty="0"/>
              <a:t> on </a:t>
            </a:r>
            <a:r>
              <a:rPr lang="fi-FI" sz="2000" dirty="0" err="1"/>
              <a:t>who</a:t>
            </a:r>
            <a:r>
              <a:rPr lang="fi-FI" sz="2000" dirty="0"/>
              <a:t> is </a:t>
            </a:r>
            <a:r>
              <a:rPr lang="fi-FI" sz="2000" dirty="0" err="1"/>
              <a:t>writing</a:t>
            </a:r>
            <a:r>
              <a:rPr lang="fi-FI" sz="2000" dirty="0"/>
              <a:t> to </a:t>
            </a:r>
            <a:r>
              <a:rPr lang="fi-FI" sz="2000" dirty="0" err="1"/>
              <a:t>whom</a:t>
            </a:r>
            <a:r>
              <a:rPr lang="fi-FI" sz="2000" dirty="0"/>
              <a:t> + </a:t>
            </a:r>
            <a:r>
              <a:rPr lang="fi-FI" sz="2000" dirty="0" err="1"/>
              <a:t>what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trying</a:t>
            </a:r>
            <a:r>
              <a:rPr lang="fi-FI" sz="2000" dirty="0"/>
              <a:t> to </a:t>
            </a:r>
            <a:r>
              <a:rPr lang="fi-FI" sz="2000" dirty="0" err="1"/>
              <a:t>achieve</a:t>
            </a:r>
            <a:r>
              <a:rPr lang="fi-FI" sz="2000" dirty="0"/>
              <a:t> (</a:t>
            </a:r>
            <a:r>
              <a:rPr lang="fi-FI" sz="2000" dirty="0" err="1"/>
              <a:t>communication</a:t>
            </a:r>
            <a:r>
              <a:rPr lang="fi-FI" sz="2000" dirty="0"/>
              <a:t> </a:t>
            </a:r>
            <a:r>
              <a:rPr lang="fi-FI" sz="2000" dirty="0" err="1"/>
              <a:t>objective</a:t>
            </a:r>
            <a:r>
              <a:rPr lang="fi-FI" sz="2000" dirty="0"/>
              <a:t>). </a:t>
            </a:r>
          </a:p>
          <a:p>
            <a:pPr>
              <a:spcBef>
                <a:spcPts val="600"/>
              </a:spcBef>
            </a:pPr>
            <a:r>
              <a:rPr lang="fi-FI" sz="2000" dirty="0"/>
              <a:t>3 </a:t>
            </a:r>
            <a:r>
              <a:rPr lang="fi-FI" sz="2000" dirty="0" err="1"/>
              <a:t>different</a:t>
            </a:r>
            <a:r>
              <a:rPr lang="fi-FI" sz="2000" dirty="0"/>
              <a:t> </a:t>
            </a:r>
            <a:r>
              <a:rPr lang="fi-FI" sz="2000" dirty="0" err="1"/>
              <a:t>examples</a:t>
            </a:r>
            <a:r>
              <a:rPr lang="fi-FI" sz="2000" dirty="0"/>
              <a:t>:</a:t>
            </a:r>
          </a:p>
          <a:p>
            <a:pPr lvl="1">
              <a:spcBef>
                <a:spcPts val="600"/>
              </a:spcBef>
            </a:pPr>
            <a:r>
              <a:rPr lang="fi-FI" sz="2000" dirty="0" err="1"/>
              <a:t>Do</a:t>
            </a:r>
            <a:r>
              <a:rPr lang="fi-FI" sz="2000" dirty="0"/>
              <a:t>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hesitate</a:t>
            </a:r>
            <a:r>
              <a:rPr lang="fi-FI" sz="2000" dirty="0"/>
              <a:t> to </a:t>
            </a:r>
            <a:r>
              <a:rPr lang="fi-FI" sz="2000" dirty="0" err="1"/>
              <a:t>contact</a:t>
            </a:r>
            <a:r>
              <a:rPr lang="fi-FI" sz="2000" dirty="0"/>
              <a:t> me 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further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would</a:t>
            </a:r>
            <a:r>
              <a:rPr lang="fi-FI" sz="2000" dirty="0"/>
              <a:t> </a:t>
            </a:r>
            <a:r>
              <a:rPr lang="fi-FI" sz="2000" dirty="0" err="1"/>
              <a:t>like</a:t>
            </a:r>
            <a:r>
              <a:rPr lang="fi-FI" sz="2000" dirty="0"/>
              <a:t> </a:t>
            </a:r>
            <a:r>
              <a:rPr lang="fi-FI" sz="2000" dirty="0" err="1"/>
              <a:t>additional</a:t>
            </a:r>
            <a:r>
              <a:rPr lang="fi-FI" sz="2000" dirty="0"/>
              <a:t> </a:t>
            </a:r>
            <a:r>
              <a:rPr lang="fi-FI" sz="2000" dirty="0" err="1"/>
              <a:t>information</a:t>
            </a:r>
            <a:r>
              <a:rPr lang="fi-FI" sz="2000" dirty="0"/>
              <a:t>. </a:t>
            </a:r>
            <a:r>
              <a:rPr lang="fi-FI" sz="2000" dirty="0" err="1"/>
              <a:t>Our</a:t>
            </a:r>
            <a:r>
              <a:rPr lang="fi-FI" sz="2000" dirty="0"/>
              <a:t> </a:t>
            </a:r>
            <a:r>
              <a:rPr lang="fi-FI" sz="2000" dirty="0" err="1"/>
              <a:t>office</a:t>
            </a:r>
            <a:r>
              <a:rPr lang="fi-FI" sz="2000" dirty="0"/>
              <a:t> </a:t>
            </a:r>
            <a:r>
              <a:rPr lang="fi-FI" sz="2000" dirty="0" err="1"/>
              <a:t>hours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...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If </a:t>
            </a:r>
            <a:r>
              <a:rPr lang="fi-FI" sz="2000" dirty="0" err="1"/>
              <a:t>you'd</a:t>
            </a:r>
            <a:r>
              <a:rPr lang="fi-FI" sz="2000" dirty="0"/>
              <a:t> </a:t>
            </a:r>
            <a:r>
              <a:rPr lang="fi-FI" sz="2000" dirty="0" err="1"/>
              <a:t>like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information</a:t>
            </a:r>
            <a:r>
              <a:rPr lang="fi-FI" sz="2000" dirty="0"/>
              <a:t>, </a:t>
            </a:r>
            <a:r>
              <a:rPr lang="fi-FI" sz="2000" dirty="0" err="1"/>
              <a:t>feel</a:t>
            </a:r>
            <a:r>
              <a:rPr lang="fi-FI" sz="2000" dirty="0"/>
              <a:t> </a:t>
            </a:r>
            <a:r>
              <a:rPr lang="fi-FI" sz="2000" dirty="0" err="1"/>
              <a:t>free</a:t>
            </a:r>
            <a:r>
              <a:rPr lang="fi-FI" sz="2000" dirty="0"/>
              <a:t> to </a:t>
            </a:r>
            <a:r>
              <a:rPr lang="fi-FI" sz="2000" dirty="0" err="1"/>
              <a:t>call</a:t>
            </a:r>
            <a:r>
              <a:rPr lang="fi-FI" sz="2000" dirty="0"/>
              <a:t> me </a:t>
            </a:r>
            <a:r>
              <a:rPr lang="fi-FI" sz="2000" dirty="0" err="1"/>
              <a:t>anytime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8.00 and 16.30 </a:t>
            </a:r>
            <a:r>
              <a:rPr lang="fi-FI" sz="2000" dirty="0" err="1"/>
              <a:t>Monday</a:t>
            </a:r>
            <a:r>
              <a:rPr lang="fi-FI" sz="2000" dirty="0"/>
              <a:t> to </a:t>
            </a:r>
            <a:r>
              <a:rPr lang="fi-FI" sz="2000" dirty="0" err="1"/>
              <a:t>Friday</a:t>
            </a:r>
            <a:r>
              <a:rPr lang="fi-FI" sz="2000" dirty="0"/>
              <a:t>. </a:t>
            </a:r>
          </a:p>
          <a:p>
            <a:pPr lvl="1">
              <a:spcBef>
                <a:spcPts val="600"/>
              </a:spcBef>
            </a:pPr>
            <a:r>
              <a:rPr lang="fi-FI" sz="2000" dirty="0" err="1"/>
              <a:t>Want</a:t>
            </a:r>
            <a:r>
              <a:rPr lang="fi-FI" sz="2000" dirty="0"/>
              <a:t> to </a:t>
            </a:r>
            <a:r>
              <a:rPr lang="fi-FI" sz="2000" dirty="0" err="1"/>
              <a:t>know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? Just </a:t>
            </a:r>
            <a:r>
              <a:rPr lang="fi-FI" sz="2000" dirty="0" err="1"/>
              <a:t>give</a:t>
            </a:r>
            <a:r>
              <a:rPr lang="fi-FI" sz="2000" dirty="0"/>
              <a:t> me a </a:t>
            </a:r>
            <a:r>
              <a:rPr lang="fi-FI" sz="2000" dirty="0" err="1"/>
              <a:t>call</a:t>
            </a:r>
            <a:r>
              <a:rPr lang="fi-FI" sz="2000" dirty="0"/>
              <a:t>. </a:t>
            </a:r>
            <a:r>
              <a:rPr lang="fi-FI" sz="2000" dirty="0" err="1"/>
              <a:t>I’m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office</a:t>
            </a:r>
            <a:r>
              <a:rPr lang="fi-FI" sz="2000" dirty="0"/>
              <a:t> 8-16, </a:t>
            </a:r>
            <a:r>
              <a:rPr lang="fi-FI" sz="2000" dirty="0" err="1"/>
              <a:t>Monday</a:t>
            </a:r>
            <a:r>
              <a:rPr lang="fi-FI" sz="2000" dirty="0"/>
              <a:t> to </a:t>
            </a:r>
            <a:r>
              <a:rPr lang="fi-FI" sz="2000" dirty="0" err="1"/>
              <a:t>Friday</a:t>
            </a:r>
            <a:r>
              <a:rPr lang="fi-FI" sz="20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A9750-8F21-744E-A99E-218E95B258E0}"/>
              </a:ext>
            </a:extLst>
          </p:cNvPr>
          <p:cNvSpPr txBox="1"/>
          <p:nvPr/>
        </p:nvSpPr>
        <p:spPr>
          <a:xfrm>
            <a:off x="1440180" y="592435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Styles</a:t>
            </a:r>
          </a:p>
        </p:txBody>
      </p:sp>
    </p:spTree>
    <p:extLst>
      <p:ext uri="{BB962C8B-B14F-4D97-AF65-F5344CB8AC3E}">
        <p14:creationId xmlns:p14="http://schemas.microsoft.com/office/powerpoint/2010/main" val="419617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A96FC-8E8C-EE48-B230-FF38E933F165}"/>
              </a:ext>
            </a:extLst>
          </p:cNvPr>
          <p:cNvSpPr txBox="1"/>
          <p:nvPr/>
        </p:nvSpPr>
        <p:spPr>
          <a:xfrm>
            <a:off x="1440180" y="592435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F789-5108-BD42-9F11-51163782B50B}"/>
              </a:ext>
            </a:extLst>
          </p:cNvPr>
          <p:cNvSpPr txBox="1"/>
          <p:nvPr/>
        </p:nvSpPr>
        <p:spPr>
          <a:xfrm>
            <a:off x="1028700" y="1132651"/>
            <a:ext cx="69380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/>
              <a:t>Use</a:t>
            </a:r>
            <a:r>
              <a:rPr lang="fi-FI" sz="2000" dirty="0"/>
              <a:t> a </a:t>
            </a:r>
            <a:r>
              <a:rPr lang="fi-FI" sz="2000" dirty="0" err="1"/>
              <a:t>reader-centric</a:t>
            </a:r>
            <a:r>
              <a:rPr lang="fi-FI" sz="2000" dirty="0"/>
              <a:t> '</a:t>
            </a:r>
            <a:r>
              <a:rPr lang="fi-FI" sz="2000" dirty="0" err="1"/>
              <a:t>you</a:t>
            </a:r>
            <a:r>
              <a:rPr lang="fi-FI" sz="2000" dirty="0"/>
              <a:t>' </a:t>
            </a:r>
            <a:r>
              <a:rPr lang="fi-FI" sz="2000" dirty="0" err="1"/>
              <a:t>attitude</a:t>
            </a:r>
            <a:r>
              <a:rPr lang="fi-FI" sz="2000" dirty="0"/>
              <a:t>: </a:t>
            </a:r>
            <a:r>
              <a:rPr lang="fi-FI" sz="2000" dirty="0" err="1"/>
              <a:t>what’s</a:t>
            </a:r>
            <a:r>
              <a:rPr lang="fi-FI" sz="2000" dirty="0"/>
              <a:t> in it for </a:t>
            </a:r>
            <a:r>
              <a:rPr lang="fi-FI" sz="2000" dirty="0" err="1"/>
              <a:t>them</a:t>
            </a:r>
            <a:r>
              <a:rPr lang="fi-FI" sz="2000" dirty="0"/>
              <a:t> (WIIFT)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 err="1"/>
              <a:t>Beginning</a:t>
            </a:r>
            <a:r>
              <a:rPr lang="fi-FI" sz="2000" dirty="0"/>
              <a:t> (</a:t>
            </a:r>
            <a:r>
              <a:rPr lang="fi-FI" sz="2000" dirty="0" err="1"/>
              <a:t>salutation</a:t>
            </a:r>
            <a:r>
              <a:rPr lang="fi-FI" sz="2000" dirty="0"/>
              <a:t>) and </a:t>
            </a:r>
            <a:r>
              <a:rPr lang="fi-FI" sz="2000" dirty="0" err="1"/>
              <a:t>ending</a:t>
            </a:r>
            <a:r>
              <a:rPr lang="fi-FI" sz="2000" dirty="0"/>
              <a:t> (</a:t>
            </a:r>
            <a:r>
              <a:rPr lang="fi-FI" sz="2000" dirty="0" err="1"/>
              <a:t>complimentary</a:t>
            </a:r>
            <a:r>
              <a:rPr lang="fi-FI" sz="2000" dirty="0"/>
              <a:t> </a:t>
            </a:r>
            <a:r>
              <a:rPr lang="fi-FI" sz="2000" dirty="0" err="1"/>
              <a:t>close</a:t>
            </a:r>
            <a:r>
              <a:rPr lang="fi-FI" sz="2000" dirty="0"/>
              <a:t>)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reflects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relationship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reader</a:t>
            </a:r>
            <a:r>
              <a:rPr lang="fi-FI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8F612-C30E-8140-9E0F-CA3158150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455"/>
          <a:stretch/>
        </p:blipFill>
        <p:spPr>
          <a:xfrm>
            <a:off x="547566" y="2816860"/>
            <a:ext cx="8299254" cy="1800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3DD8E-C924-754C-8148-CCFFD7ADC742}"/>
              </a:ext>
            </a:extLst>
          </p:cNvPr>
          <p:cNvSpPr txBox="1"/>
          <p:nvPr/>
        </p:nvSpPr>
        <p:spPr>
          <a:xfrm>
            <a:off x="547566" y="4720590"/>
            <a:ext cx="7807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Note</a:t>
            </a:r>
            <a:r>
              <a:rPr lang="fi-FI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Dear</a:t>
            </a:r>
            <a:r>
              <a:rPr lang="fi-FI" sz="2000" dirty="0"/>
              <a:t> Ms + </a:t>
            </a:r>
            <a:r>
              <a:rPr lang="fi-FI" sz="2000" dirty="0" err="1"/>
              <a:t>name</a:t>
            </a:r>
            <a:r>
              <a:rPr lang="fi-FI" sz="2000" dirty="0"/>
              <a:t> is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most</a:t>
            </a:r>
            <a:r>
              <a:rPr lang="fi-FI" sz="2000" dirty="0"/>
              <a:t> </a:t>
            </a:r>
            <a:r>
              <a:rPr lang="fi-FI" sz="2000" dirty="0" err="1"/>
              <a:t>common</a:t>
            </a:r>
            <a:r>
              <a:rPr lang="fi-FI" sz="2000" dirty="0"/>
              <a:t> </a:t>
            </a:r>
            <a:r>
              <a:rPr lang="fi-FI" sz="2000" dirty="0" err="1"/>
              <a:t>way</a:t>
            </a:r>
            <a:r>
              <a:rPr lang="fi-FI" sz="2000" dirty="0"/>
              <a:t> to </a:t>
            </a:r>
            <a:r>
              <a:rPr lang="fi-FI" sz="2000" dirty="0" err="1"/>
              <a:t>address</a:t>
            </a:r>
            <a:r>
              <a:rPr lang="fi-FI" sz="2000" dirty="0"/>
              <a:t> </a:t>
            </a:r>
            <a:r>
              <a:rPr lang="fi-FI" sz="2000" dirty="0" err="1"/>
              <a:t>women</a:t>
            </a:r>
            <a:r>
              <a:rPr lang="fi-FI" sz="2000" dirty="0"/>
              <a:t>,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marital</a:t>
            </a:r>
            <a:r>
              <a:rPr lang="fi-FI" sz="2000" dirty="0"/>
              <a:t> status.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If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do</a:t>
            </a:r>
            <a:r>
              <a:rPr lang="fi-FI" sz="2000" dirty="0"/>
              <a:t>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know</a:t>
            </a:r>
            <a:r>
              <a:rPr lang="fi-FI" sz="2000" dirty="0"/>
              <a:t> </a:t>
            </a:r>
            <a:r>
              <a:rPr lang="fi-FI" sz="2000" dirty="0" err="1"/>
              <a:t>whether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recipient</a:t>
            </a:r>
            <a:r>
              <a:rPr lang="fi-FI" sz="2000" dirty="0"/>
              <a:t> is a </a:t>
            </a:r>
            <a:r>
              <a:rPr lang="fi-FI" sz="2000" dirty="0" err="1"/>
              <a:t>man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a </a:t>
            </a:r>
            <a:r>
              <a:rPr lang="fi-FI" sz="2000" dirty="0" err="1"/>
              <a:t>woman</a:t>
            </a:r>
            <a:r>
              <a:rPr lang="fi-FI" sz="2000" dirty="0"/>
              <a:t>, </a:t>
            </a:r>
            <a:r>
              <a:rPr lang="fi-FI" sz="2000" dirty="0" err="1"/>
              <a:t>simply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full</a:t>
            </a:r>
            <a:r>
              <a:rPr lang="fi-FI" sz="2000" dirty="0"/>
              <a:t> </a:t>
            </a:r>
            <a:r>
              <a:rPr lang="fi-FI" sz="2000" dirty="0" err="1"/>
              <a:t>name</a:t>
            </a:r>
            <a:r>
              <a:rPr lang="fi-FI" sz="2000" dirty="0"/>
              <a:t>, </a:t>
            </a:r>
            <a:r>
              <a:rPr lang="fi-FI" sz="2000" dirty="0" err="1"/>
              <a:t>e.g</a:t>
            </a:r>
            <a:r>
              <a:rPr lang="fi-FI" sz="2000" dirty="0"/>
              <a:t>. </a:t>
            </a:r>
            <a:r>
              <a:rPr lang="fi-FI" sz="2000" dirty="0" err="1"/>
              <a:t>Dear</a:t>
            </a:r>
            <a:r>
              <a:rPr lang="fi-FI" sz="2000" dirty="0"/>
              <a:t> </a:t>
            </a:r>
            <a:r>
              <a:rPr lang="fi-FI" sz="2000" dirty="0" err="1"/>
              <a:t>Eun</a:t>
            </a:r>
            <a:r>
              <a:rPr lang="fi-FI" sz="2000" dirty="0"/>
              <a:t>-Young Park </a:t>
            </a:r>
          </a:p>
        </p:txBody>
      </p:sp>
    </p:spTree>
    <p:extLst>
      <p:ext uri="{BB962C8B-B14F-4D97-AF65-F5344CB8AC3E}">
        <p14:creationId xmlns:p14="http://schemas.microsoft.com/office/powerpoint/2010/main" val="2895207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69DAC-7FED-2449-B93D-47268A56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3" y="1428750"/>
            <a:ext cx="8634413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11D3F1-87C9-6D48-A957-D540F0A6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85750"/>
            <a:ext cx="60579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5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1957A-7521-7E40-AE78-3120B72EC6FE}"/>
              </a:ext>
            </a:extLst>
          </p:cNvPr>
          <p:cNvSpPr txBox="1"/>
          <p:nvPr/>
        </p:nvSpPr>
        <p:spPr>
          <a:xfrm>
            <a:off x="720090" y="1027067"/>
            <a:ext cx="653161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+mj-lt"/>
              </a:rPr>
              <a:t>4. A1 1</a:t>
            </a:r>
            <a:r>
              <a:rPr lang="en-GB" sz="4000" baseline="30000" dirty="0">
                <a:solidFill>
                  <a:srgbClr val="7030A0"/>
                </a:solidFill>
                <a:latin typeface="+mj-lt"/>
              </a:rPr>
              <a:t>st</a:t>
            </a:r>
            <a:r>
              <a:rPr lang="en-GB" sz="4000" dirty="0">
                <a:solidFill>
                  <a:srgbClr val="7030A0"/>
                </a:solidFill>
                <a:latin typeface="+mj-lt"/>
              </a:rPr>
              <a:t> Version – Peer review 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Share your A1 Written Task 1st Version with another team</a:t>
            </a:r>
            <a:r>
              <a:rPr lang="en-GB" sz="2000" dirty="0"/>
              <a:t>– each individual member to write their feedback on document. See 'A1 Team Feedback Guidelines' PDF. (10 minutes)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Read their comments &amp; make changes </a:t>
            </a:r>
            <a:r>
              <a:rPr lang="en-GB" sz="2000" dirty="0"/>
              <a:t>- each individual member to read feedback, discuss in team, make changes. (10 minutes)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Return to the Main Room </a:t>
            </a:r>
            <a:r>
              <a:rPr lang="en-GB" sz="2000" dirty="0"/>
              <a:t>in Zoom. Be prepared to show me what you have written (</a:t>
            </a:r>
            <a:r>
              <a:rPr lang="en-GB" sz="2000" dirty="0" err="1"/>
              <a:t>eg</a:t>
            </a:r>
            <a:r>
              <a:rPr lang="en-GB" sz="2000" dirty="0"/>
              <a:t> share your screen) </a:t>
            </a:r>
          </a:p>
        </p:txBody>
      </p:sp>
    </p:spTree>
    <p:extLst>
      <p:ext uri="{BB962C8B-B14F-4D97-AF65-F5344CB8AC3E}">
        <p14:creationId xmlns:p14="http://schemas.microsoft.com/office/powerpoint/2010/main" val="1951778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0881B-F100-AA46-A973-B432E2911928}"/>
              </a:ext>
            </a:extLst>
          </p:cNvPr>
          <p:cNvSpPr txBox="1"/>
          <p:nvPr/>
        </p:nvSpPr>
        <p:spPr>
          <a:xfrm>
            <a:off x="1463040" y="1423851"/>
            <a:ext cx="65183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Document sharing instructions: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Save team document somewhere online (</a:t>
            </a:r>
            <a:r>
              <a:rPr lang="en-GB" dirty="0" err="1"/>
              <a:t>eg</a:t>
            </a:r>
            <a:r>
              <a:rPr lang="en-GB" dirty="0"/>
              <a:t> in Google docs) so that you can give the other team access to your document so they can review it.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List of teams and team members is available as a file under 'Teams' in MyCourses. Apply Room number (</a:t>
            </a:r>
            <a:r>
              <a:rPr lang="en-GB" dirty="0" err="1"/>
              <a:t>eg</a:t>
            </a:r>
            <a:r>
              <a:rPr lang="en-GB" dirty="0"/>
              <a:t> Room 1) to Team number (</a:t>
            </a:r>
            <a:r>
              <a:rPr lang="en-GB" dirty="0" err="1"/>
              <a:t>eg</a:t>
            </a:r>
            <a:r>
              <a:rPr lang="en-GB" dirty="0"/>
              <a:t> Team 1). Team 1 will share document with Team 2, Team 2 with Team 3, etc. Team 10 with Team 1.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Each team should choose one team member to be responsible as a contact person for this Peer Review activity. Team contact person in Team 1 to contact team contact person in Team 2 and arrange for document sharing… etc. Use private chat function in Zoom. </a:t>
            </a:r>
          </a:p>
        </p:txBody>
      </p:sp>
    </p:spTree>
    <p:extLst>
      <p:ext uri="{BB962C8B-B14F-4D97-AF65-F5344CB8AC3E}">
        <p14:creationId xmlns:p14="http://schemas.microsoft.com/office/powerpoint/2010/main" val="3859617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1098-57AD-9049-8648-61A7B7F5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5. Session 2 Reflection </a:t>
            </a:r>
            <a:r>
              <a:rPr lang="fi-FI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(in </a:t>
            </a:r>
            <a:r>
              <a:rPr lang="fi-FI" b="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MyCourses</a:t>
            </a:r>
            <a:r>
              <a:rPr lang="fi-FI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  <a:endParaRPr lang="en-AU" b="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A9053-E371-2647-86BF-4A91F961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50" y="3429000"/>
            <a:ext cx="4964306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2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2404062"/>
            <a:ext cx="8277934" cy="351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Due 13.00 on Friday 8 January (Session 4)</a:t>
            </a:r>
            <a:endParaRPr lang="fi-FI" sz="2000" dirty="0"/>
          </a:p>
          <a:p>
            <a:r>
              <a:rPr lang="en-US" sz="2000" dirty="0"/>
              <a:t> </a:t>
            </a:r>
            <a:endParaRPr lang="fi-FI" sz="2000" dirty="0"/>
          </a:p>
          <a:p>
            <a:r>
              <a:rPr lang="en-US" sz="2000" b="1" dirty="0"/>
              <a:t>Deliverables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/>
              <a:t>The assignment is divided into 2 parts as follows:</a:t>
            </a:r>
            <a:br>
              <a:rPr lang="en-US" sz="2000" dirty="0"/>
            </a:br>
            <a:endParaRPr lang="fi-FI" sz="2000" dirty="0"/>
          </a:p>
          <a:p>
            <a:pPr lvl="1"/>
            <a:r>
              <a:rPr lang="en-US" sz="2000" b="1" dirty="0"/>
              <a:t>A2a Presentation Strategy Outline</a:t>
            </a:r>
            <a:r>
              <a:rPr lang="en-US" sz="2000" dirty="0"/>
              <a:t>: submit to the MyCourses submission box before class on Session 4</a:t>
            </a:r>
            <a:endParaRPr lang="fi-FI" sz="2000" dirty="0"/>
          </a:p>
          <a:p>
            <a:pPr lvl="1"/>
            <a:r>
              <a:rPr lang="en-US" sz="2000" b="1" dirty="0"/>
              <a:t> </a:t>
            </a:r>
            <a:endParaRPr lang="fi-FI" sz="2000" dirty="0"/>
          </a:p>
          <a:p>
            <a:pPr lvl="1"/>
            <a:r>
              <a:rPr lang="en-US" sz="2000" b="1" dirty="0"/>
              <a:t>A2b Presentation (to peers)</a:t>
            </a:r>
            <a:r>
              <a:rPr lang="en-US" sz="2000" dirty="0"/>
              <a:t>: held in Session 4</a:t>
            </a:r>
            <a:r>
              <a:rPr lang="fi-FI" sz="2000" dirty="0"/>
              <a:t> </a:t>
            </a:r>
            <a:r>
              <a:rPr lang="fi-FI" sz="2000" dirty="0" err="1"/>
              <a:t>Zoom</a:t>
            </a:r>
            <a:r>
              <a:rPr lang="fi-FI" sz="2000" dirty="0"/>
              <a:t> </a:t>
            </a:r>
            <a:r>
              <a:rPr lang="fi-FI" sz="2000" dirty="0" err="1"/>
              <a:t>Breakout</a:t>
            </a:r>
            <a:r>
              <a:rPr lang="fi-FI" sz="2000" dirty="0"/>
              <a:t> </a:t>
            </a:r>
            <a:r>
              <a:rPr lang="fi-FI" sz="2000" dirty="0" err="1"/>
              <a:t>Rooms</a:t>
            </a:r>
            <a:endParaRPr lang="fi-FI" sz="20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>
                <a:solidFill>
                  <a:srgbClr val="7030A0"/>
                </a:solidFill>
                <a:latin typeface="+mj-lt"/>
              </a:rPr>
              <a:t>6. A2 Individual persuasive presentation 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(15%)</a:t>
            </a:r>
            <a:endParaRPr lang="en-GB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4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0D3C5-8184-704D-864D-2FB217C8E0F5}"/>
              </a:ext>
            </a:extLst>
          </p:cNvPr>
          <p:cNvSpPr txBox="1"/>
          <p:nvPr/>
        </p:nvSpPr>
        <p:spPr>
          <a:xfrm>
            <a:off x="603779" y="420687"/>
            <a:ext cx="6959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5-minute </a:t>
            </a:r>
            <a:r>
              <a:rPr lang="en-US" sz="2000" dirty="0"/>
              <a:t>individual persuasive (sell) presentation that you will deliver in class</a:t>
            </a:r>
            <a:r>
              <a:rPr lang="fi-FI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Your target audience </a:t>
            </a:r>
            <a:r>
              <a:rPr lang="en-US" sz="2000" u="sng" dirty="0">
                <a:solidFill>
                  <a:srgbClr val="000000"/>
                </a:solidFill>
              </a:rPr>
              <a:t>could</a:t>
            </a:r>
            <a:r>
              <a:rPr lang="en-US" sz="2000" dirty="0">
                <a:solidFill>
                  <a:srgbClr val="000000"/>
                </a:solidFill>
              </a:rPr>
              <a:t> be: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school</a:t>
            </a:r>
            <a:r>
              <a:rPr lang="en-US" sz="2000" dirty="0">
                <a:solidFill>
                  <a:srgbClr val="000000"/>
                </a:solidFill>
              </a:rPr>
              <a:t>: Aalto Mikkeli management, fellow students, potential students, exchange students, corporate partners, student club management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company where you (used to) work</a:t>
            </a:r>
            <a:r>
              <a:rPr lang="en-US" sz="2000" dirty="0">
                <a:solidFill>
                  <a:srgbClr val="000000"/>
                </a:solidFill>
              </a:rPr>
              <a:t>: top management, colleagues, company personnel, customers, suppliers, buyers, partners </a:t>
            </a:r>
            <a:r>
              <a:rPr lang="en-US" sz="2000" dirty="0" err="1">
                <a:solidFill>
                  <a:srgbClr val="000000"/>
                </a:solidFill>
              </a:rPr>
              <a:t>etc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4863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A3EE-F4C6-4049-9586-BC4CD47B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600" b="1" dirty="0"/>
              <a:t>2019 </a:t>
            </a:r>
            <a:r>
              <a:rPr lang="fi-FI" sz="2600" b="1" dirty="0" err="1"/>
              <a:t>Topics</a:t>
            </a:r>
            <a:r>
              <a:rPr lang="fi-FI" sz="2600" b="1" dirty="0"/>
              <a:t>: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600" dirty="0" err="1"/>
              <a:t>Supporting</a:t>
            </a:r>
            <a:r>
              <a:rPr lang="fi-FI" sz="2600" dirty="0"/>
              <a:t> a </a:t>
            </a:r>
            <a:r>
              <a:rPr lang="fi-FI" sz="2600" dirty="0" err="1"/>
              <a:t>football</a:t>
            </a:r>
            <a:r>
              <a:rPr lang="fi-FI" sz="2600" dirty="0"/>
              <a:t> team is an </a:t>
            </a:r>
            <a:r>
              <a:rPr lang="fi-FI" sz="2600" dirty="0" err="1"/>
              <a:t>effective</a:t>
            </a:r>
            <a:r>
              <a:rPr lang="fi-FI" sz="2600" dirty="0"/>
              <a:t> </a:t>
            </a:r>
            <a:r>
              <a:rPr lang="fi-FI" sz="2600" dirty="0" err="1"/>
              <a:t>investment</a:t>
            </a:r>
            <a:r>
              <a:rPr lang="fi-FI" sz="2600" dirty="0"/>
              <a:t> to </a:t>
            </a:r>
            <a:r>
              <a:rPr lang="fi-FI" sz="2600" dirty="0" err="1"/>
              <a:t>improve</a:t>
            </a:r>
            <a:r>
              <a:rPr lang="fi-FI" sz="2600" dirty="0"/>
              <a:t> </a:t>
            </a:r>
            <a:r>
              <a:rPr lang="fi-FI" sz="2600" dirty="0" err="1"/>
              <a:t>mental</a:t>
            </a:r>
            <a:r>
              <a:rPr lang="fi-FI" sz="2600" dirty="0"/>
              <a:t> </a:t>
            </a:r>
            <a:r>
              <a:rPr lang="fi-FI" sz="2600" dirty="0" err="1"/>
              <a:t>health</a:t>
            </a:r>
            <a:r>
              <a:rPr lang="fi-FI" sz="2600" dirty="0"/>
              <a:t> </a:t>
            </a:r>
            <a:endParaRPr lang="en-AU" sz="26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Fidget</a:t>
            </a:r>
            <a:r>
              <a:rPr lang="fi-FI" sz="2600" dirty="0"/>
              <a:t> </a:t>
            </a:r>
            <a:r>
              <a:rPr lang="fi-FI" sz="2600" dirty="0" err="1"/>
              <a:t>Cube</a:t>
            </a:r>
            <a:r>
              <a:rPr lang="fi-FI" sz="2600" dirty="0"/>
              <a:t>: </a:t>
            </a:r>
            <a:r>
              <a:rPr lang="fi-FI" sz="2600" dirty="0" err="1"/>
              <a:t>new</a:t>
            </a:r>
            <a:r>
              <a:rPr lang="fi-FI" sz="2600" dirty="0"/>
              <a:t>, </a:t>
            </a:r>
            <a:r>
              <a:rPr lang="fi-FI" sz="2600" i="1" dirty="0" err="1"/>
              <a:t>revolutionary</a:t>
            </a:r>
            <a:r>
              <a:rPr lang="fi-FI" sz="2600" i="1" dirty="0"/>
              <a:t> </a:t>
            </a:r>
            <a:r>
              <a:rPr lang="fi-FI" sz="2600" i="1" dirty="0" err="1"/>
              <a:t>device</a:t>
            </a:r>
            <a:r>
              <a:rPr lang="fi-FI" sz="2600" i="1" dirty="0"/>
              <a:t> 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will</a:t>
            </a:r>
            <a:r>
              <a:rPr lang="fi-FI" sz="2600" dirty="0"/>
              <a:t> </a:t>
            </a:r>
            <a:r>
              <a:rPr lang="fi-FI" sz="2600" dirty="0" err="1"/>
              <a:t>make</a:t>
            </a:r>
            <a:r>
              <a:rPr lang="fi-FI" sz="2600" dirty="0"/>
              <a:t> </a:t>
            </a:r>
            <a:r>
              <a:rPr lang="fi-FI" sz="2600" dirty="0" err="1"/>
              <a:t>you</a:t>
            </a:r>
            <a:r>
              <a:rPr lang="fi-FI" sz="2600" dirty="0"/>
              <a:t> </a:t>
            </a:r>
            <a:r>
              <a:rPr lang="fi-FI" sz="2600" dirty="0" err="1"/>
              <a:t>more</a:t>
            </a:r>
            <a:r>
              <a:rPr lang="fi-FI" sz="2600" dirty="0"/>
              <a:t> </a:t>
            </a:r>
            <a:r>
              <a:rPr lang="fi-FI" sz="2600" dirty="0" err="1"/>
              <a:t>productive</a:t>
            </a:r>
            <a:r>
              <a:rPr lang="fi-FI" sz="2600" dirty="0"/>
              <a:t> </a:t>
            </a:r>
            <a:r>
              <a:rPr lang="fi-FI" sz="2600" dirty="0" err="1"/>
              <a:t>during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day</a:t>
            </a:r>
            <a:r>
              <a:rPr lang="fi-FI" sz="2600" dirty="0"/>
              <a:t> + help </a:t>
            </a:r>
            <a:r>
              <a:rPr lang="fi-FI" sz="2600" dirty="0" err="1"/>
              <a:t>reduce</a:t>
            </a:r>
            <a:r>
              <a:rPr lang="fi-FI" sz="2600" dirty="0"/>
              <a:t> </a:t>
            </a:r>
            <a:r>
              <a:rPr lang="fi-FI" sz="2600" dirty="0" err="1"/>
              <a:t>stress</a:t>
            </a:r>
            <a:r>
              <a:rPr lang="fi-FI" sz="2600" dirty="0"/>
              <a:t>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600" dirty="0" err="1"/>
              <a:t>Why</a:t>
            </a:r>
            <a:r>
              <a:rPr lang="fi-FI" sz="2600" dirty="0"/>
              <a:t> is </a:t>
            </a:r>
            <a:r>
              <a:rPr lang="fi-FI" sz="2600" dirty="0" err="1"/>
              <a:t>negative</a:t>
            </a:r>
            <a:r>
              <a:rPr lang="fi-FI" sz="2600" dirty="0"/>
              <a:t> </a:t>
            </a:r>
            <a:r>
              <a:rPr lang="fi-FI" sz="2600" dirty="0" err="1"/>
              <a:t>economic</a:t>
            </a:r>
            <a:r>
              <a:rPr lang="fi-FI" sz="2600" dirty="0"/>
              <a:t> </a:t>
            </a:r>
            <a:r>
              <a:rPr lang="fi-FI" sz="2600" dirty="0" err="1"/>
              <a:t>effects</a:t>
            </a:r>
            <a:r>
              <a:rPr lang="fi-FI" sz="2600" dirty="0"/>
              <a:t> a </a:t>
            </a:r>
            <a:r>
              <a:rPr lang="fi-FI" sz="2600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argument</a:t>
            </a:r>
            <a:r>
              <a:rPr lang="fi-FI" sz="2600" dirty="0"/>
              <a:t> </a:t>
            </a:r>
            <a:r>
              <a:rPr lang="fi-FI" sz="2600" dirty="0" err="1"/>
              <a:t>against</a:t>
            </a:r>
            <a:r>
              <a:rPr lang="fi-FI" sz="2600" dirty="0"/>
              <a:t> </a:t>
            </a:r>
            <a:r>
              <a:rPr lang="fi-FI" sz="2600" dirty="0" err="1"/>
              <a:t>immigration</a:t>
            </a:r>
            <a:r>
              <a:rPr lang="fi-FI" sz="2600" dirty="0"/>
              <a:t>? </a:t>
            </a:r>
          </a:p>
          <a:p>
            <a:pPr marL="0" indent="0">
              <a:spcBef>
                <a:spcPts val="600"/>
              </a:spcBef>
              <a:buNone/>
            </a:pPr>
            <a:endParaRPr lang="fi-FI" sz="2600" b="1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600" b="1" dirty="0"/>
              <a:t>2020 </a:t>
            </a:r>
            <a:r>
              <a:rPr lang="fi-FI" sz="2600" b="1" dirty="0" err="1"/>
              <a:t>Topics</a:t>
            </a:r>
            <a:r>
              <a:rPr lang="fi-FI" sz="2600" b="1" dirty="0"/>
              <a:t>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buying sustainable clothing is worth it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Is the legalization of marijuana a plan made by the devil?</a:t>
            </a:r>
            <a:r>
              <a:rPr lang="en-FI" sz="2600" dirty="0"/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do we need to hire more women?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is it important that we start plastic recycling in Mikkeli? 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Why should employers pay interns?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88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9408B-8ACF-BF40-9D94-554D938E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578"/>
            <a:ext cx="9144000" cy="34828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7420881-4093-D849-A1C7-04A081E3BA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7030A0"/>
                </a:solidFill>
              </a:rPr>
              <a:t>2. QFOTY</a:t>
            </a:r>
          </a:p>
        </p:txBody>
      </p:sp>
    </p:spTree>
    <p:extLst>
      <p:ext uri="{BB962C8B-B14F-4D97-AF65-F5344CB8AC3E}">
        <p14:creationId xmlns:p14="http://schemas.microsoft.com/office/powerpoint/2010/main" val="1305523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61765-9251-2145-A26B-87B47493DCC6}"/>
              </a:ext>
            </a:extLst>
          </p:cNvPr>
          <p:cNvSpPr txBox="1"/>
          <p:nvPr/>
        </p:nvSpPr>
        <p:spPr>
          <a:xfrm>
            <a:off x="609600" y="1710267"/>
            <a:ext cx="767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presentations will be given in small groups (in </a:t>
            </a:r>
            <a:r>
              <a:rPr lang="fi-FI" sz="2000" dirty="0" err="1"/>
              <a:t>Zoom</a:t>
            </a:r>
            <a:r>
              <a:rPr lang="fi-FI" sz="2000" dirty="0"/>
              <a:t> </a:t>
            </a:r>
            <a:r>
              <a:rPr lang="fi-FI" sz="2000" dirty="0" err="1"/>
              <a:t>Breakout</a:t>
            </a:r>
            <a:r>
              <a:rPr lang="fi-FI" sz="2000" dirty="0"/>
              <a:t> </a:t>
            </a:r>
            <a:r>
              <a:rPr lang="fi-FI" sz="2000" dirty="0" err="1"/>
              <a:t>Rooms</a:t>
            </a:r>
            <a:r>
              <a:rPr lang="fi-FI" sz="2000" dirty="0"/>
              <a:t>)</a:t>
            </a:r>
            <a:r>
              <a:rPr lang="en-US" sz="2000" dirty="0"/>
              <a:t> - you will get and discuss feedback on the presentations in these small groups.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Before the </a:t>
            </a:r>
            <a:r>
              <a:rPr lang="en-US" sz="2000" u="sng" dirty="0"/>
              <a:t>actual presentation (assignment A2b</a:t>
            </a:r>
            <a:r>
              <a:rPr lang="en-US" sz="2000" dirty="0"/>
              <a:t>), you will need to </a:t>
            </a:r>
            <a:r>
              <a:rPr lang="en-US" sz="2000" b="1" dirty="0"/>
              <a:t>analyze</a:t>
            </a:r>
            <a:r>
              <a:rPr lang="en-US" sz="2000" dirty="0"/>
              <a:t> </a:t>
            </a:r>
            <a:r>
              <a:rPr lang="en-US" sz="2000" b="1" dirty="0"/>
              <a:t>the situation and plan properly </a:t>
            </a:r>
            <a:r>
              <a:rPr lang="en-US" sz="2000" dirty="0"/>
              <a:t>to ensure that your presentation will be effective. </a:t>
            </a:r>
          </a:p>
          <a:p>
            <a:endParaRPr lang="en-US" sz="2000" dirty="0"/>
          </a:p>
          <a:p>
            <a:r>
              <a:rPr lang="en-US" sz="2000" dirty="0"/>
              <a:t>As an outcome of your analysis and planning, you will need to </a:t>
            </a:r>
            <a:r>
              <a:rPr lang="en-US" sz="2000" b="1" dirty="0"/>
              <a:t>present your plan </a:t>
            </a:r>
            <a:r>
              <a:rPr lang="en-US" sz="2000" dirty="0"/>
              <a:t>as </a:t>
            </a:r>
            <a:r>
              <a:rPr lang="en-US" sz="2000" u="sng" dirty="0"/>
              <a:t>a written outline (A2a)</a:t>
            </a:r>
            <a:r>
              <a:rPr lang="en-US" sz="2000" dirty="0"/>
              <a:t>. </a:t>
            </a:r>
            <a:br>
              <a:rPr lang="en-US" sz="2000" dirty="0"/>
            </a:b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6474495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61765-9251-2145-A26B-87B47493DCC6}"/>
              </a:ext>
            </a:extLst>
          </p:cNvPr>
          <p:cNvSpPr txBox="1"/>
          <p:nvPr/>
        </p:nvSpPr>
        <p:spPr>
          <a:xfrm>
            <a:off x="609600" y="1710267"/>
            <a:ext cx="767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Length: </a:t>
            </a:r>
            <a:r>
              <a:rPr lang="en-US" sz="2000" dirty="0"/>
              <a:t>1-2 pages, single-spaced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Evaluation criteria:</a:t>
            </a:r>
            <a:r>
              <a:rPr lang="en-US" sz="2000" dirty="0"/>
              <a:t> See grading rubric (in MyCourses submission box)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SEE MORE DETAILS IN ASSIGNMENT INSTRUCTIONS IN MYCOURSES</a:t>
            </a:r>
            <a:br>
              <a:rPr lang="en-US" sz="2000" dirty="0">
                <a:highlight>
                  <a:srgbClr val="FFFF00"/>
                </a:highlight>
              </a:rPr>
            </a:br>
            <a:endParaRPr lang="en-AU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455702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65575-6AC0-3C41-987E-66BBFCFF06E2}"/>
              </a:ext>
            </a:extLst>
          </p:cNvPr>
          <p:cNvSpPr txBox="1"/>
          <p:nvPr/>
        </p:nvSpPr>
        <p:spPr>
          <a:xfrm>
            <a:off x="954405" y="528578"/>
            <a:ext cx="754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+mj-lt"/>
              </a:rPr>
              <a:t>7. 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A5 Individual Reflection on Presentation Performance (20%)</a:t>
            </a:r>
            <a:endParaRPr lang="fi-FI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73972-5B9E-BC4F-85CB-F630F25765A2}"/>
              </a:ext>
            </a:extLst>
          </p:cNvPr>
          <p:cNvSpPr txBox="1"/>
          <p:nvPr/>
        </p:nvSpPr>
        <p:spPr>
          <a:xfrm>
            <a:off x="954405" y="2025908"/>
            <a:ext cx="72351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Due</a:t>
            </a:r>
            <a:r>
              <a:rPr lang="en-US" sz="2000" dirty="0"/>
              <a:t>: </a:t>
            </a:r>
            <a:r>
              <a:rPr lang="fi-FI" sz="2000" dirty="0"/>
              <a:t>11 pm on </a:t>
            </a:r>
            <a:r>
              <a:rPr lang="fi-FI" sz="2000" dirty="0" err="1"/>
              <a:t>Friday</a:t>
            </a:r>
            <a:r>
              <a:rPr lang="fi-FI" sz="2000" dirty="0"/>
              <a:t> 15 </a:t>
            </a:r>
            <a:r>
              <a:rPr lang="fi-FI" sz="2000" dirty="0" err="1"/>
              <a:t>January</a:t>
            </a:r>
            <a:endParaRPr lang="fi-FI" sz="2000" dirty="0"/>
          </a:p>
          <a:p>
            <a:pPr>
              <a:spcBef>
                <a:spcPts val="600"/>
              </a:spcBef>
            </a:pPr>
            <a:r>
              <a:rPr lang="en-US" sz="2000" b="1" dirty="0"/>
              <a:t>Length</a:t>
            </a:r>
            <a:r>
              <a:rPr lang="en-US" sz="2000" dirty="0"/>
              <a:t>: maximum 3 pages. </a:t>
            </a:r>
            <a:endParaRPr lang="fi-FI" sz="20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This assignment requires you to write a critical appraisal of the two persuasive presentations you have given in this course – A2 individual and A4 team – and to assess your overall presentation performance. 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The assignment thus has 3 parts:</a:t>
            </a:r>
            <a:endParaRPr lang="fi-FI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Critical appraisal of A2 individual presentation</a:t>
            </a:r>
            <a:endParaRPr lang="fi-FI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Critical appraisal of A4 team presentation</a:t>
            </a:r>
            <a:endParaRPr lang="fi-FI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You as a presenter: overall assessment of your presentation performance</a:t>
            </a:r>
            <a:endParaRPr lang="fi-FI" sz="2000" dirty="0"/>
          </a:p>
          <a:p>
            <a:endParaRPr lang="en-AU" dirty="0"/>
          </a:p>
          <a:p>
            <a:r>
              <a:rPr lang="en-US" sz="2000" dirty="0"/>
              <a:t>Use comments &amp; written feedback from lecturer and fellow classmates + theories of communication.</a:t>
            </a:r>
            <a:r>
              <a:rPr lang="fi-FI" sz="2000" dirty="0"/>
              <a:t>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97813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DC994-E43E-4E47-B52B-C22B7F076153}"/>
              </a:ext>
            </a:extLst>
          </p:cNvPr>
          <p:cNvSpPr txBox="1"/>
          <p:nvPr/>
        </p:nvSpPr>
        <p:spPr>
          <a:xfrm>
            <a:off x="800100" y="262890"/>
            <a:ext cx="67894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Part 1: Critical appraisal of A2 individual presentation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 what extent was your presentation persuasive? Discuss 3-5 points. 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areas could you have done better in terms of persuasion?  Discuss 3-5 points.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do you intend to do differently in the next persuasive presentation assignment?</a:t>
            </a:r>
            <a:endParaRPr lang="fi-FI" sz="2000" dirty="0"/>
          </a:p>
          <a:p>
            <a:br>
              <a:rPr lang="en-US" sz="2000" dirty="0"/>
            </a:br>
            <a:r>
              <a:rPr lang="en-US" sz="2000" b="1" dirty="0"/>
              <a:t>Part 2: Critical appraisal of A4 team presentation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aspects of your team’s presentation made the presentation persuasive? Discuss 3-5 points.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 what ways could it have been more persuasive? Discuss 3-5 points.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How did what you learnt in the first presentation affect the way you approached the second presentation in terms of preparation and delivery? </a:t>
            </a:r>
            <a:endParaRPr lang="fi-FI" sz="2000" dirty="0"/>
          </a:p>
          <a:p>
            <a:endParaRPr lang="en-AU" dirty="0"/>
          </a:p>
          <a:p>
            <a:r>
              <a:rPr lang="en-US" sz="2000" b="1" dirty="0"/>
              <a:t>Part 3: You as a presenter: an overall assessment of your BCS presentation performance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seem to be your strengths as a presenter?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areas do you feel you still need to develop?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15629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AD0DA-3432-8841-A8E8-FB97EA92FDFF}"/>
              </a:ext>
            </a:extLst>
          </p:cNvPr>
          <p:cNvSpPr txBox="1"/>
          <p:nvPr/>
        </p:nvSpPr>
        <p:spPr>
          <a:xfrm>
            <a:off x="1028700" y="1223010"/>
            <a:ext cx="64693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 three parts (A,B &amp; C) of the appraisal should cover:</a:t>
            </a:r>
          </a:p>
          <a:p>
            <a:endParaRPr lang="en-US" sz="2000" b="1" dirty="0"/>
          </a:p>
          <a:p>
            <a:r>
              <a:rPr lang="en-US" sz="2000" b="1" dirty="0"/>
              <a:t>Communication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Audience analysis (Input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Choice of content and structure (Input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Argument: claims &amp; evidence (Input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Benefits (Input 2)  </a:t>
            </a:r>
          </a:p>
          <a:p>
            <a:br>
              <a:rPr lang="en-US" sz="2000" dirty="0"/>
            </a:br>
            <a:r>
              <a:rPr lang="en-US" sz="2000" b="1" dirty="0"/>
              <a:t>Presentation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Introduction &amp; conclusion (Input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Slide design (Input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Nonverbal communication (Input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Language (Input 4)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09619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C792-BB9C-1A45-9F39-B045D34E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66"/>
                </a:solidFill>
              </a:rPr>
              <a:t>Work due Session 3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A66AF-EF01-6C49-89BD-56195D6311C3}"/>
              </a:ext>
            </a:extLst>
          </p:cNvPr>
          <p:cNvSpPr txBox="1"/>
          <p:nvPr/>
        </p:nvSpPr>
        <p:spPr>
          <a:xfrm>
            <a:off x="571500" y="1417638"/>
            <a:ext cx="6756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Read Input 4 </a:t>
            </a:r>
            <a:r>
              <a:rPr lang="en-US" sz="2000" dirty="0"/>
              <a:t>(impactful presentations) available in MyCourses</a:t>
            </a:r>
            <a:endParaRPr lang="fi-FI" sz="2000" dirty="0"/>
          </a:p>
          <a:p>
            <a:pPr lvl="0">
              <a:spcBef>
                <a:spcPts val="600"/>
              </a:spcBef>
            </a:pPr>
            <a:r>
              <a:rPr lang="en-US" sz="2000" u="sng" dirty="0">
                <a:solidFill>
                  <a:srgbClr val="0070C0"/>
                </a:solidFill>
              </a:rPr>
              <a:t>A1: Written request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final version (team). Due </a:t>
            </a:r>
            <a:r>
              <a:rPr lang="en-US" sz="2000" b="1" dirty="0"/>
              <a:t>13.00 </a:t>
            </a:r>
            <a:r>
              <a:rPr lang="en-US" sz="2000" dirty="0"/>
              <a:t>(upload to MyCourses)</a:t>
            </a:r>
            <a:endParaRPr lang="fi-FI" sz="2000" dirty="0"/>
          </a:p>
          <a:p>
            <a:pPr lvl="0">
              <a:spcBef>
                <a:spcPts val="600"/>
              </a:spcBef>
            </a:pPr>
            <a:r>
              <a:rPr lang="en-US" sz="2000" u="sng" dirty="0">
                <a:solidFill>
                  <a:srgbClr val="0070C0"/>
                </a:solidFill>
              </a:rPr>
              <a:t>A2a</a:t>
            </a:r>
            <a:r>
              <a:rPr lang="en-US" sz="2000" dirty="0">
                <a:solidFill>
                  <a:srgbClr val="0070C0"/>
                </a:solidFill>
              </a:rPr>
              <a:t> 1</a:t>
            </a:r>
            <a:r>
              <a:rPr lang="en-US" sz="2000" baseline="30000" dirty="0">
                <a:solidFill>
                  <a:srgbClr val="0070C0"/>
                </a:solidFill>
              </a:rPr>
              <a:t>st</a:t>
            </a:r>
            <a:r>
              <a:rPr lang="en-US" sz="2000" dirty="0">
                <a:solidFill>
                  <a:srgbClr val="0070C0"/>
                </a:solidFill>
              </a:rPr>
              <a:t> version</a:t>
            </a:r>
            <a:r>
              <a:rPr lang="en-US" sz="2000" dirty="0"/>
              <a:t>:</a:t>
            </a:r>
            <a:endParaRPr lang="fi-FI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Choose A2 topic</a:t>
            </a:r>
            <a:endParaRPr lang="fi-FI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Prepare A2a draft version to show peers in class</a:t>
            </a:r>
            <a:endParaRPr lang="fi-FI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Come to class prepared to present your topic (max. 2 minutes, no slides) - explain context + how you will plan your presentation (</a:t>
            </a:r>
            <a:r>
              <a:rPr lang="en-US" sz="2000" dirty="0" err="1"/>
              <a:t>eg</a:t>
            </a:r>
            <a:r>
              <a:rPr lang="en-US" sz="2000" dirty="0"/>
              <a:t> arguments)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34517373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1A1F7-A25B-1144-917E-CA69A45D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References / Acknowledgments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6A2C0-EFB4-BC45-B8B1-C603AAABD74A}"/>
              </a:ext>
            </a:extLst>
          </p:cNvPr>
          <p:cNvSpPr txBox="1"/>
          <p:nvPr/>
        </p:nvSpPr>
        <p:spPr>
          <a:xfrm>
            <a:off x="609600" y="180340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See in-text citations</a:t>
            </a:r>
          </a:p>
          <a:p>
            <a:r>
              <a:rPr lang="en-AU" dirty="0"/>
              <a:t>Mike Baker, Christa </a:t>
            </a:r>
            <a:r>
              <a:rPr lang="en-AU" dirty="0" err="1"/>
              <a:t>Uusi-Rauva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58150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DDB14-42DF-F84F-8E79-47F7714DC71F}"/>
              </a:ext>
            </a:extLst>
          </p:cNvPr>
          <p:cNvSpPr txBox="1"/>
          <p:nvPr/>
        </p:nvSpPr>
        <p:spPr>
          <a:xfrm>
            <a:off x="937260" y="444137"/>
            <a:ext cx="68808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EXERCISE: Queensland Father of the Year (QFOTY) sponsorship request</a:t>
            </a:r>
          </a:p>
          <a:p>
            <a:endParaRPr lang="en-US" dirty="0"/>
          </a:p>
          <a:p>
            <a:r>
              <a:rPr lang="en-US" dirty="0"/>
              <a:t>Fathers Day: early September in Australia</a:t>
            </a:r>
          </a:p>
          <a:p>
            <a:endParaRPr lang="en-US" dirty="0"/>
          </a:p>
          <a:p>
            <a:r>
              <a:rPr lang="en-US" b="1" dirty="0"/>
              <a:t>Background context</a:t>
            </a:r>
            <a:r>
              <a:rPr lang="en-US" dirty="0"/>
              <a:t>: The state of Queensland (in Australia) celebrates QFOTY every year. SU Qld (a youth and children’s not-for-profit organization) hosts and runs the annual QFOTY awards. SU Qld is officially endorsed by the Queensland Government’s Education Department as the organization that employs chaplains in government/public schools. (</a:t>
            </a:r>
            <a:r>
              <a:rPr lang="en-US" u="sng" dirty="0">
                <a:hlinkClick r:id="rId2"/>
              </a:rPr>
              <a:t>www.suqld.org.au</a:t>
            </a:r>
            <a:r>
              <a:rPr lang="en-US" dirty="0"/>
              <a:t>)</a:t>
            </a:r>
            <a:endParaRPr lang="fi-FI" dirty="0"/>
          </a:p>
          <a:p>
            <a:endParaRPr lang="en-US" dirty="0"/>
          </a:p>
          <a:p>
            <a:r>
              <a:rPr lang="en-US" dirty="0"/>
              <a:t>SU Qld’s CEO, Tim </a:t>
            </a:r>
            <a:r>
              <a:rPr lang="en-US" dirty="0" err="1"/>
              <a:t>Mander</a:t>
            </a:r>
            <a:r>
              <a:rPr lang="en-US" dirty="0"/>
              <a:t>, stated: “Fathers play such a key role in the healthy development of our children. We want to </a:t>
            </a:r>
            <a:r>
              <a:rPr lang="en-US" dirty="0" err="1"/>
              <a:t>honour</a:t>
            </a:r>
            <a:r>
              <a:rPr lang="en-US" dirty="0"/>
              <a:t> our fathers and promote the vital role fathers play in families and society in general.” </a:t>
            </a:r>
          </a:p>
          <a:p>
            <a:endParaRPr lang="en-US" dirty="0"/>
          </a:p>
          <a:p>
            <a:r>
              <a:rPr lang="en-US" dirty="0"/>
              <a:t>SU Qld seeks a 5-star resort venue to announce the 2021 QFOTY winner to the news media and to a live audience (</a:t>
            </a:r>
            <a:r>
              <a:rPr lang="en-US" dirty="0" err="1"/>
              <a:t>eg</a:t>
            </a:r>
            <a:r>
              <a:rPr lang="en-US" dirty="0"/>
              <a:t> families of nominated fathers). </a:t>
            </a:r>
          </a:p>
        </p:txBody>
      </p:sp>
    </p:spTree>
    <p:extLst>
      <p:ext uri="{BB962C8B-B14F-4D97-AF65-F5344CB8AC3E}">
        <p14:creationId xmlns:p14="http://schemas.microsoft.com/office/powerpoint/2010/main" val="208247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D6375-DAC9-F540-8385-A0AB37725D3B}"/>
              </a:ext>
            </a:extLst>
          </p:cNvPr>
          <p:cNvSpPr txBox="1"/>
          <p:nvPr/>
        </p:nvSpPr>
        <p:spPr>
          <a:xfrm>
            <a:off x="777240" y="194310"/>
            <a:ext cx="75895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Communication Strategy</a:t>
            </a:r>
          </a:p>
          <a:p>
            <a:endParaRPr lang="en-AU" b="1" dirty="0"/>
          </a:p>
          <a:p>
            <a:r>
              <a:rPr lang="en-AU" b="1" dirty="0"/>
              <a:t>Audience Strategy</a:t>
            </a:r>
            <a:r>
              <a:rPr lang="en-AU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Marketing Manager, Hyatt Regency Sanctuary Cove, Gold Coast, Australia – decision-maker &amp; influencer (to CEO) – responsible for events that market 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Potential objections: no budget &amp; busy staff (no time &amp; money to get involved) – they budget 1 year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70C0"/>
                </a:solidFill>
              </a:rPr>
              <a:t>WIIFT</a:t>
            </a:r>
          </a:p>
          <a:p>
            <a:endParaRPr lang="en-AU" dirty="0"/>
          </a:p>
          <a:p>
            <a:r>
              <a:rPr lang="en-AU" b="1" dirty="0"/>
              <a:t>Message Strategy - Communication Objective</a:t>
            </a:r>
            <a:r>
              <a:rPr lang="en-AU" dirty="0"/>
              <a:t>: As a result of this message, I want him to agree to sponsor the event at the resort (catering, room costs, prize for winner).</a:t>
            </a:r>
          </a:p>
          <a:p>
            <a:endParaRPr lang="en-AU" dirty="0"/>
          </a:p>
          <a:p>
            <a:r>
              <a:rPr lang="en-AU" b="1" dirty="0"/>
              <a:t>Communicator Strategy - Credibility Assessment</a:t>
            </a:r>
            <a:r>
              <a:rPr lang="en-AU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SU Qld track record running QFOTY media publicity &amp;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Large successful organisation – positive image (</a:t>
            </a:r>
            <a:r>
              <a:rPr lang="en-AU" i="1" dirty="0"/>
              <a:t>show media reports &amp; marketing material from past years</a:t>
            </a:r>
            <a:r>
              <a:rPr lang="en-AU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ground: families as our target market (Hyatt &amp; SU Qld)</a:t>
            </a:r>
          </a:p>
          <a:p>
            <a:endParaRPr lang="en-AU" dirty="0"/>
          </a:p>
          <a:p>
            <a:r>
              <a:rPr lang="en-AU" b="1" dirty="0"/>
              <a:t>Channel Strategy</a:t>
            </a:r>
            <a:r>
              <a:rPr lang="en-A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Final goal to get a FTF meeting with Marketing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Email seeking FTF meeting </a:t>
            </a:r>
          </a:p>
        </p:txBody>
      </p:sp>
    </p:spTree>
    <p:extLst>
      <p:ext uri="{BB962C8B-B14F-4D97-AF65-F5344CB8AC3E}">
        <p14:creationId xmlns:p14="http://schemas.microsoft.com/office/powerpoint/2010/main" val="271941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9408B-8ACF-BF40-9D94-554D938E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89"/>
            <a:ext cx="9144000" cy="3482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C01CCF-D5AF-6545-9B34-FC9AF08492F0}"/>
              </a:ext>
            </a:extLst>
          </p:cNvPr>
          <p:cNvSpPr/>
          <p:nvPr/>
        </p:nvSpPr>
        <p:spPr>
          <a:xfrm>
            <a:off x="1211023" y="4837080"/>
            <a:ext cx="666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http://qldfatheroftheyear.org.au</a:t>
            </a:r>
            <a:endParaRPr lang="en-US" sz="2000" dirty="0"/>
          </a:p>
          <a:p>
            <a:endParaRPr lang="en-US" sz="2000" dirty="0"/>
          </a:p>
          <a:p>
            <a:r>
              <a:rPr lang="en-AU" sz="2000" dirty="0">
                <a:hlinkClick r:id="rId4"/>
              </a:rPr>
              <a:t>https://www.ihg.com/intercontinental/hotels/us/en/sanctuary-cove/bneql/hoteldetail</a:t>
            </a:r>
            <a:endParaRPr lang="en-AU" sz="2000" dirty="0"/>
          </a:p>
          <a:p>
            <a:r>
              <a:rPr lang="en-US" sz="2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A85BA-BE02-144E-9B45-0938A5A39CC4}"/>
              </a:ext>
            </a:extLst>
          </p:cNvPr>
          <p:cNvSpPr txBox="1"/>
          <p:nvPr/>
        </p:nvSpPr>
        <p:spPr>
          <a:xfrm>
            <a:off x="1211023" y="4124282"/>
            <a:ext cx="297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QFOTY Media Release</a:t>
            </a:r>
          </a:p>
        </p:txBody>
      </p:sp>
    </p:spTree>
    <p:extLst>
      <p:ext uri="{BB962C8B-B14F-4D97-AF65-F5344CB8AC3E}">
        <p14:creationId xmlns:p14="http://schemas.microsoft.com/office/powerpoint/2010/main" val="238634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18" y="270951"/>
            <a:ext cx="570925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Team task: </a:t>
            </a:r>
            <a:r>
              <a:rPr lang="en-US" sz="2000" dirty="0"/>
              <a:t>You are asked to seek sponsorship from a 5-star resort for this event.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Plan your </a:t>
            </a:r>
            <a:r>
              <a:rPr lang="en-US" sz="2000" b="1" dirty="0"/>
              <a:t>communication strategy. </a:t>
            </a:r>
            <a:r>
              <a:rPr lang="en-US" sz="2000" i="1" dirty="0"/>
              <a:t>Approx. 10 minutes team collaboration</a:t>
            </a:r>
            <a:r>
              <a:rPr lang="en-US" sz="2000" b="1" dirty="0"/>
              <a:t> </a:t>
            </a:r>
            <a:r>
              <a:rPr lang="en-US" sz="2000" dirty="0"/>
              <a:t>(How will you obtain sponsorship from the resort? How will you write your sponsorship request?):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Audience Strategy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Message Strategy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Communicator Strategy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Channel Strategy</a:t>
            </a:r>
            <a:endParaRPr lang="en-US" sz="2000" i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/>
              <a:t>Begin writing an email </a:t>
            </a:r>
            <a:r>
              <a:rPr lang="en-US" sz="2000" dirty="0"/>
              <a:t>to the resort. </a:t>
            </a:r>
            <a:r>
              <a:rPr lang="en-US" sz="2000" i="1" dirty="0"/>
              <a:t>10 minutes individual, then 10 minutes team collaboration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2000" b="1" dirty="0"/>
              <a:t>Submit</a:t>
            </a:r>
            <a:r>
              <a:rPr lang="en-AU" sz="2000" dirty="0"/>
              <a:t> your draft text (as document) in MyCourses (under ‘QFOTY’)</a:t>
            </a:r>
          </a:p>
        </p:txBody>
      </p:sp>
      <p:pic>
        <p:nvPicPr>
          <p:cNvPr id="4" name="Picture 3" descr="Mandarin_Oriental_Miami_1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8" y="4540335"/>
            <a:ext cx="2596896" cy="17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AD5F5-D096-DC4D-8188-BA703C2F0879}"/>
              </a:ext>
            </a:extLst>
          </p:cNvPr>
          <p:cNvSpPr txBox="1"/>
          <p:nvPr/>
        </p:nvSpPr>
        <p:spPr>
          <a:xfrm>
            <a:off x="1097280" y="2197418"/>
            <a:ext cx="5314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b="1" dirty="0" err="1"/>
              <a:t>Today’s</a:t>
            </a:r>
            <a:r>
              <a:rPr lang="fi-FI" sz="2000" b="1" dirty="0"/>
              <a:t> </a:t>
            </a:r>
            <a:r>
              <a:rPr lang="fi-FI" sz="2000" b="1" dirty="0" err="1"/>
              <a:t>learning</a:t>
            </a:r>
            <a:r>
              <a:rPr lang="fi-FI" sz="2000" b="1" dirty="0"/>
              <a:t> </a:t>
            </a:r>
            <a:r>
              <a:rPr lang="fi-FI" sz="2000" b="1" dirty="0" err="1"/>
              <a:t>outcomes</a:t>
            </a:r>
            <a:r>
              <a:rPr lang="fi-FI" sz="2000" b="1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/>
              <a:t>By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end</a:t>
            </a:r>
            <a:r>
              <a:rPr lang="fi-FI" sz="2000" dirty="0"/>
              <a:t> of </a:t>
            </a:r>
            <a:r>
              <a:rPr lang="fi-FI" sz="2000" dirty="0" err="1"/>
              <a:t>today</a:t>
            </a:r>
            <a:r>
              <a:rPr lang="fi-FI" sz="2000" dirty="0"/>
              <a:t>,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able</a:t>
            </a:r>
            <a:r>
              <a:rPr lang="fi-FI" sz="2000" dirty="0"/>
              <a:t> to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i-FI" sz="2000" dirty="0"/>
              <a:t>Write </a:t>
            </a:r>
            <a:r>
              <a:rPr lang="fi-FI" sz="2000" dirty="0" err="1"/>
              <a:t>persuasive</a:t>
            </a:r>
            <a:r>
              <a:rPr lang="fi-FI" sz="2000" dirty="0"/>
              <a:t>, </a:t>
            </a:r>
            <a:r>
              <a:rPr lang="fi-FI" sz="2000" dirty="0" err="1"/>
              <a:t>clear</a:t>
            </a:r>
            <a:r>
              <a:rPr lang="fi-FI" sz="2000" dirty="0"/>
              <a:t> and </a:t>
            </a:r>
            <a:r>
              <a:rPr lang="fi-FI" sz="2000" dirty="0" err="1"/>
              <a:t>concise</a:t>
            </a:r>
            <a:r>
              <a:rPr lang="fi-FI" sz="2000" dirty="0"/>
              <a:t> business </a:t>
            </a:r>
            <a:r>
              <a:rPr lang="fi-FI" sz="2000" dirty="0" err="1"/>
              <a:t>messages</a:t>
            </a:r>
            <a:r>
              <a:rPr lang="fi-FI" sz="2000" dirty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i-FI" sz="2000" dirty="0"/>
              <a:t>Write </a:t>
            </a:r>
            <a:r>
              <a:rPr lang="fi-FI" sz="2000" dirty="0" err="1"/>
              <a:t>with</a:t>
            </a:r>
            <a:r>
              <a:rPr lang="fi-FI" sz="2000" dirty="0"/>
              <a:t> a </a:t>
            </a:r>
            <a:r>
              <a:rPr lang="fi-FI" sz="2000" dirty="0" err="1"/>
              <a:t>strong</a:t>
            </a:r>
            <a:r>
              <a:rPr lang="fi-FI" sz="2000" dirty="0"/>
              <a:t> </a:t>
            </a:r>
            <a:r>
              <a:rPr lang="fi-FI" sz="2000" dirty="0" err="1"/>
              <a:t>audience</a:t>
            </a:r>
            <a:r>
              <a:rPr lang="fi-FI" sz="2000" dirty="0"/>
              <a:t> </a:t>
            </a:r>
            <a:r>
              <a:rPr lang="fi-FI" sz="2000" dirty="0" err="1"/>
              <a:t>focus</a:t>
            </a:r>
            <a:endParaRPr lang="fi-FI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i-FI" sz="2000" dirty="0" err="1"/>
              <a:t>Ensure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get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desired</a:t>
            </a:r>
            <a:r>
              <a:rPr lang="fi-FI" sz="2000" dirty="0"/>
              <a:t> </a:t>
            </a:r>
            <a:r>
              <a:rPr lang="fi-FI" sz="2000" dirty="0" err="1"/>
              <a:t>response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readers</a:t>
            </a:r>
            <a:r>
              <a:rPr lang="fi-FI" sz="2000" dirty="0"/>
              <a:t> </a:t>
            </a:r>
            <a:endParaRPr lang="fi-FI" sz="20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A91E8-92A4-834B-B456-B4379876E107}"/>
              </a:ext>
            </a:extLst>
          </p:cNvPr>
          <p:cNvSpPr txBox="1"/>
          <p:nvPr/>
        </p:nvSpPr>
        <p:spPr>
          <a:xfrm>
            <a:off x="1097280" y="960120"/>
            <a:ext cx="614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+mj-lt"/>
              </a:rPr>
              <a:t>3. Effective</a:t>
            </a:r>
            <a:r>
              <a:rPr lang="en-GB" sz="4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4000" b="1" dirty="0">
                <a:solidFill>
                  <a:srgbClr val="7030A0"/>
                </a:solidFill>
                <a:latin typeface="+mj-lt"/>
              </a:rPr>
              <a:t>Business Writing</a:t>
            </a:r>
          </a:p>
        </p:txBody>
      </p:sp>
    </p:spTree>
    <p:extLst>
      <p:ext uri="{BB962C8B-B14F-4D97-AF65-F5344CB8AC3E}">
        <p14:creationId xmlns:p14="http://schemas.microsoft.com/office/powerpoint/2010/main" val="76911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10120</TotalTime>
  <Words>3166</Words>
  <Application>Microsoft Macintosh PowerPoint</Application>
  <PresentationFormat>On-screen Show (4:3)</PresentationFormat>
  <Paragraphs>351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Session 2 Reflection (in MyCourses)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due Session 3</vt:lpstr>
      <vt:lpstr>References / Acknowledgments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Badham Mark</dc:creator>
  <cp:lastModifiedBy>Badham, Mark</cp:lastModifiedBy>
  <cp:revision>137</cp:revision>
  <dcterms:created xsi:type="dcterms:W3CDTF">2014-10-28T11:40:28Z</dcterms:created>
  <dcterms:modified xsi:type="dcterms:W3CDTF">2021-01-05T10:16:03Z</dcterms:modified>
</cp:coreProperties>
</file>