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1766" r:id="rId4"/>
    <p:sldId id="281" r:id="rId5"/>
    <p:sldId id="274" r:id="rId6"/>
    <p:sldId id="275" r:id="rId7"/>
    <p:sldId id="282" r:id="rId8"/>
    <p:sldId id="1773" r:id="rId9"/>
    <p:sldId id="1774" r:id="rId10"/>
    <p:sldId id="279" r:id="rId11"/>
    <p:sldId id="1767" r:id="rId12"/>
    <p:sldId id="1783" r:id="rId13"/>
    <p:sldId id="1782" r:id="rId14"/>
    <p:sldId id="1778" r:id="rId15"/>
    <p:sldId id="1784" r:id="rId16"/>
    <p:sldId id="1785" r:id="rId17"/>
    <p:sldId id="1777" r:id="rId18"/>
    <p:sldId id="1786" r:id="rId19"/>
    <p:sldId id="1768" r:id="rId20"/>
    <p:sldId id="261" r:id="rId21"/>
    <p:sldId id="1780" r:id="rId22"/>
    <p:sldId id="260" r:id="rId23"/>
    <p:sldId id="1771" r:id="rId24"/>
    <p:sldId id="1781" r:id="rId2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6"/>
    <p:restoredTop sz="94667"/>
  </p:normalViewPr>
  <p:slideViewPr>
    <p:cSldViewPr>
      <p:cViewPr varScale="1">
        <p:scale>
          <a:sx n="82" d="100"/>
          <a:sy n="82" d="100"/>
        </p:scale>
        <p:origin x="184" y="7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4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39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00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66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20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14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44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58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79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54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25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81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NTU_r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ed.com/career-advice/interviewing/how-to-give-an-elevator-pitch-examples" TargetMode="External"/><Relationship Id="rId2" Type="http://schemas.openxmlformats.org/officeDocument/2006/relationships/hyperlink" Target="https://finland.fi/business-innovation/pitching-tips-from-finnish-stage-star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2jyjfcp1as" TargetMode="External"/><Relationship Id="rId2" Type="http://schemas.openxmlformats.org/officeDocument/2006/relationships/hyperlink" Target="https://www.youtube.com/watch?v=xC9pvQMir-Q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43" y="423333"/>
            <a:ext cx="5491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Business Communication (3cr)</a:t>
            </a:r>
          </a:p>
          <a:p>
            <a:pPr algn="ctr"/>
            <a:r>
              <a:rPr lang="en-US" sz="2800" b="1" dirty="0"/>
              <a:t>MLI61A130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Session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073" y="5620274"/>
            <a:ext cx="407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Lecturer</a:t>
            </a:r>
            <a:r>
              <a:rPr lang="en-GB" dirty="0"/>
              <a:t>: Mark Badham</a:t>
            </a:r>
            <a:endParaRPr lang="en-US" dirty="0"/>
          </a:p>
        </p:txBody>
      </p:sp>
      <p:pic>
        <p:nvPicPr>
          <p:cNvPr id="5" name="Picture 4" descr="effective-communication-mee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89" y="2160375"/>
            <a:ext cx="2890394" cy="320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7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3. Post-presentation discussion: Feedback </a:t>
            </a:r>
            <a:r>
              <a:rPr lang="en-GB" sz="2800" dirty="0">
                <a:solidFill>
                  <a:srgbClr val="7030A0"/>
                </a:solidFill>
              </a:rPr>
              <a:t>on Individual Persuasive Presentations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16832"/>
            <a:ext cx="66840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Debriefing on individual presentations</a:t>
            </a:r>
            <a:r>
              <a:rPr lang="en-GB" sz="2000" dirty="0">
                <a:solidFill>
                  <a:srgbClr val="0070C0"/>
                </a:solidFill>
              </a:rPr>
              <a:t>: 1 person / group to talk about what was done well &amp; what could have been done better</a:t>
            </a:r>
          </a:p>
          <a:p>
            <a:endParaRPr lang="en-US" sz="2000" dirty="0"/>
          </a:p>
          <a:p>
            <a:r>
              <a:rPr lang="en-US" sz="2000" dirty="0"/>
              <a:t>Class feedback discussion based on: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Audience orientation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Organisation</a:t>
            </a:r>
            <a:r>
              <a:rPr lang="en-US" sz="2000" dirty="0"/>
              <a:t>: intro, body, conclusion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Delivery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Language (oral delivery)</a:t>
            </a:r>
          </a:p>
          <a:p>
            <a:endParaRPr lang="en-US" sz="2000" dirty="0"/>
          </a:p>
          <a:p>
            <a:r>
              <a:rPr lang="en-US" sz="2000" dirty="0"/>
              <a:t>Common challenges?</a:t>
            </a:r>
          </a:p>
        </p:txBody>
      </p:sp>
    </p:spTree>
    <p:extLst>
      <p:ext uri="{BB962C8B-B14F-4D97-AF65-F5344CB8AC3E}">
        <p14:creationId xmlns:p14="http://schemas.microsoft.com/office/powerpoint/2010/main" val="100735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DCB0-B7F4-CD41-9246-3141A247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</a:rPr>
              <a:t>4. Your </a:t>
            </a:r>
            <a:r>
              <a:rPr lang="en-AU" u="sng" dirty="0">
                <a:solidFill>
                  <a:srgbClr val="7030A0"/>
                </a:solidFill>
              </a:rPr>
              <a:t>Session 2 </a:t>
            </a:r>
            <a:r>
              <a:rPr lang="en-AU" dirty="0">
                <a:solidFill>
                  <a:srgbClr val="7030A0"/>
                </a:solidFill>
              </a:rPr>
              <a:t>Reflection Comments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8AD07-8551-C24D-8EF0-4314F4EAD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080"/>
              </a:spcBef>
              <a:buNone/>
            </a:pPr>
            <a:r>
              <a:rPr lang="en-AU" dirty="0"/>
              <a:t>“I </a:t>
            </a:r>
            <a:r>
              <a:rPr lang="en-GB" dirty="0"/>
              <a:t>feel like we should go over the </a:t>
            </a:r>
            <a:r>
              <a:rPr lang="en-GB" dirty="0">
                <a:solidFill>
                  <a:srgbClr val="0070C0"/>
                </a:solidFill>
              </a:rPr>
              <a:t>guidelines for the presentation </a:t>
            </a:r>
            <a:r>
              <a:rPr lang="en-GB" dirty="0"/>
              <a:t>asap on Thursday.”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GB" dirty="0"/>
              <a:t>“how will the </a:t>
            </a:r>
            <a:r>
              <a:rPr lang="en-GB" dirty="0">
                <a:solidFill>
                  <a:srgbClr val="0070C0"/>
                </a:solidFill>
              </a:rPr>
              <a:t>A2b persuasive presentation </a:t>
            </a:r>
            <a:r>
              <a:rPr lang="en-GB" dirty="0"/>
              <a:t>be evaluated? Will it only be through peer review or will you also have a hand in it?”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GB" dirty="0"/>
              <a:t>“The </a:t>
            </a:r>
            <a:r>
              <a:rPr lang="en-GB" dirty="0">
                <a:solidFill>
                  <a:srgbClr val="0070C0"/>
                </a:solidFill>
              </a:rPr>
              <a:t>A2a outline instructions </a:t>
            </a:r>
            <a:r>
              <a:rPr lang="en-GB" dirty="0"/>
              <a:t>are a bit unclear, because I don't have any idea, what the final version should look like. What things should I consider? I have no idea of the structure of the outline, or is it entirely up to me?”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GB" dirty="0"/>
              <a:t>“is there any way to </a:t>
            </a:r>
            <a:r>
              <a:rPr lang="en-GB" dirty="0">
                <a:solidFill>
                  <a:srgbClr val="0070C0"/>
                </a:solidFill>
              </a:rPr>
              <a:t>shorten the zoom sessions</a:t>
            </a:r>
            <a:r>
              <a:rPr lang="en-GB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0119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EE1D-F2BA-C049-884F-33E995F5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pPr marL="0" indent="0">
              <a:spcBef>
                <a:spcPts val="1080"/>
              </a:spcBef>
              <a:buNone/>
            </a:pPr>
            <a:r>
              <a:rPr lang="en-GB" dirty="0"/>
              <a:t>“I am still not quite sure </a:t>
            </a:r>
            <a:r>
              <a:rPr lang="en-GB" dirty="0">
                <a:solidFill>
                  <a:srgbClr val="0070C0"/>
                </a:solidFill>
              </a:rPr>
              <a:t>how to end an email </a:t>
            </a:r>
            <a:r>
              <a:rPr lang="en-GB" dirty="0"/>
              <a:t>with suggesting collaboration but having the ball on my side” </a:t>
            </a:r>
          </a:p>
          <a:p>
            <a:pPr marL="400050" lvl="1" indent="0">
              <a:spcBef>
                <a:spcPts val="1080"/>
              </a:spcBef>
              <a:buNone/>
            </a:pPr>
            <a:r>
              <a:rPr lang="en-GB" dirty="0"/>
              <a:t>‘We want to </a:t>
            </a:r>
            <a:r>
              <a:rPr lang="en-GB" dirty="0">
                <a:solidFill>
                  <a:srgbClr val="0070C0"/>
                </a:solidFill>
              </a:rPr>
              <a:t>help X company </a:t>
            </a:r>
            <a:r>
              <a:rPr lang="en-GB" dirty="0"/>
              <a:t>enter this new market. In fact, we have produced a preliminary plan </a:t>
            </a:r>
            <a:r>
              <a:rPr lang="en-GB" dirty="0">
                <a:solidFill>
                  <a:srgbClr val="0070C0"/>
                </a:solidFill>
              </a:rPr>
              <a:t>to help you </a:t>
            </a:r>
            <a:r>
              <a:rPr lang="en-GB" dirty="0"/>
              <a:t>achieve this. We therefore </a:t>
            </a:r>
            <a:r>
              <a:rPr lang="en-GB" dirty="0">
                <a:solidFill>
                  <a:srgbClr val="0070C0"/>
                </a:solidFill>
              </a:rPr>
              <a:t>ask for 30 minutes </a:t>
            </a:r>
            <a:r>
              <a:rPr lang="en-GB" dirty="0"/>
              <a:t>of your time sometime over the </a:t>
            </a:r>
            <a:r>
              <a:rPr lang="en-GB" dirty="0">
                <a:solidFill>
                  <a:srgbClr val="0070C0"/>
                </a:solidFill>
              </a:rPr>
              <a:t>next 2 weeks </a:t>
            </a:r>
            <a:r>
              <a:rPr lang="en-GB" dirty="0"/>
              <a:t>so that we can show you the plan </a:t>
            </a:r>
            <a:r>
              <a:rPr lang="en-GB" dirty="0">
                <a:solidFill>
                  <a:srgbClr val="0070C0"/>
                </a:solidFill>
              </a:rPr>
              <a:t>in person</a:t>
            </a:r>
            <a:r>
              <a:rPr lang="en-GB" dirty="0"/>
              <a:t>. Please let us know </a:t>
            </a:r>
            <a:r>
              <a:rPr lang="en-GB" dirty="0">
                <a:solidFill>
                  <a:srgbClr val="0070C0"/>
                </a:solidFill>
              </a:rPr>
              <a:t>what day and time suits you</a:t>
            </a:r>
            <a:r>
              <a:rPr lang="en-GB" dirty="0"/>
              <a:t>. Keep in mind that the </a:t>
            </a:r>
            <a:r>
              <a:rPr lang="en-GB" dirty="0">
                <a:solidFill>
                  <a:srgbClr val="0070C0"/>
                </a:solidFill>
              </a:rPr>
              <a:t>course ends in 6 weeks</a:t>
            </a:r>
            <a:r>
              <a:rPr lang="en-GB" dirty="0"/>
              <a:t>, so we would </a:t>
            </a:r>
            <a:r>
              <a:rPr lang="en-GB" dirty="0">
                <a:solidFill>
                  <a:srgbClr val="0070C0"/>
                </a:solidFill>
              </a:rPr>
              <a:t>appreciate</a:t>
            </a:r>
            <a:r>
              <a:rPr lang="en-GB" dirty="0"/>
              <a:t> a meeting with you within the </a:t>
            </a:r>
            <a:r>
              <a:rPr lang="en-GB" dirty="0">
                <a:solidFill>
                  <a:srgbClr val="0070C0"/>
                </a:solidFill>
              </a:rPr>
              <a:t>next 2 weeks.’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AU" dirty="0"/>
              <a:t>“</a:t>
            </a:r>
            <a:r>
              <a:rPr lang="en-GB" dirty="0"/>
              <a:t>You mentioned </a:t>
            </a:r>
            <a:r>
              <a:rPr lang="en-GB" dirty="0">
                <a:solidFill>
                  <a:srgbClr val="0070C0"/>
                </a:solidFill>
              </a:rPr>
              <a:t>elevator pitch</a:t>
            </a:r>
            <a:r>
              <a:rPr lang="en-GB" dirty="0"/>
              <a:t>, so what are some crucial information to include in an elevator pitch to "sell" myself, especially in networking event?”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AU" dirty="0">
                <a:hlinkClick r:id="rId2"/>
              </a:rPr>
              <a:t>https://finland.fi/business-innovation/pitching-tips-from-finnish-stage-stars/</a:t>
            </a:r>
            <a:r>
              <a:rPr lang="en-AU" dirty="0"/>
              <a:t> 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AU" dirty="0">
                <a:hlinkClick r:id="rId3"/>
              </a:rPr>
              <a:t>https://www.indeed.com/career-advice/interviewing/how-to-give-an-elevator-pitch-examples</a:t>
            </a: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40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3DBD-608F-C848-B5F2-A9E25CEA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</a:rPr>
              <a:t>4. Your </a:t>
            </a:r>
            <a:r>
              <a:rPr lang="en-AU" u="sng" dirty="0">
                <a:solidFill>
                  <a:srgbClr val="7030A0"/>
                </a:solidFill>
              </a:rPr>
              <a:t>Session 3 </a:t>
            </a:r>
            <a:r>
              <a:rPr lang="en-AU" dirty="0">
                <a:solidFill>
                  <a:srgbClr val="7030A0"/>
                </a:solidFill>
              </a:rPr>
              <a:t>Reflection Comments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89F6-8D33-1146-B19F-1107E5346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“</a:t>
            </a:r>
            <a:r>
              <a:rPr lang="en-GB" dirty="0"/>
              <a:t>How much </a:t>
            </a:r>
            <a:r>
              <a:rPr lang="en-GB" dirty="0">
                <a:solidFill>
                  <a:srgbClr val="0070C0"/>
                </a:solidFill>
              </a:rPr>
              <a:t>statistics to use in a presentation </a:t>
            </a:r>
            <a:r>
              <a:rPr lang="en-GB" dirty="0"/>
              <a:t>in order to not be boring but still seem credible”</a:t>
            </a:r>
          </a:p>
          <a:p>
            <a:pPr marL="0" indent="0">
              <a:buNone/>
            </a:pPr>
            <a:r>
              <a:rPr lang="en-GB" dirty="0"/>
              <a:t>Depends on:</a:t>
            </a:r>
          </a:p>
          <a:p>
            <a:r>
              <a:rPr lang="en-GB" dirty="0"/>
              <a:t>type of audience (pathos)</a:t>
            </a:r>
          </a:p>
          <a:p>
            <a:r>
              <a:rPr lang="en-GB" dirty="0"/>
              <a:t>length of presentation</a:t>
            </a:r>
          </a:p>
          <a:p>
            <a:r>
              <a:rPr lang="en-GB" dirty="0"/>
              <a:t>Your choice of persuasive techniques – logos (persuading through claims based on evidence)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040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54F3-4F71-A84F-BD46-0DA459FE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GB" sz="2800" dirty="0">
                <a:solidFill>
                  <a:srgbClr val="7030A0"/>
                </a:solidFill>
              </a:rPr>
              <a:t>5. Instructions for A4 Team Presentations (15%)</a:t>
            </a: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C4973-99C8-2440-9226-4E2FABD48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86" y="1268760"/>
            <a:ext cx="8229600" cy="54006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15-minute </a:t>
            </a:r>
            <a:r>
              <a:rPr lang="en-US" dirty="0"/>
              <a:t>persuasive presentation will be given in teams - the same teams that you had in A1 Written Request. </a:t>
            </a:r>
            <a:endParaRPr lang="fi-FI" dirty="0"/>
          </a:p>
          <a:p>
            <a:r>
              <a:rPr lang="en-US" dirty="0">
                <a:solidFill>
                  <a:srgbClr val="0070C0"/>
                </a:solidFill>
              </a:rPr>
              <a:t>Choose</a:t>
            </a:r>
            <a:r>
              <a:rPr lang="en-US" dirty="0"/>
              <a:t> a business-related topic (check this with the teacher).</a:t>
            </a:r>
            <a:endParaRPr lang="fi-FI" dirty="0"/>
          </a:p>
          <a:p>
            <a:r>
              <a:rPr lang="en-US" dirty="0"/>
              <a:t>Note that the assignment has </a:t>
            </a:r>
            <a:r>
              <a:rPr lang="en-US" dirty="0">
                <a:solidFill>
                  <a:srgbClr val="0070C0"/>
                </a:solidFill>
              </a:rPr>
              <a:t>3 deadlines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fi-FI" dirty="0"/>
          </a:p>
          <a:p>
            <a:pPr marL="857250" lvl="1" indent="-457200">
              <a:buFont typeface="+mj-lt"/>
              <a:buAutoNum type="arabicPeriod"/>
            </a:pPr>
            <a:r>
              <a:rPr lang="en-US" b="1" dirty="0"/>
              <a:t>Deliver A4 Presentation 60-second TEASERS</a:t>
            </a:r>
            <a:r>
              <a:rPr lang="en-US" dirty="0"/>
              <a:t> in Session 5: (1) Topic, (2) Context &amp; (3) Main Points</a:t>
            </a:r>
            <a:endParaRPr lang="fi-FI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In</a:t>
            </a:r>
            <a:r>
              <a:rPr lang="en-US" b="1" dirty="0"/>
              <a:t> </a:t>
            </a:r>
            <a:r>
              <a:rPr lang="en-US" dirty="0"/>
              <a:t>teacher-team consultation in Session 6, inform teacher of your</a:t>
            </a:r>
            <a:r>
              <a:rPr lang="en-US" b="1" dirty="0"/>
              <a:t> STRATEGY SUMMARY</a:t>
            </a:r>
            <a:r>
              <a:rPr lang="en-US" dirty="0"/>
              <a:t> + show (share screen) your </a:t>
            </a:r>
            <a:r>
              <a:rPr lang="en-US" b="1" dirty="0"/>
              <a:t>DRAFT SLIDES</a:t>
            </a:r>
            <a:r>
              <a:rPr lang="en-US" dirty="0"/>
              <a:t> - for teacher feedback.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/>
              <a:t>DELIVER the presentation in class in Session 7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022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267-8C5E-6644-82F6-F57D841A1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7067128" cy="561662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In teacher-team consultation in Session 6 (25 minutes/team), show teacher:</a:t>
            </a:r>
          </a:p>
          <a:p>
            <a:r>
              <a:rPr lang="en-US" dirty="0"/>
              <a:t>STRATEGY SUMMARY </a:t>
            </a:r>
          </a:p>
          <a:p>
            <a:r>
              <a:rPr lang="en-US" dirty="0"/>
              <a:t>DRAFT SLIDES.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US" dirty="0"/>
              <a:t>STRATEGY SUMMARY:</a:t>
            </a:r>
          </a:p>
          <a:p>
            <a:pPr marL="400050" lvl="1" indent="0">
              <a:buNone/>
            </a:pPr>
            <a:r>
              <a:rPr lang="en-US" dirty="0"/>
              <a:t>Context: Who you are, your audience, the event (and venue), why you are there… </a:t>
            </a:r>
            <a:endParaRPr lang="en-AU" dirty="0"/>
          </a:p>
          <a:p>
            <a:pPr marL="400050" lvl="1" indent="0">
              <a:buNone/>
            </a:pPr>
            <a:r>
              <a:rPr lang="en-US" dirty="0"/>
              <a:t>Briefly talk about your Strategy 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Audience strategy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Communicator strategy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Message strategy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Persuasion through Message Structure: Persuasion Pattern</a:t>
            </a:r>
            <a:endParaRPr lang="en-AU" dirty="0"/>
          </a:p>
          <a:p>
            <a:pPr lvl="1"/>
            <a:r>
              <a:rPr lang="en-AU" dirty="0"/>
              <a:t>Include your choice of Direct/Indirect message.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77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E3AB-BCCB-0C4F-AF09-BA76A206F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6923112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3. DELIVER the presentation in class in Session 7</a:t>
            </a:r>
            <a:r>
              <a:rPr lang="en-US" dirty="0"/>
              <a:t>. </a:t>
            </a:r>
          </a:p>
          <a:p>
            <a:pPr marL="400050" lvl="1" indent="0">
              <a:buNone/>
            </a:pPr>
            <a:r>
              <a:rPr lang="en-US" dirty="0"/>
              <a:t>Before beginning your presentation, brief the audience on the context (approx. 30 seconds): Who you are, your audience, the event (and venue), why you are there… </a:t>
            </a:r>
          </a:p>
          <a:p>
            <a:pPr marL="400050" lvl="1" indent="0">
              <a:buNone/>
            </a:pPr>
            <a:r>
              <a:rPr lang="en-US" dirty="0"/>
              <a:t>Before coming to class, submit your final presentation slides to the </a:t>
            </a:r>
            <a:r>
              <a:rPr lang="en-US" u="sng" dirty="0"/>
              <a:t>A4 Presentation</a:t>
            </a:r>
            <a:r>
              <a:rPr lang="en-US" dirty="0"/>
              <a:t> submission box in MyCourses </a:t>
            </a:r>
            <a:r>
              <a:rPr lang="en-US" b="1" dirty="0"/>
              <a:t>by 13.00</a:t>
            </a:r>
            <a:r>
              <a:rPr lang="en-US" dirty="0"/>
              <a:t>. </a:t>
            </a:r>
            <a:endParaRPr lang="fi-FI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1676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03355-97B5-0944-90DB-E63F7C062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/>
              <a:t>2019 Topics - examples:</a:t>
            </a:r>
          </a:p>
          <a:p>
            <a:r>
              <a:rPr lang="fi-FI" sz="2400" dirty="0" err="1">
                <a:latin typeface="Segoe UI"/>
              </a:rPr>
              <a:t>Working</a:t>
            </a:r>
            <a:r>
              <a:rPr lang="fi-FI" sz="2400" dirty="0">
                <a:latin typeface="Segoe UI"/>
              </a:rPr>
              <a:t> in </a:t>
            </a:r>
            <a:r>
              <a:rPr lang="fi-FI" sz="2400" dirty="0" err="1">
                <a:latin typeface="Segoe UI"/>
              </a:rPr>
              <a:t>customer</a:t>
            </a:r>
            <a:r>
              <a:rPr lang="fi-FI" sz="2400" dirty="0">
                <a:latin typeface="Segoe UI"/>
              </a:rPr>
              <a:t> </a:t>
            </a:r>
            <a:r>
              <a:rPr lang="fi-FI" sz="2400" dirty="0" err="1">
                <a:latin typeface="Segoe UI"/>
              </a:rPr>
              <a:t>service</a:t>
            </a:r>
            <a:br>
              <a:rPr lang="fi-FI" sz="2400" dirty="0">
                <a:latin typeface="Segoe UI"/>
              </a:rPr>
            </a:br>
            <a:r>
              <a:rPr lang="fi-FI" sz="2400" dirty="0">
                <a:latin typeface="Segoe UI"/>
              </a:rPr>
              <a:t> </a:t>
            </a:r>
            <a:r>
              <a:rPr lang="fi-FI" sz="2400" dirty="0" err="1">
                <a:latin typeface="Segoe UI"/>
              </a:rPr>
              <a:t>makes</a:t>
            </a:r>
            <a:r>
              <a:rPr lang="fi-FI" sz="2400" dirty="0">
                <a:latin typeface="Segoe UI"/>
              </a:rPr>
              <a:t> </a:t>
            </a:r>
            <a:r>
              <a:rPr lang="fi-FI" sz="2400" dirty="0" err="1">
                <a:latin typeface="Segoe UI"/>
              </a:rPr>
              <a:t>you</a:t>
            </a:r>
            <a:r>
              <a:rPr lang="fi-FI" sz="2400" dirty="0">
                <a:latin typeface="Segoe UI"/>
              </a:rPr>
              <a:t> a </a:t>
            </a:r>
            <a:r>
              <a:rPr lang="fi-FI" sz="2400" dirty="0" err="1">
                <a:latin typeface="Segoe UI"/>
              </a:rPr>
              <a:t>better</a:t>
            </a:r>
            <a:r>
              <a:rPr lang="fi-FI" sz="2400" dirty="0">
                <a:latin typeface="Segoe UI"/>
              </a:rPr>
              <a:t> person</a:t>
            </a:r>
          </a:p>
          <a:p>
            <a:r>
              <a:rPr lang="en-US" sz="2400" dirty="0"/>
              <a:t># Influencer marketing gone too far</a:t>
            </a:r>
          </a:p>
          <a:p>
            <a:r>
              <a:rPr lang="en-US" sz="2400" dirty="0">
                <a:latin typeface="Corbel"/>
              </a:rPr>
              <a:t>Globalization benefits poor</a:t>
            </a:r>
          </a:p>
          <a:p>
            <a:r>
              <a:rPr lang="fi-FI" sz="2400" dirty="0" err="1"/>
              <a:t>Improving</a:t>
            </a:r>
            <a:r>
              <a:rPr lang="fi-FI" sz="2400" dirty="0"/>
              <a:t> </a:t>
            </a:r>
            <a:r>
              <a:rPr lang="fi-FI" sz="2400" dirty="0" err="1"/>
              <a:t>effectiveness</a:t>
            </a:r>
            <a:r>
              <a:rPr lang="fi-FI" sz="2400" dirty="0"/>
              <a:t> at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workplace</a:t>
            </a:r>
            <a:endParaRPr lang="en-AU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43C938-99F7-4B45-A09D-3E12550E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6ECA-E257-3541-A4F0-9352F49E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180B3-B071-6B41-ABFE-AC9590D7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2020 Topics: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Monopoly Power of Disney Must Be Restricted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Mutual Funds Over Individual Stocks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Pitching a new product to investors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Bushfires in Australia – Why Your Donation Matters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Vote for a 6-hour work day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7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7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60111" y="1309847"/>
            <a:ext cx="8388796" cy="48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/>
              <a:t>Based on your reading of 4 Inputs + teacher’s lectures</a:t>
            </a:r>
          </a:p>
          <a:p>
            <a:pPr marL="457200" lvl="0" indent="-45720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/>
              <a:t>Multiple-choice questions</a:t>
            </a:r>
          </a:p>
          <a:p>
            <a:pPr marL="457200" lvl="0" indent="-45720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/>
              <a:t>1 writing task (different to 2020)</a:t>
            </a:r>
          </a:p>
          <a:p>
            <a:pPr lvl="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b="1" dirty="0"/>
              <a:t>Begin at 13.00</a:t>
            </a:r>
            <a:r>
              <a:rPr lang="en-GB" sz="2000" dirty="0"/>
              <a:t> </a:t>
            </a:r>
          </a:p>
          <a:p>
            <a:pPr lvl="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Total 90 minutes (45 minutes each)</a:t>
            </a: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Closed book: no notes, no textbook</a:t>
            </a: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Upload to </a:t>
            </a:r>
            <a:r>
              <a:rPr lang="en-GB" sz="2000" dirty="0"/>
              <a:t>Test </a:t>
            </a:r>
            <a:r>
              <a:rPr lang="en-GB" sz="2000" dirty="0">
                <a:solidFill>
                  <a:srgbClr val="000000"/>
                </a:solidFill>
              </a:rPr>
              <a:t>folder in MyCourses</a:t>
            </a: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45 </a:t>
            </a:r>
            <a:r>
              <a:rPr lang="fi-FI" sz="2000" dirty="0" err="1"/>
              <a:t>minutes</a:t>
            </a:r>
            <a:r>
              <a:rPr lang="fi-FI" sz="2000" dirty="0"/>
              <a:t> to </a:t>
            </a:r>
            <a:r>
              <a:rPr lang="fi-FI" sz="2000" dirty="0" err="1"/>
              <a:t>complete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quiz</a:t>
            </a:r>
            <a:r>
              <a:rPr lang="fi-FI" sz="2000" dirty="0"/>
              <a:t> and </a:t>
            </a:r>
            <a:r>
              <a:rPr lang="fi-FI" sz="2000" dirty="0" err="1"/>
              <a:t>review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correct</a:t>
            </a:r>
            <a:r>
              <a:rPr lang="fi-FI" sz="2000" dirty="0"/>
              <a:t> </a:t>
            </a:r>
            <a:r>
              <a:rPr lang="fi-FI" sz="2000" dirty="0" err="1"/>
              <a:t>answers</a:t>
            </a:r>
            <a:r>
              <a:rPr lang="fi-FI" sz="2000" dirty="0"/>
              <a:t>. </a:t>
            </a:r>
            <a:r>
              <a:rPr lang="fi-FI" sz="2000" dirty="0" err="1"/>
              <a:t>After</a:t>
            </a:r>
            <a:r>
              <a:rPr lang="fi-FI" sz="2000" dirty="0"/>
              <a:t> </a:t>
            </a:r>
            <a:r>
              <a:rPr lang="fi-FI" sz="2000" dirty="0" err="1"/>
              <a:t>this</a:t>
            </a:r>
            <a:r>
              <a:rPr lang="fi-FI" sz="2000" dirty="0"/>
              <a:t>,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quiz</a:t>
            </a:r>
            <a:r>
              <a:rPr lang="fi-FI" sz="2000" dirty="0"/>
              <a:t> </a:t>
            </a:r>
            <a:r>
              <a:rPr lang="fi-FI" sz="2000" dirty="0" err="1"/>
              <a:t>will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closed</a:t>
            </a:r>
            <a:r>
              <a:rPr lang="fi-FI" sz="2000" dirty="0"/>
              <a:t>.</a:t>
            </a: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60111" y="424974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7030A0"/>
                </a:solidFill>
              </a:rPr>
              <a:t>6. A3 In-class test (Session 5 Monday)</a:t>
            </a:r>
            <a:endParaRPr lang="en-GB" sz="3200" b="1" dirty="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4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62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3" y="1201133"/>
            <a:ext cx="7793038" cy="448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US" sz="2000" b="1" dirty="0">
                <a:solidFill>
                  <a:srgbClr val="7030A0"/>
                </a:solidFill>
              </a:rPr>
              <a:t>Non-verbal </a:t>
            </a:r>
            <a:r>
              <a:rPr lang="en-GB" sz="2000" b="1" dirty="0">
                <a:solidFill>
                  <a:srgbClr val="7030A0"/>
                </a:solidFill>
              </a:rPr>
              <a:t>Presentations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A2b Individual Persuasive Presentations in groups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Post-presentation discussion 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en-AU" sz="2000" b="1" dirty="0">
                <a:solidFill>
                  <a:srgbClr val="7030A0"/>
                </a:solidFill>
              </a:rPr>
              <a:t>Your</a:t>
            </a:r>
            <a:r>
              <a:rPr lang="en-AU" sz="2000" dirty="0">
                <a:solidFill>
                  <a:srgbClr val="7030A0"/>
                </a:solidFill>
              </a:rPr>
              <a:t> </a:t>
            </a:r>
            <a:r>
              <a:rPr lang="en-AU" sz="2000" b="1" dirty="0">
                <a:solidFill>
                  <a:srgbClr val="7030A0"/>
                </a:solidFill>
              </a:rPr>
              <a:t>Reflection Comments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Instructions for </a:t>
            </a:r>
            <a:r>
              <a:rPr lang="en-GB" sz="2000" b="1" dirty="0">
                <a:solidFill>
                  <a:srgbClr val="7030A0"/>
                </a:solidFill>
              </a:rPr>
              <a:t>A4 Team Presentations</a:t>
            </a:r>
            <a:endParaRPr lang="en-GB" sz="2000" dirty="0">
              <a:solidFill>
                <a:srgbClr val="7030A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Instructions for </a:t>
            </a:r>
            <a:r>
              <a:rPr lang="en-GB" sz="2000" b="1" dirty="0">
                <a:solidFill>
                  <a:srgbClr val="7030A0"/>
                </a:solidFill>
              </a:rPr>
              <a:t>A3 Test (Monday)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Your Reflection for this session</a:t>
            </a: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37799" y="483658"/>
            <a:ext cx="7737475" cy="7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 dirty="0"/>
              <a:t>Today’s agenda</a:t>
            </a:r>
            <a:endParaRPr lang="en-GB" sz="3200" b="1" dirty="0"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  <p:pic>
        <p:nvPicPr>
          <p:cNvPr id="3" name="Picture 2" descr="786342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965412"/>
            <a:ext cx="3041404" cy="18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1A81-08B7-C149-A553-2DA741A0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814"/>
            <a:ext cx="8229600" cy="1143000"/>
          </a:xfrm>
        </p:spPr>
        <p:txBody>
          <a:bodyPr/>
          <a:lstStyle/>
          <a:p>
            <a:r>
              <a:rPr lang="en-AU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B7719-E529-B343-9767-8B0C0D073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018"/>
            <a:ext cx="8229600" cy="5691982"/>
          </a:xfrm>
        </p:spPr>
        <p:txBody>
          <a:bodyPr/>
          <a:lstStyle/>
          <a:p>
            <a:r>
              <a:rPr lang="fi-FI" dirty="0" err="1"/>
              <a:t>Quiz</a:t>
            </a:r>
            <a:r>
              <a:rPr lang="fi-FI" dirty="0"/>
              <a:t> in </a:t>
            </a:r>
            <a:r>
              <a:rPr lang="fi-FI" dirty="0" err="1"/>
              <a:t>MyCourses</a:t>
            </a:r>
            <a:r>
              <a:rPr lang="fi-FI" dirty="0"/>
              <a:t> (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quiz</a:t>
            </a:r>
            <a:r>
              <a:rPr lang="fi-FI" dirty="0"/>
              <a:t> set-</a:t>
            </a:r>
            <a:r>
              <a:rPr lang="fi-FI" dirty="0" err="1"/>
              <a:t>up</a:t>
            </a:r>
            <a:r>
              <a:rPr lang="fi-FI" dirty="0"/>
              <a:t> &amp; </a:t>
            </a:r>
            <a:r>
              <a:rPr lang="fi-FI" dirty="0" err="1"/>
              <a:t>similar</a:t>
            </a:r>
            <a:r>
              <a:rPr lang="fi-FI" dirty="0"/>
              <a:t> set of </a:t>
            </a:r>
            <a:r>
              <a:rPr lang="fi-FI" dirty="0" err="1"/>
              <a:t>questions</a:t>
            </a:r>
            <a:r>
              <a:rPr lang="fi-FI" dirty="0"/>
              <a:t> as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years</a:t>
            </a:r>
            <a:r>
              <a:rPr lang="fi-FI" dirty="0"/>
              <a:t>).  </a:t>
            </a:r>
          </a:p>
          <a:p>
            <a:r>
              <a:rPr lang="fi-FI" dirty="0" err="1"/>
              <a:t>Overall</a:t>
            </a:r>
            <a:r>
              <a:rPr lang="fi-FI" dirty="0"/>
              <a:t> </a:t>
            </a:r>
            <a:r>
              <a:rPr lang="fi-FI" dirty="0" err="1"/>
              <a:t>quiz</a:t>
            </a:r>
            <a:r>
              <a:rPr lang="fi-FI" dirty="0"/>
              <a:t> </a:t>
            </a:r>
            <a:r>
              <a:rPr lang="fi-FI" dirty="0" err="1"/>
              <a:t>grade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0 and 10 (</a:t>
            </a:r>
            <a:r>
              <a:rPr lang="fi-FI" dirty="0" err="1"/>
              <a:t>worth</a:t>
            </a:r>
            <a:r>
              <a:rPr lang="fi-FI" dirty="0"/>
              <a:t> 10%)</a:t>
            </a:r>
          </a:p>
          <a:p>
            <a:r>
              <a:rPr lang="fi-FI" dirty="0" err="1"/>
              <a:t>Click</a:t>
            </a:r>
            <a:r>
              <a:rPr lang="fi-FI" dirty="0"/>
              <a:t> on ’</a:t>
            </a:r>
            <a:r>
              <a:rPr lang="fi-FI" dirty="0" err="1"/>
              <a:t>Submit</a:t>
            </a:r>
            <a:r>
              <a:rPr lang="fi-FI" dirty="0"/>
              <a:t>’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 of </a:t>
            </a:r>
            <a:r>
              <a:rPr lang="fi-FI" dirty="0" err="1"/>
              <a:t>quiz</a:t>
            </a:r>
            <a:r>
              <a:rPr lang="fi-FI" dirty="0"/>
              <a:t>. </a:t>
            </a:r>
          </a:p>
          <a:p>
            <a:r>
              <a:rPr lang="fi-FI" dirty="0"/>
              <a:t>40 </a:t>
            </a:r>
            <a:r>
              <a:rPr lang="fi-FI" dirty="0" err="1"/>
              <a:t>multiple-choice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. </a:t>
            </a:r>
          </a:p>
          <a:p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answer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a </a:t>
            </a:r>
            <a:r>
              <a:rPr lang="fi-FI" dirty="0" err="1"/>
              <a:t>value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0 and 1. </a:t>
            </a:r>
          </a:p>
          <a:p>
            <a:r>
              <a:rPr lang="en-GB" dirty="0"/>
              <a:t>A few questions have 2 correct answers</a:t>
            </a:r>
            <a:endParaRPr lang="fi-FI" dirty="0"/>
          </a:p>
          <a:p>
            <a:r>
              <a:rPr lang="en-GB" dirty="0"/>
              <a:t>To achieve 1 point for a question, you have to select the correct answer, or answers, and have no wrong answers.</a:t>
            </a:r>
          </a:p>
        </p:txBody>
      </p:sp>
    </p:spTree>
    <p:extLst>
      <p:ext uri="{BB962C8B-B14F-4D97-AF65-F5344CB8AC3E}">
        <p14:creationId xmlns:p14="http://schemas.microsoft.com/office/powerpoint/2010/main" val="429215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B607-9220-6D4D-AE96-7E558B64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3F89-C96C-D148-99EF-E199F7665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a question has one right answer and you select it correctly, you get 1 point (correct answer worth 1 point). </a:t>
            </a:r>
          </a:p>
          <a:p>
            <a:r>
              <a:rPr lang="en-GB" dirty="0"/>
              <a:t>If a question has 2 right answers and you select both correctly, you get 1 point (each correct answer worth 0.5). But, if you choose one right answer and one wrong answer you get 0 </a:t>
            </a:r>
            <a:r>
              <a:rPr lang="fi-FI" dirty="0"/>
              <a:t>(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answer</a:t>
            </a:r>
            <a:r>
              <a:rPr lang="fi-FI" dirty="0"/>
              <a:t> </a:t>
            </a:r>
            <a:r>
              <a:rPr lang="fi-FI" dirty="0" err="1"/>
              <a:t>being</a:t>
            </a:r>
            <a:r>
              <a:rPr lang="fi-FI" dirty="0"/>
              <a:t> 0.5 </a:t>
            </a:r>
            <a:r>
              <a:rPr lang="fi-FI" dirty="0" err="1"/>
              <a:t>points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wrong</a:t>
            </a:r>
            <a:r>
              <a:rPr lang="fi-FI" dirty="0"/>
              <a:t> </a:t>
            </a:r>
            <a:r>
              <a:rPr lang="fi-FI" dirty="0" err="1"/>
              <a:t>answer</a:t>
            </a:r>
            <a:r>
              <a:rPr lang="fi-FI" dirty="0"/>
              <a:t> </a:t>
            </a:r>
            <a:r>
              <a:rPr lang="fi-FI" dirty="0" err="1"/>
              <a:t>being</a:t>
            </a:r>
            <a:r>
              <a:rPr lang="fi-FI" dirty="0"/>
              <a:t> -0.5 </a:t>
            </a:r>
            <a:r>
              <a:rPr lang="fi-FI" dirty="0" err="1"/>
              <a:t>points</a:t>
            </a:r>
            <a:r>
              <a:rPr lang="fi-FI" dirty="0"/>
              <a:t>).</a:t>
            </a:r>
          </a:p>
          <a:p>
            <a:r>
              <a:rPr lang="fi-FI" dirty="0" err="1"/>
              <a:t>So</a:t>
            </a:r>
            <a:r>
              <a:rPr lang="fi-FI" dirty="0"/>
              <a:t>, to </a:t>
            </a:r>
            <a:r>
              <a:rPr lang="fi-FI" dirty="0" err="1"/>
              <a:t>achieve</a:t>
            </a:r>
            <a:r>
              <a:rPr lang="fi-FI" dirty="0"/>
              <a:t> 1 </a:t>
            </a:r>
            <a:r>
              <a:rPr lang="fi-FI" dirty="0" err="1"/>
              <a:t>point</a:t>
            </a:r>
            <a:r>
              <a:rPr lang="fi-FI" dirty="0"/>
              <a:t> for a </a:t>
            </a:r>
            <a:r>
              <a:rPr lang="fi-FI" dirty="0" err="1"/>
              <a:t>question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to </a:t>
            </a:r>
            <a:r>
              <a:rPr lang="fi-FI" dirty="0" err="1"/>
              <a:t>select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answer</a:t>
            </a:r>
            <a:r>
              <a:rPr lang="fi-FI" dirty="0"/>
              <a:t>,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answers</a:t>
            </a:r>
            <a:r>
              <a:rPr lang="fi-FI" dirty="0"/>
              <a:t>, and </a:t>
            </a:r>
            <a:r>
              <a:rPr lang="fi-FI" dirty="0" err="1"/>
              <a:t>have</a:t>
            </a:r>
            <a:r>
              <a:rPr lang="fi-FI" dirty="0"/>
              <a:t> no </a:t>
            </a:r>
            <a:r>
              <a:rPr lang="fi-FI" dirty="0" err="1"/>
              <a:t>wrong</a:t>
            </a:r>
            <a:r>
              <a:rPr lang="fi-FI" dirty="0"/>
              <a:t> </a:t>
            </a:r>
            <a:r>
              <a:rPr lang="fi-FI" dirty="0" err="1"/>
              <a:t>answers</a:t>
            </a:r>
            <a:r>
              <a:rPr lang="fi-FI" dirty="0"/>
              <a:t>.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25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8CBA-AB5E-7146-87DC-6E43D0B1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Writing</a:t>
            </a:r>
            <a:r>
              <a:rPr lang="fi-FI" dirty="0"/>
              <a:t> </a:t>
            </a:r>
            <a:r>
              <a:rPr lang="fi-FI" dirty="0" err="1"/>
              <a:t>task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634C4-F294-6B48-AD2B-0817B1FB1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Based</a:t>
            </a:r>
            <a:r>
              <a:rPr lang="fi-FI" dirty="0"/>
              <a:t> on a business </a:t>
            </a:r>
            <a:r>
              <a:rPr lang="fi-FI" dirty="0" err="1"/>
              <a:t>communication</a:t>
            </a:r>
            <a:r>
              <a:rPr lang="fi-FI" dirty="0"/>
              <a:t> </a:t>
            </a:r>
            <a:r>
              <a:rPr lang="fi-FI" dirty="0" err="1"/>
              <a:t>scenario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given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write</a:t>
            </a:r>
            <a:r>
              <a:rPr lang="fi-FI" dirty="0"/>
              <a:t>... (</a:t>
            </a:r>
            <a:r>
              <a:rPr lang="fi-FI" dirty="0" err="1"/>
              <a:t>something</a:t>
            </a:r>
            <a:r>
              <a:rPr lang="fi-FI" dirty="0"/>
              <a:t>). </a:t>
            </a:r>
          </a:p>
          <a:p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type</a:t>
            </a:r>
            <a:r>
              <a:rPr lang="fi-FI" dirty="0"/>
              <a:t> (</a:t>
            </a:r>
            <a:r>
              <a:rPr lang="fi-FI" dirty="0" err="1"/>
              <a:t>something</a:t>
            </a:r>
            <a:r>
              <a:rPr lang="fi-FI" dirty="0"/>
              <a:t>) into a Word </a:t>
            </a:r>
            <a:r>
              <a:rPr lang="fi-FI" dirty="0" err="1"/>
              <a:t>document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computer</a:t>
            </a:r>
            <a:endParaRPr lang="fi-FI" dirty="0"/>
          </a:p>
          <a:p>
            <a:r>
              <a:rPr lang="fi-FI" dirty="0" err="1"/>
              <a:t>Then</a:t>
            </a:r>
            <a:r>
              <a:rPr lang="fi-FI" dirty="0"/>
              <a:t> </a:t>
            </a:r>
            <a:r>
              <a:rPr lang="fi-FI" dirty="0" err="1"/>
              <a:t>save</a:t>
            </a:r>
            <a:r>
              <a:rPr lang="fi-FI" dirty="0"/>
              <a:t> it, </a:t>
            </a:r>
          </a:p>
          <a:p>
            <a:r>
              <a:rPr lang="fi-FI" dirty="0" err="1"/>
              <a:t>Then</a:t>
            </a:r>
            <a:r>
              <a:rPr lang="fi-FI" dirty="0"/>
              <a:t> </a:t>
            </a:r>
            <a:r>
              <a:rPr lang="fi-FI" dirty="0" err="1"/>
              <a:t>submit</a:t>
            </a:r>
            <a:r>
              <a:rPr lang="fi-FI" dirty="0"/>
              <a:t> it into </a:t>
            </a:r>
            <a:r>
              <a:rPr lang="fi-FI" dirty="0" err="1"/>
              <a:t>MyCourses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finished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670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E01E35-2001-7347-86CA-89854CFDE8BF}"/>
              </a:ext>
            </a:extLst>
          </p:cNvPr>
          <p:cNvSpPr txBox="1"/>
          <p:nvPr/>
        </p:nvSpPr>
        <p:spPr>
          <a:xfrm>
            <a:off x="1143000" y="1028700"/>
            <a:ext cx="6595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</a:rPr>
              <a:t>Session 4 Reflection &amp; Qs (Feedback) </a:t>
            </a:r>
          </a:p>
          <a:p>
            <a:r>
              <a:rPr lang="fi-FI" sz="2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(in </a:t>
            </a:r>
            <a:r>
              <a:rPr lang="fi-FI" sz="2800" b="1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MyCourses</a:t>
            </a:r>
            <a:r>
              <a:rPr lang="fi-FI" sz="2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)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1828498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62D3-7207-9B4C-B3D4-EFC4D826EBB8}"/>
              </a:ext>
            </a:extLst>
          </p:cNvPr>
          <p:cNvSpPr txBox="1">
            <a:spLocks/>
          </p:cNvSpPr>
          <p:nvPr/>
        </p:nvSpPr>
        <p:spPr>
          <a:xfrm>
            <a:off x="601938" y="572811"/>
            <a:ext cx="7772400" cy="101748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GB" sz="2800" kern="0" dirty="0">
                <a:solidFill>
                  <a:srgbClr val="7030A0"/>
                </a:solidFill>
              </a:rPr>
              <a:t>Preparation for session 5 </a:t>
            </a:r>
            <a:endParaRPr lang="en-US" sz="2800" kern="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0F7DF-E5A1-9746-AC65-3F2580CBDBFD}"/>
              </a:ext>
            </a:extLst>
          </p:cNvPr>
          <p:cNvSpPr txBox="1">
            <a:spLocks/>
          </p:cNvSpPr>
          <p:nvPr/>
        </p:nvSpPr>
        <p:spPr>
          <a:xfrm>
            <a:off x="339858" y="2042835"/>
            <a:ext cx="6608406" cy="3224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AU" kern="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kern="0" dirty="0">
                <a:solidFill>
                  <a:schemeClr val="tx1"/>
                </a:solidFill>
              </a:rPr>
              <a:t>Review Reading inputs 1-4 + class materials for </a:t>
            </a:r>
            <a:r>
              <a:rPr lang="en-US" u="sng" kern="0" dirty="0">
                <a:solidFill>
                  <a:srgbClr val="0070C0"/>
                </a:solidFill>
              </a:rPr>
              <a:t>A3: In-class test</a:t>
            </a:r>
          </a:p>
          <a:p>
            <a:pPr marL="457200" indent="-457200">
              <a:buFont typeface="+mj-lt"/>
              <a:buAutoNum type="arabicPeriod"/>
            </a:pPr>
            <a:endParaRPr lang="fi-FI" kern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u="sng" kern="0" dirty="0">
                <a:solidFill>
                  <a:schemeClr val="tx1"/>
                </a:solidFill>
              </a:rPr>
              <a:t>A4: Team presentation: </a:t>
            </a:r>
            <a:endParaRPr lang="en-US" kern="0" dirty="0">
              <a:solidFill>
                <a:schemeClr val="tx1"/>
              </a:solidFill>
            </a:endParaRPr>
          </a:p>
          <a:p>
            <a:pPr lvl="1"/>
            <a:r>
              <a:rPr lang="en-US" kern="0" dirty="0">
                <a:solidFill>
                  <a:srgbClr val="0070C0"/>
                </a:solidFill>
              </a:rPr>
              <a:t>Prepare </a:t>
            </a:r>
            <a:r>
              <a:rPr lang="en-US" u="sng" kern="0" dirty="0">
                <a:solidFill>
                  <a:srgbClr val="0070C0"/>
                </a:solidFill>
              </a:rPr>
              <a:t>A4 Presentation</a:t>
            </a:r>
            <a:r>
              <a:rPr lang="en-US" kern="0" dirty="0">
                <a:solidFill>
                  <a:srgbClr val="0070C0"/>
                </a:solidFill>
              </a:rPr>
              <a:t> 60-second TEASERS </a:t>
            </a:r>
            <a:r>
              <a:rPr lang="en-US" kern="0" dirty="0">
                <a:solidFill>
                  <a:schemeClr val="tx1"/>
                </a:solidFill>
              </a:rPr>
              <a:t>(1) Topic, (2) Context &amp; (3) Main Points </a:t>
            </a:r>
          </a:p>
          <a:p>
            <a:pPr lvl="1"/>
            <a:r>
              <a:rPr lang="en-US" kern="0" dirty="0">
                <a:solidFill>
                  <a:schemeClr val="tx1"/>
                </a:solidFill>
              </a:rPr>
              <a:t>Present in Session 5</a:t>
            </a:r>
            <a:endParaRPr lang="fi-FI" kern="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AU" kern="0" dirty="0"/>
          </a:p>
          <a:p>
            <a:pPr marL="0" indent="0">
              <a:buFontTx/>
              <a:buNone/>
            </a:pP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7682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F08C-130D-8840-BC2C-04BD5BF3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Team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32F2-EFF6-8B42-972A-D41BEB3A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9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Team 1 </a:t>
            </a:r>
          </a:p>
          <a:p>
            <a:pPr marL="0" indent="0">
              <a:buNone/>
            </a:pPr>
            <a:r>
              <a:rPr lang="fi-FI" dirty="0"/>
              <a:t>Team 2 </a:t>
            </a:r>
          </a:p>
          <a:p>
            <a:pPr marL="0" indent="0">
              <a:buNone/>
            </a:pPr>
            <a:r>
              <a:rPr lang="fi-FI" dirty="0"/>
              <a:t>Team 3 </a:t>
            </a:r>
          </a:p>
          <a:p>
            <a:pPr marL="0" indent="0">
              <a:buNone/>
            </a:pPr>
            <a:r>
              <a:rPr lang="fi-FI" dirty="0"/>
              <a:t>Team 4  </a:t>
            </a:r>
          </a:p>
          <a:p>
            <a:pPr marL="0" indent="0">
              <a:buNone/>
            </a:pPr>
            <a:r>
              <a:rPr lang="fi-FI" dirty="0"/>
              <a:t>Team 5 </a:t>
            </a:r>
          </a:p>
          <a:p>
            <a:pPr marL="0" indent="0">
              <a:buNone/>
            </a:pPr>
            <a:r>
              <a:rPr lang="fi-FI" dirty="0"/>
              <a:t>Team 6 </a:t>
            </a:r>
          </a:p>
          <a:p>
            <a:pPr marL="0" indent="0">
              <a:buNone/>
            </a:pPr>
            <a:r>
              <a:rPr lang="fi-FI" dirty="0"/>
              <a:t>Team 7 </a:t>
            </a:r>
            <a:r>
              <a:rPr lang="en-GB" dirty="0"/>
              <a:t>Communicators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Team 8</a:t>
            </a:r>
          </a:p>
          <a:p>
            <a:pPr marL="0" indent="0">
              <a:buNone/>
            </a:pPr>
            <a:r>
              <a:rPr lang="fi-FI" dirty="0"/>
              <a:t>Team 9 </a:t>
            </a:r>
            <a:r>
              <a:rPr lang="en-GB" dirty="0"/>
              <a:t>The Dream Team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Email</a:t>
            </a:r>
            <a:r>
              <a:rPr lang="fi-FI" dirty="0"/>
              <a:t> me </a:t>
            </a:r>
            <a:r>
              <a:rPr lang="fi-FI" dirty="0" err="1"/>
              <a:t>your</a:t>
            </a:r>
            <a:r>
              <a:rPr lang="fi-FI" dirty="0"/>
              <a:t> team </a:t>
            </a:r>
            <a:r>
              <a:rPr lang="fi-FI" dirty="0" err="1"/>
              <a:t>names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tonight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389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FB279-9DE0-FE4A-BD3B-94EFBD16D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37229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89AC30-F76A-BD4C-A1D8-6189BF4F1B90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High Impact </a:t>
            </a:r>
            <a:r>
              <a:rPr lang="en-US" sz="3600" b="1" dirty="0">
                <a:solidFill>
                  <a:srgbClr val="604A7B"/>
                </a:solidFill>
              </a:rPr>
              <a:t>non-verbal </a:t>
            </a:r>
            <a:r>
              <a:rPr lang="en-US" sz="3600" b="1" dirty="0"/>
              <a:t>presentation tips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669BE-9388-5341-A2AE-0CD20E3B6A5E}"/>
              </a:ext>
            </a:extLst>
          </p:cNvPr>
          <p:cNvSpPr txBox="1"/>
          <p:nvPr/>
        </p:nvSpPr>
        <p:spPr>
          <a:xfrm>
            <a:off x="609600" y="6021288"/>
            <a:ext cx="626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Dr Albert Mehrabian, </a:t>
            </a:r>
            <a:r>
              <a:rPr lang="en-GB" i="1" dirty="0"/>
              <a:t>Silent Messages </a:t>
            </a:r>
            <a:r>
              <a:rPr lang="en-GB" dirty="0"/>
              <a:t>(1971)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788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High Impact </a:t>
            </a:r>
            <a:r>
              <a:rPr lang="en-US" sz="3600" b="1" dirty="0">
                <a:solidFill>
                  <a:srgbClr val="604A7B"/>
                </a:solidFill>
              </a:rPr>
              <a:t>non-verbal </a:t>
            </a:r>
            <a:r>
              <a:rPr lang="en-US" sz="3600" b="1" dirty="0"/>
              <a:t>presentation tips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9042" y="1922970"/>
            <a:ext cx="602698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Body language: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Posture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Body movement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Hand &amp; arm gestures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Facial expression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Eye contact (few / all)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Spatial use (use of floor space)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Props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Notes?</a:t>
            </a:r>
          </a:p>
        </p:txBody>
      </p:sp>
      <p:pic>
        <p:nvPicPr>
          <p:cNvPr id="5" name="Picture 4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64177"/>
            <a:ext cx="3191764" cy="23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High Impact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non-verbal </a:t>
            </a:r>
            <a:r>
              <a:rPr lang="en-US" sz="3600" b="1" dirty="0"/>
              <a:t>presentation tips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9042" y="1922970"/>
            <a:ext cx="60269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Vocal traits: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Intonation (variation in tone vs. monotone)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Volume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Rate (speed)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Pauses (silence)</a:t>
            </a:r>
          </a:p>
        </p:txBody>
      </p:sp>
      <p:pic>
        <p:nvPicPr>
          <p:cNvPr id="5" name="Picture 4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41" y="4464175"/>
            <a:ext cx="3191764" cy="23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7848-1199-C042-B7C5-9354BDD6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ACB5A-91DE-D244-B803-FB20D6FEC0DC}"/>
              </a:ext>
            </a:extLst>
          </p:cNvPr>
          <p:cNvSpPr txBox="1"/>
          <p:nvPr/>
        </p:nvSpPr>
        <p:spPr>
          <a:xfrm>
            <a:off x="1475656" y="213285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Pat </a:t>
            </a:r>
            <a:r>
              <a:rPr lang="en-AU" dirty="0" err="1"/>
              <a:t>Mesiti</a:t>
            </a:r>
            <a:r>
              <a:rPr lang="en-AU" dirty="0"/>
              <a:t>: </a:t>
            </a:r>
            <a:r>
              <a:rPr lang="en-AU" dirty="0">
                <a:hlinkClick r:id="rId2"/>
              </a:rPr>
              <a:t>https://www.youtube.com/watch?v=xC9pvQMir-Q</a:t>
            </a:r>
            <a:endParaRPr lang="en-AU" dirty="0"/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BC228-EE23-AB4A-A7A0-379F3B588420}"/>
              </a:ext>
            </a:extLst>
          </p:cNvPr>
          <p:cNvSpPr txBox="1"/>
          <p:nvPr/>
        </p:nvSpPr>
        <p:spPr>
          <a:xfrm>
            <a:off x="1475656" y="3364871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Morgan Spurlock: </a:t>
            </a:r>
            <a:r>
              <a:rPr lang="en-AU" dirty="0">
                <a:hlinkClick r:id="rId3"/>
              </a:rPr>
              <a:t>https://www.youtube.com/watch?v=Y2jyjfcp1as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303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F9C35-50E9-4C41-B313-2B8385450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A2b: Individual, 5-min persuasive presentation</a:t>
            </a:r>
            <a:r>
              <a:rPr lang="en-US" dirty="0"/>
              <a:t> </a:t>
            </a:r>
            <a:r>
              <a:rPr lang="en-US" b="1" dirty="0"/>
              <a:t>to be given in class </a:t>
            </a:r>
            <a:r>
              <a:rPr lang="fi-FI" b="1" dirty="0" err="1"/>
              <a:t>today</a:t>
            </a:r>
            <a:endParaRPr lang="fi-FI" dirty="0"/>
          </a:p>
          <a:p>
            <a:pPr marL="0" indent="0">
              <a:buNone/>
            </a:pPr>
            <a:r>
              <a:rPr lang="en-GB" sz="2000" b="1" dirty="0"/>
              <a:t>Visual support material: </a:t>
            </a:r>
            <a:r>
              <a:rPr lang="en-GB" sz="2000" dirty="0"/>
              <a:t>PowerPoint slides, Prezi-visuals or the like should NOT be used for the presentation. You may use other visual support materials (</a:t>
            </a:r>
            <a:r>
              <a:rPr lang="en-GB" sz="2000" dirty="0" err="1"/>
              <a:t>eg</a:t>
            </a:r>
            <a:r>
              <a:rPr lang="en-GB" sz="2000" dirty="0"/>
              <a:t> prop or product). </a:t>
            </a:r>
          </a:p>
          <a:p>
            <a:pPr marL="0" indent="0">
              <a:buNone/>
            </a:pPr>
            <a:r>
              <a:rPr lang="en-US" b="1" dirty="0"/>
              <a:t>Peer feedback to be based on: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Audience orientation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Organization: intro, body, conclusion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Delivery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Language (oral delivery)</a:t>
            </a:r>
          </a:p>
          <a:p>
            <a:pPr marL="0" indent="0">
              <a:buNone/>
            </a:pPr>
            <a:r>
              <a:rPr lang="en-US" dirty="0"/>
              <a:t>To evaluate each student’s presentation, u</a:t>
            </a:r>
            <a:r>
              <a:rPr lang="en-US" sz="2000" dirty="0"/>
              <a:t>se ‘</a:t>
            </a:r>
            <a:r>
              <a:rPr lang="en-US" sz="2000" b="1" dirty="0"/>
              <a:t>A2b Student presentation feedback sheet’</a:t>
            </a:r>
            <a:r>
              <a:rPr lang="en-US" sz="2000" dirty="0"/>
              <a:t> Word doc for download in ‘A2b Individual Persuasive Presentation’ activity in MyCourses </a:t>
            </a:r>
            <a:endParaRPr lang="fi-FI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107AC3-F734-3741-AC20-B5885953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2. A2b Individual Persuasive Presentations in groups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614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5E492-8244-B543-9AF8-724F1DC4E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Procedure in class in small groups: </a:t>
            </a:r>
            <a:endParaRPr lang="fi-FI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Give your </a:t>
            </a:r>
            <a:r>
              <a:rPr lang="en-GB" dirty="0">
                <a:solidFill>
                  <a:srgbClr val="0070C0"/>
                </a:solidFill>
              </a:rPr>
              <a:t>5-minute presentations in turns</a:t>
            </a:r>
            <a:r>
              <a:rPr lang="en-GB" dirty="0"/>
              <a:t>.</a:t>
            </a:r>
            <a:r>
              <a:rPr lang="en-GB" b="1" dirty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Others act as audience - they </a:t>
            </a:r>
            <a:r>
              <a:rPr lang="en-GB" dirty="0">
                <a:solidFill>
                  <a:srgbClr val="0070C0"/>
                </a:solidFill>
              </a:rPr>
              <a:t>write down written feedback (on feedback sheet) during the presentation.</a:t>
            </a:r>
            <a:endParaRPr lang="fi-FI" dirty="0">
              <a:solidFill>
                <a:srgbClr val="0070C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After each presentation, group should spend about 7 minutes giving </a:t>
            </a:r>
            <a:r>
              <a:rPr lang="en-GB" dirty="0">
                <a:solidFill>
                  <a:srgbClr val="0070C0"/>
                </a:solidFill>
              </a:rPr>
              <a:t>oral feedback to the presenter</a:t>
            </a:r>
            <a:r>
              <a:rPr lang="en-GB" dirty="0"/>
              <a:t>. Talk about both good points of the presentation and points to improve. Important that presenter gets comprehensive feedback - to know what her/his strong and weaker points are.</a:t>
            </a:r>
            <a:endParaRPr lang="fi-FI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Hand in your </a:t>
            </a:r>
            <a:r>
              <a:rPr lang="en-GB" dirty="0">
                <a:solidFill>
                  <a:srgbClr val="0070C0"/>
                </a:solidFill>
              </a:rPr>
              <a:t>feedback forms to the presenter at the end </a:t>
            </a:r>
            <a:r>
              <a:rPr lang="en-GB" dirty="0"/>
              <a:t>of the session. Ask for each presenter's email address (or other contact) and email your feedback forms to each presenter at the end of the session.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After all presentations are done in your group, </a:t>
            </a:r>
            <a:r>
              <a:rPr lang="en-GB" dirty="0">
                <a:solidFill>
                  <a:srgbClr val="0070C0"/>
                </a:solidFill>
              </a:rPr>
              <a:t>come back to Main Zoom Session for post-presentation discussion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5 minute presentations + </a:t>
            </a:r>
            <a:r>
              <a:rPr lang="en-GB" dirty="0">
                <a:solidFill>
                  <a:srgbClr val="FF0000"/>
                </a:solidFill>
              </a:rPr>
              <a:t>7</a:t>
            </a:r>
            <a:r>
              <a:rPr lang="en-GB" dirty="0"/>
              <a:t> minute feedback (</a:t>
            </a:r>
            <a:r>
              <a:rPr lang="en-GB" dirty="0">
                <a:solidFill>
                  <a:srgbClr val="FF0000"/>
                </a:solidFill>
              </a:rPr>
              <a:t>12</a:t>
            </a:r>
            <a:r>
              <a:rPr lang="en-GB" dirty="0"/>
              <a:t> minutes / presentation) X 7 presentations X 5 groups = </a:t>
            </a:r>
            <a:r>
              <a:rPr lang="en-GB" dirty="0">
                <a:solidFill>
                  <a:srgbClr val="0070C0"/>
                </a:solidFill>
              </a:rPr>
              <a:t>approx. 2 hours (including break) – I will be in the Main Zoom Session if you need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bs_slides_template(2008)-red">
  <a:themeElements>
    <a:clrScheme name="nbs_slides_template(2008)-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bs_slides_template(2008)-red">
      <a:majorFont>
        <a:latin typeface="Verdan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bs_slides_template(2008)-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lides_template(2008)-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lides_template(2008)-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1542</Words>
  <Application>Microsoft Macintosh PowerPoint</Application>
  <PresentationFormat>On-screen Show (4:3)</PresentationFormat>
  <Paragraphs>155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Corbel</vt:lpstr>
      <vt:lpstr>Segoe UI</vt:lpstr>
      <vt:lpstr>Verdana</vt:lpstr>
      <vt:lpstr>nbs_slides_template(2008)-red</vt:lpstr>
      <vt:lpstr>PowerPoint Presentation</vt:lpstr>
      <vt:lpstr>PowerPoint Presentation</vt:lpstr>
      <vt:lpstr>Team names</vt:lpstr>
      <vt:lpstr>PowerPoint Presentation</vt:lpstr>
      <vt:lpstr>PowerPoint Presentation</vt:lpstr>
      <vt:lpstr>PowerPoint Presentation</vt:lpstr>
      <vt:lpstr>PowerPoint Presentation</vt:lpstr>
      <vt:lpstr>2. A2b Individual Persuasive Presentations in groups</vt:lpstr>
      <vt:lpstr>PowerPoint Presentation</vt:lpstr>
      <vt:lpstr>3. Post-presentation discussion: Feedback on Individual Persuasive Presentations</vt:lpstr>
      <vt:lpstr>4. Your Session 2 Reflection Comments</vt:lpstr>
      <vt:lpstr>PowerPoint Presentation</vt:lpstr>
      <vt:lpstr>4. Your Session 3 Reflection Comments</vt:lpstr>
      <vt:lpstr>5. Instructions for A4 Team Presentations (15%)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</vt:lpstr>
      <vt:lpstr>PowerPoint Presentation</vt:lpstr>
      <vt:lpstr>Writing task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 Michael</dc:creator>
  <cp:lastModifiedBy>Badham, Mark</cp:lastModifiedBy>
  <cp:revision>49</cp:revision>
  <dcterms:created xsi:type="dcterms:W3CDTF">2014-11-13T09:09:59Z</dcterms:created>
  <dcterms:modified xsi:type="dcterms:W3CDTF">2021-01-08T10:41:11Z</dcterms:modified>
</cp:coreProperties>
</file>