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57" r:id="rId5"/>
    <p:sldId id="262" r:id="rId6"/>
    <p:sldId id="1766" r:id="rId7"/>
    <p:sldId id="263" r:id="rId8"/>
    <p:sldId id="267" r:id="rId9"/>
    <p:sldId id="271" r:id="rId10"/>
    <p:sldId id="274" r:id="rId11"/>
    <p:sldId id="272" r:id="rId12"/>
    <p:sldId id="273" r:id="rId13"/>
    <p:sldId id="264" r:id="rId14"/>
    <p:sldId id="268" r:id="rId15"/>
    <p:sldId id="265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10"/>
    <p:restoredTop sz="94599"/>
  </p:normalViewPr>
  <p:slideViewPr>
    <p:cSldViewPr>
      <p:cViewPr varScale="1">
        <p:scale>
          <a:sx n="112" d="100"/>
          <a:sy n="112" d="100"/>
        </p:scale>
        <p:origin x="6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3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0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66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6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2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1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1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9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5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2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5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3AD1-B034-A746-8EB7-4185C402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A3 </a:t>
            </a:r>
            <a:r>
              <a:rPr lang="en-GB" dirty="0">
                <a:solidFill>
                  <a:srgbClr val="000000"/>
                </a:solidFill>
              </a:rPr>
              <a:t>In-class test</a:t>
            </a:r>
            <a:endParaRPr lang="en-GB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7CCB-7B61-6549-A253-F2F16160C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2 </a:t>
            </a:r>
            <a:r>
              <a:rPr lang="fi-FI" dirty="0" err="1"/>
              <a:t>parts</a:t>
            </a:r>
            <a:r>
              <a:rPr lang="fi-FI" dirty="0"/>
              <a:t>: 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 err="1"/>
              <a:t>Multiple-choice</a:t>
            </a:r>
            <a:r>
              <a:rPr lang="fi-FI" b="1" dirty="0"/>
              <a:t> </a:t>
            </a:r>
            <a:r>
              <a:rPr lang="fi-FI" b="1" dirty="0" err="1"/>
              <a:t>quiz</a:t>
            </a:r>
            <a:r>
              <a:rPr lang="fi-FI" dirty="0"/>
              <a:t> 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10%.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fi-FI" b="1" dirty="0"/>
              <a:t>One </a:t>
            </a:r>
            <a:r>
              <a:rPr lang="fi-FI" b="1" dirty="0" err="1"/>
              <a:t>writing</a:t>
            </a:r>
            <a:r>
              <a:rPr lang="fi-FI" b="1" dirty="0"/>
              <a:t> </a:t>
            </a:r>
            <a:r>
              <a:rPr lang="fi-FI" b="1" dirty="0" err="1"/>
              <a:t>task</a:t>
            </a:r>
            <a:r>
              <a:rPr lang="fi-FI" b="1" dirty="0"/>
              <a:t> </a:t>
            </a:r>
            <a:r>
              <a:rPr lang="fi-FI" dirty="0"/>
              <a:t>in </a:t>
            </a:r>
            <a:r>
              <a:rPr lang="fi-FI" dirty="0" err="1"/>
              <a:t>MyCourses</a:t>
            </a:r>
            <a:r>
              <a:rPr lang="fi-FI" dirty="0"/>
              <a:t>: </a:t>
            </a:r>
            <a:r>
              <a:rPr lang="fi-FI" dirty="0" err="1"/>
              <a:t>worth</a:t>
            </a:r>
            <a:r>
              <a:rPr lang="fi-FI" dirty="0"/>
              <a:t> 20%. 45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</a:t>
            </a:r>
            <a:br>
              <a:rPr lang="fi-FI" dirty="0"/>
            </a:br>
            <a:endParaRPr lang="fi-FI" dirty="0"/>
          </a:p>
          <a:p>
            <a:r>
              <a:rPr lang="en-GB" dirty="0">
                <a:solidFill>
                  <a:srgbClr val="000000"/>
                </a:solidFill>
              </a:rPr>
              <a:t>Closed test: </a:t>
            </a:r>
            <a:r>
              <a:rPr lang="en-GB">
                <a:solidFill>
                  <a:srgbClr val="000000"/>
                </a:solidFill>
              </a:rPr>
              <a:t>no notes, no textbook </a:t>
            </a:r>
            <a:r>
              <a:rPr lang="en-GB" dirty="0">
                <a:solidFill>
                  <a:srgbClr val="000000"/>
                </a:solidFill>
              </a:rPr>
              <a:t>– keep your video on</a:t>
            </a:r>
          </a:p>
          <a:p>
            <a:r>
              <a:rPr lang="fi-FI" dirty="0"/>
              <a:t>90 </a:t>
            </a:r>
            <a:r>
              <a:rPr lang="fi-FI" dirty="0" err="1"/>
              <a:t>minutes</a:t>
            </a:r>
            <a:r>
              <a:rPr lang="fi-FI" dirty="0"/>
              <a:t> </a:t>
            </a:r>
            <a:r>
              <a:rPr lang="fi-FI" dirty="0" err="1"/>
              <a:t>total</a:t>
            </a:r>
            <a:endParaRPr lang="fi-FI" dirty="0"/>
          </a:p>
          <a:p>
            <a:pPr>
              <a:lnSpc>
                <a:spcPct val="160000"/>
              </a:lnSpc>
            </a:pPr>
            <a:r>
              <a:rPr lang="en-GB" dirty="0">
                <a:solidFill>
                  <a:srgbClr val="000000"/>
                </a:solidFill>
              </a:rPr>
              <a:t>Raise emoji hand for questions / Or send me a text in the Chat function (private or to everyone). If I don’t respond, just get my attention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172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9887-6EDE-2E4C-BEEB-C96ABC03B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C8C76-C83F-F14D-8585-172A9B2E1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Great ending</a:t>
            </a:r>
            <a:r>
              <a:rPr lang="en-AU" b="1" dirty="0">
                <a:sym typeface="Wingdings" pitchFamily="2" charset="2"/>
              </a:rPr>
              <a:t> </a:t>
            </a:r>
            <a:r>
              <a:rPr lang="en-AU" dirty="0">
                <a:sym typeface="Wingdings" pitchFamily="2" charset="2"/>
              </a:rPr>
              <a:t>(Shows there is a ‘team’ behind this proposal to help Orion… and you specifically ask for a 1st-step action (a meeting), + you make it sound palatable by only asking for 20 minutes, + you propose a timeline for a meeting in which you will offer more info. You also show respect to the reader in the final sentence.):</a:t>
            </a:r>
          </a:p>
          <a:p>
            <a:pPr marL="0" indent="0">
              <a:buNone/>
            </a:pPr>
            <a:r>
              <a:rPr lang="fi-FI" dirty="0"/>
              <a:t>”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solution</a:t>
            </a:r>
            <a:r>
              <a:rPr lang="fi-FI" dirty="0"/>
              <a:t> to </a:t>
            </a:r>
            <a:r>
              <a:rPr lang="fi-FI" dirty="0" err="1"/>
              <a:t>improve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access</a:t>
            </a:r>
            <a:r>
              <a:rPr lang="fi-FI" dirty="0"/>
              <a:t> to </a:t>
            </a:r>
            <a:r>
              <a:rPr lang="fi-FI" dirty="0" err="1"/>
              <a:t>medicine</a:t>
            </a:r>
            <a:r>
              <a:rPr lang="fi-FI" dirty="0"/>
              <a:t> in </a:t>
            </a:r>
            <a:r>
              <a:rPr lang="fi-FI" dirty="0" err="1"/>
              <a:t>developing</a:t>
            </a:r>
            <a:r>
              <a:rPr lang="fi-FI" dirty="0"/>
              <a:t> </a:t>
            </a:r>
            <a:r>
              <a:rPr lang="fi-FI" dirty="0" err="1"/>
              <a:t>nations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for Orion to </a:t>
            </a:r>
            <a:r>
              <a:rPr lang="fi-FI" dirty="0" err="1"/>
              <a:t>collaborate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hospitals</a:t>
            </a:r>
            <a:r>
              <a:rPr lang="fi-FI" dirty="0"/>
              <a:t> and </a:t>
            </a:r>
            <a:r>
              <a:rPr lang="fi-FI" dirty="0" err="1"/>
              <a:t>pharmacies</a:t>
            </a:r>
            <a:r>
              <a:rPr lang="fi-FI" dirty="0"/>
              <a:t> in </a:t>
            </a:r>
            <a:r>
              <a:rPr lang="fi-FI" dirty="0" err="1"/>
              <a:t>poor</a:t>
            </a:r>
            <a:r>
              <a:rPr lang="fi-FI" dirty="0"/>
              <a:t> </a:t>
            </a:r>
            <a:r>
              <a:rPr lang="fi-FI" dirty="0" err="1"/>
              <a:t>regions</a:t>
            </a:r>
            <a:r>
              <a:rPr lang="fi-FI" dirty="0"/>
              <a:t>. Orion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sell</a:t>
            </a:r>
            <a:r>
              <a:rPr lang="fi-FI" dirty="0"/>
              <a:t> </a:t>
            </a:r>
            <a:r>
              <a:rPr lang="fi-FI" dirty="0" err="1"/>
              <a:t>medicine</a:t>
            </a:r>
            <a:r>
              <a:rPr lang="fi-FI" dirty="0"/>
              <a:t> to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locations</a:t>
            </a:r>
            <a:r>
              <a:rPr lang="fi-FI" dirty="0"/>
              <a:t> at </a:t>
            </a:r>
            <a:r>
              <a:rPr lang="fi-FI" dirty="0" err="1"/>
              <a:t>cheaper</a:t>
            </a:r>
            <a:r>
              <a:rPr lang="fi-FI" dirty="0"/>
              <a:t>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distribution</a:t>
            </a:r>
            <a:r>
              <a:rPr lang="fi-FI" dirty="0"/>
              <a:t> </a:t>
            </a:r>
            <a:r>
              <a:rPr lang="fi-FI" dirty="0" err="1"/>
              <a:t>organized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locals</a:t>
            </a:r>
            <a:r>
              <a:rPr lang="fi-FI" dirty="0"/>
              <a:t>.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beneficial</a:t>
            </a:r>
            <a:r>
              <a:rPr lang="fi-FI" dirty="0"/>
              <a:t> for Orion as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avoid</a:t>
            </a:r>
            <a:r>
              <a:rPr lang="fi-FI" dirty="0"/>
              <a:t> </a:t>
            </a:r>
            <a:r>
              <a:rPr lang="fi-FI" dirty="0" err="1"/>
              <a:t>having</a:t>
            </a:r>
            <a:r>
              <a:rPr lang="fi-FI" dirty="0"/>
              <a:t> to </a:t>
            </a:r>
            <a:r>
              <a:rPr lang="fi-FI" dirty="0" err="1"/>
              <a:t>setup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facilities</a:t>
            </a:r>
            <a:r>
              <a:rPr lang="fi-FI" dirty="0"/>
              <a:t> for </a:t>
            </a:r>
            <a:r>
              <a:rPr lang="fi-FI" dirty="0" err="1"/>
              <a:t>distribution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/>
              <a:t>Me and my team </a:t>
            </a:r>
            <a:r>
              <a:rPr lang="fi-FI" dirty="0" err="1"/>
              <a:t>members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appreciate</a:t>
            </a:r>
            <a:r>
              <a:rPr lang="fi-FI" dirty="0"/>
              <a:t> 20 </a:t>
            </a:r>
            <a:r>
              <a:rPr lang="fi-FI" dirty="0" err="1"/>
              <a:t>minutes</a:t>
            </a:r>
            <a:r>
              <a:rPr lang="fi-FI" dirty="0"/>
              <a:t> of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January</a:t>
            </a:r>
            <a:r>
              <a:rPr lang="fi-FI" dirty="0"/>
              <a:t> 16 to </a:t>
            </a:r>
            <a:r>
              <a:rPr lang="fi-FI" dirty="0" err="1"/>
              <a:t>pitch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idea </a:t>
            </a:r>
            <a:r>
              <a:rPr lang="fi-FI" dirty="0" err="1"/>
              <a:t>further</a:t>
            </a:r>
            <a:r>
              <a:rPr lang="fi-FI" dirty="0"/>
              <a:t>. </a:t>
            </a:r>
            <a:r>
              <a:rPr lang="fi-FI" dirty="0" err="1"/>
              <a:t>Please</a:t>
            </a:r>
            <a:r>
              <a:rPr lang="fi-FI" dirty="0"/>
              <a:t> </a:t>
            </a:r>
            <a:r>
              <a:rPr lang="fi-FI" dirty="0" err="1"/>
              <a:t>let</a:t>
            </a:r>
            <a:r>
              <a:rPr lang="fi-FI" dirty="0"/>
              <a:t> me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times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for </a:t>
            </a:r>
            <a:r>
              <a:rPr lang="fi-FI" dirty="0" err="1"/>
              <a:t>you</a:t>
            </a:r>
            <a:r>
              <a:rPr lang="fi-FI" dirty="0"/>
              <a:t>!”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255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1716-0E53-464A-84F1-E272CAD7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B2347-59DC-3144-B5F8-954FA199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Great ending</a:t>
            </a:r>
            <a:r>
              <a:rPr lang="en-AU" dirty="0"/>
              <a:t>:</a:t>
            </a:r>
          </a:p>
          <a:p>
            <a:pPr marL="0" indent="0">
              <a:buNone/>
            </a:pPr>
            <a:r>
              <a:rPr lang="en-AU" dirty="0"/>
              <a:t>“</a:t>
            </a:r>
            <a:r>
              <a:rPr lang="en-CA" dirty="0"/>
              <a:t>Should you have any questions about the project, please feel free to contact me via e-mail  or at +358... by January 30, 2020 and I will respond promptly. Questions regarding the rights of participants can also be discussed either through e-mail, over the phone or in later in-person meetings. Our team would love to meet and discuss the topic with you further.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en-CA" dirty="0"/>
              <a:t>Thank you for considering participating in this project</a:t>
            </a:r>
            <a:r>
              <a:rPr lang="fi-FI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101311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0119-B8E1-B34D-9CA4-0914BC01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ECCFB-88C6-1641-9070-98938AB0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Excellent Intro </a:t>
            </a:r>
            <a:r>
              <a:rPr lang="en-AU" dirty="0"/>
              <a:t>(Introduces yourself, your connection with reader, why you are writing, and WIIFT):</a:t>
            </a:r>
          </a:p>
          <a:p>
            <a:pPr marL="0" indent="0">
              <a:buNone/>
            </a:pPr>
            <a:r>
              <a:rPr lang="fi-FI" dirty="0"/>
              <a:t>”I am a management </a:t>
            </a:r>
            <a:r>
              <a:rPr lang="fi-FI" dirty="0" err="1"/>
              <a:t>intern</a:t>
            </a:r>
            <a:r>
              <a:rPr lang="fi-FI" dirty="0"/>
              <a:t> at Orion and a </a:t>
            </a:r>
            <a:r>
              <a:rPr lang="fi-FI" dirty="0" err="1"/>
              <a:t>student</a:t>
            </a:r>
            <a:r>
              <a:rPr lang="fi-FI" dirty="0"/>
              <a:t> in Aalto </a:t>
            </a:r>
            <a:r>
              <a:rPr lang="fi-FI" dirty="0" err="1"/>
              <a:t>University</a:t>
            </a:r>
            <a:r>
              <a:rPr lang="fi-FI" dirty="0"/>
              <a:t> School of Business. For a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responsibility</a:t>
            </a:r>
            <a:r>
              <a:rPr lang="fi-FI" dirty="0"/>
              <a:t> </a:t>
            </a:r>
            <a:r>
              <a:rPr lang="fi-FI" dirty="0" err="1"/>
              <a:t>course</a:t>
            </a:r>
            <a:r>
              <a:rPr lang="fi-FI" dirty="0"/>
              <a:t>, </a:t>
            </a:r>
            <a:r>
              <a:rPr lang="fi-FI" dirty="0" err="1"/>
              <a:t>our</a:t>
            </a:r>
            <a:r>
              <a:rPr lang="fi-FI" dirty="0"/>
              <a:t> team is </a:t>
            </a:r>
            <a:r>
              <a:rPr lang="fi-FI" dirty="0" err="1"/>
              <a:t>required</a:t>
            </a:r>
            <a:r>
              <a:rPr lang="fi-FI" dirty="0"/>
              <a:t> to </a:t>
            </a:r>
            <a:r>
              <a:rPr lang="fi-FI" dirty="0" err="1"/>
              <a:t>create</a:t>
            </a:r>
            <a:r>
              <a:rPr lang="fi-FI" dirty="0"/>
              <a:t> </a:t>
            </a:r>
            <a:r>
              <a:rPr lang="fi-FI" dirty="0" err="1"/>
              <a:t>solutions</a:t>
            </a:r>
            <a:r>
              <a:rPr lang="fi-FI" dirty="0"/>
              <a:t> to </a:t>
            </a:r>
            <a:r>
              <a:rPr lang="fi-FI" dirty="0" err="1"/>
              <a:t>real</a:t>
            </a:r>
            <a:r>
              <a:rPr lang="fi-FI" dirty="0"/>
              <a:t>-life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challenges</a:t>
            </a:r>
            <a:r>
              <a:rPr lang="fi-FI" dirty="0"/>
              <a:t> </a:t>
            </a:r>
            <a:r>
              <a:rPr lang="fi-FI" dirty="0" err="1"/>
              <a:t>linked</a:t>
            </a:r>
            <a:r>
              <a:rPr lang="fi-FI" dirty="0"/>
              <a:t> to case </a:t>
            </a:r>
            <a:r>
              <a:rPr lang="fi-FI" dirty="0" err="1"/>
              <a:t>companies</a:t>
            </a:r>
            <a:r>
              <a:rPr lang="fi-FI" dirty="0"/>
              <a:t>. By </a:t>
            </a:r>
            <a:r>
              <a:rPr lang="fi-FI" dirty="0" err="1"/>
              <a:t>contributing</a:t>
            </a:r>
            <a:r>
              <a:rPr lang="fi-FI" dirty="0"/>
              <a:t>, Orion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improve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public</a:t>
            </a:r>
            <a:r>
              <a:rPr lang="fi-FI" dirty="0"/>
              <a:t> image and </a:t>
            </a:r>
            <a:r>
              <a:rPr lang="fi-FI" dirty="0" err="1"/>
              <a:t>gain</a:t>
            </a:r>
            <a:r>
              <a:rPr lang="fi-FI" dirty="0"/>
              <a:t> </a:t>
            </a:r>
            <a:r>
              <a:rPr lang="fi-FI" dirty="0" err="1"/>
              <a:t>competitive</a:t>
            </a:r>
            <a:r>
              <a:rPr lang="fi-FI" dirty="0"/>
              <a:t> </a:t>
            </a:r>
            <a:r>
              <a:rPr lang="fi-FI" dirty="0" err="1"/>
              <a:t>advantage</a:t>
            </a:r>
            <a:r>
              <a:rPr lang="fi-FI" dirty="0"/>
              <a:t> in </a:t>
            </a:r>
            <a:r>
              <a:rPr lang="fi-FI" dirty="0" err="1"/>
              <a:t>developing</a:t>
            </a:r>
            <a:r>
              <a:rPr lang="fi-FI" dirty="0"/>
              <a:t> </a:t>
            </a:r>
            <a:r>
              <a:rPr lang="fi-FI" dirty="0" err="1"/>
              <a:t>countries</a:t>
            </a:r>
            <a:r>
              <a:rPr lang="fi-FI" dirty="0"/>
              <a:t>.”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803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E75B-8D8A-BF4E-9B5C-C04099AF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48BE7-DB83-A040-957B-1B1044321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few team submissions could have included more about: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WIIFT principle </a:t>
            </a:r>
            <a:r>
              <a:rPr lang="en-US" dirty="0"/>
              <a:t>– </a:t>
            </a:r>
            <a:r>
              <a:rPr lang="en-US" dirty="0" err="1"/>
              <a:t>eg</a:t>
            </a:r>
            <a:r>
              <a:rPr lang="en-US" dirty="0"/>
              <a:t> missing from this sentence: "I would like to invite you to be a part of </a:t>
            </a:r>
            <a:r>
              <a:rPr lang="en-US" u="sng" dirty="0"/>
              <a:t>our</a:t>
            </a:r>
            <a:r>
              <a:rPr lang="en-US" dirty="0"/>
              <a:t> project" 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Evidence </a:t>
            </a:r>
            <a:r>
              <a:rPr lang="en-US" dirty="0"/>
              <a:t>– </a:t>
            </a:r>
            <a:r>
              <a:rPr lang="en-US" dirty="0" err="1"/>
              <a:t>eg</a:t>
            </a:r>
            <a:r>
              <a:rPr lang="en-US" dirty="0"/>
              <a:t> missing from this sentence: "People are claiming" 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Timeframe</a:t>
            </a:r>
            <a:r>
              <a:rPr lang="en-US" dirty="0"/>
              <a:t>: when the project begins and ends &amp; when you want Orion’s participation 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Credibility through association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Credibility through research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A requested action and timeframe at the end</a:t>
            </a:r>
            <a:r>
              <a:rPr lang="en-US" dirty="0"/>
              <a:t>: avoid “soon”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 good to have a </a:t>
            </a:r>
            <a:r>
              <a:rPr lang="en-US" b="1" dirty="0"/>
              <a:t>1-sentence paragraph</a:t>
            </a:r>
            <a:r>
              <a:rPr lang="en-US" dirty="0"/>
              <a:t>, especially in an email because it makes the message appear too long</a:t>
            </a:r>
            <a:r>
              <a:rPr lang="fi-FI" dirty="0"/>
              <a:t> </a:t>
            </a: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68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D24C-7EDA-C84D-AACD-CEDB520F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7F018-B3E7-D845-82AD-8407507E9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few team submissions could have avoided:</a:t>
            </a:r>
          </a:p>
          <a:p>
            <a:pPr>
              <a:buFont typeface="Arial"/>
              <a:buChar char="•"/>
            </a:pPr>
            <a:r>
              <a:rPr lang="en-US" b="1" dirty="0"/>
              <a:t>Over-promising </a:t>
            </a:r>
            <a:r>
              <a:rPr lang="en-US" dirty="0"/>
              <a:t>– </a:t>
            </a:r>
            <a:r>
              <a:rPr lang="en-US" dirty="0" err="1"/>
              <a:t>eg</a:t>
            </a:r>
            <a:r>
              <a:rPr lang="en-US" dirty="0"/>
              <a:t> you can’t say: “</a:t>
            </a:r>
            <a:r>
              <a:rPr lang="fi-FI" dirty="0"/>
              <a:t>I </a:t>
            </a:r>
            <a:r>
              <a:rPr lang="fi-FI" dirty="0" err="1"/>
              <a:t>aim</a:t>
            </a:r>
            <a:r>
              <a:rPr lang="fi-FI" dirty="0"/>
              <a:t> to </a:t>
            </a:r>
            <a:r>
              <a:rPr lang="fi-FI" dirty="0" err="1"/>
              <a:t>increase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living</a:t>
            </a:r>
            <a:r>
              <a:rPr lang="fi-FI" dirty="0"/>
              <a:t> </a:t>
            </a:r>
            <a:r>
              <a:rPr lang="fi-FI" dirty="0" err="1"/>
              <a:t>conditions</a:t>
            </a:r>
            <a:r>
              <a:rPr lang="fi-FI" dirty="0"/>
              <a:t> in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countries</a:t>
            </a:r>
            <a:r>
              <a:rPr lang="en-US" dirty="0"/>
              <a:t>” &amp; “Orion will gain financial benefits” - you are a student of a </a:t>
            </a:r>
            <a:r>
              <a:rPr lang="en-US" dirty="0" err="1"/>
              <a:t>uni</a:t>
            </a:r>
            <a:r>
              <a:rPr lang="en-US" dirty="0"/>
              <a:t> course project, not a successful consultant.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few team submissions could have included: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Subject line</a:t>
            </a:r>
            <a:r>
              <a:rPr lang="en-US" dirty="0"/>
              <a:t>: grab interest - action words help 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Connection</a:t>
            </a:r>
            <a:r>
              <a:rPr lang="en-US" dirty="0"/>
              <a:t> with Orion in 1st two sentences: </a:t>
            </a:r>
            <a:r>
              <a:rPr lang="en-US" dirty="0" err="1"/>
              <a:t>eg</a:t>
            </a:r>
            <a:r>
              <a:rPr lang="en-US" dirty="0"/>
              <a:t> as Orion employee &amp; WIIFT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</a:t>
            </a:r>
            <a:r>
              <a:rPr lang="en-US" b="1" dirty="0"/>
              <a:t>structure</a:t>
            </a:r>
            <a:r>
              <a:rPr lang="en-US" dirty="0"/>
              <a:t> does not seem to follow a persuasive pattern (</a:t>
            </a:r>
            <a:r>
              <a:rPr lang="en-US" dirty="0" err="1"/>
              <a:t>eg</a:t>
            </a:r>
            <a:r>
              <a:rPr lang="en-US" dirty="0"/>
              <a:t> the 4 Ps)</a:t>
            </a:r>
            <a:r>
              <a:rPr lang="fi-FI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0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1D3C-06EB-A045-A61C-C660F94D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</a:rPr>
              <a:t>4. Session 4 reflection feedback (from you)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D668-F30D-6F48-9EC9-FEE5E6BF8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36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1A81-08B7-C149-A553-2DA741A09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1.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B7719-E529-B343-9767-8B0C0D073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40 </a:t>
            </a:r>
            <a:r>
              <a:rPr lang="fi-FI" dirty="0" err="1"/>
              <a:t>multiple-choice</a:t>
            </a:r>
            <a:r>
              <a:rPr lang="fi-FI" dirty="0"/>
              <a:t> </a:t>
            </a:r>
            <a:r>
              <a:rPr lang="fi-FI" dirty="0" err="1"/>
              <a:t>questions</a:t>
            </a:r>
            <a:r>
              <a:rPr lang="fi-FI" dirty="0"/>
              <a:t>. </a:t>
            </a:r>
          </a:p>
          <a:p>
            <a:r>
              <a:rPr lang="fi-FI" dirty="0" err="1"/>
              <a:t>Overall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</a:t>
            </a:r>
            <a:r>
              <a:rPr lang="fi-FI" dirty="0" err="1"/>
              <a:t>grade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10 </a:t>
            </a:r>
          </a:p>
          <a:p>
            <a:r>
              <a:rPr lang="fi-FI" dirty="0" err="1"/>
              <a:t>Click</a:t>
            </a:r>
            <a:r>
              <a:rPr lang="fi-FI" dirty="0"/>
              <a:t> on ’</a:t>
            </a:r>
            <a:r>
              <a:rPr lang="fi-FI" dirty="0" err="1"/>
              <a:t>Submit</a:t>
            </a:r>
            <a:r>
              <a:rPr lang="fi-FI" dirty="0"/>
              <a:t>’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– to </a:t>
            </a:r>
            <a:r>
              <a:rPr lang="fi-FI" dirty="0" err="1"/>
              <a:t>submit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answers</a:t>
            </a:r>
            <a:r>
              <a:rPr lang="fi-FI" dirty="0"/>
              <a:t>. </a:t>
            </a:r>
          </a:p>
          <a:p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answer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a </a:t>
            </a:r>
            <a:r>
              <a:rPr lang="fi-FI" dirty="0" err="1"/>
              <a:t>value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0 and 1 (</a:t>
            </a:r>
            <a:r>
              <a:rPr lang="fi-FI" dirty="0" err="1"/>
              <a:t>there</a:t>
            </a:r>
            <a:r>
              <a:rPr lang="fi-FI" dirty="0"/>
              <a:t> is no </a:t>
            </a:r>
            <a:r>
              <a:rPr lang="fi-FI" dirty="0" err="1"/>
              <a:t>negative</a:t>
            </a:r>
            <a:r>
              <a:rPr lang="fi-FI" dirty="0"/>
              <a:t> </a:t>
            </a:r>
            <a:r>
              <a:rPr lang="fi-FI" dirty="0" err="1"/>
              <a:t>score</a:t>
            </a:r>
            <a:r>
              <a:rPr lang="fi-FI" dirty="0"/>
              <a:t>). </a:t>
            </a:r>
          </a:p>
          <a:p>
            <a:r>
              <a:rPr lang="fi-FI" dirty="0"/>
              <a:t>Using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(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quiz</a:t>
            </a:r>
            <a:r>
              <a:rPr lang="fi-FI" dirty="0"/>
              <a:t> set-</a:t>
            </a:r>
            <a:r>
              <a:rPr lang="fi-FI" dirty="0" err="1"/>
              <a:t>up</a:t>
            </a:r>
            <a:r>
              <a:rPr lang="fi-FI" dirty="0"/>
              <a:t> and a </a:t>
            </a:r>
            <a:r>
              <a:rPr lang="fi-FI" dirty="0" err="1"/>
              <a:t>similar</a:t>
            </a:r>
            <a:r>
              <a:rPr lang="fi-FI" dirty="0"/>
              <a:t> set of </a:t>
            </a:r>
            <a:r>
              <a:rPr lang="fi-FI" dirty="0" err="1"/>
              <a:t>questions</a:t>
            </a:r>
            <a:r>
              <a:rPr lang="fi-FI" dirty="0"/>
              <a:t>) as </a:t>
            </a:r>
            <a:r>
              <a:rPr lang="fi-FI" dirty="0" err="1"/>
              <a:t>used</a:t>
            </a:r>
            <a:r>
              <a:rPr lang="fi-FI" dirty="0"/>
              <a:t> in </a:t>
            </a:r>
            <a:r>
              <a:rPr lang="fi-FI" dirty="0" err="1"/>
              <a:t>previous</a:t>
            </a:r>
            <a:r>
              <a:rPr lang="fi-FI" dirty="0"/>
              <a:t> </a:t>
            </a:r>
            <a:r>
              <a:rPr lang="fi-FI" dirty="0" err="1"/>
              <a:t>years</a:t>
            </a:r>
            <a:r>
              <a:rPr lang="fi-FI" dirty="0"/>
              <a:t>. 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221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D8CBA-AB5E-7146-87DC-6E43D0B1D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task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34C4-F294-6B48-AD2B-0817B1FB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7571184" cy="4525963"/>
          </a:xfrm>
        </p:spPr>
        <p:txBody>
          <a:bodyPr/>
          <a:lstStyle/>
          <a:p>
            <a:r>
              <a:rPr lang="fi-FI" dirty="0" err="1"/>
              <a:t>Based</a:t>
            </a:r>
            <a:r>
              <a:rPr lang="fi-FI" dirty="0"/>
              <a:t> on a business </a:t>
            </a:r>
            <a:r>
              <a:rPr lang="fi-FI" dirty="0" err="1"/>
              <a:t>communication</a:t>
            </a:r>
            <a:r>
              <a:rPr lang="fi-FI" dirty="0"/>
              <a:t> </a:t>
            </a:r>
            <a:r>
              <a:rPr lang="fi-FI" dirty="0" err="1"/>
              <a:t>scenario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write</a:t>
            </a:r>
            <a:r>
              <a:rPr lang="fi-FI" dirty="0"/>
              <a:t>... (</a:t>
            </a:r>
            <a:r>
              <a:rPr lang="fi-FI" dirty="0" err="1"/>
              <a:t>something</a:t>
            </a:r>
            <a:r>
              <a:rPr lang="fi-FI" dirty="0"/>
              <a:t>). </a:t>
            </a:r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type</a:t>
            </a:r>
            <a:r>
              <a:rPr lang="fi-FI" dirty="0"/>
              <a:t> (</a:t>
            </a:r>
            <a:r>
              <a:rPr lang="fi-FI" dirty="0" err="1"/>
              <a:t>something</a:t>
            </a:r>
            <a:r>
              <a:rPr lang="fi-FI" dirty="0"/>
              <a:t>) into a Word </a:t>
            </a:r>
            <a:r>
              <a:rPr lang="fi-FI" dirty="0" err="1"/>
              <a:t>document</a:t>
            </a:r>
            <a:r>
              <a:rPr lang="fi-FI" dirty="0"/>
              <a:t> on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computer</a:t>
            </a:r>
            <a:endParaRPr lang="fi-FI" dirty="0"/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it, </a:t>
            </a:r>
          </a:p>
          <a:p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submit</a:t>
            </a:r>
            <a:r>
              <a:rPr lang="fi-FI" dirty="0"/>
              <a:t> it into </a:t>
            </a:r>
            <a:r>
              <a:rPr lang="fi-FI" dirty="0" err="1"/>
              <a:t>the</a:t>
            </a:r>
            <a:r>
              <a:rPr lang="fi-FI" dirty="0"/>
              <a:t> A3 </a:t>
            </a:r>
            <a:r>
              <a:rPr lang="fi-FI" dirty="0" err="1"/>
              <a:t>Written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</a:t>
            </a:r>
            <a:r>
              <a:rPr lang="fi-FI" dirty="0" err="1"/>
              <a:t>activity</a:t>
            </a:r>
            <a:r>
              <a:rPr lang="fi-FI" dirty="0"/>
              <a:t> in </a:t>
            </a:r>
            <a:r>
              <a:rPr lang="fi-FI" dirty="0" err="1"/>
              <a:t>MyCourses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10 </a:t>
            </a:r>
            <a:r>
              <a:rPr lang="fi-FI" dirty="0" err="1">
                <a:solidFill>
                  <a:srgbClr val="FF0000"/>
                </a:solidFill>
              </a:rPr>
              <a:t>minute</a:t>
            </a:r>
            <a:r>
              <a:rPr lang="fi-FI" dirty="0">
                <a:solidFill>
                  <a:srgbClr val="FF0000"/>
                </a:solidFill>
              </a:rPr>
              <a:t> BREAK </a:t>
            </a:r>
            <a:r>
              <a:rPr lang="fi-FI" dirty="0" err="1">
                <a:solidFill>
                  <a:srgbClr val="FF0000"/>
                </a:solidFill>
              </a:rPr>
              <a:t>between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1 &amp; </a:t>
            </a:r>
            <a:r>
              <a:rPr lang="fi-FI" dirty="0" err="1">
                <a:solidFill>
                  <a:srgbClr val="FF0000"/>
                </a:solidFill>
              </a:rPr>
              <a:t>Part</a:t>
            </a:r>
            <a:r>
              <a:rPr lang="fi-FI" dirty="0">
                <a:solidFill>
                  <a:srgbClr val="FF0000"/>
                </a:solidFill>
              </a:rPr>
              <a:t> 2</a:t>
            </a:r>
          </a:p>
          <a:p>
            <a:r>
              <a:rPr lang="fi-FI" dirty="0" err="1">
                <a:solidFill>
                  <a:srgbClr val="FF0000"/>
                </a:solidFill>
              </a:rPr>
              <a:t>Then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continue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normal</a:t>
            </a:r>
            <a:r>
              <a:rPr lang="fi-FI" dirty="0">
                <a:solidFill>
                  <a:srgbClr val="FF0000"/>
                </a:solidFill>
              </a:rPr>
              <a:t> Session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3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Business Communication (3cr)</a:t>
            </a:r>
          </a:p>
          <a:p>
            <a:pPr algn="ctr"/>
            <a:r>
              <a:rPr lang="en-US" sz="2800" b="1" dirty="0"/>
              <a:t>MLI61A130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Session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8073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</a:t>
            </a:r>
            <a:r>
              <a:rPr lang="en-GB" dirty="0"/>
              <a:t>: Mark 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89" y="2160375"/>
            <a:ext cx="2890394" cy="32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Today’s agenda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4"/>
            <a:ext cx="7211144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Times for team consultation sessions for final team presentation in Session 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Deliver A4 Presentation </a:t>
            </a:r>
            <a:r>
              <a:rPr lang="en-US" b="1" dirty="0">
                <a:solidFill>
                  <a:srgbClr val="7030A0"/>
                </a:solidFill>
              </a:rPr>
              <a:t>60-second TEASERS</a:t>
            </a:r>
            <a:r>
              <a:rPr lang="en-US" dirty="0">
                <a:solidFill>
                  <a:srgbClr val="7030A0"/>
                </a:solidFill>
              </a:rPr>
              <a:t> </a:t>
            </a:r>
            <a:endParaRPr lang="en-AU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>
                <a:solidFill>
                  <a:srgbClr val="7030A0"/>
                </a:solidFill>
              </a:rPr>
              <a:t>Session 4 feedback</a:t>
            </a:r>
          </a:p>
        </p:txBody>
      </p:sp>
    </p:spTree>
    <p:extLst>
      <p:ext uri="{BB962C8B-B14F-4D97-AF65-F5344CB8AC3E}">
        <p14:creationId xmlns:p14="http://schemas.microsoft.com/office/powerpoint/2010/main" val="152864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8F08C-130D-8840-BC2C-04BD5BF3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7030A0"/>
                </a:solidFill>
              </a:rPr>
              <a:t>Team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32F2-EFF6-8B42-972A-D41BEB3A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96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Team 1 </a:t>
            </a:r>
            <a:r>
              <a:rPr lang="fi-FI" dirty="0" err="1"/>
              <a:t>communiSTcation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2 </a:t>
            </a:r>
            <a:r>
              <a:rPr lang="en-GB" dirty="0"/>
              <a:t>The Cosmopolitans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3 </a:t>
            </a:r>
            <a:r>
              <a:rPr lang="en-GB" dirty="0"/>
              <a:t>Outliers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4  </a:t>
            </a:r>
            <a:r>
              <a:rPr lang="en-GB" dirty="0"/>
              <a:t>Special Snowflakes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5 </a:t>
            </a:r>
            <a:r>
              <a:rPr lang="en-GB" dirty="0" err="1"/>
              <a:t>Dramallamas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6 </a:t>
            </a:r>
            <a:r>
              <a:rPr lang="en-GB" dirty="0"/>
              <a:t>The Persuaders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7 </a:t>
            </a:r>
            <a:r>
              <a:rPr lang="en-GB" dirty="0"/>
              <a:t>Communicators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Team 8</a:t>
            </a:r>
          </a:p>
          <a:p>
            <a:pPr marL="0" indent="0">
              <a:buNone/>
            </a:pPr>
            <a:r>
              <a:rPr lang="fi-FI" dirty="0"/>
              <a:t>Team 9 </a:t>
            </a:r>
            <a:r>
              <a:rPr lang="en-GB" dirty="0"/>
              <a:t>The Dream Team</a:t>
            </a:r>
          </a:p>
          <a:p>
            <a:pPr marL="0" indent="0">
              <a:buNone/>
            </a:pPr>
            <a:r>
              <a:rPr lang="en-GB" dirty="0"/>
              <a:t>Team 10 MITEE</a:t>
            </a:r>
            <a:endParaRPr lang="fi-FI" dirty="0"/>
          </a:p>
        </p:txBody>
      </p:sp>
      <p:pic>
        <p:nvPicPr>
          <p:cNvPr id="1027" name="Picture 3" descr="/var/folders/84/ydjzkg9139l5dvmqmjq5bcyh0000gp/T/com.microsoft.Powerpoint/WebArchiveCopyPasteTempFiles/GetPersonaPhoto?email=nea.hoynala%40aalto.fi&amp;UA=0&amp;size=HR96x96">
            <a:extLst>
              <a:ext uri="{FF2B5EF4-FFF2-40B4-BE49-F238E27FC236}">
                <a16:creationId xmlns:a16="http://schemas.microsoft.com/office/drawing/2014/main" id="{210446C0-82CF-E14D-ACF6-2B794DFD9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5F199538-C91D-8A42-90E9-C6D75D4B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24559"/>
            <a:ext cx="192364" cy="35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90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 descr="/var/folders/84/ydjzkg9139l5dvmqmjq5bcyh0000gp/T/com.microsoft.Powerpoint/WebArchiveCopyPasteTempFiles/GetPersonaPhoto?email=nea.hoynala%40aalto.fi&amp;UA=0&amp;size=HR96x96">
            <a:extLst>
              <a:ext uri="{FF2B5EF4-FFF2-40B4-BE49-F238E27FC236}">
                <a16:creationId xmlns:a16="http://schemas.microsoft.com/office/drawing/2014/main" id="{368C33BF-758F-B74E-944D-1AC6C5A0E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5240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7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7F0AF-ABE5-0B48-B712-D23BADBD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7030A0"/>
                </a:solidFill>
              </a:rPr>
              <a:t>1. Team consultation sessions for final team presentation in Session 5</a:t>
            </a:r>
            <a:endParaRPr lang="en-AU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8B6B-F4B3-AF41-8123-C4C77710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5325"/>
            <a:ext cx="6851104" cy="5362675"/>
          </a:xfrm>
        </p:spPr>
        <p:txBody>
          <a:bodyPr/>
          <a:lstStyle/>
          <a:p>
            <a:r>
              <a:rPr lang="en-US" sz="1800" dirty="0"/>
              <a:t>Show </a:t>
            </a:r>
            <a:r>
              <a:rPr lang="en-US" sz="1800" u="sng" dirty="0"/>
              <a:t>A4 presentation</a:t>
            </a:r>
            <a:r>
              <a:rPr lang="en-US" sz="1800" dirty="0"/>
              <a:t> STRATEGY SUMMARY &amp; DRAFT SLIDES to teacher in consultation session in Session 6 (for teacher feedback) – one student to share screen</a:t>
            </a:r>
          </a:p>
          <a:p>
            <a:r>
              <a:rPr lang="en-US" sz="1800" dirty="0"/>
              <a:t>20 minutes max. each team. So 10 minutes max. for ‘Strategy Summary’ &amp; 10 minutes max. for ‘Slides’.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Team 10: 13.00 – 13.20</a:t>
            </a:r>
          </a:p>
          <a:p>
            <a:pPr marL="0" indent="0">
              <a:buNone/>
            </a:pPr>
            <a:r>
              <a:rPr lang="en-AU" sz="1800" dirty="0"/>
              <a:t>Team 9: 13.20 – 13.40</a:t>
            </a:r>
          </a:p>
          <a:p>
            <a:pPr marL="0" indent="0">
              <a:buNone/>
            </a:pPr>
            <a:r>
              <a:rPr lang="en-AU" sz="1800" dirty="0"/>
              <a:t>Team 8: 13.45 – 14.05</a:t>
            </a:r>
          </a:p>
          <a:p>
            <a:pPr marL="0" indent="0">
              <a:buNone/>
            </a:pPr>
            <a:r>
              <a:rPr lang="en-AU" sz="1800" dirty="0"/>
              <a:t>Team 7: 14.05 – 14.25</a:t>
            </a:r>
          </a:p>
          <a:p>
            <a:pPr marL="0" indent="0">
              <a:buNone/>
            </a:pPr>
            <a:r>
              <a:rPr lang="en-AU" sz="1800" dirty="0"/>
              <a:t>Team 6: 14.35 – 14.55</a:t>
            </a:r>
          </a:p>
          <a:p>
            <a:pPr marL="0" indent="0">
              <a:buNone/>
            </a:pPr>
            <a:r>
              <a:rPr lang="en-AU" sz="1800" dirty="0"/>
              <a:t>Team 5: 14.55 – 15.15</a:t>
            </a:r>
          </a:p>
          <a:p>
            <a:pPr marL="0" indent="0">
              <a:buNone/>
            </a:pPr>
            <a:r>
              <a:rPr lang="en-AU" sz="1800" dirty="0"/>
              <a:t>Team 4: 15.15 – 15.35</a:t>
            </a:r>
          </a:p>
          <a:p>
            <a:pPr marL="0" indent="0">
              <a:buNone/>
            </a:pPr>
            <a:r>
              <a:rPr lang="en-AU" sz="1800" dirty="0"/>
              <a:t>Team 3: 15.45 – 16.05</a:t>
            </a:r>
          </a:p>
          <a:p>
            <a:pPr marL="0" indent="0">
              <a:buNone/>
            </a:pPr>
            <a:r>
              <a:rPr lang="en-AU" sz="1800" dirty="0"/>
              <a:t>Team 2: 16.05 – 16.25</a:t>
            </a:r>
          </a:p>
          <a:p>
            <a:pPr marL="0" indent="0">
              <a:buNone/>
            </a:pPr>
            <a:r>
              <a:rPr lang="en-AU" sz="1800" dirty="0"/>
              <a:t>Team 1: 16.35 – 16.55</a:t>
            </a:r>
          </a:p>
        </p:txBody>
      </p:sp>
    </p:spTree>
    <p:extLst>
      <p:ext uri="{BB962C8B-B14F-4D97-AF65-F5344CB8AC3E}">
        <p14:creationId xmlns:p14="http://schemas.microsoft.com/office/powerpoint/2010/main" val="307948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3DD1D-089E-5843-88A5-1A4B9980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7030A0"/>
                </a:solidFill>
              </a:rPr>
              <a:t>2. Deliver A4 Presentation 60-second TEASERS: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046B-7C57-C049-B26B-4EECC6FD4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Topic, </a:t>
            </a:r>
          </a:p>
          <a:p>
            <a:pPr marL="0" indent="0">
              <a:buNone/>
            </a:pPr>
            <a:r>
              <a:rPr lang="en-US" dirty="0"/>
              <a:t>(2) Context </a:t>
            </a:r>
          </a:p>
          <a:p>
            <a:pPr marL="0" indent="0">
              <a:buNone/>
            </a:pPr>
            <a:r>
              <a:rPr lang="en-US" dirty="0"/>
              <a:t>(3) Main Points</a:t>
            </a:r>
            <a:endParaRPr lang="fi-FI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15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7A48A-CD3A-ED42-9066-8941618B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7030A0"/>
                </a:solidFill>
              </a:rPr>
              <a:t>3. A1 Written Task feedback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75399-80F6-644D-A322-49C592FC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few team submissions had the following positives:</a:t>
            </a:r>
          </a:p>
          <a:p>
            <a:r>
              <a:rPr lang="en-US" dirty="0"/>
              <a:t>Excellent language skills: clear message, fluid sentence structures, well written</a:t>
            </a:r>
            <a:r>
              <a:rPr lang="fi-FI" dirty="0"/>
              <a:t> </a:t>
            </a:r>
          </a:p>
          <a:p>
            <a:r>
              <a:rPr lang="en-US" dirty="0"/>
              <a:t>Message not too long. </a:t>
            </a:r>
          </a:p>
          <a:p>
            <a:r>
              <a:rPr lang="en-AU" dirty="0"/>
              <a:t>Very good intro paragraph: introduces who you are, some background info, outlines why you are writing, and hints at WIIFT. </a:t>
            </a:r>
          </a:p>
          <a:p>
            <a:r>
              <a:rPr lang="en-AU" dirty="0"/>
              <a:t>Great subject line: </a:t>
            </a:r>
            <a:r>
              <a:rPr lang="en-CA" dirty="0"/>
              <a:t>Request for participation in the project </a:t>
            </a:r>
          </a:p>
          <a:p>
            <a:r>
              <a:rPr lang="en-CA" dirty="0"/>
              <a:t>Great sentence:</a:t>
            </a:r>
          </a:p>
          <a:p>
            <a:r>
              <a:rPr lang="en-CA" dirty="0"/>
              <a:t>“We really believe this project will not only create solutions and well-being for the underprivileged, but it will also be of great benefits to Orion as a company, including but not limited to:” (bullet points)</a:t>
            </a:r>
            <a:endParaRPr lang="fi-FI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99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1070</Words>
  <Application>Microsoft Macintosh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Verdana</vt:lpstr>
      <vt:lpstr>nbs_slides_template(2008)-red</vt:lpstr>
      <vt:lpstr>A3 In-class test</vt:lpstr>
      <vt:lpstr>1. Quiz</vt:lpstr>
      <vt:lpstr>2. Writing task</vt:lpstr>
      <vt:lpstr>PowerPoint Presentation</vt:lpstr>
      <vt:lpstr>Today’s agenda</vt:lpstr>
      <vt:lpstr>Team names</vt:lpstr>
      <vt:lpstr>1. Team consultation sessions for final team presentation in Session 5</vt:lpstr>
      <vt:lpstr>2. Deliver A4 Presentation 60-second TEASERS: </vt:lpstr>
      <vt:lpstr>3. A1 Written Task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Session 4 reflection feedback (from you)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Michael</dc:creator>
  <cp:lastModifiedBy>Badham, Mark</cp:lastModifiedBy>
  <cp:revision>26</cp:revision>
  <dcterms:created xsi:type="dcterms:W3CDTF">2014-11-13T09:09:59Z</dcterms:created>
  <dcterms:modified xsi:type="dcterms:W3CDTF">2021-01-11T09:54:29Z</dcterms:modified>
</cp:coreProperties>
</file>