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5"/>
  </p:notesMasterIdLst>
  <p:sldIdLst>
    <p:sldId id="261" r:id="rId2"/>
    <p:sldId id="307" r:id="rId3"/>
    <p:sldId id="300" r:id="rId4"/>
    <p:sldId id="278" r:id="rId5"/>
    <p:sldId id="273" r:id="rId6"/>
    <p:sldId id="308" r:id="rId7"/>
    <p:sldId id="310" r:id="rId8"/>
    <p:sldId id="314" r:id="rId9"/>
    <p:sldId id="315" r:id="rId10"/>
    <p:sldId id="309" r:id="rId11"/>
    <p:sldId id="311" r:id="rId12"/>
    <p:sldId id="312" r:id="rId13"/>
    <p:sldId id="313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412"/>
    <p:restoredTop sz="96327"/>
  </p:normalViewPr>
  <p:slideViewPr>
    <p:cSldViewPr snapToGrid="0" snapToObjects="1">
      <p:cViewPr varScale="1">
        <p:scale>
          <a:sx n="118" d="100"/>
          <a:sy n="118" d="100"/>
        </p:scale>
        <p:origin x="216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8998D-C164-5947-BB80-4E8AE1F4B388}" type="datetimeFigureOut">
              <a:rPr lang="fr-FR" smtClean="0"/>
              <a:t>28/01/2021</a:t>
            </a:fld>
            <a:endParaRPr lang="fr-FR"/>
          </a:p>
        </p:txBody>
      </p:sp>
      <p:sp>
        <p:nvSpPr>
          <p:cNvPr id="4" name="Espace réservé de l'image de diapositiv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5C413-389E-104B-8BE2-B5F082E3D33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35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B9BD23-1322-B34D-95E3-DE3358205B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8A541-A077-6347-85E7-15EB4C31D7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00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BD23-1322-B34D-95E3-DE3358205B7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5137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18A541-A077-6347-85E7-15EB4C31D7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261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BD23-1322-B34D-95E3-DE3358205B7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305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BD23-1322-B34D-95E3-DE3358205B7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68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B9BD23-1322-B34D-95E3-DE3358205B7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fr-CA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36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23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34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10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402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50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39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393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984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28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CA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85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CA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Click to edit Master text styles</a:t>
            </a:r>
          </a:p>
          <a:p>
            <a:pPr lvl="1"/>
            <a:r>
              <a:rPr lang="fr-CA"/>
              <a:t>Second level</a:t>
            </a:r>
          </a:p>
          <a:p>
            <a:pPr lvl="2"/>
            <a:r>
              <a:rPr lang="fr-CA"/>
              <a:t>Third level</a:t>
            </a:r>
          </a:p>
          <a:p>
            <a:pPr lvl="3"/>
            <a:r>
              <a:rPr lang="fr-CA"/>
              <a:t>Fourth level</a:t>
            </a:r>
          </a:p>
          <a:p>
            <a:pPr lvl="4"/>
            <a:r>
              <a:rPr lang="fr-CA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1E09BAB4-8F6D-6D45-87B1-75861ECE62A2}" type="datetimeFigureOut">
              <a:rPr lang="en-US" smtClean="0"/>
              <a:t>1/28/21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3476B16E-976E-8D49-AFDF-9E355293441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485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2299504" y="3828327"/>
            <a:ext cx="7569843" cy="2086336"/>
          </a:xfrm>
        </p:spPr>
        <p:txBody>
          <a:bodyPr>
            <a:normAutofit fontScale="85000" lnSpcReduction="10000"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POSTHUMAN INTERCONNECTIVITY</a:t>
            </a:r>
          </a:p>
          <a:p>
            <a:r>
              <a:rPr lang="en-US" sz="3200" dirty="0">
                <a:solidFill>
                  <a:schemeClr val="tx1"/>
                </a:solidFill>
              </a:rPr>
              <a:t>From theory to practice</a:t>
            </a:r>
          </a:p>
          <a:p>
            <a:r>
              <a:rPr lang="en-US" b="1" dirty="0">
                <a:solidFill>
                  <a:srgbClr val="F79646"/>
                </a:solidFill>
              </a:rPr>
              <a:t>Dr. Christine Daigle</a:t>
            </a:r>
          </a:p>
          <a:p>
            <a:r>
              <a:rPr lang="en-US" b="1" dirty="0">
                <a:solidFill>
                  <a:srgbClr val="F79646"/>
                </a:solidFill>
              </a:rPr>
              <a:t>Research Director/Core Fellow, Helsinki Collegium for Advanced Studies </a:t>
            </a:r>
          </a:p>
          <a:p>
            <a:r>
              <a:rPr lang="en-US" b="1" dirty="0">
                <a:solidFill>
                  <a:srgbClr val="F79646"/>
                </a:solidFill>
              </a:rPr>
              <a:t>Professor of Philosophy and Director of the Posthumanism Research Institute, Brock University 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2209800" y="300943"/>
            <a:ext cx="7772400" cy="3176971"/>
          </a:xfrm>
        </p:spPr>
        <p:txBody>
          <a:bodyPr>
            <a:normAutofit/>
          </a:bodyPr>
          <a:lstStyle/>
          <a:p>
            <a:endParaRPr lang="en-US" sz="2700" b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0A140ED-EB5E-954D-AD69-7F17C87B5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179" y="300943"/>
            <a:ext cx="6370488" cy="317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703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A0A8AA8D-0FB5-674B-A0AA-A1C5757C34F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3"/>
          <a:srcRect l="6726" r="31285" b="2"/>
          <a:stretch/>
        </p:blipFill>
        <p:spPr>
          <a:xfrm rot="5400000">
            <a:off x="6483695" y="883944"/>
            <a:ext cx="4372241" cy="5289872"/>
          </a:xfrm>
          <a:noFill/>
        </p:spPr>
      </p:pic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48AA15D6-80C8-F94F-AD74-5DBD3E5CA6A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4"/>
          <a:stretch>
            <a:fillRect/>
          </a:stretch>
        </p:blipFill>
        <p:spPr>
          <a:xfrm>
            <a:off x="2319468" y="3460083"/>
            <a:ext cx="2968933" cy="2223834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79646"/>
                </a:solidFill>
              </a:rPr>
              <a:t>Yards: manicured or wild?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0082B3F-8EBA-FF41-A40C-FEF88ABB6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248" y="1417637"/>
            <a:ext cx="2926687" cy="194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7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52E3A8E-D92F-5140-869B-FD66BDE4FE8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812800" y="2195386"/>
            <a:ext cx="4797287" cy="3039165"/>
          </a:xfrm>
        </p:spPr>
      </p:pic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0A46E211-13DD-CE44-87F2-723F0A4EB72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976241" y="2195386"/>
            <a:ext cx="5402959" cy="3039165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90CD491-C8DF-D344-8362-45094ACD2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79646"/>
                </a:solidFill>
              </a:rPr>
              <a:t>Urban development</a:t>
            </a:r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54709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42DF75E-7B49-7D4E-8EA9-B67D86345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325" y="2317750"/>
            <a:ext cx="4079875" cy="26797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BAE0A4-7806-0248-AAA7-4FDAFC84785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964113" y="2317750"/>
            <a:ext cx="2206625" cy="1417638"/>
          </a:xfr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69C11A26-EE24-1349-98AE-CCAB29C471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113" y="3806825"/>
            <a:ext cx="2206625" cy="11906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7D8BEE-52B7-C048-ACFE-1C7561A556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238" y="2317750"/>
            <a:ext cx="4137025" cy="26797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0B2D632-EA84-F440-8578-4062E380F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79646"/>
                </a:solidFill>
              </a:rPr>
              <a:t>Redesigning downtown Thorold</a:t>
            </a:r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3658708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8FAD924-F6F3-6349-B2FC-D71F2110C6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157413"/>
            <a:ext cx="6823075" cy="30003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C00CD7D-73D4-CA47-B6C2-29C3A35D14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313" y="2157413"/>
            <a:ext cx="3670300" cy="1751013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33B7A09-0D06-8249-A7A7-D4B6F506E0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4"/>
          <a:stretch>
            <a:fillRect/>
          </a:stretch>
        </p:blipFill>
        <p:spPr>
          <a:xfrm>
            <a:off x="7707313" y="3979863"/>
            <a:ext cx="1827213" cy="1177925"/>
          </a:xfr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FBE374D-D05C-A843-B970-F259C0811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7550" y="3979863"/>
            <a:ext cx="1771650" cy="117792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57520B2-8754-8B42-8F71-4CAAB134E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anchor="b">
            <a:normAutofit/>
          </a:bodyPr>
          <a:lstStyle/>
          <a:p>
            <a:r>
              <a:rPr lang="en-US" dirty="0">
                <a:solidFill>
                  <a:srgbClr val="F79646"/>
                </a:solidFill>
              </a:rPr>
              <a:t>Urban design with </a:t>
            </a:r>
            <a:r>
              <a:rPr lang="en-US" dirty="0" err="1">
                <a:solidFill>
                  <a:srgbClr val="F79646"/>
                </a:solidFill>
              </a:rPr>
              <a:t>posthumanist</a:t>
            </a:r>
            <a:r>
              <a:rPr lang="en-US" dirty="0">
                <a:solidFill>
                  <a:srgbClr val="F79646"/>
                </a:solidFill>
              </a:rPr>
              <a:t> principles?</a:t>
            </a:r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40308976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B4CE8-08B9-2746-AB2A-7F6C7EF2D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err="1">
                <a:solidFill>
                  <a:srgbClr val="F79646"/>
                </a:solidFill>
              </a:rPr>
              <a:t>Posthumanist</a:t>
            </a:r>
            <a:r>
              <a:rPr lang="en-US" dirty="0">
                <a:solidFill>
                  <a:srgbClr val="F79646"/>
                </a:solidFill>
              </a:rPr>
              <a:t> Material feminism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D6B552-3D80-5046-B9FF-CA2D9128C19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sz="2800" dirty="0"/>
          </a:p>
          <a:p>
            <a:pPr>
              <a:defRPr/>
            </a:pPr>
            <a:endParaRPr lang="en-US" sz="2800" dirty="0"/>
          </a:p>
          <a:p>
            <a:pPr>
              <a:defRPr/>
            </a:pPr>
            <a:r>
              <a:rPr lang="en-US" sz="2800" dirty="0"/>
              <a:t>Rejection of human exceptionalism and anthropocentrism</a:t>
            </a:r>
          </a:p>
          <a:p>
            <a:pPr>
              <a:defRPr/>
            </a:pPr>
            <a:r>
              <a:rPr lang="en-US" sz="2800" dirty="0"/>
              <a:t>Agentic capacity </a:t>
            </a:r>
          </a:p>
          <a:p>
            <a:pPr>
              <a:defRPr/>
            </a:pPr>
            <a:r>
              <a:rPr lang="en-US" sz="2800" dirty="0"/>
              <a:t>Interconnectivity -- vulnerability</a:t>
            </a:r>
          </a:p>
          <a:p>
            <a:pPr marL="0" indent="0">
              <a:buNone/>
              <a:defRPr/>
            </a:pPr>
            <a:endParaRPr lang="en-US" sz="2000" dirty="0"/>
          </a:p>
          <a:p>
            <a:pPr marL="0" indent="0">
              <a:buNone/>
              <a:defRPr/>
            </a:pPr>
            <a:endParaRPr lang="en-US" sz="2400" dirty="0"/>
          </a:p>
        </p:txBody>
      </p:sp>
      <p:pic>
        <p:nvPicPr>
          <p:cNvPr id="44035" name="Content Placeholder 3" descr="Disintegration11-950x635.jpg">
            <a:extLst>
              <a:ext uri="{FF2B5EF4-FFF2-40B4-BE49-F238E27FC236}">
                <a16:creationId xmlns:a16="http://schemas.microsoft.com/office/drawing/2014/main" id="{112837B0-6D2C-194C-86E1-7392439EDA4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0" b="11160"/>
          <a:stretch>
            <a:fillRect/>
          </a:stretch>
        </p:blipFill>
        <p:spPr bwMode="auto">
          <a:xfrm>
            <a:off x="6096000" y="3494409"/>
            <a:ext cx="4275221" cy="222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6871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pPr marL="457200" lvl="1" indent="0">
              <a:buNone/>
            </a:pPr>
            <a:endParaRPr lang="en-US" sz="2400" dirty="0"/>
          </a:p>
        </p:txBody>
      </p:sp>
      <p:pic>
        <p:nvPicPr>
          <p:cNvPr id="10" name="Content Placeholder 9" descr="p02bl3rt_670.jpg"/>
          <p:cNvPicPr>
            <a:picLocks noGrp="1" noChangeAspect="1"/>
          </p:cNvPicPr>
          <p:nvPr>
            <p:ph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2" r="18983"/>
          <a:stretch/>
        </p:blipFill>
        <p:spPr>
          <a:xfrm>
            <a:off x="2235095" y="1417638"/>
            <a:ext cx="4418693" cy="41148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79646"/>
                </a:solidFill>
              </a:rPr>
              <a:t>Becoming and interconnectivity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1695B52-894D-C14D-80C4-989FAE0BA465}"/>
              </a:ext>
            </a:extLst>
          </p:cNvPr>
          <p:cNvSpPr txBox="1"/>
          <p:nvPr/>
        </p:nvSpPr>
        <p:spPr>
          <a:xfrm>
            <a:off x="6844146" y="1417639"/>
            <a:ext cx="3315749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human is 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 perpetual becoming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grounded in fluctuating processes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radically entangled … subjectively AND materially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83491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3812907-CF5F-954E-B392-37855236F62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endParaRPr lang="en-CA" sz="2400" dirty="0"/>
          </a:p>
          <a:p>
            <a:r>
              <a:rPr lang="en-CA" sz="2400" dirty="0"/>
              <a:t>Beings are permeated by their habitats.</a:t>
            </a:r>
          </a:p>
          <a:p>
            <a:pPr marL="0" indent="0">
              <a:buNone/>
            </a:pPr>
            <a:endParaRPr lang="en-CA" sz="2400" dirty="0"/>
          </a:p>
          <a:p>
            <a:r>
              <a:rPr lang="en-CA" sz="2400" dirty="0"/>
              <a:t>Porous membranes allow for vital traffic to take place: an unfolding necessary process that sustains life</a:t>
            </a:r>
          </a:p>
          <a:p>
            <a:pPr marL="0" indent="0">
              <a:buNone/>
            </a:pPr>
            <a:endParaRPr lang="en-CA" sz="2400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5DCC09F3-72A9-0240-B526-F6961A1F7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79646"/>
                </a:solidFill>
              </a:rPr>
              <a:t>Material entanglement</a:t>
            </a:r>
            <a:endParaRPr lang="fr-FR" dirty="0">
              <a:solidFill>
                <a:srgbClr val="FF8000"/>
              </a:solidFill>
            </a:endParaRP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81662B03-4DF6-2F48-A25B-AF881A50E6A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906763" y="1600199"/>
            <a:ext cx="2600365" cy="1733577"/>
          </a:xfr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A5FFF79-3562-364C-A9CC-0DF94109F4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528" y="2526132"/>
            <a:ext cx="2588872" cy="2262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738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400" dirty="0"/>
              <a:t>Agency is not the willful expression of freedom by an autarkic and autonomous being.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Undermines the fantasy of human mastery and exception</a:t>
            </a:r>
          </a:p>
          <a:p>
            <a:endParaRPr lang="en-US" sz="2400" dirty="0"/>
          </a:p>
          <a:p>
            <a:r>
              <a:rPr lang="en-US" sz="2400" dirty="0"/>
              <a:t>Attention to materiality unveils collective material agency/agentic capacity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4"/>
          </p:nvPr>
        </p:nvPicPr>
        <p:blipFill>
          <a:blip r:embed="rId3"/>
          <a:srcRect t="-41837" b="-41837"/>
          <a:stretch>
            <a:fillRect/>
          </a:stretch>
        </p:blipFill>
        <p:spPr>
          <a:xfrm>
            <a:off x="6746742" y="619690"/>
            <a:ext cx="3311659" cy="3649583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79646"/>
                </a:solidFill>
              </a:rPr>
              <a:t>AGENTIC CAPACITY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D36B587-5FA6-A04F-8C7C-37222DC7A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741" y="3860470"/>
            <a:ext cx="3311659" cy="185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023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>
                <a:solidFill>
                  <a:srgbClr val="F79646"/>
                </a:solidFill>
              </a:rPr>
              <a:t>From theory to practice</a:t>
            </a:r>
            <a:endParaRPr lang="en-US" dirty="0"/>
          </a:p>
        </p:txBody>
      </p:sp>
      <p:sp>
        <p:nvSpPr>
          <p:cNvPr id="13" name="Espace réservé du contenu 12">
            <a:extLst>
              <a:ext uri="{FF2B5EF4-FFF2-40B4-BE49-F238E27FC236}">
                <a16:creationId xmlns:a16="http://schemas.microsoft.com/office/drawing/2014/main" id="{C5FAD849-6328-9949-8A2E-62BB6C85134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fr-FI" sz="2400" dirty="0"/>
          </a:p>
          <a:p>
            <a:pPr marL="0" indent="0">
              <a:buNone/>
            </a:pPr>
            <a:r>
              <a:rPr lang="fr-FI" sz="2400" dirty="0"/>
              <a:t>Reconceptualizing the human, the nonhuman, the world and their relations should impact how we do things: Theory is not (or should not be) done in a vaccuum.</a:t>
            </a:r>
          </a:p>
          <a:p>
            <a:pPr marL="0" indent="0">
              <a:buNone/>
            </a:pPr>
            <a:endParaRPr lang="fr-FI" sz="2400" dirty="0"/>
          </a:p>
          <a:p>
            <a:pPr marL="0" indent="0">
              <a:buNone/>
            </a:pPr>
            <a:r>
              <a:rPr lang="fr-FI" sz="2400" dirty="0"/>
              <a:t>How does it impact the way we choose to inhabit the world through our housing, urban development, and use of the environment? How do we share the space with nonhumans?</a:t>
            </a:r>
          </a:p>
        </p:txBody>
      </p:sp>
    </p:spTree>
    <p:extLst>
      <p:ext uri="{BB962C8B-B14F-4D97-AF65-F5344CB8AC3E}">
        <p14:creationId xmlns:p14="http://schemas.microsoft.com/office/powerpoint/2010/main" val="2910931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C97ED5-0F8A-9344-ACDA-8B824449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79646"/>
                </a:solidFill>
              </a:rPr>
              <a:t>Sharing spaces with nonhumans</a:t>
            </a:r>
            <a:endParaRPr lang="fr-FI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B270D58-98F8-F34B-935F-993909A2C0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2799" y="1600200"/>
            <a:ext cx="6676571" cy="4114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I" sz="2000" dirty="0"/>
              <a:t>The Thorold forest – aka my backyard – is home to many beings.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38ADB0C3-FE36-584D-80BA-7DDE8E494B43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929390" y="2044150"/>
            <a:ext cx="4894467" cy="3670850"/>
          </a:xfr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B47C969-28D2-0742-9833-C95C3A624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7015396" y="1584238"/>
            <a:ext cx="4676929" cy="35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216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C97ED5-0F8A-9344-ACDA-8B8244490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79646"/>
                </a:solidFill>
              </a:rPr>
              <a:t>Sharing spaces with nonhumans</a:t>
            </a:r>
            <a:endParaRPr lang="fr-FI" dirty="0"/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3F1302CE-3B04-D748-835B-1CC979CB695F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 rot="5400000">
            <a:off x="6906462" y="1599737"/>
            <a:ext cx="4733402" cy="3550052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16C5856-FF8B-FF4E-899F-C145F4EB05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895" y="1609202"/>
            <a:ext cx="5509682" cy="4132262"/>
          </a:xfrm>
          <a:prstGeom prst="rect">
            <a:avLst/>
          </a:prstGeom>
        </p:spPr>
      </p:pic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BF1C83D4-4D7A-7B45-8CD9-EFB70D33620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 flipV="1">
            <a:off x="7213600" y="1240971"/>
            <a:ext cx="1505857" cy="385693"/>
          </a:xfrm>
        </p:spPr>
        <p:txBody>
          <a:bodyPr/>
          <a:lstStyle/>
          <a:p>
            <a:pPr marL="0" indent="0">
              <a:buNone/>
            </a:pPr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109279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9116.mov" descr="IMG_9116.mov">
            <a:hlinkClick r:id="" action="ppaction://media"/>
            <a:extLst>
              <a:ext uri="{FF2B5EF4-FFF2-40B4-BE49-F238E27FC236}">
                <a16:creationId xmlns:a16="http://schemas.microsoft.com/office/drawing/2014/main" id="{C5E27E7B-125C-3E42-B58C-3A953923E7CF}"/>
              </a:ext>
            </a:extLst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38712" y="1621971"/>
            <a:ext cx="2314575" cy="4114800"/>
          </a:xfrm>
          <a:noFill/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3F2DB74-0E06-FF46-82E7-E332EDFBFF48}"/>
              </a:ext>
            </a:extLst>
          </p:cNvPr>
          <p:cNvSpPr txBox="1"/>
          <p:nvPr/>
        </p:nvSpPr>
        <p:spPr>
          <a:xfrm>
            <a:off x="6400800" y="1600200"/>
            <a:ext cx="4978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3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itchFamily="34" charset="0"/>
              <a:buChar char="•"/>
            </a:pPr>
            <a:endParaRPr lang="fr-FI" sz="1700" spc="3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CC97ED5-0F8A-9344-ACDA-8B8244490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>
                <a:solidFill>
                  <a:srgbClr val="F79646"/>
                </a:solidFill>
              </a:rPr>
              <a:t>Sharing spaces with nonhumans</a:t>
            </a:r>
            <a:endParaRPr lang="fr-FI" dirty="0"/>
          </a:p>
        </p:txBody>
      </p:sp>
    </p:spTree>
    <p:extLst>
      <p:ext uri="{BB962C8B-B14F-4D97-AF65-F5344CB8AC3E}">
        <p14:creationId xmlns:p14="http://schemas.microsoft.com/office/powerpoint/2010/main" val="34068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Horizon">
  <a:themeElements>
    <a:clrScheme name="Custom 1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Horizon">
      <a:maj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ＭＳ ゴシック"/>
        <a:font script="Hang" typeface="HY얕은샘물M"/>
        <a:font script="Hans" typeface="华文新魏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249</Words>
  <Application>Microsoft Macintosh PowerPoint</Application>
  <PresentationFormat>Grand écran</PresentationFormat>
  <Paragraphs>50</Paragraphs>
  <Slides>13</Slides>
  <Notes>7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7" baseType="lpstr">
      <vt:lpstr>Arial</vt:lpstr>
      <vt:lpstr>Arial Narrow</vt:lpstr>
      <vt:lpstr>Calibri</vt:lpstr>
      <vt:lpstr>1_Horizon</vt:lpstr>
      <vt:lpstr>Présentation PowerPoint</vt:lpstr>
      <vt:lpstr>Posthumanist Material feminism </vt:lpstr>
      <vt:lpstr>Becoming and interconnectivity</vt:lpstr>
      <vt:lpstr>Material entanglement</vt:lpstr>
      <vt:lpstr>AGENTIC CAPACITY</vt:lpstr>
      <vt:lpstr>From theory to practice</vt:lpstr>
      <vt:lpstr>Sharing spaces with nonhumans</vt:lpstr>
      <vt:lpstr>Sharing spaces with nonhumans</vt:lpstr>
      <vt:lpstr>Sharing spaces with nonhumans</vt:lpstr>
      <vt:lpstr>Yards: manicured or wild?</vt:lpstr>
      <vt:lpstr>Urban development</vt:lpstr>
      <vt:lpstr>Redesigning downtown Thorold</vt:lpstr>
      <vt:lpstr>Urban design with posthumanist principles?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Christine Daigle</dc:creator>
  <cp:lastModifiedBy>Daigle, Christine</cp:lastModifiedBy>
  <cp:revision>31</cp:revision>
  <cp:lastPrinted>2020-11-02T12:44:54Z</cp:lastPrinted>
  <dcterms:created xsi:type="dcterms:W3CDTF">2020-10-15T15:31:37Z</dcterms:created>
  <dcterms:modified xsi:type="dcterms:W3CDTF">2021-01-28T08:02:29Z</dcterms:modified>
</cp:coreProperties>
</file>