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havya omkar" initials="" lastIdx="1" clrIdx="0"/>
  <p:cmAuthor id="1" name="Hanna Koponen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3-26T18:31:14.377" idx="1">
    <p:pos x="6000" y="0"/>
    <p:text>highlighting our scenario by colours</p:text>
  </p:cm>
  <p:cm authorId="1" dt="2017-03-26T18:31:14.377" idx="1">
    <p:pos x="6000" y="100"/>
    <p:text>Good idea, now it is easy to see what is the scenario defined in the VNC :)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anquelab.com/2017/02/13/credit-mutuel-arkea-1ere-banque-francaise-a-permettre-le-paiement-mobile-sans-contact-avec-authentification-biometrique-par-empreinte-digitale/" TargetMode="External"/><Relationship Id="rId4" Type="http://schemas.openxmlformats.org/officeDocument/2006/relationships/hyperlink" Target="http://www.latribune.fr/entreprises-finance/banques-finance/toute-la-banque-dans-sa-poche-664471.html" TargetMode="External"/><Relationship Id="rId5" Type="http://schemas.openxmlformats.org/officeDocument/2006/relationships/hyperlink" Target="http://www.cbanque.com/actu/56374/banque-en-ligne-pourquoi-ne-peut-on-pas-y-ouvrir-son-tout-premier-compte-bancaire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To the final presentation: One slide for Porter’s 5 forces</a:t>
            </a:r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you can change the conclusion it is not fix.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One slide to explain initial authentication and strong identification is needed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How other countries have solved the problem?</a:t>
            </a:r>
          </a:p>
        </p:txBody>
      </p:sp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/>
              <a:t>Uncertainties are too close to each other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/>
              <a:t>Suggestions from Heikki: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/>
              <a:t>Who takes care of the identification, bank or third party?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/>
              <a:t>Trust network?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/>
              <a:t>Can the biometrical identification reach good enough level?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U3: Can bank trust the third party identification?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U4: Is imposing of the requirement for ID card needed even for opening the bank account?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U5: Can the banks trust other banks to provide bank credentials for people who are already customers for other bank?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example : service provider, 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beetween end user and S-pankki we use wifi or 3G/4G. beetween s-pankki and third party can be ethernet by IP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I think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it is in french, but just they said that it is possible to pay with a smartphone with fingerprint 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https://banquelab.com/2017/02/13/credit-mutuel-arkea-1ere-banque-francaise-a-permettre-le-paiement-mobile-sans-contact-avec-authentification-biometrique-par-empreinte-digitale/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an other one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http://www.latribune.fr/entreprises-finance/banques-finance/toute-la-banque-dans-sa-poche-664471.html</a:t>
            </a:r>
          </a:p>
          <a:p>
            <a:pPr lvl="0">
              <a:spcBef>
                <a:spcPts val="0"/>
              </a:spcBef>
              <a:buNone/>
            </a:pPr>
            <a:r>
              <a:rPr lang="en-US" sz="1200">
                <a:solidFill>
                  <a:srgbClr val="33333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Société Générale propose ainsi 40 sortes d'alertes à paramétrer : dépense inhabituelle, rejet d'opération, prélèvement, solde plancher, etc., pour éviter les mauvaises surprises et mieux gérer son budget.</a:t>
            </a:r>
          </a:p>
          <a:p>
            <a:pPr lvl="0">
              <a:spcBef>
                <a:spcPts val="0"/>
              </a:spcBef>
              <a:buNone/>
            </a:pPr>
            <a:endParaRPr sz="1200">
              <a:solidFill>
                <a:srgbClr val="33333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lvl="0">
              <a:spcBef>
                <a:spcPts val="0"/>
              </a:spcBef>
              <a:buNone/>
            </a:pPr>
            <a:r>
              <a:rPr lang="en-US" sz="1200" u="sng">
                <a:solidFill>
                  <a:schemeClr val="hlink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5"/>
              </a:rPr>
              <a:t>http://www.cbanque.com/actu/56374/banque-en-ligne-pourquoi-ne-peut-on-pas-y-ouvrir-son-tout-premier-compte-bancaire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33333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Orang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3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2"/>
          </p:nvPr>
        </p:nvSpPr>
        <p:spPr>
          <a:xfrm>
            <a:off x="5144400" y="5961600"/>
            <a:ext cx="1961999" cy="6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3"/>
          </p:nvPr>
        </p:nvSpPr>
        <p:spPr>
          <a:xfrm>
            <a:off x="7426800" y="5961600"/>
            <a:ext cx="1133999" cy="6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4"/>
          </p:nvPr>
        </p:nvSpPr>
        <p:spPr>
          <a:xfrm>
            <a:off x="2862000" y="6138000"/>
            <a:ext cx="2026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5"/>
          </p:nvPr>
        </p:nvSpPr>
        <p:spPr>
          <a:xfrm>
            <a:off x="572400" y="6138000"/>
            <a:ext cx="20483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6"/>
          </p:nvPr>
        </p:nvSpPr>
        <p:spPr>
          <a:xfrm>
            <a:off x="572400" y="5961600"/>
            <a:ext cx="2048399" cy="1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600" marR="0" lvl="1" indent="-208199" algn="l" rtl="0">
              <a:spcBef>
                <a:spcPts val="28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2862261" y="5961062"/>
            <a:ext cx="2027236" cy="1762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One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with margi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572400" y="15840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ly 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wo Content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572400" y="1584000"/>
            <a:ext cx="3923999" cy="413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648200" y="1584000"/>
            <a:ext cx="3923999" cy="413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52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3"/>
          </p:nvPr>
        </p:nvSpPr>
        <p:spPr>
          <a:xfrm>
            <a:off x="5144400" y="6145200"/>
            <a:ext cx="1537199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4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9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73050" marR="0" lvl="1" indent="-4762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5000"/>
              <a:buFont typeface="Arial"/>
              <a:buChar char="–"/>
              <a:defRPr sz="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73050" marR="0" lvl="2" indent="-952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3050" marR="0" lvl="3" indent="-381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3050" marR="0" lvl="4" indent="-381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0" marR="0" lvl="5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3600" marR="0" lvl="6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73600" marR="0" lvl="7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3600" marR="0" lvl="8" indent="-38649" algn="l" rtl="0">
              <a:spcBef>
                <a:spcPts val="300"/>
              </a:spcBef>
              <a:buClr>
                <a:schemeClr val="dk1"/>
              </a:buClr>
              <a:buSzPct val="100000"/>
              <a:buFont typeface="Noto Sans Symbols"/>
              <a:buChar char="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lectr-Eng_21_RGB_2"/>
          <p:cNvPicPr preferRelativeResize="0"/>
          <p:nvPr/>
        </p:nvPicPr>
        <p:blipFill rotWithShape="1">
          <a:blip r:embed="rId3">
            <a:alphaModFix/>
          </a:blip>
          <a:srcRect t="1408"/>
          <a:stretch/>
        </p:blipFill>
        <p:spPr>
          <a:xfrm>
            <a:off x="26986" y="0"/>
            <a:ext cx="2089150" cy="19240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/>
          <p:nvPr/>
        </p:nvSpPr>
        <p:spPr>
          <a:xfrm>
            <a:off x="406400" y="1712911"/>
            <a:ext cx="8326437" cy="3921124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2862261" y="5961062"/>
            <a:ext cx="2027236" cy="1762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i="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Shape 25" descr="Aalto_EN_Electr-Eng_13_RGB_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5900" y="5815012"/>
            <a:ext cx="2519361" cy="104298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300" cy="1081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300" cy="4135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3430587" y="6275387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430587" y="6145212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3430587" y="6400800"/>
            <a:ext cx="1544636" cy="1254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9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 txBox="1"/>
          <p:nvPr/>
        </p:nvSpPr>
        <p:spPr>
          <a:xfrm>
            <a:off x="571500" y="5813425"/>
            <a:ext cx="7988300" cy="65086"/>
          </a:xfrm>
          <a:prstGeom prst="rect">
            <a:avLst/>
          </a:prstGeom>
          <a:solidFill>
            <a:srgbClr val="FF7900">
              <a:alpha val="89411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ctrTitle"/>
          </p:nvPr>
        </p:nvSpPr>
        <p:spPr>
          <a:xfrm>
            <a:off x="573087" y="1771650"/>
            <a:ext cx="7772400" cy="13319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S-38.3046 Value Network Design for Internet</a:t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subTitle" idx="1"/>
          </p:nvPr>
        </p:nvSpPr>
        <p:spPr>
          <a:xfrm>
            <a:off x="573075" y="2746974"/>
            <a:ext cx="6285000" cy="27362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Case: </a:t>
            </a:r>
            <a:r>
              <a:rPr lang="en-US"/>
              <a:t>Initial Authentication Service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/>
              <a:t>Final Presentation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endParaRPr/>
          </a:p>
          <a:p>
            <a:pPr marL="0" marR="0" lvl="0" indent="-69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/>
              <a:t>Bhavya Omkarappa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/>
              <a:t>Florian Lalet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/>
              <a:t>Hanna Koponen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STOF - Critical design issues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573087" y="1431925"/>
            <a:ext cx="7988400" cy="413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b="1" dirty="0"/>
              <a:t>Service domain</a:t>
            </a:r>
          </a:p>
          <a:p>
            <a:pPr marL="457200" lvl="0" indent="-330200">
              <a:spcBef>
                <a:spcPts val="0"/>
              </a:spcBef>
              <a:buSzPct val="100000"/>
            </a:pPr>
            <a:r>
              <a:rPr lang="en-US" sz="1600" dirty="0"/>
              <a:t>Target group: people without bank credentials/ with other bank credentials</a:t>
            </a:r>
          </a:p>
          <a:p>
            <a:pPr marL="457200" lvl="0" indent="-330200">
              <a:spcBef>
                <a:spcPts val="0"/>
              </a:spcBef>
              <a:buSzPct val="100000"/>
            </a:pPr>
            <a:r>
              <a:rPr lang="en-US" sz="1600" dirty="0"/>
              <a:t>Value creation: Efficient and faster way to get bank credentials</a:t>
            </a:r>
          </a:p>
          <a:p>
            <a:pPr marL="457200" lvl="0" indent="-330200" rtl="0">
              <a:spcBef>
                <a:spcPts val="0"/>
              </a:spcBef>
              <a:buSzPct val="100000"/>
            </a:pPr>
            <a:r>
              <a:rPr lang="en-US" sz="1600" dirty="0"/>
              <a:t>Trust for third party identification</a:t>
            </a:r>
          </a:p>
          <a:p>
            <a:pPr marL="0" lvl="0" indent="0" rtl="0">
              <a:spcBef>
                <a:spcPts val="1000"/>
              </a:spcBef>
              <a:buNone/>
            </a:pPr>
            <a:r>
              <a:rPr lang="en-US" sz="1800" b="1" dirty="0"/>
              <a:t>Technology domain: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Identification service technology is secure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No data leak between application/software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Bank software performance quality</a:t>
            </a:r>
          </a:p>
          <a:p>
            <a:pPr marL="0" lvl="0" indent="0" rtl="0">
              <a:spcBef>
                <a:spcPts val="1000"/>
              </a:spcBef>
              <a:buNone/>
            </a:pPr>
            <a:r>
              <a:rPr lang="en-US" sz="1800" b="1" dirty="0"/>
              <a:t>Organizational domain: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Trusted third party vendor is selected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Application governed by bank and identification by third party</a:t>
            </a:r>
          </a:p>
          <a:p>
            <a:pPr marL="0" lvl="0" indent="0" rtl="0">
              <a:spcBef>
                <a:spcPts val="1000"/>
              </a:spcBef>
              <a:buNone/>
            </a:pPr>
            <a:r>
              <a:rPr lang="en-US" sz="1800" b="1" dirty="0"/>
              <a:t>Financial domain: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Opening bank account charge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Integration costs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1600" dirty="0"/>
              <a:t>Investment for authentication and authorization services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600" dirty="0"/>
          </a:p>
          <a:p>
            <a:pPr marL="0" lvl="0" indent="0">
              <a:spcBef>
                <a:spcPts val="0"/>
              </a:spcBef>
              <a:buNone/>
            </a:pPr>
            <a:endParaRPr sz="1600" dirty="0"/>
          </a:p>
          <a:p>
            <a:pPr lvl="0">
              <a:spcBef>
                <a:spcPts val="0"/>
              </a:spcBef>
              <a:buNone/>
            </a:pPr>
            <a:endParaRPr sz="1800" dirty="0"/>
          </a:p>
        </p:txBody>
      </p:sp>
      <p:sp>
        <p:nvSpPr>
          <p:cNvPr id="167" name="Shape 167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STOF CSF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400" cy="413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Application is user friendly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Application’s performance is in good level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API between the bank and Third Party/ Government is secure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Identification technology is secure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Business model is beneficial for the bank and Third Party /Government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The </a:t>
            </a:r>
            <a:r>
              <a:rPr lang="en-US" sz="1800">
                <a:solidFill>
                  <a:srgbClr val="222222"/>
                </a:solidFill>
                <a:highlight>
                  <a:srgbClr val="FFFFFF"/>
                </a:highlight>
              </a:rPr>
              <a:t>collaboration</a:t>
            </a:r>
            <a:r>
              <a:rPr lang="en-US" sz="1800"/>
              <a:t> of sharing the identification is centralized.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Erases the requirement of person visit to the bank.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800"/>
              <a:t>Applicable for all the target group (New International customer,Existing International customer, Existing Finnish customer, New Finnish customer) 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Conclusion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400" cy="413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 dirty="0"/>
              <a:t>  For S-</a:t>
            </a:r>
            <a:r>
              <a:rPr lang="en-US" sz="1800" dirty="0" err="1"/>
              <a:t>Pankki</a:t>
            </a:r>
            <a:r>
              <a:rPr lang="en-US" sz="1800" dirty="0"/>
              <a:t>, the success of Initial Authentication Service with biometrics will allow to :</a:t>
            </a:r>
          </a:p>
          <a:p>
            <a:pPr marL="914400" lvl="0" indent="-228600">
              <a:spcBef>
                <a:spcPts val="0"/>
              </a:spcBef>
            </a:pPr>
            <a:r>
              <a:rPr lang="en-US" sz="1800" dirty="0"/>
              <a:t>make easier to open the first bank account and keeping a strong identification</a:t>
            </a:r>
          </a:p>
          <a:p>
            <a:pPr marL="914400" lvl="0" indent="-228600" rtl="0">
              <a:spcBef>
                <a:spcPts val="0"/>
              </a:spcBef>
            </a:pPr>
            <a:r>
              <a:rPr lang="en-US" sz="1800" dirty="0"/>
              <a:t>attract new clients</a:t>
            </a:r>
          </a:p>
          <a:p>
            <a:pPr marL="914400" lvl="0" indent="-228600">
              <a:spcBef>
                <a:spcPts val="0"/>
              </a:spcBef>
            </a:pPr>
            <a:r>
              <a:rPr lang="en-US" sz="1800" dirty="0"/>
              <a:t>create new business : new service using this biometrics identification (ex : paying by smartphone on internet or directly in shop)</a:t>
            </a:r>
          </a:p>
          <a:p>
            <a:pPr lvl="0">
              <a:spcBef>
                <a:spcPts val="0"/>
              </a:spcBef>
              <a:buNone/>
            </a:pPr>
            <a:endParaRPr sz="1800" dirty="0"/>
          </a:p>
          <a:p>
            <a:pPr marL="152400" lvl="0" indent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endParaRPr sz="1800" dirty="0"/>
          </a:p>
        </p:txBody>
      </p:sp>
      <p:sp>
        <p:nvSpPr>
          <p:cNvPr id="185" name="Shape 185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Thank you!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400" cy="413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/>
              <a:t>Questions, comments or feedback?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573087" y="641350"/>
            <a:ext cx="7988400" cy="108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900"/>
              </a:buClr>
              <a:buSzPct val="25000"/>
              <a:buFont typeface="Arial"/>
              <a:buNone/>
            </a:pPr>
            <a:r>
              <a:rPr lang="en-US"/>
              <a:t>C</a:t>
            </a:r>
            <a:r>
              <a:rPr lang="en-US"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rPr>
              <a:t>ase </a:t>
            </a:r>
            <a:r>
              <a:rPr lang="en-US"/>
              <a:t>D</a:t>
            </a:r>
            <a:r>
              <a:rPr lang="en-US" sz="3200" b="1" i="0" u="none" strike="noStrike" cap="none">
                <a:solidFill>
                  <a:srgbClr val="FF7900"/>
                </a:solidFill>
                <a:latin typeface="Arial"/>
                <a:ea typeface="Arial"/>
                <a:cs typeface="Arial"/>
                <a:sym typeface="Arial"/>
              </a:rPr>
              <a:t>escription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2992021" y="6069000"/>
            <a:ext cx="4655100" cy="381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00000"/>
              <a:buFont typeface="Arial"/>
              <a:buNone/>
            </a:pPr>
            <a:r>
              <a:rPr lang="en-US" sz="1200"/>
              <a:t>Process description source: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00000"/>
              <a:buFont typeface="Arial"/>
              <a:buNone/>
            </a:pPr>
            <a:r>
              <a:rPr lang="en-US" sz="1200"/>
              <a:t>S-Pankki, Carl-Edvard Holmberg’s presentation 1.2.2017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2985250" y="4587700"/>
            <a:ext cx="5809200" cy="67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</p:txBody>
      </p:sp>
      <p:pic>
        <p:nvPicPr>
          <p:cNvPr id="83" name="Shape 83" descr="currect_mobile_proces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700" y="1181149"/>
            <a:ext cx="6538150" cy="46360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3000875" y="4416300"/>
            <a:ext cx="5886900" cy="68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5406425" y="3113850"/>
            <a:ext cx="3048000" cy="30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Current technical integration 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3336800" y="2481750"/>
            <a:ext cx="602100" cy="63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000"/>
              <a:t>Bank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Scope, Time frame and Assumptions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573087" y="1584325"/>
            <a:ext cx="7988400" cy="413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 smtClean="0"/>
              <a:t>Scope</a:t>
            </a:r>
            <a:r>
              <a:rPr lang="en-US" sz="1800" dirty="0"/>
              <a:t> </a:t>
            </a:r>
            <a:r>
              <a:rPr lang="en-US" sz="1800" b="1" dirty="0" smtClean="0"/>
              <a:t>:</a:t>
            </a:r>
            <a:r>
              <a:rPr lang="en-US" sz="1800" dirty="0" smtClean="0"/>
              <a:t> New </a:t>
            </a:r>
            <a:r>
              <a:rPr lang="en-US" sz="1800" dirty="0"/>
              <a:t>possible opportunities to get  bank credentials rather than  visiting bank office in person who doesn’t have any previous  back credentials.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/>
              <a:t>Time Frame : </a:t>
            </a:r>
            <a:r>
              <a:rPr lang="en-US" sz="1800" dirty="0"/>
              <a:t>5 years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/>
              <a:t>Assumptions </a:t>
            </a:r>
            <a:r>
              <a:rPr lang="en-US" sz="1800" b="1" dirty="0" smtClean="0"/>
              <a:t>:</a:t>
            </a:r>
            <a:r>
              <a:rPr lang="en-US" sz="1800" dirty="0" smtClean="0"/>
              <a:t> The </a:t>
            </a:r>
            <a:r>
              <a:rPr lang="en-US" sz="1800" dirty="0"/>
              <a:t>identification process is performed at some stage before </a:t>
            </a:r>
            <a:r>
              <a:rPr lang="en-US" sz="1800" dirty="0" smtClean="0"/>
              <a:t>applying </a:t>
            </a:r>
            <a:r>
              <a:rPr lang="en-US" sz="1800" dirty="0"/>
              <a:t>for a bank account. </a:t>
            </a:r>
            <a:br>
              <a:rPr lang="en-US" sz="1800" dirty="0"/>
            </a:br>
            <a:r>
              <a:rPr lang="en-US" sz="1800" dirty="0"/>
              <a:t>(Either at customs or with the Finnish </a:t>
            </a:r>
            <a:r>
              <a:rPr lang="en-US" sz="1800" dirty="0" err="1"/>
              <a:t>Poliisi</a:t>
            </a:r>
            <a:r>
              <a:rPr lang="en-US" sz="1800" dirty="0"/>
              <a:t>) 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Key Trends and Key Uncertainties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573087" y="1508125"/>
            <a:ext cx="7988400" cy="413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dirty="0"/>
              <a:t>T1:</a:t>
            </a:r>
            <a:r>
              <a:rPr lang="en-US" sz="1800" dirty="0"/>
              <a:t> Growth in mobile service usage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dirty="0"/>
              <a:t>T2:</a:t>
            </a:r>
            <a:r>
              <a:rPr lang="en-US" sz="1800" dirty="0"/>
              <a:t> Changing customer expectations in service: people want easy, efficient, anytime and anywhere service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dirty="0"/>
              <a:t>T3:</a:t>
            </a:r>
            <a:r>
              <a:rPr lang="en-US" sz="1800" dirty="0"/>
              <a:t> Migration and studying abroad grows -&gt; more people without previous bank credentials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b="1" dirty="0"/>
              <a:t>U1:</a:t>
            </a:r>
            <a:r>
              <a:rPr lang="en-US" sz="1800" dirty="0"/>
              <a:t> Who takes care of the identification: bank or third party/Government?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b="1" dirty="0"/>
              <a:t>U2:</a:t>
            </a:r>
            <a:r>
              <a:rPr lang="en-US" sz="1800" dirty="0"/>
              <a:t> Can the biometrical identification reach good enough level? Or are both Biometrics + Address Verification needed for strong security check? 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dirty="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 b="1" dirty="0"/>
          </a:p>
        </p:txBody>
      </p:sp>
      <p:sp>
        <p:nvSpPr>
          <p:cNvPr id="103" name="Shape 103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577812" y="411775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Scenario Matrix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1174100" y="1570150"/>
            <a:ext cx="3188100" cy="1944000"/>
          </a:xfrm>
          <a:prstGeom prst="flowChartAlternateProcess">
            <a:avLst/>
          </a:prstGeom>
          <a:solidFill>
            <a:srgbClr val="F4CCCC"/>
          </a:solidFill>
          <a:ln w="2857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/>
              <a:t>Biometric Identification AND Address ID provided by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/>
              <a:t>THIRD PARTY/GOVT common to all the banks.</a:t>
            </a:r>
            <a:br>
              <a:rPr lang="en-US" b="1"/>
            </a:br>
            <a:endParaRPr lang="en-US" b="1"/>
          </a:p>
        </p:txBody>
      </p:sp>
      <p:sp>
        <p:nvSpPr>
          <p:cNvPr id="114" name="Shape 114"/>
          <p:cNvSpPr/>
          <p:nvPr/>
        </p:nvSpPr>
        <p:spPr>
          <a:xfrm>
            <a:off x="4864350" y="1570150"/>
            <a:ext cx="3188100" cy="1944000"/>
          </a:xfrm>
          <a:prstGeom prst="flowChartAlternateProcess">
            <a:avLst/>
          </a:prstGeom>
          <a:solidFill>
            <a:srgbClr val="C9DAF8"/>
          </a:solidFill>
          <a:ln w="2857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Biometric Identification AND Address ID is handled by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BANK ITSELF. </a:t>
            </a: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1174100" y="3744175"/>
            <a:ext cx="3188100" cy="1944000"/>
          </a:xfrm>
          <a:prstGeom prst="flowChartAlternateProcess">
            <a:avLst/>
          </a:prstGeom>
          <a:solidFill>
            <a:srgbClr val="C9DAF8"/>
          </a:solidFill>
          <a:ln w="2857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Biometric Identification OR Address ID provided by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THIRD PARTY/GOVT common to all the banks.</a:t>
            </a:r>
            <a:br>
              <a:rPr lang="en-US" b="1">
                <a:solidFill>
                  <a:schemeClr val="dk1"/>
                </a:solidFill>
              </a:rPr>
            </a:br>
            <a:endParaRPr lang="en-US" b="1">
              <a:solidFill>
                <a:schemeClr val="dk1"/>
              </a:solidFill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864350" y="3744175"/>
            <a:ext cx="3188100" cy="1944000"/>
          </a:xfrm>
          <a:prstGeom prst="flowChartAlternateProcess">
            <a:avLst/>
          </a:prstGeom>
          <a:solidFill>
            <a:srgbClr val="C9DAF8"/>
          </a:solidFill>
          <a:ln w="2857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Biometric Identification OR Address ID is handled by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BANK ITSELF.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 txBox="1"/>
          <p:nvPr/>
        </p:nvSpPr>
        <p:spPr>
          <a:xfrm>
            <a:off x="202175" y="1788375"/>
            <a:ext cx="684300" cy="15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 txBox="1"/>
          <p:nvPr/>
        </p:nvSpPr>
        <p:spPr>
          <a:xfrm rot="-5400000">
            <a:off x="-316900" y="2301100"/>
            <a:ext cx="1742100" cy="48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New identification  (biometrics) AND address ID	</a:t>
            </a:r>
          </a:p>
        </p:txBody>
      </p:sp>
      <p:sp>
        <p:nvSpPr>
          <p:cNvPr id="119" name="Shape 119"/>
          <p:cNvSpPr txBox="1"/>
          <p:nvPr/>
        </p:nvSpPr>
        <p:spPr>
          <a:xfrm rot="-5400000">
            <a:off x="-320350" y="4475125"/>
            <a:ext cx="1749000" cy="48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New identification (biometrics) OR address ID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923000" y="1181875"/>
            <a:ext cx="3690300" cy="31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Identification held a third party/government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5245500" y="1181875"/>
            <a:ext cx="2425800" cy="31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Identification held by bank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>
                <a:solidFill>
                  <a:schemeClr val="accent2"/>
                </a:solidFill>
              </a:rPr>
              <a:t>Important roles for Initial Authentication Services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572400" y="1584000"/>
            <a:ext cx="3924000" cy="413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b="1"/>
              <a:t>Actors: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End user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S-Pankki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Third party/ Government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b="1"/>
              <a:t>Business roles: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US" sz="1800">
                <a:solidFill>
                  <a:srgbClr val="000000"/>
                </a:solidFill>
              </a:rPr>
              <a:t>Usage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US" sz="1800">
                <a:solidFill>
                  <a:srgbClr val="000000"/>
                </a:solidFill>
              </a:rPr>
              <a:t>Identification data provision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US" sz="1800">
                <a:solidFill>
                  <a:srgbClr val="000000"/>
                </a:solidFill>
              </a:rPr>
              <a:t>Official address provision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US" sz="1800">
                <a:solidFill>
                  <a:srgbClr val="000000"/>
                </a:solidFill>
              </a:rPr>
              <a:t>End user data collection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US" sz="1800">
                <a:solidFill>
                  <a:srgbClr val="000000"/>
                </a:solidFill>
              </a:rPr>
              <a:t>Authentication and verification enabling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2"/>
          </p:nvPr>
        </p:nvSpPr>
        <p:spPr>
          <a:xfrm>
            <a:off x="4648200" y="1584000"/>
            <a:ext cx="3924000" cy="413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b="1"/>
              <a:t>Technical components: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Smartphone with camera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Banking service application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Authentication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Verification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Identification information database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-US" sz="1800"/>
              <a:t>Official address database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3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4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Third party/Government driven VNC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 txBox="1"/>
          <p:nvPr/>
        </p:nvSpPr>
        <p:spPr>
          <a:xfrm>
            <a:off x="6732575" y="2814175"/>
            <a:ext cx="1888500" cy="99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Black arrow =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Business interface</a:t>
            </a:r>
          </a:p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Red arrow</a:t>
            </a:r>
            <a:r>
              <a:rPr lang="en-US"/>
              <a:t> =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Technical interface</a:t>
            </a:r>
          </a:p>
        </p:txBody>
      </p:sp>
      <p:pic>
        <p:nvPicPr>
          <p:cNvPr id="141" name="Shape 141" descr="VNC_thirdparty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199" y="1493950"/>
            <a:ext cx="4940250" cy="4270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Other country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573025" y="1570150"/>
            <a:ext cx="7988400" cy="364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>
                <a:solidFill>
                  <a:schemeClr val="dk1"/>
                </a:solidFill>
              </a:rPr>
              <a:t>Sweden and Norway: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1800">
                <a:solidFill>
                  <a:schemeClr val="dk1"/>
                </a:solidFill>
              </a:rPr>
              <a:t>Common Bank ID for users of many banks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1800">
                <a:solidFill>
                  <a:schemeClr val="dk1"/>
                </a:solidFill>
              </a:rPr>
              <a:t>Identification is done by the banks in the bank office with passport (Norway) or national ID card (Sweden)</a:t>
            </a: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 sz="1800" b="1">
                <a:solidFill>
                  <a:schemeClr val="dk1"/>
                </a:solidFill>
              </a:rPr>
              <a:t>France (online bank): 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1800">
                <a:solidFill>
                  <a:schemeClr val="dk1"/>
                </a:solidFill>
              </a:rPr>
              <a:t>Need a previous other bank account (obligation by the law)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1800">
                <a:solidFill>
                  <a:schemeClr val="dk1"/>
                </a:solidFill>
              </a:rPr>
              <a:t>BUT Can be done with one of your parents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</a:rPr>
              <a:t>			</a:t>
            </a:r>
          </a:p>
          <a:p>
            <a:pPr lvl="0">
              <a:spcBef>
                <a:spcPts val="0"/>
              </a:spcBef>
              <a:buNone/>
            </a:pPr>
            <a:r>
              <a:rPr lang="en-US" sz="1800" b="1">
                <a:solidFill>
                  <a:schemeClr val="dk1"/>
                </a:solidFill>
              </a:rPr>
              <a:t>India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1800">
                <a:solidFill>
                  <a:schemeClr val="dk1"/>
                </a:solidFill>
              </a:rPr>
              <a:t>Different Bank ID for users of different banks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1800">
                <a:solidFill>
                  <a:schemeClr val="dk1"/>
                </a:solidFill>
              </a:rPr>
              <a:t>Identification is done by the banks in the bank office with identification proof like the PAN card and the address proof like driving license.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573087" y="488950"/>
            <a:ext cx="7988400" cy="108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STOF model-Quick Scan 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2"/>
          </p:nvPr>
        </p:nvSpPr>
        <p:spPr>
          <a:xfrm>
            <a:off x="5144400" y="6145200"/>
            <a:ext cx="15372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3"/>
          </p:nvPr>
        </p:nvSpPr>
        <p:spPr>
          <a:xfrm>
            <a:off x="6858000" y="6145200"/>
            <a:ext cx="1702800" cy="38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 txBox="1"/>
          <p:nvPr/>
        </p:nvSpPr>
        <p:spPr>
          <a:xfrm>
            <a:off x="573025" y="1570150"/>
            <a:ext cx="7988400" cy="364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dk1"/>
                </a:solidFill>
              </a:rPr>
              <a:t>Service Domain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 sz="1800">
                <a:solidFill>
                  <a:schemeClr val="dk1"/>
                </a:solidFill>
              </a:rPr>
              <a:t>Faster and easier way to get bank credentials - customers are willing to get credentials without visiting the bank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dk1"/>
                </a:solidFill>
              </a:rPr>
              <a:t>Technology Domain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 sz="1800" dirty="0">
                <a:solidFill>
                  <a:schemeClr val="dk1"/>
                </a:solidFill>
              </a:rPr>
              <a:t>Mobile application, camera for identification, API’s between application and third party database.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dk1"/>
                </a:solidFill>
              </a:rPr>
              <a:t>Organization Domain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 sz="1800" dirty="0">
                <a:solidFill>
                  <a:schemeClr val="dk1"/>
                </a:solidFill>
              </a:rPr>
              <a:t>Bank and Third party/ Government. 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dk1"/>
                </a:solidFill>
              </a:rPr>
              <a:t>Finance Domain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 sz="1800" dirty="0">
                <a:solidFill>
                  <a:schemeClr val="dk1"/>
                </a:solidFill>
              </a:rPr>
              <a:t>Business model between bank and third party/ government need to be well defined.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s303046_slide_templat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009B3A"/>
      </a:accent1>
      <a:accent2>
        <a:srgbClr val="FF7900"/>
      </a:accent2>
      <a:accent3>
        <a:srgbClr val="0065BD"/>
      </a:accent3>
      <a:accent4>
        <a:srgbClr val="ED2939"/>
      </a:accent4>
      <a:accent5>
        <a:srgbClr val="FECB00"/>
      </a:accent5>
      <a:accent6>
        <a:srgbClr val="6639B7"/>
      </a:accent6>
      <a:hlink>
        <a:srgbClr val="0065BD"/>
      </a:hlink>
      <a:folHlink>
        <a:srgbClr val="ED29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303046_slide_templat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009B3A"/>
      </a:accent1>
      <a:accent2>
        <a:srgbClr val="FF7900"/>
      </a:accent2>
      <a:accent3>
        <a:srgbClr val="0065BD"/>
      </a:accent3>
      <a:accent4>
        <a:srgbClr val="ED2939"/>
      </a:accent4>
      <a:accent5>
        <a:srgbClr val="FECB00"/>
      </a:accent5>
      <a:accent6>
        <a:srgbClr val="6639B7"/>
      </a:accent6>
      <a:hlink>
        <a:srgbClr val="0065BD"/>
      </a:hlink>
      <a:folHlink>
        <a:srgbClr val="ED29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902</Words>
  <Application>Microsoft Macintosh PowerPoint</Application>
  <PresentationFormat>On-screen Show (4:3)</PresentationFormat>
  <Paragraphs>154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Roboto</vt:lpstr>
      <vt:lpstr>Georgia</vt:lpstr>
      <vt:lpstr>Arial</vt:lpstr>
      <vt:lpstr>Noto Sans Symbols</vt:lpstr>
      <vt:lpstr>1_s303046_slide_template</vt:lpstr>
      <vt:lpstr>s303046_slide_template</vt:lpstr>
      <vt:lpstr>S-38.3046 Value Network Design for Internet </vt:lpstr>
      <vt:lpstr>Case Description </vt:lpstr>
      <vt:lpstr>Scope, Time frame and Assumptions</vt:lpstr>
      <vt:lpstr>Key Trends and Key Uncertainties</vt:lpstr>
      <vt:lpstr>Scenario Matrix</vt:lpstr>
      <vt:lpstr>Important roles for Initial Authentication Services</vt:lpstr>
      <vt:lpstr>Third party/Government driven VNC</vt:lpstr>
      <vt:lpstr>Other country</vt:lpstr>
      <vt:lpstr>STOF model-Quick Scan </vt:lpstr>
      <vt:lpstr>STOF - Critical design issues</vt:lpstr>
      <vt:lpstr>STOF CSF</vt:lpstr>
      <vt:lpstr>Conclusion</vt:lpstr>
      <vt:lpstr>Thank you!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S-38.3046 Value Network Design for Internet </dc:title>
  <cp:lastModifiedBy>Microsoft Office User</cp:lastModifiedBy>
  <cp:revision>2</cp:revision>
  <dcterms:modified xsi:type="dcterms:W3CDTF">2017-03-27T13:22:40Z</dcterms:modified>
</cp:coreProperties>
</file>