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2" r:id="rId5"/>
    <p:sldId id="264" r:id="rId6"/>
    <p:sldId id="267" r:id="rId7"/>
    <p:sldId id="269" r:id="rId8"/>
    <p:sldId id="270" r:id="rId9"/>
    <p:sldId id="266" r:id="rId10"/>
    <p:sldId id="263" r:id="rId11"/>
  </p:sldIdLst>
  <p:sldSz cx="9144000" cy="6858000" type="screen4x3"/>
  <p:notesSz cx="6794500" cy="9931400"/>
  <p:embeddedFontLst>
    <p:embeddedFont>
      <p:font typeface="Tahoma" panose="020B0604030504040204" pitchFamily="34" charset="0"/>
      <p:regular r:id="rId13"/>
      <p:bold r:id="rId14"/>
    </p:embeddedFont>
    <p:embeddedFont>
      <p:font typeface="Georgia" panose="02040502050405020303" pitchFamily="18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1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4283" cy="49657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48644" y="0"/>
            <a:ext cx="2944283" cy="49657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6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36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36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9433106"/>
            <a:ext cx="2944283" cy="49657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48644" y="9433106"/>
            <a:ext cx="2944283" cy="4965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fi-FI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886576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061064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42339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9263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9645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61502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85570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40058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608379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660521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35306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hape 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6988" y="28575"/>
            <a:ext cx="2233612" cy="1766888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9"/>
          <p:cNvSpPr/>
          <p:nvPr/>
        </p:nvSpPr>
        <p:spPr>
          <a:xfrm>
            <a:off x="406400" y="1712913"/>
            <a:ext cx="8324850" cy="3919537"/>
          </a:xfrm>
          <a:prstGeom prst="rect">
            <a:avLst/>
          </a:prstGeom>
          <a:solidFill>
            <a:srgbClr val="ED2939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Shape 20"/>
          <p:cNvSpPr txBox="1">
            <a:spLocks noGrp="1"/>
          </p:cNvSpPr>
          <p:nvPr>
            <p:ph type="ctrTitle"/>
          </p:nvPr>
        </p:nvSpPr>
        <p:spPr>
          <a:xfrm>
            <a:off x="571500" y="1770063"/>
            <a:ext cx="7769225" cy="1331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ubTitle" idx="1"/>
          </p:nvPr>
        </p:nvSpPr>
        <p:spPr>
          <a:xfrm>
            <a:off x="571500" y="3141663"/>
            <a:ext cx="6283324" cy="233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Georgia"/>
              <a:buNone/>
              <a:defRPr sz="24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xfrm>
            <a:off x="2860675" y="5959475"/>
            <a:ext cx="2025650" cy="1762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rgbClr val="928B8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571500" y="488950"/>
            <a:ext cx="7985125" cy="1079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2496343" y="-342106"/>
            <a:ext cx="4135437" cy="798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fi-FI" sz="900" b="1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 rot="5400000">
            <a:off x="4944268" y="2105819"/>
            <a:ext cx="5229225" cy="19954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 rot="5400000">
            <a:off x="875506" y="184943"/>
            <a:ext cx="5229225" cy="58372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dt" idx="10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ftr" idx="11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fi-FI" sz="900" b="1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Green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/>
        </p:nvSpPr>
        <p:spPr>
          <a:xfrm>
            <a:off x="406800" y="1713600"/>
            <a:ext cx="8326799" cy="3920400"/>
          </a:xfrm>
          <a:prstGeom prst="rect">
            <a:avLst/>
          </a:prstGeom>
          <a:solidFill>
            <a:srgbClr val="009B3A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Shape 88"/>
          <p:cNvSpPr txBox="1">
            <a:spLocks noGrp="1"/>
          </p:cNvSpPr>
          <p:nvPr>
            <p:ph type="ctrTitle"/>
          </p:nvPr>
        </p:nvSpPr>
        <p:spPr>
          <a:xfrm>
            <a:off x="572400" y="1771200"/>
            <a:ext cx="7772400" cy="133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subTitle" idx="1"/>
          </p:nvPr>
        </p:nvSpPr>
        <p:spPr>
          <a:xfrm>
            <a:off x="572400" y="3143248"/>
            <a:ext cx="6285600" cy="233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Georgia"/>
              <a:buNone/>
              <a:defRPr sz="24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dt" idx="10"/>
          </p:nvPr>
        </p:nvSpPr>
        <p:spPr>
          <a:xfrm>
            <a:off x="2862000" y="5961600"/>
            <a:ext cx="2026799" cy="1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2"/>
          </p:nvPr>
        </p:nvSpPr>
        <p:spPr>
          <a:xfrm>
            <a:off x="5144400" y="5961600"/>
            <a:ext cx="1961999" cy="633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2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1600" marR="0" lvl="1" indent="-208199" algn="l" rtl="0">
              <a:spcBef>
                <a:spcPts val="28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524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524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524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3"/>
          </p:nvPr>
        </p:nvSpPr>
        <p:spPr>
          <a:xfrm>
            <a:off x="7426800" y="5961600"/>
            <a:ext cx="1133999" cy="633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2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1600" marR="0" lvl="1" indent="-208199" algn="l" rtl="0">
              <a:spcBef>
                <a:spcPts val="28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524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524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524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4"/>
          </p:nvPr>
        </p:nvSpPr>
        <p:spPr>
          <a:xfrm>
            <a:off x="2862000" y="6138000"/>
            <a:ext cx="2026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2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1600" marR="0" lvl="1" indent="-208199" algn="l" rtl="0">
              <a:spcBef>
                <a:spcPts val="28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524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524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524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body" idx="5"/>
          </p:nvPr>
        </p:nvSpPr>
        <p:spPr>
          <a:xfrm>
            <a:off x="572400" y="6138000"/>
            <a:ext cx="20483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2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1600" marR="0" lvl="1" indent="-208199" algn="l" rtl="0">
              <a:spcBef>
                <a:spcPts val="28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524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524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524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6"/>
          </p:nvPr>
        </p:nvSpPr>
        <p:spPr>
          <a:xfrm>
            <a:off x="572400" y="5961600"/>
            <a:ext cx="2048399" cy="1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1600" marR="0" lvl="1" indent="-208199" algn="l" rtl="0">
              <a:spcBef>
                <a:spcPts val="28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524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524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524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6" name="Shape 96" descr="Aalto_FI_Insinoori_21_RGB_3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0"/>
            <a:ext cx="1702616" cy="16768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571500" y="488950"/>
            <a:ext cx="7985125" cy="1079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571500" y="1582737"/>
            <a:ext cx="7985125" cy="41354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fi-FI" sz="900" b="1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fi-FI" sz="900" b="1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571500" y="488950"/>
            <a:ext cx="7985125" cy="1079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571500" y="1582737"/>
            <a:ext cx="3916363" cy="41354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640262" y="1582737"/>
            <a:ext cx="3916362" cy="41354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dt" idx="10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fi-FI" sz="900" b="1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fi-FI" sz="900" b="1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571500" y="488950"/>
            <a:ext cx="7985125" cy="1079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fi-FI" sz="900" b="1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fi-FI" sz="900" b="1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fi-FI" sz="900" b="1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9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fi-FI" sz="900" b="1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hape 10" descr="Aalto_EN_Engineering_13_RGB_3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15900" y="5815012"/>
            <a:ext cx="2724150" cy="104298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571500" y="488950"/>
            <a:ext cx="7985125" cy="1079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571500" y="1582737"/>
            <a:ext cx="7985125" cy="41354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9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9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fi-FI" sz="9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Shape 16"/>
          <p:cNvSpPr/>
          <p:nvPr/>
        </p:nvSpPr>
        <p:spPr>
          <a:xfrm>
            <a:off x="571500" y="5811837"/>
            <a:ext cx="7985125" cy="65086"/>
          </a:xfrm>
          <a:prstGeom prst="rect">
            <a:avLst/>
          </a:prstGeom>
          <a:solidFill>
            <a:srgbClr val="ED2939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ctrTitle"/>
          </p:nvPr>
        </p:nvSpPr>
        <p:spPr>
          <a:xfrm>
            <a:off x="571500" y="1770061"/>
            <a:ext cx="7769225" cy="295508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40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40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40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Smart Home</a:t>
            </a:r>
            <a:br>
              <a:rPr lang="fi-FI" sz="40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dirty="0">
                <a:latin typeface="Tahoma"/>
                <a:ea typeface="Tahoma"/>
                <a:cs typeface="Tahoma"/>
                <a:sym typeface="Tahoma"/>
              </a:rPr>
              <a:t>Value Network </a:t>
            </a:r>
            <a:r>
              <a:rPr lang="fi-FI" dirty="0" err="1">
                <a:latin typeface="Tahoma"/>
                <a:ea typeface="Tahoma"/>
                <a:cs typeface="Tahoma"/>
                <a:sym typeface="Tahoma"/>
              </a:rPr>
              <a:t>Cofiguration</a:t>
            </a:r>
            <a:r>
              <a:rPr lang="fi-FI" sz="40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40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40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40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400" b="1" i="1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Erkka Virtanen</a:t>
            </a:r>
            <a:br>
              <a:rPr lang="fi-FI" sz="1400" b="1" i="1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400" b="1" i="1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Nikita </a:t>
            </a:r>
            <a:r>
              <a:rPr lang="fi-FI" sz="1400" b="1" i="1" u="none" strike="noStrike" cap="none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Belyaev</a:t>
            </a:r>
            <a:r>
              <a:rPr lang="fi-FI" sz="1400" b="1" i="1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1400" b="1" i="1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400" b="1" i="1" u="none" strike="noStrike" cap="none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Jemal</a:t>
            </a:r>
            <a:r>
              <a:rPr lang="fi-FI" sz="1400" b="1" i="1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400" b="1" i="1" u="none" strike="noStrike" cap="none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Tahir</a:t>
            </a:r>
            <a:r>
              <a:rPr lang="fi-FI" sz="1400" b="1" i="1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1400" b="1" i="1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400" b="1" i="1" u="none" strike="noStrike" cap="none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Mohammedadem</a:t>
            </a:r>
            <a:r>
              <a:rPr lang="fi-FI" sz="1400" b="1" i="1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400" b="1" i="1" u="none" strike="noStrike" cap="none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Abdulkadir</a:t>
            </a:r>
            <a:r>
              <a:rPr lang="fi-FI" sz="1600" b="1" i="1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1600" b="1" i="1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600" b="1" i="1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1600" b="1" i="1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600" i="1" dirty="0" smtClean="0">
                <a:latin typeface="Tahoma"/>
                <a:ea typeface="Tahoma"/>
                <a:cs typeface="Tahoma"/>
                <a:sym typeface="Tahoma"/>
              </a:rPr>
              <a:t>21</a:t>
            </a:r>
            <a:r>
              <a:rPr lang="fi-FI" sz="1600" b="1" i="1" u="none" strike="noStrike" cap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.2.2017</a:t>
            </a:r>
            <a:r>
              <a:rPr lang="fi-FI" sz="40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40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40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40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endParaRPr lang="fi-FI" sz="4000" b="1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02" name="Shape 1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7543" y="404663"/>
            <a:ext cx="1296143" cy="1008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ctrTitle"/>
          </p:nvPr>
        </p:nvSpPr>
        <p:spPr>
          <a:xfrm>
            <a:off x="683568" y="1628800"/>
            <a:ext cx="7769225" cy="424847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4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4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4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4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4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Thank you for your attention!</a:t>
            </a:r>
            <a:br>
              <a:rPr lang="fi-FI" sz="4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4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4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4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28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Questions?</a:t>
            </a:r>
          </a:p>
        </p:txBody>
      </p:sp>
      <p:pic>
        <p:nvPicPr>
          <p:cNvPr id="180" name="Shape 1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7543" y="404663"/>
            <a:ext cx="1296143" cy="1008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571500" y="488950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3200" b="1" i="0" u="none" strike="noStrike" cap="none" dirty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Smart </a:t>
            </a:r>
            <a:r>
              <a:rPr lang="fi-FI" sz="3200" b="1" i="0" u="none" strike="noStrike" cap="none" dirty="0" err="1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Homes</a:t>
            </a:r>
            <a:r>
              <a:rPr lang="fi-FI" sz="3200" b="1" i="0" u="none" strike="noStrike" cap="none" dirty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 &amp; Smart </a:t>
            </a:r>
            <a:r>
              <a:rPr lang="fi-FI" sz="3200" b="1" i="0" u="none" strike="noStrike" cap="none" dirty="0" err="1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Buildings</a:t>
            </a:r>
            <a:endParaRPr lang="fi-FI" sz="3200" b="1" i="0" u="none" strike="noStrike" cap="none" dirty="0">
              <a:solidFill>
                <a:srgbClr val="ED293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571500" y="1124744"/>
            <a:ext cx="8137046" cy="459343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4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Shape 1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 txBox="1"/>
          <p:nvPr/>
        </p:nvSpPr>
        <p:spPr>
          <a:xfrm>
            <a:off x="4190748" y="1469979"/>
            <a:ext cx="4680520" cy="452431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Smart </a:t>
            </a:r>
            <a:r>
              <a:rPr lang="fi-FI" sz="18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ensors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,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actuators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and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cameras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that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are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connected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to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the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internet</a:t>
            </a:r>
            <a:b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endParaRPr lang="fi-FI" sz="1800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he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main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hub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for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these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devices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,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which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is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connected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to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the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cloud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and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allows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for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seamless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control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and data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collection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endParaRPr lang="fi-FI" sz="1800" dirty="0" smtClean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Current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adoption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level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of Smart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Homes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in Finland is 6.5 % and is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expected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to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hit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33.8 % in 2021</a:t>
            </a:r>
            <a:r>
              <a:rPr lang="fi-FI" sz="1800" b="1" dirty="0" smtClean="0">
                <a:solidFill>
                  <a:schemeClr val="bg1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[1]</a:t>
            </a:r>
            <a:r>
              <a:rPr lang="fi-FI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endParaRPr lang="fi-FI" sz="1800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" name="Kuva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922408" y="1085078"/>
            <a:ext cx="8299768" cy="42684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30345" y="6013415"/>
            <a:ext cx="452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[1]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://www.statista.com/outlook/279/135/smart-home/finland#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566491" y="486143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3200" b="1" i="0" u="none" strike="noStrike" cap="none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The Technology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571500" y="1124744"/>
            <a:ext cx="7985125" cy="459343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4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" name="Shape 1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071" y="1074333"/>
            <a:ext cx="6371585" cy="464384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467543" y="375015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3200" b="1" i="0" u="none" strike="noStrike" cap="none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Scenarios</a:t>
            </a:r>
          </a:p>
        </p:txBody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1423909" y="1126392"/>
            <a:ext cx="7985125" cy="459343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1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400" b="1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53" name="Shape 1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Shape 154"/>
          <p:cNvSpPr/>
          <p:nvPr/>
        </p:nvSpPr>
        <p:spPr>
          <a:xfrm>
            <a:off x="5163678" y="3293119"/>
            <a:ext cx="256802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 </a:t>
            </a:r>
          </a:p>
        </p:txBody>
      </p:sp>
      <p:cxnSp>
        <p:nvCxnSpPr>
          <p:cNvPr id="155" name="Shape 155"/>
          <p:cNvCxnSpPr/>
          <p:nvPr/>
        </p:nvCxnSpPr>
        <p:spPr>
          <a:xfrm>
            <a:off x="5179808" y="1126392"/>
            <a:ext cx="0" cy="4687624"/>
          </a:xfrm>
          <a:prstGeom prst="straightConnector1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6" name="Shape 156"/>
          <p:cNvCxnSpPr>
            <a:stCxn id="152" idx="1"/>
          </p:cNvCxnSpPr>
          <p:nvPr/>
        </p:nvCxnSpPr>
        <p:spPr>
          <a:xfrm>
            <a:off x="1423909" y="3423108"/>
            <a:ext cx="7684500" cy="0"/>
          </a:xfrm>
          <a:prstGeom prst="straightConnector1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7" name="Shape 157"/>
          <p:cNvSpPr/>
          <p:nvPr/>
        </p:nvSpPr>
        <p:spPr>
          <a:xfrm>
            <a:off x="1491469" y="1101521"/>
            <a:ext cx="3557492" cy="2191597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8" name="Shape 158"/>
          <p:cNvSpPr/>
          <p:nvPr/>
        </p:nvSpPr>
        <p:spPr>
          <a:xfrm>
            <a:off x="5322155" y="1111621"/>
            <a:ext cx="3517372" cy="2191597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9" name="Shape 159"/>
          <p:cNvSpPr/>
          <p:nvPr/>
        </p:nvSpPr>
        <p:spPr>
          <a:xfrm>
            <a:off x="1512823" y="3535410"/>
            <a:ext cx="3545371" cy="2191597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0" name="Shape 160"/>
          <p:cNvSpPr/>
          <p:nvPr/>
        </p:nvSpPr>
        <p:spPr>
          <a:xfrm>
            <a:off x="5317730" y="3524876"/>
            <a:ext cx="3517373" cy="2191597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1" name="Shape 161"/>
          <p:cNvSpPr txBox="1"/>
          <p:nvPr/>
        </p:nvSpPr>
        <p:spPr>
          <a:xfrm>
            <a:off x="6777064" y="773029"/>
            <a:ext cx="838690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800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OPEN</a:t>
            </a:r>
          </a:p>
        </p:txBody>
      </p:sp>
      <p:sp>
        <p:nvSpPr>
          <p:cNvPr id="162" name="Shape 162"/>
          <p:cNvSpPr txBox="1"/>
          <p:nvPr/>
        </p:nvSpPr>
        <p:spPr>
          <a:xfrm>
            <a:off x="2676933" y="777364"/>
            <a:ext cx="1146469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800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CLOSED</a:t>
            </a:r>
          </a:p>
        </p:txBody>
      </p:sp>
      <p:sp>
        <p:nvSpPr>
          <p:cNvPr id="163" name="Shape 163"/>
          <p:cNvSpPr txBox="1"/>
          <p:nvPr/>
        </p:nvSpPr>
        <p:spPr>
          <a:xfrm>
            <a:off x="700066" y="2430326"/>
            <a:ext cx="821058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800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HIGH</a:t>
            </a:r>
          </a:p>
        </p:txBody>
      </p:sp>
      <p:sp>
        <p:nvSpPr>
          <p:cNvPr id="164" name="Shape 164"/>
          <p:cNvSpPr txBox="1"/>
          <p:nvPr/>
        </p:nvSpPr>
        <p:spPr>
          <a:xfrm>
            <a:off x="774918" y="4068171"/>
            <a:ext cx="731289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800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LOW</a:t>
            </a:r>
          </a:p>
        </p:txBody>
      </p:sp>
      <p:sp>
        <p:nvSpPr>
          <p:cNvPr id="165" name="Shape 165"/>
          <p:cNvSpPr txBox="1"/>
          <p:nvPr/>
        </p:nvSpPr>
        <p:spPr>
          <a:xfrm>
            <a:off x="3309803" y="727885"/>
            <a:ext cx="3816424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Openness of Data</a:t>
            </a:r>
          </a:p>
        </p:txBody>
      </p:sp>
      <p:sp>
        <p:nvSpPr>
          <p:cNvPr id="166" name="Shape 166"/>
          <p:cNvSpPr txBox="1"/>
          <p:nvPr/>
        </p:nvSpPr>
        <p:spPr>
          <a:xfrm>
            <a:off x="-513114" y="3184690"/>
            <a:ext cx="2538604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Competition</a:t>
            </a:r>
          </a:p>
        </p:txBody>
      </p:sp>
      <p:sp>
        <p:nvSpPr>
          <p:cNvPr id="167" name="Shape 167"/>
          <p:cNvSpPr txBox="1"/>
          <p:nvPr/>
        </p:nvSpPr>
        <p:spPr>
          <a:xfrm>
            <a:off x="1855958" y="1531726"/>
            <a:ext cx="3180882" cy="92951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Low prices for end-users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Lots of providers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Low security risks</a:t>
            </a:r>
          </a:p>
        </p:txBody>
      </p:sp>
      <p:sp>
        <p:nvSpPr>
          <p:cNvPr id="168" name="Shape 168"/>
          <p:cNvSpPr txBox="1"/>
          <p:nvPr/>
        </p:nvSpPr>
        <p:spPr>
          <a:xfrm>
            <a:off x="5443526" y="1264004"/>
            <a:ext cx="3384375" cy="17543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Lowest prices for end users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Large amount of innovation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Many competing techonologies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New business models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Largest security risks</a:t>
            </a:r>
          </a:p>
        </p:txBody>
      </p:sp>
      <p:sp>
        <p:nvSpPr>
          <p:cNvPr id="169" name="Shape 169"/>
          <p:cNvSpPr txBox="1"/>
          <p:nvPr/>
        </p:nvSpPr>
        <p:spPr>
          <a:xfrm>
            <a:off x="1516188" y="3669737"/>
            <a:ext cx="4608511" cy="17543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Larger market shares 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for telecompanies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The least amount of innovation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No inter-operability issues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Highest price for end-user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Most secure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x="5394944" y="3732073"/>
            <a:ext cx="3398025" cy="20313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Better services for end-users and third parties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Some innovation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 facto standards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Some new services and business models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1" name="Shape 171"/>
          <p:cNvSpPr txBox="1"/>
          <p:nvPr/>
        </p:nvSpPr>
        <p:spPr>
          <a:xfrm>
            <a:off x="1823993" y="2913838"/>
            <a:ext cx="2880320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800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”Bale of Turtles”</a:t>
            </a:r>
          </a:p>
        </p:txBody>
      </p:sp>
      <p:sp>
        <p:nvSpPr>
          <p:cNvPr id="172" name="Shape 172"/>
          <p:cNvSpPr txBox="1"/>
          <p:nvPr/>
        </p:nvSpPr>
        <p:spPr>
          <a:xfrm>
            <a:off x="5640680" y="2950650"/>
            <a:ext cx="2880320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800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”Wild &amp; Free”</a:t>
            </a:r>
          </a:p>
        </p:txBody>
      </p:sp>
      <p:sp>
        <p:nvSpPr>
          <p:cNvPr id="173" name="Shape 173"/>
          <p:cNvSpPr txBox="1"/>
          <p:nvPr/>
        </p:nvSpPr>
        <p:spPr>
          <a:xfrm>
            <a:off x="1869643" y="5371648"/>
            <a:ext cx="2880320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800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”Boring Monopolies”</a:t>
            </a:r>
          </a:p>
        </p:txBody>
      </p:sp>
      <p:sp>
        <p:nvSpPr>
          <p:cNvPr id="174" name="Shape 174"/>
          <p:cNvSpPr txBox="1"/>
          <p:nvPr/>
        </p:nvSpPr>
        <p:spPr>
          <a:xfrm>
            <a:off x="5640680" y="5398371"/>
            <a:ext cx="2880320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800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”Dreamers”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467543" y="375015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3200" b="1" i="0" u="none" strike="noStrike" cap="none" dirty="0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Value Network </a:t>
            </a:r>
            <a:r>
              <a:rPr lang="fi-FI" sz="3200" b="1" i="0" u="none" strike="noStrike" cap="none" dirty="0" err="1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Configuration</a:t>
            </a:r>
            <a:endParaRPr lang="fi-FI" sz="3200" b="1" i="0" u="none" strike="noStrike" cap="none" dirty="0">
              <a:solidFill>
                <a:srgbClr val="ED293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53" name="Shape 1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522" y="1147444"/>
            <a:ext cx="5772956" cy="456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419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467543" y="375015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3200" b="1" i="0" u="none" strike="noStrike" cap="none" dirty="0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Value Network </a:t>
            </a:r>
            <a:r>
              <a:rPr lang="fi-FI" sz="3200" b="1" i="0" u="none" strike="noStrike" cap="none" dirty="0" err="1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Configuration</a:t>
            </a:r>
            <a:r>
              <a:rPr lang="fi-FI" sz="3200" b="1" i="0" u="none" strike="noStrike" cap="none" dirty="0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 2</a:t>
            </a:r>
            <a:endParaRPr lang="fi-FI" sz="3200" b="1" i="0" u="none" strike="noStrike" cap="none" dirty="0">
              <a:solidFill>
                <a:srgbClr val="ED293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53" name="Shape 1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653" y="1152207"/>
            <a:ext cx="6582694" cy="455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916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467543" y="375015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3200" b="1" i="0" u="none" strike="noStrike" cap="none" dirty="0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Value Network </a:t>
            </a:r>
            <a:r>
              <a:rPr lang="fi-FI" sz="3200" b="1" i="0" u="none" strike="noStrike" cap="none" dirty="0" err="1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Configuration</a:t>
            </a:r>
            <a:r>
              <a:rPr lang="fi-FI" sz="3200" b="1" i="0" u="none" strike="noStrike" cap="none" dirty="0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3200" b="1" i="0" u="none" strike="noStrike" cap="none" dirty="0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3</a:t>
            </a:r>
            <a:endParaRPr lang="fi-FI" sz="3200" b="1" i="0" u="none" strike="noStrike" cap="none" dirty="0">
              <a:solidFill>
                <a:srgbClr val="ED293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53" name="Shape 1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785" y="1010141"/>
            <a:ext cx="5944430" cy="388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460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467543" y="375015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3200" b="1" i="0" u="none" strike="noStrike" cap="none" dirty="0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Value Network </a:t>
            </a:r>
            <a:r>
              <a:rPr lang="fi-FI" sz="3200" b="1" i="0" u="none" strike="noStrike" cap="none" dirty="0" err="1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Configuration</a:t>
            </a:r>
            <a:r>
              <a:rPr lang="fi-FI" sz="3200" b="1" i="0" u="none" strike="noStrike" cap="none" dirty="0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3200" b="1" i="0" u="none" strike="noStrike" cap="none" dirty="0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4</a:t>
            </a:r>
            <a:endParaRPr lang="fi-FI" sz="3200" b="1" i="0" u="none" strike="noStrike" cap="none" dirty="0">
              <a:solidFill>
                <a:srgbClr val="ED293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53" name="Shape 1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509" y="1052945"/>
            <a:ext cx="6220693" cy="471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716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tretch>
            <a:fillRect/>
          </a:stretch>
        </p:blipFill>
        <p:spPr>
          <a:xfrm>
            <a:off x="5689414" y="1201689"/>
            <a:ext cx="2969954" cy="3059215"/>
          </a:xfrm>
          <a:prstGeom prst="rect">
            <a:avLst/>
          </a:prstGeom>
        </p:spPr>
      </p:pic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467543" y="375015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3200" b="1" i="0" u="none" strike="noStrike" cap="none" dirty="0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Value Network </a:t>
            </a:r>
            <a:r>
              <a:rPr lang="fi-FI" sz="3200" b="1" i="0" u="none" strike="noStrike" cap="none" dirty="0" err="1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Configuration</a:t>
            </a:r>
            <a:r>
              <a:rPr lang="fi-FI" sz="3200" b="1" i="0" u="none" strike="noStrike" cap="none" dirty="0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3200" b="1" i="0" u="none" strike="noStrike" cap="none" dirty="0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3200" b="1" i="0" u="none" strike="noStrike" cap="none" dirty="0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3200" b="1" i="0" u="none" strike="noStrike" cap="none" dirty="0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Open </a:t>
            </a:r>
            <a:r>
              <a:rPr lang="fi-FI" sz="3200" b="1" i="0" u="none" strike="noStrike" cap="none" dirty="0" err="1" smtClean="0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Questions</a:t>
            </a:r>
            <a:endParaRPr lang="fi-FI" sz="3200" b="1" i="0" u="none" strike="noStrike" cap="none" dirty="0">
              <a:solidFill>
                <a:srgbClr val="ED293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53" name="Shape 1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111"/>
          <p:cNvSpPr txBox="1"/>
          <p:nvPr/>
        </p:nvSpPr>
        <p:spPr>
          <a:xfrm>
            <a:off x="566491" y="1829652"/>
            <a:ext cx="9452842" cy="452431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Which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actor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provides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the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internet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connection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?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endParaRPr lang="fi-FI" sz="1800" dirty="0" smtClean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Which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actor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provides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smart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home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devices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?</a:t>
            </a:r>
            <a:b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endParaRPr lang="fi-FI" sz="1800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urther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inquiry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: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Which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of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the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4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VNC’s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maps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the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reality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most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accurately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?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Has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all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things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of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importance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been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taken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to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account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?</a:t>
            </a:r>
            <a:b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What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can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be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learned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from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these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fi-FI" sz="1800" dirty="0" err="1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VNC’s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?</a:t>
            </a: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1800" dirty="0" smtClean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fi-FI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endParaRPr lang="fi-FI" sz="1800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296968799"/>
      </p:ext>
    </p:extLst>
  </p:cSld>
  <p:clrMapOvr>
    <a:masterClrMapping/>
  </p:clrMapOvr>
</p:sld>
</file>

<file path=ppt/theme/theme1.xml><?xml version="1.0" encoding="utf-8"?>
<a:theme xmlns:a="http://schemas.openxmlformats.org/drawingml/2006/main" name="aalto_Engineering">
  <a:themeElements>
    <a:clrScheme name="aalto 1">
      <a:dk1>
        <a:srgbClr val="000000"/>
      </a:dk1>
      <a:lt1>
        <a:srgbClr val="FFFFFF"/>
      </a:lt1>
      <a:dk2>
        <a:srgbClr val="6639B7"/>
      </a:dk2>
      <a:lt2>
        <a:srgbClr val="FECB00"/>
      </a:lt2>
      <a:accent1>
        <a:srgbClr val="009B3A"/>
      </a:accent1>
      <a:accent2>
        <a:srgbClr val="FF7900"/>
      </a:accent2>
      <a:accent3>
        <a:srgbClr val="FFFFFF"/>
      </a:accent3>
      <a:accent4>
        <a:srgbClr val="000000"/>
      </a:accent4>
      <a:accent5>
        <a:srgbClr val="AACBAE"/>
      </a:accent5>
      <a:accent6>
        <a:srgbClr val="E76D00"/>
      </a:accent6>
      <a:hlink>
        <a:srgbClr val="0065BD"/>
      </a:hlink>
      <a:folHlink>
        <a:srgbClr val="ED293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126</Words>
  <Application>Microsoft Office PowerPoint</Application>
  <PresentationFormat>On-screen Show (4:3)</PresentationFormat>
  <Paragraphs>45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Tahoma</vt:lpstr>
      <vt:lpstr>Georgia</vt:lpstr>
      <vt:lpstr>Arial</vt:lpstr>
      <vt:lpstr>aalto_Engineering</vt:lpstr>
      <vt:lpstr> Smart Home Value Network Cofiguration  Erkka Virtanen Nikita Belyaev Jemal Tahir Mohammedadem Abdulkadir  21.2.2017  </vt:lpstr>
      <vt:lpstr>Smart Homes &amp; Smart Buildings</vt:lpstr>
      <vt:lpstr>The Technology</vt:lpstr>
      <vt:lpstr>Scenarios</vt:lpstr>
      <vt:lpstr>Value Network Configuration</vt:lpstr>
      <vt:lpstr>Value Network Configuration 2</vt:lpstr>
      <vt:lpstr>Value Network Configuration 3</vt:lpstr>
      <vt:lpstr>Value Network Configuration 4</vt:lpstr>
      <vt:lpstr>Value Network Configuration  Open Questions</vt:lpstr>
      <vt:lpstr>  Thank you for your attention!  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Home Value Network Cofiguration  Erkka Virtanen Nikita Belyaev Jemal Tahir Mohammedadem Abdulkadir  21.2.2017</dc:title>
  <dc:creator>Erkka</dc:creator>
  <cp:lastModifiedBy>Virtanen Erkka</cp:lastModifiedBy>
  <cp:revision>8</cp:revision>
  <dcterms:modified xsi:type="dcterms:W3CDTF">2017-02-20T14:54:36Z</dcterms:modified>
</cp:coreProperties>
</file>