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6794500" cy="9931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7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571680" y="1770120"/>
            <a:ext cx="7768800" cy="6174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0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1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71680" y="1770120"/>
            <a:ext cx="7768800" cy="6174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Shape 10" descr=""/>
          <p:cNvPicPr/>
          <p:nvPr/>
        </p:nvPicPr>
        <p:blipFill>
          <a:blip r:embed="rId2"/>
          <a:stretch/>
        </p:blipFill>
        <p:spPr>
          <a:xfrm>
            <a:off x="216000" y="5815080"/>
            <a:ext cx="2723760" cy="1042560"/>
          </a:xfrm>
          <a:prstGeom prst="rect">
            <a:avLst/>
          </a:prstGeom>
          <a:ln>
            <a:noFill/>
          </a:ln>
        </p:spPr>
      </p:pic>
      <p:sp>
        <p:nvSpPr>
          <p:cNvPr id="1" name="CustomShape 1"/>
          <p:cNvSpPr/>
          <p:nvPr/>
        </p:nvSpPr>
        <p:spPr>
          <a:xfrm>
            <a:off x="571680" y="5811840"/>
            <a:ext cx="7984800" cy="64800"/>
          </a:xfrm>
          <a:prstGeom prst="rect">
            <a:avLst/>
          </a:prstGeom>
          <a:solidFill>
            <a:srgbClr val="ed293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" name="Shape 18" descr=""/>
          <p:cNvPicPr/>
          <p:nvPr/>
        </p:nvPicPr>
        <p:blipFill>
          <a:blip r:embed="rId3"/>
          <a:stretch/>
        </p:blipFill>
        <p:spPr>
          <a:xfrm>
            <a:off x="27000" y="28440"/>
            <a:ext cx="2233080" cy="176652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406440" y="1712880"/>
            <a:ext cx="8324640" cy="3919320"/>
          </a:xfrm>
          <a:prstGeom prst="rect">
            <a:avLst/>
          </a:prstGeom>
          <a:solidFill>
            <a:srgbClr val="ed293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3"/>
          <p:cNvSpPr>
            <a:spLocks noGrp="1"/>
          </p:cNvSpPr>
          <p:nvPr>
            <p:ph type="title"/>
          </p:nvPr>
        </p:nvSpPr>
        <p:spPr>
          <a:xfrm>
            <a:off x="571680" y="1770120"/>
            <a:ext cx="7768800" cy="1331640"/>
          </a:xfrm>
          <a:prstGeom prst="rect">
            <a:avLst/>
          </a:prstGeom>
        </p:spPr>
        <p:txBody>
          <a:bodyPr tIns="91440" bIns="9144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/>
          </p:nvPr>
        </p:nvSpPr>
        <p:spPr>
          <a:xfrm>
            <a:off x="2860560" y="5959440"/>
            <a:ext cx="2025360" cy="175680"/>
          </a:xfrm>
          <a:prstGeom prst="rect">
            <a:avLst/>
          </a:prstGeom>
        </p:spPr>
        <p:txBody>
          <a:bodyPr tIns="91440" bIns="91440"/>
          <a:p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Shape 10" descr=""/>
          <p:cNvPicPr/>
          <p:nvPr/>
        </p:nvPicPr>
        <p:blipFill>
          <a:blip r:embed="rId2"/>
          <a:stretch/>
        </p:blipFill>
        <p:spPr>
          <a:xfrm>
            <a:off x="216000" y="5815080"/>
            <a:ext cx="2723760" cy="1042560"/>
          </a:xfrm>
          <a:prstGeom prst="rect">
            <a:avLst/>
          </a:prstGeom>
          <a:ln>
            <a:noFill/>
          </a:ln>
        </p:spPr>
      </p:pic>
      <p:sp>
        <p:nvSpPr>
          <p:cNvPr id="42" name="CustomShape 1"/>
          <p:cNvSpPr/>
          <p:nvPr/>
        </p:nvSpPr>
        <p:spPr>
          <a:xfrm>
            <a:off x="571680" y="5811840"/>
            <a:ext cx="7984800" cy="64800"/>
          </a:xfrm>
          <a:prstGeom prst="rect">
            <a:avLst/>
          </a:prstGeom>
          <a:solidFill>
            <a:srgbClr val="ed293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PlaceHolder 2"/>
          <p:cNvSpPr>
            <a:spLocks noGrp="1"/>
          </p:cNvSpPr>
          <p:nvPr>
            <p:ph type="title"/>
          </p:nvPr>
        </p:nvSpPr>
        <p:spPr>
          <a:xfrm>
            <a:off x="571680" y="488880"/>
            <a:ext cx="7984800" cy="1079280"/>
          </a:xfrm>
          <a:prstGeom prst="rect">
            <a:avLst/>
          </a:prstGeom>
        </p:spPr>
        <p:txBody>
          <a:bodyPr tIns="91440" bIns="91440"/>
          <a:p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571680" y="1582560"/>
            <a:ext cx="7984800" cy="4134960"/>
          </a:xfrm>
          <a:prstGeom prst="rect">
            <a:avLst/>
          </a:prstGeom>
        </p:spPr>
        <p:txBody>
          <a:bodyPr tIns="91440" bIns="9144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dt"/>
          </p:nvPr>
        </p:nvSpPr>
        <p:spPr>
          <a:xfrm>
            <a:off x="3429000" y="6272280"/>
            <a:ext cx="1544400" cy="124920"/>
          </a:xfrm>
          <a:prstGeom prst="rect">
            <a:avLst/>
          </a:prstGeom>
        </p:spPr>
        <p:txBody>
          <a:bodyPr tIns="91440" bIns="91440"/>
          <a:p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ftr"/>
          </p:nvPr>
        </p:nvSpPr>
        <p:spPr>
          <a:xfrm>
            <a:off x="3429000" y="6141960"/>
            <a:ext cx="1544400" cy="124920"/>
          </a:xfrm>
          <a:prstGeom prst="rect">
            <a:avLst/>
          </a:prstGeom>
        </p:spPr>
        <p:txBody>
          <a:bodyPr tIns="91440" bIns="91440"/>
          <a:p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sldNum"/>
          </p:nvPr>
        </p:nvSpPr>
        <p:spPr>
          <a:xfrm>
            <a:off x="3429000" y="6397560"/>
            <a:ext cx="1544400" cy="12492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100000"/>
              </a:lnSpc>
            </a:pPr>
            <a:fld id="{3272C48B-1C1B-427B-AC11-8EBA13AE6383}" type="slidenum">
              <a:rPr b="1" lang="es-ES" sz="900" spc="-1" strike="noStrike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&lt;number&gt;</a:t>
            </a:fld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71680" y="1770120"/>
            <a:ext cx="7768800" cy="2954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ctr">
              <a:lnSpc>
                <a:spcPct val="100000"/>
              </a:lnSpc>
            </a:pP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Smart Home</a:t>
            </a: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STOF-Model</a:t>
            </a: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i="1" lang="es-ES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Erkka Virtanen</a:t>
            </a:r>
            <a:r>
              <a:rPr b="1" i="1" lang="es-ES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i="1" lang="es-ES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Nikita Belyaev</a:t>
            </a:r>
            <a:r>
              <a:rPr b="1" i="1" lang="es-ES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i="1" lang="es-ES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Jemal Tahir</a:t>
            </a:r>
            <a:r>
              <a:rPr b="1" i="1" lang="es-ES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i="1" lang="es-ES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Mohammedadem Abdulkadir</a:t>
            </a:r>
            <a:r>
              <a:rPr b="1" i="1" lang="es-ES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i="1" lang="es-ES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i="1" lang="es-ES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7.3.2017</a:t>
            </a: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3" name="Shape 102" descr=""/>
          <p:cNvPicPr/>
          <p:nvPr/>
        </p:nvPicPr>
        <p:blipFill>
          <a:blip r:embed="rId1"/>
          <a:stretch/>
        </p:blipFill>
        <p:spPr>
          <a:xfrm>
            <a:off x="467640" y="404640"/>
            <a:ext cx="1295640" cy="1007640"/>
          </a:xfrm>
          <a:prstGeom prst="rect">
            <a:avLst/>
          </a:prstGeom>
          <a:ln>
            <a:noFill/>
          </a:ln>
        </p:spPr>
      </p:pic>
      <p:pic>
        <p:nvPicPr>
          <p:cNvPr id="84" name="Shape 169" descr=""/>
          <p:cNvPicPr/>
          <p:nvPr/>
        </p:nvPicPr>
        <p:blipFill>
          <a:blip r:embed="rId2"/>
          <a:stretch/>
        </p:blipFill>
        <p:spPr>
          <a:xfrm>
            <a:off x="566640" y="6015960"/>
            <a:ext cx="2180880" cy="675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71680" y="488880"/>
            <a:ext cx="7984800" cy="707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b="1" lang="es-ES" sz="3200" spc="-1" strike="noStrike">
                <a:solidFill>
                  <a:srgbClr val="ed2939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Refining Based on CDIs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5" name="Shape 169" descr=""/>
          <p:cNvPicPr/>
          <p:nvPr/>
        </p:nvPicPr>
        <p:blipFill>
          <a:blip r:embed="rId1"/>
          <a:stretch/>
        </p:blipFill>
        <p:spPr>
          <a:xfrm>
            <a:off x="566640" y="6015960"/>
            <a:ext cx="2180880" cy="675720"/>
          </a:xfrm>
          <a:prstGeom prst="rect">
            <a:avLst/>
          </a:prstGeom>
          <a:ln>
            <a:noFill/>
          </a:ln>
        </p:spPr>
      </p:pic>
      <p:pic>
        <p:nvPicPr>
          <p:cNvPr id="116" name="Shape 170" descr=""/>
          <p:cNvPicPr/>
          <p:nvPr/>
        </p:nvPicPr>
        <p:blipFill>
          <a:blip r:embed="rId2"/>
          <a:stretch/>
        </p:blipFill>
        <p:spPr>
          <a:xfrm>
            <a:off x="849960" y="970200"/>
            <a:ext cx="7257960" cy="477504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3640" y="1628640"/>
            <a:ext cx="7768800" cy="4248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ctr">
              <a:lnSpc>
                <a:spcPct val="100000"/>
              </a:lnSpc>
            </a:pP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Thank you for your attention!</a:t>
            </a: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1" lang="es-ES" sz="4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 </a:t>
            </a:r>
            <a:r>
              <a:rPr b="1" lang="es-E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Questions?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8" name="Shape 176" descr=""/>
          <p:cNvPicPr/>
          <p:nvPr/>
        </p:nvPicPr>
        <p:blipFill>
          <a:blip r:embed="rId1"/>
          <a:stretch/>
        </p:blipFill>
        <p:spPr>
          <a:xfrm>
            <a:off x="467640" y="404640"/>
            <a:ext cx="1295640" cy="1007640"/>
          </a:xfrm>
          <a:prstGeom prst="rect">
            <a:avLst/>
          </a:prstGeom>
          <a:ln>
            <a:noFill/>
          </a:ln>
        </p:spPr>
      </p:pic>
      <p:pic>
        <p:nvPicPr>
          <p:cNvPr id="119" name="Shape 169" descr=""/>
          <p:cNvPicPr/>
          <p:nvPr/>
        </p:nvPicPr>
        <p:blipFill>
          <a:blip r:embed="rId2"/>
          <a:stretch/>
        </p:blipFill>
        <p:spPr>
          <a:xfrm>
            <a:off x="566640" y="6015960"/>
            <a:ext cx="2180880" cy="67572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67640" y="375120"/>
            <a:ext cx="7984800" cy="707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b="1" lang="es-ES" sz="3200" spc="-1" strike="noStrike">
                <a:solidFill>
                  <a:srgbClr val="ed293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Company Driven VNC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6" name="Shape 108" descr=""/>
          <p:cNvPicPr/>
          <p:nvPr/>
        </p:nvPicPr>
        <p:blipFill>
          <a:blip r:embed="rId1"/>
          <a:stretch/>
        </p:blipFill>
        <p:spPr>
          <a:xfrm>
            <a:off x="566640" y="6015960"/>
            <a:ext cx="2180880" cy="676080"/>
          </a:xfrm>
          <a:prstGeom prst="rect">
            <a:avLst/>
          </a:prstGeom>
          <a:ln>
            <a:noFill/>
          </a:ln>
        </p:spPr>
      </p:pic>
      <p:pic>
        <p:nvPicPr>
          <p:cNvPr id="87" name="Shape 109" descr=""/>
          <p:cNvPicPr/>
          <p:nvPr/>
        </p:nvPicPr>
        <p:blipFill>
          <a:blip r:embed="rId2"/>
          <a:stretch/>
        </p:blipFill>
        <p:spPr>
          <a:xfrm>
            <a:off x="1134720" y="1009440"/>
            <a:ext cx="7556400" cy="4627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71680" y="488880"/>
            <a:ext cx="7984800" cy="707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b="1" lang="es-ES" sz="3200" spc="-1" strike="noStrike">
                <a:solidFill>
                  <a:srgbClr val="ed2939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Smart Home Quick Scan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71680" y="1124640"/>
            <a:ext cx="8136720" cy="4592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marL="343080" indent="-342720">
              <a:lnSpc>
                <a:spcPct val="100000"/>
              </a:lnSpc>
            </a:pP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0" name="Shape 116" descr=""/>
          <p:cNvPicPr/>
          <p:nvPr/>
        </p:nvPicPr>
        <p:blipFill>
          <a:blip r:embed="rId1"/>
          <a:stretch/>
        </p:blipFill>
        <p:spPr>
          <a:xfrm>
            <a:off x="566640" y="6015960"/>
            <a:ext cx="2180880" cy="675720"/>
          </a:xfrm>
          <a:prstGeom prst="rect">
            <a:avLst/>
          </a:prstGeom>
          <a:ln>
            <a:noFill/>
          </a:ln>
        </p:spPr>
      </p:pic>
      <p:sp>
        <p:nvSpPr>
          <p:cNvPr id="91" name="CustomShape 3"/>
          <p:cNvSpPr/>
          <p:nvPr/>
        </p:nvSpPr>
        <p:spPr>
          <a:xfrm>
            <a:off x="571680" y="1491480"/>
            <a:ext cx="744156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Service Concept: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-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Providing customers with Smart home service and equipment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Value Proposition: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Simplifying household chores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Making house appliances smart and mobile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Increase security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Analyzing collected data 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Target Groups: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-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B2C early adopters and the early majority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Targeting group of third parties(insurance, health…) based on collected user data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Technology: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-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WIFI/ Bluetooth LE/ ZigBee/ IP/ API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 Smart home hub, sensors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</a:pP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44680" y="417600"/>
            <a:ext cx="7984800" cy="707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b="1" lang="es-ES" sz="3200" spc="-1" strike="noStrike">
                <a:solidFill>
                  <a:srgbClr val="ed293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Service domain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44680" y="1053360"/>
            <a:ext cx="8136720" cy="4592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marL="343080" indent="-342720">
              <a:lnSpc>
                <a:spcPct val="100000"/>
              </a:lnSpc>
            </a:pP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4" name="Shape 124" descr=""/>
          <p:cNvPicPr/>
          <p:nvPr/>
        </p:nvPicPr>
        <p:blipFill>
          <a:blip r:embed="rId1"/>
          <a:stretch/>
        </p:blipFill>
        <p:spPr>
          <a:xfrm>
            <a:off x="539640" y="5944320"/>
            <a:ext cx="2180880" cy="675720"/>
          </a:xfrm>
          <a:prstGeom prst="rect">
            <a:avLst/>
          </a:prstGeom>
          <a:ln>
            <a:noFill/>
          </a:ln>
        </p:spPr>
      </p:pic>
      <p:graphicFrame>
        <p:nvGraphicFramePr>
          <p:cNvPr id="95" name="Table 3"/>
          <p:cNvGraphicFramePr/>
          <p:nvPr/>
        </p:nvGraphicFramePr>
        <p:xfrm>
          <a:off x="819000" y="941040"/>
          <a:ext cx="7238520" cy="4699440"/>
        </p:xfrm>
        <a:graphic>
          <a:graphicData uri="http://schemas.openxmlformats.org/drawingml/2006/table">
            <a:tbl>
              <a:tblPr/>
              <a:tblGrid>
                <a:gridCol w="2412720"/>
                <a:gridCol w="2412720"/>
                <a:gridCol w="2413080"/>
              </a:tblGrid>
              <a:tr h="42048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Critical Design Issue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Description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Smart Home Service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88344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Targeting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What is the demographic?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-B2C early adopters and early majority</a:t>
                      </a: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
</a:t>
                      </a: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- Targeting group of third parties based on collected user data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108288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Creating Value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What value is the customer getting for his money?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Simplifying household chores, making house appliances smart and mobile, increase security and analyzing data. 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89820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Branding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How to promote the brand?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If the user already has internet subscription, it’s easy to promote. On the other hand, no “killed-app” exists.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88344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Trust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How to enhance end users’ trust in the service?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Making the Smart Home contract transparent and clear. Promoting security as a key factor of the service.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53100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Customer Retention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How to stimulate recurrent usage of the service?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Providing special offers for long time users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71680" y="488880"/>
            <a:ext cx="7984800" cy="707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b="1" lang="es-ES" sz="3200" spc="-1" strike="noStrike">
                <a:solidFill>
                  <a:srgbClr val="ed293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Technology domain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7" name="Shape 131" descr=""/>
          <p:cNvPicPr/>
          <p:nvPr/>
        </p:nvPicPr>
        <p:blipFill>
          <a:blip r:embed="rId1"/>
          <a:stretch/>
        </p:blipFill>
        <p:spPr>
          <a:xfrm>
            <a:off x="566640" y="6015960"/>
            <a:ext cx="2180880" cy="676080"/>
          </a:xfrm>
          <a:prstGeom prst="rect">
            <a:avLst/>
          </a:prstGeom>
          <a:ln>
            <a:noFill/>
          </a:ln>
        </p:spPr>
      </p:pic>
      <p:graphicFrame>
        <p:nvGraphicFramePr>
          <p:cNvPr id="98" name="Table 2"/>
          <p:cNvGraphicFramePr/>
          <p:nvPr/>
        </p:nvGraphicFramePr>
        <p:xfrm>
          <a:off x="882000" y="1469160"/>
          <a:ext cx="7238520" cy="3726720"/>
        </p:xfrm>
        <a:graphic>
          <a:graphicData uri="http://schemas.openxmlformats.org/drawingml/2006/table">
            <a:tbl>
              <a:tblPr/>
              <a:tblGrid>
                <a:gridCol w="2412720"/>
                <a:gridCol w="2412720"/>
                <a:gridCol w="2413080"/>
              </a:tblGrid>
              <a:tr h="35784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Critical Design Issue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Description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Smart Home Service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69444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Security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How to arrange secure access and communication?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Encrypting data and authentication with official documents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69444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Quality of Service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How to provide for the desired level of quality?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Making sure all parts of the service are according to the SLA(Service Level Agreement)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69444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System Integration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How to integrate new services with existing systems?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Buying/loaning the smart home hub </a:t>
                      </a: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
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69444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Accessibility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How to realize technical accessibility to the service for the group?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Making the service and the devices as easy to install and use as possible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52380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Management of user profiles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How to manage and maintain user profiles?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User profiles are held in the database in the cloud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71680" y="488880"/>
            <a:ext cx="7984800" cy="707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b="1" lang="es-ES" sz="3200" spc="-1" strike="noStrike">
                <a:solidFill>
                  <a:srgbClr val="ed293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Organization domain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571680" y="1124640"/>
            <a:ext cx="8136720" cy="4592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marL="343080" indent="-342720">
              <a:lnSpc>
                <a:spcPct val="100000"/>
              </a:lnSpc>
            </a:pP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1" name="Shape 139" descr=""/>
          <p:cNvPicPr/>
          <p:nvPr/>
        </p:nvPicPr>
        <p:blipFill>
          <a:blip r:embed="rId1"/>
          <a:stretch/>
        </p:blipFill>
        <p:spPr>
          <a:xfrm>
            <a:off x="566640" y="6015960"/>
            <a:ext cx="2180880" cy="676080"/>
          </a:xfrm>
          <a:prstGeom prst="rect">
            <a:avLst/>
          </a:prstGeom>
          <a:ln>
            <a:noFill/>
          </a:ln>
        </p:spPr>
      </p:pic>
      <p:graphicFrame>
        <p:nvGraphicFramePr>
          <p:cNvPr id="102" name="Table 3"/>
          <p:cNvGraphicFramePr/>
          <p:nvPr/>
        </p:nvGraphicFramePr>
        <p:xfrm>
          <a:off x="952560" y="1308240"/>
          <a:ext cx="7238520" cy="3872160"/>
        </p:xfrm>
        <a:graphic>
          <a:graphicData uri="http://schemas.openxmlformats.org/drawingml/2006/table">
            <a:tbl>
              <a:tblPr/>
              <a:tblGrid>
                <a:gridCol w="2412720"/>
                <a:gridCol w="2412720"/>
                <a:gridCol w="2413080"/>
              </a:tblGrid>
              <a:tr h="45684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Critical Design Issue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Description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Smart Home Service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665640">
                <a:tc>
                  <a:txBody>
                    <a:bodyPr lIns="6120" rIns="6120" tIns="0" bIns="0"/>
                    <a:p>
                      <a:pPr>
                        <a:lnSpc>
                          <a:spcPct val="108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Partner selection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120" rIns="6120" tIns="0" bIns="0" anchor="b"/>
                    <a:p>
                      <a:pPr>
                        <a:lnSpc>
                          <a:spcPct val="145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Who is offering access to critical resources and capabilities in order to offer service?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Third parties who analyse end user data through API.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1176840">
                <a:tc>
                  <a:txBody>
                    <a:bodyPr lIns="6120" rIns="6120" tIns="0" bIns="0"/>
                    <a:p>
                      <a:pPr>
                        <a:lnSpc>
                          <a:spcPct val="108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Network openness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120" rIns="6120" tIns="0" bIns="0"/>
                    <a:p>
                      <a:pPr>
                        <a:lnSpc>
                          <a:spcPct val="145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Degree to which new partners can join the network, and are allowed to offer services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The network provider, device manufacturer, cloud service and user data analysis are all interchangeable.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976320">
                <a:tc>
                  <a:txBody>
                    <a:bodyPr lIns="6120" rIns="6120" tIns="0" bIns="0"/>
                    <a:p>
                      <a:pPr>
                        <a:lnSpc>
                          <a:spcPct val="108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Network governance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120" rIns="6120" tIns="0" bIns="0" anchor="b"/>
                    <a:p>
                      <a:pPr>
                        <a:lnSpc>
                          <a:spcPct val="145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Dominant partners set and monitor rules over partnership, support partners. Customer ownership and control is key asset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Making sure that every actor is getting its market share.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596520">
                <a:tc>
                  <a:txBody>
                    <a:bodyPr lIns="6120" rIns="6120" tIns="0" bIns="0"/>
                    <a:p>
                      <a:pPr>
                        <a:lnSpc>
                          <a:spcPct val="108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Network complexity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120" rIns="6120" tIns="0" bIns="0"/>
                    <a:p>
                      <a:pPr>
                        <a:lnSpc>
                          <a:spcPct val="147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Degree of complexity of network, both organizational and technical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Low network complexity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9e9e9e"/>
                      </a:solidFill>
                    </a:lnL>
                    <a:lnR w="9360">
                      <a:solidFill>
                        <a:srgbClr val="9e9e9e"/>
                      </a:solidFill>
                    </a:lnR>
                    <a:lnT w="9360">
                      <a:solidFill>
                        <a:srgbClr val="9e9e9e"/>
                      </a:solidFill>
                    </a:lnT>
                    <a:lnB w="9360">
                      <a:solidFill>
                        <a:srgbClr val="9e9e9e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71680" y="488880"/>
            <a:ext cx="7984800" cy="707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b="1" lang="es-ES" sz="3200" spc="-1" strike="noStrike">
                <a:solidFill>
                  <a:srgbClr val="ed293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Finance domain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4" name="Shape 146" descr=""/>
          <p:cNvPicPr/>
          <p:nvPr/>
        </p:nvPicPr>
        <p:blipFill>
          <a:blip r:embed="rId1"/>
          <a:stretch/>
        </p:blipFill>
        <p:spPr>
          <a:xfrm>
            <a:off x="566640" y="6015960"/>
            <a:ext cx="2180880" cy="676080"/>
          </a:xfrm>
          <a:prstGeom prst="rect">
            <a:avLst/>
          </a:prstGeom>
          <a:ln>
            <a:noFill/>
          </a:ln>
        </p:spPr>
      </p:pic>
      <p:graphicFrame>
        <p:nvGraphicFramePr>
          <p:cNvPr id="105" name="Table 2"/>
          <p:cNvGraphicFramePr/>
          <p:nvPr/>
        </p:nvGraphicFramePr>
        <p:xfrm>
          <a:off x="845640" y="1374120"/>
          <a:ext cx="7452000" cy="3771720"/>
        </p:xfrm>
        <a:graphic>
          <a:graphicData uri="http://schemas.openxmlformats.org/drawingml/2006/table">
            <a:tbl>
              <a:tblPr/>
              <a:tblGrid>
                <a:gridCol w="2286000"/>
                <a:gridCol w="2106000"/>
                <a:gridCol w="3060000"/>
              </a:tblGrid>
              <a:tr h="609480">
                <a:tc>
                  <a:txBody>
                    <a:bodyPr lIns="6120" rIns="6120" tIns="0" bIns="0" anchor="ctr"/>
                    <a:p>
                      <a:pPr algn="ctr">
                        <a:lnSpc>
                          <a:spcPct val="133000"/>
                        </a:lnSpc>
                      </a:pPr>
                      <a:r>
                        <a:rPr b="1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Critical Design issue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120" rIns="6120" tIns="0" bIns="0" anchor="ctr"/>
                    <a:p>
                      <a:pPr algn="ctr">
                        <a:lnSpc>
                          <a:spcPct val="133000"/>
                        </a:lnSpc>
                      </a:pPr>
                      <a:r>
                        <a:rPr b="1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Description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120" rIns="6120" tIns="0" bIns="0"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Smart Home Service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939600">
                <a:tc>
                  <a:txBody>
                    <a:bodyPr lIns="6120" rIns="6120" tIns="0" bIns="0"/>
                    <a:p>
                      <a:pPr>
                        <a:lnSpc>
                          <a:spcPct val="108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Pricing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120" rIns="6120" tIns="0" bIns="0"/>
                    <a:p>
                      <a:pPr>
                        <a:lnSpc>
                          <a:spcPct val="108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Price level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120" rIns="612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Increasing market share as the priority for pricing strategy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838080">
                <a:tc>
                  <a:txBody>
                    <a:bodyPr lIns="6120" rIns="6120" tIns="0" bIns="0"/>
                    <a:p>
                      <a:pPr>
                        <a:lnSpc>
                          <a:spcPct val="108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Investments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120" rIns="6120" tIns="0" bIns="0"/>
                    <a:p>
                      <a:pPr>
                        <a:lnSpc>
                          <a:spcPct val="162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Capital investment and risk assessment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120" rIns="6120" tIns="0" bIns="0"/>
                    <a:p>
                      <a:pPr>
                        <a:lnSpc>
                          <a:spcPct val="100000"/>
                        </a:lnSpc>
                      </a:pP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 </a:t>
                      </a: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Risk is high because of intangible benefits.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384560">
                <a:tc>
                  <a:txBody>
                    <a:bodyPr lIns="6120" rIns="6120" tIns="0" bIns="0"/>
                    <a:p>
                      <a:pPr>
                        <a:lnSpc>
                          <a:spcPct val="16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Division and valuation of costs and revenues between network actors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120" rIns="6120" tIns="0" bIns="0"/>
                    <a:p>
                      <a:pPr>
                        <a:lnSpc>
                          <a:spcPct val="160000"/>
                        </a:lnSpc>
                      </a:pPr>
                      <a:r>
                        <a:rPr b="0" lang="es-E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Assessment of valuation is based on access to resources, direct revenue and strategic benefits.</a:t>
                      </a:r>
                      <a:endParaRPr b="0" lang="es-ES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120" marR="612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6120" marR="612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71680" y="488880"/>
            <a:ext cx="7984800" cy="707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b="1" lang="es-ES" sz="3200" spc="-1" strike="noStrike">
                <a:solidFill>
                  <a:srgbClr val="ed2939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CSFs for Customer Value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571680" y="1124640"/>
            <a:ext cx="8136720" cy="45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marL="343080" indent="-342720">
              <a:lnSpc>
                <a:spcPct val="100000"/>
              </a:lnSpc>
            </a:pP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8" name="Shape 154" descr=""/>
          <p:cNvPicPr/>
          <p:nvPr/>
        </p:nvPicPr>
        <p:blipFill>
          <a:blip r:embed="rId1"/>
          <a:stretch/>
        </p:blipFill>
        <p:spPr>
          <a:xfrm>
            <a:off x="566640" y="6015960"/>
            <a:ext cx="2180880" cy="676080"/>
          </a:xfrm>
          <a:prstGeom prst="rect">
            <a:avLst/>
          </a:prstGeom>
          <a:ln>
            <a:noFill/>
          </a:ln>
        </p:spPr>
      </p:pic>
      <p:sp>
        <p:nvSpPr>
          <p:cNvPr id="109" name="CustomShape 3"/>
          <p:cNvSpPr/>
          <p:nvPr/>
        </p:nvSpPr>
        <p:spPr>
          <a:xfrm>
            <a:off x="571680" y="1196640"/>
            <a:ext cx="744156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Compelling Value Proposition: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-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Simplifying household chores, making house appliances smart and mobile, increase security and analyzing data 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Clearly Defined Target Group: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-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B2C early adopters and the early majority.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Targeting group of third parties based on collected user data.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Unobtrusive Customer Retention: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-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Providing special offers for long time users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The smart sensors are part of your home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Acceptable Quality of Service: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-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Making sure all parts of the service are according to the SLA(Service Level Agreement)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</a:pP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71680" y="488880"/>
            <a:ext cx="7984800" cy="707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b="1" lang="es-ES" sz="3200" spc="-1" strike="noStrike">
                <a:solidFill>
                  <a:srgbClr val="ed2939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CSFs for Network Value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571680" y="1124640"/>
            <a:ext cx="8136720" cy="4592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marL="343080" indent="-342720">
              <a:lnSpc>
                <a:spcPct val="100000"/>
              </a:lnSpc>
            </a:pP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2" name="Shape 162" descr=""/>
          <p:cNvPicPr/>
          <p:nvPr/>
        </p:nvPicPr>
        <p:blipFill>
          <a:blip r:embed="rId1"/>
          <a:stretch/>
        </p:blipFill>
        <p:spPr>
          <a:xfrm>
            <a:off x="566640" y="6015960"/>
            <a:ext cx="2180880" cy="675720"/>
          </a:xfrm>
          <a:prstGeom prst="rect">
            <a:avLst/>
          </a:prstGeom>
          <a:ln>
            <a:noFill/>
          </a:ln>
        </p:spPr>
      </p:pic>
      <p:sp>
        <p:nvSpPr>
          <p:cNvPr id="113" name="CustomShape 3"/>
          <p:cNvSpPr/>
          <p:nvPr/>
        </p:nvSpPr>
        <p:spPr>
          <a:xfrm>
            <a:off x="571680" y="1196640"/>
            <a:ext cx="744156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Acceptable Profitability: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-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Increasing market share as the priority for pricing strategy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Acceptable Risks: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- </a:t>
            </a:r>
            <a:r>
              <a:rPr b="0" lang="es-E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Risk is high because of intangible benefits(no “Killer-app” has yet been found)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Sustainable Network Strategy: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- 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Having good relations to 3rd parties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Making sure that each actor is getting its market share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Acceptable Division of Roles: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-</a:t>
            </a:r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Each actor has sufficient motivation and resources to keep the network profitable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
</a:t>
            </a: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</a:pP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LibreOffice/5.2.3.3$Windows_x86 LibreOffice_project/d54a8868f08a7b39642414cf2c8ef2f228f780cf</Application>
  <Words>458</Words>
  <Paragraphs>88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Virtanen Erkka</dc:creator>
  <dc:description/>
  <dc:language>es-ES</dc:language>
  <cp:lastModifiedBy>Virtanen Erkka</cp:lastModifiedBy>
  <dcterms:modified xsi:type="dcterms:W3CDTF">2017-03-06T15:28:43Z</dcterms:modified>
  <cp:revision>2</cp:revision>
  <dc:subject/>
  <dc:title> Smart Home STOF-Model  Erkka Virtanen Nikita Belyaev Jemal Tahir Mohammedadem Abdulkadir  7.3.2017  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11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11</vt:i4>
  </property>
</Properties>
</file>