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Taneli</a:t>
            </a:r>
          </a:p>
        </p:txBody>
      </p:sp>
      <p:sp>
        <p:nvSpPr>
          <p:cNvPr id="72" name="Shape 7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Taneli</a:t>
            </a:r>
          </a:p>
        </p:txBody>
      </p:sp>
      <p:sp>
        <p:nvSpPr>
          <p:cNvPr id="83" name="Shape 8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Taneli</a:t>
            </a:r>
          </a:p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Dragos</a:t>
            </a:r>
          </a:p>
        </p:txBody>
      </p:sp>
      <p:sp>
        <p:nvSpPr>
          <p:cNvPr id="101" name="Shape 10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Dragos</a:t>
            </a:r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Sunny</a:t>
            </a:r>
          </a:p>
        </p:txBody>
      </p:sp>
      <p:sp>
        <p:nvSpPr>
          <p:cNvPr id="117" name="Shape 11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Anastasia</a:t>
            </a:r>
          </a:p>
        </p:txBody>
      </p:sp>
      <p:sp>
        <p:nvSpPr>
          <p:cNvPr id="131" name="Shape 13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Anastasia &amp; Sunny</a:t>
            </a:r>
          </a:p>
        </p:txBody>
      </p:sp>
      <p:sp>
        <p:nvSpPr>
          <p:cNvPr id="139" name="Shape 13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8" name="Shape 148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 Orang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572400" y="1771200"/>
            <a:ext cx="7772400" cy="13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Arial"/>
              <a:buNone/>
              <a:defRPr b="1" i="0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72400" y="3143248"/>
            <a:ext cx="6285600" cy="2339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00"/>
              </a:spcBef>
              <a:buClr>
                <a:schemeClr val="lt1"/>
              </a:buClr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2" type="body"/>
          </p:nvPr>
        </p:nvSpPr>
        <p:spPr>
          <a:xfrm>
            <a:off x="5144400" y="5961600"/>
            <a:ext cx="1961999" cy="633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08199" lvl="1" marL="741600" marR="0" rtl="0" algn="l">
              <a:spcBef>
                <a:spcPts val="288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524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524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52400" lvl="4" marL="2057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3" type="body"/>
          </p:nvPr>
        </p:nvSpPr>
        <p:spPr>
          <a:xfrm>
            <a:off x="7426800" y="5961600"/>
            <a:ext cx="1133999" cy="633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08199" lvl="1" marL="741600" marR="0" rtl="0" algn="l">
              <a:spcBef>
                <a:spcPts val="288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524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524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52400" lvl="4" marL="2057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4" type="body"/>
          </p:nvPr>
        </p:nvSpPr>
        <p:spPr>
          <a:xfrm>
            <a:off x="2862000" y="6138000"/>
            <a:ext cx="2026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08199" lvl="1" marL="741600" marR="0" rtl="0" algn="l">
              <a:spcBef>
                <a:spcPts val="288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524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524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52400" lvl="4" marL="2057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5" type="body"/>
          </p:nvPr>
        </p:nvSpPr>
        <p:spPr>
          <a:xfrm>
            <a:off x="572400" y="6138000"/>
            <a:ext cx="2048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08199" lvl="1" marL="741600" marR="0" rtl="0" algn="l">
              <a:spcBef>
                <a:spcPts val="288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524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524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52400" lvl="4" marL="2057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6" type="body"/>
          </p:nvPr>
        </p:nvSpPr>
        <p:spPr>
          <a:xfrm>
            <a:off x="572400" y="5961600"/>
            <a:ext cx="2048399" cy="1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08199" lvl="1" marL="741600" marR="0" rtl="0" algn="l">
              <a:spcBef>
                <a:spcPts val="288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524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524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52400" lvl="4" marL="2057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2862261" y="5961062"/>
            <a:ext cx="2027236" cy="1762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1200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One Conte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7900"/>
              </a:buClr>
              <a:buFont typeface="Arial"/>
              <a:buNone/>
              <a:defRPr b="1" i="0" sz="3200" u="none" cap="none" strike="noStrik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573087" y="1584325"/>
            <a:ext cx="7988300" cy="4135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9700" lvl="4" marL="2057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2" type="body"/>
          </p:nvPr>
        </p:nvSpPr>
        <p:spPr>
          <a:xfrm>
            <a:off x="5144400" y="6145200"/>
            <a:ext cx="1537199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9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7625" lvl="1" marL="273050" marR="0" rtl="0" algn="l">
              <a:spcBef>
                <a:spcPts val="400"/>
              </a:spcBef>
              <a:buClr>
                <a:schemeClr val="dk1"/>
              </a:buClr>
              <a:buSzPct val="95000"/>
              <a:buFont typeface="Arial"/>
              <a:buChar char="–"/>
              <a:defRPr b="0" i="0" sz="9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250" lvl="2" marL="273050" marR="0" rtl="0" algn="l">
              <a:spcBef>
                <a:spcPts val="400"/>
              </a:spcBef>
              <a:buClr>
                <a:schemeClr val="dk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" lvl="3" marL="2730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" lvl="4" marL="27305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649" lvl="5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649" lvl="6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649" lvl="7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649" lvl="8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3" type="body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9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7625" lvl="1" marL="273050" marR="0" rtl="0" algn="l">
              <a:spcBef>
                <a:spcPts val="400"/>
              </a:spcBef>
              <a:buClr>
                <a:schemeClr val="dk1"/>
              </a:buClr>
              <a:buSzPct val="95000"/>
              <a:buFont typeface="Arial"/>
              <a:buChar char="–"/>
              <a:defRPr b="0" i="0" sz="9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250" lvl="2" marL="273050" marR="0" rtl="0" algn="l">
              <a:spcBef>
                <a:spcPts val="400"/>
              </a:spcBef>
              <a:buClr>
                <a:schemeClr val="dk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" lvl="3" marL="2730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" lvl="4" marL="27305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649" lvl="5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649" lvl="6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649" lvl="7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649" lvl="8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3430587" y="6275387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9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3430587" y="6145212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3430587" y="6400800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1" i="0" lang="en-US" sz="9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ontent with margi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7900"/>
              </a:buClr>
              <a:buFont typeface="Arial"/>
              <a:buNone/>
              <a:defRPr b="1" i="0" sz="3200" u="none" cap="none" strike="noStrik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572400" y="15840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9700" lvl="4" marL="2057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5144400" y="6145200"/>
            <a:ext cx="1537199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9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7625" lvl="1" marL="273050" marR="0" rtl="0" algn="l">
              <a:spcBef>
                <a:spcPts val="400"/>
              </a:spcBef>
              <a:buClr>
                <a:schemeClr val="dk1"/>
              </a:buClr>
              <a:buSzPct val="95000"/>
              <a:buFont typeface="Arial"/>
              <a:buChar char="–"/>
              <a:defRPr b="0" i="0" sz="9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250" lvl="2" marL="273050" marR="0" rtl="0" algn="l">
              <a:spcBef>
                <a:spcPts val="400"/>
              </a:spcBef>
              <a:buClr>
                <a:schemeClr val="dk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" lvl="3" marL="2730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" lvl="4" marL="27305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649" lvl="5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649" lvl="6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649" lvl="7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649" lvl="8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3" type="body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9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7625" lvl="1" marL="273050" marR="0" rtl="0" algn="l">
              <a:spcBef>
                <a:spcPts val="400"/>
              </a:spcBef>
              <a:buClr>
                <a:schemeClr val="dk1"/>
              </a:buClr>
              <a:buSzPct val="95000"/>
              <a:buFont typeface="Arial"/>
              <a:buChar char="–"/>
              <a:defRPr b="0" i="0" sz="9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250" lvl="2" marL="273050" marR="0" rtl="0" algn="l">
              <a:spcBef>
                <a:spcPts val="400"/>
              </a:spcBef>
              <a:buClr>
                <a:schemeClr val="dk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" lvl="3" marL="2730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" lvl="4" marL="27305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649" lvl="5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649" lvl="6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649" lvl="7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649" lvl="8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0" type="dt"/>
          </p:nvPr>
        </p:nvSpPr>
        <p:spPr>
          <a:xfrm>
            <a:off x="3430587" y="6275387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9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1" type="ftr"/>
          </p:nvPr>
        </p:nvSpPr>
        <p:spPr>
          <a:xfrm>
            <a:off x="3430587" y="6145212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3430587" y="6400800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1" i="0" lang="en-US" sz="9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lank slide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" type="body"/>
          </p:nvPr>
        </p:nvSpPr>
        <p:spPr>
          <a:xfrm>
            <a:off x="5144400" y="6145200"/>
            <a:ext cx="1537199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9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7625" lvl="1" marL="273050" marR="0" rtl="0" algn="l">
              <a:spcBef>
                <a:spcPts val="400"/>
              </a:spcBef>
              <a:buClr>
                <a:schemeClr val="dk1"/>
              </a:buClr>
              <a:buSzPct val="95000"/>
              <a:buFont typeface="Arial"/>
              <a:buChar char="–"/>
              <a:defRPr b="0" i="0" sz="9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250" lvl="2" marL="273050" marR="0" rtl="0" algn="l">
              <a:spcBef>
                <a:spcPts val="400"/>
              </a:spcBef>
              <a:buClr>
                <a:schemeClr val="dk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" lvl="3" marL="2730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" lvl="4" marL="27305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649" lvl="5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649" lvl="6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649" lvl="7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649" lvl="8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9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7625" lvl="1" marL="273050" marR="0" rtl="0" algn="l">
              <a:spcBef>
                <a:spcPts val="400"/>
              </a:spcBef>
              <a:buClr>
                <a:schemeClr val="dk1"/>
              </a:buClr>
              <a:buSzPct val="95000"/>
              <a:buFont typeface="Arial"/>
              <a:buChar char="–"/>
              <a:defRPr b="0" i="0" sz="9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250" lvl="2" marL="273050" marR="0" rtl="0" algn="l">
              <a:spcBef>
                <a:spcPts val="400"/>
              </a:spcBef>
              <a:buClr>
                <a:schemeClr val="dk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" lvl="3" marL="2730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" lvl="4" marL="27305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649" lvl="5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649" lvl="6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649" lvl="7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649" lvl="8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3430587" y="6275387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9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430587" y="6145212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3430587" y="6400800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1" i="0" lang="en-US" sz="9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ly 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7900"/>
              </a:buClr>
              <a:buFont typeface="Arial"/>
              <a:buNone/>
              <a:defRPr b="1" i="0" sz="3200" u="none" cap="none" strike="noStrik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5144400" y="6145200"/>
            <a:ext cx="1537199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9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7625" lvl="1" marL="273050" marR="0" rtl="0" algn="l">
              <a:spcBef>
                <a:spcPts val="400"/>
              </a:spcBef>
              <a:buClr>
                <a:schemeClr val="dk1"/>
              </a:buClr>
              <a:buSzPct val="95000"/>
              <a:buFont typeface="Arial"/>
              <a:buChar char="–"/>
              <a:defRPr b="0" i="0" sz="9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250" lvl="2" marL="273050" marR="0" rtl="0" algn="l">
              <a:spcBef>
                <a:spcPts val="400"/>
              </a:spcBef>
              <a:buClr>
                <a:schemeClr val="dk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" lvl="3" marL="2730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" lvl="4" marL="27305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649" lvl="5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649" lvl="6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649" lvl="7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649" lvl="8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9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7625" lvl="1" marL="273050" marR="0" rtl="0" algn="l">
              <a:spcBef>
                <a:spcPts val="400"/>
              </a:spcBef>
              <a:buClr>
                <a:schemeClr val="dk1"/>
              </a:buClr>
              <a:buSzPct val="95000"/>
              <a:buFont typeface="Arial"/>
              <a:buChar char="–"/>
              <a:defRPr b="0" i="0" sz="9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250" lvl="2" marL="273050" marR="0" rtl="0" algn="l">
              <a:spcBef>
                <a:spcPts val="400"/>
              </a:spcBef>
              <a:buClr>
                <a:schemeClr val="dk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" lvl="3" marL="2730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" lvl="4" marL="27305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649" lvl="5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649" lvl="6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649" lvl="7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649" lvl="8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3430587" y="6275387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9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430587" y="6145212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3430587" y="6400800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1" i="0" lang="en-US" sz="9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Two Contents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7900"/>
              </a:buClr>
              <a:buFont typeface="Arial"/>
              <a:buNone/>
              <a:defRPr b="1" i="0" sz="3200" u="none" cap="none" strike="noStrik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572400" y="1584000"/>
            <a:ext cx="3923999" cy="41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5900" lvl="0" marL="342900" marR="0" rtl="0" algn="l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714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97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52400" lvl="4" marL="2057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648200" y="1584000"/>
            <a:ext cx="3923999" cy="41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5900" lvl="0" marL="342900" marR="0" rtl="0" algn="l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714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97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52400" lvl="4" marL="2057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51460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297180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42900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388620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3" type="body"/>
          </p:nvPr>
        </p:nvSpPr>
        <p:spPr>
          <a:xfrm>
            <a:off x="5144400" y="6145200"/>
            <a:ext cx="1537199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9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7625" lvl="1" marL="273050" marR="0" rtl="0" algn="l">
              <a:spcBef>
                <a:spcPts val="400"/>
              </a:spcBef>
              <a:buClr>
                <a:schemeClr val="dk1"/>
              </a:buClr>
              <a:buSzPct val="95000"/>
              <a:buFont typeface="Arial"/>
              <a:buChar char="–"/>
              <a:defRPr b="0" i="0" sz="9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250" lvl="2" marL="273050" marR="0" rtl="0" algn="l">
              <a:spcBef>
                <a:spcPts val="400"/>
              </a:spcBef>
              <a:buClr>
                <a:schemeClr val="dk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" lvl="3" marL="2730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" lvl="4" marL="27305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649" lvl="5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649" lvl="6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649" lvl="7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649" lvl="8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4" type="body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9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7625" lvl="1" marL="273050" marR="0" rtl="0" algn="l">
              <a:spcBef>
                <a:spcPts val="400"/>
              </a:spcBef>
              <a:buClr>
                <a:schemeClr val="dk1"/>
              </a:buClr>
              <a:buSzPct val="95000"/>
              <a:buFont typeface="Arial"/>
              <a:buChar char="–"/>
              <a:defRPr b="0" i="0" sz="9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250" lvl="2" marL="273050" marR="0" rtl="0" algn="l">
              <a:spcBef>
                <a:spcPts val="400"/>
              </a:spcBef>
              <a:buClr>
                <a:schemeClr val="dk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" lvl="3" marL="2730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" lvl="4" marL="27305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649" lvl="5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649" lvl="6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649" lvl="7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649" lvl="8" marL="273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0" type="dt"/>
          </p:nvPr>
        </p:nvSpPr>
        <p:spPr>
          <a:xfrm>
            <a:off x="3430587" y="6275387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9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1" type="ftr"/>
          </p:nvPr>
        </p:nvSpPr>
        <p:spPr>
          <a:xfrm>
            <a:off x="3430587" y="6145212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3430587" y="6400800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1" i="0" lang="en-US" sz="9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1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alto_EN_Electr-Eng_21_RGB_2" id="10" name="Shape 10"/>
          <p:cNvPicPr preferRelativeResize="0"/>
          <p:nvPr/>
        </p:nvPicPr>
        <p:blipFill rotWithShape="1">
          <a:blip r:embed="rId1">
            <a:alphaModFix/>
          </a:blip>
          <a:srcRect b="0" l="0" r="0" t="1408"/>
          <a:stretch/>
        </p:blipFill>
        <p:spPr>
          <a:xfrm>
            <a:off x="26986" y="0"/>
            <a:ext cx="2089150" cy="192404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/>
          <p:nvPr/>
        </p:nvSpPr>
        <p:spPr>
          <a:xfrm>
            <a:off x="406400" y="1712911"/>
            <a:ext cx="8326437" cy="3921124"/>
          </a:xfrm>
          <a:prstGeom prst="rect">
            <a:avLst/>
          </a:prstGeom>
          <a:solidFill>
            <a:srgbClr val="FF790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 txBox="1"/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7900"/>
              </a:buClr>
              <a:buFont typeface="Arial"/>
              <a:buNone/>
              <a:defRPr b="1" i="0" sz="3200" u="none" cap="none" strike="noStrik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573087" y="1584325"/>
            <a:ext cx="7988300" cy="4135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9700" lvl="4" marL="2057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2862261" y="5961062"/>
            <a:ext cx="2027236" cy="1762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1200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alto_EN_Electr-Eng_13_RGB_2" id="25" name="Shape 2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15900" y="5815012"/>
            <a:ext cx="2519361" cy="1042986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Shape 26"/>
          <p:cNvSpPr txBox="1"/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7900"/>
              </a:buClr>
              <a:buFont typeface="Arial"/>
              <a:buNone/>
              <a:defRPr b="1" i="0" sz="3200" u="none" cap="none" strike="noStrik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573087" y="1584325"/>
            <a:ext cx="7988300" cy="4135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9700" lvl="4" marL="2057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3430587" y="6275387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9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3430587" y="6145212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3430587" y="6400800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1" i="0" lang="en-US" sz="9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31" name="Shape 31"/>
          <p:cNvSpPr txBox="1"/>
          <p:nvPr/>
        </p:nvSpPr>
        <p:spPr>
          <a:xfrm>
            <a:off x="571500" y="5813425"/>
            <a:ext cx="7988300" cy="65086"/>
          </a:xfrm>
          <a:prstGeom prst="rect">
            <a:avLst/>
          </a:prstGeom>
          <a:solidFill>
            <a:srgbClr val="FF7900">
              <a:alpha val="89411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ctrTitle"/>
          </p:nvPr>
        </p:nvSpPr>
        <p:spPr>
          <a:xfrm>
            <a:off x="573087" y="1771650"/>
            <a:ext cx="7772400" cy="13319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b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</a:p>
        </p:txBody>
      </p:sp>
      <p:sp>
        <p:nvSpPr>
          <p:cNvPr id="75" name="Shape 75"/>
          <p:cNvSpPr txBox="1"/>
          <p:nvPr>
            <p:ph idx="1" type="subTitle"/>
          </p:nvPr>
        </p:nvSpPr>
        <p:spPr>
          <a:xfrm>
            <a:off x="573075" y="1996000"/>
            <a:ext cx="7988400" cy="35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Case: </a:t>
            </a:r>
            <a:r>
              <a:rPr lang="en-US" sz="3600"/>
              <a:t>Nokia OZO VR Camera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[</a:t>
            </a:r>
            <a:r>
              <a:rPr lang="en-US" sz="1800"/>
              <a:t>Anastasia Kiviniemi-Ghonim # 291563</a:t>
            </a:r>
            <a:r>
              <a:rPr b="0" i="0" lang="en-US" sz="1800" u="none" cap="none" strike="noStrik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[</a:t>
            </a:r>
            <a:r>
              <a:rPr lang="en-US" sz="1800"/>
              <a:t>Sunny Vijay # 548135</a:t>
            </a:r>
            <a:r>
              <a:rPr b="0" i="0" lang="en-US" sz="1800" u="none" cap="none" strike="noStrik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]</a:t>
            </a:r>
          </a:p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1800"/>
              <a:t>[Dragos Voda # 548177]</a:t>
            </a:r>
          </a:p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1800"/>
              <a:t>[Taneli Myllykangas # 588344]</a:t>
            </a:r>
          </a:p>
          <a:p>
            <a:pPr indent="0" lvl="0" marL="0" marR="0" rtl="0" algn="l">
              <a:spcBef>
                <a:spcPts val="60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6" name="Shape 76"/>
          <p:cNvSpPr txBox="1"/>
          <p:nvPr>
            <p:ph idx="2" type="body"/>
          </p:nvPr>
        </p:nvSpPr>
        <p:spPr>
          <a:xfrm>
            <a:off x="5145087" y="5961062"/>
            <a:ext cx="1960561" cy="633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2"/>
              </a:buClr>
              <a:buSzPct val="250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Shape 77"/>
          <p:cNvSpPr txBox="1"/>
          <p:nvPr>
            <p:ph idx="2" type="body"/>
          </p:nvPr>
        </p:nvSpPr>
        <p:spPr>
          <a:xfrm>
            <a:off x="7426325" y="5961062"/>
            <a:ext cx="1135062" cy="633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2"/>
              </a:buClr>
              <a:buSzPct val="250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Shape 78"/>
          <p:cNvSpPr txBox="1"/>
          <p:nvPr>
            <p:ph idx="2" type="body"/>
          </p:nvPr>
        </p:nvSpPr>
        <p:spPr>
          <a:xfrm>
            <a:off x="2862261" y="6137275"/>
            <a:ext cx="2027236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2"/>
              </a:buClr>
              <a:buSzPct val="250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Shape 79"/>
          <p:cNvSpPr txBox="1"/>
          <p:nvPr>
            <p:ph idx="2" type="body"/>
          </p:nvPr>
        </p:nvSpPr>
        <p:spPr>
          <a:xfrm>
            <a:off x="573087" y="6137275"/>
            <a:ext cx="2047874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2"/>
              </a:buClr>
              <a:buSzPct val="250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 txBox="1"/>
          <p:nvPr>
            <p:ph idx="2" type="body"/>
          </p:nvPr>
        </p:nvSpPr>
        <p:spPr>
          <a:xfrm>
            <a:off x="573087" y="5961062"/>
            <a:ext cx="2047874" cy="176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2"/>
              </a:buClr>
              <a:buSzPct val="250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900"/>
              </a:buClr>
              <a:buSzPct val="25000"/>
              <a:buFont typeface="Arial"/>
              <a:buNone/>
            </a:pPr>
            <a:r>
              <a:rPr lang="en-US"/>
              <a:t>Case: </a:t>
            </a:r>
            <a:r>
              <a:rPr b="1" i="0" lang="en-US" sz="3200" u="none" cap="none" strike="noStrik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rPr>
              <a:t>Nokia Ozo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573075" y="1347675"/>
            <a:ext cx="6368100" cy="43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First professional  360 degree VR camera on the market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45 000 USD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Sold directly by Nokia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Available for rental from official partners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rPr lang="en-US"/>
              <a:t>Our research topic: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lang="en-US"/>
              <a:t>How to create winning services, use cases </a:t>
            </a:r>
          </a:p>
          <a:p>
            <a:pPr indent="-69850" lvl="0" mar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US"/>
              <a:t>and business models using OZO?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5145087" y="6145212"/>
            <a:ext cx="1536699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0" y="6145212"/>
            <a:ext cx="1703387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9887" y="2101500"/>
            <a:ext cx="3659600" cy="286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573087" y="488950"/>
            <a:ext cx="7988400" cy="1081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Specifications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573087" y="1584325"/>
            <a:ext cx="7988400" cy="4135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Eight synchronised 2K x 2K sensors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30fps capture frame rate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Captures 360 degree video in 3D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Spatial audio capture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Capable of real-time video preview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500GB media module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-US"/>
              <a:t>Stores approximately 45 minutes of content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Wireless remote (viewfinder or control)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Ozo creator application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-US"/>
              <a:t>Requires an ultra high-end Mac Pro or PC</a:t>
            </a:r>
          </a:p>
        </p:txBody>
      </p:sp>
      <p:sp>
        <p:nvSpPr>
          <p:cNvPr id="97" name="Shape 97"/>
          <p:cNvSpPr txBox="1"/>
          <p:nvPr>
            <p:ph idx="2" type="body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 txBox="1"/>
          <p:nvPr>
            <p:ph idx="3" type="body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900"/>
              </a:buClr>
              <a:buSzPct val="25000"/>
              <a:buFont typeface="Arial"/>
              <a:buNone/>
            </a:pPr>
            <a:r>
              <a:rPr lang="en-US"/>
              <a:t>Scope and Timeframe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573087" y="1584325"/>
            <a:ext cx="7988300" cy="41354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228600" lvl="0" marL="4572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Time Frame: 1 year</a:t>
            </a:r>
          </a:p>
          <a:p>
            <a:pPr indent="-228600" lvl="0" marL="4572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Scope: Nokia Ozo in relation to the wider VR market</a:t>
            </a:r>
          </a:p>
          <a:p>
            <a:pPr indent="-228600" lvl="0" marL="4572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Decision variables:</a:t>
            </a:r>
          </a:p>
          <a:p>
            <a:pPr indent="-228600" lvl="1" marL="9144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Manufacturing quantity </a:t>
            </a:r>
          </a:p>
          <a:p>
            <a:pPr indent="-228600" lvl="1" marL="914400" rtl="0" algn="just">
              <a:spcBef>
                <a:spcPts val="600"/>
              </a:spcBef>
            </a:pPr>
            <a:r>
              <a:rPr lang="en-US"/>
              <a:t>Image quality</a:t>
            </a:r>
          </a:p>
          <a:p>
            <a:pPr indent="-228600" lvl="1" marL="9144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Available viewing devices</a:t>
            </a:r>
          </a:p>
          <a:p>
            <a:pPr indent="-228600" lvl="1" marL="9144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Further investment</a:t>
            </a:r>
          </a:p>
          <a:p>
            <a:pPr indent="-228600" lvl="0" marL="4572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Major stakeholders: </a:t>
            </a:r>
          </a:p>
          <a:p>
            <a:pPr indent="-228600" lvl="1" marL="9144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Nokia</a:t>
            </a:r>
          </a:p>
          <a:p>
            <a:pPr indent="-228600" lvl="1" marL="9144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Ozo customers, end users and content consumers</a:t>
            </a:r>
          </a:p>
          <a:p>
            <a:pPr indent="-228600" lvl="1" marL="9144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VR headset manufacturers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5145087" y="6145212"/>
            <a:ext cx="1536699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0" y="6145212"/>
            <a:ext cx="1703387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573087" y="488950"/>
            <a:ext cx="7988400" cy="10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900"/>
              </a:buClr>
              <a:buSzPct val="25000"/>
              <a:buFont typeface="Arial"/>
              <a:buNone/>
            </a:pPr>
            <a:r>
              <a:rPr b="1" i="0" lang="en-US" sz="3200" u="none" cap="none" strike="noStrik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rPr>
              <a:t>Key Trends &amp; </a:t>
            </a:r>
            <a:r>
              <a:rPr lang="en-US"/>
              <a:t>M</a:t>
            </a:r>
            <a:r>
              <a:rPr b="1" i="0" lang="en-US" sz="3200" u="none" cap="none" strike="noStrik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rPr>
              <a:t>arket </a:t>
            </a:r>
            <a:r>
              <a:rPr lang="en-US"/>
              <a:t>U</a:t>
            </a:r>
            <a:r>
              <a:rPr b="1" i="0" lang="en-US" sz="3200" u="none" cap="none" strike="noStrik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rPr>
              <a:t>ncertainties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573087" y="1584325"/>
            <a:ext cx="7988400" cy="41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Key trends: important forces whose consequences have not yet unfolded.</a:t>
            </a:r>
          </a:p>
          <a:p>
            <a:pPr lvl="1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Development of VR/AR industry and devices</a:t>
            </a:r>
          </a:p>
          <a:p>
            <a:pPr lvl="1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Development of GPU/CPU processing power 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/>
              <a:t>Key </a:t>
            </a:r>
            <a:r>
              <a:rPr lang="en-US"/>
              <a:t>uncertainties</a:t>
            </a:r>
            <a:r>
              <a:rPr lang="en-US"/>
              <a:t>: </a:t>
            </a:r>
            <a:r>
              <a:rPr lang="en-US"/>
              <a:t>Important forces whose outcomes are not very predictable.</a:t>
            </a:r>
          </a:p>
          <a:p>
            <a:pPr lvl="1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Does VR/AR become a successful industry?</a:t>
            </a:r>
          </a:p>
          <a:p>
            <a:pPr lvl="1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Do Chinese manufacturers outcompete the Ozo camera on value?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5145087" y="6145212"/>
            <a:ext cx="1536599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0" y="6145212"/>
            <a:ext cx="17034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900"/>
              </a:buClr>
              <a:buSzPct val="25000"/>
              <a:buFont typeface="Arial"/>
              <a:buNone/>
            </a:pPr>
            <a:r>
              <a:rPr lang="en-US"/>
              <a:t>Scenario Construction </a:t>
            </a:r>
          </a:p>
        </p:txBody>
      </p:sp>
      <p:sp>
        <p:nvSpPr>
          <p:cNvPr id="120" name="Shape 120"/>
          <p:cNvSpPr/>
          <p:nvPr/>
        </p:nvSpPr>
        <p:spPr>
          <a:xfrm>
            <a:off x="1262500" y="1899250"/>
            <a:ext cx="3185100" cy="16071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 sz="1600" u="sng">
                <a:solidFill>
                  <a:schemeClr val="dk1"/>
                </a:solidFill>
              </a:rPr>
              <a:t>The future is value driven</a:t>
            </a:r>
          </a:p>
          <a:p>
            <a:pPr indent="-330200" lvl="0" marL="457200" rtl="0" algn="just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US" sz="1600">
                <a:solidFill>
                  <a:schemeClr val="dk1"/>
                </a:solidFill>
              </a:rPr>
              <a:t>Ozo doesn’t become the market leader.</a:t>
            </a:r>
          </a:p>
          <a:p>
            <a:pPr indent="-330200" lvl="0" marL="457200" algn="just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US" sz="1600">
                <a:solidFill>
                  <a:schemeClr val="dk1"/>
                </a:solidFill>
              </a:rPr>
              <a:t>Ozo appeals only to high-end customers that seek ultimate quality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x="1382950" y="1356037"/>
            <a:ext cx="2818800" cy="4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b="1" lang="en-US">
                <a:solidFill>
                  <a:schemeClr val="accent6"/>
                </a:solidFill>
              </a:rPr>
              <a:t>Chinese Outcompete on Value</a:t>
            </a:r>
          </a:p>
        </p:txBody>
      </p:sp>
      <p:sp>
        <p:nvSpPr>
          <p:cNvPr id="122" name="Shape 122"/>
          <p:cNvSpPr txBox="1"/>
          <p:nvPr/>
        </p:nvSpPr>
        <p:spPr>
          <a:xfrm flipH="1" rot="-5400000">
            <a:off x="184525" y="2454250"/>
            <a:ext cx="12366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b="1">
              <a:solidFill>
                <a:schemeClr val="accent6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b="1" lang="en-US">
                <a:solidFill>
                  <a:schemeClr val="accent6"/>
                </a:solidFill>
              </a:rPr>
              <a:t>Successful 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x="4583350" y="1356050"/>
            <a:ext cx="3433500" cy="4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15000"/>
              </a:lnSpc>
              <a:spcBef>
                <a:spcPts val="0"/>
              </a:spcBef>
              <a:buNone/>
            </a:pPr>
            <a:r>
              <a:rPr b="1" lang="en-US">
                <a:solidFill>
                  <a:schemeClr val="accent6"/>
                </a:solidFill>
              </a:rPr>
              <a:t>Chinese </a:t>
            </a:r>
            <a:r>
              <a:rPr b="1" lang="en-US">
                <a:solidFill>
                  <a:schemeClr val="accent6"/>
                </a:solidFill>
              </a:rPr>
              <a:t>do not</a:t>
            </a:r>
            <a:r>
              <a:rPr b="1" lang="en-US">
                <a:solidFill>
                  <a:schemeClr val="accent6"/>
                </a:solidFill>
              </a:rPr>
              <a:t> Outcompete on Value</a:t>
            </a:r>
          </a:p>
        </p:txBody>
      </p:sp>
      <p:sp>
        <p:nvSpPr>
          <p:cNvPr id="124" name="Shape 124"/>
          <p:cNvSpPr/>
          <p:nvPr/>
        </p:nvSpPr>
        <p:spPr>
          <a:xfrm>
            <a:off x="4691500" y="1899250"/>
            <a:ext cx="3185100" cy="16071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 sz="1600" u="sng">
                <a:solidFill>
                  <a:schemeClr val="dk1"/>
                </a:solidFill>
              </a:rPr>
              <a:t>The future is Ozo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 sz="1600" u="sng">
              <a:solidFill>
                <a:schemeClr val="dk1"/>
              </a:solidFill>
            </a:endParaRPr>
          </a:p>
          <a:p>
            <a:pPr indent="-330200" lvl="0" marL="457200" rtl="0" algn="just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US" sz="1600">
                <a:solidFill>
                  <a:schemeClr val="dk1"/>
                </a:solidFill>
              </a:rPr>
              <a:t>Ozo has an edge against Western competitors.</a:t>
            </a:r>
          </a:p>
          <a:p>
            <a:pPr indent="-330200" lvl="0" marL="457200" rtl="0" algn="just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US" sz="1600">
                <a:solidFill>
                  <a:schemeClr val="dk1"/>
                </a:solidFill>
              </a:rPr>
              <a:t>Ozo investments increase</a:t>
            </a:r>
          </a:p>
        </p:txBody>
      </p:sp>
      <p:sp>
        <p:nvSpPr>
          <p:cNvPr id="125" name="Shape 125"/>
          <p:cNvSpPr/>
          <p:nvPr/>
        </p:nvSpPr>
        <p:spPr>
          <a:xfrm>
            <a:off x="1262500" y="3728050"/>
            <a:ext cx="3185100" cy="16071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-330200" lvl="0" marL="457200" rtl="0" algn="just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US" sz="1600">
                <a:solidFill>
                  <a:schemeClr val="dk1"/>
                </a:solidFill>
              </a:rPr>
              <a:t>Not possible</a:t>
            </a:r>
          </a:p>
        </p:txBody>
      </p:sp>
      <p:sp>
        <p:nvSpPr>
          <p:cNvPr id="126" name="Shape 126"/>
          <p:cNvSpPr/>
          <p:nvPr/>
        </p:nvSpPr>
        <p:spPr>
          <a:xfrm>
            <a:off x="4691500" y="3728050"/>
            <a:ext cx="3185100" cy="16071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 sz="1600" u="sng">
                <a:solidFill>
                  <a:schemeClr val="dk1"/>
                </a:solidFill>
              </a:rPr>
              <a:t>The future is 2D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 sz="1600" u="sng">
              <a:solidFill>
                <a:schemeClr val="dk1"/>
              </a:solidFill>
            </a:endParaRPr>
          </a:p>
          <a:p>
            <a:pPr indent="-330200" lvl="0" marL="457200" rtl="0" algn="just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US" sz="1600">
                <a:solidFill>
                  <a:schemeClr val="dk1"/>
                </a:solidFill>
              </a:rPr>
              <a:t>Ozo becomes the niche VR camera market leader</a:t>
            </a:r>
          </a:p>
          <a:p>
            <a:pPr indent="-330200" lvl="0" marL="457200" rtl="0" algn="just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US" sz="1600">
                <a:solidFill>
                  <a:schemeClr val="dk1"/>
                </a:solidFill>
              </a:rPr>
              <a:t>Ozo investments scaled back</a:t>
            </a:r>
          </a:p>
        </p:txBody>
      </p:sp>
      <p:sp>
        <p:nvSpPr>
          <p:cNvPr id="127" name="Shape 127"/>
          <p:cNvSpPr txBox="1"/>
          <p:nvPr/>
        </p:nvSpPr>
        <p:spPr>
          <a:xfrm flipH="1" rot="-5400000">
            <a:off x="133225" y="4181950"/>
            <a:ext cx="13392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b="1">
              <a:solidFill>
                <a:schemeClr val="accent6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b="1" lang="en-US">
                <a:solidFill>
                  <a:schemeClr val="accent6"/>
                </a:solidFill>
              </a:rPr>
              <a:t>Unsuccessful 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53350" y="3321100"/>
            <a:ext cx="709800" cy="4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b="1" lang="en-US">
                <a:solidFill>
                  <a:schemeClr val="accent6"/>
                </a:solidFill>
              </a:rPr>
              <a:t>VR is: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900"/>
              </a:buClr>
              <a:buSzPct val="25000"/>
              <a:buFont typeface="Arial"/>
              <a:buNone/>
            </a:pPr>
            <a:r>
              <a:rPr lang="en-US"/>
              <a:t>Internal Consistency and </a:t>
            </a:r>
            <a:r>
              <a:rPr lang="en-US"/>
              <a:t>Plausibility</a:t>
            </a:r>
            <a:r>
              <a:rPr lang="en-US"/>
              <a:t> </a:t>
            </a:r>
          </a:p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216700" y="1176425"/>
            <a:ext cx="8719200" cy="45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lvl="0" rtl="0" algn="just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/>
              <a:t>Are trends compatible within chosen timeframe ?</a:t>
            </a:r>
          </a:p>
          <a:p>
            <a:pPr indent="0" lvl="0" marL="0" rtl="0" algn="just">
              <a:spcBef>
                <a:spcPts val="0"/>
              </a:spcBef>
              <a:buNone/>
            </a:pPr>
            <a:r>
              <a:t/>
            </a:r>
            <a:endParaRPr sz="2000"/>
          </a:p>
          <a:p>
            <a:pPr indent="-342900" lvl="0" marL="9144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1800"/>
              <a:t>D</a:t>
            </a:r>
            <a:r>
              <a:rPr lang="en-US" sz="1800"/>
              <a:t>evelopment of VR/AR industry and devices</a:t>
            </a:r>
          </a:p>
          <a:p>
            <a:pPr indent="-342900" lvl="0" marL="9144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1800"/>
              <a:t>Development of GPU/CPU processing power</a:t>
            </a:r>
            <a:br>
              <a:rPr lang="en-US"/>
            </a:br>
            <a:r>
              <a:rPr lang="en-US"/>
              <a:t>			</a:t>
            </a:r>
            <a:r>
              <a:rPr lang="en-US" sz="1400"/>
              <a:t>.</a:t>
            </a:r>
          </a:p>
          <a:p>
            <a:pPr indent="-3175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/>
              <a:t>Do scenarios combine outcome of uncertainties that indeed go together ?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42900" lvl="0" marL="9144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Eliminated least plausible combinations of scenarios</a:t>
            </a:r>
          </a:p>
          <a:p>
            <a:pPr indent="-342900" lvl="0" marL="9144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Chinese Market focus on Price not on Cost to acquire Global Demand</a:t>
            </a: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-3175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/>
              <a:t>Are the major stakeholders placed in positions that they do not like and can change ?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42900" lvl="0" marL="9144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1800"/>
              <a:t>Most of the major stakeholders have no direct influence on how VR is accepted by consumers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5145087" y="6145212"/>
            <a:ext cx="1536699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0" y="6145212"/>
            <a:ext cx="1703387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900"/>
              </a:buClr>
              <a:buSzPct val="25000"/>
              <a:buFont typeface="Arial"/>
              <a:buNone/>
            </a:pPr>
            <a:r>
              <a:rPr lang="en-US"/>
              <a:t>Stakeholder behaviour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573087" y="1584325"/>
            <a:ext cx="7988300" cy="41354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Nokia</a:t>
            </a:r>
          </a:p>
          <a:p>
            <a:pPr indent="-228600" lvl="0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Future is Value Driven</a:t>
            </a:r>
          </a:p>
          <a:p>
            <a:pPr indent="-228600" lvl="0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The future is Ozo</a:t>
            </a: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Ozo customers, end users and content consumers</a:t>
            </a:r>
          </a:p>
          <a:p>
            <a:pPr indent="-228600" lvl="0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Quality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VR headset manufacturers</a:t>
            </a:r>
          </a:p>
          <a:p>
            <a:pPr indent="-228600" lvl="0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/>
              <a:t>Cost of Manufacturing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br>
              <a:rPr lang="en-US"/>
            </a:b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5145087" y="6145212"/>
            <a:ext cx="1536699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0" y="6145212"/>
            <a:ext cx="1703387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x="577812" y="564550"/>
            <a:ext cx="7988400" cy="41355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-US" sz="4800">
                <a:solidFill>
                  <a:srgbClr val="4A86E8"/>
                </a:solidFill>
              </a:rPr>
              <a:t>THANKS </a:t>
            </a:r>
          </a:p>
        </p:txBody>
      </p:sp>
      <p:sp>
        <p:nvSpPr>
          <p:cNvPr id="151" name="Shape 151"/>
          <p:cNvSpPr txBox="1"/>
          <p:nvPr>
            <p:ph idx="2" type="body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 txBox="1"/>
          <p:nvPr>
            <p:ph idx="3" type="body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303046_slide_template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009B3A"/>
      </a:accent1>
      <a:accent2>
        <a:srgbClr val="FF7900"/>
      </a:accent2>
      <a:accent3>
        <a:srgbClr val="0065BD"/>
      </a:accent3>
      <a:accent4>
        <a:srgbClr val="ED2939"/>
      </a:accent4>
      <a:accent5>
        <a:srgbClr val="FECB00"/>
      </a:accent5>
      <a:accent6>
        <a:srgbClr val="6639B7"/>
      </a:accent6>
      <a:hlink>
        <a:srgbClr val="0065BD"/>
      </a:hlink>
      <a:folHlink>
        <a:srgbClr val="ED29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s303046_slide_template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009B3A"/>
      </a:accent1>
      <a:accent2>
        <a:srgbClr val="FF7900"/>
      </a:accent2>
      <a:accent3>
        <a:srgbClr val="0065BD"/>
      </a:accent3>
      <a:accent4>
        <a:srgbClr val="ED2939"/>
      </a:accent4>
      <a:accent5>
        <a:srgbClr val="FECB00"/>
      </a:accent5>
      <a:accent6>
        <a:srgbClr val="6639B7"/>
      </a:accent6>
      <a:hlink>
        <a:srgbClr val="0065BD"/>
      </a:hlink>
      <a:folHlink>
        <a:srgbClr val="ED29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