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9144000"/>
  <p:notesSz cx="6794500" cy="9931400"/>
  <p:embeddedFontLst>
    <p:embeddedFont>
      <p:font typeface="Tahoma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Tahoma-bold.fntdata"/><Relationship Id="rId25" Type="http://schemas.openxmlformats.org/officeDocument/2006/relationships/font" Target="fonts/Tahom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48644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48644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fi-FI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idx="1" type="body"/>
          </p:nvPr>
        </p:nvSpPr>
        <p:spPr>
          <a:xfrm>
            <a:off x="679450" y="4717414"/>
            <a:ext cx="5435700" cy="446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79450" y="4717414"/>
            <a:ext cx="5435700" cy="4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914400" y="744537"/>
            <a:ext cx="4965600" cy="3724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" type="body"/>
          </p:nvPr>
        </p:nvSpPr>
        <p:spPr>
          <a:xfrm>
            <a:off x="679450" y="4717414"/>
            <a:ext cx="5435700" cy="446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idx="1" type="body"/>
          </p:nvPr>
        </p:nvSpPr>
        <p:spPr>
          <a:xfrm>
            <a:off x="679450" y="4717414"/>
            <a:ext cx="5435700" cy="446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Shape 269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79450" y="4717414"/>
            <a:ext cx="5435700" cy="446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79450" y="4717414"/>
            <a:ext cx="5435598" cy="44691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79450" y="4717414"/>
            <a:ext cx="5435599" cy="446912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914400" y="744537"/>
            <a:ext cx="4965700" cy="37242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988" y="28575"/>
            <a:ext cx="2233612" cy="17668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406400" y="1712913"/>
            <a:ext cx="8324850" cy="3919537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 txBox="1"/>
          <p:nvPr>
            <p:ph type="ctrTitle"/>
          </p:nvPr>
        </p:nvSpPr>
        <p:spPr>
          <a:xfrm>
            <a:off x="571500" y="1770063"/>
            <a:ext cx="7769225" cy="1331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571500" y="3141663"/>
            <a:ext cx="6283324" cy="2339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 b="0" i="0" sz="24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2860675" y="5959475"/>
            <a:ext cx="2025650" cy="1762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928B8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2496343" y="-342106"/>
            <a:ext cx="4135437" cy="798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 rot="5400000">
            <a:off x="4944268" y="2105819"/>
            <a:ext cx="5229225" cy="19954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 rot="5400000">
            <a:off x="875506" y="184943"/>
            <a:ext cx="5229225" cy="58372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Gree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406800" y="1713600"/>
            <a:ext cx="8326799" cy="39204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/>
          <p:nvPr>
            <p:ph type="ctrTitle"/>
          </p:nvPr>
        </p:nvSpPr>
        <p:spPr>
          <a:xfrm>
            <a:off x="572400" y="1771200"/>
            <a:ext cx="7772400" cy="13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572400" y="3143248"/>
            <a:ext cx="6285600" cy="2339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Georgia"/>
              <a:buNone/>
              <a:defRPr b="0" i="0" sz="24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457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2862000" y="5961600"/>
            <a:ext cx="2026799" cy="1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2" type="body"/>
          </p:nvPr>
        </p:nvSpPr>
        <p:spPr>
          <a:xfrm>
            <a:off x="5144400" y="5961600"/>
            <a:ext cx="1961999" cy="6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3" type="body"/>
          </p:nvPr>
        </p:nvSpPr>
        <p:spPr>
          <a:xfrm>
            <a:off x="7426800" y="5961600"/>
            <a:ext cx="1133999" cy="63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4" type="body"/>
          </p:nvPr>
        </p:nvSpPr>
        <p:spPr>
          <a:xfrm>
            <a:off x="2862000" y="6138000"/>
            <a:ext cx="2026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5" type="body"/>
          </p:nvPr>
        </p:nvSpPr>
        <p:spPr>
          <a:xfrm>
            <a:off x="572400" y="6138000"/>
            <a:ext cx="20483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b="1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6" type="body"/>
          </p:nvPr>
        </p:nvSpPr>
        <p:spPr>
          <a:xfrm>
            <a:off x="572400" y="5961600"/>
            <a:ext cx="2048399" cy="1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08199" lvl="1" marL="741600" marR="0" rtl="0" algn="l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52400" lvl="2" marL="11430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52400" lvl="3" marL="1600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52400" lvl="4" marL="2057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Aalto_FI_Insinoori_21_RGB_3.png" id="96" name="Shape 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000" y="0"/>
            <a:ext cx="1702616" cy="1676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571500" y="1582737"/>
            <a:ext cx="7985125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571500" y="1582737"/>
            <a:ext cx="3916363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640262" y="1582737"/>
            <a:ext cx="3916362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lang="fi-FI" sz="9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alto_EN_Engineering_13_RGB_3"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5900" y="5815012"/>
            <a:ext cx="2724150" cy="10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/>
          <p:nvPr>
            <p:ph type="title"/>
          </p:nvPr>
        </p:nvSpPr>
        <p:spPr>
          <a:xfrm>
            <a:off x="571500" y="488950"/>
            <a:ext cx="7985125" cy="1079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1" i="0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571500" y="1582737"/>
            <a:ext cx="7985125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9700" lvl="5" marL="2514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9700" lvl="6" marL="2971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9700" lvl="7" marL="3429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9700" lvl="8" marL="3886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3429000" y="6272212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429000" y="6142037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3429000" y="6397625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1" i="0" lang="fi-FI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" name="Shape 16"/>
          <p:cNvSpPr/>
          <p:nvPr/>
        </p:nvSpPr>
        <p:spPr>
          <a:xfrm>
            <a:off x="571500" y="5811837"/>
            <a:ext cx="7985125" cy="65086"/>
          </a:xfrm>
          <a:prstGeom prst="rect">
            <a:avLst/>
          </a:prstGeom>
          <a:solidFill>
            <a:srgbClr val="ED293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8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8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8.png"/><Relationship Id="rId4" Type="http://schemas.openxmlformats.org/officeDocument/2006/relationships/image" Target="../media/image0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8.png"/><Relationship Id="rId4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8.png"/><Relationship Id="rId4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8.png"/><Relationship Id="rId4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8.png"/><Relationship Id="rId4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8.png"/><Relationship Id="rId4" Type="http://schemas.openxmlformats.org/officeDocument/2006/relationships/image" Target="../media/image0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png"/><Relationship Id="rId4" Type="http://schemas.openxmlformats.org/officeDocument/2006/relationships/image" Target="../media/image0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8.png"/><Relationship Id="rId4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ctrTitle"/>
          </p:nvPr>
        </p:nvSpPr>
        <p:spPr>
          <a:xfrm>
            <a:off x="571500" y="1770061"/>
            <a:ext cx="7769225" cy="2955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Telia Smart Home</a:t>
            </a: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Final Presentation</a:t>
            </a: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Erkka Virtanen</a:t>
            </a:r>
            <a:b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Nikita Belyaev</a:t>
            </a:r>
            <a:b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Jemal Tahir</a:t>
            </a:r>
            <a:b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fi-FI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Mohammedadem Abdulkadir</a:t>
            </a:r>
            <a:br>
              <a:rPr b="1" i="1" lang="fi-FI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1" i="1" lang="fi-FI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1" lang="fi-FI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28.3.2017</a:t>
            </a: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3" y="404663"/>
            <a:ext cx="1296143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467543" y="375015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Scenarios</a:t>
            </a:r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1423909" y="1126392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/>
          <p:nvPr/>
        </p:nvSpPr>
        <p:spPr>
          <a:xfrm>
            <a:off x="5163678" y="3293119"/>
            <a:ext cx="25680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 </a:t>
            </a:r>
          </a:p>
        </p:txBody>
      </p:sp>
      <p:cxnSp>
        <p:nvCxnSpPr>
          <p:cNvPr id="185" name="Shape 185"/>
          <p:cNvCxnSpPr/>
          <p:nvPr/>
        </p:nvCxnSpPr>
        <p:spPr>
          <a:xfrm>
            <a:off x="5179808" y="1126392"/>
            <a:ext cx="0" cy="4687624"/>
          </a:xfrm>
          <a:prstGeom prst="straightConnector1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Shape 186"/>
          <p:cNvCxnSpPr>
            <a:stCxn id="182" idx="1"/>
          </p:cNvCxnSpPr>
          <p:nvPr/>
        </p:nvCxnSpPr>
        <p:spPr>
          <a:xfrm>
            <a:off x="1423909" y="3423108"/>
            <a:ext cx="7684500" cy="0"/>
          </a:xfrm>
          <a:prstGeom prst="straightConnector1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7" name="Shape 187"/>
          <p:cNvSpPr/>
          <p:nvPr/>
        </p:nvSpPr>
        <p:spPr>
          <a:xfrm>
            <a:off x="1491469" y="1101521"/>
            <a:ext cx="3557492" cy="219159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5322155" y="1111621"/>
            <a:ext cx="3517372" cy="219159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1491469" y="3561751"/>
            <a:ext cx="3545371" cy="219159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5322155" y="3597548"/>
            <a:ext cx="3517373" cy="219159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6777064" y="773029"/>
            <a:ext cx="83869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OPEN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2676933" y="777364"/>
            <a:ext cx="114646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CLOSED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700066" y="2430326"/>
            <a:ext cx="82105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774918" y="4068171"/>
            <a:ext cx="73128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3309803" y="339817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Reselling Data to data analysers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-513114" y="3098503"/>
            <a:ext cx="2538604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Competition </a:t>
            </a: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of SH service </a:t>
            </a: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providers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1855958" y="1531726"/>
            <a:ext cx="3180882" cy="929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 prices for end-users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Lots of providers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 security risks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5443526" y="1264004"/>
            <a:ext cx="3384375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Lowest prices for end users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 amount of innovation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Many competing technologies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New business models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Largest security risks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1516188" y="3669737"/>
            <a:ext cx="4608511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Larger market shares 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for </a:t>
            </a: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tele companies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least amount of innovation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 </a:t>
            </a: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interoperability</a:t>
            </a: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issues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Highest price for end-user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Most secure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5394944" y="3732073"/>
            <a:ext cx="3398025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Better services for end-users and third parties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Some innovation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 facto standards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Some new services and business models</a:t>
            </a: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" name="Shape 201"/>
          <p:cNvSpPr txBox="1"/>
          <p:nvPr/>
        </p:nvSpPr>
        <p:spPr>
          <a:xfrm>
            <a:off x="1823993" y="2913838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”Bale of Turtles”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5640680" y="2950650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”Wild &amp; Free”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1869643" y="5371648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”Boring Monopolies”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5640680" y="5398371"/>
            <a:ext cx="288032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”Dreamers”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467543" y="375014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Company</a:t>
            </a: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 Driven VNC</a:t>
            </a:r>
          </a:p>
        </p:txBody>
      </p:sp>
      <p:pic>
        <p:nvPicPr>
          <p:cNvPr id="210" name="Shape 2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Shape 2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14021" y="1304628"/>
            <a:ext cx="6315956" cy="4248743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/>
          <p:nvPr/>
        </p:nvSpPr>
        <p:spPr>
          <a:xfrm>
            <a:off x="467550" y="971325"/>
            <a:ext cx="17622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i-FI"/>
              <a:t>(X - Telia)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467543" y="375014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Venue Owner Driven VNC</a:t>
            </a:r>
          </a:p>
        </p:txBody>
      </p:sp>
      <p:pic>
        <p:nvPicPr>
          <p:cNvPr id="218" name="Shape 2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14021" y="1304628"/>
            <a:ext cx="6315956" cy="4248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467543" y="375014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End User Driven VNC</a:t>
            </a:r>
          </a:p>
        </p:txBody>
      </p:sp>
      <p:pic>
        <p:nvPicPr>
          <p:cNvPr id="225" name="Shape 2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Shape 2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14021" y="1304628"/>
            <a:ext cx="6315956" cy="4248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467543" y="375014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STOF-Model</a:t>
            </a:r>
          </a:p>
        </p:txBody>
      </p:sp>
      <p:pic>
        <p:nvPicPr>
          <p:cNvPr id="232" name="Shape 2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4.googleusercontent.com/5tPRDHIyiFUnWcmJEc0wDbiIfwpZFXlQA8WPBl5_DuGRKzDKPyqvOITCfNsKmps7e-NGsIz9a9Q6eg6w_sSEBz3hFp0F5ZF9Ho6K2iR6jeMmfl6MCXqM1kAJ_lHHiJR931v-ilSaZqk" id="233" name="Shape 2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9591" y="980728"/>
            <a:ext cx="7128792" cy="4822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x="571500" y="488950"/>
            <a:ext cx="7985100" cy="7076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Smart Home Quick Scan</a:t>
            </a:r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571500" y="1124744"/>
            <a:ext cx="81369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Shape 2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300" cy="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/>
          <p:nvPr/>
        </p:nvSpPr>
        <p:spPr>
          <a:xfrm>
            <a:off x="566491" y="1052736"/>
            <a:ext cx="74418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Service Concept: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Providing customers with Smart home service and equipment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Value Proposition: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Simplifying household chores 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Making house appliances smart and mobile 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Increase security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Analyzing collected data 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Target Groups: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B2C early adopters and the early majority 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Targeting group of third parties(insurance, health…) based on collected user data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Technology: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WIFI/ Bluetooth LE/ ZigBee/ IP/ API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Smart home hub, sensors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571500" y="488950"/>
            <a:ext cx="79851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fi-FI"/>
              <a:t>orter’s Five Forces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71500" y="1124744"/>
            <a:ext cx="81369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Shape 2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300" cy="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571500" y="1196750"/>
            <a:ext cx="74418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Substi</a:t>
            </a: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tutes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- Amazon Alexa, Google Home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New Entrants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- Google, Apple, Samsung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Suppliers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- Sensor and SH gadgets suppliers(Philips)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Buyers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-End-users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0" name="Shape 2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2962" y="76200"/>
            <a:ext cx="4391025" cy="28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CSFs for Customer Value</a:t>
            </a: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571500" y="1124744"/>
            <a:ext cx="8137046" cy="45934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7" name="Shape 2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 txBox="1"/>
          <p:nvPr/>
        </p:nvSpPr>
        <p:spPr>
          <a:xfrm>
            <a:off x="571500" y="1196750"/>
            <a:ext cx="74418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Compelling Value Proposition: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Simplifying household chores, making house appliances smart and mobile, increase security and analyzing data 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Clearly Defined Target Group: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B2C early adopters and the early majority. 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Targeting group of third parties based on collected user data.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Unobtrusive Customer Retention: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Providing special offers for long time users 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The smart sensors are part of your home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Acceptable Quality of Service: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Making sure all parts of the service are according to the SLA(Service Level Agreement)</a:t>
            </a: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571500" y="488950"/>
            <a:ext cx="7985100" cy="7076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CSFs for Network Value</a:t>
            </a:r>
          </a:p>
        </p:txBody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571500" y="1124744"/>
            <a:ext cx="81369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300" cy="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/>
          <p:nvPr/>
        </p:nvSpPr>
        <p:spPr>
          <a:xfrm>
            <a:off x="571500" y="1196750"/>
            <a:ext cx="74418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Acceptable Profitability: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Increasing market share as the priority for pricing strategy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Acceptable Risks: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Risk is high because of intangible benefits(no “Killer-app” has yet been found)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Sustainable Network Strategy: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Having good relations to 3rd parties</a:t>
            </a:r>
            <a:b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Making sure that each actor is getting its market share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Acceptable Division of Roles: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Each actor has sufficient motivation and resources to keep the network profitable</a:t>
            </a: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title"/>
          </p:nvPr>
        </p:nvSpPr>
        <p:spPr>
          <a:xfrm>
            <a:off x="571500" y="488950"/>
            <a:ext cx="7985100" cy="7076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</a:p>
        </p:txBody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571500" y="1124744"/>
            <a:ext cx="81369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300" cy="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571500" y="1196750"/>
            <a:ext cx="7441800" cy="46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●"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All big players want a share of the market</a:t>
            </a: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●"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sooner the company acts to the market the better it benefits</a:t>
            </a: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●"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Creating value chain by providing business opportunity </a:t>
            </a:r>
            <a:b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Open Questions:</a:t>
            </a: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●"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How to get over the adoption gap without a ”Killer-App”?</a:t>
            </a: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ahoma"/>
              <a:buChar char="●"/>
            </a:pPr>
            <a:r>
              <a:rPr lang="fi-FI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How willing are people to share their personal data for third party services?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571500" y="488950"/>
            <a:ext cx="7985100" cy="7076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Arial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Arial"/>
                <a:ea typeface="Arial"/>
                <a:cs typeface="Arial"/>
                <a:sym typeface="Arial"/>
              </a:rPr>
              <a:t>Presentation Outline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571500" y="1124744"/>
            <a:ext cx="81369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300" cy="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571500" y="1196750"/>
            <a:ext cx="7441800" cy="4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Technology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Scenario Analysis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Value Network Configuration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STOF-Model</a:t>
            </a: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Conclusion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fi-FI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ctrTitle"/>
          </p:nvPr>
        </p:nvSpPr>
        <p:spPr>
          <a:xfrm>
            <a:off x="683568" y="1628800"/>
            <a:ext cx="7769225" cy="42484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Thank you for your attention!</a:t>
            </a: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fi-FI" sz="4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i="0" lang="fi-FI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Questions?</a:t>
            </a: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3" y="404663"/>
            <a:ext cx="1296143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/>
          <p:nvPr/>
        </p:nvSpPr>
        <p:spPr>
          <a:xfrm>
            <a:off x="4447607" y="3244333"/>
            <a:ext cx="24878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Scope of Analysis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571500" y="1124744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3995935" y="1860700"/>
            <a:ext cx="4876405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-4 years (2017-&gt;2021)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Finland (Nordic Countries)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Smart Home &amp; Smart Building solutions for B2B and B2C</a:t>
            </a:r>
          </a:p>
        </p:txBody>
      </p:sp>
      <p:pic>
        <p:nvPicPr>
          <p:cNvPr descr="Kuvahaun tulos haulle telescope cartoon" id="119" name="Shape 1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169" y="2132856"/>
            <a:ext cx="3732661" cy="5287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Smart Homes &amp; Smart Buildings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571500" y="1124744"/>
            <a:ext cx="8137046" cy="45934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/>
          <p:nvPr/>
        </p:nvSpPr>
        <p:spPr>
          <a:xfrm>
            <a:off x="4190750" y="1469975"/>
            <a:ext cx="46806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Smart sensors, actuators and cameras that are connected to the internet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main hub for these devices, which is connected to the cloud and allows for seamless control and data collection 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Current adoption level of Smart Homes in Finland is 6.5 % and is expected to hit 33.8 % in 2021</a:t>
            </a:r>
            <a:r>
              <a:rPr b="1" lang="fi-FI" sz="1800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rPr>
              <a:t>[1]</a:t>
            </a:r>
            <a:b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</a:p>
          <a:p>
            <a:pPr indent="-285750" lvl="0" marL="28575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159950" y="1094674"/>
            <a:ext cx="6350699" cy="448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2695025" y="6013425"/>
            <a:ext cx="58617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i-FI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rPr>
              <a:t>[1] </a:t>
            </a:r>
            <a:r>
              <a:rPr lang="fi-FI">
                <a:solidFill>
                  <a:srgbClr val="7F7F7F"/>
                </a:solidFill>
                <a:latin typeface="Tahoma"/>
                <a:ea typeface="Tahoma"/>
                <a:cs typeface="Tahoma"/>
                <a:sym typeface="Tahoma"/>
              </a:rPr>
              <a:t>https://www.statista.com/outlook/279/135/smart-home/finland#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The Technology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571500" y="1124744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7615" y="1052734"/>
            <a:ext cx="8351597" cy="46654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566491" y="486143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ED2939"/>
              </a:buClr>
              <a:buSzPct val="25000"/>
              <a:buFont typeface="Tahoma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The Technology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571500" y="1124744"/>
            <a:ext cx="7985125" cy="45934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3070" y="1074333"/>
            <a:ext cx="6371584" cy="4643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Major Stakeholders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11550" y="1422394"/>
            <a:ext cx="7985100" cy="4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/>
          <p:nvPr/>
        </p:nvSpPr>
        <p:spPr>
          <a:xfrm>
            <a:off x="589035" y="1782399"/>
            <a:ext cx="2136300" cy="12336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Own organization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(Telia company)</a:t>
            </a:r>
          </a:p>
        </p:txBody>
      </p:sp>
      <p:sp>
        <p:nvSpPr>
          <p:cNvPr id="154" name="Shape 154"/>
          <p:cNvSpPr/>
          <p:nvPr/>
        </p:nvSpPr>
        <p:spPr>
          <a:xfrm>
            <a:off x="611550" y="3121325"/>
            <a:ext cx="2232300" cy="23769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Competitors</a:t>
            </a:r>
          </a:p>
          <a:p>
            <a:pPr indent="-285750" lvl="0" marL="2857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Telecom operators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(DNA, Elisa)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-Amazon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-Apple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-Samsung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-LG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5724125" y="1844825"/>
            <a:ext cx="2304300" cy="17841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analyzers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-insurance</a:t>
            </a:r>
            <a:r>
              <a:rPr b="0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companies</a:t>
            </a:r>
          </a:p>
          <a:p>
            <a:pPr indent="-209550" lvl="0" marL="1714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Service providers e.g.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Medical research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56" name="Shape 156"/>
          <p:cNvSpPr/>
          <p:nvPr/>
        </p:nvSpPr>
        <p:spPr>
          <a:xfrm>
            <a:off x="3347864" y="3628955"/>
            <a:ext cx="2088232" cy="1512167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-End users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fi-FI" sz="1800">
                <a:solidFill>
                  <a:schemeClr val="dk1"/>
                </a:solidFill>
              </a:rPr>
              <a:t>B</a:t>
            </a:r>
            <a:r>
              <a:rPr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uilding owners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-Real </a:t>
            </a:r>
            <a:r>
              <a:rPr lang="fi-FI" sz="1800">
                <a:solidFill>
                  <a:schemeClr val="dk1"/>
                </a:solidFill>
              </a:rPr>
              <a:t>estate </a:t>
            </a: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developers</a:t>
            </a:r>
          </a:p>
        </p:txBody>
      </p:sp>
      <p:sp>
        <p:nvSpPr>
          <p:cNvPr id="157" name="Shape 157"/>
          <p:cNvSpPr/>
          <p:nvPr/>
        </p:nvSpPr>
        <p:spPr>
          <a:xfrm>
            <a:off x="3347864" y="1818246"/>
            <a:ext cx="2088232" cy="1260139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Sensor suppliers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200">
                <a:solidFill>
                  <a:schemeClr val="dk1"/>
                </a:solidFill>
              </a:rPr>
              <a:t>  </a:t>
            </a:r>
            <a:r>
              <a:rPr i="0" lang="fi-FI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-Fire alarms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-Smoke detectors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Key Trends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571500" y="1124744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uvahaun tulos haulle trending" id="165" name="Shape 165"/>
          <p:cNvPicPr preferRelativeResize="0"/>
          <p:nvPr/>
        </p:nvPicPr>
        <p:blipFill rotWithShape="1">
          <a:blip r:embed="rId4">
            <a:alphaModFix/>
          </a:blip>
          <a:srcRect b="-17140" l="-1910" r="1909" t="17140"/>
          <a:stretch/>
        </p:blipFill>
        <p:spPr>
          <a:xfrm>
            <a:off x="5548066" y="1307524"/>
            <a:ext cx="3499200" cy="22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571510" y="1264624"/>
            <a:ext cx="5112600" cy="23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Industrial internet and IoT are a growing part of new business </a:t>
            </a:r>
            <a:r>
              <a:rPr lang="fi-FI" sz="2400">
                <a:solidFill>
                  <a:srgbClr val="999999"/>
                </a:solidFill>
                <a:latin typeface="Tahoma"/>
                <a:ea typeface="Tahoma"/>
                <a:cs typeface="Tahoma"/>
                <a:sym typeface="Tahoma"/>
              </a:rPr>
              <a:t>[2]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Households want green energy and to lower overall energy consumption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Mobile services and user data analysis create and expand business opportunities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Growing interest in smart homes in USA and also in Europe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2538125" y="6056350"/>
            <a:ext cx="65091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i-FI">
                <a:solidFill>
                  <a:srgbClr val="999999"/>
                </a:solidFill>
              </a:rPr>
              <a:t>[2]http://www.businessinsider.com/top-internet-of-things-trends-2016-1?r=US&amp;IR=T&amp;IR=T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571500" y="488950"/>
            <a:ext cx="7985125" cy="707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fi-FI" sz="3200" u="none" cap="none" strike="noStrike">
                <a:solidFill>
                  <a:srgbClr val="ED2939"/>
                </a:solidFill>
                <a:latin typeface="Tahoma"/>
                <a:ea typeface="Tahoma"/>
                <a:cs typeface="Tahoma"/>
                <a:sym typeface="Tahoma"/>
              </a:rPr>
              <a:t>Key Uncertainties (PEST)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571500" y="1124744"/>
            <a:ext cx="7985125" cy="4593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91" y="6015830"/>
            <a:ext cx="218122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uvahaun tulos haulle uncertainty" id="175" name="Shape 17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491" y="1217340"/>
            <a:ext cx="7990134" cy="4527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/>
        </p:nvSpPr>
        <p:spPr>
          <a:xfrm>
            <a:off x="827583" y="1519559"/>
            <a:ext cx="6984776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Political intervention for or against smart home services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Economic situation of target customers may change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People's</a:t>
            </a: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perception could change unexpectedly e.g data privacy issues and acceptance of new service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Large</a:t>
            </a:r>
            <a:r>
              <a:rPr lang="fi-FI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companies such as Google, Apple etc. could make the market more challenging    </a:t>
            </a: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alto_Engineering">
  <a:themeElements>
    <a:clrScheme name="aalto 1">
      <a:dk1>
        <a:srgbClr val="000000"/>
      </a:dk1>
      <a:lt1>
        <a:srgbClr val="FFFFFF"/>
      </a:lt1>
      <a:dk2>
        <a:srgbClr val="6639B7"/>
      </a:dk2>
      <a:lt2>
        <a:srgbClr val="FECB00"/>
      </a:lt2>
      <a:accent1>
        <a:srgbClr val="009B3A"/>
      </a:accent1>
      <a:accent2>
        <a:srgbClr val="FF7900"/>
      </a:accent2>
      <a:accent3>
        <a:srgbClr val="FFFFFF"/>
      </a:accent3>
      <a:accent4>
        <a:srgbClr val="000000"/>
      </a:accent4>
      <a:accent5>
        <a:srgbClr val="AACBAE"/>
      </a:accent5>
      <a:accent6>
        <a:srgbClr val="E76D00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