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3"/>
  </p:notesMasterIdLst>
  <p:handoutMasterIdLst>
    <p:handoutMasterId r:id="rId14"/>
  </p:handoutMasterIdLst>
  <p:sldIdLst>
    <p:sldId id="256" r:id="rId4"/>
    <p:sldId id="281" r:id="rId5"/>
    <p:sldId id="283" r:id="rId6"/>
    <p:sldId id="284" r:id="rId7"/>
    <p:sldId id="285" r:id="rId8"/>
    <p:sldId id="286" r:id="rId9"/>
    <p:sldId id="287" r:id="rId10"/>
    <p:sldId id="288" r:id="rId11"/>
    <p:sldId id="270" r:id="rId12"/>
  </p:sldIdLst>
  <p:sldSz cx="9144000" cy="6858000" type="screen4x3"/>
  <p:notesSz cx="6794500" cy="9931400"/>
  <p:defaultTextStyle>
    <a:defPPr>
      <a:defRPr lang="fi-FI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dmant1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009B3A"/>
    <a:srgbClr val="ED2939"/>
    <a:srgbClr val="800080"/>
    <a:srgbClr val="000000"/>
    <a:srgbClr val="FFFFFF"/>
    <a:srgbClr val="00B0F0"/>
    <a:srgbClr val="4BD54B"/>
    <a:srgbClr val="898989"/>
    <a:srgbClr val="928B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683" autoAdjust="0"/>
    <p:restoredTop sz="94660"/>
  </p:normalViewPr>
  <p:slideViewPr>
    <p:cSldViewPr>
      <p:cViewPr varScale="1">
        <p:scale>
          <a:sx n="105" d="100"/>
          <a:sy n="105" d="100"/>
        </p:scale>
        <p:origin x="6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C891C4-56D8-4CA3-A66A-B92B89BFDC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5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i-FI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DD428A-4478-4536-8449-C935A92378EE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6881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5" name="Picture 2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" y="28575"/>
            <a:ext cx="2233612" cy="17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928B81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06400" y="1712913"/>
            <a:ext cx="8324850" cy="3919537"/>
          </a:xfrm>
          <a:prstGeom prst="rect">
            <a:avLst/>
          </a:prstGeom>
          <a:solidFill>
            <a:srgbClr val="ED293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500" y="1770063"/>
            <a:ext cx="7769225" cy="1331912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1500" y="3141663"/>
            <a:ext cx="6283325" cy="233997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Georgia" pitchFamily="18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860675" y="5959475"/>
            <a:ext cx="2025650" cy="176213"/>
          </a:xfrm>
        </p:spPr>
        <p:txBody>
          <a:bodyPr/>
          <a:lstStyle>
            <a:lvl1pPr>
              <a:defRPr sz="1200">
                <a:solidFill>
                  <a:srgbClr val="928B81"/>
                </a:solidFill>
              </a:defRPr>
            </a:lvl1pPr>
          </a:lstStyle>
          <a:p>
            <a:fld id="{CF868A7F-CF48-4AAF-9B92-49F1B6077A08}" type="datetime1">
              <a:rPr lang="en-US"/>
              <a:pPr/>
              <a:t>2/6/2017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3CF80-E4F8-443B-9464-B4B597ED4EE3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32508-9DA2-4473-B988-0AA9508983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6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1138" y="488950"/>
            <a:ext cx="1995487" cy="5229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488950"/>
            <a:ext cx="5837238" cy="5229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4D2A94-CAF0-4F77-BBEA-F79C907F05D8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77ED3-FA5E-4EA3-9E53-15532431D6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70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06800" y="1713600"/>
            <a:ext cx="8326800" cy="3920400"/>
          </a:xfrm>
          <a:prstGeom prst="rect">
            <a:avLst/>
          </a:prstGeom>
          <a:solidFill>
            <a:srgbClr val="009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1200"/>
            <a:ext cx="7772400" cy="1332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3143248"/>
            <a:ext cx="6285600" cy="2340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fi-FI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62000" y="5961600"/>
            <a:ext cx="2026800" cy="176400"/>
          </a:xfrm>
        </p:spPr>
        <p:txBody>
          <a:bodyPr wrap="none" lIns="0" tIns="0" rIns="0" bIns="0"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fld id="{DBA86B29-D8EF-4DBC-BC2D-E6AEDE3E70DD}" type="datetime1">
              <a:rPr lang="en-US" noProof="0" smtClean="0"/>
              <a:pPr/>
              <a:t>2/6/2017</a:t>
            </a:fld>
            <a:endParaRPr lang="fi-FI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144400" y="5961600"/>
            <a:ext cx="1962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426800" y="5961600"/>
            <a:ext cx="1134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62000" y="6138000"/>
            <a:ext cx="20268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2400" y="6138000"/>
            <a:ext cx="20484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572400" y="5961600"/>
            <a:ext cx="2048400" cy="1764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7" name="Picture 16" descr="Aalto_FI_Insinoori_21_RGB_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0"/>
            <a:ext cx="1702616" cy="167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027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7" name="Picture 2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" y="28575"/>
            <a:ext cx="2233612" cy="17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928B81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71500" y="1770063"/>
            <a:ext cx="7769225" cy="1331912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71500" y="3141663"/>
            <a:ext cx="6283325" cy="233997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ED2939"/>
                </a:solidFill>
                <a:latin typeface="Georgia" pitchFamily="18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2860675" y="5959475"/>
            <a:ext cx="2025650" cy="176213"/>
          </a:xfrm>
        </p:spPr>
        <p:txBody>
          <a:bodyPr/>
          <a:lstStyle>
            <a:lvl1pPr>
              <a:defRPr sz="1200">
                <a:solidFill>
                  <a:srgbClr val="928B81"/>
                </a:solidFill>
              </a:defRPr>
            </a:lvl1pPr>
          </a:lstStyle>
          <a:p>
            <a:fld id="{F43156F8-FF15-49B2-9581-B2DDB37589A2}" type="datetime1">
              <a:rPr lang="en-US"/>
              <a:pPr/>
              <a:t>2/6/2017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ED74B-D746-4724-811C-86383AC46CC2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30F44-CC70-4791-A7F3-73B50208AE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12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30E0EE-2F68-4581-85BA-8BEFDD2469BD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A4F63-BA3B-481D-93F7-CDF5F164B9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074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82738"/>
            <a:ext cx="3916363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582738"/>
            <a:ext cx="3916362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EE6A36-F484-4CD9-8113-FC2D9548075B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5AACE-0234-423D-A227-57BD32EBED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42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7C2E4C-359C-4A02-9EF1-9E9D19D6A3D5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CA444-DD35-4BBB-86E0-E343089E12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6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68215-C8DF-476B-96B1-977BFEDA2105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99D60-0850-45ED-AA7D-B784C9BE1A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36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30B12-DA8C-48F9-ADCF-4A67CE9839D1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02BD0-17B0-4A82-A8E7-276E51697B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1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FE022-22BD-44AF-BB88-27696C94678C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BD2CC-2DE6-4117-83CF-F14DE78E3F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223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5638A3-7AE6-460C-B1AC-6B5ACF2EF97D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8E480-B9CB-494E-9034-BF2ACEE97B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25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D6AF57-BEB3-4A85-AE29-97D187788D58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A811E-57A1-4302-9044-6D060D8DF6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91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EBE67-8B15-4C6F-BC76-E395205C942B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CEE430-168E-45CB-9454-4C52DFBB60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415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1138" y="488950"/>
            <a:ext cx="1995487" cy="5229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488950"/>
            <a:ext cx="5837238" cy="5229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A8083B-1BCA-44FD-9D47-B6A0C2DED139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517D5-E0F8-426F-96A7-EF819CCB96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3514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5" name="Picture 17" descr="Aalto_EN_Engineering_13_RGB_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724150" cy="104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06400" y="406400"/>
            <a:ext cx="8324850" cy="5470525"/>
          </a:xfrm>
          <a:prstGeom prst="rect">
            <a:avLst/>
          </a:prstGeom>
          <a:solidFill>
            <a:srgbClr val="ED293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71500" y="546100"/>
            <a:ext cx="7769225" cy="22066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71500" y="2852738"/>
            <a:ext cx="6283325" cy="233997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Georgia" pitchFamily="18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613DEA4-3913-4F9D-BB6C-7EC3622622D1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731C64-91D8-4B73-86D6-EC46E03448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28C96D-C67E-4AD1-A354-E6924306FA53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60AA8-53F2-4E09-85A0-B5CE469BF3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792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172AA4-DCA7-4232-A9B4-022BA8850AC3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9FAEE-C96D-4A61-8750-9940550C81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052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82738"/>
            <a:ext cx="3916363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582738"/>
            <a:ext cx="3916362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C4EAEE-41DC-4246-BAD6-4EB7E9AB94E0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76A94-7BFE-4B52-A99C-D80A2D979A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08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9A65D8-4C71-4801-AE99-F89A763F6525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F047E-407E-41AD-B314-FED5CC6F82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368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6888DE-E342-4836-93E6-D2975A777AE6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D2DFB-9E61-4B73-8EAC-1BA5A2F21E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1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401BF3-0CEE-4D23-9FD1-301B2444CAF5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1F746-31EF-4596-A952-76949CE3CE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814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2C64D3-6CF6-437F-9561-2F46F8619DCB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E4ED5-55E4-4EA5-8CBE-754495C1EB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4966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7276E-4840-421A-ACF7-3D91A88E274E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012EB-00B5-40B6-8495-F3C6952250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051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1C7AB4-D86A-4425-ABC7-CF7280162F82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AFE4E-19EE-4153-AA75-0E7C9C607C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095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B73B3D-AB13-442B-8490-F9C0548BBB85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78773-E816-4ADE-812C-9EB9706767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7074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1138" y="488950"/>
            <a:ext cx="1995487" cy="5229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488950"/>
            <a:ext cx="5837238" cy="5229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3E5847-1068-4261-BA4D-7C94C475052F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6E719-79FF-42FB-9ECC-6FA03EF5C1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86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82738"/>
            <a:ext cx="3916363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582738"/>
            <a:ext cx="3916362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72D750-4BB6-4FE8-89B7-E10C0DB44A56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1EFF8-047A-497F-AE02-CF15511B44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4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00AF60-C72C-4678-A34D-4D66B3076D9E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BE099-5001-4C4E-97DD-0A85BE88B8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8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5D2F02-2658-4772-9C07-D4EF1845AE15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95801-2369-4202-B24E-D94B1F9F12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673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DB9F9A-E293-4521-BFD2-264285056E2F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DBD16-C012-4FBA-BB0E-C0A1FC94D1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8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6E4D89-B28D-4C4C-A048-648A3DF59665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B6906-F628-43A8-8919-E68FABB23C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79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05A3ED-E352-4F8C-8558-8C2F7C753425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FA7CE-8EFF-4FF2-83EC-7504A41FBE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15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Aalto_EN_Engineering_13_RGB_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724150" cy="104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488950"/>
            <a:ext cx="7985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582738"/>
            <a:ext cx="7985125" cy="413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0" y="6272213"/>
            <a:ext cx="1544638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b="1">
                <a:solidFill>
                  <a:srgbClr val="898989"/>
                </a:solidFill>
              </a:defRPr>
            </a:lvl1pPr>
          </a:lstStyle>
          <a:p>
            <a:fld id="{32F18A71-35AF-4121-BE38-CC6AE9458F74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142038"/>
            <a:ext cx="1544638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b="1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397625"/>
            <a:ext cx="1544638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b="1">
                <a:solidFill>
                  <a:srgbClr val="898989"/>
                </a:solidFill>
              </a:defRPr>
            </a:lvl1pPr>
          </a:lstStyle>
          <a:p>
            <a:fld id="{7DA28CEC-75C9-4051-A352-2B2F42CD0B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71500" y="5811838"/>
            <a:ext cx="7985125" cy="65087"/>
          </a:xfrm>
          <a:prstGeom prst="rect">
            <a:avLst/>
          </a:prstGeom>
          <a:solidFill>
            <a:srgbClr val="ED293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8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 descr="Aalto_EN_Engineering_13_RGB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724150" cy="104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488950"/>
            <a:ext cx="7985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582738"/>
            <a:ext cx="7985125" cy="413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0" y="6272213"/>
            <a:ext cx="1544638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b="1">
                <a:solidFill>
                  <a:srgbClr val="898989"/>
                </a:solidFill>
              </a:defRPr>
            </a:lvl1pPr>
          </a:lstStyle>
          <a:p>
            <a:fld id="{286EF150-6A66-4653-9BF1-5A41579048BB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142038"/>
            <a:ext cx="1544638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b="1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397625"/>
            <a:ext cx="1544638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b="1">
                <a:solidFill>
                  <a:srgbClr val="898989"/>
                </a:solidFill>
              </a:defRPr>
            </a:lvl1pPr>
          </a:lstStyle>
          <a:p>
            <a:fld id="{206FFD40-B1C1-4532-9DF1-D6E9884052C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71500" y="5811838"/>
            <a:ext cx="7985125" cy="65087"/>
          </a:xfrm>
          <a:prstGeom prst="rect">
            <a:avLst/>
          </a:prstGeom>
          <a:solidFill>
            <a:srgbClr val="ED293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9" name="Picture 15" descr="Aalto_EN_Engineering_13_RGB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724150" cy="104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488950"/>
            <a:ext cx="7985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582738"/>
            <a:ext cx="7985125" cy="413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0" y="6272213"/>
            <a:ext cx="1544638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b="1">
                <a:solidFill>
                  <a:srgbClr val="898989"/>
                </a:solidFill>
              </a:defRPr>
            </a:lvl1pPr>
          </a:lstStyle>
          <a:p>
            <a:fld id="{30B6DC42-F579-4693-8C25-688C54BA7416}" type="datetime1">
              <a:rPr lang="en-US"/>
              <a:pPr/>
              <a:t>2/6/2017</a:t>
            </a:fld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142038"/>
            <a:ext cx="1544638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b="1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397625"/>
            <a:ext cx="1544638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b="1">
                <a:solidFill>
                  <a:srgbClr val="898989"/>
                </a:solidFill>
              </a:defRPr>
            </a:lvl1pPr>
          </a:lstStyle>
          <a:p>
            <a:fld id="{022059D0-25C9-4903-939C-0E21FC08A50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571500" y="5811838"/>
            <a:ext cx="7985125" cy="65087"/>
          </a:xfrm>
          <a:prstGeom prst="rect">
            <a:avLst/>
          </a:prstGeom>
          <a:solidFill>
            <a:srgbClr val="ED293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ED293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500" y="1770062"/>
            <a:ext cx="7769225" cy="2955082"/>
          </a:xfrm>
        </p:spPr>
        <p:txBody>
          <a:bodyPr/>
          <a:lstStyle/>
          <a:p>
            <a:pPr algn="ctr"/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Telia Smart Home</a:t>
            </a:r>
            <a:b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Scenario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analysis</a:t>
            </a:r>
            <a: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Erkka Virtanen</a:t>
            </a:r>
            <a:br>
              <a:rPr lang="fi-FI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Nikita </a:t>
            </a:r>
            <a:r>
              <a:rPr lang="fi-FI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Belyaev</a:t>
            </a:r>
            <a:r>
              <a:rPr lang="fi-FI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sz="140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Jemal</a:t>
            </a:r>
            <a:r>
              <a:rPr lang="fi-FI" sz="1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140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Tahir</a:t>
            </a:r>
            <a:r>
              <a:rPr lang="fi-FI" sz="1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sz="1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sz="140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Mohammedadem</a:t>
            </a:r>
            <a:r>
              <a:rPr lang="fi-FI" sz="1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Abdulkadir</a:t>
            </a:r>
            <a:r>
              <a:rPr lang="fi-FI" sz="1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sz="1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sz="16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sz="16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sz="16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7.2.2017</a:t>
            </a:r>
            <a: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04664"/>
            <a:ext cx="1296144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488950"/>
            <a:ext cx="7985125" cy="707802"/>
          </a:xfrm>
        </p:spPr>
        <p:txBody>
          <a:bodyPr/>
          <a:lstStyle/>
          <a:p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Smart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Homes</a:t>
            </a:r>
            <a: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&amp; Smart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Buildings</a:t>
            </a:r>
            <a:endParaRPr lang="fi-F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24744"/>
            <a:ext cx="8137047" cy="4593431"/>
          </a:xfrm>
        </p:spPr>
        <p:txBody>
          <a:bodyPr/>
          <a:lstStyle/>
          <a:p>
            <a:endParaRPr lang="fi-FI" b="1" dirty="0" smtClean="0"/>
          </a:p>
          <a:p>
            <a:pPr marL="0" indent="0">
              <a:buNone/>
            </a:pPr>
            <a:endParaRPr lang="fi-FI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91" y="6015831"/>
            <a:ext cx="2181225" cy="676275"/>
          </a:xfrm>
          <a:prstGeom prst="rect">
            <a:avLst/>
          </a:prstGeom>
        </p:spPr>
      </p:pic>
      <p:pic>
        <p:nvPicPr>
          <p:cNvPr id="1026" name="Picture 2" descr="Kuvahaun tulos haulle smart ho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91" y="1471436"/>
            <a:ext cx="3613458" cy="268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28027" y="1412776"/>
            <a:ext cx="4680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Connecting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everyday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household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devices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internet via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IoT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sensors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activators</a:t>
            </a:r>
            <a: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cameras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Devices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report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data to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cloud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hub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device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it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</a:t>
            </a:r>
            <a: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used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better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optimize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living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conditions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Increases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ease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living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security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lowers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consumption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example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altering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thermostat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mobile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monitoring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electricity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usage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adjusting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lighting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automatically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841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488950"/>
            <a:ext cx="7985125" cy="707802"/>
          </a:xfrm>
        </p:spPr>
        <p:txBody>
          <a:bodyPr/>
          <a:lstStyle/>
          <a:p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Technology</a:t>
            </a:r>
            <a:endParaRPr lang="fi-F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24744"/>
            <a:ext cx="7985125" cy="4593431"/>
          </a:xfrm>
        </p:spPr>
        <p:txBody>
          <a:bodyPr/>
          <a:lstStyle/>
          <a:p>
            <a:endParaRPr lang="fi-FI" b="1" dirty="0" smtClean="0"/>
          </a:p>
          <a:p>
            <a:pPr marL="0" indent="0">
              <a:buNone/>
            </a:pPr>
            <a:endParaRPr lang="fi-FI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91" y="6015831"/>
            <a:ext cx="2181225" cy="6762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16" y="1052735"/>
            <a:ext cx="8351597" cy="466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488950"/>
            <a:ext cx="7985125" cy="707802"/>
          </a:xfrm>
        </p:spPr>
        <p:txBody>
          <a:bodyPr/>
          <a:lstStyle/>
          <a:p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Scope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Analysis</a:t>
            </a:r>
            <a:endParaRPr lang="fi-F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24744"/>
            <a:ext cx="7985125" cy="4593431"/>
          </a:xfrm>
        </p:spPr>
        <p:txBody>
          <a:bodyPr/>
          <a:lstStyle/>
          <a:p>
            <a:endParaRPr lang="fi-FI" b="1" dirty="0" smtClean="0"/>
          </a:p>
          <a:p>
            <a:pPr marL="0" indent="0">
              <a:buNone/>
            </a:pPr>
            <a:endParaRPr lang="fi-FI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91" y="6015831"/>
            <a:ext cx="2181225" cy="6762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95936" y="1860701"/>
            <a:ext cx="48764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2-3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years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(2017/2020)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Finland (Nordic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Countries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Smart Home &amp; Smart Building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solutions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B2B and B2C</a:t>
            </a: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4" name="Picture 6" descr="Kuvahaun tulos haulle telescope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" y="2132856"/>
            <a:ext cx="3732662" cy="528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3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Kuvahaun tulos haulle stakehold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487" y="1412776"/>
            <a:ext cx="4348935" cy="341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488950"/>
            <a:ext cx="7985125" cy="707802"/>
          </a:xfrm>
        </p:spPr>
        <p:txBody>
          <a:bodyPr/>
          <a:lstStyle/>
          <a:p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Major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Stakeholders</a:t>
            </a:r>
            <a:endParaRPr lang="fi-F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24744"/>
            <a:ext cx="7985125" cy="4593431"/>
          </a:xfrm>
        </p:spPr>
        <p:txBody>
          <a:bodyPr/>
          <a:lstStyle/>
          <a:p>
            <a:endParaRPr lang="fi-FI" b="1" dirty="0" smtClean="0"/>
          </a:p>
          <a:p>
            <a:pPr marL="0" indent="0">
              <a:buNone/>
            </a:pPr>
            <a:endParaRPr lang="fi-FI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91" y="6015831"/>
            <a:ext cx="2181225" cy="6762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439" y="1628800"/>
            <a:ext cx="417646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Property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owners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End-users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3rd party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providers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Insurance </a:t>
            </a:r>
            <a:r>
              <a:rPr lang="fi-FI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ompanies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Shareholders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35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488950"/>
            <a:ext cx="7985125" cy="707802"/>
          </a:xfrm>
        </p:spPr>
        <p:txBody>
          <a:bodyPr/>
          <a:lstStyle/>
          <a:p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Key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Trends</a:t>
            </a:r>
            <a:endParaRPr lang="fi-F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24744"/>
            <a:ext cx="7985125" cy="4593431"/>
          </a:xfrm>
        </p:spPr>
        <p:txBody>
          <a:bodyPr/>
          <a:lstStyle/>
          <a:p>
            <a:endParaRPr lang="fi-FI" b="1" dirty="0" smtClean="0"/>
          </a:p>
          <a:p>
            <a:pPr marL="0" indent="0">
              <a:buNone/>
            </a:pPr>
            <a:endParaRPr lang="fi-FI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91" y="6015831"/>
            <a:ext cx="2181225" cy="676275"/>
          </a:xfrm>
          <a:prstGeom prst="rect">
            <a:avLst/>
          </a:prstGeom>
        </p:spPr>
      </p:pic>
      <p:pic>
        <p:nvPicPr>
          <p:cNvPr id="4098" name="Picture 2" descr="Kuvahaun tulos haulle tren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91" y="1731349"/>
            <a:ext cx="3499106" cy="222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41561" y="1731349"/>
            <a:ext cx="51125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IoT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Lowering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consumption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and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services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Services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going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mobile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/and to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cloud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Growing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interest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smart</a:t>
            </a:r>
            <a:r>
              <a:rPr lang="fi-F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lang="fi-FI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omes</a:t>
            </a:r>
            <a:endParaRPr lang="fi-F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749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488950"/>
            <a:ext cx="7985125" cy="707802"/>
          </a:xfrm>
        </p:spPr>
        <p:txBody>
          <a:bodyPr/>
          <a:lstStyle/>
          <a:p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Key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Uncertainties</a:t>
            </a:r>
            <a:endParaRPr lang="fi-F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24744"/>
            <a:ext cx="7985125" cy="4593431"/>
          </a:xfrm>
        </p:spPr>
        <p:txBody>
          <a:bodyPr/>
          <a:lstStyle/>
          <a:p>
            <a:endParaRPr lang="fi-FI" b="1" dirty="0" smtClean="0"/>
          </a:p>
          <a:p>
            <a:pPr marL="0" indent="0">
              <a:buNone/>
            </a:pPr>
            <a:endParaRPr lang="fi-FI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91" y="6015831"/>
            <a:ext cx="2181225" cy="676275"/>
          </a:xfrm>
          <a:prstGeom prst="rect">
            <a:avLst/>
          </a:prstGeom>
        </p:spPr>
      </p:pic>
      <p:pic>
        <p:nvPicPr>
          <p:cNvPr id="5122" name="Picture 2" descr="Kuvahaun tulos haulle uncertain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92" y="1217340"/>
            <a:ext cx="7990134" cy="452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4008" y="1519560"/>
            <a:ext cx="3912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Amount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Competition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Standards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Smart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Homes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Smart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Buildings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Openness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data</a:t>
            </a:r>
          </a:p>
        </p:txBody>
      </p:sp>
    </p:spTree>
    <p:extLst>
      <p:ext uri="{BB962C8B-B14F-4D97-AF65-F5344CB8AC3E}">
        <p14:creationId xmlns:p14="http://schemas.microsoft.com/office/powerpoint/2010/main" val="1466015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75016"/>
            <a:ext cx="7985125" cy="707802"/>
          </a:xfrm>
        </p:spPr>
        <p:txBody>
          <a:bodyPr/>
          <a:lstStyle/>
          <a:p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Scenarios</a:t>
            </a:r>
            <a:endParaRPr lang="fi-F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910" y="1126393"/>
            <a:ext cx="7985125" cy="4593431"/>
          </a:xfrm>
        </p:spPr>
        <p:txBody>
          <a:bodyPr/>
          <a:lstStyle/>
          <a:p>
            <a:endParaRPr lang="fi-F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fi-F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91" y="6015831"/>
            <a:ext cx="2181225" cy="6762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63679" y="3293120"/>
            <a:ext cx="256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5179809" y="1126393"/>
            <a:ext cx="0" cy="46876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928B81">
                      <a:alpha val="50000"/>
                    </a:srgbClr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>
            <a:stCxn id="3" idx="1"/>
          </p:cNvCxnSpPr>
          <p:nvPr/>
        </p:nvCxnSpPr>
        <p:spPr bwMode="auto">
          <a:xfrm flipV="1">
            <a:off x="1423910" y="3423108"/>
            <a:ext cx="7684594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928B81">
                      <a:alpha val="50000"/>
                    </a:srgbClr>
                  </a:outerShdw>
                </a:effectLst>
              </a14:hiddenEffects>
            </a:ext>
          </a:extLst>
        </p:spPr>
      </p:cxnSp>
      <p:sp>
        <p:nvSpPr>
          <p:cNvPr id="10" name="Rounded Rectangle 9"/>
          <p:cNvSpPr/>
          <p:nvPr/>
        </p:nvSpPr>
        <p:spPr bwMode="auto">
          <a:xfrm>
            <a:off x="1491469" y="1101522"/>
            <a:ext cx="3557493" cy="21915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322156" y="1111622"/>
            <a:ext cx="3517372" cy="21915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491469" y="3561752"/>
            <a:ext cx="3545371" cy="21915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5322155" y="3597548"/>
            <a:ext cx="3517373" cy="21915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77064" y="77303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76934" y="777364"/>
            <a:ext cx="114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CLOSED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0066" y="2430327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4919" y="406817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09804" y="727885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Openness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Data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513114" y="3184690"/>
            <a:ext cx="253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Competition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55958" y="1531727"/>
            <a:ext cx="3180882" cy="929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prices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end-users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Lots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providers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security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risks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43527" y="1264004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Lowest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prices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end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amount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innovation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Many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competing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techonologies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New business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Largest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security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risks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16189" y="3669737"/>
            <a:ext cx="46085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Larger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market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shares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telecompanies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least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amount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innovation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inter-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operability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issues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Highest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price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end-user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Most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secure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94945" y="3732074"/>
            <a:ext cx="33980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Better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end-users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third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parties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innovation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facto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standards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Some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new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services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business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models</a:t>
            </a:r>
            <a:endParaRPr lang="fi-F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23994" y="291383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r>
              <a:rPr lang="fi-FI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Bale</a:t>
            </a:r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fi-FI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Turtles</a:t>
            </a:r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40681" y="2950651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”Wild &amp; </a:t>
            </a:r>
            <a:r>
              <a:rPr lang="fi-FI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Free</a:t>
            </a:r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69644" y="537164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r>
              <a:rPr lang="fi-FI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Boring</a:t>
            </a:r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Monopolies</a:t>
            </a:r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40681" y="53983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r>
              <a:rPr lang="fi-FI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Dreamers</a:t>
            </a:r>
            <a:r>
              <a:rPr lang="fi-F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21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69225" cy="4248472"/>
          </a:xfrm>
        </p:spPr>
        <p:txBody>
          <a:bodyPr>
            <a:normAutofit/>
          </a:bodyPr>
          <a:lstStyle/>
          <a:p>
            <a:pPr algn="ctr"/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attention</a:t>
            </a: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!</a:t>
            </a:r>
            <a:b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2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</a:t>
            </a:r>
            <a:r>
              <a:rPr lang="fi-FI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04664"/>
            <a:ext cx="1296144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1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lto_Engineering">
  <a:themeElements>
    <a:clrScheme name="aalto 1">
      <a:dk1>
        <a:srgbClr val="000000"/>
      </a:dk1>
      <a:lt1>
        <a:srgbClr val="FFFFFF"/>
      </a:lt1>
      <a:dk2>
        <a:srgbClr val="6639B7"/>
      </a:dk2>
      <a:lt2>
        <a:srgbClr val="FECB00"/>
      </a:lt2>
      <a:accent1>
        <a:srgbClr val="009B3A"/>
      </a:accent1>
      <a:accent2>
        <a:srgbClr val="FF7900"/>
      </a:accent2>
      <a:accent3>
        <a:srgbClr val="FFFFFF"/>
      </a:accent3>
      <a:accent4>
        <a:srgbClr val="000000"/>
      </a:accent4>
      <a:accent5>
        <a:srgbClr val="AACBAE"/>
      </a:accent5>
      <a:accent6>
        <a:srgbClr val="E76D00"/>
      </a:accent6>
      <a:hlink>
        <a:srgbClr val="0065BD"/>
      </a:hlink>
      <a:folHlink>
        <a:srgbClr val="ED2939"/>
      </a:folHlink>
    </a:clrScheme>
    <a:fontScheme name="aal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07763" dir="2700000" algn="ctr" rotWithShape="0">
                  <a:srgbClr val="928B81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07763" dir="2700000" algn="ctr" rotWithShape="0">
                  <a:srgbClr val="928B81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alto 1">
        <a:dk1>
          <a:srgbClr val="000000"/>
        </a:dk1>
        <a:lt1>
          <a:srgbClr val="FFFFFF"/>
        </a:lt1>
        <a:dk2>
          <a:srgbClr val="6639B7"/>
        </a:dk2>
        <a:lt2>
          <a:srgbClr val="FECB00"/>
        </a:lt2>
        <a:accent1>
          <a:srgbClr val="009B3A"/>
        </a:accent1>
        <a:accent2>
          <a:srgbClr val="FF7900"/>
        </a:accent2>
        <a:accent3>
          <a:srgbClr val="FFFFFF"/>
        </a:accent3>
        <a:accent4>
          <a:srgbClr val="000000"/>
        </a:accent4>
        <a:accent5>
          <a:srgbClr val="AACBAE"/>
        </a:accent5>
        <a:accent6>
          <a:srgbClr val="E76D00"/>
        </a:accent6>
        <a:hlink>
          <a:srgbClr val="0065BD"/>
        </a:hlink>
        <a:folHlink>
          <a:srgbClr val="ED29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hite_title">
  <a:themeElements>
    <a:clrScheme name="white_title 1">
      <a:dk1>
        <a:srgbClr val="000000"/>
      </a:dk1>
      <a:lt1>
        <a:srgbClr val="FFFFFF"/>
      </a:lt1>
      <a:dk2>
        <a:srgbClr val="6639B7"/>
      </a:dk2>
      <a:lt2>
        <a:srgbClr val="FECB00"/>
      </a:lt2>
      <a:accent1>
        <a:srgbClr val="009B3A"/>
      </a:accent1>
      <a:accent2>
        <a:srgbClr val="FF7900"/>
      </a:accent2>
      <a:accent3>
        <a:srgbClr val="FFFFFF"/>
      </a:accent3>
      <a:accent4>
        <a:srgbClr val="000000"/>
      </a:accent4>
      <a:accent5>
        <a:srgbClr val="AACBAE"/>
      </a:accent5>
      <a:accent6>
        <a:srgbClr val="E76D00"/>
      </a:accent6>
      <a:hlink>
        <a:srgbClr val="0065BD"/>
      </a:hlink>
      <a:folHlink>
        <a:srgbClr val="ED2939"/>
      </a:folHlink>
    </a:clrScheme>
    <a:fontScheme name="white_tit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07763" dir="2700000" algn="ctr" rotWithShape="0">
                  <a:srgbClr val="928B81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07763" dir="2700000" algn="ctr" rotWithShape="0">
                  <a:srgbClr val="928B81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hite_title 1">
        <a:dk1>
          <a:srgbClr val="000000"/>
        </a:dk1>
        <a:lt1>
          <a:srgbClr val="FFFFFF"/>
        </a:lt1>
        <a:dk2>
          <a:srgbClr val="6639B7"/>
        </a:dk2>
        <a:lt2>
          <a:srgbClr val="FECB00"/>
        </a:lt2>
        <a:accent1>
          <a:srgbClr val="009B3A"/>
        </a:accent1>
        <a:accent2>
          <a:srgbClr val="FF7900"/>
        </a:accent2>
        <a:accent3>
          <a:srgbClr val="FFFFFF"/>
        </a:accent3>
        <a:accent4>
          <a:srgbClr val="000000"/>
        </a:accent4>
        <a:accent5>
          <a:srgbClr val="AACBAE"/>
        </a:accent5>
        <a:accent6>
          <a:srgbClr val="E76D00"/>
        </a:accent6>
        <a:hlink>
          <a:srgbClr val="0065BD"/>
        </a:hlink>
        <a:folHlink>
          <a:srgbClr val="ED29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ubtitle">
  <a:themeElements>
    <a:clrScheme name="subtitle 1">
      <a:dk1>
        <a:srgbClr val="000000"/>
      </a:dk1>
      <a:lt1>
        <a:srgbClr val="FFFFFF"/>
      </a:lt1>
      <a:dk2>
        <a:srgbClr val="6639B7"/>
      </a:dk2>
      <a:lt2>
        <a:srgbClr val="FECB00"/>
      </a:lt2>
      <a:accent1>
        <a:srgbClr val="009B3A"/>
      </a:accent1>
      <a:accent2>
        <a:srgbClr val="FF7900"/>
      </a:accent2>
      <a:accent3>
        <a:srgbClr val="FFFFFF"/>
      </a:accent3>
      <a:accent4>
        <a:srgbClr val="000000"/>
      </a:accent4>
      <a:accent5>
        <a:srgbClr val="AACBAE"/>
      </a:accent5>
      <a:accent6>
        <a:srgbClr val="E76D00"/>
      </a:accent6>
      <a:hlink>
        <a:srgbClr val="0065BD"/>
      </a:hlink>
      <a:folHlink>
        <a:srgbClr val="ED2939"/>
      </a:folHlink>
    </a:clrScheme>
    <a:fontScheme name="subtit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07763" dir="2700000" algn="ctr" rotWithShape="0">
                  <a:srgbClr val="928B81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07763" dir="2700000" algn="ctr" rotWithShape="0">
                  <a:srgbClr val="928B81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ubtitle 1">
        <a:dk1>
          <a:srgbClr val="000000"/>
        </a:dk1>
        <a:lt1>
          <a:srgbClr val="FFFFFF"/>
        </a:lt1>
        <a:dk2>
          <a:srgbClr val="6639B7"/>
        </a:dk2>
        <a:lt2>
          <a:srgbClr val="FECB00"/>
        </a:lt2>
        <a:accent1>
          <a:srgbClr val="009B3A"/>
        </a:accent1>
        <a:accent2>
          <a:srgbClr val="FF7900"/>
        </a:accent2>
        <a:accent3>
          <a:srgbClr val="FFFFFF"/>
        </a:accent3>
        <a:accent4>
          <a:srgbClr val="000000"/>
        </a:accent4>
        <a:accent5>
          <a:srgbClr val="AACBAE"/>
        </a:accent5>
        <a:accent6>
          <a:srgbClr val="E76D00"/>
        </a:accent6>
        <a:hlink>
          <a:srgbClr val="0065BD"/>
        </a:hlink>
        <a:folHlink>
          <a:srgbClr val="ED29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aalto_Engineering</Template>
  <TotalTime>4336</TotalTime>
  <Words>169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Georgia</vt:lpstr>
      <vt:lpstr>Tahoma</vt:lpstr>
      <vt:lpstr>aalto_Engineering</vt:lpstr>
      <vt:lpstr>white_title</vt:lpstr>
      <vt:lpstr>subtitle</vt:lpstr>
      <vt:lpstr> Telia Smart Home Scenario analysis  Erkka Virtanen Nikita Belyaev Jemal Tahir Mohammedadem Abdulkadir  7.2.2017  </vt:lpstr>
      <vt:lpstr>Smart Homes &amp; Smart Buildings</vt:lpstr>
      <vt:lpstr>The Technology</vt:lpstr>
      <vt:lpstr>Scope of Analysis</vt:lpstr>
      <vt:lpstr>Major Stakeholders</vt:lpstr>
      <vt:lpstr>Key Trends</vt:lpstr>
      <vt:lpstr>Key Uncertainties</vt:lpstr>
      <vt:lpstr>Scenarios</vt:lpstr>
      <vt:lpstr>  Thank you for your attention!   Questions?</vt:lpstr>
    </vt:vector>
  </TitlesOfParts>
  <Company>Aalto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Särkisilta  Riitta</dc:creator>
  <cp:lastModifiedBy>Erkka Virtanen</cp:lastModifiedBy>
  <cp:revision>135</cp:revision>
  <cp:lastPrinted>2011-06-08T12:19:22Z</cp:lastPrinted>
  <dcterms:created xsi:type="dcterms:W3CDTF">2011-04-30T08:22:33Z</dcterms:created>
  <dcterms:modified xsi:type="dcterms:W3CDTF">2017-02-06T14:19:32Z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TieturiVerId">
    <vt:lpwstr>001</vt:lpwstr>
  </property>
</Properties>
</file>