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8" r:id="rId1"/>
    <p:sldMasterId id="2147483669" r:id="rId2"/>
    <p:sldMasterId id="2147483670" r:id="rId3"/>
  </p:sldMasterIdLst>
  <p:notesMasterIdLst>
    <p:notesMasterId r:id="rId2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5715000" type="screen16x10"/>
  <p:notesSz cx="6858000" cy="9144000"/>
  <p:embeddedFontLst>
    <p:embeddedFont>
      <p:font typeface="Georgia" panose="02040502050405020303" pitchFamily="18" charset="0"/>
      <p:regular r:id="rId23"/>
      <p:bold r:id="rId24"/>
      <p:italic r:id="rId25"/>
      <p:bold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Helvetica Neue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0"/>
    <p:restoredTop sz="94693"/>
  </p:normalViewPr>
  <p:slideViewPr>
    <p:cSldViewPr snapToGrid="0" snapToObjects="1">
      <p:cViewPr varScale="1">
        <p:scale>
          <a:sx n="148" d="100"/>
          <a:sy n="148" d="100"/>
        </p:scale>
        <p:origin x="11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4.fntdata"/><Relationship Id="rId21" Type="http://schemas.openxmlformats.org/officeDocument/2006/relationships/slide" Target="slides/slide18.xml"/><Relationship Id="rId34" Type="http://schemas.openxmlformats.org/officeDocument/2006/relationships/font" Target="fonts/font1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6861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686003" y="685800"/>
            <a:ext cx="54867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68313" y="1417341"/>
            <a:ext cx="8207375" cy="2952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39999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832400" y="1280528"/>
            <a:ext cx="39999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1544000"/>
            <a:ext cx="2808000" cy="3532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90250" y="500167"/>
            <a:ext cx="6367800" cy="45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572000" y="-139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265500" y="1370194"/>
            <a:ext cx="4045200" cy="1647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265500" y="3114528"/>
            <a:ext cx="4045200" cy="1372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939500" y="804528"/>
            <a:ext cx="3837000" cy="41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4700639"/>
            <a:ext cx="5998800" cy="6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1229028"/>
            <a:ext cx="8520600" cy="2181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3502472"/>
            <a:ext cx="8520600" cy="144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n-Canvas Slide" type="tx">
  <p:cSld name="TITLE_AND_BOD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28864"/>
            <a:ext cx="8229600" cy="9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375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68314" y="1261611"/>
            <a:ext cx="8207374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68313" y="4873007"/>
            <a:ext cx="8207400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875" y="4960927"/>
            <a:ext cx="1469651" cy="53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nvas Slide" type="title">
  <p:cSld name="TITL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 descr="business_model_canvas_poster_trimmed_3500px.png"/>
          <p:cNvPicPr preferRelativeResize="0"/>
          <p:nvPr/>
        </p:nvPicPr>
        <p:blipFill rotWithShape="1">
          <a:blip r:embed="rId2">
            <a:alphaModFix/>
          </a:blip>
          <a:srcRect l="2630" t="10503" r="2411" b="1530"/>
          <a:stretch/>
        </p:blipFill>
        <p:spPr>
          <a:xfrm>
            <a:off x="458588" y="47972"/>
            <a:ext cx="8226825" cy="564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508525" y="332611"/>
            <a:ext cx="1597800" cy="3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Partner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7037700" y="336111"/>
            <a:ext cx="1597800" cy="3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Segment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3763475" y="340306"/>
            <a:ext cx="1597800" cy="3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Proposition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2136000" y="336056"/>
            <a:ext cx="1597800" cy="14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2139925" y="2341000"/>
            <a:ext cx="15978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5400600" y="2341000"/>
            <a:ext cx="15978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Channel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5400588" y="330750"/>
            <a:ext cx="1597800" cy="14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503750" y="4252167"/>
            <a:ext cx="4015500" cy="12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4583650" y="4252167"/>
            <a:ext cx="4015500" cy="12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 1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</a:t>
            </a: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 3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">
  <p:cSld name="Divider">
    <p:bg>
      <p:bgPr>
        <a:solidFill>
          <a:schemeClr val="dk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468313" y="1593555"/>
            <a:ext cx="8207375" cy="219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468313" y="4873625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9" name="Shape 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9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with BG image">
  <p:cSld name="Cover with BG image">
    <p:bg>
      <p:bgPr>
        <a:solidFill>
          <a:srgbClr val="7F7F7F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68313" y="1417636"/>
            <a:ext cx="8207375" cy="295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49542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Shape 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Text">
  <p:cSld name="Cover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468312" y="1418400"/>
            <a:ext cx="8208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468314" y="4429748"/>
            <a:ext cx="5388448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7" name="Shape 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mage">
  <p:cSld name="Cover Imag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68313" y="1657740"/>
            <a:ext cx="3319477" cy="269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468313" y="4531740"/>
            <a:ext cx="3319477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928B81"/>
              </a:buClr>
              <a:buSzPts val="1600"/>
              <a:buFont typeface="Arial"/>
              <a:buNone/>
              <a:defRPr sz="1600" b="0" i="1" u="none" strike="noStrike" cap="none">
                <a:solidFill>
                  <a:srgbClr val="928B8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4349262" y="150000"/>
            <a:ext cx="4629692" cy="54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" y="0"/>
            <a:ext cx="1831975" cy="17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">
  <p:cSld name="Two Col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463308" y="265113"/>
            <a:ext cx="8212380" cy="99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63308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687609" y="1261611"/>
            <a:ext cx="3988079" cy="3336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-"/>
              <a:defRPr sz="1600" b="0" i="1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115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ourier New"/>
              <a:buChar char="o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468313" y="4873007"/>
            <a:ext cx="8207375" cy="0"/>
          </a:xfrm>
          <a:prstGeom prst="straightConnector1">
            <a:avLst/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Shape 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00" y="4712400"/>
            <a:ext cx="2357727" cy="9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311708" y="827306"/>
            <a:ext cx="8520600" cy="2280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311700" y="3149028"/>
            <a:ext cx="8520600" cy="88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2389833"/>
            <a:ext cx="85206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5056956" y="5017740"/>
            <a:ext cx="3619500" cy="13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28864"/>
            <a:ext cx="8229600" cy="9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333500"/>
            <a:ext cx="8229600" cy="41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/>
        </p:nvSpPr>
        <p:spPr>
          <a:xfrm>
            <a:off x="281850" y="2447550"/>
            <a:ext cx="83106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Business Model Canvas</a:t>
            </a:r>
            <a:endParaRPr sz="4800"/>
          </a:p>
        </p:txBody>
      </p:sp>
      <p:sp>
        <p:nvSpPr>
          <p:cNvPr id="118" name="Shape 118"/>
          <p:cNvSpPr txBox="1"/>
          <p:nvPr/>
        </p:nvSpPr>
        <p:spPr>
          <a:xfrm>
            <a:off x="1457225" y="5037550"/>
            <a:ext cx="42693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Aaltonen Saarenmaa Paavola</a:t>
            </a:r>
            <a:endParaRPr sz="2400"/>
          </a:p>
        </p:txBody>
      </p:sp>
      <p:sp>
        <p:nvSpPr>
          <p:cNvPr id="119" name="Shape 119"/>
          <p:cNvSpPr txBox="1"/>
          <p:nvPr/>
        </p:nvSpPr>
        <p:spPr>
          <a:xfrm>
            <a:off x="4310325" y="61300"/>
            <a:ext cx="4569600" cy="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Value Network Design for Internet Services</a:t>
            </a:r>
            <a:endParaRPr sz="1800"/>
          </a:p>
        </p:txBody>
      </p:sp>
      <p:pic>
        <p:nvPicPr>
          <p:cNvPr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3851" y="4877275"/>
            <a:ext cx="2468023" cy="60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192" name="Shape 192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193" name="Shape 193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194" name="Shape 194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195" name="Shape 195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196" name="Shape 196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197" name="Shape 197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198" name="Shape 198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199" name="Shape 199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3813900" y="11308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209" name="Shape 209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210" name="Shape 210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211" name="Shape 211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212" name="Shape 212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213" name="Shape 213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214" name="Shape 214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215" name="Shape 215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216" name="Shape 216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Shape 217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218" name="Shape 218"/>
          <p:cNvCxnSpPr/>
          <p:nvPr/>
        </p:nvCxnSpPr>
        <p:spPr>
          <a:xfrm flipH="1">
            <a:off x="5095800" y="1285200"/>
            <a:ext cx="2028600" cy="10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19" name="Shape 219"/>
          <p:cNvCxnSpPr/>
          <p:nvPr/>
        </p:nvCxnSpPr>
        <p:spPr>
          <a:xfrm flipH="1">
            <a:off x="4051825" y="2132488"/>
            <a:ext cx="3086100" cy="426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20" name="Shape 220"/>
          <p:cNvCxnSpPr/>
          <p:nvPr/>
        </p:nvCxnSpPr>
        <p:spPr>
          <a:xfrm rot="10800000">
            <a:off x="5175450" y="1922250"/>
            <a:ext cx="2008200" cy="132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21" name="Shape 221"/>
          <p:cNvCxnSpPr/>
          <p:nvPr/>
        </p:nvCxnSpPr>
        <p:spPr>
          <a:xfrm flipH="1">
            <a:off x="4918725" y="2673150"/>
            <a:ext cx="2288700" cy="399000"/>
          </a:xfrm>
          <a:prstGeom prst="straightConnector1">
            <a:avLst/>
          </a:pr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 txBox="1"/>
          <p:nvPr/>
        </p:nvSpPr>
        <p:spPr>
          <a:xfrm>
            <a:off x="3767225" y="11308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230" name="Shape 230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231" name="Shape 231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232" name="Shape 232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233" name="Shape 233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234" name="Shape 234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235" name="Shape 235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236" name="Shape 236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237" name="Shape 237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Shape 238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239" name="Shape 239"/>
          <p:cNvSpPr/>
          <p:nvPr/>
        </p:nvSpPr>
        <p:spPr>
          <a:xfrm>
            <a:off x="3748238" y="1130800"/>
            <a:ext cx="832381" cy="3229754"/>
          </a:xfrm>
          <a:custGeom>
            <a:avLst/>
            <a:gdLst/>
            <a:ahLst/>
            <a:cxnLst/>
            <a:rect l="0" t="0" r="0" b="0"/>
            <a:pathLst>
              <a:path w="48303" h="143274" extrusionOk="0">
                <a:moveTo>
                  <a:pt x="182" y="0"/>
                </a:moveTo>
                <a:lnTo>
                  <a:pt x="0" y="143274"/>
                </a:lnTo>
                <a:lnTo>
                  <a:pt x="48303" y="143274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0" name="Shape 240"/>
          <p:cNvSpPr/>
          <p:nvPr/>
        </p:nvSpPr>
        <p:spPr>
          <a:xfrm>
            <a:off x="7608300" y="1240950"/>
            <a:ext cx="1140720" cy="3140524"/>
          </a:xfrm>
          <a:custGeom>
            <a:avLst/>
            <a:gdLst/>
            <a:ahLst/>
            <a:cxnLst/>
            <a:rect l="0" t="0" r="0" b="0"/>
            <a:pathLst>
              <a:path w="5007" h="143534" extrusionOk="0">
                <a:moveTo>
                  <a:pt x="4825" y="0"/>
                </a:moveTo>
                <a:lnTo>
                  <a:pt x="5007" y="143274"/>
                </a:lnTo>
                <a:lnTo>
                  <a:pt x="0" y="143534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1" name="Shape 241"/>
          <p:cNvSpPr/>
          <p:nvPr/>
        </p:nvSpPr>
        <p:spPr>
          <a:xfrm>
            <a:off x="3849301" y="1198200"/>
            <a:ext cx="832381" cy="3318584"/>
          </a:xfrm>
          <a:custGeom>
            <a:avLst/>
            <a:gdLst/>
            <a:ahLst/>
            <a:cxnLst/>
            <a:rect l="0" t="0" r="0" b="0"/>
            <a:pathLst>
              <a:path w="48303" h="143274" extrusionOk="0">
                <a:moveTo>
                  <a:pt x="182" y="0"/>
                </a:moveTo>
                <a:lnTo>
                  <a:pt x="0" y="143274"/>
                </a:lnTo>
                <a:lnTo>
                  <a:pt x="48303" y="143274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2" name="Shape 242"/>
          <p:cNvSpPr/>
          <p:nvPr/>
        </p:nvSpPr>
        <p:spPr>
          <a:xfrm>
            <a:off x="8050625" y="1259575"/>
            <a:ext cx="759650" cy="3274369"/>
          </a:xfrm>
          <a:custGeom>
            <a:avLst/>
            <a:gdLst/>
            <a:ahLst/>
            <a:cxnLst/>
            <a:rect l="0" t="0" r="0" b="0"/>
            <a:pathLst>
              <a:path w="5007" h="143534" extrusionOk="0">
                <a:moveTo>
                  <a:pt x="4825" y="0"/>
                </a:moveTo>
                <a:lnTo>
                  <a:pt x="5007" y="143274"/>
                </a:lnTo>
                <a:lnTo>
                  <a:pt x="0" y="143534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3" name="Shape 243"/>
          <p:cNvSpPr/>
          <p:nvPr/>
        </p:nvSpPr>
        <p:spPr>
          <a:xfrm>
            <a:off x="7039750" y="2001700"/>
            <a:ext cx="1694404" cy="2682377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4" name="Shape 244"/>
          <p:cNvSpPr/>
          <p:nvPr/>
        </p:nvSpPr>
        <p:spPr>
          <a:xfrm>
            <a:off x="3716975" y="1867350"/>
            <a:ext cx="894923" cy="2816718"/>
          </a:xfrm>
          <a:custGeom>
            <a:avLst/>
            <a:gdLst/>
            <a:ahLst/>
            <a:cxnLst/>
            <a:rect l="0" t="0" r="0" b="0"/>
            <a:pathLst>
              <a:path w="96644" h="150245" extrusionOk="0">
                <a:moveTo>
                  <a:pt x="547" y="0"/>
                </a:moveTo>
                <a:lnTo>
                  <a:pt x="0" y="150063"/>
                </a:lnTo>
                <a:lnTo>
                  <a:pt x="96644" y="150245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5" name="Shape 245"/>
          <p:cNvSpPr/>
          <p:nvPr/>
        </p:nvSpPr>
        <p:spPr>
          <a:xfrm>
            <a:off x="3767225" y="2684925"/>
            <a:ext cx="997124" cy="1999010"/>
          </a:xfrm>
          <a:custGeom>
            <a:avLst/>
            <a:gdLst/>
            <a:ahLst/>
            <a:cxnLst/>
            <a:rect l="0" t="0" r="0" b="0"/>
            <a:pathLst>
              <a:path w="96644" h="150245" extrusionOk="0">
                <a:moveTo>
                  <a:pt x="547" y="0"/>
                </a:moveTo>
                <a:lnTo>
                  <a:pt x="0" y="150063"/>
                </a:lnTo>
                <a:lnTo>
                  <a:pt x="96644" y="150245"/>
                </a:lnTo>
              </a:path>
            </a:pathLst>
          </a:custGeom>
          <a:noFill/>
          <a:ln w="28575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6" name="Shape 246"/>
          <p:cNvSpPr/>
          <p:nvPr/>
        </p:nvSpPr>
        <p:spPr>
          <a:xfrm>
            <a:off x="7949575" y="2582525"/>
            <a:ext cx="670690" cy="2260884"/>
          </a:xfrm>
          <a:custGeom>
            <a:avLst/>
            <a:gdLst/>
            <a:ahLst/>
            <a:cxnLst/>
            <a:rect l="0" t="0" r="0" b="0"/>
            <a:pathLst>
              <a:path w="35332" h="132061" extrusionOk="0">
                <a:moveTo>
                  <a:pt x="35332" y="0"/>
                </a:moveTo>
                <a:lnTo>
                  <a:pt x="35047" y="132061"/>
                </a:lnTo>
                <a:lnTo>
                  <a:pt x="0" y="131880"/>
                </a:lnTo>
              </a:path>
            </a:pathLst>
          </a:cu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47" name="Shape 247"/>
          <p:cNvSpPr/>
          <p:nvPr/>
        </p:nvSpPr>
        <p:spPr>
          <a:xfrm>
            <a:off x="3634500" y="3022575"/>
            <a:ext cx="1047178" cy="1820767"/>
          </a:xfrm>
          <a:custGeom>
            <a:avLst/>
            <a:gdLst/>
            <a:ahLst/>
            <a:cxnLst/>
            <a:rect l="0" t="0" r="0" b="0"/>
            <a:pathLst>
              <a:path w="93269" h="132709" extrusionOk="0">
                <a:moveTo>
                  <a:pt x="0" y="0"/>
                </a:moveTo>
                <a:lnTo>
                  <a:pt x="659" y="132346"/>
                </a:lnTo>
                <a:lnTo>
                  <a:pt x="93269" y="132709"/>
                </a:lnTo>
              </a:path>
            </a:pathLst>
          </a:custGeom>
          <a:noFill/>
          <a:ln w="28575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4" name="Shape 2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Shape 255"/>
          <p:cNvSpPr txBox="1"/>
          <p:nvPr/>
        </p:nvSpPr>
        <p:spPr>
          <a:xfrm>
            <a:off x="3813900" y="9759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256" name="Shape 256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257" name="Shape 257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258" name="Shape 258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259" name="Shape 259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260" name="Shape 260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261" name="Shape 261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262" name="Shape 262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263" name="Shape 263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Shape 264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265" name="Shape 265"/>
          <p:cNvCxnSpPr/>
          <p:nvPr/>
        </p:nvCxnSpPr>
        <p:spPr>
          <a:xfrm>
            <a:off x="3568950" y="1130775"/>
            <a:ext cx="345000" cy="90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6" name="Shape 266"/>
          <p:cNvCxnSpPr/>
          <p:nvPr/>
        </p:nvCxnSpPr>
        <p:spPr>
          <a:xfrm rot="10800000" flipH="1">
            <a:off x="3429600" y="1216361"/>
            <a:ext cx="471900" cy="147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7" name="Shape 267"/>
          <p:cNvCxnSpPr/>
          <p:nvPr/>
        </p:nvCxnSpPr>
        <p:spPr>
          <a:xfrm>
            <a:off x="3270725" y="1576200"/>
            <a:ext cx="496500" cy="1500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8" name="Shape 268"/>
          <p:cNvCxnSpPr/>
          <p:nvPr/>
        </p:nvCxnSpPr>
        <p:spPr>
          <a:xfrm>
            <a:off x="3207088" y="1628225"/>
            <a:ext cx="738600" cy="7470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69" name="Shape 269"/>
          <p:cNvCxnSpPr/>
          <p:nvPr/>
        </p:nvCxnSpPr>
        <p:spPr>
          <a:xfrm>
            <a:off x="3583950" y="1938450"/>
            <a:ext cx="315000" cy="944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76" name="Shape 2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Shape 277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278" name="Shape 278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279" name="Shape 279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280" name="Shape 280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281" name="Shape 281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282" name="Shape 282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283" name="Shape 283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284" name="Shape 284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285" name="Shape 285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Shape 286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287" name="Shape 287"/>
          <p:cNvSpPr/>
          <p:nvPr/>
        </p:nvSpPr>
        <p:spPr>
          <a:xfrm>
            <a:off x="3326474" y="1075600"/>
            <a:ext cx="300715" cy="1697669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88" name="Shape 288"/>
          <p:cNvSpPr/>
          <p:nvPr/>
        </p:nvSpPr>
        <p:spPr>
          <a:xfrm>
            <a:off x="3326475" y="1280526"/>
            <a:ext cx="300715" cy="1607841"/>
          </a:xfrm>
          <a:custGeom>
            <a:avLst/>
            <a:gdLst/>
            <a:ahLst/>
            <a:cxnLst/>
            <a:rect l="0" t="0" r="0" b="0"/>
            <a:pathLst>
              <a:path w="45034" h="150971" extrusionOk="0">
                <a:moveTo>
                  <a:pt x="43138" y="0"/>
                </a:moveTo>
                <a:lnTo>
                  <a:pt x="45034" y="150971"/>
                </a:lnTo>
                <a:lnTo>
                  <a:pt x="0" y="15078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89" name="Shape 289"/>
          <p:cNvSpPr/>
          <p:nvPr/>
        </p:nvSpPr>
        <p:spPr>
          <a:xfrm>
            <a:off x="1618250" y="1846575"/>
            <a:ext cx="387825" cy="1544706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90" name="Shape 290"/>
          <p:cNvSpPr/>
          <p:nvPr/>
        </p:nvSpPr>
        <p:spPr>
          <a:xfrm>
            <a:off x="1618250" y="1929250"/>
            <a:ext cx="487380" cy="1607883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291" name="Shape 291"/>
          <p:cNvSpPr/>
          <p:nvPr/>
        </p:nvSpPr>
        <p:spPr>
          <a:xfrm>
            <a:off x="1618250" y="1592025"/>
            <a:ext cx="487380" cy="1650232"/>
          </a:xfrm>
          <a:custGeom>
            <a:avLst/>
            <a:gdLst/>
            <a:ahLst/>
            <a:cxnLst/>
            <a:rect l="0" t="0" r="0" b="0"/>
            <a:pathLst>
              <a:path w="15513" h="55540" extrusionOk="0">
                <a:moveTo>
                  <a:pt x="14527" y="0"/>
                </a:moveTo>
                <a:lnTo>
                  <a:pt x="0" y="0"/>
                </a:lnTo>
                <a:lnTo>
                  <a:pt x="0" y="55540"/>
                </a:lnTo>
                <a:lnTo>
                  <a:pt x="15513" y="5535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98" name="Shape 2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300" name="Shape 300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301" name="Shape 301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302" name="Shape 302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303" name="Shape 303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304" name="Shape 304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305" name="Shape 305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306" name="Shape 306"/>
          <p:cNvSpPr txBox="1"/>
          <p:nvPr/>
        </p:nvSpPr>
        <p:spPr>
          <a:xfrm>
            <a:off x="311700" y="975858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Mobile Network Operators</a:t>
            </a:r>
            <a:endParaRPr sz="1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5. 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Other post-acute device providers</a:t>
            </a:r>
            <a:endParaRPr sz="1000"/>
          </a:p>
        </p:txBody>
      </p:sp>
      <p:sp>
        <p:nvSpPr>
          <p:cNvPr id="307" name="Shape 307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Shape 308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cxnSp>
        <p:nvCxnSpPr>
          <p:cNvPr id="309" name="Shape 309"/>
          <p:cNvCxnSpPr/>
          <p:nvPr/>
        </p:nvCxnSpPr>
        <p:spPr>
          <a:xfrm rot="10800000" flipH="1">
            <a:off x="1157075" y="1163250"/>
            <a:ext cx="824700" cy="1275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0" name="Shape 310"/>
          <p:cNvCxnSpPr/>
          <p:nvPr/>
        </p:nvCxnSpPr>
        <p:spPr>
          <a:xfrm rot="10800000" flipH="1">
            <a:off x="1228050" y="1313800"/>
            <a:ext cx="727200" cy="3162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1" name="Shape 311"/>
          <p:cNvCxnSpPr/>
          <p:nvPr/>
        </p:nvCxnSpPr>
        <p:spPr>
          <a:xfrm rot="10800000" flipH="1">
            <a:off x="1306230" y="1915150"/>
            <a:ext cx="657900" cy="80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2" name="Shape 312"/>
          <p:cNvCxnSpPr/>
          <p:nvPr/>
        </p:nvCxnSpPr>
        <p:spPr>
          <a:xfrm rot="10800000" flipH="1">
            <a:off x="1467480" y="2012525"/>
            <a:ext cx="567300" cy="13170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3" name="Shape 313"/>
          <p:cNvCxnSpPr/>
          <p:nvPr/>
        </p:nvCxnSpPr>
        <p:spPr>
          <a:xfrm rot="10800000" flipH="1">
            <a:off x="1467475" y="1649800"/>
            <a:ext cx="523200" cy="5325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4" name="Shape 314"/>
          <p:cNvCxnSpPr/>
          <p:nvPr/>
        </p:nvCxnSpPr>
        <p:spPr>
          <a:xfrm rot="10800000" flipH="1">
            <a:off x="1203250" y="1871025"/>
            <a:ext cx="796200" cy="35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315" name="Shape 315"/>
          <p:cNvCxnSpPr/>
          <p:nvPr/>
        </p:nvCxnSpPr>
        <p:spPr>
          <a:xfrm rot="10800000" flipH="1">
            <a:off x="1307825" y="1570350"/>
            <a:ext cx="718200" cy="1056300"/>
          </a:xfrm>
          <a:prstGeom prst="straightConnector1">
            <a:avLst/>
          </a:pr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22" name="Shape 3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36029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Shape 323"/>
          <p:cNvSpPr txBox="1"/>
          <p:nvPr/>
        </p:nvSpPr>
        <p:spPr>
          <a:xfrm>
            <a:off x="3813900" y="1075611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</a:t>
            </a:r>
            <a:r>
              <a:rPr lang="en-US" sz="1000">
                <a:solidFill>
                  <a:schemeClr val="dk1"/>
                </a:solidFill>
              </a:rPr>
              <a:t>Hospitals can use resources more cost-efficiently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2. Post-acute patients are able to have a more comfortable recovery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3. Post-acute patients can save money</a:t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>4. Other medical device providers can also provide home monitoring service</a:t>
            </a:r>
            <a:endParaRPr sz="10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r>
              <a:rPr lang="en-US" sz="1000">
                <a:solidFill>
                  <a:schemeClr val="dk1"/>
                </a:solidFill>
              </a:rPr>
              <a:t/>
            </a:r>
            <a:br>
              <a:rPr lang="en-US" sz="1000">
                <a:solidFill>
                  <a:schemeClr val="dk1"/>
                </a:solidFill>
              </a:rPr>
            </a:br>
            <a:endParaRPr sz="1000"/>
          </a:p>
        </p:txBody>
      </p:sp>
      <p:sp>
        <p:nvSpPr>
          <p:cNvPr id="324" name="Shape 324"/>
          <p:cNvSpPr txBox="1"/>
          <p:nvPr/>
        </p:nvSpPr>
        <p:spPr>
          <a:xfrm>
            <a:off x="7137925" y="1130806"/>
            <a:ext cx="169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Hospitals buy post-acute medical device and home monitoring platform license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End-users, post-acute patients pay for the home monitoring service.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3. Other post-acute medical device providers</a:t>
            </a:r>
            <a:endParaRPr sz="1000"/>
          </a:p>
        </p:txBody>
      </p:sp>
      <p:sp>
        <p:nvSpPr>
          <p:cNvPr id="325" name="Shape 325"/>
          <p:cNvSpPr txBox="1"/>
          <p:nvPr/>
        </p:nvSpPr>
        <p:spPr>
          <a:xfrm>
            <a:off x="5376775" y="855306"/>
            <a:ext cx="18777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real-time connection to administrative team</a:t>
            </a:r>
            <a:br>
              <a:rPr lang="en-US" sz="1000"/>
            </a:br>
            <a:r>
              <a:rPr lang="en-US" sz="1000"/>
              <a:t>2.Patient assist service through the medical device</a:t>
            </a:r>
            <a:br>
              <a:rPr lang="en-US" sz="1000"/>
            </a:br>
            <a:r>
              <a:rPr lang="en-US" sz="1000"/>
              <a:t>3. Other service providers have platform contact person</a:t>
            </a:r>
            <a:br>
              <a:rPr lang="en-US" sz="1000"/>
            </a:br>
            <a:endParaRPr sz="1000"/>
          </a:p>
        </p:txBody>
      </p:sp>
      <p:sp>
        <p:nvSpPr>
          <p:cNvPr id="326" name="Shape 326"/>
          <p:cNvSpPr txBox="1"/>
          <p:nvPr/>
        </p:nvSpPr>
        <p:spPr>
          <a:xfrm>
            <a:off x="5499175" y="2478833"/>
            <a:ext cx="1632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Medical monitoring device</a:t>
            </a:r>
            <a:br>
              <a:rPr lang="en-US" sz="1000"/>
            </a:br>
            <a:r>
              <a:rPr lang="en-US" sz="1000"/>
              <a:t>2. Service platform</a:t>
            </a:r>
            <a:br>
              <a:rPr lang="en-US" sz="1000"/>
            </a:br>
            <a:r>
              <a:rPr lang="en-US" sz="1000"/>
              <a:t>3. Hospital marketing materials, staff, sms</a:t>
            </a:r>
            <a:br>
              <a:rPr lang="en-US" sz="1000"/>
            </a:br>
            <a:r>
              <a:rPr lang="en-US" sz="1000"/>
              <a:t>4. Service provider social media, newsletters, blog content</a:t>
            </a:r>
            <a:endParaRPr sz="1000"/>
          </a:p>
        </p:txBody>
      </p:sp>
      <p:sp>
        <p:nvSpPr>
          <p:cNvPr id="327" name="Shape 327"/>
          <p:cNvSpPr txBox="1"/>
          <p:nvPr/>
        </p:nvSpPr>
        <p:spPr>
          <a:xfrm>
            <a:off x="4626175" y="4205528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Hospital fixed payments for medical devices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2. Hospital license payments for home monitoring platform</a:t>
            </a:r>
            <a:br>
              <a:rPr lang="en-US" sz="1000"/>
            </a:br>
            <a:r>
              <a:rPr lang="en-US" sz="1000"/>
              <a:t>3. Patient subscriptions for the service</a:t>
            </a:r>
            <a:br>
              <a:rPr lang="en-US" sz="1000"/>
            </a:br>
            <a:r>
              <a:rPr lang="en-US" sz="1000"/>
              <a:t>4. Other post-acute medical device providers pay license</a:t>
            </a:r>
            <a:endParaRPr sz="1000"/>
          </a:p>
        </p:txBody>
      </p:sp>
      <p:sp>
        <p:nvSpPr>
          <p:cNvPr id="328" name="Shape 328"/>
          <p:cNvSpPr txBox="1"/>
          <p:nvPr/>
        </p:nvSpPr>
        <p:spPr>
          <a:xfrm>
            <a:off x="1982825" y="933056"/>
            <a:ext cx="17844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Platform administration </a:t>
            </a:r>
            <a:br>
              <a:rPr lang="en-US" sz="1000"/>
            </a:br>
            <a:r>
              <a:rPr lang="en-US" sz="1000"/>
              <a:t>2. Monitoring analysis development eg. AI</a:t>
            </a:r>
            <a:br>
              <a:rPr lang="en-US" sz="1000"/>
            </a:br>
            <a:r>
              <a:rPr lang="en-US" sz="1000"/>
              <a:t>3. Seamless patient experience</a:t>
            </a:r>
            <a:br>
              <a:rPr lang="en-US" sz="1000"/>
            </a:br>
            <a:r>
              <a:rPr lang="en-US" sz="1000"/>
              <a:t>4. Partnership management</a:t>
            </a:r>
            <a:endParaRPr sz="1000"/>
          </a:p>
        </p:txBody>
      </p:sp>
      <p:sp>
        <p:nvSpPr>
          <p:cNvPr id="329" name="Shape 329"/>
          <p:cNvSpPr txBox="1"/>
          <p:nvPr/>
        </p:nvSpPr>
        <p:spPr>
          <a:xfrm>
            <a:off x="2052750" y="2582500"/>
            <a:ext cx="15162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High-level ICT and hardware competence</a:t>
            </a:r>
            <a:br>
              <a:rPr lang="en-US" sz="1000"/>
            </a:br>
            <a:r>
              <a:rPr lang="en-US" sz="1000"/>
              <a:t>2. Database operation</a:t>
            </a:r>
            <a:br>
              <a:rPr lang="en-US" sz="1000"/>
            </a:br>
            <a:r>
              <a:rPr lang="en-US" sz="1000"/>
              <a:t>3. Service Platform</a:t>
            </a:r>
            <a:br>
              <a:rPr lang="en-US" sz="1000"/>
            </a:br>
            <a:r>
              <a:rPr lang="en-US" sz="1000"/>
              <a:t>4. Team Staff</a:t>
            </a:r>
            <a:br>
              <a:rPr lang="en-US" sz="1000"/>
            </a:br>
            <a:r>
              <a:rPr lang="en-US" sz="1000"/>
              <a:t>5. Brand</a:t>
            </a:r>
            <a:endParaRPr sz="1000"/>
          </a:p>
        </p:txBody>
      </p:sp>
      <p:sp>
        <p:nvSpPr>
          <p:cNvPr id="330" name="Shape 330"/>
          <p:cNvSpPr txBox="1"/>
          <p:nvPr/>
        </p:nvSpPr>
        <p:spPr>
          <a:xfrm>
            <a:off x="311700" y="1037833"/>
            <a:ext cx="1516200" cy="1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Insurance companies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2. Government</a:t>
            </a:r>
            <a:br>
              <a:rPr lang="en-US" sz="1000"/>
            </a:br>
            <a:r>
              <a:rPr lang="en-US" sz="1000"/>
              <a:t> </a:t>
            </a:r>
            <a:br>
              <a:rPr lang="en-US" sz="1000"/>
            </a:br>
            <a:r>
              <a:rPr lang="en-US" sz="1000"/>
              <a:t>3. Hospitals</a:t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4. </a:t>
            </a:r>
            <a:r>
              <a:rPr lang="en-US" sz="1000">
                <a:solidFill>
                  <a:schemeClr val="dk1"/>
                </a:solidFill>
              </a:rPr>
              <a:t>Mobile Network Operators</a:t>
            </a:r>
            <a:r>
              <a:rPr lang="en-US" sz="1000"/>
              <a:t/>
            </a:r>
            <a:br>
              <a:rPr lang="en-US" sz="1000"/>
            </a:br>
            <a:r>
              <a:rPr lang="en-US" sz="1000"/>
              <a:t/>
            </a:r>
            <a:br>
              <a:rPr lang="en-US" sz="1000"/>
            </a:br>
            <a:r>
              <a:rPr lang="en-US" sz="1000"/>
              <a:t>5. </a:t>
            </a:r>
            <a:r>
              <a:rPr lang="en-US" sz="1000">
                <a:solidFill>
                  <a:schemeClr val="dk1"/>
                </a:solidFill>
              </a:rPr>
              <a:t>Other service providers (eg, emergency protocol provider)</a:t>
            </a:r>
            <a:endParaRPr sz="1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/>
            </a:r>
            <a:br>
              <a:rPr lang="en-US" sz="1000"/>
            </a:br>
            <a:r>
              <a:rPr lang="en-US" sz="1000"/>
              <a:t>6. </a:t>
            </a:r>
            <a:r>
              <a:rPr lang="en-US" sz="1000">
                <a:solidFill>
                  <a:schemeClr val="dk1"/>
                </a:solidFill>
              </a:rPr>
              <a:t>Other post-acute device providers</a:t>
            </a:r>
            <a:endParaRPr sz="1000"/>
          </a:p>
        </p:txBody>
      </p:sp>
      <p:sp>
        <p:nvSpPr>
          <p:cNvPr id="331" name="Shape 331"/>
          <p:cNvSpPr txBox="1"/>
          <p:nvPr/>
        </p:nvSpPr>
        <p:spPr>
          <a:xfrm>
            <a:off x="311700" y="4205528"/>
            <a:ext cx="41319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Shape 332"/>
          <p:cNvSpPr txBox="1"/>
          <p:nvPr/>
        </p:nvSpPr>
        <p:spPr>
          <a:xfrm>
            <a:off x="311700" y="4051389"/>
            <a:ext cx="3981300" cy="8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1. On-going operative administrative costs (incl. patient assist service)</a:t>
            </a:r>
            <a:br>
              <a:rPr lang="en-US" sz="1000"/>
            </a:br>
            <a:r>
              <a:rPr lang="en-US" sz="1000"/>
              <a:t>2. Infrastructure development costs</a:t>
            </a:r>
            <a:br>
              <a:rPr lang="en-US" sz="1000"/>
            </a:br>
            <a:r>
              <a:rPr lang="en-US" sz="1000"/>
              <a:t>3. Customer awareness / Marketing</a:t>
            </a:r>
            <a:br>
              <a:rPr lang="en-US" sz="1000"/>
            </a:br>
            <a:r>
              <a:rPr lang="en-US" sz="1000"/>
              <a:t>4. MNO costs</a:t>
            </a:r>
            <a:br>
              <a:rPr lang="en-US" sz="1000"/>
            </a:br>
            <a:r>
              <a:rPr lang="en-US" sz="1000"/>
              <a:t>5. Experts’ salaries</a:t>
            </a:r>
            <a:endParaRPr sz="1000"/>
          </a:p>
        </p:txBody>
      </p:sp>
      <p:sp>
        <p:nvSpPr>
          <p:cNvPr id="333" name="Shape 333"/>
          <p:cNvSpPr/>
          <p:nvPr/>
        </p:nvSpPr>
        <p:spPr>
          <a:xfrm>
            <a:off x="3416125" y="1043923"/>
            <a:ext cx="494825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334" name="Shape 334"/>
          <p:cNvSpPr/>
          <p:nvPr/>
        </p:nvSpPr>
        <p:spPr>
          <a:xfrm>
            <a:off x="3151700" y="1280525"/>
            <a:ext cx="759259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335" name="Shape 335"/>
          <p:cNvSpPr/>
          <p:nvPr/>
        </p:nvSpPr>
        <p:spPr>
          <a:xfrm>
            <a:off x="3151700" y="1614487"/>
            <a:ext cx="494825" cy="2807040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336" name="Shape 336"/>
          <p:cNvSpPr/>
          <p:nvPr/>
        </p:nvSpPr>
        <p:spPr>
          <a:xfrm>
            <a:off x="3195675" y="1561350"/>
            <a:ext cx="494825" cy="326004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6FA8DC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337" name="Shape 337"/>
          <p:cNvSpPr/>
          <p:nvPr/>
        </p:nvSpPr>
        <p:spPr>
          <a:xfrm>
            <a:off x="3568950" y="1890700"/>
            <a:ext cx="494825" cy="2846692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B7B7B7"/>
            </a:solidFill>
            <a:prstDash val="solid"/>
            <a:round/>
            <a:headEnd type="oval" w="med" len="med"/>
            <a:tailEnd type="triangle" w="med" len="med"/>
          </a:ln>
        </p:spPr>
      </p:sp>
      <p:sp>
        <p:nvSpPr>
          <p:cNvPr id="338" name="Shape 338"/>
          <p:cNvSpPr/>
          <p:nvPr/>
        </p:nvSpPr>
        <p:spPr>
          <a:xfrm>
            <a:off x="3767225" y="1130775"/>
            <a:ext cx="494825" cy="3872024"/>
          </a:xfrm>
          <a:custGeom>
            <a:avLst/>
            <a:gdLst/>
            <a:ahLst/>
            <a:cxnLst/>
            <a:rect l="0" t="0" r="0" b="0"/>
            <a:pathLst>
              <a:path w="19793" h="149629" extrusionOk="0">
                <a:moveTo>
                  <a:pt x="5266" y="0"/>
                </a:moveTo>
                <a:lnTo>
                  <a:pt x="19793" y="0"/>
                </a:lnTo>
                <a:lnTo>
                  <a:pt x="19793" y="149629"/>
                </a:lnTo>
                <a:lnTo>
                  <a:pt x="0" y="149448"/>
                </a:lnTo>
              </a:path>
            </a:pathLst>
          </a:custGeom>
          <a:noFill/>
          <a:ln w="19050" cap="flat" cmpd="sng">
            <a:solidFill>
              <a:srgbClr val="B7B7B7"/>
            </a:solidFill>
            <a:prstDash val="solid"/>
            <a:round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Shape 34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345" name="Shape 345"/>
          <p:cNvSpPr txBox="1"/>
          <p:nvPr/>
        </p:nvSpPr>
        <p:spPr>
          <a:xfrm>
            <a:off x="185675" y="4038225"/>
            <a:ext cx="2471700" cy="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Shape 346"/>
          <p:cNvSpPr txBox="1">
            <a:spLocks noGrp="1"/>
          </p:cNvSpPr>
          <p:nvPr>
            <p:ph type="ctrTitle"/>
          </p:nvPr>
        </p:nvSpPr>
        <p:spPr>
          <a:xfrm>
            <a:off x="468275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Porter’s 5 forces</a:t>
            </a:r>
            <a:endParaRPr sz="3600" b="0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47" name="Shape 347"/>
          <p:cNvPicPr preferRelativeResize="0"/>
          <p:nvPr/>
        </p:nvPicPr>
        <p:blipFill rotWithShape="1">
          <a:blip r:embed="rId3">
            <a:alphaModFix/>
          </a:blip>
          <a:srcRect l="3370" t="8134" r="3267" b="3157"/>
          <a:stretch/>
        </p:blipFill>
        <p:spPr>
          <a:xfrm>
            <a:off x="1970700" y="715550"/>
            <a:ext cx="5202599" cy="408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dt" idx="4294967295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Shape 353"/>
          <p:cNvSpPr txBox="1"/>
          <p:nvPr/>
        </p:nvSpPr>
        <p:spPr>
          <a:xfrm>
            <a:off x="2272650" y="2385750"/>
            <a:ext cx="4598700" cy="9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6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4" name="Shape 3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9463" y="4610000"/>
            <a:ext cx="3105074" cy="75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srgbClr val="000000"/>
                </a:solidFill>
              </a:rPr>
              <a:t>Agenda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68320" y="1147775"/>
            <a:ext cx="4290300" cy="3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 b="0"/>
              <a:t>Scenario-Matrix (revisited)</a:t>
            </a:r>
            <a:br>
              <a:rPr lang="en-US" sz="2400" b="0"/>
            </a:br>
            <a:endParaRPr sz="2400" b="0"/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 b="0"/>
              <a:t>Infrastructure &amp; Delivery</a:t>
            </a:r>
            <a:br>
              <a:rPr lang="en-US" sz="2400" b="0"/>
            </a:br>
            <a:endParaRPr sz="2400" b="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 b="0"/>
              <a:t>Business Model Canvas</a:t>
            </a:r>
            <a:br>
              <a:rPr lang="en-US" sz="2400" b="0"/>
            </a:br>
            <a:endParaRPr sz="2400" b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 sz="2400" b="0"/>
              <a:t>Porter’s 5 forces</a:t>
            </a:r>
            <a:r>
              <a:rPr lang="en-US" sz="1800" b="0"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1800" b="0">
                <a:latin typeface="Georgia"/>
                <a:ea typeface="Georgia"/>
                <a:cs typeface="Georgia"/>
                <a:sym typeface="Georgia"/>
              </a:rPr>
            </a:b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/>
              <a:t>3</a:t>
            </a:r>
            <a:r>
              <a:rPr lang="en-US"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9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ctrTitle"/>
          </p:nvPr>
        </p:nvSpPr>
        <p:spPr>
          <a:xfrm>
            <a:off x="282300" y="228775"/>
            <a:ext cx="8176500" cy="11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600" b="0">
                <a:solidFill>
                  <a:srgbClr val="000000"/>
                </a:solidFill>
              </a:rPr>
              <a:t>Scenario-Matrix (revisited)</a:t>
            </a:r>
            <a:endParaRPr sz="7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40" name="Shape 140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6.3.2018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663" y="73425"/>
            <a:ext cx="7718675" cy="47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ctrTitle"/>
          </p:nvPr>
        </p:nvSpPr>
        <p:spPr>
          <a:xfrm>
            <a:off x="468313" y="265113"/>
            <a:ext cx="8207400" cy="9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>
                <a:solidFill>
                  <a:srgbClr val="000000"/>
                </a:solidFill>
              </a:rPr>
              <a:t>Scenario-Matrix (revisited)</a:t>
            </a:r>
            <a:endParaRPr sz="3000" b="0">
              <a:solidFill>
                <a:srgbClr val="000000"/>
              </a:solidFill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68318" y="1261600"/>
            <a:ext cx="3003900" cy="3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 u="sng">
                <a:latin typeface="Calibri"/>
                <a:ea typeface="Calibri"/>
                <a:cs typeface="Calibri"/>
                <a:sym typeface="Calibri"/>
              </a:rPr>
              <a:t>First Uncertainty: </a:t>
            </a:r>
            <a:endParaRPr sz="1200" u="sng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Service implementation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(Main character)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100" b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100" b="0">
                <a:latin typeface="Calibri"/>
                <a:ea typeface="Calibri"/>
                <a:cs typeface="Calibri"/>
                <a:sym typeface="Calibri"/>
              </a:rPr>
            </a:br>
            <a:endParaRPr sz="11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Georgia"/>
              <a:buChar char="●"/>
            </a:pPr>
            <a:r>
              <a:rPr lang="en-US" sz="1200" u="sng">
                <a:latin typeface="Calibri"/>
                <a:ea typeface="Calibri"/>
                <a:cs typeface="Calibri"/>
                <a:sym typeface="Calibri"/>
              </a:rPr>
              <a:t>Second Uncertainty: </a:t>
            </a:r>
            <a:endParaRPr sz="1200" u="sng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Subsidies involvement level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(Insurance companies, KELA, parties supporting post-acute monitoring)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200" b="0">
                <a:latin typeface="Calibri"/>
                <a:ea typeface="Calibri"/>
                <a:cs typeface="Calibri"/>
                <a:sym typeface="Calibri"/>
              </a:rPr>
              <a:t>	</a:t>
            </a:r>
            <a:endParaRPr sz="1200" b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0"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6.3.2018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8341" y="1030125"/>
            <a:ext cx="5808209" cy="360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ctrTitle"/>
          </p:nvPr>
        </p:nvSpPr>
        <p:spPr>
          <a:xfrm>
            <a:off x="251975" y="2003225"/>
            <a:ext cx="6715500" cy="10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chemeClr val="dk1"/>
                </a:solidFill>
              </a:rPr>
              <a:t>Infrastructure &amp; Delivery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  <p:cxnSp>
        <p:nvCxnSpPr>
          <p:cNvPr id="157" name="Shape 157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ctrTitle"/>
          </p:nvPr>
        </p:nvSpPr>
        <p:spPr>
          <a:xfrm>
            <a:off x="445573" y="185421"/>
            <a:ext cx="6920100" cy="6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000" b="0">
                <a:solidFill>
                  <a:srgbClr val="000000"/>
                </a:solidFill>
              </a:rPr>
              <a:t>Infrastructure &amp; Delivery</a:t>
            </a:r>
            <a:endParaRPr sz="3000" b="0">
              <a:solidFill>
                <a:srgbClr val="000000"/>
              </a:solidFill>
            </a:endParaRPr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5056956" y="5304814"/>
            <a:ext cx="3619500" cy="1350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65" name="Shape 165"/>
          <p:cNvSpPr txBox="1"/>
          <p:nvPr/>
        </p:nvSpPr>
        <p:spPr>
          <a:xfrm>
            <a:off x="5056956" y="5150032"/>
            <a:ext cx="3619500" cy="1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</a:rPr>
              <a:t>6.3.2018</a:t>
            </a:r>
            <a:endParaRPr sz="900">
              <a:solidFill>
                <a:srgbClr val="888888"/>
              </a:solidFill>
            </a:endParaRPr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39152"/>
            <a:ext cx="8844024" cy="354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ctrTitle"/>
          </p:nvPr>
        </p:nvSpPr>
        <p:spPr>
          <a:xfrm>
            <a:off x="331700" y="1519725"/>
            <a:ext cx="7330200" cy="1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 b="0">
                <a:solidFill>
                  <a:srgbClr val="000000"/>
                </a:solidFill>
              </a:rPr>
              <a:t>Business Model Canvas &amp; Porter’s 5 forces</a:t>
            </a:r>
            <a:endParaRPr sz="4800" b="0" i="0" u="none" strike="noStrike" cap="none">
              <a:solidFill>
                <a:srgbClr val="000000"/>
              </a:solidFill>
            </a:endParaRPr>
          </a:p>
        </p:txBody>
      </p:sp>
      <p:cxnSp>
        <p:nvCxnSpPr>
          <p:cNvPr id="172" name="Shape 172"/>
          <p:cNvCxnSpPr/>
          <p:nvPr/>
        </p:nvCxnSpPr>
        <p:spPr>
          <a:xfrm>
            <a:off x="527975" y="1468250"/>
            <a:ext cx="3115200" cy="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508450" y="93694"/>
            <a:ext cx="3227700" cy="3870900"/>
          </a:xfrm>
          <a:prstGeom prst="roundRect">
            <a:avLst>
              <a:gd name="adj" fmla="val 6033"/>
            </a:avLst>
          </a:prstGeom>
          <a:solidFill>
            <a:srgbClr val="CCCCCC">
              <a:alpha val="39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5400325" y="93694"/>
            <a:ext cx="3227700" cy="3870900"/>
          </a:xfrm>
          <a:prstGeom prst="roundRect">
            <a:avLst>
              <a:gd name="adj" fmla="val 6033"/>
            </a:avLst>
          </a:prstGeom>
          <a:solidFill>
            <a:srgbClr val="6FA8DC">
              <a:alpha val="372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1716800" y="3288778"/>
            <a:ext cx="1878600" cy="89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Offering 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Customers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Infrastructure</a:t>
            </a: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1782125" y="3873917"/>
            <a:ext cx="428700" cy="204600"/>
          </a:xfrm>
          <a:prstGeom prst="roundRect">
            <a:avLst>
              <a:gd name="adj" fmla="val 6033"/>
            </a:avLst>
          </a:prstGeom>
          <a:solidFill>
            <a:srgbClr val="CCCCCC">
              <a:alpha val="39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1782125" y="3401889"/>
            <a:ext cx="428700" cy="204600"/>
          </a:xfrm>
          <a:prstGeom prst="roundRect">
            <a:avLst>
              <a:gd name="adj" fmla="val 6033"/>
            </a:avLst>
          </a:prstGeom>
          <a:solidFill>
            <a:srgbClr val="FF0000">
              <a:alpha val="423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1782125" y="3637905"/>
            <a:ext cx="428700" cy="204600"/>
          </a:xfrm>
          <a:prstGeom prst="roundRect">
            <a:avLst>
              <a:gd name="adj" fmla="val 6033"/>
            </a:avLst>
          </a:prstGeom>
          <a:solidFill>
            <a:srgbClr val="6FA8DC">
              <a:alpha val="372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3759550" y="93694"/>
            <a:ext cx="1611900" cy="3870900"/>
          </a:xfrm>
          <a:prstGeom prst="roundRect">
            <a:avLst>
              <a:gd name="adj" fmla="val 6033"/>
            </a:avLst>
          </a:prstGeom>
          <a:solidFill>
            <a:srgbClr val="FF0000">
              <a:alpha val="423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alto University">
  <a:themeElements>
    <a:clrScheme name="Aalto-sahko">
      <a:dk1>
        <a:srgbClr val="000000"/>
      </a:dk1>
      <a:lt1>
        <a:srgbClr val="FFFFFF"/>
      </a:lt1>
      <a:dk2>
        <a:srgbClr val="7D55C7"/>
      </a:dk2>
      <a:lt2>
        <a:srgbClr val="8C857B"/>
      </a:lt2>
      <a:accent1>
        <a:srgbClr val="7D37C7"/>
      </a:accent1>
      <a:accent2>
        <a:srgbClr val="FFCD00"/>
      </a:accent2>
      <a:accent3>
        <a:srgbClr val="EF3340"/>
      </a:accent3>
      <a:accent4>
        <a:srgbClr val="005EB8"/>
      </a:accent4>
      <a:accent5>
        <a:srgbClr val="8C857B"/>
      </a:accent5>
      <a:accent6>
        <a:srgbClr val="00965E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</Words>
  <Application>Microsoft Office PowerPoint</Application>
  <PresentationFormat>On-screen Show (16:10)</PresentationFormat>
  <Paragraphs>162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Georgia</vt:lpstr>
      <vt:lpstr>Arial</vt:lpstr>
      <vt:lpstr>Calibri</vt:lpstr>
      <vt:lpstr>Courier New</vt:lpstr>
      <vt:lpstr>Helvetica Neue</vt:lpstr>
      <vt:lpstr>Merriweather Sans</vt:lpstr>
      <vt:lpstr>Aalto University</vt:lpstr>
      <vt:lpstr>Simple Light</vt:lpstr>
      <vt:lpstr>Simple Light</vt:lpstr>
      <vt:lpstr>PowerPoint Presentation</vt:lpstr>
      <vt:lpstr>Agenda</vt:lpstr>
      <vt:lpstr>Scenario-Matrix (revisited)</vt:lpstr>
      <vt:lpstr>PowerPoint Presentation</vt:lpstr>
      <vt:lpstr>Scenario-Matrix (revisited)</vt:lpstr>
      <vt:lpstr>Infrastructure &amp; Delivery</vt:lpstr>
      <vt:lpstr>Infrastructure &amp; Delivery</vt:lpstr>
      <vt:lpstr>Business Model Canvas &amp; Porter’s 5 forces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Porter’s 5 forces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Benseny Quintana Jaume</dc:creator>
  <cp:lastModifiedBy>Benseny Quintana Jaume</cp:lastModifiedBy>
  <cp:revision>2</cp:revision>
  <dcterms:modified xsi:type="dcterms:W3CDTF">2019-01-11T11:52:26Z</dcterms:modified>
</cp:coreProperties>
</file>