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61" r:id="rId2"/>
  </p:sldMasterIdLst>
  <p:notesMasterIdLst>
    <p:notesMasterId r:id="rId11"/>
  </p:notesMasterIdLst>
  <p:sldIdLst>
    <p:sldId id="273" r:id="rId3"/>
    <p:sldId id="267" r:id="rId4"/>
    <p:sldId id="257" r:id="rId5"/>
    <p:sldId id="268" r:id="rId6"/>
    <p:sldId id="269" r:id="rId7"/>
    <p:sldId id="270" r:id="rId8"/>
    <p:sldId id="271" r:id="rId9"/>
    <p:sldId id="274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679"/>
    <p:restoredTop sz="94343" autoAdjust="0"/>
  </p:normalViewPr>
  <p:slideViewPr>
    <p:cSldViewPr snapToGrid="0" snapToObjects="1">
      <p:cViewPr varScale="1">
        <p:scale>
          <a:sx n="121" d="100"/>
          <a:sy n="121" d="100"/>
        </p:scale>
        <p:origin x="96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7EE8A7E-2FBA-8849-B3FC-109C1D3A3A22}" type="datetimeFigureOut">
              <a:rPr lang="en-US" smtClean="0"/>
              <a:t>1/11/2019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52339C9-5D36-974D-83DF-FAC53F8800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69823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Muistetaan</a:t>
            </a:r>
            <a:r>
              <a:rPr lang="en-US" dirty="0" smtClean="0"/>
              <a:t>, </a:t>
            </a:r>
            <a:r>
              <a:rPr lang="en-US" dirty="0" err="1" smtClean="0"/>
              <a:t>että</a:t>
            </a:r>
            <a:r>
              <a:rPr lang="en-US" dirty="0" smtClean="0"/>
              <a:t> </a:t>
            </a:r>
            <a:r>
              <a:rPr lang="en-US" dirty="0" err="1" smtClean="0"/>
              <a:t>kustannustehokkuus</a:t>
            </a:r>
            <a:r>
              <a:rPr lang="en-US" baseline="0" dirty="0" smtClean="0"/>
              <a:t> on </a:t>
            </a:r>
            <a:r>
              <a:rPr lang="en-US" baseline="0" dirty="0" err="1" smtClean="0"/>
              <a:t>myös</a:t>
            </a:r>
            <a:r>
              <a:rPr lang="en-US" baseline="0" dirty="0" smtClean="0"/>
              <a:t> </a:t>
            </a:r>
            <a:r>
              <a:rPr lang="en-US" baseline="0" dirty="0" err="1" smtClean="0"/>
              <a:t>kiinteistön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sähköjärjestelmissä</a:t>
            </a:r>
            <a:r>
              <a:rPr lang="en-US" baseline="0" dirty="0" smtClean="0"/>
              <a:t>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2339C9-5D36-974D-83DF-FAC53F8800B3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883243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2339C9-5D36-974D-83DF-FAC53F8800B3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630044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TESLA STYLE: MANUFACTURER INCLUDES THE VEHICLE, CHARGING SYSTEM &amp; BATTERY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2339C9-5D36-974D-83DF-FAC53F8800B3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85226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BUY CHARGE FROM PRISMA: PLUG &amp; PLAY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2339C9-5D36-974D-83DF-FAC53F8800B3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72570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Verotukselliset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seikat</a:t>
            </a:r>
            <a:endParaRPr lang="en-US" baseline="0" dirty="0" smtClean="0"/>
          </a:p>
          <a:p>
            <a:r>
              <a:rPr lang="en-US" baseline="0" dirty="0" err="1" smtClean="0"/>
              <a:t>Invertteri</a:t>
            </a:r>
            <a:endParaRPr lang="en-US" baseline="0" dirty="0" smtClean="0"/>
          </a:p>
          <a:p>
            <a:r>
              <a:rPr lang="en-US" baseline="0" dirty="0" smtClean="0"/>
              <a:t>Jos </a:t>
            </a:r>
            <a:r>
              <a:rPr lang="en-US" baseline="0" dirty="0" err="1" smtClean="0"/>
              <a:t>olis</a:t>
            </a:r>
            <a:r>
              <a:rPr lang="en-US" baseline="0" dirty="0" smtClean="0"/>
              <a:t> </a:t>
            </a:r>
            <a:r>
              <a:rPr lang="en-US" baseline="0" dirty="0" err="1" smtClean="0"/>
              <a:t>rivari</a:t>
            </a:r>
            <a:r>
              <a:rPr lang="en-US" baseline="0" dirty="0" smtClean="0"/>
              <a:t>, </a:t>
            </a:r>
            <a:r>
              <a:rPr lang="en-US" baseline="0" dirty="0" err="1" smtClean="0"/>
              <a:t>missä</a:t>
            </a:r>
            <a:r>
              <a:rPr lang="en-US" baseline="0" dirty="0" smtClean="0"/>
              <a:t> </a:t>
            </a:r>
            <a:r>
              <a:rPr lang="en-US" baseline="0" dirty="0" err="1" smtClean="0"/>
              <a:t>jollain</a:t>
            </a:r>
            <a:r>
              <a:rPr lang="en-US" baseline="0" dirty="0" smtClean="0"/>
              <a:t> on </a:t>
            </a:r>
            <a:r>
              <a:rPr lang="en-US" baseline="0" dirty="0" err="1" smtClean="0"/>
              <a:t>ylituotantoa</a:t>
            </a:r>
            <a:r>
              <a:rPr lang="en-US" baseline="0" dirty="0" smtClean="0"/>
              <a:t>, ja </a:t>
            </a:r>
            <a:r>
              <a:rPr lang="en-US" baseline="0" dirty="0" err="1" smtClean="0"/>
              <a:t>sopimusteknisesti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olisi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helppoa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myydä</a:t>
            </a:r>
            <a:r>
              <a:rPr lang="en-US" baseline="0" dirty="0" smtClean="0"/>
              <a:t> </a:t>
            </a:r>
            <a:r>
              <a:rPr lang="en-US" baseline="0" dirty="0" err="1" smtClean="0"/>
              <a:t>lokaalisti</a:t>
            </a:r>
            <a:endParaRPr lang="en-US" baseline="0" dirty="0" smtClean="0"/>
          </a:p>
          <a:p>
            <a:endParaRPr lang="en-US" baseline="0" dirty="0" smtClean="0"/>
          </a:p>
          <a:p>
            <a:endParaRPr lang="en-US" baseline="0" dirty="0" smtClean="0"/>
          </a:p>
          <a:p>
            <a:r>
              <a:rPr lang="en-US" baseline="0" dirty="0" smtClean="0"/>
              <a:t>OSGP =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2339C9-5D36-974D-83DF-FAC53F8800B3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361817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KP / </a:t>
            </a:r>
            <a:r>
              <a:rPr lang="en-US" dirty="0" err="1" smtClean="0"/>
              <a:t>Ch</a:t>
            </a:r>
            <a:r>
              <a:rPr lang="en-US" baseline="0" dirty="0" smtClean="0"/>
              <a:t>: +</a:t>
            </a:r>
            <a:r>
              <a:rPr lang="en-US" baseline="0" dirty="0" err="1" smtClean="0"/>
              <a:t>Portinvartija</a:t>
            </a:r>
            <a:r>
              <a:rPr lang="en-US" baseline="0" dirty="0" smtClean="0"/>
              <a:t>, </a:t>
            </a:r>
            <a:r>
              <a:rPr lang="en-US" baseline="0" dirty="0" err="1" smtClean="0"/>
              <a:t>kiinteistöliitto</a:t>
            </a:r>
            <a:r>
              <a:rPr lang="en-US" baseline="0" dirty="0" smtClean="0"/>
              <a:t>, </a:t>
            </a:r>
            <a:r>
              <a:rPr lang="en-US" baseline="0" dirty="0" err="1" smtClean="0"/>
              <a:t>isännöintiliitto</a:t>
            </a:r>
            <a:r>
              <a:rPr lang="en-US" baseline="0" dirty="0" smtClean="0"/>
              <a:t>, </a:t>
            </a:r>
            <a:r>
              <a:rPr lang="en-US" baseline="0" dirty="0" err="1" smtClean="0"/>
              <a:t>isännöintitoimisto</a:t>
            </a:r>
            <a:r>
              <a:rPr lang="en-US" baseline="0" dirty="0" smtClean="0"/>
              <a:t>, </a:t>
            </a:r>
            <a:r>
              <a:rPr lang="en-US" baseline="0" dirty="0" err="1" smtClean="0"/>
              <a:t>sähkösuunnittelijoiden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liitto</a:t>
            </a:r>
            <a:r>
              <a:rPr lang="en-US" baseline="0" dirty="0" smtClean="0"/>
              <a:t>, </a:t>
            </a:r>
          </a:p>
          <a:p>
            <a:endParaRPr lang="en-US" baseline="0" dirty="0" smtClean="0"/>
          </a:p>
          <a:p>
            <a:r>
              <a:rPr lang="en-US" baseline="0" dirty="0" smtClean="0"/>
              <a:t>VP + Scalable</a:t>
            </a:r>
          </a:p>
          <a:p>
            <a:endParaRPr lang="en-US" baseline="0" dirty="0" smtClean="0"/>
          </a:p>
          <a:p>
            <a:r>
              <a:rPr lang="en-US" baseline="0" dirty="0" smtClean="0"/>
              <a:t>CH+ Installation contractor, </a:t>
            </a:r>
            <a:r>
              <a:rPr lang="en-US" baseline="0" dirty="0" err="1" smtClean="0"/>
              <a:t>manufactorer</a:t>
            </a:r>
            <a:r>
              <a:rPr lang="en-US" baseline="0" dirty="0" smtClean="0"/>
              <a:t>? </a:t>
            </a:r>
            <a:r>
              <a:rPr lang="en-US" baseline="0" dirty="0" err="1" smtClean="0"/>
              <a:t>Sähkötukut</a:t>
            </a:r>
            <a:endParaRPr lang="en-US" baseline="0" dirty="0" smtClean="0"/>
          </a:p>
          <a:p>
            <a:endParaRPr lang="en-US" baseline="0" dirty="0" smtClean="0"/>
          </a:p>
          <a:p>
            <a:r>
              <a:rPr lang="en-US" baseline="0" dirty="0" smtClean="0"/>
              <a:t>CS+ </a:t>
            </a:r>
            <a:r>
              <a:rPr lang="en-US" baseline="0" dirty="0" err="1" smtClean="0"/>
              <a:t>rakennuttajat</a:t>
            </a:r>
            <a:r>
              <a:rPr lang="en-US" baseline="0" dirty="0" smtClean="0"/>
              <a:t>, </a:t>
            </a:r>
            <a:r>
              <a:rPr lang="en-US" baseline="0" dirty="0" err="1" smtClean="0"/>
              <a:t>rakennusyhtiöt</a:t>
            </a:r>
            <a:r>
              <a:rPr lang="en-US" baseline="0" dirty="0" smtClean="0"/>
              <a:t>. Public space = </a:t>
            </a:r>
            <a:r>
              <a:rPr lang="en-US" baseline="0" dirty="0" err="1" smtClean="0"/>
              <a:t>kauppakeskukset</a:t>
            </a:r>
            <a:r>
              <a:rPr lang="en-US" baseline="0" dirty="0" smtClean="0"/>
              <a:t>. Company customers = </a:t>
            </a:r>
            <a:r>
              <a:rPr lang="en-US" baseline="0" dirty="0" err="1" smtClean="0"/>
              <a:t>Ammattimaiset</a:t>
            </a:r>
            <a:r>
              <a:rPr lang="en-US" baseline="0" dirty="0" smtClean="0"/>
              <a:t> </a:t>
            </a:r>
            <a:r>
              <a:rPr lang="en-US" baseline="0" dirty="0" err="1" smtClean="0"/>
              <a:t>kiinteistöomistajat</a:t>
            </a:r>
            <a:r>
              <a:rPr lang="en-US" baseline="0" dirty="0" smtClean="0"/>
              <a:t> </a:t>
            </a:r>
            <a:r>
              <a:rPr lang="en-US" baseline="0" dirty="0" err="1" smtClean="0"/>
              <a:t>kuten</a:t>
            </a:r>
            <a:r>
              <a:rPr lang="en-US" baseline="0" dirty="0" smtClean="0"/>
              <a:t> Varma.</a:t>
            </a:r>
          </a:p>
          <a:p>
            <a:endParaRPr lang="en-US" baseline="0" dirty="0" smtClean="0"/>
          </a:p>
          <a:p>
            <a:r>
              <a:rPr lang="en-US" baseline="0" dirty="0" smtClean="0"/>
              <a:t>Resources + Hardware + IPR</a:t>
            </a:r>
          </a:p>
          <a:p>
            <a:endParaRPr lang="en-US" baseline="0" dirty="0" smtClean="0"/>
          </a:p>
          <a:p>
            <a:r>
              <a:rPr lang="en-US" baseline="0" dirty="0" smtClean="0"/>
              <a:t>CR = </a:t>
            </a:r>
            <a:r>
              <a:rPr lang="en-US" baseline="0" dirty="0" err="1" smtClean="0"/>
              <a:t>Puhutaan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ammattimaisten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k.omistajien</a:t>
            </a:r>
            <a:r>
              <a:rPr lang="en-US" baseline="0" dirty="0" smtClean="0"/>
              <a:t>, </a:t>
            </a:r>
            <a:r>
              <a:rPr lang="en-US" baseline="0" dirty="0" err="1" smtClean="0"/>
              <a:t>Taloyhtiöt</a:t>
            </a:r>
            <a:r>
              <a:rPr lang="en-US" baseline="0" dirty="0" smtClean="0"/>
              <a:t>: </a:t>
            </a:r>
            <a:r>
              <a:rPr lang="en-US" baseline="0" dirty="0" err="1" smtClean="0"/>
              <a:t>sähköurakka</a:t>
            </a:r>
            <a:r>
              <a:rPr lang="en-US" baseline="0" dirty="0" smtClean="0"/>
              <a:t>, </a:t>
            </a:r>
            <a:r>
              <a:rPr lang="en-US" baseline="0" dirty="0" err="1" smtClean="0"/>
              <a:t>muutostyö</a:t>
            </a:r>
            <a:r>
              <a:rPr lang="en-US" baseline="0" dirty="0" smtClean="0"/>
              <a:t>, </a:t>
            </a:r>
            <a:r>
              <a:rPr lang="en-US" baseline="0" dirty="0" err="1" smtClean="0"/>
              <a:t>lupien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hakeminen</a:t>
            </a:r>
            <a:r>
              <a:rPr lang="en-US" baseline="0" dirty="0" smtClean="0"/>
              <a:t>. +End user support</a:t>
            </a:r>
          </a:p>
          <a:p>
            <a:endParaRPr lang="en-US" baseline="0" dirty="0" smtClean="0"/>
          </a:p>
          <a:p>
            <a:r>
              <a:rPr lang="en-US" baseline="0" dirty="0" err="1" smtClean="0"/>
              <a:t>CStru</a:t>
            </a:r>
            <a:r>
              <a:rPr lang="en-US" baseline="0" dirty="0" smtClean="0"/>
              <a:t>: R&amp;D, Hardware dev, Certification applications, marketing</a:t>
            </a:r>
          </a:p>
          <a:p>
            <a:endParaRPr lang="en-US" baseline="0" dirty="0" smtClean="0"/>
          </a:p>
          <a:p>
            <a:endParaRPr lang="en-US" baseline="0" dirty="0" smtClean="0"/>
          </a:p>
          <a:p>
            <a:endParaRPr lang="en-US" baseline="0" dirty="0" smtClean="0"/>
          </a:p>
          <a:p>
            <a:r>
              <a:rPr lang="en-US" baseline="0" dirty="0" err="1" smtClean="0"/>
              <a:t>muuta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muistaria</a:t>
            </a:r>
            <a:r>
              <a:rPr lang="en-US" baseline="0" dirty="0" smtClean="0"/>
              <a:t>:</a:t>
            </a:r>
            <a:br>
              <a:rPr lang="en-US" baseline="0" dirty="0" smtClean="0"/>
            </a:br>
            <a:r>
              <a:rPr lang="en-US" baseline="0" dirty="0" smtClean="0"/>
              <a:t>Load balancing: </a:t>
            </a:r>
            <a:r>
              <a:rPr lang="en-US" baseline="0" dirty="0" err="1" smtClean="0"/>
              <a:t>boksit</a:t>
            </a:r>
            <a:r>
              <a:rPr lang="en-US" baseline="0" dirty="0" smtClean="0"/>
              <a:t> </a:t>
            </a:r>
            <a:r>
              <a:rPr lang="en-US" baseline="0" dirty="0" err="1" smtClean="0"/>
              <a:t>kommunikoi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keskenään</a:t>
            </a:r>
            <a:r>
              <a:rPr lang="en-US" baseline="0" dirty="0" smtClean="0"/>
              <a:t>, </a:t>
            </a:r>
            <a:r>
              <a:rPr lang="en-US" baseline="0" dirty="0" err="1" smtClean="0"/>
              <a:t>sulakkeet</a:t>
            </a:r>
            <a:r>
              <a:rPr lang="en-US" baseline="0" dirty="0" smtClean="0"/>
              <a:t> </a:t>
            </a:r>
            <a:r>
              <a:rPr lang="en-US" baseline="0" dirty="0" err="1" smtClean="0"/>
              <a:t>kontrolloi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jonoja</a:t>
            </a:r>
            <a:r>
              <a:rPr lang="en-US" baseline="0" dirty="0" smtClean="0"/>
              <a:t>. </a:t>
            </a:r>
            <a:r>
              <a:rPr lang="en-US" baseline="0" dirty="0" err="1" smtClean="0"/>
              <a:t>Tulevaisuus</a:t>
            </a:r>
            <a:r>
              <a:rPr lang="en-US" baseline="0" dirty="0" smtClean="0"/>
              <a:t>: </a:t>
            </a:r>
            <a:r>
              <a:rPr lang="en-US" baseline="0" dirty="0" err="1" smtClean="0"/>
              <a:t>mittarit</a:t>
            </a:r>
            <a:r>
              <a:rPr lang="en-US" baseline="0" dirty="0" smtClean="0"/>
              <a:t> </a:t>
            </a:r>
            <a:r>
              <a:rPr lang="en-US" baseline="0" dirty="0" err="1" smtClean="0"/>
              <a:t>jotka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rajoittaa</a:t>
            </a:r>
            <a:r>
              <a:rPr lang="en-US" baseline="0" dirty="0" smtClean="0"/>
              <a:t> ja </a:t>
            </a:r>
            <a:r>
              <a:rPr lang="en-US" baseline="0" dirty="0" err="1" smtClean="0"/>
              <a:t>taloyhtiö</a:t>
            </a:r>
            <a:r>
              <a:rPr lang="en-US" baseline="0" dirty="0" smtClean="0"/>
              <a:t> </a:t>
            </a:r>
            <a:r>
              <a:rPr lang="en-US" baseline="0" dirty="0" err="1" smtClean="0"/>
              <a:t>voi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asettaa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rajoja</a:t>
            </a:r>
            <a:r>
              <a:rPr lang="en-US" baseline="0" dirty="0" smtClean="0"/>
              <a:t>. </a:t>
            </a:r>
            <a:r>
              <a:rPr lang="en-US" baseline="0" dirty="0" err="1" smtClean="0"/>
              <a:t>Kaikille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annetaan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tasaisesti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sähköä</a:t>
            </a:r>
            <a:r>
              <a:rPr lang="en-US" baseline="0" dirty="0" smtClean="0"/>
              <a:t> </a:t>
            </a:r>
            <a:r>
              <a:rPr lang="en-US" baseline="0" dirty="0" err="1" smtClean="0"/>
              <a:t>jonotusjärjestelmällä</a:t>
            </a:r>
            <a:r>
              <a:rPr lang="en-US" baseline="0" dirty="0" smtClean="0"/>
              <a:t>. </a:t>
            </a:r>
          </a:p>
          <a:p>
            <a:endParaRPr lang="en-US" baseline="0" dirty="0" smtClean="0"/>
          </a:p>
          <a:p>
            <a:r>
              <a:rPr lang="en-US" baseline="0" dirty="0" err="1" smtClean="0"/>
              <a:t>Tutkimus</a:t>
            </a:r>
            <a:r>
              <a:rPr lang="en-US" baseline="0" dirty="0" smtClean="0"/>
              <a:t>: </a:t>
            </a:r>
            <a:r>
              <a:rPr lang="en-US" baseline="0" dirty="0" err="1" smtClean="0"/>
              <a:t>Poliittisten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päätösten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vaikutukset</a:t>
            </a:r>
            <a:r>
              <a:rPr lang="en-US" baseline="0" dirty="0" smtClean="0"/>
              <a:t> EV-</a:t>
            </a:r>
            <a:r>
              <a:rPr lang="en-US" baseline="0" dirty="0" err="1" smtClean="0"/>
              <a:t>kantaan</a:t>
            </a:r>
            <a:r>
              <a:rPr lang="en-US" baseline="0" dirty="0" smtClean="0"/>
              <a:t>. </a:t>
            </a:r>
          </a:p>
          <a:p>
            <a:endParaRPr lang="en-US" baseline="0" dirty="0" smtClean="0"/>
          </a:p>
          <a:p>
            <a:r>
              <a:rPr lang="en-US" baseline="0" dirty="0" smtClean="0"/>
              <a:t>0505700805 </a:t>
            </a:r>
            <a:r>
              <a:rPr lang="en-US" baseline="0" dirty="0" err="1" smtClean="0"/>
              <a:t>joel.jarvi@parkkisahko.fi</a:t>
            </a: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2339C9-5D36-974D-83DF-FAC53F8800B3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84114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43237-6DFF-174E-B04F-C53948AD8369}" type="datetimeFigureOut">
              <a:rPr lang="en-US" smtClean="0"/>
              <a:t>1/11/2019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6BDAA5-E28E-2648-8A04-0C4FD49A03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20264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43237-6DFF-174E-B04F-C53948AD8369}" type="datetimeFigureOut">
              <a:rPr lang="en-US" smtClean="0"/>
              <a:t>1/11/2019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6BDAA5-E28E-2648-8A04-0C4FD49A03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43659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43237-6DFF-174E-B04F-C53948AD8369}" type="datetimeFigureOut">
              <a:rPr lang="en-US" smtClean="0"/>
              <a:t>1/11/2019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6BDAA5-E28E-2648-8A04-0C4FD49A03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0073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ctrTitle"/>
          </p:nvPr>
        </p:nvSpPr>
        <p:spPr>
          <a:xfrm>
            <a:off x="624418" y="1700810"/>
            <a:ext cx="10943167" cy="3542792"/>
          </a:xfrm>
          <a:prstGeom prst="rect">
            <a:avLst/>
          </a:prstGeom>
        </p:spPr>
        <p:txBody>
          <a:bodyPr lIns="0" tIns="0" rIns="0" bIns="0" anchor="b" anchorCtr="0">
            <a:noAutofit/>
          </a:bodyPr>
          <a:lstStyle>
            <a:lvl1pPr algn="l">
              <a:lnSpc>
                <a:spcPct val="80000"/>
              </a:lnSpc>
              <a:defRPr sz="8640" b="1" spc="-240">
                <a:solidFill>
                  <a:schemeClr val="bg1"/>
                </a:solidFill>
              </a:defRPr>
            </a:lvl1pPr>
          </a:lstStyle>
          <a:p>
            <a:r>
              <a:rPr lang="fi-FI" smtClean="0"/>
              <a:t>Click to edit Master title style</a:t>
            </a:r>
            <a:endParaRPr lang="en-US" dirty="0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>
          <a:xfrm>
            <a:off x="624419" y="5315698"/>
            <a:ext cx="7327227" cy="792000"/>
          </a:xfrm>
          <a:prstGeom prst="rect">
            <a:avLst/>
          </a:prstGeom>
        </p:spPr>
        <p:txBody>
          <a:bodyPr lIns="0" tIns="0" rIns="0" bIns="0" anchor="t">
            <a:normAutofit/>
          </a:bodyPr>
          <a:lstStyle>
            <a:lvl1pPr marL="0" indent="0" algn="l">
              <a:spcBef>
                <a:spcPts val="0"/>
              </a:spcBef>
              <a:buNone/>
              <a:defRPr sz="1920" i="1">
                <a:solidFill>
                  <a:schemeClr val="bg1"/>
                </a:solidFill>
                <a:latin typeface="Georgia"/>
                <a:cs typeface="Georgia"/>
              </a:defRPr>
            </a:lvl1pPr>
            <a:lvl2pPr marL="5486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972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6459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1945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2918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840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3891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i-FI" dirty="0" err="1" smtClean="0"/>
              <a:t>Click</a:t>
            </a:r>
            <a:r>
              <a:rPr lang="fi-FI" dirty="0" smtClean="0"/>
              <a:t> to </a:t>
            </a:r>
            <a:r>
              <a:rPr lang="fi-FI" dirty="0" err="1" smtClean="0"/>
              <a:t>edit</a:t>
            </a:r>
            <a:r>
              <a:rPr lang="fi-FI" dirty="0" smtClean="0"/>
              <a:t> </a:t>
            </a:r>
            <a:r>
              <a:rPr lang="fi-FI" dirty="0" err="1" smtClean="0"/>
              <a:t>Master</a:t>
            </a:r>
            <a:r>
              <a:rPr lang="fi-FI" dirty="0" smtClean="0"/>
              <a:t> </a:t>
            </a:r>
            <a:r>
              <a:rPr lang="fi-FI" dirty="0" err="1" smtClean="0"/>
              <a:t>subtitle</a:t>
            </a:r>
            <a:r>
              <a:rPr lang="fi-FI" dirty="0" smtClean="0"/>
              <a:t> </a:t>
            </a:r>
            <a:r>
              <a:rPr lang="fi-FI" dirty="0" err="1" smtClean="0"/>
              <a:t>style</a:t>
            </a:r>
            <a:endParaRPr lang="en-US" dirty="0"/>
          </a:p>
        </p:txBody>
      </p:sp>
      <p:pic>
        <p:nvPicPr>
          <p:cNvPr id="7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001" y="1"/>
            <a:ext cx="2442633" cy="20535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141224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with BG image">
    <p:bg>
      <p:bgPr>
        <a:solidFill>
          <a:schemeClr val="tx1">
            <a:lumMod val="50000"/>
            <a:lumOff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624418" y="1701163"/>
            <a:ext cx="10943167" cy="3542438"/>
          </a:xfrm>
          <a:prstGeom prst="rect">
            <a:avLst/>
          </a:prstGeom>
        </p:spPr>
        <p:txBody>
          <a:bodyPr lIns="0" tIns="0" rIns="0" bIns="0" anchor="b" anchorCtr="0">
            <a:noAutofit/>
          </a:bodyPr>
          <a:lstStyle>
            <a:lvl1pPr algn="l">
              <a:lnSpc>
                <a:spcPct val="80000"/>
              </a:lnSpc>
              <a:defRPr sz="8640" b="1" spc="-240">
                <a:solidFill>
                  <a:schemeClr val="bg1"/>
                </a:solidFill>
              </a:defRPr>
            </a:lvl1pPr>
          </a:lstStyle>
          <a:p>
            <a:r>
              <a:rPr lang="fi-FI" dirty="0" err="1" smtClean="0"/>
              <a:t>Click</a:t>
            </a:r>
            <a:r>
              <a:rPr lang="fi-FI" dirty="0" smtClean="0"/>
              <a:t> to </a:t>
            </a:r>
            <a:r>
              <a:rPr lang="fi-FI" dirty="0" err="1" smtClean="0"/>
              <a:t>edit</a:t>
            </a:r>
            <a:r>
              <a:rPr lang="fi-FI" dirty="0" smtClean="0"/>
              <a:t> </a:t>
            </a:r>
            <a:r>
              <a:rPr lang="fi-FI" dirty="0" err="1" smtClean="0"/>
              <a:t>Master</a:t>
            </a:r>
            <a:r>
              <a:rPr lang="fi-FI" dirty="0" smtClean="0"/>
              <a:t> </a:t>
            </a:r>
            <a:r>
              <a:rPr lang="fi-FI" dirty="0" err="1" smtClean="0"/>
              <a:t>title</a:t>
            </a:r>
            <a:r>
              <a:rPr lang="fi-FI" dirty="0" smtClean="0"/>
              <a:t> </a:t>
            </a:r>
            <a:r>
              <a:rPr lang="fi-FI" dirty="0" err="1" smtClean="0"/>
              <a:t>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624419" y="5315698"/>
            <a:ext cx="7327227" cy="792000"/>
          </a:xfrm>
          <a:prstGeom prst="rect">
            <a:avLst/>
          </a:prstGeom>
        </p:spPr>
        <p:txBody>
          <a:bodyPr lIns="0" tIns="0" rIns="0" bIns="0" anchor="t">
            <a:normAutofit/>
          </a:bodyPr>
          <a:lstStyle>
            <a:lvl1pPr marL="0" indent="0" algn="l">
              <a:spcBef>
                <a:spcPts val="0"/>
              </a:spcBef>
              <a:buNone/>
              <a:defRPr sz="1920" i="1">
                <a:solidFill>
                  <a:schemeClr val="bg1"/>
                </a:solidFill>
                <a:latin typeface="Georgia"/>
                <a:cs typeface="Georgia"/>
              </a:defRPr>
            </a:lvl1pPr>
            <a:lvl2pPr marL="5486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972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6459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1945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2918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840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3891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i-FI" dirty="0" err="1" smtClean="0"/>
              <a:t>Click</a:t>
            </a:r>
            <a:r>
              <a:rPr lang="fi-FI" dirty="0" smtClean="0"/>
              <a:t> to </a:t>
            </a:r>
            <a:r>
              <a:rPr lang="fi-FI" dirty="0" err="1" smtClean="0"/>
              <a:t>edit</a:t>
            </a:r>
            <a:r>
              <a:rPr lang="fi-FI" dirty="0" smtClean="0"/>
              <a:t> </a:t>
            </a:r>
            <a:r>
              <a:rPr lang="fi-FI" dirty="0" err="1" smtClean="0"/>
              <a:t>Master</a:t>
            </a:r>
            <a:r>
              <a:rPr lang="fi-FI" dirty="0" smtClean="0"/>
              <a:t> </a:t>
            </a:r>
            <a:r>
              <a:rPr lang="fi-FI" dirty="0" err="1" smtClean="0"/>
              <a:t>subtitle</a:t>
            </a:r>
            <a:r>
              <a:rPr lang="fi-FI" dirty="0" smtClean="0"/>
              <a:t> </a:t>
            </a:r>
            <a:r>
              <a:rPr lang="fi-FI" dirty="0" err="1" smtClean="0"/>
              <a:t>style</a:t>
            </a:r>
            <a:endParaRPr lang="en-US" dirty="0"/>
          </a:p>
        </p:txBody>
      </p:sp>
      <p:pic>
        <p:nvPicPr>
          <p:cNvPr id="5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001" y="1"/>
            <a:ext cx="2442633" cy="20535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816335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"/>
          <p:cNvSpPr>
            <a:spLocks noGrp="1"/>
          </p:cNvSpPr>
          <p:nvPr>
            <p:ph type="ctrTitle"/>
          </p:nvPr>
        </p:nvSpPr>
        <p:spPr>
          <a:xfrm>
            <a:off x="624416" y="1702080"/>
            <a:ext cx="10944000" cy="3542400"/>
          </a:xfrm>
          <a:prstGeom prst="rect">
            <a:avLst/>
          </a:prstGeom>
        </p:spPr>
        <p:txBody>
          <a:bodyPr lIns="0" tIns="0" rIns="0" bIns="0" anchor="b">
            <a:noAutofit/>
          </a:bodyPr>
          <a:lstStyle>
            <a:lvl1pPr algn="l">
              <a:lnSpc>
                <a:spcPct val="80000"/>
              </a:lnSpc>
              <a:defRPr sz="8640" b="1" spc="-240">
                <a:solidFill>
                  <a:schemeClr val="tx2"/>
                </a:solidFill>
              </a:defRPr>
            </a:lvl1pPr>
          </a:lstStyle>
          <a:p>
            <a:r>
              <a:rPr lang="fi-FI" dirty="0" err="1" smtClean="0"/>
              <a:t>Click</a:t>
            </a:r>
            <a:r>
              <a:rPr lang="fi-FI" dirty="0" smtClean="0"/>
              <a:t> to </a:t>
            </a:r>
            <a:r>
              <a:rPr lang="fi-FI" dirty="0" err="1" smtClean="0"/>
              <a:t>edit</a:t>
            </a:r>
            <a:r>
              <a:rPr lang="fi-FI" dirty="0" smtClean="0"/>
              <a:t> </a:t>
            </a:r>
            <a:r>
              <a:rPr lang="fi-FI" dirty="0" err="1" smtClean="0"/>
              <a:t>Master</a:t>
            </a:r>
            <a:r>
              <a:rPr lang="fi-FI" dirty="0" smtClean="0"/>
              <a:t> </a:t>
            </a:r>
            <a:r>
              <a:rPr lang="fi-FI" dirty="0" err="1" smtClean="0"/>
              <a:t>title</a:t>
            </a:r>
            <a:r>
              <a:rPr lang="fi-FI" dirty="0" smtClean="0"/>
              <a:t> </a:t>
            </a:r>
            <a:r>
              <a:rPr lang="fi-FI" dirty="0" err="1" smtClean="0"/>
              <a:t>style</a:t>
            </a:r>
            <a:endParaRPr lang="en-US" dirty="0"/>
          </a:p>
        </p:txBody>
      </p:sp>
      <p:sp>
        <p:nvSpPr>
          <p:cNvPr id="17" name="Subtitle 2"/>
          <p:cNvSpPr>
            <a:spLocks noGrp="1"/>
          </p:cNvSpPr>
          <p:nvPr>
            <p:ph type="subTitle" idx="1"/>
          </p:nvPr>
        </p:nvSpPr>
        <p:spPr>
          <a:xfrm>
            <a:off x="624419" y="5315698"/>
            <a:ext cx="7184597" cy="792000"/>
          </a:xfrm>
          <a:prstGeom prst="rect">
            <a:avLst/>
          </a:prstGeom>
        </p:spPr>
        <p:txBody>
          <a:bodyPr lIns="0" tIns="0" rIns="0" bIns="0" anchor="t">
            <a:normAutofit/>
          </a:bodyPr>
          <a:lstStyle>
            <a:lvl1pPr marL="0" indent="0" algn="l">
              <a:spcBef>
                <a:spcPts val="0"/>
              </a:spcBef>
              <a:buNone/>
              <a:defRPr sz="1920" i="1">
                <a:solidFill>
                  <a:srgbClr val="928B81"/>
                </a:solidFill>
                <a:latin typeface="Georgia"/>
                <a:cs typeface="Georgia"/>
              </a:defRPr>
            </a:lvl1pPr>
            <a:lvl2pPr marL="5486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972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6459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1945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2918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840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3891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i-FI" dirty="0" err="1" smtClean="0"/>
              <a:t>Click</a:t>
            </a:r>
            <a:r>
              <a:rPr lang="fi-FI" dirty="0" smtClean="0"/>
              <a:t> to </a:t>
            </a:r>
            <a:r>
              <a:rPr lang="fi-FI" dirty="0" err="1" smtClean="0"/>
              <a:t>edit</a:t>
            </a:r>
            <a:r>
              <a:rPr lang="fi-FI" dirty="0" smtClean="0"/>
              <a:t> </a:t>
            </a:r>
            <a:r>
              <a:rPr lang="fi-FI" dirty="0" err="1" smtClean="0"/>
              <a:t>Master</a:t>
            </a:r>
            <a:r>
              <a:rPr lang="fi-FI" dirty="0" smtClean="0"/>
              <a:t> </a:t>
            </a:r>
            <a:r>
              <a:rPr lang="fi-FI" dirty="0" err="1" smtClean="0"/>
              <a:t>subtitle</a:t>
            </a:r>
            <a:r>
              <a:rPr lang="fi-FI" dirty="0" smtClean="0"/>
              <a:t> </a:t>
            </a:r>
            <a:r>
              <a:rPr lang="fi-FI" dirty="0" err="1" smtClean="0"/>
              <a:t>style</a:t>
            </a:r>
            <a:endParaRPr lang="en-US" dirty="0"/>
          </a:p>
        </p:txBody>
      </p:sp>
      <p:pic>
        <p:nvPicPr>
          <p:cNvPr id="5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001" y="1"/>
            <a:ext cx="2442633" cy="20535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103493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"/>
          <p:cNvSpPr>
            <a:spLocks noGrp="1"/>
          </p:cNvSpPr>
          <p:nvPr>
            <p:ph type="ctrTitle"/>
          </p:nvPr>
        </p:nvSpPr>
        <p:spPr>
          <a:xfrm>
            <a:off x="624418" y="1989288"/>
            <a:ext cx="4425969" cy="3232900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algn="l">
              <a:lnSpc>
                <a:spcPct val="80000"/>
              </a:lnSpc>
              <a:defRPr sz="7200" b="1" spc="-240">
                <a:solidFill>
                  <a:schemeClr val="tx2"/>
                </a:solidFill>
              </a:defRPr>
            </a:lvl1pPr>
          </a:lstStyle>
          <a:p>
            <a:r>
              <a:rPr lang="fi-FI" dirty="0" err="1" smtClean="0"/>
              <a:t>Click</a:t>
            </a:r>
            <a:r>
              <a:rPr lang="fi-FI" dirty="0" smtClean="0"/>
              <a:t> to </a:t>
            </a:r>
            <a:r>
              <a:rPr lang="fi-FI" dirty="0" err="1" smtClean="0"/>
              <a:t>edit</a:t>
            </a:r>
            <a:r>
              <a:rPr lang="fi-FI" dirty="0" smtClean="0"/>
              <a:t> </a:t>
            </a:r>
            <a:r>
              <a:rPr lang="fi-FI" dirty="0" err="1" smtClean="0"/>
              <a:t>Master</a:t>
            </a:r>
            <a:r>
              <a:rPr lang="fi-FI" dirty="0" smtClean="0"/>
              <a:t> </a:t>
            </a:r>
            <a:r>
              <a:rPr lang="fi-FI" dirty="0" err="1" smtClean="0"/>
              <a:t>title</a:t>
            </a:r>
            <a:r>
              <a:rPr lang="fi-FI" dirty="0" smtClean="0"/>
              <a:t> </a:t>
            </a:r>
            <a:r>
              <a:rPr lang="fi-FI" dirty="0" err="1" smtClean="0"/>
              <a:t>style</a:t>
            </a:r>
            <a:endParaRPr lang="en-US" dirty="0"/>
          </a:p>
        </p:txBody>
      </p:sp>
      <p:sp>
        <p:nvSpPr>
          <p:cNvPr id="17" name="Subtitle 2"/>
          <p:cNvSpPr>
            <a:spLocks noGrp="1"/>
          </p:cNvSpPr>
          <p:nvPr>
            <p:ph type="subTitle" idx="1"/>
          </p:nvPr>
        </p:nvSpPr>
        <p:spPr>
          <a:xfrm>
            <a:off x="624418" y="5438088"/>
            <a:ext cx="4425969" cy="583200"/>
          </a:xfrm>
          <a:prstGeom prst="rect">
            <a:avLst/>
          </a:prstGeom>
        </p:spPr>
        <p:txBody>
          <a:bodyPr lIns="0" tIns="0" rIns="0" bIns="0" anchor="t">
            <a:normAutofit/>
          </a:bodyPr>
          <a:lstStyle>
            <a:lvl1pPr marL="0" indent="0" algn="l">
              <a:spcBef>
                <a:spcPts val="0"/>
              </a:spcBef>
              <a:buNone/>
              <a:defRPr sz="1920" i="1">
                <a:solidFill>
                  <a:srgbClr val="928B81"/>
                </a:solidFill>
                <a:latin typeface="Georgia"/>
                <a:cs typeface="Georgia"/>
              </a:defRPr>
            </a:lvl1pPr>
            <a:lvl2pPr marL="5486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972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6459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1945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2918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840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3891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i-FI" dirty="0" err="1" smtClean="0"/>
              <a:t>Click</a:t>
            </a:r>
            <a:r>
              <a:rPr lang="fi-FI" dirty="0" smtClean="0"/>
              <a:t> to </a:t>
            </a:r>
            <a:r>
              <a:rPr lang="fi-FI" dirty="0" err="1" smtClean="0"/>
              <a:t>edit</a:t>
            </a:r>
            <a:r>
              <a:rPr lang="fi-FI" dirty="0" smtClean="0"/>
              <a:t> </a:t>
            </a:r>
            <a:r>
              <a:rPr lang="fi-FI" dirty="0" err="1" smtClean="0"/>
              <a:t>Master</a:t>
            </a:r>
            <a:r>
              <a:rPr lang="fi-FI" dirty="0" smtClean="0"/>
              <a:t> </a:t>
            </a:r>
            <a:r>
              <a:rPr lang="fi-FI" dirty="0" err="1" smtClean="0"/>
              <a:t>subtitle</a:t>
            </a:r>
            <a:r>
              <a:rPr lang="fi-FI" dirty="0" smtClean="0"/>
              <a:t> </a:t>
            </a:r>
            <a:r>
              <a:rPr lang="fi-FI" dirty="0" err="1" smtClean="0"/>
              <a:t>style</a:t>
            </a:r>
            <a:endParaRPr lang="en-US" dirty="0"/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5799016" y="180000"/>
            <a:ext cx="6172923" cy="6498000"/>
          </a:xfrm>
          <a:prstGeom prst="rect">
            <a:avLst/>
          </a:prstGeom>
        </p:spPr>
        <p:txBody>
          <a:bodyPr vert="horz"/>
          <a:lstStyle/>
          <a:p>
            <a:pPr lvl="0"/>
            <a:endParaRPr lang="fi-FI" noProof="0"/>
          </a:p>
        </p:txBody>
      </p:sp>
      <p:pic>
        <p:nvPicPr>
          <p:cNvPr id="6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001" y="1"/>
            <a:ext cx="2442633" cy="20535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483989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ctrTitle"/>
          </p:nvPr>
        </p:nvSpPr>
        <p:spPr>
          <a:xfrm>
            <a:off x="624418" y="1912267"/>
            <a:ext cx="10943167" cy="2636000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algn="l">
              <a:lnSpc>
                <a:spcPct val="80000"/>
              </a:lnSpc>
              <a:defRPr sz="8640" b="1" spc="-240">
                <a:solidFill>
                  <a:schemeClr val="bg1"/>
                </a:solidFill>
              </a:defRPr>
            </a:lvl1pPr>
          </a:lstStyle>
          <a:p>
            <a:r>
              <a:rPr lang="fi-FI" dirty="0" err="1" smtClean="0"/>
              <a:t>Click</a:t>
            </a:r>
            <a:r>
              <a:rPr lang="fi-FI" dirty="0" smtClean="0"/>
              <a:t> to </a:t>
            </a:r>
            <a:r>
              <a:rPr lang="fi-FI" dirty="0" err="1" smtClean="0"/>
              <a:t>edit</a:t>
            </a:r>
            <a:r>
              <a:rPr lang="fi-FI" dirty="0" smtClean="0"/>
              <a:t> </a:t>
            </a:r>
            <a:r>
              <a:rPr lang="fi-FI" dirty="0" err="1" smtClean="0"/>
              <a:t>Master</a:t>
            </a:r>
            <a:r>
              <a:rPr lang="fi-FI" dirty="0" smtClean="0"/>
              <a:t> </a:t>
            </a:r>
            <a:r>
              <a:rPr lang="fi-FI" dirty="0" err="1" smtClean="0"/>
              <a:t>title</a:t>
            </a:r>
            <a:r>
              <a:rPr lang="fi-FI" dirty="0" smtClean="0"/>
              <a:t> </a:t>
            </a:r>
            <a:r>
              <a:rPr lang="fi-FI" dirty="0" err="1" smtClean="0"/>
              <a:t>style</a:t>
            </a:r>
            <a:endParaRPr lang="en-US" dirty="0"/>
          </a:p>
        </p:txBody>
      </p:sp>
      <p:cxnSp>
        <p:nvCxnSpPr>
          <p:cNvPr id="7" name="Straight Connector 4"/>
          <p:cNvCxnSpPr/>
          <p:nvPr userDrawn="1"/>
        </p:nvCxnSpPr>
        <p:spPr>
          <a:xfrm>
            <a:off x="624418" y="5848350"/>
            <a:ext cx="10943167" cy="0"/>
          </a:xfrm>
          <a:prstGeom prst="line">
            <a:avLst/>
          </a:prstGeom>
          <a:ln w="12700" cmpd="sng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5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001" y="5654880"/>
            <a:ext cx="3143639" cy="1149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135844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24418" y="318135"/>
            <a:ext cx="10943167" cy="1195798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l">
              <a:lnSpc>
                <a:spcPct val="85000"/>
              </a:lnSpc>
              <a:defRPr sz="4320" b="1" spc="-120">
                <a:solidFill>
                  <a:schemeClr val="tx2"/>
                </a:solidFill>
              </a:defRPr>
            </a:lvl1pPr>
          </a:lstStyle>
          <a:p>
            <a:r>
              <a:rPr lang="fi-FI" dirty="0" err="1" smtClean="0"/>
              <a:t>Click</a:t>
            </a:r>
            <a:r>
              <a:rPr lang="fi-FI" dirty="0" smtClean="0"/>
              <a:t> to </a:t>
            </a:r>
            <a:r>
              <a:rPr lang="fi-FI" dirty="0" err="1" smtClean="0"/>
              <a:t>edit</a:t>
            </a:r>
            <a:r>
              <a:rPr lang="fi-FI" dirty="0" smtClean="0"/>
              <a:t> </a:t>
            </a:r>
            <a:r>
              <a:rPr lang="fi-FI" dirty="0" err="1" smtClean="0"/>
              <a:t>Master</a:t>
            </a:r>
            <a:r>
              <a:rPr lang="fi-FI" dirty="0" smtClean="0"/>
              <a:t> </a:t>
            </a:r>
            <a:r>
              <a:rPr lang="fi-FI" dirty="0" err="1" smtClean="0"/>
              <a:t>title</a:t>
            </a:r>
            <a:r>
              <a:rPr lang="fi-FI" dirty="0" smtClean="0"/>
              <a:t> </a:t>
            </a:r>
            <a:r>
              <a:rPr lang="fi-FI" dirty="0" err="1" smtClean="0"/>
              <a:t>style</a:t>
            </a:r>
            <a:endParaRPr lang="en-US" dirty="0"/>
          </a:p>
        </p:txBody>
      </p:sp>
      <p:sp>
        <p:nvSpPr>
          <p:cNvPr id="10" name="Content Placeholder 10"/>
          <p:cNvSpPr>
            <a:spLocks noGrp="1"/>
          </p:cNvSpPr>
          <p:nvPr>
            <p:ph sz="quarter" idx="14"/>
          </p:nvPr>
        </p:nvSpPr>
        <p:spPr>
          <a:xfrm>
            <a:off x="624419" y="1513934"/>
            <a:ext cx="10943165" cy="4003300"/>
          </a:xfrm>
          <a:prstGeom prst="rect">
            <a:avLst/>
          </a:prstGeom>
        </p:spPr>
        <p:txBody>
          <a:bodyPr vert="horz" lIns="0" tIns="0" rIns="0" bIns="0"/>
          <a:lstStyle>
            <a:lvl1pPr marL="0" indent="0">
              <a:buNone/>
              <a:defRPr sz="2520" b="1">
                <a:latin typeface="+mj-lt"/>
              </a:defRPr>
            </a:lvl1pPr>
            <a:lvl2pPr marL="285120" indent="-254880">
              <a:buFont typeface="Arial"/>
              <a:buChar char="•"/>
              <a:defRPr sz="2400">
                <a:latin typeface="Georgia"/>
              </a:defRPr>
            </a:lvl2pPr>
            <a:lvl3pPr marL="552960" indent="-276480">
              <a:buFont typeface="Lucida Grande"/>
              <a:buChar char="-"/>
              <a:defRPr sz="1920" i="1">
                <a:latin typeface="Georgia"/>
                <a:cs typeface="Georgia"/>
              </a:defRPr>
            </a:lvl3pPr>
            <a:lvl4pPr marL="950400" indent="-233280">
              <a:buFont typeface="Arial"/>
              <a:buChar char="•"/>
              <a:defRPr sz="1680" baseline="0">
                <a:latin typeface="Georgia"/>
              </a:defRPr>
            </a:lvl4pPr>
            <a:lvl5pPr marL="1304640" indent="-274320">
              <a:buFont typeface="Courier New"/>
              <a:buChar char="o"/>
              <a:defRPr sz="1560" baseline="0"/>
            </a:lvl5pPr>
          </a:lstStyle>
          <a:p>
            <a:pPr lvl="0"/>
            <a:r>
              <a:rPr lang="fi-FI" dirty="0" err="1"/>
              <a:t>Click</a:t>
            </a:r>
            <a:r>
              <a:rPr lang="fi-FI" dirty="0"/>
              <a:t> to </a:t>
            </a:r>
            <a:r>
              <a:rPr lang="fi-FI" dirty="0" err="1"/>
              <a:t>edit</a:t>
            </a:r>
            <a:r>
              <a:rPr lang="fi-FI" dirty="0"/>
              <a:t> </a:t>
            </a:r>
            <a:r>
              <a:rPr lang="fi-FI" dirty="0" err="1"/>
              <a:t>Master</a:t>
            </a:r>
            <a:r>
              <a:rPr lang="fi-FI" dirty="0"/>
              <a:t> </a:t>
            </a:r>
            <a:r>
              <a:rPr lang="fi-FI" dirty="0" err="1"/>
              <a:t>text</a:t>
            </a:r>
            <a:r>
              <a:rPr lang="fi-FI" dirty="0"/>
              <a:t> </a:t>
            </a:r>
            <a:r>
              <a:rPr lang="fi-FI" dirty="0" err="1"/>
              <a:t>styles</a:t>
            </a:r>
            <a:endParaRPr lang="fi-FI" dirty="0"/>
          </a:p>
          <a:p>
            <a:pPr lvl="1"/>
            <a:r>
              <a:rPr lang="fi-FI" dirty="0"/>
              <a:t>Second </a:t>
            </a:r>
            <a:r>
              <a:rPr lang="fi-FI" dirty="0" err="1"/>
              <a:t>level</a:t>
            </a:r>
            <a:endParaRPr lang="fi-FI" dirty="0"/>
          </a:p>
          <a:p>
            <a:pPr lvl="2"/>
            <a:r>
              <a:rPr lang="fi-FI" dirty="0"/>
              <a:t>Third </a:t>
            </a:r>
            <a:r>
              <a:rPr lang="fi-FI" dirty="0" err="1"/>
              <a:t>level</a:t>
            </a:r>
            <a:endParaRPr lang="fi-FI" dirty="0"/>
          </a:p>
          <a:p>
            <a:pPr lvl="3"/>
            <a:r>
              <a:rPr lang="fi-FI" dirty="0" err="1"/>
              <a:t>Fourth</a:t>
            </a:r>
            <a:r>
              <a:rPr lang="fi-FI" dirty="0"/>
              <a:t> </a:t>
            </a:r>
            <a:r>
              <a:rPr lang="fi-FI" dirty="0" err="1"/>
              <a:t>level</a:t>
            </a:r>
            <a:endParaRPr lang="fi-FI" dirty="0"/>
          </a:p>
          <a:p>
            <a:pPr lvl="4"/>
            <a:r>
              <a:rPr lang="fi-FI" dirty="0" err="1"/>
              <a:t>Fifth</a:t>
            </a:r>
            <a:r>
              <a:rPr lang="fi-FI" dirty="0"/>
              <a:t> </a:t>
            </a:r>
            <a:r>
              <a:rPr lang="fi-FI" dirty="0" err="1"/>
              <a:t>level</a:t>
            </a:r>
            <a:endParaRPr lang="fi-FI" dirty="0"/>
          </a:p>
        </p:txBody>
      </p:sp>
      <p:sp>
        <p:nvSpPr>
          <p:cNvPr id="6" name="Date Placeholder 12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CBB682-87B2-4236-AF78-B49807E7713E}" type="datetime1">
              <a:rPr lang="fi-FI" smtClean="0"/>
              <a:t>11.1.2019</a:t>
            </a:fld>
            <a:endParaRPr lang="fi-FI"/>
          </a:p>
        </p:txBody>
      </p:sp>
      <p:sp>
        <p:nvSpPr>
          <p:cNvPr id="7" name="Footer Placeholder 13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8" name="Slide Number Placeholder 1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EFD4B7-1CC6-864B-A72A-C978B70BBA9B}" type="slidenum">
              <a:rPr lang="fi-FI"/>
              <a:pPr>
                <a:defRPr/>
              </a:pPr>
              <a:t>‹#›</a:t>
            </a:fld>
            <a:endParaRPr lang="fi-FI"/>
          </a:p>
        </p:txBody>
      </p:sp>
      <p:cxnSp>
        <p:nvCxnSpPr>
          <p:cNvPr id="12" name="Straight Connector 4"/>
          <p:cNvCxnSpPr/>
          <p:nvPr userDrawn="1"/>
        </p:nvCxnSpPr>
        <p:spPr>
          <a:xfrm>
            <a:off x="624418" y="5847608"/>
            <a:ext cx="10943167" cy="0"/>
          </a:xfrm>
          <a:prstGeom prst="line">
            <a:avLst/>
          </a:prstGeom>
          <a:ln w="12700" cmpd="sng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9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001" y="5654880"/>
            <a:ext cx="3143636" cy="1149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725090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>
            <a:spLocks noGrp="1"/>
          </p:cNvSpPr>
          <p:nvPr>
            <p:ph type="ctrTitle"/>
          </p:nvPr>
        </p:nvSpPr>
        <p:spPr>
          <a:xfrm>
            <a:off x="617744" y="318135"/>
            <a:ext cx="10949840" cy="1195798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l">
              <a:lnSpc>
                <a:spcPct val="85000"/>
              </a:lnSpc>
              <a:defRPr sz="4320" b="1" spc="-120">
                <a:solidFill>
                  <a:schemeClr val="tx2"/>
                </a:solidFill>
              </a:defRPr>
            </a:lvl1pPr>
          </a:lstStyle>
          <a:p>
            <a:r>
              <a:rPr lang="fi-FI" dirty="0" err="1" smtClean="0"/>
              <a:t>Click</a:t>
            </a:r>
            <a:r>
              <a:rPr lang="fi-FI" dirty="0" smtClean="0"/>
              <a:t> to </a:t>
            </a:r>
            <a:r>
              <a:rPr lang="fi-FI" dirty="0" err="1" smtClean="0"/>
              <a:t>edit</a:t>
            </a:r>
            <a:r>
              <a:rPr lang="fi-FI" dirty="0" smtClean="0"/>
              <a:t> </a:t>
            </a:r>
            <a:r>
              <a:rPr lang="fi-FI" dirty="0" err="1" smtClean="0"/>
              <a:t>Master</a:t>
            </a:r>
            <a:r>
              <a:rPr lang="fi-FI" dirty="0" smtClean="0"/>
              <a:t> </a:t>
            </a:r>
            <a:r>
              <a:rPr lang="fi-FI" dirty="0" err="1" smtClean="0"/>
              <a:t>title</a:t>
            </a:r>
            <a:r>
              <a:rPr lang="fi-FI" dirty="0" smtClean="0"/>
              <a:t> </a:t>
            </a:r>
            <a:r>
              <a:rPr lang="fi-FI" dirty="0" err="1" smtClean="0"/>
              <a:t>style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617745" y="1513934"/>
            <a:ext cx="5317439" cy="4003300"/>
          </a:xfrm>
          <a:prstGeom prst="rect">
            <a:avLst/>
          </a:prstGeom>
        </p:spPr>
        <p:txBody>
          <a:bodyPr vert="horz" lIns="0" tIns="0" rIns="0" bIns="0"/>
          <a:lstStyle>
            <a:lvl1pPr marL="0" indent="0">
              <a:buNone/>
              <a:defRPr sz="2520" b="1">
                <a:latin typeface="+mj-lt"/>
              </a:defRPr>
            </a:lvl1pPr>
            <a:lvl2pPr marL="285120" indent="-254880">
              <a:buFont typeface="Arial"/>
              <a:buChar char="•"/>
              <a:defRPr sz="2400">
                <a:latin typeface="Georgia"/>
              </a:defRPr>
            </a:lvl2pPr>
            <a:lvl3pPr marL="552960" indent="-276480">
              <a:buFont typeface="Lucida Grande"/>
              <a:buChar char="-"/>
              <a:defRPr sz="1920" i="1">
                <a:latin typeface="Georgia"/>
                <a:cs typeface="Georgia"/>
              </a:defRPr>
            </a:lvl3pPr>
            <a:lvl4pPr marL="950400" indent="-233280">
              <a:buFont typeface="Arial"/>
              <a:buChar char="•"/>
              <a:defRPr sz="1680" baseline="0">
                <a:latin typeface="Georgia"/>
              </a:defRPr>
            </a:lvl4pPr>
            <a:lvl5pPr marL="1304640" indent="-274320">
              <a:buFont typeface="Courier New"/>
              <a:buChar char="o"/>
              <a:defRPr sz="1560" baseline="0"/>
            </a:lvl5pPr>
          </a:lstStyle>
          <a:p>
            <a:pPr lvl="0"/>
            <a:r>
              <a:rPr lang="fi-FI" dirty="0" err="1"/>
              <a:t>Click</a:t>
            </a:r>
            <a:r>
              <a:rPr lang="fi-FI" dirty="0"/>
              <a:t> to </a:t>
            </a:r>
            <a:r>
              <a:rPr lang="fi-FI" dirty="0" err="1"/>
              <a:t>edit</a:t>
            </a:r>
            <a:r>
              <a:rPr lang="fi-FI" dirty="0"/>
              <a:t> </a:t>
            </a:r>
            <a:r>
              <a:rPr lang="fi-FI" dirty="0" err="1"/>
              <a:t>Master</a:t>
            </a:r>
            <a:r>
              <a:rPr lang="fi-FI" dirty="0"/>
              <a:t> </a:t>
            </a:r>
            <a:r>
              <a:rPr lang="fi-FI" dirty="0" err="1"/>
              <a:t>text</a:t>
            </a:r>
            <a:r>
              <a:rPr lang="fi-FI" dirty="0"/>
              <a:t> </a:t>
            </a:r>
            <a:r>
              <a:rPr lang="fi-FI" dirty="0" err="1"/>
              <a:t>styles</a:t>
            </a:r>
            <a:endParaRPr lang="fi-FI" dirty="0"/>
          </a:p>
          <a:p>
            <a:pPr lvl="1"/>
            <a:r>
              <a:rPr lang="fi-FI" dirty="0"/>
              <a:t>Second </a:t>
            </a:r>
            <a:r>
              <a:rPr lang="fi-FI" dirty="0" err="1"/>
              <a:t>level</a:t>
            </a:r>
            <a:endParaRPr lang="fi-FI" dirty="0"/>
          </a:p>
          <a:p>
            <a:pPr lvl="2"/>
            <a:r>
              <a:rPr lang="fi-FI" dirty="0"/>
              <a:t>Third </a:t>
            </a:r>
            <a:r>
              <a:rPr lang="fi-FI" dirty="0" err="1"/>
              <a:t>level</a:t>
            </a:r>
            <a:endParaRPr lang="fi-FI" dirty="0"/>
          </a:p>
          <a:p>
            <a:pPr lvl="3"/>
            <a:r>
              <a:rPr lang="fi-FI" dirty="0" err="1"/>
              <a:t>Fourth</a:t>
            </a:r>
            <a:r>
              <a:rPr lang="fi-FI" dirty="0"/>
              <a:t> </a:t>
            </a:r>
            <a:r>
              <a:rPr lang="fi-FI" dirty="0" err="1"/>
              <a:t>level</a:t>
            </a:r>
            <a:endParaRPr lang="fi-FI" dirty="0"/>
          </a:p>
          <a:p>
            <a:pPr lvl="4"/>
            <a:r>
              <a:rPr lang="fi-FI" dirty="0" err="1"/>
              <a:t>Fifth</a:t>
            </a:r>
            <a:r>
              <a:rPr lang="fi-FI" dirty="0"/>
              <a:t> </a:t>
            </a:r>
            <a:r>
              <a:rPr lang="fi-FI" dirty="0" err="1"/>
              <a:t>level</a:t>
            </a:r>
            <a:endParaRPr lang="fi-FI" dirty="0"/>
          </a:p>
        </p:txBody>
      </p:sp>
      <p:sp>
        <p:nvSpPr>
          <p:cNvPr id="40" name="Content Placeholder 10"/>
          <p:cNvSpPr>
            <a:spLocks noGrp="1"/>
          </p:cNvSpPr>
          <p:nvPr>
            <p:ph sz="quarter" idx="18"/>
          </p:nvPr>
        </p:nvSpPr>
        <p:spPr>
          <a:xfrm>
            <a:off x="6250146" y="1513934"/>
            <a:ext cx="5317439" cy="4003300"/>
          </a:xfrm>
          <a:prstGeom prst="rect">
            <a:avLst/>
          </a:prstGeom>
        </p:spPr>
        <p:txBody>
          <a:bodyPr vert="horz" lIns="0" tIns="0" rIns="0" bIns="0"/>
          <a:lstStyle>
            <a:lvl1pPr marL="0" indent="0">
              <a:buNone/>
              <a:defRPr sz="2520" b="1">
                <a:latin typeface="+mj-lt"/>
              </a:defRPr>
            </a:lvl1pPr>
            <a:lvl2pPr marL="285120" indent="-254880">
              <a:buFont typeface="Arial"/>
              <a:buChar char="•"/>
              <a:defRPr sz="2400">
                <a:latin typeface="Georgia"/>
              </a:defRPr>
            </a:lvl2pPr>
            <a:lvl3pPr marL="552960" indent="-276480">
              <a:buFont typeface="Lucida Grande"/>
              <a:buChar char="-"/>
              <a:defRPr sz="1920" i="1">
                <a:latin typeface="Georgia"/>
                <a:cs typeface="Georgia"/>
              </a:defRPr>
            </a:lvl3pPr>
            <a:lvl4pPr marL="950400" indent="-233280">
              <a:buFont typeface="Arial"/>
              <a:buChar char="•"/>
              <a:defRPr sz="1680" baseline="0">
                <a:latin typeface="Georgia"/>
              </a:defRPr>
            </a:lvl4pPr>
            <a:lvl5pPr marL="1304640" indent="-274320">
              <a:buFont typeface="Courier New"/>
              <a:buChar char="o"/>
              <a:defRPr sz="1560" baseline="0"/>
            </a:lvl5pPr>
          </a:lstStyle>
          <a:p>
            <a:pPr lvl="0"/>
            <a:r>
              <a:rPr lang="fi-FI"/>
              <a:t>Click to edit Master text styles</a:t>
            </a:r>
          </a:p>
          <a:p>
            <a:pPr lvl="1"/>
            <a:r>
              <a:rPr lang="fi-FI"/>
              <a:t>Second level</a:t>
            </a:r>
          </a:p>
          <a:p>
            <a:pPr lvl="2"/>
            <a:r>
              <a:rPr lang="fi-FI"/>
              <a:t>Third level</a:t>
            </a:r>
          </a:p>
          <a:p>
            <a:pPr lvl="3"/>
            <a:r>
              <a:rPr lang="fi-FI"/>
              <a:t>Fourth level</a:t>
            </a:r>
          </a:p>
          <a:p>
            <a:pPr lvl="4"/>
            <a:r>
              <a:rPr lang="fi-FI"/>
              <a:t>Fifth level</a:t>
            </a:r>
          </a:p>
        </p:txBody>
      </p:sp>
      <p:sp>
        <p:nvSpPr>
          <p:cNvPr id="7" name="Date Placeholder 10"/>
          <p:cNvSpPr>
            <a:spLocks noGrp="1"/>
          </p:cNvSpPr>
          <p:nvPr>
            <p:ph type="dt" sz="half" idx="19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6F12C3-4421-43A0-8844-8188FCFDF52F}" type="datetime1">
              <a:rPr lang="fi-FI" smtClean="0"/>
              <a:t>11.1.2019</a:t>
            </a:fld>
            <a:endParaRPr lang="fi-FI"/>
          </a:p>
        </p:txBody>
      </p:sp>
      <p:sp>
        <p:nvSpPr>
          <p:cNvPr id="8" name="Footer Placeholder 11"/>
          <p:cNvSpPr>
            <a:spLocks noGrp="1"/>
          </p:cNvSpPr>
          <p:nvPr>
            <p:ph type="ftr" sz="quarter" idx="2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9" name="Slide Number Placeholder 12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79A8AE-7274-0C4A-AB42-92022833E6E2}" type="slidenum">
              <a:rPr lang="fi-FI"/>
              <a:pPr>
                <a:defRPr/>
              </a:pPr>
              <a:t>‹#›</a:t>
            </a:fld>
            <a:endParaRPr lang="fi-FI"/>
          </a:p>
        </p:txBody>
      </p:sp>
      <p:cxnSp>
        <p:nvCxnSpPr>
          <p:cNvPr id="13" name="Straight Connector 4"/>
          <p:cNvCxnSpPr/>
          <p:nvPr userDrawn="1"/>
        </p:nvCxnSpPr>
        <p:spPr>
          <a:xfrm>
            <a:off x="624418" y="5847608"/>
            <a:ext cx="10943167" cy="0"/>
          </a:xfrm>
          <a:prstGeom prst="line">
            <a:avLst/>
          </a:prstGeom>
          <a:ln w="12700" cmpd="sng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2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001" y="5654880"/>
            <a:ext cx="3143636" cy="1149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17393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43237-6DFF-174E-B04F-C53948AD8369}" type="datetimeFigureOut">
              <a:rPr lang="en-US" smtClean="0"/>
              <a:t>1/11/2019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6BDAA5-E28E-2648-8A04-0C4FD49A03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4595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43237-6DFF-174E-B04F-C53948AD8369}" type="datetimeFigureOut">
              <a:rPr lang="en-US" smtClean="0"/>
              <a:t>1/11/2019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6BDAA5-E28E-2648-8A04-0C4FD49A03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50781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43237-6DFF-174E-B04F-C53948AD8369}" type="datetimeFigureOut">
              <a:rPr lang="en-US" smtClean="0"/>
              <a:t>1/11/2019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6BDAA5-E28E-2648-8A04-0C4FD49A03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171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43237-6DFF-174E-B04F-C53948AD8369}" type="datetimeFigureOut">
              <a:rPr lang="en-US" smtClean="0"/>
              <a:t>1/11/2019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6BDAA5-E28E-2648-8A04-0C4FD49A03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3774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43237-6DFF-174E-B04F-C53948AD8369}" type="datetimeFigureOut">
              <a:rPr lang="en-US" smtClean="0"/>
              <a:t>1/11/2019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6BDAA5-E28E-2648-8A04-0C4FD49A03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48835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43237-6DFF-174E-B04F-C53948AD8369}" type="datetimeFigureOut">
              <a:rPr lang="en-US" smtClean="0"/>
              <a:t>1/11/2019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6BDAA5-E28E-2648-8A04-0C4FD49A03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02118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43237-6DFF-174E-B04F-C53948AD8369}" type="datetimeFigureOut">
              <a:rPr lang="en-US" smtClean="0"/>
              <a:t>1/11/2019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6BDAA5-E28E-2648-8A04-0C4FD49A03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00711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43237-6DFF-174E-B04F-C53948AD8369}" type="datetimeFigureOut">
              <a:rPr lang="en-US" smtClean="0"/>
              <a:t>1/11/2019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6BDAA5-E28E-2648-8A04-0C4FD49A03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06693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143237-6DFF-174E-B04F-C53948AD8369}" type="datetimeFigureOut">
              <a:rPr lang="en-US" smtClean="0"/>
              <a:t>1/11/2019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6BDAA5-E28E-2648-8A04-0C4FD49A03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54886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6742608" y="6021288"/>
            <a:ext cx="4826000" cy="158750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10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2"/>
          </p:nvPr>
        </p:nvSpPr>
        <p:spPr>
          <a:xfrm>
            <a:off x="6742608" y="6180039"/>
            <a:ext cx="4826000" cy="185738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10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ED520173-7D7F-4FBC-A781-33E654CAA422}" type="datetime1">
              <a:rPr lang="fi-FI" smtClean="0"/>
              <a:t>11.1.2019</a:t>
            </a:fld>
            <a:endParaRPr lang="fi-FI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4"/>
          </p:nvPr>
        </p:nvSpPr>
        <p:spPr>
          <a:xfrm>
            <a:off x="6742608" y="6365777"/>
            <a:ext cx="4826000" cy="161926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10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805BCDE0-955E-2A43-932A-046BF80DB991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40000587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</p:sldLayoutIdLst>
  <p:timing>
    <p:tnLst>
      <p:par>
        <p:cTn id="1" dur="indefinite" restart="never" nodeType="tmRoot"/>
      </p:par>
    </p:tnLst>
  </p:timing>
  <p:hf hdr="0" ftr="0"/>
  <p:txStyles>
    <p:titleStyle>
      <a:lvl1pPr algn="ctr" defTabSz="548640" rtl="0" eaLnBrk="0" fontAlgn="base" hangingPunct="0">
        <a:spcBef>
          <a:spcPct val="0"/>
        </a:spcBef>
        <a:spcAft>
          <a:spcPct val="0"/>
        </a:spcAft>
        <a:defRPr sz="5280" kern="1200">
          <a:solidFill>
            <a:schemeClr val="tx1"/>
          </a:solidFill>
          <a:latin typeface="+mj-lt"/>
          <a:ea typeface="ＭＳ Ｐゴシック" charset="0"/>
          <a:cs typeface="MS PGothic" pitchFamily="34" charset="-128"/>
        </a:defRPr>
      </a:lvl1pPr>
      <a:lvl2pPr algn="ctr" defTabSz="548640" rtl="0" eaLnBrk="0" fontAlgn="base" hangingPunct="0">
        <a:spcBef>
          <a:spcPct val="0"/>
        </a:spcBef>
        <a:spcAft>
          <a:spcPct val="0"/>
        </a:spcAft>
        <a:defRPr sz="5280">
          <a:solidFill>
            <a:schemeClr val="tx1"/>
          </a:solidFill>
          <a:latin typeface="Arial" pitchFamily="-65" charset="0"/>
          <a:ea typeface="ＭＳ Ｐゴシック" charset="0"/>
          <a:cs typeface="MS PGothic" pitchFamily="34" charset="-128"/>
        </a:defRPr>
      </a:lvl2pPr>
      <a:lvl3pPr algn="ctr" defTabSz="548640" rtl="0" eaLnBrk="0" fontAlgn="base" hangingPunct="0">
        <a:spcBef>
          <a:spcPct val="0"/>
        </a:spcBef>
        <a:spcAft>
          <a:spcPct val="0"/>
        </a:spcAft>
        <a:defRPr sz="5280">
          <a:solidFill>
            <a:schemeClr val="tx1"/>
          </a:solidFill>
          <a:latin typeface="Arial" pitchFamily="-65" charset="0"/>
          <a:ea typeface="ＭＳ Ｐゴシック" charset="0"/>
          <a:cs typeface="MS PGothic" pitchFamily="34" charset="-128"/>
        </a:defRPr>
      </a:lvl3pPr>
      <a:lvl4pPr algn="ctr" defTabSz="548640" rtl="0" eaLnBrk="0" fontAlgn="base" hangingPunct="0">
        <a:spcBef>
          <a:spcPct val="0"/>
        </a:spcBef>
        <a:spcAft>
          <a:spcPct val="0"/>
        </a:spcAft>
        <a:defRPr sz="5280">
          <a:solidFill>
            <a:schemeClr val="tx1"/>
          </a:solidFill>
          <a:latin typeface="Arial" pitchFamily="-65" charset="0"/>
          <a:ea typeface="ＭＳ Ｐゴシック" charset="0"/>
          <a:cs typeface="MS PGothic" pitchFamily="34" charset="-128"/>
        </a:defRPr>
      </a:lvl4pPr>
      <a:lvl5pPr algn="ctr" defTabSz="548640" rtl="0" eaLnBrk="0" fontAlgn="base" hangingPunct="0">
        <a:spcBef>
          <a:spcPct val="0"/>
        </a:spcBef>
        <a:spcAft>
          <a:spcPct val="0"/>
        </a:spcAft>
        <a:defRPr sz="5280">
          <a:solidFill>
            <a:schemeClr val="tx1"/>
          </a:solidFill>
          <a:latin typeface="Arial" pitchFamily="-65" charset="0"/>
          <a:ea typeface="ＭＳ Ｐゴシック" charset="0"/>
          <a:cs typeface="MS PGothic" pitchFamily="34" charset="-128"/>
        </a:defRPr>
      </a:lvl5pPr>
      <a:lvl6pPr marL="548640" algn="ctr" defTabSz="548640" rtl="0" eaLnBrk="1" fontAlgn="base" hangingPunct="1">
        <a:spcBef>
          <a:spcPct val="0"/>
        </a:spcBef>
        <a:spcAft>
          <a:spcPct val="0"/>
        </a:spcAft>
        <a:defRPr sz="528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6pPr>
      <a:lvl7pPr marL="1097280" algn="ctr" defTabSz="548640" rtl="0" eaLnBrk="1" fontAlgn="base" hangingPunct="1">
        <a:spcBef>
          <a:spcPct val="0"/>
        </a:spcBef>
        <a:spcAft>
          <a:spcPct val="0"/>
        </a:spcAft>
        <a:defRPr sz="528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7pPr>
      <a:lvl8pPr marL="1645920" algn="ctr" defTabSz="548640" rtl="0" eaLnBrk="1" fontAlgn="base" hangingPunct="1">
        <a:spcBef>
          <a:spcPct val="0"/>
        </a:spcBef>
        <a:spcAft>
          <a:spcPct val="0"/>
        </a:spcAft>
        <a:defRPr sz="528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8pPr>
      <a:lvl9pPr marL="2194560" algn="ctr" defTabSz="548640" rtl="0" eaLnBrk="1" fontAlgn="base" hangingPunct="1">
        <a:spcBef>
          <a:spcPct val="0"/>
        </a:spcBef>
        <a:spcAft>
          <a:spcPct val="0"/>
        </a:spcAft>
        <a:defRPr sz="528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9pPr>
    </p:titleStyle>
    <p:bodyStyle>
      <a:lvl1pPr marL="411480" indent="-411480" algn="l" defTabSz="54864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840" kern="1200">
          <a:solidFill>
            <a:schemeClr val="tx1"/>
          </a:solidFill>
          <a:latin typeface="+mn-lt"/>
          <a:ea typeface="ＭＳ Ｐゴシック" charset="0"/>
          <a:cs typeface="MS PGothic" pitchFamily="34" charset="-128"/>
        </a:defRPr>
      </a:lvl1pPr>
      <a:lvl2pPr marL="891540" indent="-342900" algn="l" defTabSz="54864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3360" kern="1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2pPr>
      <a:lvl3pPr marL="1371600" indent="-274320" algn="l" defTabSz="54864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880" kern="1200">
          <a:solidFill>
            <a:schemeClr val="tx1"/>
          </a:solidFill>
          <a:latin typeface="+mn-lt"/>
          <a:ea typeface="ヒラギノ角ゴ Pro W3" charset="-128"/>
          <a:cs typeface="ヒラギノ角ゴ Pro W3" charset="-128"/>
        </a:defRPr>
      </a:lvl3pPr>
      <a:lvl4pPr marL="1920240" indent="-274320" algn="l" defTabSz="54864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400" kern="1200">
          <a:solidFill>
            <a:schemeClr val="tx1"/>
          </a:solidFill>
          <a:latin typeface="+mn-lt"/>
          <a:ea typeface="ヒラギノ角ゴ Pro W3" charset="-128"/>
          <a:cs typeface="ヒラギノ角ゴ Pro W3" charset="0"/>
        </a:defRPr>
      </a:lvl4pPr>
      <a:lvl5pPr marL="2468880" indent="-274320" algn="l" defTabSz="54864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400" kern="1200">
          <a:solidFill>
            <a:schemeClr val="tx1"/>
          </a:solidFill>
          <a:latin typeface="+mn-lt"/>
          <a:ea typeface="ＭＳ Ｐゴシック" charset="0"/>
          <a:cs typeface="MS PGothic" pitchFamily="34" charset="-128"/>
        </a:defRPr>
      </a:lvl5pPr>
      <a:lvl6pPr marL="3017520" indent="-274320" algn="l" defTabSz="54864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54864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54864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54864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4864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54864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54864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54864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54864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54864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54864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54864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54864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ctrTitle"/>
          </p:nvPr>
        </p:nvSpPr>
        <p:spPr>
          <a:xfrm>
            <a:off x="1171576" y="1700810"/>
            <a:ext cx="9848850" cy="2678696"/>
          </a:xfrm>
        </p:spPr>
        <p:txBody>
          <a:bodyPr/>
          <a:lstStyle/>
          <a:p>
            <a:r>
              <a:rPr lang="en-US" sz="4320" dirty="0" err="1"/>
              <a:t>Parkkisähkö</a:t>
            </a:r>
            <a:r>
              <a:rPr lang="en-US" sz="4320" dirty="0"/>
              <a:t> Oy</a:t>
            </a:r>
            <a:br>
              <a:rPr lang="en-US" sz="4320" dirty="0"/>
            </a:br>
            <a:r>
              <a:rPr lang="en-US" sz="4320" dirty="0" smtClean="0"/>
              <a:t>Business Model Canvas Method</a:t>
            </a:r>
            <a:r>
              <a:rPr lang="en-US" sz="4320" dirty="0"/>
              <a:t/>
            </a:r>
            <a:br>
              <a:rPr lang="en-US" sz="4320" dirty="0"/>
            </a:br>
            <a:r>
              <a:rPr lang="en-US" sz="3360" dirty="0"/>
              <a:t>E7830 Value network Design for Internet</a:t>
            </a:r>
            <a:r>
              <a:rPr lang="en-US" sz="4320" dirty="0"/>
              <a:t/>
            </a:r>
            <a:br>
              <a:rPr lang="en-US" sz="4320" dirty="0"/>
            </a:br>
            <a:endParaRPr lang="fi-FI" sz="4320" dirty="0"/>
          </a:p>
        </p:txBody>
      </p:sp>
      <p:sp>
        <p:nvSpPr>
          <p:cNvPr id="3" name="Alaotsikko 2"/>
          <p:cNvSpPr>
            <a:spLocks noGrp="1"/>
          </p:cNvSpPr>
          <p:nvPr>
            <p:ph type="subTitle" idx="1"/>
          </p:nvPr>
        </p:nvSpPr>
        <p:spPr>
          <a:xfrm>
            <a:off x="1171577" y="4725144"/>
            <a:ext cx="9676951" cy="1382554"/>
          </a:xfrm>
        </p:spPr>
        <p:txBody>
          <a:bodyPr>
            <a:normAutofit lnSpcReduction="10000"/>
          </a:bodyPr>
          <a:lstStyle/>
          <a:p>
            <a:r>
              <a:rPr lang="en-US" dirty="0" err="1"/>
              <a:t>Juuso</a:t>
            </a:r>
            <a:r>
              <a:rPr lang="en-US" dirty="0"/>
              <a:t> </a:t>
            </a:r>
            <a:r>
              <a:rPr lang="en-US" dirty="0" err="1"/>
              <a:t>Jahnukainen</a:t>
            </a:r>
            <a:r>
              <a:rPr lang="en-US" dirty="0"/>
              <a:t> </a:t>
            </a:r>
            <a:endParaRPr lang="en-US" dirty="0" smtClean="0"/>
          </a:p>
          <a:p>
            <a:r>
              <a:rPr lang="en-US" dirty="0" smtClean="0"/>
              <a:t>Jaiju Joseph</a:t>
            </a:r>
          </a:p>
          <a:p>
            <a:r>
              <a:rPr lang="en-US" dirty="0" err="1"/>
              <a:t>Matvej</a:t>
            </a:r>
            <a:r>
              <a:rPr lang="en-US" dirty="0"/>
              <a:t> </a:t>
            </a:r>
            <a:r>
              <a:rPr lang="en-US" dirty="0" err="1" smtClean="0"/>
              <a:t>Yli</a:t>
            </a:r>
            <a:r>
              <a:rPr lang="en-US" dirty="0" smtClean="0"/>
              <a:t>-Olli</a:t>
            </a:r>
          </a:p>
          <a:p>
            <a:r>
              <a:rPr lang="en-US" dirty="0" err="1"/>
              <a:t>Joonas</a:t>
            </a:r>
            <a:r>
              <a:rPr lang="en-US" dirty="0"/>
              <a:t> </a:t>
            </a:r>
            <a:r>
              <a:rPr lang="en-US" dirty="0" err="1"/>
              <a:t>Akseli</a:t>
            </a:r>
            <a:r>
              <a:rPr lang="en-US" dirty="0"/>
              <a:t> </a:t>
            </a:r>
            <a:r>
              <a:rPr lang="en-US" dirty="0" err="1" smtClean="0"/>
              <a:t>Linkola</a:t>
            </a:r>
            <a:endParaRPr lang="en-US" dirty="0" smtClean="0"/>
          </a:p>
          <a:p>
            <a:r>
              <a:rPr lang="en-US" dirty="0" err="1"/>
              <a:t>Aleksi</a:t>
            </a:r>
            <a:r>
              <a:rPr lang="en-US" dirty="0"/>
              <a:t> </a:t>
            </a:r>
            <a:r>
              <a:rPr lang="en-US" dirty="0" err="1"/>
              <a:t>Kivini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024491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6332" y="287344"/>
            <a:ext cx="10515600" cy="681355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 smtClean="0"/>
              <a:t>Scenarios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4465" y="1046480"/>
            <a:ext cx="5097905" cy="255115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Government driven scenario</a:t>
            </a:r>
          </a:p>
          <a:p>
            <a:r>
              <a:rPr lang="en-US" sz="1700" dirty="0" smtClean="0"/>
              <a:t>Subsidies for EV owners: Acquiring or charging EV</a:t>
            </a:r>
          </a:p>
          <a:p>
            <a:r>
              <a:rPr lang="en-US" sz="1700" dirty="0" smtClean="0"/>
              <a:t>No further subsidies for public transport fees</a:t>
            </a:r>
          </a:p>
          <a:p>
            <a:r>
              <a:rPr lang="en-US" sz="1700" dirty="0" smtClean="0"/>
              <a:t>No major breakthrough in battery technology or charging speed</a:t>
            </a:r>
          </a:p>
          <a:p>
            <a:r>
              <a:rPr lang="en-US" sz="1700" dirty="0" smtClean="0"/>
              <a:t>Good scenario for </a:t>
            </a:r>
            <a:r>
              <a:rPr lang="en-US" sz="1700" dirty="0" err="1" smtClean="0"/>
              <a:t>Parkkisähkö</a:t>
            </a:r>
            <a:endParaRPr lang="en-US" sz="1700" dirty="0"/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838200" y="3744709"/>
            <a:ext cx="10515600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flipH="1" flipV="1">
            <a:off x="6072265" y="1046480"/>
            <a:ext cx="23735" cy="547424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814464" y="3448913"/>
            <a:ext cx="47393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No technical breakthrough in battery technology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7061616" y="3448913"/>
            <a:ext cx="48105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mtClean="0"/>
              <a:t>Technical breakthrough in battery technology</a:t>
            </a:r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 rot="16200000">
            <a:off x="4840106" y="2010274"/>
            <a:ext cx="21495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mtClean="0"/>
              <a:t>Subsidies in EV taxes</a:t>
            </a:r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 rot="16200000">
            <a:off x="4565486" y="5032361"/>
            <a:ext cx="26916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No subsidies in tax</a:t>
            </a:r>
            <a:endParaRPr lang="en-US" dirty="0"/>
          </a:p>
        </p:txBody>
      </p:sp>
      <p:sp>
        <p:nvSpPr>
          <p:cNvPr id="20" name="Content Placeholder 2"/>
          <p:cNvSpPr txBox="1">
            <a:spLocks/>
          </p:cNvSpPr>
          <p:nvPr/>
        </p:nvSpPr>
        <p:spPr>
          <a:xfrm>
            <a:off x="6255895" y="1046480"/>
            <a:ext cx="5097905" cy="255115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r>
              <a:rPr lang="en-US" dirty="0" smtClean="0"/>
              <a:t>EV Boom</a:t>
            </a:r>
          </a:p>
          <a:p>
            <a:r>
              <a:rPr lang="en-US" sz="1700" dirty="0" smtClean="0"/>
              <a:t>Major subsidies for EV owners</a:t>
            </a:r>
          </a:p>
          <a:p>
            <a:r>
              <a:rPr lang="en-US" sz="1700" dirty="0" smtClean="0"/>
              <a:t>Major breakthrough in battery technologies</a:t>
            </a:r>
          </a:p>
          <a:p>
            <a:r>
              <a:rPr lang="en-US" sz="1700" dirty="0"/>
              <a:t>No further subsidies for public transport</a:t>
            </a:r>
          </a:p>
          <a:p>
            <a:r>
              <a:rPr lang="en-US" sz="1700" dirty="0" smtClean="0"/>
              <a:t>High ownership mentality in the charging system</a:t>
            </a:r>
          </a:p>
          <a:p>
            <a:r>
              <a:rPr lang="en-US" sz="1700" dirty="0" smtClean="0"/>
              <a:t>Manageable scenario for </a:t>
            </a:r>
            <a:r>
              <a:rPr lang="en-US" sz="1700" dirty="0" err="1" smtClean="0"/>
              <a:t>Parkkisähkö</a:t>
            </a:r>
            <a:endParaRPr lang="en-US" sz="1700" dirty="0"/>
          </a:p>
        </p:txBody>
      </p:sp>
      <p:sp>
        <p:nvSpPr>
          <p:cNvPr id="21" name="Content Placeholder 2"/>
          <p:cNvSpPr txBox="1">
            <a:spLocks/>
          </p:cNvSpPr>
          <p:nvPr/>
        </p:nvSpPr>
        <p:spPr>
          <a:xfrm>
            <a:off x="6255895" y="3818245"/>
            <a:ext cx="5097905" cy="255115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r>
              <a:rPr lang="en-US" dirty="0" smtClean="0"/>
              <a:t>Technology driven scenario</a:t>
            </a:r>
          </a:p>
          <a:p>
            <a:r>
              <a:rPr lang="en-US" sz="1700" dirty="0"/>
              <a:t>Major breakthrough in battery </a:t>
            </a:r>
            <a:r>
              <a:rPr lang="en-US" sz="1700" dirty="0" smtClean="0"/>
              <a:t>technologies</a:t>
            </a:r>
          </a:p>
          <a:p>
            <a:r>
              <a:rPr lang="en-US" sz="1700" dirty="0" smtClean="0"/>
              <a:t>No </a:t>
            </a:r>
            <a:r>
              <a:rPr lang="en-US" sz="1700" dirty="0"/>
              <a:t>major subsidies for EV owners</a:t>
            </a:r>
          </a:p>
          <a:p>
            <a:r>
              <a:rPr lang="en-US" sz="1700" dirty="0" smtClean="0"/>
              <a:t>Service provider has difficulties in </a:t>
            </a:r>
            <a:r>
              <a:rPr lang="en-US" sz="1700" dirty="0" err="1" smtClean="0"/>
              <a:t>utilising</a:t>
            </a:r>
            <a:r>
              <a:rPr lang="en-US" sz="1700" dirty="0" smtClean="0"/>
              <a:t> the new battery / charging technology</a:t>
            </a:r>
          </a:p>
          <a:p>
            <a:r>
              <a:rPr lang="en-US" sz="1700" dirty="0" smtClean="0"/>
              <a:t>No good scenario for </a:t>
            </a:r>
            <a:r>
              <a:rPr lang="en-US" sz="1700" dirty="0" err="1" smtClean="0"/>
              <a:t>Parkkisähkö</a:t>
            </a:r>
            <a:endParaRPr lang="en-US" sz="1700" dirty="0"/>
          </a:p>
        </p:txBody>
      </p:sp>
      <p:sp>
        <p:nvSpPr>
          <p:cNvPr id="22" name="Content Placeholder 2"/>
          <p:cNvSpPr txBox="1">
            <a:spLocks/>
          </p:cNvSpPr>
          <p:nvPr/>
        </p:nvSpPr>
        <p:spPr>
          <a:xfrm>
            <a:off x="811967" y="3818245"/>
            <a:ext cx="5097905" cy="255115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r>
              <a:rPr lang="en-US" dirty="0"/>
              <a:t>S</a:t>
            </a:r>
            <a:r>
              <a:rPr lang="en-US" dirty="0" smtClean="0"/>
              <a:t>ervice provider driven </a:t>
            </a:r>
          </a:p>
          <a:p>
            <a:r>
              <a:rPr lang="en-US" sz="1700" dirty="0" smtClean="0"/>
              <a:t>No major subsidies for EV owners</a:t>
            </a:r>
          </a:p>
          <a:p>
            <a:r>
              <a:rPr lang="en-US" sz="1700" dirty="0"/>
              <a:t>No major breakthrough in battery technology or charging speed</a:t>
            </a:r>
          </a:p>
          <a:p>
            <a:r>
              <a:rPr lang="en-US" sz="1700" dirty="0" smtClean="0"/>
              <a:t>Good scenario for </a:t>
            </a:r>
            <a:r>
              <a:rPr lang="en-US" sz="1700" dirty="0" err="1" smtClean="0"/>
              <a:t>Parkkisähkö</a:t>
            </a:r>
            <a:endParaRPr lang="en-US" sz="1700" dirty="0"/>
          </a:p>
        </p:txBody>
      </p:sp>
    </p:spTree>
    <p:extLst>
      <p:ext uri="{BB962C8B-B14F-4D97-AF65-F5344CB8AC3E}">
        <p14:creationId xmlns:p14="http://schemas.microsoft.com/office/powerpoint/2010/main" val="1709503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3" name="Straight Arrow Connector 52"/>
          <p:cNvCxnSpPr>
            <a:stCxn id="7" idx="0"/>
            <a:endCxn id="10" idx="5"/>
          </p:cNvCxnSpPr>
          <p:nvPr/>
        </p:nvCxnSpPr>
        <p:spPr>
          <a:xfrm flipH="1" flipV="1">
            <a:off x="6654271" y="2725749"/>
            <a:ext cx="2393384" cy="2053399"/>
          </a:xfrm>
          <a:prstGeom prst="straightConnector1">
            <a:avLst/>
          </a:prstGeom>
          <a:ln w="28575">
            <a:headEnd type="triangle"/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/>
          <p:nvPr/>
        </p:nvCxnSpPr>
        <p:spPr>
          <a:xfrm flipH="1">
            <a:off x="3075661" y="2876770"/>
            <a:ext cx="5610" cy="1934968"/>
          </a:xfrm>
          <a:prstGeom prst="straightConnector1">
            <a:avLst/>
          </a:prstGeom>
          <a:ln w="28575">
            <a:headEnd type="triangle"/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485775"/>
          </a:xfrm>
        </p:spPr>
        <p:txBody>
          <a:bodyPr>
            <a:noAutofit/>
          </a:bodyPr>
          <a:lstStyle/>
          <a:p>
            <a:r>
              <a:rPr lang="en-US" sz="2800" dirty="0" smtClean="0"/>
              <a:t>Service Provider / Government driven VNC</a:t>
            </a:r>
            <a:endParaRPr lang="en-US" sz="2800" dirty="0"/>
          </a:p>
        </p:txBody>
      </p:sp>
      <p:sp>
        <p:nvSpPr>
          <p:cNvPr id="4" name="Oval 3"/>
          <p:cNvSpPr/>
          <p:nvPr/>
        </p:nvSpPr>
        <p:spPr>
          <a:xfrm>
            <a:off x="8185807" y="2027540"/>
            <a:ext cx="1723696" cy="830317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ounded Rectangle 4"/>
          <p:cNvSpPr/>
          <p:nvPr/>
        </p:nvSpPr>
        <p:spPr>
          <a:xfrm>
            <a:off x="7969291" y="1337004"/>
            <a:ext cx="2156728" cy="1715294"/>
          </a:xfrm>
          <a:prstGeom prst="roundRect">
            <a:avLst/>
          </a:prstGeom>
          <a:noFill/>
          <a:ln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ounded Rectangle 5"/>
          <p:cNvSpPr/>
          <p:nvPr/>
        </p:nvSpPr>
        <p:spPr>
          <a:xfrm>
            <a:off x="7870497" y="1231901"/>
            <a:ext cx="2354317" cy="2354317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8185807" y="4779148"/>
            <a:ext cx="1723696" cy="830317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ounded Rectangle 7"/>
          <p:cNvSpPr/>
          <p:nvPr/>
        </p:nvSpPr>
        <p:spPr>
          <a:xfrm>
            <a:off x="7969291" y="4088612"/>
            <a:ext cx="2156728" cy="1715294"/>
          </a:xfrm>
          <a:prstGeom prst="roundRect">
            <a:avLst/>
          </a:prstGeom>
          <a:noFill/>
          <a:ln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ounded Rectangle 8"/>
          <p:cNvSpPr/>
          <p:nvPr/>
        </p:nvSpPr>
        <p:spPr>
          <a:xfrm>
            <a:off x="7870497" y="3983509"/>
            <a:ext cx="2354317" cy="2354317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5183004" y="2017029"/>
            <a:ext cx="1723696" cy="830317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ounded Rectangle 10"/>
          <p:cNvSpPr/>
          <p:nvPr/>
        </p:nvSpPr>
        <p:spPr>
          <a:xfrm>
            <a:off x="4966488" y="1326493"/>
            <a:ext cx="2156728" cy="1715294"/>
          </a:xfrm>
          <a:prstGeom prst="roundRect">
            <a:avLst/>
          </a:prstGeom>
          <a:noFill/>
          <a:ln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ounded Rectangle 11"/>
          <p:cNvSpPr/>
          <p:nvPr/>
        </p:nvSpPr>
        <p:spPr>
          <a:xfrm>
            <a:off x="4867694" y="1221390"/>
            <a:ext cx="2354317" cy="2354317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/>
          <p:cNvSpPr/>
          <p:nvPr/>
        </p:nvSpPr>
        <p:spPr>
          <a:xfrm>
            <a:off x="2168806" y="2027540"/>
            <a:ext cx="1723696" cy="830317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ounded Rectangle 13"/>
          <p:cNvSpPr/>
          <p:nvPr/>
        </p:nvSpPr>
        <p:spPr>
          <a:xfrm>
            <a:off x="1952290" y="1337004"/>
            <a:ext cx="2156728" cy="1715294"/>
          </a:xfrm>
          <a:prstGeom prst="roundRect">
            <a:avLst/>
          </a:prstGeom>
          <a:noFill/>
          <a:ln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ounded Rectangle 14"/>
          <p:cNvSpPr/>
          <p:nvPr/>
        </p:nvSpPr>
        <p:spPr>
          <a:xfrm>
            <a:off x="1849734" y="3983510"/>
            <a:ext cx="5379666" cy="2340246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/>
          <p:cNvSpPr/>
          <p:nvPr/>
        </p:nvSpPr>
        <p:spPr>
          <a:xfrm>
            <a:off x="5183004" y="4779148"/>
            <a:ext cx="1723696" cy="830317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ounded Rectangle 16"/>
          <p:cNvSpPr/>
          <p:nvPr/>
        </p:nvSpPr>
        <p:spPr>
          <a:xfrm>
            <a:off x="4966488" y="4088612"/>
            <a:ext cx="2156728" cy="1715294"/>
          </a:xfrm>
          <a:prstGeom prst="roundRect">
            <a:avLst/>
          </a:prstGeom>
          <a:noFill/>
          <a:ln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ounded Rectangle 17"/>
          <p:cNvSpPr/>
          <p:nvPr/>
        </p:nvSpPr>
        <p:spPr>
          <a:xfrm>
            <a:off x="1849734" y="1231901"/>
            <a:ext cx="2351459" cy="2354317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/>
          <p:cNvSpPr/>
          <p:nvPr/>
        </p:nvSpPr>
        <p:spPr>
          <a:xfrm>
            <a:off x="2168313" y="4782926"/>
            <a:ext cx="1723696" cy="830317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ounded Rectangle 19"/>
          <p:cNvSpPr/>
          <p:nvPr/>
        </p:nvSpPr>
        <p:spPr>
          <a:xfrm>
            <a:off x="1951797" y="4092390"/>
            <a:ext cx="2156728" cy="1715294"/>
          </a:xfrm>
          <a:prstGeom prst="roundRect">
            <a:avLst/>
          </a:prstGeom>
          <a:noFill/>
          <a:ln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ounded Rectangle 20"/>
          <p:cNvSpPr/>
          <p:nvPr/>
        </p:nvSpPr>
        <p:spPr>
          <a:xfrm>
            <a:off x="1853003" y="3987287"/>
            <a:ext cx="5376396" cy="2336468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/>
          <p:cNvSpPr txBox="1"/>
          <p:nvPr/>
        </p:nvSpPr>
        <p:spPr>
          <a:xfrm>
            <a:off x="8339442" y="4991773"/>
            <a:ext cx="14654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Parking space</a:t>
            </a:r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2655745" y="2258032"/>
            <a:ext cx="8610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Vehicle</a:t>
            </a:r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2232424" y="4932696"/>
            <a:ext cx="170771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/>
              <a:t>Service application / </a:t>
            </a:r>
          </a:p>
          <a:p>
            <a:pPr algn="ctr"/>
            <a:r>
              <a:rPr lang="en-US" sz="1400" dirty="0" smtClean="0"/>
              <a:t>user interface</a:t>
            </a:r>
            <a:endParaRPr lang="en-US" sz="1400" dirty="0"/>
          </a:p>
        </p:txBody>
      </p:sp>
      <p:sp>
        <p:nvSpPr>
          <p:cNvPr id="25" name="TextBox 24"/>
          <p:cNvSpPr txBox="1"/>
          <p:nvPr/>
        </p:nvSpPr>
        <p:spPr>
          <a:xfrm>
            <a:off x="8362725" y="2258032"/>
            <a:ext cx="13135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Power plant</a:t>
            </a:r>
            <a:endParaRPr lang="en-US" dirty="0"/>
          </a:p>
        </p:txBody>
      </p:sp>
      <p:sp>
        <p:nvSpPr>
          <p:cNvPr id="26" name="TextBox 25"/>
          <p:cNvSpPr txBox="1"/>
          <p:nvPr/>
        </p:nvSpPr>
        <p:spPr>
          <a:xfrm>
            <a:off x="5321930" y="2255170"/>
            <a:ext cx="151689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/>
              <a:t>Electricity transfer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5369052" y="4942677"/>
            <a:ext cx="134382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/>
              <a:t>Access point / </a:t>
            </a:r>
          </a:p>
          <a:p>
            <a:pPr algn="ctr"/>
            <a:r>
              <a:rPr lang="en-US" sz="1400" dirty="0" smtClean="0"/>
              <a:t>charging gadget</a:t>
            </a:r>
            <a:endParaRPr lang="en-US" sz="1400" dirty="0"/>
          </a:p>
        </p:txBody>
      </p:sp>
      <p:sp>
        <p:nvSpPr>
          <p:cNvPr id="28" name="TextBox 27"/>
          <p:cNvSpPr txBox="1"/>
          <p:nvPr/>
        </p:nvSpPr>
        <p:spPr>
          <a:xfrm>
            <a:off x="5157814" y="4109461"/>
            <a:ext cx="183107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Physical charging </a:t>
            </a:r>
          </a:p>
          <a:p>
            <a:pPr algn="ctr"/>
            <a:r>
              <a:rPr lang="en-US" dirty="0" smtClean="0"/>
              <a:t>operation</a:t>
            </a:r>
            <a:endParaRPr lang="en-US" dirty="0"/>
          </a:p>
        </p:txBody>
      </p:sp>
      <p:sp>
        <p:nvSpPr>
          <p:cNvPr id="29" name="TextBox 28"/>
          <p:cNvSpPr txBox="1"/>
          <p:nvPr/>
        </p:nvSpPr>
        <p:spPr>
          <a:xfrm>
            <a:off x="5135320" y="1479962"/>
            <a:ext cx="19213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Account operation</a:t>
            </a:r>
            <a:endParaRPr lang="en-US"/>
          </a:p>
        </p:txBody>
      </p:sp>
      <p:sp>
        <p:nvSpPr>
          <p:cNvPr id="30" name="TextBox 29"/>
          <p:cNvSpPr txBox="1"/>
          <p:nvPr/>
        </p:nvSpPr>
        <p:spPr>
          <a:xfrm>
            <a:off x="8008950" y="1493620"/>
            <a:ext cx="22158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Electricity </a:t>
            </a:r>
            <a:r>
              <a:rPr lang="en-US" dirty="0" err="1" smtClean="0"/>
              <a:t>provisioner</a:t>
            </a:r>
            <a:endParaRPr lang="en-US" dirty="0"/>
          </a:p>
        </p:txBody>
      </p:sp>
      <p:sp>
        <p:nvSpPr>
          <p:cNvPr id="31" name="TextBox 30"/>
          <p:cNvSpPr txBox="1"/>
          <p:nvPr/>
        </p:nvSpPr>
        <p:spPr>
          <a:xfrm>
            <a:off x="1951796" y="4192968"/>
            <a:ext cx="20917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mtClean="0"/>
              <a:t>Application provider</a:t>
            </a:r>
            <a:endParaRPr lang="en-US" dirty="0"/>
          </a:p>
        </p:txBody>
      </p:sp>
      <p:sp>
        <p:nvSpPr>
          <p:cNvPr id="32" name="TextBox 31"/>
          <p:cNvSpPr txBox="1"/>
          <p:nvPr/>
        </p:nvSpPr>
        <p:spPr>
          <a:xfrm>
            <a:off x="2035479" y="1479962"/>
            <a:ext cx="19799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Charging operation</a:t>
            </a:r>
            <a:endParaRPr lang="en-US" dirty="0"/>
          </a:p>
        </p:txBody>
      </p:sp>
      <p:sp>
        <p:nvSpPr>
          <p:cNvPr id="33" name="TextBox 32"/>
          <p:cNvSpPr txBox="1"/>
          <p:nvPr/>
        </p:nvSpPr>
        <p:spPr>
          <a:xfrm>
            <a:off x="8010411" y="4137019"/>
            <a:ext cx="207614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Venue </a:t>
            </a:r>
            <a:r>
              <a:rPr lang="en-US" smtClean="0"/>
              <a:t>or household</a:t>
            </a:r>
            <a:endParaRPr lang="en-US" dirty="0" smtClean="0"/>
          </a:p>
          <a:p>
            <a:pPr algn="ctr"/>
            <a:r>
              <a:rPr lang="en-US" dirty="0" smtClean="0"/>
              <a:t>ownership</a:t>
            </a:r>
            <a:endParaRPr lang="en-US" dirty="0"/>
          </a:p>
        </p:txBody>
      </p:sp>
      <p:cxnSp>
        <p:nvCxnSpPr>
          <p:cNvPr id="43" name="Straight Arrow Connector 42"/>
          <p:cNvCxnSpPr>
            <a:stCxn id="4" idx="2"/>
            <a:endCxn id="10" idx="6"/>
          </p:cNvCxnSpPr>
          <p:nvPr/>
        </p:nvCxnSpPr>
        <p:spPr>
          <a:xfrm flipH="1" flipV="1">
            <a:off x="6906700" y="2432188"/>
            <a:ext cx="1279107" cy="0"/>
          </a:xfrm>
          <a:prstGeom prst="straightConnector1">
            <a:avLst/>
          </a:prstGeom>
          <a:ln w="28575">
            <a:headEnd type="triangle"/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60" name="Straight Arrow Connector 59"/>
          <p:cNvCxnSpPr/>
          <p:nvPr/>
        </p:nvCxnSpPr>
        <p:spPr>
          <a:xfrm flipH="1" flipV="1">
            <a:off x="3903897" y="5204287"/>
            <a:ext cx="1279107" cy="0"/>
          </a:xfrm>
          <a:prstGeom prst="straightConnector1">
            <a:avLst/>
          </a:prstGeom>
          <a:ln w="28575">
            <a:headEnd type="triangle"/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64" name="TextBox 63"/>
          <p:cNvSpPr txBox="1"/>
          <p:nvPr/>
        </p:nvSpPr>
        <p:spPr>
          <a:xfrm>
            <a:off x="3911846" y="5901974"/>
            <a:ext cx="181376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SERVICE PROVIDER OY</a:t>
            </a:r>
            <a:endParaRPr lang="en-US" sz="1400" dirty="0"/>
          </a:p>
        </p:txBody>
      </p:sp>
      <p:cxnSp>
        <p:nvCxnSpPr>
          <p:cNvPr id="67" name="Straight Arrow Connector 66"/>
          <p:cNvCxnSpPr/>
          <p:nvPr/>
        </p:nvCxnSpPr>
        <p:spPr>
          <a:xfrm flipH="1">
            <a:off x="7229400" y="2288809"/>
            <a:ext cx="641097" cy="0"/>
          </a:xfrm>
          <a:prstGeom prst="straightConnector1">
            <a:avLst/>
          </a:prstGeom>
          <a:ln w="57150"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3" name="Straight Arrow Connector 72"/>
          <p:cNvCxnSpPr/>
          <p:nvPr/>
        </p:nvCxnSpPr>
        <p:spPr>
          <a:xfrm flipH="1">
            <a:off x="7229400" y="5067569"/>
            <a:ext cx="641097" cy="0"/>
          </a:xfrm>
          <a:prstGeom prst="straightConnector1">
            <a:avLst/>
          </a:prstGeom>
          <a:ln w="57150"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4" name="TextBox 73"/>
          <p:cNvSpPr txBox="1"/>
          <p:nvPr/>
        </p:nvSpPr>
        <p:spPr>
          <a:xfrm>
            <a:off x="7969291" y="5901312"/>
            <a:ext cx="11786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smtClean="0"/>
              <a:t>VENUE </a:t>
            </a:r>
            <a:r>
              <a:rPr lang="en-US" sz="1400" dirty="0" smtClean="0"/>
              <a:t>OY AB</a:t>
            </a:r>
            <a:endParaRPr lang="en-US" sz="1400" dirty="0"/>
          </a:p>
        </p:txBody>
      </p:sp>
      <p:sp>
        <p:nvSpPr>
          <p:cNvPr id="76" name="TextBox 75"/>
          <p:cNvSpPr txBox="1"/>
          <p:nvPr/>
        </p:nvSpPr>
        <p:spPr>
          <a:xfrm>
            <a:off x="7985164" y="3106528"/>
            <a:ext cx="183890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POWER PRODUCER OY</a:t>
            </a:r>
            <a:endParaRPr lang="en-US" sz="1400" dirty="0"/>
          </a:p>
        </p:txBody>
      </p:sp>
      <p:sp>
        <p:nvSpPr>
          <p:cNvPr id="78" name="TextBox 77"/>
          <p:cNvSpPr txBox="1"/>
          <p:nvPr/>
        </p:nvSpPr>
        <p:spPr>
          <a:xfrm>
            <a:off x="4985247" y="3073279"/>
            <a:ext cx="192206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POWER DITRIBUTOR OY</a:t>
            </a:r>
            <a:endParaRPr lang="en-US" sz="1400" dirty="0"/>
          </a:p>
        </p:txBody>
      </p:sp>
      <p:sp>
        <p:nvSpPr>
          <p:cNvPr id="80" name="TextBox 79"/>
          <p:cNvSpPr txBox="1"/>
          <p:nvPr/>
        </p:nvSpPr>
        <p:spPr>
          <a:xfrm>
            <a:off x="1937098" y="3088348"/>
            <a:ext cx="92204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END USER</a:t>
            </a:r>
            <a:endParaRPr lang="en-US" sz="1400" dirty="0"/>
          </a:p>
        </p:txBody>
      </p:sp>
      <p:cxnSp>
        <p:nvCxnSpPr>
          <p:cNvPr id="86" name="Straight Arrow Connector 85"/>
          <p:cNvCxnSpPr/>
          <p:nvPr/>
        </p:nvCxnSpPr>
        <p:spPr>
          <a:xfrm flipV="1">
            <a:off x="2878218" y="3575709"/>
            <a:ext cx="0" cy="407800"/>
          </a:xfrm>
          <a:prstGeom prst="straightConnector1">
            <a:avLst/>
          </a:prstGeom>
          <a:ln w="57150"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9" name="Straight Arrow Connector 48"/>
          <p:cNvCxnSpPr/>
          <p:nvPr/>
        </p:nvCxnSpPr>
        <p:spPr>
          <a:xfrm flipV="1">
            <a:off x="8886260" y="3586218"/>
            <a:ext cx="0" cy="407800"/>
          </a:xfrm>
          <a:prstGeom prst="straightConnector1">
            <a:avLst/>
          </a:prstGeom>
          <a:ln w="57150"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2" name="Straight Arrow Connector 51"/>
          <p:cNvCxnSpPr/>
          <p:nvPr/>
        </p:nvCxnSpPr>
        <p:spPr>
          <a:xfrm flipH="1" flipV="1">
            <a:off x="6906700" y="5204287"/>
            <a:ext cx="1279107" cy="0"/>
          </a:xfrm>
          <a:prstGeom prst="straightConnector1">
            <a:avLst/>
          </a:prstGeom>
          <a:ln w="28575">
            <a:headEnd type="triangle"/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54" name="Straight Arrow Connector 53"/>
          <p:cNvCxnSpPr/>
          <p:nvPr/>
        </p:nvCxnSpPr>
        <p:spPr>
          <a:xfrm flipV="1">
            <a:off x="7835564" y="404112"/>
            <a:ext cx="0" cy="407800"/>
          </a:xfrm>
          <a:prstGeom prst="straightConnector1">
            <a:avLst/>
          </a:prstGeom>
          <a:ln w="57150"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5" name="TextBox 54"/>
          <p:cNvSpPr txBox="1"/>
          <p:nvPr/>
        </p:nvSpPr>
        <p:spPr>
          <a:xfrm>
            <a:off x="7991834" y="448463"/>
            <a:ext cx="150355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/>
              <a:t>Business interface</a:t>
            </a:r>
          </a:p>
        </p:txBody>
      </p:sp>
      <p:cxnSp>
        <p:nvCxnSpPr>
          <p:cNvPr id="56" name="Straight Arrow Connector 55"/>
          <p:cNvCxnSpPr/>
          <p:nvPr/>
        </p:nvCxnSpPr>
        <p:spPr>
          <a:xfrm flipV="1">
            <a:off x="9656849" y="389793"/>
            <a:ext cx="1" cy="491931"/>
          </a:xfrm>
          <a:prstGeom prst="straightConnector1">
            <a:avLst/>
          </a:prstGeom>
          <a:ln w="28575">
            <a:headEnd type="triangle"/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57" name="TextBox 56"/>
          <p:cNvSpPr txBox="1"/>
          <p:nvPr/>
        </p:nvSpPr>
        <p:spPr>
          <a:xfrm>
            <a:off x="9670248" y="448463"/>
            <a:ext cx="154407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/>
              <a:t>Technical interface</a:t>
            </a:r>
          </a:p>
        </p:txBody>
      </p:sp>
      <p:sp>
        <p:nvSpPr>
          <p:cNvPr id="65" name="TextBox 64"/>
          <p:cNvSpPr txBox="1"/>
          <p:nvPr/>
        </p:nvSpPr>
        <p:spPr>
          <a:xfrm>
            <a:off x="6337565" y="3632440"/>
            <a:ext cx="21969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 smtClean="0"/>
              <a:t>Open smart grid protocol (KWH)</a:t>
            </a:r>
          </a:p>
        </p:txBody>
      </p:sp>
    </p:spTree>
    <p:extLst>
      <p:ext uri="{BB962C8B-B14F-4D97-AF65-F5344CB8AC3E}">
        <p14:creationId xmlns:p14="http://schemas.microsoft.com/office/powerpoint/2010/main" val="1253314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3" name="Straight Arrow Connector 52"/>
          <p:cNvCxnSpPr>
            <a:stCxn id="7" idx="0"/>
            <a:endCxn id="10" idx="5"/>
          </p:cNvCxnSpPr>
          <p:nvPr/>
        </p:nvCxnSpPr>
        <p:spPr>
          <a:xfrm flipH="1" flipV="1">
            <a:off x="6654271" y="2725749"/>
            <a:ext cx="2393384" cy="2053399"/>
          </a:xfrm>
          <a:prstGeom prst="straightConnector1">
            <a:avLst/>
          </a:prstGeom>
          <a:ln w="28575">
            <a:headEnd type="triangle"/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/>
          <p:nvPr/>
        </p:nvCxnSpPr>
        <p:spPr>
          <a:xfrm flipH="1">
            <a:off x="3075661" y="2876770"/>
            <a:ext cx="5610" cy="1934968"/>
          </a:xfrm>
          <a:prstGeom prst="straightConnector1">
            <a:avLst/>
          </a:prstGeom>
          <a:ln w="28575">
            <a:headEnd type="triangle"/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485775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Manufacturer driven VNC</a:t>
            </a:r>
            <a:endParaRPr lang="en-US" dirty="0"/>
          </a:p>
        </p:txBody>
      </p:sp>
      <p:sp>
        <p:nvSpPr>
          <p:cNvPr id="4" name="Oval 3"/>
          <p:cNvSpPr/>
          <p:nvPr/>
        </p:nvSpPr>
        <p:spPr>
          <a:xfrm>
            <a:off x="8185807" y="2027540"/>
            <a:ext cx="1723696" cy="830317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ounded Rectangle 4"/>
          <p:cNvSpPr/>
          <p:nvPr/>
        </p:nvSpPr>
        <p:spPr>
          <a:xfrm>
            <a:off x="7969291" y="1337004"/>
            <a:ext cx="2156728" cy="1715294"/>
          </a:xfrm>
          <a:prstGeom prst="roundRect">
            <a:avLst/>
          </a:prstGeom>
          <a:noFill/>
          <a:ln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ounded Rectangle 5"/>
          <p:cNvSpPr/>
          <p:nvPr/>
        </p:nvSpPr>
        <p:spPr>
          <a:xfrm>
            <a:off x="7870497" y="1231901"/>
            <a:ext cx="2354317" cy="2354317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8185807" y="4779148"/>
            <a:ext cx="1723696" cy="830317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ounded Rectangle 7"/>
          <p:cNvSpPr/>
          <p:nvPr/>
        </p:nvSpPr>
        <p:spPr>
          <a:xfrm>
            <a:off x="7969291" y="4088612"/>
            <a:ext cx="2156728" cy="1715294"/>
          </a:xfrm>
          <a:prstGeom prst="roundRect">
            <a:avLst/>
          </a:prstGeom>
          <a:noFill/>
          <a:ln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ounded Rectangle 8"/>
          <p:cNvSpPr/>
          <p:nvPr/>
        </p:nvSpPr>
        <p:spPr>
          <a:xfrm>
            <a:off x="7870497" y="3983509"/>
            <a:ext cx="2354317" cy="2354317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5183004" y="2017029"/>
            <a:ext cx="1723696" cy="830317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ounded Rectangle 10"/>
          <p:cNvSpPr/>
          <p:nvPr/>
        </p:nvSpPr>
        <p:spPr>
          <a:xfrm>
            <a:off x="4966488" y="1326493"/>
            <a:ext cx="2156728" cy="1715294"/>
          </a:xfrm>
          <a:prstGeom prst="roundRect">
            <a:avLst/>
          </a:prstGeom>
          <a:noFill/>
          <a:ln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ounded Rectangle 11"/>
          <p:cNvSpPr/>
          <p:nvPr/>
        </p:nvSpPr>
        <p:spPr>
          <a:xfrm>
            <a:off x="4867694" y="1221390"/>
            <a:ext cx="2354317" cy="2354317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/>
          <p:cNvSpPr/>
          <p:nvPr/>
        </p:nvSpPr>
        <p:spPr>
          <a:xfrm>
            <a:off x="2168806" y="2027540"/>
            <a:ext cx="1723696" cy="830317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ounded Rectangle 13"/>
          <p:cNvSpPr/>
          <p:nvPr/>
        </p:nvSpPr>
        <p:spPr>
          <a:xfrm>
            <a:off x="1952290" y="1337004"/>
            <a:ext cx="2156728" cy="1715294"/>
          </a:xfrm>
          <a:prstGeom prst="roundRect">
            <a:avLst/>
          </a:prstGeom>
          <a:noFill/>
          <a:ln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ounded Rectangle 14"/>
          <p:cNvSpPr/>
          <p:nvPr/>
        </p:nvSpPr>
        <p:spPr>
          <a:xfrm>
            <a:off x="1849734" y="3983510"/>
            <a:ext cx="5379666" cy="2340246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/>
          <p:cNvSpPr/>
          <p:nvPr/>
        </p:nvSpPr>
        <p:spPr>
          <a:xfrm>
            <a:off x="5183004" y="4779148"/>
            <a:ext cx="1723696" cy="830317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ounded Rectangle 16"/>
          <p:cNvSpPr/>
          <p:nvPr/>
        </p:nvSpPr>
        <p:spPr>
          <a:xfrm>
            <a:off x="4966488" y="4088612"/>
            <a:ext cx="2156728" cy="1715294"/>
          </a:xfrm>
          <a:prstGeom prst="roundRect">
            <a:avLst/>
          </a:prstGeom>
          <a:noFill/>
          <a:ln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ounded Rectangle 17"/>
          <p:cNvSpPr/>
          <p:nvPr/>
        </p:nvSpPr>
        <p:spPr>
          <a:xfrm>
            <a:off x="1849734" y="1231901"/>
            <a:ext cx="2351459" cy="5091854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/>
          <p:cNvSpPr/>
          <p:nvPr/>
        </p:nvSpPr>
        <p:spPr>
          <a:xfrm>
            <a:off x="2168313" y="4782926"/>
            <a:ext cx="1723696" cy="830317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ounded Rectangle 19"/>
          <p:cNvSpPr/>
          <p:nvPr/>
        </p:nvSpPr>
        <p:spPr>
          <a:xfrm>
            <a:off x="1951797" y="4092390"/>
            <a:ext cx="2156728" cy="1715294"/>
          </a:xfrm>
          <a:prstGeom prst="roundRect">
            <a:avLst/>
          </a:prstGeom>
          <a:noFill/>
          <a:ln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ounded Rectangle 20"/>
          <p:cNvSpPr/>
          <p:nvPr/>
        </p:nvSpPr>
        <p:spPr>
          <a:xfrm>
            <a:off x="1853003" y="3987287"/>
            <a:ext cx="5376396" cy="2336468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/>
          <p:cNvSpPr txBox="1"/>
          <p:nvPr/>
        </p:nvSpPr>
        <p:spPr>
          <a:xfrm>
            <a:off x="8339442" y="4991773"/>
            <a:ext cx="14654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Parking space</a:t>
            </a:r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2655745" y="2258032"/>
            <a:ext cx="8610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Vehicle</a:t>
            </a:r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2232424" y="4932696"/>
            <a:ext cx="170771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/>
              <a:t>Service application / </a:t>
            </a:r>
          </a:p>
          <a:p>
            <a:pPr algn="ctr"/>
            <a:r>
              <a:rPr lang="en-US" sz="1400" dirty="0" smtClean="0"/>
              <a:t>user interface</a:t>
            </a:r>
            <a:endParaRPr lang="en-US" sz="1400" dirty="0"/>
          </a:p>
        </p:txBody>
      </p:sp>
      <p:sp>
        <p:nvSpPr>
          <p:cNvPr id="25" name="TextBox 24"/>
          <p:cNvSpPr txBox="1"/>
          <p:nvPr/>
        </p:nvSpPr>
        <p:spPr>
          <a:xfrm>
            <a:off x="8362725" y="2258032"/>
            <a:ext cx="13135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Power plant</a:t>
            </a:r>
            <a:endParaRPr lang="en-US" dirty="0"/>
          </a:p>
        </p:txBody>
      </p:sp>
      <p:sp>
        <p:nvSpPr>
          <p:cNvPr id="26" name="TextBox 25"/>
          <p:cNvSpPr txBox="1"/>
          <p:nvPr/>
        </p:nvSpPr>
        <p:spPr>
          <a:xfrm>
            <a:off x="5321930" y="2255170"/>
            <a:ext cx="151689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/>
              <a:t>Electricity transfer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5369052" y="4942677"/>
            <a:ext cx="134382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/>
              <a:t>Access point / </a:t>
            </a:r>
          </a:p>
          <a:p>
            <a:pPr algn="ctr"/>
            <a:r>
              <a:rPr lang="en-US" sz="1400" dirty="0" smtClean="0"/>
              <a:t>charging gadget</a:t>
            </a:r>
            <a:endParaRPr lang="en-US" sz="1400" dirty="0"/>
          </a:p>
        </p:txBody>
      </p:sp>
      <p:sp>
        <p:nvSpPr>
          <p:cNvPr id="28" name="TextBox 27"/>
          <p:cNvSpPr txBox="1"/>
          <p:nvPr/>
        </p:nvSpPr>
        <p:spPr>
          <a:xfrm>
            <a:off x="5157814" y="4109461"/>
            <a:ext cx="183107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Physical charging </a:t>
            </a:r>
          </a:p>
          <a:p>
            <a:pPr algn="ctr"/>
            <a:r>
              <a:rPr lang="en-US" dirty="0" smtClean="0"/>
              <a:t>operation</a:t>
            </a:r>
            <a:endParaRPr lang="en-US" dirty="0"/>
          </a:p>
        </p:txBody>
      </p:sp>
      <p:sp>
        <p:nvSpPr>
          <p:cNvPr id="29" name="TextBox 28"/>
          <p:cNvSpPr txBox="1"/>
          <p:nvPr/>
        </p:nvSpPr>
        <p:spPr>
          <a:xfrm>
            <a:off x="5135320" y="1479962"/>
            <a:ext cx="19213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Account operation</a:t>
            </a:r>
            <a:endParaRPr lang="en-US"/>
          </a:p>
        </p:txBody>
      </p:sp>
      <p:sp>
        <p:nvSpPr>
          <p:cNvPr id="30" name="TextBox 29"/>
          <p:cNvSpPr txBox="1"/>
          <p:nvPr/>
        </p:nvSpPr>
        <p:spPr>
          <a:xfrm>
            <a:off x="8008950" y="1493620"/>
            <a:ext cx="22158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Electricity </a:t>
            </a:r>
            <a:r>
              <a:rPr lang="en-US" dirty="0" err="1" smtClean="0"/>
              <a:t>provisioner</a:t>
            </a:r>
            <a:endParaRPr lang="en-US" dirty="0"/>
          </a:p>
        </p:txBody>
      </p:sp>
      <p:sp>
        <p:nvSpPr>
          <p:cNvPr id="31" name="TextBox 30"/>
          <p:cNvSpPr txBox="1"/>
          <p:nvPr/>
        </p:nvSpPr>
        <p:spPr>
          <a:xfrm>
            <a:off x="1951796" y="4192968"/>
            <a:ext cx="20917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mtClean="0"/>
              <a:t>Application provider</a:t>
            </a:r>
            <a:endParaRPr lang="en-US" dirty="0"/>
          </a:p>
        </p:txBody>
      </p:sp>
      <p:sp>
        <p:nvSpPr>
          <p:cNvPr id="32" name="TextBox 31"/>
          <p:cNvSpPr txBox="1"/>
          <p:nvPr/>
        </p:nvSpPr>
        <p:spPr>
          <a:xfrm>
            <a:off x="2035479" y="1479962"/>
            <a:ext cx="19799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Charging operation</a:t>
            </a:r>
            <a:endParaRPr lang="en-US" dirty="0"/>
          </a:p>
        </p:txBody>
      </p:sp>
      <p:sp>
        <p:nvSpPr>
          <p:cNvPr id="33" name="TextBox 32"/>
          <p:cNvSpPr txBox="1"/>
          <p:nvPr/>
        </p:nvSpPr>
        <p:spPr>
          <a:xfrm>
            <a:off x="8010411" y="4137019"/>
            <a:ext cx="207614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Venue </a:t>
            </a:r>
            <a:r>
              <a:rPr lang="en-US" smtClean="0"/>
              <a:t>or household</a:t>
            </a:r>
            <a:endParaRPr lang="en-US" dirty="0" smtClean="0"/>
          </a:p>
          <a:p>
            <a:pPr algn="ctr"/>
            <a:r>
              <a:rPr lang="en-US" dirty="0" smtClean="0"/>
              <a:t>ownership</a:t>
            </a:r>
            <a:endParaRPr lang="en-US" dirty="0"/>
          </a:p>
        </p:txBody>
      </p:sp>
      <p:cxnSp>
        <p:nvCxnSpPr>
          <p:cNvPr id="43" name="Straight Arrow Connector 42"/>
          <p:cNvCxnSpPr>
            <a:stCxn id="4" idx="2"/>
            <a:endCxn id="10" idx="6"/>
          </p:cNvCxnSpPr>
          <p:nvPr/>
        </p:nvCxnSpPr>
        <p:spPr>
          <a:xfrm flipH="1" flipV="1">
            <a:off x="6906700" y="2432188"/>
            <a:ext cx="1279107" cy="0"/>
          </a:xfrm>
          <a:prstGeom prst="straightConnector1">
            <a:avLst/>
          </a:prstGeom>
          <a:ln w="28575">
            <a:headEnd type="triangle"/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60" name="Straight Arrow Connector 59"/>
          <p:cNvCxnSpPr/>
          <p:nvPr/>
        </p:nvCxnSpPr>
        <p:spPr>
          <a:xfrm flipH="1" flipV="1">
            <a:off x="3903897" y="5204287"/>
            <a:ext cx="1279107" cy="0"/>
          </a:xfrm>
          <a:prstGeom prst="straightConnector1">
            <a:avLst/>
          </a:prstGeom>
          <a:ln w="28575">
            <a:headEnd type="triangle"/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64" name="TextBox 63"/>
          <p:cNvSpPr txBox="1"/>
          <p:nvPr/>
        </p:nvSpPr>
        <p:spPr>
          <a:xfrm>
            <a:off x="3911846" y="5901974"/>
            <a:ext cx="167456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MANUFACTURER OY</a:t>
            </a:r>
            <a:endParaRPr lang="en-US" sz="1400" dirty="0"/>
          </a:p>
        </p:txBody>
      </p:sp>
      <p:cxnSp>
        <p:nvCxnSpPr>
          <p:cNvPr id="67" name="Straight Arrow Connector 66"/>
          <p:cNvCxnSpPr/>
          <p:nvPr/>
        </p:nvCxnSpPr>
        <p:spPr>
          <a:xfrm flipH="1">
            <a:off x="7229400" y="2288809"/>
            <a:ext cx="641097" cy="0"/>
          </a:xfrm>
          <a:prstGeom prst="straightConnector1">
            <a:avLst/>
          </a:prstGeom>
          <a:ln w="57150"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3" name="Straight Arrow Connector 72"/>
          <p:cNvCxnSpPr/>
          <p:nvPr/>
        </p:nvCxnSpPr>
        <p:spPr>
          <a:xfrm flipH="1">
            <a:off x="7229400" y="5067569"/>
            <a:ext cx="641097" cy="0"/>
          </a:xfrm>
          <a:prstGeom prst="straightConnector1">
            <a:avLst/>
          </a:prstGeom>
          <a:ln w="57150"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4" name="TextBox 73"/>
          <p:cNvSpPr txBox="1"/>
          <p:nvPr/>
        </p:nvSpPr>
        <p:spPr>
          <a:xfrm>
            <a:off x="7969291" y="5901312"/>
            <a:ext cx="11786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VENUE OY AB</a:t>
            </a:r>
            <a:endParaRPr lang="en-US" sz="1400" dirty="0"/>
          </a:p>
        </p:txBody>
      </p:sp>
      <p:sp>
        <p:nvSpPr>
          <p:cNvPr id="76" name="TextBox 75"/>
          <p:cNvSpPr txBox="1"/>
          <p:nvPr/>
        </p:nvSpPr>
        <p:spPr>
          <a:xfrm>
            <a:off x="7985164" y="3106528"/>
            <a:ext cx="183890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POWER PRODUCER OY</a:t>
            </a:r>
            <a:endParaRPr lang="en-US" sz="1400" dirty="0"/>
          </a:p>
        </p:txBody>
      </p:sp>
      <p:sp>
        <p:nvSpPr>
          <p:cNvPr id="78" name="TextBox 77"/>
          <p:cNvSpPr txBox="1"/>
          <p:nvPr/>
        </p:nvSpPr>
        <p:spPr>
          <a:xfrm>
            <a:off x="4985247" y="3073279"/>
            <a:ext cx="192206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POWER DITRIBUTOR OY</a:t>
            </a:r>
            <a:endParaRPr lang="en-US" sz="1400" dirty="0"/>
          </a:p>
        </p:txBody>
      </p:sp>
      <p:cxnSp>
        <p:nvCxnSpPr>
          <p:cNvPr id="49" name="Straight Arrow Connector 48"/>
          <p:cNvCxnSpPr/>
          <p:nvPr/>
        </p:nvCxnSpPr>
        <p:spPr>
          <a:xfrm flipV="1">
            <a:off x="8886260" y="3586218"/>
            <a:ext cx="0" cy="407800"/>
          </a:xfrm>
          <a:prstGeom prst="straightConnector1">
            <a:avLst/>
          </a:prstGeom>
          <a:ln w="57150"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2" name="Straight Arrow Connector 51"/>
          <p:cNvCxnSpPr/>
          <p:nvPr/>
        </p:nvCxnSpPr>
        <p:spPr>
          <a:xfrm flipH="1" flipV="1">
            <a:off x="6906700" y="5204287"/>
            <a:ext cx="1279107" cy="0"/>
          </a:xfrm>
          <a:prstGeom prst="straightConnector1">
            <a:avLst/>
          </a:prstGeom>
          <a:ln w="28575">
            <a:headEnd type="triangle"/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54" name="Straight Arrow Connector 53"/>
          <p:cNvCxnSpPr/>
          <p:nvPr/>
        </p:nvCxnSpPr>
        <p:spPr>
          <a:xfrm flipV="1">
            <a:off x="7835564" y="404112"/>
            <a:ext cx="0" cy="407800"/>
          </a:xfrm>
          <a:prstGeom prst="straightConnector1">
            <a:avLst/>
          </a:prstGeom>
          <a:ln w="57150"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5" name="TextBox 54"/>
          <p:cNvSpPr txBox="1"/>
          <p:nvPr/>
        </p:nvSpPr>
        <p:spPr>
          <a:xfrm>
            <a:off x="7991834" y="448463"/>
            <a:ext cx="150355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/>
              <a:t>Business interface</a:t>
            </a:r>
          </a:p>
        </p:txBody>
      </p:sp>
      <p:cxnSp>
        <p:nvCxnSpPr>
          <p:cNvPr id="56" name="Straight Arrow Connector 55"/>
          <p:cNvCxnSpPr/>
          <p:nvPr/>
        </p:nvCxnSpPr>
        <p:spPr>
          <a:xfrm flipV="1">
            <a:off x="9656849" y="389793"/>
            <a:ext cx="1" cy="491931"/>
          </a:xfrm>
          <a:prstGeom prst="straightConnector1">
            <a:avLst/>
          </a:prstGeom>
          <a:ln w="28575">
            <a:headEnd type="triangle"/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57" name="TextBox 56"/>
          <p:cNvSpPr txBox="1"/>
          <p:nvPr/>
        </p:nvSpPr>
        <p:spPr>
          <a:xfrm>
            <a:off x="9670248" y="448463"/>
            <a:ext cx="154407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/>
              <a:t>Technical interface</a:t>
            </a:r>
          </a:p>
        </p:txBody>
      </p:sp>
      <p:sp>
        <p:nvSpPr>
          <p:cNvPr id="65" name="TextBox 64"/>
          <p:cNvSpPr txBox="1"/>
          <p:nvPr/>
        </p:nvSpPr>
        <p:spPr>
          <a:xfrm>
            <a:off x="6337565" y="3632440"/>
            <a:ext cx="21969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 smtClean="0"/>
              <a:t>Open smart grid protocol (KWH)</a:t>
            </a:r>
          </a:p>
        </p:txBody>
      </p:sp>
    </p:spTree>
    <p:extLst>
      <p:ext uri="{BB962C8B-B14F-4D97-AF65-F5344CB8AC3E}">
        <p14:creationId xmlns:p14="http://schemas.microsoft.com/office/powerpoint/2010/main" val="803974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3" name="Straight Arrow Connector 52"/>
          <p:cNvCxnSpPr>
            <a:stCxn id="7" idx="0"/>
            <a:endCxn id="10" idx="5"/>
          </p:cNvCxnSpPr>
          <p:nvPr/>
        </p:nvCxnSpPr>
        <p:spPr>
          <a:xfrm flipH="1" flipV="1">
            <a:off x="6654271" y="2725749"/>
            <a:ext cx="2393384" cy="2053399"/>
          </a:xfrm>
          <a:prstGeom prst="straightConnector1">
            <a:avLst/>
          </a:prstGeom>
          <a:ln w="28575">
            <a:headEnd type="triangle"/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/>
          <p:nvPr/>
        </p:nvCxnSpPr>
        <p:spPr>
          <a:xfrm flipH="1">
            <a:off x="3075661" y="2876770"/>
            <a:ext cx="5610" cy="1934968"/>
          </a:xfrm>
          <a:prstGeom prst="straightConnector1">
            <a:avLst/>
          </a:prstGeom>
          <a:ln w="28575">
            <a:headEnd type="triangle"/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485775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Consumer driven VNC</a:t>
            </a:r>
            <a:endParaRPr lang="en-US" dirty="0"/>
          </a:p>
        </p:txBody>
      </p:sp>
      <p:sp>
        <p:nvSpPr>
          <p:cNvPr id="4" name="Oval 3"/>
          <p:cNvSpPr/>
          <p:nvPr/>
        </p:nvSpPr>
        <p:spPr>
          <a:xfrm>
            <a:off x="8185807" y="2027540"/>
            <a:ext cx="1723696" cy="830317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ounded Rectangle 4"/>
          <p:cNvSpPr/>
          <p:nvPr/>
        </p:nvSpPr>
        <p:spPr>
          <a:xfrm>
            <a:off x="7969291" y="1337004"/>
            <a:ext cx="2156728" cy="1715294"/>
          </a:xfrm>
          <a:prstGeom prst="roundRect">
            <a:avLst/>
          </a:prstGeom>
          <a:noFill/>
          <a:ln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ounded Rectangle 5"/>
          <p:cNvSpPr/>
          <p:nvPr/>
        </p:nvSpPr>
        <p:spPr>
          <a:xfrm>
            <a:off x="7870497" y="1231901"/>
            <a:ext cx="2354317" cy="2354317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8185807" y="4779148"/>
            <a:ext cx="1723696" cy="830317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ounded Rectangle 7"/>
          <p:cNvSpPr/>
          <p:nvPr/>
        </p:nvSpPr>
        <p:spPr>
          <a:xfrm>
            <a:off x="7969291" y="4088612"/>
            <a:ext cx="2156728" cy="1715294"/>
          </a:xfrm>
          <a:prstGeom prst="roundRect">
            <a:avLst/>
          </a:prstGeom>
          <a:noFill/>
          <a:ln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5183004" y="2017029"/>
            <a:ext cx="1723696" cy="830317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ounded Rectangle 10"/>
          <p:cNvSpPr/>
          <p:nvPr/>
        </p:nvSpPr>
        <p:spPr>
          <a:xfrm>
            <a:off x="4966488" y="1326493"/>
            <a:ext cx="2156728" cy="1715294"/>
          </a:xfrm>
          <a:prstGeom prst="roundRect">
            <a:avLst/>
          </a:prstGeom>
          <a:noFill/>
          <a:ln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ounded Rectangle 11"/>
          <p:cNvSpPr/>
          <p:nvPr/>
        </p:nvSpPr>
        <p:spPr>
          <a:xfrm>
            <a:off x="4867694" y="1221390"/>
            <a:ext cx="2354317" cy="2354317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/>
          <p:cNvSpPr/>
          <p:nvPr/>
        </p:nvSpPr>
        <p:spPr>
          <a:xfrm>
            <a:off x="2168806" y="2027540"/>
            <a:ext cx="1723696" cy="830317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ounded Rectangle 13"/>
          <p:cNvSpPr/>
          <p:nvPr/>
        </p:nvSpPr>
        <p:spPr>
          <a:xfrm>
            <a:off x="1952290" y="1337004"/>
            <a:ext cx="2156728" cy="1715294"/>
          </a:xfrm>
          <a:prstGeom prst="roundRect">
            <a:avLst/>
          </a:prstGeom>
          <a:noFill/>
          <a:ln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ounded Rectangle 14"/>
          <p:cNvSpPr/>
          <p:nvPr/>
        </p:nvSpPr>
        <p:spPr>
          <a:xfrm>
            <a:off x="4842289" y="3983510"/>
            <a:ext cx="5382523" cy="2340246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/>
          <p:cNvSpPr/>
          <p:nvPr/>
        </p:nvSpPr>
        <p:spPr>
          <a:xfrm>
            <a:off x="5183004" y="4779148"/>
            <a:ext cx="1723696" cy="830317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ounded Rectangle 16"/>
          <p:cNvSpPr/>
          <p:nvPr/>
        </p:nvSpPr>
        <p:spPr>
          <a:xfrm>
            <a:off x="4966488" y="4088612"/>
            <a:ext cx="2156728" cy="1715294"/>
          </a:xfrm>
          <a:prstGeom prst="roundRect">
            <a:avLst/>
          </a:prstGeom>
          <a:noFill/>
          <a:ln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ounded Rectangle 17"/>
          <p:cNvSpPr/>
          <p:nvPr/>
        </p:nvSpPr>
        <p:spPr>
          <a:xfrm>
            <a:off x="1849734" y="1231901"/>
            <a:ext cx="2351459" cy="2350209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/>
          <p:cNvSpPr/>
          <p:nvPr/>
        </p:nvSpPr>
        <p:spPr>
          <a:xfrm>
            <a:off x="2168313" y="4782926"/>
            <a:ext cx="1723696" cy="830317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ounded Rectangle 19"/>
          <p:cNvSpPr/>
          <p:nvPr/>
        </p:nvSpPr>
        <p:spPr>
          <a:xfrm>
            <a:off x="1951797" y="4092390"/>
            <a:ext cx="2156728" cy="1715294"/>
          </a:xfrm>
          <a:prstGeom prst="roundRect">
            <a:avLst/>
          </a:prstGeom>
          <a:noFill/>
          <a:ln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ounded Rectangle 20"/>
          <p:cNvSpPr/>
          <p:nvPr/>
        </p:nvSpPr>
        <p:spPr>
          <a:xfrm>
            <a:off x="1849734" y="3987287"/>
            <a:ext cx="2351459" cy="2336468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/>
          <p:cNvSpPr txBox="1"/>
          <p:nvPr/>
        </p:nvSpPr>
        <p:spPr>
          <a:xfrm>
            <a:off x="8339442" y="4991773"/>
            <a:ext cx="14654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Parking space</a:t>
            </a:r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2655745" y="2258032"/>
            <a:ext cx="8610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Vehicle</a:t>
            </a:r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2232424" y="4932696"/>
            <a:ext cx="170771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/>
              <a:t>Service application / </a:t>
            </a:r>
          </a:p>
          <a:p>
            <a:pPr algn="ctr"/>
            <a:r>
              <a:rPr lang="en-US" sz="1400" dirty="0" smtClean="0"/>
              <a:t>user interface</a:t>
            </a:r>
            <a:endParaRPr lang="en-US" sz="1400" dirty="0"/>
          </a:p>
        </p:txBody>
      </p:sp>
      <p:sp>
        <p:nvSpPr>
          <p:cNvPr id="25" name="TextBox 24"/>
          <p:cNvSpPr txBox="1"/>
          <p:nvPr/>
        </p:nvSpPr>
        <p:spPr>
          <a:xfrm>
            <a:off x="8362725" y="2258032"/>
            <a:ext cx="13135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Power plant</a:t>
            </a:r>
            <a:endParaRPr lang="en-US" dirty="0"/>
          </a:p>
        </p:txBody>
      </p:sp>
      <p:sp>
        <p:nvSpPr>
          <p:cNvPr id="26" name="TextBox 25"/>
          <p:cNvSpPr txBox="1"/>
          <p:nvPr/>
        </p:nvSpPr>
        <p:spPr>
          <a:xfrm>
            <a:off x="5321930" y="2255170"/>
            <a:ext cx="151689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/>
              <a:t>Electricity transfer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5369052" y="4942677"/>
            <a:ext cx="134382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/>
              <a:t>Access point / </a:t>
            </a:r>
          </a:p>
          <a:p>
            <a:pPr algn="ctr"/>
            <a:r>
              <a:rPr lang="en-US" sz="1400" dirty="0" smtClean="0"/>
              <a:t>charging gadget</a:t>
            </a:r>
            <a:endParaRPr lang="en-US" sz="1400" dirty="0"/>
          </a:p>
        </p:txBody>
      </p:sp>
      <p:sp>
        <p:nvSpPr>
          <p:cNvPr id="28" name="TextBox 27"/>
          <p:cNvSpPr txBox="1"/>
          <p:nvPr/>
        </p:nvSpPr>
        <p:spPr>
          <a:xfrm>
            <a:off x="5157814" y="4109461"/>
            <a:ext cx="183107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Physical charging </a:t>
            </a:r>
          </a:p>
          <a:p>
            <a:pPr algn="ctr"/>
            <a:r>
              <a:rPr lang="en-US" dirty="0" smtClean="0"/>
              <a:t>operation</a:t>
            </a:r>
            <a:endParaRPr lang="en-US" dirty="0"/>
          </a:p>
        </p:txBody>
      </p:sp>
      <p:sp>
        <p:nvSpPr>
          <p:cNvPr id="29" name="TextBox 28"/>
          <p:cNvSpPr txBox="1"/>
          <p:nvPr/>
        </p:nvSpPr>
        <p:spPr>
          <a:xfrm>
            <a:off x="5135320" y="1479962"/>
            <a:ext cx="19213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Account operation</a:t>
            </a:r>
            <a:endParaRPr lang="en-US"/>
          </a:p>
        </p:txBody>
      </p:sp>
      <p:sp>
        <p:nvSpPr>
          <p:cNvPr id="30" name="TextBox 29"/>
          <p:cNvSpPr txBox="1"/>
          <p:nvPr/>
        </p:nvSpPr>
        <p:spPr>
          <a:xfrm>
            <a:off x="8008950" y="1493620"/>
            <a:ext cx="22158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Electricity </a:t>
            </a:r>
            <a:r>
              <a:rPr lang="en-US" dirty="0" err="1" smtClean="0"/>
              <a:t>provisioner</a:t>
            </a:r>
            <a:endParaRPr lang="en-US" dirty="0"/>
          </a:p>
        </p:txBody>
      </p:sp>
      <p:sp>
        <p:nvSpPr>
          <p:cNvPr id="31" name="TextBox 30"/>
          <p:cNvSpPr txBox="1"/>
          <p:nvPr/>
        </p:nvSpPr>
        <p:spPr>
          <a:xfrm>
            <a:off x="1951796" y="4192968"/>
            <a:ext cx="20917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mtClean="0"/>
              <a:t>Application provider</a:t>
            </a:r>
            <a:endParaRPr lang="en-US" dirty="0"/>
          </a:p>
        </p:txBody>
      </p:sp>
      <p:sp>
        <p:nvSpPr>
          <p:cNvPr id="32" name="TextBox 31"/>
          <p:cNvSpPr txBox="1"/>
          <p:nvPr/>
        </p:nvSpPr>
        <p:spPr>
          <a:xfrm>
            <a:off x="2035479" y="1479962"/>
            <a:ext cx="19799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Charging operation</a:t>
            </a:r>
            <a:endParaRPr lang="en-US" dirty="0"/>
          </a:p>
        </p:txBody>
      </p:sp>
      <p:sp>
        <p:nvSpPr>
          <p:cNvPr id="33" name="TextBox 32"/>
          <p:cNvSpPr txBox="1"/>
          <p:nvPr/>
        </p:nvSpPr>
        <p:spPr>
          <a:xfrm>
            <a:off x="8010411" y="4137019"/>
            <a:ext cx="207614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Venue </a:t>
            </a:r>
            <a:r>
              <a:rPr lang="en-US" smtClean="0"/>
              <a:t>or household</a:t>
            </a:r>
            <a:endParaRPr lang="en-US" dirty="0" smtClean="0"/>
          </a:p>
          <a:p>
            <a:pPr algn="ctr"/>
            <a:r>
              <a:rPr lang="en-US" dirty="0" smtClean="0"/>
              <a:t>ownership</a:t>
            </a:r>
            <a:endParaRPr lang="en-US" dirty="0"/>
          </a:p>
        </p:txBody>
      </p:sp>
      <p:cxnSp>
        <p:nvCxnSpPr>
          <p:cNvPr id="43" name="Straight Arrow Connector 42"/>
          <p:cNvCxnSpPr>
            <a:stCxn id="4" idx="2"/>
            <a:endCxn id="10" idx="6"/>
          </p:cNvCxnSpPr>
          <p:nvPr/>
        </p:nvCxnSpPr>
        <p:spPr>
          <a:xfrm flipH="1" flipV="1">
            <a:off x="6906700" y="2432188"/>
            <a:ext cx="1279107" cy="0"/>
          </a:xfrm>
          <a:prstGeom prst="straightConnector1">
            <a:avLst/>
          </a:prstGeom>
          <a:ln w="28575">
            <a:headEnd type="triangle"/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60" name="Straight Arrow Connector 59"/>
          <p:cNvCxnSpPr/>
          <p:nvPr/>
        </p:nvCxnSpPr>
        <p:spPr>
          <a:xfrm flipH="1" flipV="1">
            <a:off x="3903897" y="5204287"/>
            <a:ext cx="1279107" cy="0"/>
          </a:xfrm>
          <a:prstGeom prst="straightConnector1">
            <a:avLst/>
          </a:prstGeom>
          <a:ln w="28575">
            <a:headEnd type="triangle"/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64" name="TextBox 63"/>
          <p:cNvSpPr txBox="1"/>
          <p:nvPr/>
        </p:nvSpPr>
        <p:spPr>
          <a:xfrm>
            <a:off x="2118579" y="5884493"/>
            <a:ext cx="181376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smtClean="0"/>
              <a:t>SERVICE PROVIDER OY</a:t>
            </a:r>
            <a:endParaRPr lang="en-US" sz="1400" dirty="0"/>
          </a:p>
        </p:txBody>
      </p:sp>
      <p:cxnSp>
        <p:nvCxnSpPr>
          <p:cNvPr id="67" name="Straight Arrow Connector 66"/>
          <p:cNvCxnSpPr/>
          <p:nvPr/>
        </p:nvCxnSpPr>
        <p:spPr>
          <a:xfrm flipH="1">
            <a:off x="7229400" y="2288809"/>
            <a:ext cx="641097" cy="0"/>
          </a:xfrm>
          <a:prstGeom prst="straightConnector1">
            <a:avLst/>
          </a:prstGeom>
          <a:ln w="57150"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3" name="Straight Arrow Connector 72"/>
          <p:cNvCxnSpPr/>
          <p:nvPr/>
        </p:nvCxnSpPr>
        <p:spPr>
          <a:xfrm flipH="1">
            <a:off x="4217807" y="5037637"/>
            <a:ext cx="641097" cy="0"/>
          </a:xfrm>
          <a:prstGeom prst="straightConnector1">
            <a:avLst/>
          </a:prstGeom>
          <a:ln w="57150"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4" name="TextBox 73"/>
          <p:cNvSpPr txBox="1"/>
          <p:nvPr/>
        </p:nvSpPr>
        <p:spPr>
          <a:xfrm>
            <a:off x="6941785" y="5913042"/>
            <a:ext cx="118352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smtClean="0"/>
              <a:t>CONSUMER X</a:t>
            </a:r>
            <a:endParaRPr lang="en-US" sz="1400" dirty="0"/>
          </a:p>
        </p:txBody>
      </p:sp>
      <p:sp>
        <p:nvSpPr>
          <p:cNvPr id="76" name="TextBox 75"/>
          <p:cNvSpPr txBox="1"/>
          <p:nvPr/>
        </p:nvSpPr>
        <p:spPr>
          <a:xfrm>
            <a:off x="7985164" y="3106528"/>
            <a:ext cx="183890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POWER PRODUCER OY</a:t>
            </a:r>
            <a:endParaRPr lang="en-US" sz="1400" dirty="0"/>
          </a:p>
        </p:txBody>
      </p:sp>
      <p:sp>
        <p:nvSpPr>
          <p:cNvPr id="78" name="TextBox 77"/>
          <p:cNvSpPr txBox="1"/>
          <p:nvPr/>
        </p:nvSpPr>
        <p:spPr>
          <a:xfrm>
            <a:off x="4985247" y="3073279"/>
            <a:ext cx="192206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POWER DITRIBUTOR OY</a:t>
            </a:r>
            <a:endParaRPr lang="en-US" sz="1400" dirty="0"/>
          </a:p>
        </p:txBody>
      </p:sp>
      <p:cxnSp>
        <p:nvCxnSpPr>
          <p:cNvPr id="49" name="Straight Arrow Connector 48"/>
          <p:cNvCxnSpPr/>
          <p:nvPr/>
        </p:nvCxnSpPr>
        <p:spPr>
          <a:xfrm flipV="1">
            <a:off x="8886260" y="3586218"/>
            <a:ext cx="0" cy="407800"/>
          </a:xfrm>
          <a:prstGeom prst="straightConnector1">
            <a:avLst/>
          </a:prstGeom>
          <a:ln w="57150"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2" name="Straight Arrow Connector 51"/>
          <p:cNvCxnSpPr/>
          <p:nvPr/>
        </p:nvCxnSpPr>
        <p:spPr>
          <a:xfrm flipH="1" flipV="1">
            <a:off x="6906700" y="5204287"/>
            <a:ext cx="1279107" cy="0"/>
          </a:xfrm>
          <a:prstGeom prst="straightConnector1">
            <a:avLst/>
          </a:prstGeom>
          <a:ln w="28575">
            <a:headEnd type="triangle"/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54" name="Straight Arrow Connector 53"/>
          <p:cNvCxnSpPr/>
          <p:nvPr/>
        </p:nvCxnSpPr>
        <p:spPr>
          <a:xfrm flipV="1">
            <a:off x="7835564" y="404112"/>
            <a:ext cx="0" cy="407800"/>
          </a:xfrm>
          <a:prstGeom prst="straightConnector1">
            <a:avLst/>
          </a:prstGeom>
          <a:ln w="57150"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5" name="TextBox 54"/>
          <p:cNvSpPr txBox="1"/>
          <p:nvPr/>
        </p:nvSpPr>
        <p:spPr>
          <a:xfrm>
            <a:off x="7991834" y="448463"/>
            <a:ext cx="150355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/>
              <a:t>Business interface</a:t>
            </a:r>
          </a:p>
        </p:txBody>
      </p:sp>
      <p:cxnSp>
        <p:nvCxnSpPr>
          <p:cNvPr id="56" name="Straight Arrow Connector 55"/>
          <p:cNvCxnSpPr/>
          <p:nvPr/>
        </p:nvCxnSpPr>
        <p:spPr>
          <a:xfrm flipV="1">
            <a:off x="9656849" y="389793"/>
            <a:ext cx="1" cy="491931"/>
          </a:xfrm>
          <a:prstGeom prst="straightConnector1">
            <a:avLst/>
          </a:prstGeom>
          <a:ln w="28575">
            <a:headEnd type="triangle"/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57" name="TextBox 56"/>
          <p:cNvSpPr txBox="1"/>
          <p:nvPr/>
        </p:nvSpPr>
        <p:spPr>
          <a:xfrm>
            <a:off x="9670248" y="448463"/>
            <a:ext cx="154407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/>
              <a:t>Technical interface</a:t>
            </a:r>
          </a:p>
        </p:txBody>
      </p:sp>
      <p:sp>
        <p:nvSpPr>
          <p:cNvPr id="65" name="TextBox 64"/>
          <p:cNvSpPr txBox="1"/>
          <p:nvPr/>
        </p:nvSpPr>
        <p:spPr>
          <a:xfrm>
            <a:off x="6337565" y="3632440"/>
            <a:ext cx="21969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 smtClean="0"/>
              <a:t>Open smart grid protocol (KWH)</a:t>
            </a:r>
          </a:p>
        </p:txBody>
      </p:sp>
      <p:sp>
        <p:nvSpPr>
          <p:cNvPr id="3" name="Freeform 2"/>
          <p:cNvSpPr/>
          <p:nvPr/>
        </p:nvSpPr>
        <p:spPr>
          <a:xfrm rot="9576044">
            <a:off x="4373222" y="1891873"/>
            <a:ext cx="1484536" cy="2443397"/>
          </a:xfrm>
          <a:custGeom>
            <a:avLst/>
            <a:gdLst>
              <a:gd name="connsiteX0" fmla="*/ 0 w 2237764"/>
              <a:gd name="connsiteY0" fmla="*/ 0 h 5561761"/>
              <a:gd name="connsiteX1" fmla="*/ 2128603 w 2237764"/>
              <a:gd name="connsiteY1" fmla="*/ 2023673 h 5561761"/>
              <a:gd name="connsiteX2" fmla="*/ 1918741 w 2237764"/>
              <a:gd name="connsiteY2" fmla="*/ 5276538 h 5561761"/>
              <a:gd name="connsiteX3" fmla="*/ 1828800 w 2237764"/>
              <a:gd name="connsiteY3" fmla="*/ 5396459 h 55617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37764" h="5561761">
                <a:moveTo>
                  <a:pt x="0" y="0"/>
                </a:moveTo>
                <a:cubicBezTo>
                  <a:pt x="904406" y="572125"/>
                  <a:pt x="1808813" y="1144250"/>
                  <a:pt x="2128603" y="2023673"/>
                </a:cubicBezTo>
                <a:cubicBezTo>
                  <a:pt x="2448393" y="2903096"/>
                  <a:pt x="1968708" y="4714407"/>
                  <a:pt x="1918741" y="5276538"/>
                </a:cubicBezTo>
                <a:cubicBezTo>
                  <a:pt x="1868774" y="5838669"/>
                  <a:pt x="1828800" y="5396459"/>
                  <a:pt x="1828800" y="5396459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Freeform 50"/>
          <p:cNvSpPr/>
          <p:nvPr/>
        </p:nvSpPr>
        <p:spPr>
          <a:xfrm rot="20467632">
            <a:off x="3221094" y="3287991"/>
            <a:ext cx="1484536" cy="2443397"/>
          </a:xfrm>
          <a:custGeom>
            <a:avLst/>
            <a:gdLst>
              <a:gd name="connsiteX0" fmla="*/ 0 w 2237764"/>
              <a:gd name="connsiteY0" fmla="*/ 0 h 5561761"/>
              <a:gd name="connsiteX1" fmla="*/ 2128603 w 2237764"/>
              <a:gd name="connsiteY1" fmla="*/ 2023673 h 5561761"/>
              <a:gd name="connsiteX2" fmla="*/ 1918741 w 2237764"/>
              <a:gd name="connsiteY2" fmla="*/ 5276538 h 5561761"/>
              <a:gd name="connsiteX3" fmla="*/ 1828800 w 2237764"/>
              <a:gd name="connsiteY3" fmla="*/ 5396459 h 55617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37764" h="5561761">
                <a:moveTo>
                  <a:pt x="0" y="0"/>
                </a:moveTo>
                <a:cubicBezTo>
                  <a:pt x="904406" y="572125"/>
                  <a:pt x="1808813" y="1144250"/>
                  <a:pt x="2128603" y="2023673"/>
                </a:cubicBezTo>
                <a:cubicBezTo>
                  <a:pt x="2448393" y="2903096"/>
                  <a:pt x="1968708" y="4714407"/>
                  <a:pt x="1918741" y="5276538"/>
                </a:cubicBezTo>
                <a:cubicBezTo>
                  <a:pt x="1868774" y="5838669"/>
                  <a:pt x="1828800" y="5396459"/>
                  <a:pt x="1828800" y="5396459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7515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3" name="Straight Arrow Connector 52"/>
          <p:cNvCxnSpPr>
            <a:stCxn id="7" idx="0"/>
            <a:endCxn id="10" idx="5"/>
          </p:cNvCxnSpPr>
          <p:nvPr/>
        </p:nvCxnSpPr>
        <p:spPr>
          <a:xfrm flipH="1" flipV="1">
            <a:off x="6654271" y="2725749"/>
            <a:ext cx="2393384" cy="2053399"/>
          </a:xfrm>
          <a:prstGeom prst="straightConnector1">
            <a:avLst/>
          </a:prstGeom>
          <a:ln w="28575">
            <a:headEnd type="triangle"/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/>
          <p:nvPr/>
        </p:nvCxnSpPr>
        <p:spPr>
          <a:xfrm flipH="1">
            <a:off x="3075661" y="2876770"/>
            <a:ext cx="5610" cy="1934968"/>
          </a:xfrm>
          <a:prstGeom prst="straightConnector1">
            <a:avLst/>
          </a:prstGeom>
          <a:ln w="28575">
            <a:headEnd type="triangle"/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485775"/>
          </a:xfrm>
        </p:spPr>
        <p:txBody>
          <a:bodyPr>
            <a:normAutofit/>
          </a:bodyPr>
          <a:lstStyle/>
          <a:p>
            <a:r>
              <a:rPr lang="en-US" sz="2800" dirty="0"/>
              <a:t>Consumer driven VNC </a:t>
            </a:r>
            <a:r>
              <a:rPr lang="en-US" sz="2800" dirty="0" err="1"/>
              <a:t>Blockchain</a:t>
            </a:r>
            <a:r>
              <a:rPr lang="en-US" sz="2800" dirty="0"/>
              <a:t> variation</a:t>
            </a:r>
          </a:p>
        </p:txBody>
      </p:sp>
      <p:sp>
        <p:nvSpPr>
          <p:cNvPr id="4" name="Oval 3"/>
          <p:cNvSpPr/>
          <p:nvPr/>
        </p:nvSpPr>
        <p:spPr>
          <a:xfrm>
            <a:off x="8185807" y="2027540"/>
            <a:ext cx="1723696" cy="830317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ounded Rectangle 4"/>
          <p:cNvSpPr/>
          <p:nvPr/>
        </p:nvSpPr>
        <p:spPr>
          <a:xfrm>
            <a:off x="7969291" y="1337004"/>
            <a:ext cx="2156728" cy="1715294"/>
          </a:xfrm>
          <a:prstGeom prst="roundRect">
            <a:avLst/>
          </a:prstGeom>
          <a:noFill/>
          <a:ln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8185807" y="4779148"/>
            <a:ext cx="1723696" cy="830317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ounded Rectangle 7"/>
          <p:cNvSpPr/>
          <p:nvPr/>
        </p:nvSpPr>
        <p:spPr>
          <a:xfrm>
            <a:off x="7969291" y="4088612"/>
            <a:ext cx="2156728" cy="1715294"/>
          </a:xfrm>
          <a:prstGeom prst="roundRect">
            <a:avLst/>
          </a:prstGeom>
          <a:noFill/>
          <a:ln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ounded Rectangle 8"/>
          <p:cNvSpPr/>
          <p:nvPr/>
        </p:nvSpPr>
        <p:spPr>
          <a:xfrm>
            <a:off x="7870497" y="3983509"/>
            <a:ext cx="2354317" cy="2354317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5183004" y="2017029"/>
            <a:ext cx="1723696" cy="830317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ounded Rectangle 10"/>
          <p:cNvSpPr/>
          <p:nvPr/>
        </p:nvSpPr>
        <p:spPr>
          <a:xfrm>
            <a:off x="4966488" y="1326493"/>
            <a:ext cx="2156728" cy="1715294"/>
          </a:xfrm>
          <a:prstGeom prst="roundRect">
            <a:avLst/>
          </a:prstGeom>
          <a:noFill/>
          <a:ln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ounded Rectangle 11"/>
          <p:cNvSpPr/>
          <p:nvPr/>
        </p:nvSpPr>
        <p:spPr>
          <a:xfrm>
            <a:off x="1849734" y="1221390"/>
            <a:ext cx="8375079" cy="2354317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/>
          <p:cNvSpPr/>
          <p:nvPr/>
        </p:nvSpPr>
        <p:spPr>
          <a:xfrm>
            <a:off x="2168806" y="2027540"/>
            <a:ext cx="1723696" cy="830317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ounded Rectangle 13"/>
          <p:cNvSpPr/>
          <p:nvPr/>
        </p:nvSpPr>
        <p:spPr>
          <a:xfrm>
            <a:off x="1952290" y="1337004"/>
            <a:ext cx="2156728" cy="1715294"/>
          </a:xfrm>
          <a:prstGeom prst="roundRect">
            <a:avLst/>
          </a:prstGeom>
          <a:noFill/>
          <a:ln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ounded Rectangle 14"/>
          <p:cNvSpPr/>
          <p:nvPr/>
        </p:nvSpPr>
        <p:spPr>
          <a:xfrm>
            <a:off x="4873444" y="1221390"/>
            <a:ext cx="2355956" cy="5102366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/>
          <p:cNvSpPr/>
          <p:nvPr/>
        </p:nvSpPr>
        <p:spPr>
          <a:xfrm>
            <a:off x="5183004" y="4779148"/>
            <a:ext cx="1723696" cy="830317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ounded Rectangle 16"/>
          <p:cNvSpPr/>
          <p:nvPr/>
        </p:nvSpPr>
        <p:spPr>
          <a:xfrm>
            <a:off x="4966488" y="4088612"/>
            <a:ext cx="2156728" cy="1715294"/>
          </a:xfrm>
          <a:prstGeom prst="roundRect">
            <a:avLst/>
          </a:prstGeom>
          <a:noFill/>
          <a:ln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/>
          <p:cNvSpPr/>
          <p:nvPr/>
        </p:nvSpPr>
        <p:spPr>
          <a:xfrm>
            <a:off x="2168313" y="4782926"/>
            <a:ext cx="1723696" cy="830317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ounded Rectangle 19"/>
          <p:cNvSpPr/>
          <p:nvPr/>
        </p:nvSpPr>
        <p:spPr>
          <a:xfrm>
            <a:off x="1951797" y="4092390"/>
            <a:ext cx="2156728" cy="1715294"/>
          </a:xfrm>
          <a:prstGeom prst="roundRect">
            <a:avLst/>
          </a:prstGeom>
          <a:noFill/>
          <a:ln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ounded Rectangle 20"/>
          <p:cNvSpPr/>
          <p:nvPr/>
        </p:nvSpPr>
        <p:spPr>
          <a:xfrm>
            <a:off x="1853003" y="3987287"/>
            <a:ext cx="2379344" cy="2336468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/>
          <p:cNvSpPr txBox="1"/>
          <p:nvPr/>
        </p:nvSpPr>
        <p:spPr>
          <a:xfrm>
            <a:off x="8339442" y="4991773"/>
            <a:ext cx="14654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Parking space</a:t>
            </a:r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2655745" y="2258032"/>
            <a:ext cx="8610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Vehicle</a:t>
            </a:r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2232424" y="4932696"/>
            <a:ext cx="170771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/>
              <a:t>Service application / </a:t>
            </a:r>
          </a:p>
          <a:p>
            <a:pPr algn="ctr"/>
            <a:r>
              <a:rPr lang="en-US" sz="1400" dirty="0" smtClean="0"/>
              <a:t>user interface</a:t>
            </a:r>
            <a:endParaRPr lang="en-US" sz="1400" dirty="0"/>
          </a:p>
        </p:txBody>
      </p:sp>
      <p:sp>
        <p:nvSpPr>
          <p:cNvPr id="25" name="TextBox 24"/>
          <p:cNvSpPr txBox="1"/>
          <p:nvPr/>
        </p:nvSpPr>
        <p:spPr>
          <a:xfrm>
            <a:off x="8362725" y="2258032"/>
            <a:ext cx="13135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Power plant</a:t>
            </a:r>
            <a:endParaRPr lang="en-US" dirty="0"/>
          </a:p>
        </p:txBody>
      </p:sp>
      <p:sp>
        <p:nvSpPr>
          <p:cNvPr id="26" name="TextBox 25"/>
          <p:cNvSpPr txBox="1"/>
          <p:nvPr/>
        </p:nvSpPr>
        <p:spPr>
          <a:xfrm>
            <a:off x="5321930" y="2255170"/>
            <a:ext cx="151689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/>
              <a:t>Electricity transfer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5369052" y="4942677"/>
            <a:ext cx="134382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/>
              <a:t>Access point / </a:t>
            </a:r>
          </a:p>
          <a:p>
            <a:pPr algn="ctr"/>
            <a:r>
              <a:rPr lang="en-US" sz="1400" dirty="0" smtClean="0"/>
              <a:t>charging gadget</a:t>
            </a:r>
            <a:endParaRPr lang="en-US" sz="1400" dirty="0"/>
          </a:p>
        </p:txBody>
      </p:sp>
      <p:sp>
        <p:nvSpPr>
          <p:cNvPr id="28" name="TextBox 27"/>
          <p:cNvSpPr txBox="1"/>
          <p:nvPr/>
        </p:nvSpPr>
        <p:spPr>
          <a:xfrm>
            <a:off x="5157814" y="4109461"/>
            <a:ext cx="183107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Physical charging </a:t>
            </a:r>
          </a:p>
          <a:p>
            <a:pPr algn="ctr"/>
            <a:r>
              <a:rPr lang="en-US" dirty="0" smtClean="0"/>
              <a:t>operation</a:t>
            </a:r>
            <a:endParaRPr lang="en-US" dirty="0"/>
          </a:p>
        </p:txBody>
      </p:sp>
      <p:sp>
        <p:nvSpPr>
          <p:cNvPr id="29" name="TextBox 28"/>
          <p:cNvSpPr txBox="1"/>
          <p:nvPr/>
        </p:nvSpPr>
        <p:spPr>
          <a:xfrm>
            <a:off x="5135320" y="1479962"/>
            <a:ext cx="19213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Account operation</a:t>
            </a:r>
            <a:endParaRPr lang="en-US"/>
          </a:p>
        </p:txBody>
      </p:sp>
      <p:sp>
        <p:nvSpPr>
          <p:cNvPr id="30" name="TextBox 29"/>
          <p:cNvSpPr txBox="1"/>
          <p:nvPr/>
        </p:nvSpPr>
        <p:spPr>
          <a:xfrm>
            <a:off x="8008950" y="1493620"/>
            <a:ext cx="22158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Electricity </a:t>
            </a:r>
            <a:r>
              <a:rPr lang="en-US" dirty="0" err="1" smtClean="0"/>
              <a:t>provisioner</a:t>
            </a:r>
            <a:endParaRPr lang="en-US" dirty="0"/>
          </a:p>
        </p:txBody>
      </p:sp>
      <p:sp>
        <p:nvSpPr>
          <p:cNvPr id="31" name="TextBox 30"/>
          <p:cNvSpPr txBox="1"/>
          <p:nvPr/>
        </p:nvSpPr>
        <p:spPr>
          <a:xfrm>
            <a:off x="1996811" y="4207804"/>
            <a:ext cx="20917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mtClean="0"/>
              <a:t>Application provider</a:t>
            </a:r>
            <a:endParaRPr lang="en-US" dirty="0"/>
          </a:p>
        </p:txBody>
      </p:sp>
      <p:sp>
        <p:nvSpPr>
          <p:cNvPr id="32" name="TextBox 31"/>
          <p:cNvSpPr txBox="1"/>
          <p:nvPr/>
        </p:nvSpPr>
        <p:spPr>
          <a:xfrm>
            <a:off x="2035479" y="1479962"/>
            <a:ext cx="19799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Charging operation</a:t>
            </a:r>
            <a:endParaRPr lang="en-US" dirty="0"/>
          </a:p>
        </p:txBody>
      </p:sp>
      <p:sp>
        <p:nvSpPr>
          <p:cNvPr id="33" name="TextBox 32"/>
          <p:cNvSpPr txBox="1"/>
          <p:nvPr/>
        </p:nvSpPr>
        <p:spPr>
          <a:xfrm>
            <a:off x="8010411" y="4137019"/>
            <a:ext cx="207614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Venue </a:t>
            </a:r>
            <a:r>
              <a:rPr lang="en-US" smtClean="0"/>
              <a:t>or household</a:t>
            </a:r>
            <a:endParaRPr lang="en-US" dirty="0" smtClean="0"/>
          </a:p>
          <a:p>
            <a:pPr algn="ctr"/>
            <a:r>
              <a:rPr lang="en-US" dirty="0" smtClean="0"/>
              <a:t>ownership</a:t>
            </a:r>
            <a:endParaRPr lang="en-US" dirty="0"/>
          </a:p>
        </p:txBody>
      </p:sp>
      <p:cxnSp>
        <p:nvCxnSpPr>
          <p:cNvPr id="43" name="Straight Arrow Connector 42"/>
          <p:cNvCxnSpPr>
            <a:stCxn id="4" idx="2"/>
            <a:endCxn id="10" idx="6"/>
          </p:cNvCxnSpPr>
          <p:nvPr/>
        </p:nvCxnSpPr>
        <p:spPr>
          <a:xfrm flipH="1" flipV="1">
            <a:off x="6906700" y="2432188"/>
            <a:ext cx="1279107" cy="0"/>
          </a:xfrm>
          <a:prstGeom prst="straightConnector1">
            <a:avLst/>
          </a:prstGeom>
          <a:ln w="28575">
            <a:headEnd type="triangle"/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60" name="Straight Arrow Connector 59"/>
          <p:cNvCxnSpPr/>
          <p:nvPr/>
        </p:nvCxnSpPr>
        <p:spPr>
          <a:xfrm flipH="1" flipV="1">
            <a:off x="3903897" y="5204287"/>
            <a:ext cx="1279107" cy="0"/>
          </a:xfrm>
          <a:prstGeom prst="straightConnector1">
            <a:avLst/>
          </a:prstGeom>
          <a:ln w="28575">
            <a:headEnd type="triangle"/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64" name="TextBox 63"/>
          <p:cNvSpPr txBox="1"/>
          <p:nvPr/>
        </p:nvSpPr>
        <p:spPr>
          <a:xfrm>
            <a:off x="2118579" y="5842422"/>
            <a:ext cx="181376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SERVICE PROVIDER OY</a:t>
            </a:r>
            <a:endParaRPr lang="en-US" sz="1400" dirty="0"/>
          </a:p>
        </p:txBody>
      </p:sp>
      <p:sp>
        <p:nvSpPr>
          <p:cNvPr id="74" name="TextBox 73"/>
          <p:cNvSpPr txBox="1"/>
          <p:nvPr/>
        </p:nvSpPr>
        <p:spPr>
          <a:xfrm>
            <a:off x="7969291" y="5901312"/>
            <a:ext cx="11786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VENUE OY AB</a:t>
            </a:r>
            <a:endParaRPr lang="en-US" sz="1400" dirty="0"/>
          </a:p>
        </p:txBody>
      </p:sp>
      <p:sp>
        <p:nvSpPr>
          <p:cNvPr id="78" name="TextBox 77"/>
          <p:cNvSpPr txBox="1"/>
          <p:nvPr/>
        </p:nvSpPr>
        <p:spPr>
          <a:xfrm>
            <a:off x="4982490" y="3073279"/>
            <a:ext cx="211159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PARTICIPANTS OF THE </a:t>
            </a:r>
          </a:p>
          <a:p>
            <a:pPr algn="ctr"/>
            <a:r>
              <a:rPr lang="en-US" sz="1400" dirty="0"/>
              <a:t>BLOCKCHAIN NETWORK</a:t>
            </a:r>
          </a:p>
        </p:txBody>
      </p:sp>
      <p:cxnSp>
        <p:nvCxnSpPr>
          <p:cNvPr id="49" name="Straight Arrow Connector 48"/>
          <p:cNvCxnSpPr/>
          <p:nvPr/>
        </p:nvCxnSpPr>
        <p:spPr>
          <a:xfrm flipV="1">
            <a:off x="8886260" y="3586218"/>
            <a:ext cx="0" cy="407800"/>
          </a:xfrm>
          <a:prstGeom prst="straightConnector1">
            <a:avLst/>
          </a:prstGeom>
          <a:ln w="57150"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2" name="Straight Arrow Connector 51"/>
          <p:cNvCxnSpPr/>
          <p:nvPr/>
        </p:nvCxnSpPr>
        <p:spPr>
          <a:xfrm flipH="1" flipV="1">
            <a:off x="6906700" y="5204287"/>
            <a:ext cx="1279107" cy="0"/>
          </a:xfrm>
          <a:prstGeom prst="straightConnector1">
            <a:avLst/>
          </a:prstGeom>
          <a:ln w="28575">
            <a:headEnd type="triangle"/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54" name="Straight Arrow Connector 53"/>
          <p:cNvCxnSpPr/>
          <p:nvPr/>
        </p:nvCxnSpPr>
        <p:spPr>
          <a:xfrm flipV="1">
            <a:off x="7835564" y="404112"/>
            <a:ext cx="0" cy="407800"/>
          </a:xfrm>
          <a:prstGeom prst="straightConnector1">
            <a:avLst/>
          </a:prstGeom>
          <a:ln w="57150"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5" name="TextBox 54"/>
          <p:cNvSpPr txBox="1"/>
          <p:nvPr/>
        </p:nvSpPr>
        <p:spPr>
          <a:xfrm>
            <a:off x="7991834" y="448463"/>
            <a:ext cx="150355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/>
              <a:t>Business interface</a:t>
            </a:r>
          </a:p>
        </p:txBody>
      </p:sp>
      <p:cxnSp>
        <p:nvCxnSpPr>
          <p:cNvPr id="56" name="Straight Arrow Connector 55"/>
          <p:cNvCxnSpPr/>
          <p:nvPr/>
        </p:nvCxnSpPr>
        <p:spPr>
          <a:xfrm flipV="1">
            <a:off x="9656849" y="389793"/>
            <a:ext cx="1" cy="491931"/>
          </a:xfrm>
          <a:prstGeom prst="straightConnector1">
            <a:avLst/>
          </a:prstGeom>
          <a:ln w="28575">
            <a:headEnd type="triangle"/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57" name="TextBox 56"/>
          <p:cNvSpPr txBox="1"/>
          <p:nvPr/>
        </p:nvSpPr>
        <p:spPr>
          <a:xfrm>
            <a:off x="9670248" y="448463"/>
            <a:ext cx="154407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/>
              <a:t>Technical interface</a:t>
            </a:r>
          </a:p>
        </p:txBody>
      </p:sp>
      <p:sp>
        <p:nvSpPr>
          <p:cNvPr id="65" name="TextBox 64"/>
          <p:cNvSpPr txBox="1"/>
          <p:nvPr/>
        </p:nvSpPr>
        <p:spPr>
          <a:xfrm>
            <a:off x="6337565" y="3632440"/>
            <a:ext cx="21969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 smtClean="0"/>
              <a:t>Open smart grid protocol (KWH)</a:t>
            </a:r>
          </a:p>
        </p:txBody>
      </p:sp>
      <p:cxnSp>
        <p:nvCxnSpPr>
          <p:cNvPr id="50" name="Straight Arrow Connector 49"/>
          <p:cNvCxnSpPr/>
          <p:nvPr/>
        </p:nvCxnSpPr>
        <p:spPr>
          <a:xfrm flipV="1">
            <a:off x="2876318" y="3627102"/>
            <a:ext cx="0" cy="407800"/>
          </a:xfrm>
          <a:prstGeom prst="straightConnector1">
            <a:avLst/>
          </a:prstGeom>
          <a:ln w="57150"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03948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70633"/>
          </a:xfrm>
        </p:spPr>
      </p:pic>
      <p:sp>
        <p:nvSpPr>
          <p:cNvPr id="6" name="TextBox 5"/>
          <p:cNvSpPr txBox="1"/>
          <p:nvPr/>
        </p:nvSpPr>
        <p:spPr>
          <a:xfrm>
            <a:off x="44970" y="652159"/>
            <a:ext cx="2383437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Manufacturer of the charging gadget</a:t>
            </a:r>
          </a:p>
          <a:p>
            <a:endParaRPr lang="en-US" dirty="0"/>
          </a:p>
          <a:p>
            <a:r>
              <a:rPr lang="en-US" dirty="0" smtClean="0"/>
              <a:t>Government</a:t>
            </a:r>
          </a:p>
          <a:p>
            <a:endParaRPr lang="en-US" dirty="0"/>
          </a:p>
          <a:p>
            <a:r>
              <a:rPr lang="en-US" dirty="0" smtClean="0"/>
              <a:t>Electricity provider</a:t>
            </a:r>
          </a:p>
          <a:p>
            <a:endParaRPr lang="en-US" dirty="0"/>
          </a:p>
          <a:p>
            <a:r>
              <a:rPr lang="en-US" dirty="0" smtClean="0"/>
              <a:t>Installation contractor</a:t>
            </a:r>
          </a:p>
          <a:p>
            <a:endParaRPr lang="en-US" dirty="0"/>
          </a:p>
          <a:p>
            <a:r>
              <a:rPr lang="en-US" dirty="0" smtClean="0"/>
              <a:t>Application developers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2473377" y="652159"/>
            <a:ext cx="238343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Billing</a:t>
            </a:r>
            <a:endParaRPr lang="en-US" dirty="0"/>
          </a:p>
          <a:p>
            <a:r>
              <a:rPr lang="en-US" dirty="0" smtClean="0"/>
              <a:t>Installation</a:t>
            </a:r>
            <a:endParaRPr lang="en-US" dirty="0"/>
          </a:p>
          <a:p>
            <a:r>
              <a:rPr lang="en-US" dirty="0" smtClean="0"/>
              <a:t>Account management</a:t>
            </a:r>
          </a:p>
          <a:p>
            <a:r>
              <a:rPr lang="en-US" dirty="0" smtClean="0"/>
              <a:t>Marketing</a:t>
            </a:r>
          </a:p>
          <a:p>
            <a:r>
              <a:rPr lang="en-US" dirty="0" smtClean="0"/>
              <a:t>Service </a:t>
            </a:r>
            <a:r>
              <a:rPr lang="en-US" dirty="0" err="1" smtClean="0"/>
              <a:t>packiging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4904281" y="624369"/>
            <a:ext cx="2383437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Easy to use: Use charger available.</a:t>
            </a:r>
          </a:p>
          <a:p>
            <a:endParaRPr lang="en-US" dirty="0" smtClean="0"/>
          </a:p>
          <a:p>
            <a:r>
              <a:rPr lang="en-US" dirty="0" smtClean="0"/>
              <a:t>Cheaper than competitors.</a:t>
            </a:r>
          </a:p>
          <a:p>
            <a:endParaRPr lang="en-US" dirty="0"/>
          </a:p>
          <a:p>
            <a:r>
              <a:rPr lang="en-US" dirty="0" smtClean="0"/>
              <a:t>Maintenance service</a:t>
            </a:r>
          </a:p>
          <a:p>
            <a:endParaRPr lang="en-US" dirty="0"/>
          </a:p>
          <a:p>
            <a:r>
              <a:rPr lang="en-US" dirty="0" smtClean="0"/>
              <a:t>Plug &amp; play</a:t>
            </a:r>
          </a:p>
          <a:p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7332688" y="596579"/>
            <a:ext cx="238343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Customer service</a:t>
            </a:r>
          </a:p>
          <a:p>
            <a:endParaRPr lang="en-US" dirty="0"/>
          </a:p>
          <a:p>
            <a:r>
              <a:rPr lang="en-US" dirty="0" smtClean="0"/>
              <a:t>Billing</a:t>
            </a:r>
          </a:p>
          <a:p>
            <a:endParaRPr lang="en-US" dirty="0"/>
          </a:p>
          <a:p>
            <a:r>
              <a:rPr lang="en-US" dirty="0" smtClean="0"/>
              <a:t>24/7 maintenance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9761095" y="596579"/>
            <a:ext cx="238343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Household customers</a:t>
            </a:r>
          </a:p>
          <a:p>
            <a:endParaRPr lang="en-US" dirty="0"/>
          </a:p>
          <a:p>
            <a:r>
              <a:rPr lang="en-US" dirty="0" smtClean="0"/>
              <a:t>Company customers</a:t>
            </a:r>
          </a:p>
          <a:p>
            <a:endParaRPr lang="en-US" dirty="0"/>
          </a:p>
          <a:p>
            <a:r>
              <a:rPr lang="en-US" dirty="0" smtClean="0"/>
              <a:t>Public space 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7337061" y="2847602"/>
            <a:ext cx="2383437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Website</a:t>
            </a:r>
          </a:p>
          <a:p>
            <a:endParaRPr lang="en-US" dirty="0"/>
          </a:p>
          <a:p>
            <a:r>
              <a:rPr lang="en-US" dirty="0" smtClean="0"/>
              <a:t>Phone</a:t>
            </a:r>
          </a:p>
          <a:p>
            <a:endParaRPr lang="en-US" dirty="0"/>
          </a:p>
          <a:p>
            <a:r>
              <a:rPr lang="en-US" dirty="0" smtClean="0"/>
              <a:t>Email</a:t>
            </a:r>
          </a:p>
          <a:p>
            <a:endParaRPr lang="en-US" dirty="0"/>
          </a:p>
          <a:p>
            <a:r>
              <a:rPr lang="en-US" dirty="0" smtClean="0"/>
              <a:t>Google AdWords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73376" y="2851983"/>
            <a:ext cx="238343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Application</a:t>
            </a:r>
          </a:p>
          <a:p>
            <a:r>
              <a:rPr lang="en-US" dirty="0" smtClean="0"/>
              <a:t>Workforce</a:t>
            </a:r>
          </a:p>
          <a:p>
            <a:r>
              <a:rPr lang="en-US" dirty="0" smtClean="0"/>
              <a:t>Cloud 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6095999" y="5335969"/>
            <a:ext cx="44121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Installation fee &amp; subscription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44969" y="5335969"/>
            <a:ext cx="565129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Workforce</a:t>
            </a:r>
          </a:p>
          <a:p>
            <a:r>
              <a:rPr lang="en-US" dirty="0" smtClean="0"/>
              <a:t>Materials (cabling &amp; charging gadget)</a:t>
            </a:r>
          </a:p>
          <a:p>
            <a:r>
              <a:rPr lang="en-US" dirty="0" smtClean="0"/>
              <a:t>Cloud</a:t>
            </a:r>
          </a:p>
        </p:txBody>
      </p:sp>
    </p:spTree>
    <p:extLst>
      <p:ext uri="{BB962C8B-B14F-4D97-AF65-F5344CB8AC3E}">
        <p14:creationId xmlns:p14="http://schemas.microsoft.com/office/powerpoint/2010/main" val="1434896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3545" y="2305675"/>
            <a:ext cx="9848850" cy="1195798"/>
          </a:xfrm>
        </p:spPr>
        <p:txBody>
          <a:bodyPr/>
          <a:lstStyle/>
          <a:p>
            <a:pPr algn="ctr"/>
            <a:r>
              <a:rPr lang="en-IN" dirty="0" smtClean="0"/>
              <a:t>QUESTIONS?</a:t>
            </a:r>
            <a:endParaRPr lang="en-IN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pPr defTabSz="548640" fontAlgn="base">
              <a:spcBef>
                <a:spcPct val="0"/>
              </a:spcBef>
              <a:spcAft>
                <a:spcPct val="0"/>
              </a:spcAft>
              <a:defRPr/>
            </a:pPr>
            <a:fld id="{24CBB682-87B2-4236-AF78-B49807E7713E}" type="datetime1">
              <a:rPr lang="fi-FI">
                <a:solidFill>
                  <a:prstClr val="black">
                    <a:tint val="75000"/>
                  </a:prstClr>
                </a:solidFill>
                <a:latin typeface="Arial" charset="0"/>
                <a:ea typeface="ＭＳ Ｐゴシック" charset="0"/>
              </a:rPr>
              <a:pPr defTabSz="548640" fontAlgn="base">
                <a:spcBef>
                  <a:spcPct val="0"/>
                </a:spcBef>
                <a:spcAft>
                  <a:spcPct val="0"/>
                </a:spcAft>
                <a:defRPr/>
              </a:pPr>
              <a:t>11.1.2019</a:t>
            </a:fld>
            <a:endParaRPr lang="fi-FI">
              <a:solidFill>
                <a:prstClr val="black">
                  <a:tint val="75000"/>
                </a:prstClr>
              </a:solidFill>
              <a:latin typeface="Arial" charset="0"/>
              <a:ea typeface="ＭＳ Ｐゴシック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defTabSz="548640" fontAlgn="base">
              <a:spcBef>
                <a:spcPct val="0"/>
              </a:spcBef>
              <a:spcAft>
                <a:spcPct val="0"/>
              </a:spcAft>
              <a:defRPr/>
            </a:pPr>
            <a:fld id="{49EFD4B7-1CC6-864B-A72A-C978B70BBA9B}" type="slidenum">
              <a:rPr lang="fi-FI">
                <a:solidFill>
                  <a:prstClr val="black">
                    <a:tint val="75000"/>
                  </a:prstClr>
                </a:solidFill>
                <a:latin typeface="Arial" charset="0"/>
                <a:ea typeface="ＭＳ Ｐゴシック" charset="0"/>
              </a:rPr>
              <a:pPr defTabSz="548640" fontAlgn="base">
                <a:spcBef>
                  <a:spcPct val="0"/>
                </a:spcBef>
                <a:spcAft>
                  <a:spcPct val="0"/>
                </a:spcAft>
                <a:defRPr/>
              </a:pPr>
              <a:t>8</a:t>
            </a:fld>
            <a:endParaRPr lang="fi-FI">
              <a:solidFill>
                <a:prstClr val="black">
                  <a:tint val="75000"/>
                </a:prstClr>
              </a:solidFill>
              <a:latin typeface="Arial" charset="0"/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360919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Aalto University">
  <a:themeElements>
    <a:clrScheme name="Aalto-sahko">
      <a:dk1>
        <a:sysClr val="windowText" lastClr="000000"/>
      </a:dk1>
      <a:lt1>
        <a:sysClr val="window" lastClr="FFFFFF"/>
      </a:lt1>
      <a:dk2>
        <a:srgbClr val="7D55C7"/>
      </a:dk2>
      <a:lt2>
        <a:srgbClr val="8C857B"/>
      </a:lt2>
      <a:accent1>
        <a:srgbClr val="7D37C7"/>
      </a:accent1>
      <a:accent2>
        <a:srgbClr val="FFCD00"/>
      </a:accent2>
      <a:accent3>
        <a:srgbClr val="EF3340"/>
      </a:accent3>
      <a:accent4>
        <a:srgbClr val="005EB8"/>
      </a:accent4>
      <a:accent5>
        <a:srgbClr val="8C857B"/>
      </a:accent5>
      <a:accent6>
        <a:srgbClr val="00965E"/>
      </a:accent6>
      <a:hlink>
        <a:srgbClr val="000000"/>
      </a:hlink>
      <a:folHlink>
        <a:srgbClr val="928B81"/>
      </a:folHlink>
    </a:clrScheme>
    <a:fontScheme name="Aalto-yliopisto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bg1"/>
        </a:solidFill>
        <a:ln>
          <a:noFill/>
        </a:ln>
        <a:effectLst/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spAutoFit/>
      </a:bodyPr>
      <a:lstStyle>
        <a:defPPr>
          <a:defRPr sz="2000" b="1"/>
        </a:defPPr>
      </a:lstStyle>
    </a:tx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5396</TotalTime>
  <Words>594</Words>
  <Application>Microsoft Office PowerPoint</Application>
  <PresentationFormat>Widescreen</PresentationFormat>
  <Paragraphs>212</Paragraphs>
  <Slides>8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8</vt:i4>
      </vt:variant>
    </vt:vector>
  </HeadingPairs>
  <TitlesOfParts>
    <vt:vector size="19" baseType="lpstr">
      <vt:lpstr>ＭＳ Ｐゴシック</vt:lpstr>
      <vt:lpstr>ＭＳ Ｐゴシック</vt:lpstr>
      <vt:lpstr>Arial</vt:lpstr>
      <vt:lpstr>Calibri</vt:lpstr>
      <vt:lpstr>Calibri Light</vt:lpstr>
      <vt:lpstr>Courier New</vt:lpstr>
      <vt:lpstr>Georgia</vt:lpstr>
      <vt:lpstr>Lucida Grande</vt:lpstr>
      <vt:lpstr>ヒラギノ角ゴ Pro W3</vt:lpstr>
      <vt:lpstr>Office Theme</vt:lpstr>
      <vt:lpstr>Aalto University</vt:lpstr>
      <vt:lpstr>Parkkisähkö Oy Business Model Canvas Method E7830 Value network Design for Internet </vt:lpstr>
      <vt:lpstr>Scenarios</vt:lpstr>
      <vt:lpstr>Service Provider / Government driven VNC</vt:lpstr>
      <vt:lpstr>Manufacturer driven VNC</vt:lpstr>
      <vt:lpstr>Consumer driven VNC</vt:lpstr>
      <vt:lpstr>Consumer driven VNC Blockchain variation</vt:lpstr>
      <vt:lpstr>PowerPoint Presentation</vt:lpstr>
      <vt:lpstr>QUESTIONS?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Linkola Joonas</dc:creator>
  <cp:lastModifiedBy>Benseny Quintana Jaume</cp:lastModifiedBy>
  <cp:revision>36</cp:revision>
  <cp:lastPrinted>2018-02-19T14:56:56Z</cp:lastPrinted>
  <dcterms:created xsi:type="dcterms:W3CDTF">2018-02-19T08:10:30Z</dcterms:created>
  <dcterms:modified xsi:type="dcterms:W3CDTF">2019-01-11T11:56:26Z</dcterms:modified>
</cp:coreProperties>
</file>