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5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715000" type="screen16x1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8" d="100"/>
          <a:sy n="148" d="100"/>
        </p:scale>
        <p:origin x="53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s-finland.fi/images/LVM_Visio_2030_2050.pdf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julkaisut.valtioneuvosto.fi/bitstream/handle/10024/79795/Raportit%20ja%20selvitykset%207-2017.pdf?sequence=1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MANOHAR</a:t>
            </a:r>
            <a:endParaRPr/>
          </a:p>
        </p:txBody>
      </p:sp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Katariina</a:t>
            </a:r>
            <a:endParaRPr/>
          </a:p>
        </p:txBody>
      </p:sp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Katariina</a:t>
            </a:r>
            <a:endParaRPr/>
          </a:p>
        </p:txBody>
      </p:sp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Katariina</a:t>
            </a: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Katariina</a:t>
            </a:r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Teemu</a:t>
            </a: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Business Model Generation: A Handbook </a:t>
            </a: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https://www.dawsonera.com/readonline/9780470901038</a:t>
            </a:r>
            <a:endParaRPr/>
          </a:p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Teemu</a:t>
            </a: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Business Model Generation: A Handbook </a:t>
            </a: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https://www.dawsonera.com/readonline/9780470901038</a:t>
            </a:r>
            <a:endParaRPr/>
          </a:p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Katariina</a:t>
            </a:r>
            <a:endParaRPr/>
          </a:p>
        </p:txBody>
      </p:sp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Katariina</a:t>
            </a:r>
            <a:endParaRPr/>
          </a:p>
        </p:txBody>
      </p:sp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MANOHAR</a:t>
            </a: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MANOHAR</a:t>
            </a:r>
            <a:endParaRPr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MANOHAR</a:t>
            </a:r>
            <a:endParaRPr/>
          </a:p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ZSOLT</a:t>
            </a:r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ZSOLT</a:t>
            </a: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ZSOLT</a:t>
            </a:r>
            <a:endParaRPr/>
          </a:p>
          <a:p>
            <a:pPr marL="0" lvl="0" indent="0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ZSOLT</a:t>
            </a: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http://www.its-finland.fi/images/LVM_Visio_2030_2050.pdf</a:t>
            </a: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https://julkaisut.valtioneuvosto.fi/bitstream/handle/10024/79795/Raportit%20ja%20selvitykset%207-2017.pdf?sequence=1</a:t>
            </a: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Traffic Lights: AI</a:t>
            </a:r>
            <a:endParaRPr/>
          </a:p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Platooning: Autonomous vehicles</a:t>
            </a:r>
            <a:endParaRPr/>
          </a:p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Katariina</a:t>
            </a:r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bg>
      <p:bgPr>
        <a:solidFill>
          <a:schemeClr val="dk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468313" y="1417341"/>
            <a:ext cx="8207375" cy="2952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374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3" name="Shape 23"/>
          <p:cNvCxnSpPr/>
          <p:nvPr/>
        </p:nvCxnSpPr>
        <p:spPr>
          <a:xfrm>
            <a:off x="468313" y="4873007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4" name="Shape 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7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">
  <p:cSld name="Divider">
    <p:bg>
      <p:bgPr>
        <a:solidFill>
          <a:schemeClr val="dk2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ctrTitle"/>
          </p:nvPr>
        </p:nvSpPr>
        <p:spPr>
          <a:xfrm>
            <a:off x="468313" y="1593555"/>
            <a:ext cx="8207375" cy="2196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68313" y="4873625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9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with BG image">
  <p:cSld name="Cover with BG image">
    <p:bg>
      <p:bgPr>
        <a:solidFill>
          <a:srgbClr val="7F7F7F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468313" y="1417636"/>
            <a:ext cx="8207375" cy="2952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2" name="Shape 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Text">
  <p:cSld name="Cover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ctrTitle"/>
          </p:nvPr>
        </p:nvSpPr>
        <p:spPr>
          <a:xfrm>
            <a:off x="468312" y="1418400"/>
            <a:ext cx="820800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388448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6" name="Shape 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Image">
  <p:cSld name="Cover Imag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468313" y="1657740"/>
            <a:ext cx="3319477" cy="2694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ubTitle" idx="1"/>
          </p:nvPr>
        </p:nvSpPr>
        <p:spPr>
          <a:xfrm>
            <a:off x="468313" y="4531740"/>
            <a:ext cx="3319477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pic" idx="2"/>
          </p:nvPr>
        </p:nvSpPr>
        <p:spPr>
          <a:xfrm>
            <a:off x="4349262" y="150000"/>
            <a:ext cx="4629692" cy="54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1" name="Shape 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">
  <p:cSld name="Two Col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ctrTitle"/>
          </p:nvPr>
        </p:nvSpPr>
        <p:spPr>
          <a:xfrm>
            <a:off x="463308" y="265113"/>
            <a:ext cx="8212380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63308" y="1261611"/>
            <a:ext cx="3988079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2"/>
          </p:nvPr>
        </p:nvSpPr>
        <p:spPr>
          <a:xfrm>
            <a:off x="4687609" y="1261611"/>
            <a:ext cx="3988079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9" name="Shape 49"/>
          <p:cNvCxnSpPr/>
          <p:nvPr/>
        </p:nvCxnSpPr>
        <p:spPr>
          <a:xfrm>
            <a:off x="468313" y="4873007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0" name="Shape 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7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468325" y="1417353"/>
            <a:ext cx="8207400" cy="2871300"/>
          </a:xfrm>
          <a:prstGeom prst="rect">
            <a:avLst/>
          </a:prstGeom>
          <a:noFill/>
          <a:ln>
            <a:noFill/>
          </a:ln>
          <a:effectLst>
            <a:outerShdw blurRad="57150" dist="95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1">
                <a:latin typeface="Georgia"/>
                <a:ea typeface="Georgia"/>
                <a:cs typeface="Georgia"/>
                <a:sym typeface="Georgia"/>
              </a:rPr>
              <a:t>How to use GPS/RTK-positioning for platooning?</a:t>
            </a:r>
            <a: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/>
              <a:t>Case Indagon: </a:t>
            </a:r>
            <a:endParaRPr sz="3600"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Business Model Canvas</a:t>
            </a:r>
            <a: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sz="3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E7830 Value network Design for Internet</a:t>
            </a:r>
            <a: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sz="3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468314" y="3937620"/>
            <a:ext cx="8064126" cy="115212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/>
              <a:t>Teemu Järvi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/>
              <a:t>Zsolt Szendrei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/>
              <a:t>Katariina Aaltonen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/>
              <a:t>Manohar Bayyapu Reddy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Shape 129"/>
          <p:cNvSpPr txBox="1"/>
          <p:nvPr/>
        </p:nvSpPr>
        <p:spPr>
          <a:xfrm>
            <a:off x="5751925" y="4979600"/>
            <a:ext cx="3000000" cy="2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rgbClr val="888888"/>
                </a:solidFill>
              </a:rPr>
              <a:t>06.03.2018</a:t>
            </a:r>
            <a:endParaRPr sz="900">
              <a:solidFill>
                <a:srgbClr val="888888"/>
              </a:solidFill>
            </a:endParaRPr>
          </a:p>
        </p:txBody>
      </p:sp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6650" y="96475"/>
            <a:ext cx="7590688" cy="46748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31" name="Shape 131"/>
          <p:cNvSpPr txBox="1"/>
          <p:nvPr/>
        </p:nvSpPr>
        <p:spPr>
          <a:xfrm>
            <a:off x="6750425" y="773075"/>
            <a:ext cx="1626900" cy="18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Road logistics industry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Long distance public transportation services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Effective delivery channels</a:t>
            </a:r>
            <a:endParaRPr sz="1200"/>
          </a:p>
        </p:txBody>
      </p:sp>
      <p:sp>
        <p:nvSpPr>
          <p:cNvPr id="132" name="Shape 132"/>
          <p:cNvSpPr txBox="1"/>
          <p:nvPr/>
        </p:nvSpPr>
        <p:spPr>
          <a:xfrm>
            <a:off x="4578950" y="3893375"/>
            <a:ext cx="2920500" cy="6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Leasing hardware + software</a:t>
            </a:r>
            <a:endParaRPr sz="12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Dynamic pricing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Shape 133"/>
          <p:cNvSpPr txBox="1"/>
          <p:nvPr/>
        </p:nvSpPr>
        <p:spPr>
          <a:xfrm>
            <a:off x="5303000" y="773075"/>
            <a:ext cx="1626900" cy="8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Logistics industry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&amp; territory partnering</a:t>
            </a:r>
            <a:endParaRPr sz="1200"/>
          </a:p>
        </p:txBody>
      </p:sp>
      <p:sp>
        <p:nvSpPr>
          <p:cNvPr id="134" name="Shape 134"/>
          <p:cNvSpPr txBox="1"/>
          <p:nvPr/>
        </p:nvSpPr>
        <p:spPr>
          <a:xfrm>
            <a:off x="5382200" y="2468975"/>
            <a:ext cx="1558200" cy="12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Partnering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35" name="Shape 135"/>
          <p:cNvSpPr txBox="1"/>
          <p:nvPr/>
        </p:nvSpPr>
        <p:spPr>
          <a:xfrm>
            <a:off x="700450" y="696575"/>
            <a:ext cx="1716600" cy="15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Logistics companies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Platooning operators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Navigation operators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Mobile network operators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Vehicle manufacturers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Shape 136"/>
          <p:cNvSpPr txBox="1"/>
          <p:nvPr/>
        </p:nvSpPr>
        <p:spPr>
          <a:xfrm>
            <a:off x="776650" y="3873125"/>
            <a:ext cx="36747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New services implementation </a:t>
            </a:r>
            <a:endParaRPr sz="12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Product/service development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Marketing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Partnering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37" name="Shape 137"/>
          <p:cNvSpPr txBox="1"/>
          <p:nvPr/>
        </p:nvSpPr>
        <p:spPr>
          <a:xfrm>
            <a:off x="3834300" y="696575"/>
            <a:ext cx="1558200" cy="15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-Reducing the costs 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-Increasing the road safety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-Step towards autonomous driving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-New business sector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-Reducing carbon emissions</a:t>
            </a:r>
            <a:endParaRPr sz="1200"/>
          </a:p>
        </p:txBody>
      </p:sp>
      <p:sp>
        <p:nvSpPr>
          <p:cNvPr id="138" name="Shape 138"/>
          <p:cNvSpPr txBox="1"/>
          <p:nvPr/>
        </p:nvSpPr>
        <p:spPr>
          <a:xfrm>
            <a:off x="2343375" y="681325"/>
            <a:ext cx="1497900" cy="11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Monitoring platooning services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Efficient use of roads and vehicles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Managing the partnerships</a:t>
            </a:r>
            <a:endParaRPr sz="1200"/>
          </a:p>
        </p:txBody>
      </p:sp>
      <p:sp>
        <p:nvSpPr>
          <p:cNvPr id="139" name="Shape 139"/>
          <p:cNvSpPr txBox="1"/>
          <p:nvPr/>
        </p:nvSpPr>
        <p:spPr>
          <a:xfrm>
            <a:off x="2234025" y="2445000"/>
            <a:ext cx="1716600" cy="6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Innovative software APIs and hardware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RTK/GPS infrastructure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Sensors</a:t>
            </a:r>
            <a:endParaRPr sz="1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Value Proposition</a:t>
            </a:r>
            <a:endParaRPr sz="3600" b="1" i="0" u="sng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Shape 146"/>
          <p:cNvSpPr txBox="1"/>
          <p:nvPr/>
        </p:nvSpPr>
        <p:spPr>
          <a:xfrm>
            <a:off x="5751925" y="4979600"/>
            <a:ext cx="3000000" cy="2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rgbClr val="888888"/>
                </a:solidFill>
              </a:rPr>
              <a:t>06.03.2018</a:t>
            </a:r>
            <a:endParaRPr sz="900">
              <a:solidFill>
                <a:srgbClr val="888888"/>
              </a:solidFill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68300" y="1123375"/>
            <a:ext cx="8207400" cy="17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1"/>
              <a:t>“ Indagon serves a platooning service for vehicle logistics industry, the solution reduces costs while increasing the road safety and reducing the carbon emissions with autonomous driving.”</a:t>
            </a:r>
            <a:endParaRPr sz="1800" b="0" i="1"/>
          </a:p>
          <a:p>
            <a:pPr marL="45720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b="0" i="1"/>
          </a:p>
          <a:p>
            <a:pPr marL="342900" lvl="0" indent="-3238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/>
              <a:t>Indagon is one of the first movers on this market.</a:t>
            </a:r>
            <a:endParaRPr sz="1800" b="0"/>
          </a:p>
          <a:p>
            <a:pPr marL="342900" lvl="0" indent="-3238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/>
              <a:t>Business value</a:t>
            </a:r>
            <a:endParaRPr sz="1800" b="0"/>
          </a:p>
          <a:p>
            <a:pPr marL="2514600" lvl="5" indent="-2159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asset utilisation optimisation</a:t>
            </a:r>
            <a:endParaRPr sz="1800"/>
          </a:p>
          <a:p>
            <a:pPr marL="2514600" lvl="5" indent="-2159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fuel consumption</a:t>
            </a:r>
            <a:endParaRPr sz="1800"/>
          </a:p>
          <a:p>
            <a:pPr marL="2514600" lvl="5" indent="-2159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labor costs</a:t>
            </a:r>
            <a:endParaRPr sz="1800"/>
          </a:p>
          <a:p>
            <a:pPr marL="342900" lvl="0" indent="-3238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/>
              <a:t>Societal value</a:t>
            </a:r>
            <a:endParaRPr sz="1800" b="0"/>
          </a:p>
          <a:p>
            <a:pPr marL="2514600" lvl="5" indent="-2159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emission reduction</a:t>
            </a:r>
            <a:endParaRPr sz="1800"/>
          </a:p>
          <a:p>
            <a:pPr marL="2514600" lvl="5" indent="-2159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safety and damage</a:t>
            </a:r>
            <a:endParaRPr sz="1800"/>
          </a:p>
          <a:p>
            <a:pPr marL="2514600" lvl="5" indent="-2159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road capacity optimisation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Customer Relationships, Segments &amp; Channels </a:t>
            </a:r>
            <a:endParaRPr sz="3600" b="1" i="0" u="sng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68300" y="1449501"/>
            <a:ext cx="8207400" cy="31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Niche Market</a:t>
            </a:r>
            <a:endParaRPr sz="2400" b="0"/>
          </a:p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Value Proposition is delivered by partnering with potential paying customers</a:t>
            </a:r>
            <a:endParaRPr sz="2400" b="0"/>
          </a:p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Indagon is a key player in the industry taking part in the development and research</a:t>
            </a:r>
            <a:endParaRPr sz="2400" b="0"/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Shape 154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5751925" y="4979600"/>
            <a:ext cx="3000000" cy="2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888888"/>
                </a:solidFill>
              </a:rPr>
              <a:t>06.03.2018</a:t>
            </a:r>
            <a:endParaRPr sz="9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Shape 161"/>
          <p:cNvSpPr txBox="1"/>
          <p:nvPr/>
        </p:nvSpPr>
        <p:spPr>
          <a:xfrm>
            <a:off x="5751925" y="4979600"/>
            <a:ext cx="3000000" cy="2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rgbClr val="888888"/>
                </a:solidFill>
              </a:rPr>
              <a:t>06.03.2018</a:t>
            </a:r>
            <a:endParaRPr sz="900">
              <a:solidFill>
                <a:srgbClr val="888888"/>
              </a:solidFill>
            </a:endParaRPr>
          </a:p>
        </p:txBody>
      </p:sp>
      <p:pic>
        <p:nvPicPr>
          <p:cNvPr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6650" y="96475"/>
            <a:ext cx="7590688" cy="46748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63" name="Shape 163"/>
          <p:cNvSpPr txBox="1"/>
          <p:nvPr/>
        </p:nvSpPr>
        <p:spPr>
          <a:xfrm>
            <a:off x="6750425" y="773075"/>
            <a:ext cx="1626900" cy="18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Road logistics industry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Long distance public transportation services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Effective delivery channels</a:t>
            </a:r>
            <a:endParaRPr sz="1200"/>
          </a:p>
        </p:txBody>
      </p:sp>
      <p:sp>
        <p:nvSpPr>
          <p:cNvPr id="164" name="Shape 164"/>
          <p:cNvSpPr txBox="1"/>
          <p:nvPr/>
        </p:nvSpPr>
        <p:spPr>
          <a:xfrm>
            <a:off x="4807550" y="3893375"/>
            <a:ext cx="2920500" cy="6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Leasing hardware + software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Dynamic pricing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Shape 165"/>
          <p:cNvSpPr txBox="1"/>
          <p:nvPr/>
        </p:nvSpPr>
        <p:spPr>
          <a:xfrm>
            <a:off x="5303000" y="773075"/>
            <a:ext cx="1558200" cy="8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Logistics industry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&amp; territory partnering</a:t>
            </a:r>
            <a:endParaRPr sz="1200"/>
          </a:p>
        </p:txBody>
      </p:sp>
      <p:sp>
        <p:nvSpPr>
          <p:cNvPr id="166" name="Shape 166"/>
          <p:cNvSpPr txBox="1"/>
          <p:nvPr/>
        </p:nvSpPr>
        <p:spPr>
          <a:xfrm>
            <a:off x="5382200" y="2468975"/>
            <a:ext cx="1558200" cy="12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Partnering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67" name="Shape 167"/>
          <p:cNvSpPr txBox="1"/>
          <p:nvPr/>
        </p:nvSpPr>
        <p:spPr>
          <a:xfrm>
            <a:off x="776650" y="696575"/>
            <a:ext cx="1626900" cy="15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Logistics companies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Platooning operators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Navigation operators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Mobile network operators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Vehicle manufacturers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Shape 168"/>
          <p:cNvSpPr txBox="1"/>
          <p:nvPr/>
        </p:nvSpPr>
        <p:spPr>
          <a:xfrm>
            <a:off x="776650" y="3949325"/>
            <a:ext cx="36747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New services implementation 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Product/service development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Marketing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Partnering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69" name="Shape 169"/>
          <p:cNvSpPr txBox="1"/>
          <p:nvPr/>
        </p:nvSpPr>
        <p:spPr>
          <a:xfrm>
            <a:off x="3834300" y="696575"/>
            <a:ext cx="1558200" cy="15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-Reducing the costs 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-Increasing the road safety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-Step towards autonomous driving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-New business sector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-Reducing carbon emissions</a:t>
            </a:r>
            <a:endParaRPr sz="1200"/>
          </a:p>
        </p:txBody>
      </p:sp>
      <p:sp>
        <p:nvSpPr>
          <p:cNvPr id="170" name="Shape 170"/>
          <p:cNvSpPr txBox="1"/>
          <p:nvPr/>
        </p:nvSpPr>
        <p:spPr>
          <a:xfrm>
            <a:off x="2343375" y="452725"/>
            <a:ext cx="1497900" cy="11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Monitoring platooning services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Efficient use of roads and vehicles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Managing the partnerships</a:t>
            </a:r>
            <a:endParaRPr sz="1200"/>
          </a:p>
        </p:txBody>
      </p:sp>
      <p:sp>
        <p:nvSpPr>
          <p:cNvPr id="171" name="Shape 171"/>
          <p:cNvSpPr txBox="1"/>
          <p:nvPr/>
        </p:nvSpPr>
        <p:spPr>
          <a:xfrm>
            <a:off x="2234025" y="2445000"/>
            <a:ext cx="1716600" cy="6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Innovative software APIs and hardware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RTK/GPS infrastructure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Sensors</a:t>
            </a:r>
            <a:endParaRPr sz="1200"/>
          </a:p>
        </p:txBody>
      </p:sp>
      <p:sp>
        <p:nvSpPr>
          <p:cNvPr id="172" name="Shape 172"/>
          <p:cNvSpPr txBox="1"/>
          <p:nvPr/>
        </p:nvSpPr>
        <p:spPr>
          <a:xfrm>
            <a:off x="304800" y="3048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Cost Structure &amp; Revenue Streams</a:t>
            </a:r>
            <a:endParaRPr sz="3600" b="1" i="0" u="sng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468289" y="1337936"/>
            <a:ext cx="8207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New services implementation costs</a:t>
            </a:r>
            <a:endParaRPr sz="2400" b="0"/>
          </a:p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Marketing</a:t>
            </a:r>
            <a:endParaRPr sz="2400" b="0"/>
          </a:p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Partnering</a:t>
            </a:r>
            <a:br>
              <a:rPr lang="en-US" sz="2400" b="0"/>
            </a:br>
            <a:endParaRPr sz="2400" b="0"/>
          </a:p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Revenue streams from successful value delivery</a:t>
            </a:r>
            <a:endParaRPr sz="2400" b="0"/>
          </a:p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Leasing hardware and software</a:t>
            </a:r>
            <a:endParaRPr sz="2400" b="0"/>
          </a:p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Dynamic pricing</a:t>
            </a:r>
            <a:endParaRPr sz="2400" b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Shape 180"/>
          <p:cNvSpPr txBox="1"/>
          <p:nvPr/>
        </p:nvSpPr>
        <p:spPr>
          <a:xfrm>
            <a:off x="5751925" y="4979600"/>
            <a:ext cx="3000000" cy="2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888888"/>
                </a:solidFill>
              </a:rPr>
              <a:t>06.03.2018</a:t>
            </a:r>
            <a:endParaRPr sz="9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Key Partners, Activities &amp; Resources </a:t>
            </a:r>
            <a:endParaRPr sz="3600" b="1" i="0" u="sng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468289" y="1261736"/>
            <a:ext cx="8207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Our key partners are vehicle manufacturer and logistics companies, platooning operator, navigation operator and</a:t>
            </a:r>
            <a:br>
              <a:rPr lang="en-US" sz="2400" b="0"/>
            </a:br>
            <a:r>
              <a:rPr lang="en-US" sz="2400" b="0"/>
              <a:t>mobile network operator.</a:t>
            </a:r>
            <a:endParaRPr sz="2400" b="0"/>
          </a:p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Monitoring platooning services, efficient use of roads and vehicles and managing the partnerships.</a:t>
            </a:r>
            <a:endParaRPr sz="2400" b="0"/>
          </a:p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Innovative software APIs and hardware, RTK/GPS infrastructure and sensors.</a:t>
            </a:r>
            <a:endParaRPr sz="2400" b="0"/>
          </a:p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Outsourcing GPS/RTK device manufacturing.</a:t>
            </a:r>
            <a:endParaRPr sz="2400" b="0"/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Shape 187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Shape 188"/>
          <p:cNvSpPr txBox="1"/>
          <p:nvPr/>
        </p:nvSpPr>
        <p:spPr>
          <a:xfrm>
            <a:off x="5751925" y="4979600"/>
            <a:ext cx="3000000" cy="2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888888"/>
                </a:solidFill>
              </a:rPr>
              <a:t>06.03.2018</a:t>
            </a:r>
            <a:endParaRPr sz="9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Shape 194"/>
          <p:cNvSpPr txBox="1"/>
          <p:nvPr/>
        </p:nvSpPr>
        <p:spPr>
          <a:xfrm>
            <a:off x="5751925" y="4979600"/>
            <a:ext cx="3000000" cy="2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rgbClr val="888888"/>
                </a:solidFill>
              </a:rPr>
              <a:t>06.03.2018</a:t>
            </a:r>
            <a:endParaRPr sz="900">
              <a:solidFill>
                <a:srgbClr val="888888"/>
              </a:solidFill>
            </a:endParaRPr>
          </a:p>
        </p:txBody>
      </p:sp>
      <p:pic>
        <p:nvPicPr>
          <p:cNvPr id="195" name="Shape 1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6650" y="96475"/>
            <a:ext cx="7590688" cy="46748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96" name="Shape 196"/>
          <p:cNvSpPr txBox="1"/>
          <p:nvPr/>
        </p:nvSpPr>
        <p:spPr>
          <a:xfrm>
            <a:off x="6750425" y="773075"/>
            <a:ext cx="1626900" cy="18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Road logistics industry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Long distance public transportation services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Effective delivery channels</a:t>
            </a:r>
            <a:endParaRPr sz="1200"/>
          </a:p>
        </p:txBody>
      </p:sp>
      <p:sp>
        <p:nvSpPr>
          <p:cNvPr id="197" name="Shape 197"/>
          <p:cNvSpPr txBox="1"/>
          <p:nvPr/>
        </p:nvSpPr>
        <p:spPr>
          <a:xfrm>
            <a:off x="4807550" y="3893375"/>
            <a:ext cx="2920500" cy="6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Leasing hardware + software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Dynamic pricing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Shape 198"/>
          <p:cNvSpPr txBox="1"/>
          <p:nvPr/>
        </p:nvSpPr>
        <p:spPr>
          <a:xfrm>
            <a:off x="5303000" y="773075"/>
            <a:ext cx="1558200" cy="8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Logistics industry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&amp; territory partnering</a:t>
            </a:r>
            <a:endParaRPr sz="1200"/>
          </a:p>
        </p:txBody>
      </p:sp>
      <p:sp>
        <p:nvSpPr>
          <p:cNvPr id="199" name="Shape 199"/>
          <p:cNvSpPr txBox="1"/>
          <p:nvPr/>
        </p:nvSpPr>
        <p:spPr>
          <a:xfrm>
            <a:off x="5382200" y="2468975"/>
            <a:ext cx="1558200" cy="12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Partnering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00" name="Shape 200"/>
          <p:cNvSpPr txBox="1"/>
          <p:nvPr/>
        </p:nvSpPr>
        <p:spPr>
          <a:xfrm>
            <a:off x="776650" y="696575"/>
            <a:ext cx="1626900" cy="15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Logistics companies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Platooning operators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Navigation operators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Mobile network operators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Vehicle manufacturers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Shape 201"/>
          <p:cNvSpPr txBox="1"/>
          <p:nvPr/>
        </p:nvSpPr>
        <p:spPr>
          <a:xfrm>
            <a:off x="776650" y="3949325"/>
            <a:ext cx="36747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New services implementation 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Product/service development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Marketing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Partnering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02" name="Shape 202"/>
          <p:cNvSpPr txBox="1"/>
          <p:nvPr/>
        </p:nvSpPr>
        <p:spPr>
          <a:xfrm>
            <a:off x="3834300" y="696575"/>
            <a:ext cx="1558200" cy="15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-Reducing the costs 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-Increasing the road safety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-Step towards autonomous driving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-New business sector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-Reducing carbon emissions</a:t>
            </a:r>
            <a:endParaRPr sz="1200"/>
          </a:p>
        </p:txBody>
      </p:sp>
      <p:sp>
        <p:nvSpPr>
          <p:cNvPr id="203" name="Shape 203"/>
          <p:cNvSpPr txBox="1"/>
          <p:nvPr/>
        </p:nvSpPr>
        <p:spPr>
          <a:xfrm>
            <a:off x="2343375" y="452725"/>
            <a:ext cx="1497900" cy="11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Monitoring platooning services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Efficient use of roads and vehicles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Managing the partnerships</a:t>
            </a:r>
            <a:endParaRPr sz="1200"/>
          </a:p>
        </p:txBody>
      </p:sp>
      <p:sp>
        <p:nvSpPr>
          <p:cNvPr id="204" name="Shape 204"/>
          <p:cNvSpPr txBox="1"/>
          <p:nvPr/>
        </p:nvSpPr>
        <p:spPr>
          <a:xfrm>
            <a:off x="2234025" y="2445000"/>
            <a:ext cx="1716600" cy="6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Innovative software APIs and hardware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RTK/GPS infrastructure</a:t>
            </a:r>
            <a:endParaRPr sz="1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- Sensors</a:t>
            </a:r>
            <a:endParaRPr sz="1200"/>
          </a:p>
        </p:txBody>
      </p:sp>
      <p:sp>
        <p:nvSpPr>
          <p:cNvPr id="205" name="Shape 205"/>
          <p:cNvSpPr txBox="1"/>
          <p:nvPr/>
        </p:nvSpPr>
        <p:spPr>
          <a:xfrm>
            <a:off x="304800" y="3048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Porter’s 5 Forces</a:t>
            </a:r>
            <a:endParaRPr sz="3600" b="1" i="0" u="sng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Shape 211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Shape 212"/>
          <p:cNvSpPr txBox="1"/>
          <p:nvPr/>
        </p:nvSpPr>
        <p:spPr>
          <a:xfrm>
            <a:off x="5751925" y="4979600"/>
            <a:ext cx="3000000" cy="2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888888"/>
                </a:solidFill>
              </a:rPr>
              <a:t>06.03.2018</a:t>
            </a:r>
            <a:endParaRPr sz="900">
              <a:solidFill>
                <a:srgbClr val="888888"/>
              </a:solidFill>
            </a:endParaRPr>
          </a:p>
        </p:txBody>
      </p:sp>
      <p:sp>
        <p:nvSpPr>
          <p:cNvPr id="213" name="Shape 213"/>
          <p:cNvSpPr/>
          <p:nvPr/>
        </p:nvSpPr>
        <p:spPr>
          <a:xfrm>
            <a:off x="3109050" y="2799155"/>
            <a:ext cx="2997300" cy="109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Shape 214"/>
          <p:cNvSpPr/>
          <p:nvPr/>
        </p:nvSpPr>
        <p:spPr>
          <a:xfrm>
            <a:off x="902450" y="2787355"/>
            <a:ext cx="2527500" cy="1105500"/>
          </a:xfrm>
          <a:prstGeom prst="homePlate">
            <a:avLst>
              <a:gd name="adj" fmla="val 19183"/>
            </a:avLst>
          </a:prstGeom>
          <a:solidFill>
            <a:schemeClr val="l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Shape 215"/>
          <p:cNvSpPr/>
          <p:nvPr/>
        </p:nvSpPr>
        <p:spPr>
          <a:xfrm flipH="1">
            <a:off x="5744225" y="2810978"/>
            <a:ext cx="2527500" cy="1093500"/>
          </a:xfrm>
          <a:prstGeom prst="homePlate">
            <a:avLst>
              <a:gd name="adj" fmla="val 19183"/>
            </a:avLst>
          </a:prstGeom>
          <a:solidFill>
            <a:schemeClr val="l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Shape 216"/>
          <p:cNvSpPr/>
          <p:nvPr/>
        </p:nvSpPr>
        <p:spPr>
          <a:xfrm>
            <a:off x="3125775" y="2173825"/>
            <a:ext cx="3000000" cy="881079"/>
          </a:xfrm>
          <a:prstGeom prst="flowChartOffpageConnector">
            <a:avLst/>
          </a:prstGeom>
          <a:solidFill>
            <a:schemeClr val="l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Shape 217"/>
          <p:cNvSpPr/>
          <p:nvPr/>
        </p:nvSpPr>
        <p:spPr>
          <a:xfrm rot="10800000" flipH="1">
            <a:off x="3109150" y="3717917"/>
            <a:ext cx="2997300" cy="831333"/>
          </a:xfrm>
          <a:prstGeom prst="flowChartOffpageConnector">
            <a:avLst/>
          </a:prstGeom>
          <a:solidFill>
            <a:schemeClr val="l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Shape 218"/>
          <p:cNvSpPr txBox="1"/>
          <p:nvPr/>
        </p:nvSpPr>
        <p:spPr>
          <a:xfrm>
            <a:off x="3196475" y="2258825"/>
            <a:ext cx="28245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/>
              <a:t>Potential new entrants</a:t>
            </a:r>
            <a:endParaRPr sz="1200" u="sng"/>
          </a:p>
        </p:txBody>
      </p:sp>
      <p:sp>
        <p:nvSpPr>
          <p:cNvPr id="219" name="Shape 219"/>
          <p:cNvSpPr txBox="1"/>
          <p:nvPr/>
        </p:nvSpPr>
        <p:spPr>
          <a:xfrm>
            <a:off x="961825" y="2939100"/>
            <a:ext cx="2400300" cy="7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/>
              <a:t>Bargaining Power of Suppliers</a:t>
            </a:r>
            <a:endParaRPr sz="1200" u="sng"/>
          </a:p>
        </p:txBody>
      </p:sp>
      <p:sp>
        <p:nvSpPr>
          <p:cNvPr id="220" name="Shape 220"/>
          <p:cNvSpPr txBox="1"/>
          <p:nvPr/>
        </p:nvSpPr>
        <p:spPr>
          <a:xfrm>
            <a:off x="3363500" y="3116600"/>
            <a:ext cx="2527500" cy="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Intra-Industry Rivalry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Strategic Business Unit</a:t>
            </a:r>
            <a:endParaRPr/>
          </a:p>
        </p:txBody>
      </p:sp>
      <p:sp>
        <p:nvSpPr>
          <p:cNvPr id="221" name="Shape 221"/>
          <p:cNvSpPr txBox="1"/>
          <p:nvPr/>
        </p:nvSpPr>
        <p:spPr>
          <a:xfrm>
            <a:off x="5967200" y="2950175"/>
            <a:ext cx="2304600" cy="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/>
              <a:t>Bargaining Power of Buyers</a:t>
            </a:r>
            <a:endParaRPr sz="1200" u="sng"/>
          </a:p>
        </p:txBody>
      </p:sp>
      <p:sp>
        <p:nvSpPr>
          <p:cNvPr id="222" name="Shape 222"/>
          <p:cNvSpPr txBox="1"/>
          <p:nvPr/>
        </p:nvSpPr>
        <p:spPr>
          <a:xfrm>
            <a:off x="3362025" y="3904524"/>
            <a:ext cx="2527500" cy="8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/>
              <a:t>Substitute Products and Services</a:t>
            </a:r>
            <a:endParaRPr sz="1200" u="sng"/>
          </a:p>
        </p:txBody>
      </p:sp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468300" y="1123375"/>
            <a:ext cx="8207400" cy="12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competition not a key parameter</a:t>
            </a:r>
            <a:endParaRPr sz="2400" b="0"/>
          </a:p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partnering value all forces</a:t>
            </a:r>
            <a:endParaRPr sz="2400" b="0"/>
          </a:p>
          <a:p>
            <a:pPr marL="3429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/>
              <a:t>innovation supports success on the market</a:t>
            </a:r>
            <a:endParaRPr sz="2400" b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ctrTitle"/>
          </p:nvPr>
        </p:nvSpPr>
        <p:spPr>
          <a:xfrm>
            <a:off x="468325" y="1417632"/>
            <a:ext cx="8207400" cy="11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Summary</a:t>
            </a:r>
            <a:endParaRPr sz="7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Shape 229"/>
          <p:cNvSpPr txBox="1">
            <a:spLocks noGrp="1"/>
          </p:cNvSpPr>
          <p:nvPr>
            <p:ph type="subTitle" idx="1"/>
          </p:nvPr>
        </p:nvSpPr>
        <p:spPr>
          <a:xfrm>
            <a:off x="468325" y="2871102"/>
            <a:ext cx="5495400" cy="12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 sz="2400" i="0"/>
              <a:t>Architecture</a:t>
            </a:r>
            <a:endParaRPr sz="2400" i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 sz="2400" i="0"/>
              <a:t>VNC models (revised)</a:t>
            </a:r>
            <a:endParaRPr sz="2400" i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 sz="2400" i="0"/>
              <a:t>BMC</a:t>
            </a:r>
            <a:endParaRPr sz="2400" i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ctrTitle"/>
          </p:nvPr>
        </p:nvSpPr>
        <p:spPr>
          <a:xfrm>
            <a:off x="468313" y="1417636"/>
            <a:ext cx="8207400" cy="29520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Thank you</a:t>
            </a:r>
            <a:endParaRPr sz="7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Shape 235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00" cy="6600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/>
              <a:t>Questions?</a:t>
            </a:r>
            <a:endParaRPr sz="1600" b="0" i="1" u="none" strike="noStrike" cap="non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468325" y="2560632"/>
            <a:ext cx="8207400" cy="11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Agenda</a:t>
            </a:r>
            <a:endParaRPr sz="7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Shape 62"/>
          <p:cNvSpPr txBox="1">
            <a:spLocks noGrp="1"/>
          </p:cNvSpPr>
          <p:nvPr>
            <p:ph type="subTitle" idx="1"/>
          </p:nvPr>
        </p:nvSpPr>
        <p:spPr>
          <a:xfrm>
            <a:off x="468325" y="4014102"/>
            <a:ext cx="5495400" cy="12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 sz="2400" i="0"/>
              <a:t>Architecture</a:t>
            </a:r>
            <a:endParaRPr sz="2400" i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 sz="2400" i="0"/>
              <a:t>VNC models (revised)</a:t>
            </a:r>
            <a:endParaRPr sz="2400" i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 sz="2400" i="0"/>
              <a:t>BMC &amp; Porter’s 5 forces</a:t>
            </a:r>
            <a:endParaRPr sz="2400" i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ctrTitle"/>
          </p:nvPr>
        </p:nvSpPr>
        <p:spPr>
          <a:xfrm>
            <a:off x="468325" y="3443600"/>
            <a:ext cx="8207400" cy="11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/>
              <a:t>Architecture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Abstract level architecture (Function+Platform) between vehicles</a:t>
            </a:r>
            <a:endParaRPr sz="28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06.03.2018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00" y="1065751"/>
            <a:ext cx="9062026" cy="38626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Shape 77"/>
          <p:cNvSpPr txBox="1"/>
          <p:nvPr/>
        </p:nvSpPr>
        <p:spPr>
          <a:xfrm>
            <a:off x="691450" y="4477275"/>
            <a:ext cx="28221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ECU: Embedded Control Unit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ctrTitle"/>
          </p:nvPr>
        </p:nvSpPr>
        <p:spPr>
          <a:xfrm>
            <a:off x="480150" y="3176825"/>
            <a:ext cx="8183700" cy="16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/>
              <a:t>VNC models (revised) 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ctrTitle"/>
          </p:nvPr>
        </p:nvSpPr>
        <p:spPr>
          <a:xfrm>
            <a:off x="174600" y="112500"/>
            <a:ext cx="8207400" cy="4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/>
              <a:t>Logistic Company Driven VNC Model</a:t>
            </a:r>
            <a:endParaRPr sz="23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Shape 90"/>
          <p:cNvSpPr txBox="1"/>
          <p:nvPr/>
        </p:nvSpPr>
        <p:spPr>
          <a:xfrm>
            <a:off x="5751925" y="4979600"/>
            <a:ext cx="3000000" cy="2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rgbClr val="888888"/>
                </a:solidFill>
              </a:rPr>
              <a:t>06.03.2018</a:t>
            </a:r>
            <a:endParaRPr sz="900">
              <a:solidFill>
                <a:srgbClr val="888888"/>
              </a:solidFill>
            </a:endParaRPr>
          </a:p>
        </p:txBody>
      </p:sp>
      <p:cxnSp>
        <p:nvCxnSpPr>
          <p:cNvPr id="91" name="Shape 91"/>
          <p:cNvCxnSpPr/>
          <p:nvPr/>
        </p:nvCxnSpPr>
        <p:spPr>
          <a:xfrm>
            <a:off x="6929875" y="205850"/>
            <a:ext cx="2928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2" name="Shape 92"/>
          <p:cNvCxnSpPr/>
          <p:nvPr/>
        </p:nvCxnSpPr>
        <p:spPr>
          <a:xfrm>
            <a:off x="6929875" y="671275"/>
            <a:ext cx="2928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3" name="Shape 93"/>
          <p:cNvSpPr txBox="1"/>
          <p:nvPr/>
        </p:nvSpPr>
        <p:spPr>
          <a:xfrm>
            <a:off x="7419600" y="0"/>
            <a:ext cx="1724400" cy="16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Technical Interface</a:t>
            </a:r>
            <a:endParaRPr/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Business Interface</a:t>
            </a:r>
            <a:endParaRPr/>
          </a:p>
        </p:txBody>
      </p:sp>
      <p:pic>
        <p:nvPicPr>
          <p:cNvPr id="94" name="Shape 94"/>
          <p:cNvPicPr preferRelativeResize="0"/>
          <p:nvPr/>
        </p:nvPicPr>
        <p:blipFill rotWithShape="1">
          <a:blip r:embed="rId3">
            <a:alphaModFix/>
          </a:blip>
          <a:srcRect t="583" b="583"/>
          <a:stretch/>
        </p:blipFill>
        <p:spPr>
          <a:xfrm>
            <a:off x="174600" y="628250"/>
            <a:ext cx="6755275" cy="41845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ctrTitle"/>
          </p:nvPr>
        </p:nvSpPr>
        <p:spPr>
          <a:xfrm>
            <a:off x="98400" y="76200"/>
            <a:ext cx="8207400" cy="4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/>
              <a:t>Platooning Operator Driven VNC Model</a:t>
            </a:r>
            <a:endParaRPr sz="2300"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02" name="Shape 102"/>
          <p:cNvSpPr txBox="1"/>
          <p:nvPr/>
        </p:nvSpPr>
        <p:spPr>
          <a:xfrm>
            <a:off x="5751925" y="4979600"/>
            <a:ext cx="3000000" cy="2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rgbClr val="888888"/>
                </a:solidFill>
              </a:rPr>
              <a:t>06.03.2018</a:t>
            </a:r>
            <a:endParaRPr sz="900">
              <a:solidFill>
                <a:srgbClr val="888888"/>
              </a:solidFill>
            </a:endParaRPr>
          </a:p>
        </p:txBody>
      </p:sp>
      <p:cxnSp>
        <p:nvCxnSpPr>
          <p:cNvPr id="103" name="Shape 103"/>
          <p:cNvCxnSpPr/>
          <p:nvPr/>
        </p:nvCxnSpPr>
        <p:spPr>
          <a:xfrm>
            <a:off x="6929875" y="205850"/>
            <a:ext cx="2928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4" name="Shape 104"/>
          <p:cNvCxnSpPr/>
          <p:nvPr/>
        </p:nvCxnSpPr>
        <p:spPr>
          <a:xfrm>
            <a:off x="6929875" y="671275"/>
            <a:ext cx="2928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5" name="Shape 105"/>
          <p:cNvSpPr txBox="1"/>
          <p:nvPr/>
        </p:nvSpPr>
        <p:spPr>
          <a:xfrm>
            <a:off x="7419600" y="0"/>
            <a:ext cx="1724400" cy="16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Technical Interface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Business Interface</a:t>
            </a:r>
            <a:endParaRPr/>
          </a:p>
        </p:txBody>
      </p:sp>
      <p:pic>
        <p:nvPicPr>
          <p:cNvPr id="106" name="Shape 10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7600" y="497100"/>
            <a:ext cx="6220750" cy="428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ctrTitle"/>
          </p:nvPr>
        </p:nvSpPr>
        <p:spPr>
          <a:xfrm>
            <a:off x="152400" y="146400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/>
              <a:t>Satellite Navigation Operator Driven VNC Model</a:t>
            </a:r>
            <a:endParaRPr sz="2300" b="1" i="0" u="sng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5751925" y="4979600"/>
            <a:ext cx="3000000" cy="2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rgbClr val="888888"/>
                </a:solidFill>
              </a:rPr>
              <a:t>06.03.2018</a:t>
            </a:r>
            <a:endParaRPr sz="900">
              <a:solidFill>
                <a:srgbClr val="888888"/>
              </a:solidFill>
            </a:endParaRPr>
          </a:p>
        </p:txBody>
      </p:sp>
      <p:cxnSp>
        <p:nvCxnSpPr>
          <p:cNvPr id="114" name="Shape 114"/>
          <p:cNvCxnSpPr/>
          <p:nvPr/>
        </p:nvCxnSpPr>
        <p:spPr>
          <a:xfrm>
            <a:off x="6929875" y="205850"/>
            <a:ext cx="2928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15" name="Shape 115"/>
          <p:cNvCxnSpPr/>
          <p:nvPr/>
        </p:nvCxnSpPr>
        <p:spPr>
          <a:xfrm>
            <a:off x="6929875" y="671275"/>
            <a:ext cx="2928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6" name="Shape 116"/>
          <p:cNvSpPr txBox="1"/>
          <p:nvPr/>
        </p:nvSpPr>
        <p:spPr>
          <a:xfrm>
            <a:off x="7419600" y="0"/>
            <a:ext cx="1724400" cy="16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Technical Interface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Business Interface</a:t>
            </a:r>
            <a:endParaRPr/>
          </a:p>
        </p:txBody>
      </p:sp>
      <p:pic>
        <p:nvPicPr>
          <p:cNvPr id="117" name="Shape 117"/>
          <p:cNvPicPr preferRelativeResize="0"/>
          <p:nvPr/>
        </p:nvPicPr>
        <p:blipFill rotWithShape="1">
          <a:blip r:embed="rId3">
            <a:alphaModFix/>
          </a:blip>
          <a:srcRect t="592" b="592"/>
          <a:stretch/>
        </p:blipFill>
        <p:spPr>
          <a:xfrm>
            <a:off x="152400" y="706000"/>
            <a:ext cx="6043075" cy="411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ctrTitle"/>
          </p:nvPr>
        </p:nvSpPr>
        <p:spPr>
          <a:xfrm>
            <a:off x="480150" y="2971500"/>
            <a:ext cx="8183700" cy="17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/>
              <a:t>Business Model Canvas &amp; Porter’s 5 forces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alto University">
  <a:themeElements>
    <a:clrScheme name="Aalto-sahko">
      <a:dk1>
        <a:srgbClr val="000000"/>
      </a:dk1>
      <a:lt1>
        <a:srgbClr val="FFFFFF"/>
      </a:lt1>
      <a:dk2>
        <a:srgbClr val="7D55C7"/>
      </a:dk2>
      <a:lt2>
        <a:srgbClr val="8C857B"/>
      </a:lt2>
      <a:accent1>
        <a:srgbClr val="7D37C7"/>
      </a:accent1>
      <a:accent2>
        <a:srgbClr val="FFCD00"/>
      </a:accent2>
      <a:accent3>
        <a:srgbClr val="EF3340"/>
      </a:accent3>
      <a:accent4>
        <a:srgbClr val="005EB8"/>
      </a:accent4>
      <a:accent5>
        <a:srgbClr val="8C857B"/>
      </a:accent5>
      <a:accent6>
        <a:srgbClr val="00965E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</Words>
  <Application>Microsoft Office PowerPoint</Application>
  <PresentationFormat>On-screen Show (16:10)</PresentationFormat>
  <Paragraphs>215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Courier New</vt:lpstr>
      <vt:lpstr>Georgia</vt:lpstr>
      <vt:lpstr>Merriweather Sans</vt:lpstr>
      <vt:lpstr>Aalto University</vt:lpstr>
      <vt:lpstr>How to use GPS/RTK-positioning for platooning? Case Indagon:  Business Model Canvas  E7830 Value network Design for Internet </vt:lpstr>
      <vt:lpstr>Agenda</vt:lpstr>
      <vt:lpstr>Architecture</vt:lpstr>
      <vt:lpstr>Abstract level architecture (Function+Platform) between vehicles</vt:lpstr>
      <vt:lpstr>VNC models (revised) </vt:lpstr>
      <vt:lpstr>Logistic Company Driven VNC Model</vt:lpstr>
      <vt:lpstr>Platooning Operator Driven VNC Model</vt:lpstr>
      <vt:lpstr>Satellite Navigation Operator Driven VNC Model</vt:lpstr>
      <vt:lpstr>Business Model Canvas &amp; Porter’s 5 forces</vt:lpstr>
      <vt:lpstr>PowerPoint Presentation</vt:lpstr>
      <vt:lpstr>Value Proposition</vt:lpstr>
      <vt:lpstr>Customer Relationships, Segments &amp; Channels </vt:lpstr>
      <vt:lpstr>PowerPoint Presentation</vt:lpstr>
      <vt:lpstr>Cost Structure &amp; Revenue Streams</vt:lpstr>
      <vt:lpstr>Key Partners, Activities &amp; Resources </vt:lpstr>
      <vt:lpstr>PowerPoint Presentation</vt:lpstr>
      <vt:lpstr>Porter’s 5 Forces</vt:lpstr>
      <vt:lpstr>Summary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GPS/RTK-positioning for platooning? Case Indagon:  Business Model Canvas  E7830 Value network Design for Internet </dc:title>
  <dc:creator>Benseny Quintana Jaume</dc:creator>
  <cp:lastModifiedBy>Benseny Quintana Jaume</cp:lastModifiedBy>
  <cp:revision>1</cp:revision>
  <dcterms:modified xsi:type="dcterms:W3CDTF">2019-01-11T11:52:51Z</dcterms:modified>
</cp:coreProperties>
</file>