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2" r:id="rId1"/>
    <p:sldMasterId id="2147483683" r:id="rId2"/>
    <p:sldMasterId id="2147483684" r:id="rId3"/>
    <p:sldMasterId id="2147483685" r:id="rId4"/>
    <p:sldMasterId id="2147483686" r:id="rId5"/>
  </p:sldMasterIdLst>
  <p:notesMasterIdLst>
    <p:notesMasterId r:id="rId3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9144000" cy="5715000" type="screen16x10"/>
  <p:notesSz cx="6858000" cy="9144000"/>
  <p:embeddedFontLst>
    <p:embeddedFont>
      <p:font typeface="Georgia" panose="02040502050405020303" pitchFamily="18" charset="0"/>
      <p:regular r:id="rId37"/>
      <p:bold r:id="rId38"/>
      <p:italic r:id="rId39"/>
      <p:boldItalic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Helvetica Neue" panose="020B060402020202020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05"/>
    <p:restoredTop sz="94646"/>
  </p:normalViewPr>
  <p:slideViewPr>
    <p:cSldViewPr snapToGrid="0" snapToObjects="1">
      <p:cViewPr varScale="1">
        <p:scale>
          <a:sx n="148" d="100"/>
          <a:sy n="148" d="100"/>
        </p:scale>
        <p:origin x="86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3.fntdata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3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0" Type="http://schemas.openxmlformats.org/officeDocument/2006/relationships/slide" Target="slides/slide15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Shape 28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Shape 30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Shape 33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Shape 34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686003" y="685800"/>
            <a:ext cx="54867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Shape 4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Shape 4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Shape 4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Shape 4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Shape 52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Shape 53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39999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832400" y="1280528"/>
            <a:ext cx="39999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617333"/>
            <a:ext cx="2808000" cy="839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1544000"/>
            <a:ext cx="2808000" cy="3532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90250" y="500167"/>
            <a:ext cx="6367800" cy="45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4572000" y="-139"/>
            <a:ext cx="4572000" cy="571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265500" y="1370194"/>
            <a:ext cx="4045200" cy="1647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265500" y="3114528"/>
            <a:ext cx="4045200" cy="1372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939500" y="804528"/>
            <a:ext cx="3837000" cy="410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4700639"/>
            <a:ext cx="5998800" cy="67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1229028"/>
            <a:ext cx="8520600" cy="2181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3502472"/>
            <a:ext cx="8520600" cy="144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n-Canvas Slide" type="tx">
  <p:cSld name="TITLE_AND_BOD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28864"/>
            <a:ext cx="8229600" cy="9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68313" y="4873007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2875" y="4960927"/>
            <a:ext cx="1469651" cy="532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nvas Slide" type="title">
  <p:cSld name="TITL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 descr="business_model_canvas_poster_trimmed_3500px.png"/>
          <p:cNvPicPr preferRelativeResize="0"/>
          <p:nvPr/>
        </p:nvPicPr>
        <p:blipFill rotWithShape="1">
          <a:blip r:embed="rId2">
            <a:alphaModFix/>
          </a:blip>
          <a:srcRect l="2630" t="10503" r="2411" b="1530"/>
          <a:stretch/>
        </p:blipFill>
        <p:spPr>
          <a:xfrm>
            <a:off x="458588" y="47972"/>
            <a:ext cx="8226825" cy="564502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508525" y="332611"/>
            <a:ext cx="1597800" cy="3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Partner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Partner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Partner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7037700" y="336111"/>
            <a:ext cx="1597800" cy="3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Segment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Segment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Segment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3763475" y="340306"/>
            <a:ext cx="1597800" cy="3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Proposition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Proposition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Proposition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2136000" y="336056"/>
            <a:ext cx="1597800" cy="14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2139925" y="2341000"/>
            <a:ext cx="15978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5400600" y="2341000"/>
            <a:ext cx="15978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5400588" y="330750"/>
            <a:ext cx="1597800" cy="14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503750" y="4252167"/>
            <a:ext cx="4015500" cy="12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4583650" y="4252167"/>
            <a:ext cx="4015500" cy="12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400" cy="29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27" name="Shape 127"/>
          <p:cNvCxnSpPr/>
          <p:nvPr/>
        </p:nvCxnSpPr>
        <p:spPr>
          <a:xfrm>
            <a:off x="468313" y="4873007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8" name="Shape 1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8" cy="95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400" cy="21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31" name="Shape 131"/>
          <p:cNvCxnSpPr/>
          <p:nvPr/>
        </p:nvCxnSpPr>
        <p:spPr>
          <a:xfrm>
            <a:off x="468313" y="4873625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2" name="Shape 1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8" cy="95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4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3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500" cy="26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5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00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5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2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2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3" name="Shape 153"/>
          <p:cNvCxnSpPr/>
          <p:nvPr/>
        </p:nvCxnSpPr>
        <p:spPr>
          <a:xfrm>
            <a:off x="468313" y="4873007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4" name="Shape 1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8" cy="95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400" cy="29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69" name="Shape 169"/>
          <p:cNvCxnSpPr/>
          <p:nvPr/>
        </p:nvCxnSpPr>
        <p:spPr>
          <a:xfrm>
            <a:off x="468313" y="4873007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70" name="Shape 1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8" cy="95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468313" y="4873625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9" name="Shape 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9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400" cy="21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73" name="Shape 173"/>
          <p:cNvCxnSpPr/>
          <p:nvPr/>
        </p:nvCxnSpPr>
        <p:spPr>
          <a:xfrm>
            <a:off x="468313" y="4873625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74" name="Shape 1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8" cy="95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4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78" name="Shape 17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3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2" name="Shape 1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500" cy="26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5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00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4" cy="17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5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2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2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95" name="Shape 195"/>
          <p:cNvCxnSpPr/>
          <p:nvPr/>
        </p:nvCxnSpPr>
        <p:spPr>
          <a:xfrm>
            <a:off x="468313" y="4873007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96" name="Shape 19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8" cy="957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" name="Shape 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7" name="Shape 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Shape 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311708" y="827306"/>
            <a:ext cx="8520600" cy="2280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311700" y="3149028"/>
            <a:ext cx="8520600" cy="88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1700" y="2389833"/>
            <a:ext cx="85206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28864"/>
            <a:ext cx="8229600" cy="9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333500"/>
            <a:ext cx="8229600" cy="41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/>
        </p:nvSpPr>
        <p:spPr>
          <a:xfrm>
            <a:off x="1457225" y="5037550"/>
            <a:ext cx="42693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Aaltonen Saarenmaa Paavola</a:t>
            </a:r>
            <a:endParaRPr sz="2400"/>
          </a:p>
        </p:txBody>
      </p:sp>
      <p:pic>
        <p:nvPicPr>
          <p:cNvPr id="202" name="Shape 2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3851" y="4877275"/>
            <a:ext cx="2468023" cy="603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140081" y="1941051"/>
            <a:ext cx="8641800" cy="26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005EB8"/>
                </a:solidFill>
              </a:rPr>
              <a:t>GE Healthcare</a:t>
            </a:r>
            <a:br>
              <a:rPr lang="en-US" sz="3600" b="1">
                <a:solidFill>
                  <a:srgbClr val="005EB8"/>
                </a:solidFill>
              </a:rPr>
            </a:br>
            <a:r>
              <a:rPr lang="en-US" sz="3600" b="1">
                <a:solidFill>
                  <a:srgbClr val="005EB8"/>
                </a:solidFill>
              </a:rPr>
              <a:t>Final presentation</a:t>
            </a:r>
            <a:endParaRPr sz="3600" b="1">
              <a:solidFill>
                <a:srgbClr val="005EB8"/>
              </a:solidFill>
            </a:endParaRP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005EB8"/>
                </a:solidFill>
              </a:rPr>
              <a:t> </a:t>
            </a:r>
            <a:br>
              <a:rPr lang="en-US" sz="3600" b="1">
                <a:solidFill>
                  <a:srgbClr val="005EB8"/>
                </a:solidFill>
              </a:rPr>
            </a:br>
            <a:r>
              <a:rPr lang="en-US" sz="2800" b="1">
                <a:solidFill>
                  <a:srgbClr val="005EB8"/>
                </a:solidFill>
              </a:rPr>
              <a:t>E7830 - Value network Design for Internet Services</a:t>
            </a:r>
            <a:r>
              <a:rPr lang="en-US" sz="3600" b="1">
                <a:solidFill>
                  <a:srgbClr val="FFFFFF"/>
                </a:solidFill>
              </a:rPr>
              <a:t/>
            </a:r>
            <a:br>
              <a:rPr lang="en-US" sz="3600" b="1">
                <a:solidFill>
                  <a:srgbClr val="FFFFFF"/>
                </a:solidFill>
              </a:rPr>
            </a:br>
            <a:endParaRPr sz="36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ctrTitle"/>
          </p:nvPr>
        </p:nvSpPr>
        <p:spPr>
          <a:xfrm>
            <a:off x="282300" y="228775"/>
            <a:ext cx="8176500" cy="11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 b="0">
                <a:solidFill>
                  <a:srgbClr val="000000"/>
                </a:solidFill>
              </a:rPr>
              <a:t>Scenario-Matrix</a:t>
            </a:r>
            <a:endParaRPr sz="7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79" name="Shape 279"/>
          <p:cNvSpPr txBox="1"/>
          <p:nvPr/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13.3.2018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3">
            <a:alphaModFix/>
          </a:blip>
          <a:srcRect l="4930" r="4930"/>
          <a:stretch/>
        </p:blipFill>
        <p:spPr>
          <a:xfrm>
            <a:off x="1294350" y="-108250"/>
            <a:ext cx="7052026" cy="5138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>
                <a:solidFill>
                  <a:srgbClr val="000000"/>
                </a:solidFill>
              </a:rPr>
              <a:t>Scenario-Matrix (revisited)</a:t>
            </a:r>
            <a:endParaRPr sz="3000" b="0">
              <a:solidFill>
                <a:srgbClr val="000000"/>
              </a:solidFill>
            </a:endParaRP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468318" y="1261600"/>
            <a:ext cx="3003900" cy="3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Georgia"/>
              <a:buChar char="●"/>
            </a:pPr>
            <a:r>
              <a:rPr lang="en-US" sz="1200" u="sng">
                <a:latin typeface="Calibri"/>
                <a:ea typeface="Calibri"/>
                <a:cs typeface="Calibri"/>
                <a:sym typeface="Calibri"/>
              </a:rPr>
              <a:t>First Uncertainty: </a:t>
            </a:r>
            <a:endParaRPr sz="1200" u="sng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Service implementation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(Main character)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100" b="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100" b="0">
                <a:latin typeface="Calibri"/>
                <a:ea typeface="Calibri"/>
                <a:cs typeface="Calibri"/>
                <a:sym typeface="Calibri"/>
              </a:rPr>
            </a:br>
            <a:endParaRPr sz="11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Georgia"/>
              <a:buChar char="●"/>
            </a:pPr>
            <a:r>
              <a:rPr lang="en-US" sz="1200" u="sng">
                <a:latin typeface="Calibri"/>
                <a:ea typeface="Calibri"/>
                <a:cs typeface="Calibri"/>
                <a:sym typeface="Calibri"/>
              </a:rPr>
              <a:t>Second Uncertainty: </a:t>
            </a:r>
            <a:endParaRPr sz="1200" u="sng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Subsidies involvement level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(Insurance companies, KELA, parties supporting post-acute monitoring)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	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600" b="0"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89" name="Shape 289"/>
          <p:cNvSpPr txBox="1"/>
          <p:nvPr/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13.3.2018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290" name="Shape 290"/>
          <p:cNvPicPr preferRelativeResize="0"/>
          <p:nvPr/>
        </p:nvPicPr>
        <p:blipFill rotWithShape="1">
          <a:blip r:embed="rId3">
            <a:alphaModFix/>
          </a:blip>
          <a:srcRect t="2696" b="2696"/>
          <a:stretch/>
        </p:blipFill>
        <p:spPr>
          <a:xfrm>
            <a:off x="2811025" y="488500"/>
            <a:ext cx="7286600" cy="452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ctrTitle"/>
          </p:nvPr>
        </p:nvSpPr>
        <p:spPr>
          <a:xfrm>
            <a:off x="251975" y="2003225"/>
            <a:ext cx="6715500" cy="10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 b="0">
                <a:solidFill>
                  <a:schemeClr val="dk1"/>
                </a:solidFill>
              </a:rPr>
              <a:t>Infrastructure &amp; Delivery</a:t>
            </a:r>
            <a:endParaRPr sz="4800" b="0" i="0" u="none" strike="noStrike" cap="none">
              <a:solidFill>
                <a:srgbClr val="000000"/>
              </a:solidFill>
            </a:endParaRPr>
          </a:p>
        </p:txBody>
      </p:sp>
      <p:cxnSp>
        <p:nvCxnSpPr>
          <p:cNvPr id="296" name="Shape 296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ctrTitle"/>
          </p:nvPr>
        </p:nvSpPr>
        <p:spPr>
          <a:xfrm>
            <a:off x="445573" y="185421"/>
            <a:ext cx="6920100" cy="6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000" b="0">
                <a:solidFill>
                  <a:srgbClr val="000000"/>
                </a:solidFill>
              </a:rPr>
              <a:t>Infrastructure &amp; Delivery</a:t>
            </a:r>
            <a:endParaRPr sz="3000" b="0">
              <a:solidFill>
                <a:srgbClr val="000000"/>
              </a:solidFill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304" name="Shape 304"/>
          <p:cNvSpPr txBox="1"/>
          <p:nvPr/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13.3.2018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305" name="Shape 3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39152"/>
            <a:ext cx="8844024" cy="354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ctrTitle"/>
          </p:nvPr>
        </p:nvSpPr>
        <p:spPr>
          <a:xfrm>
            <a:off x="106675" y="169725"/>
            <a:ext cx="7033500" cy="10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 b="0">
                <a:solidFill>
                  <a:schemeClr val="dk1"/>
                </a:solidFill>
              </a:rPr>
              <a:t>Value Network Configurations</a:t>
            </a:r>
            <a:endParaRPr sz="48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VNC - </a:t>
            </a:r>
            <a:r>
              <a:rPr lang="en-US" sz="2400">
                <a:solidFill>
                  <a:srgbClr val="000000"/>
                </a:solidFill>
              </a:rPr>
              <a:t>Experimental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Shape 319"/>
          <p:cNvPicPr preferRelativeResize="0"/>
          <p:nvPr/>
        </p:nvPicPr>
        <p:blipFill rotWithShape="1">
          <a:blip r:embed="rId3">
            <a:alphaModFix/>
          </a:blip>
          <a:srcRect t="5471" b="5266"/>
          <a:stretch/>
        </p:blipFill>
        <p:spPr>
          <a:xfrm>
            <a:off x="880450" y="734975"/>
            <a:ext cx="8519025" cy="406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>
                <a:solidFill>
                  <a:srgbClr val="000000"/>
                </a:solidFill>
              </a:rPr>
              <a:t>2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VNC - </a:t>
            </a:r>
            <a:r>
              <a:rPr lang="en-US" sz="2400">
                <a:solidFill>
                  <a:srgbClr val="000000"/>
                </a:solidFill>
              </a:rPr>
              <a:t>Hospital Healthcare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Shape 326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Shape 32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8" name="Shape 328"/>
          <p:cNvPicPr preferRelativeResize="0"/>
          <p:nvPr/>
        </p:nvPicPr>
        <p:blipFill rotWithShape="1">
          <a:blip r:embed="rId3">
            <a:alphaModFix/>
          </a:blip>
          <a:srcRect t="4032" r="2467" b="4734"/>
          <a:stretch/>
        </p:blipFill>
        <p:spPr>
          <a:xfrm>
            <a:off x="868100" y="734975"/>
            <a:ext cx="8207399" cy="41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>
                <a:solidFill>
                  <a:srgbClr val="000000"/>
                </a:solidFill>
              </a:rPr>
              <a:t>3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VNC - </a:t>
            </a:r>
            <a:r>
              <a:rPr lang="en-US" sz="2400">
                <a:solidFill>
                  <a:srgbClr val="000000"/>
                </a:solidFill>
              </a:rPr>
              <a:t>Niche-Market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Shape 33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7" name="Shape 337"/>
          <p:cNvPicPr preferRelativeResize="0"/>
          <p:nvPr/>
        </p:nvPicPr>
        <p:blipFill rotWithShape="1">
          <a:blip r:embed="rId3">
            <a:alphaModFix/>
          </a:blip>
          <a:srcRect t="5096" b="4381"/>
          <a:stretch/>
        </p:blipFill>
        <p:spPr>
          <a:xfrm>
            <a:off x="1247175" y="710925"/>
            <a:ext cx="7896824" cy="407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>
                <a:solidFill>
                  <a:srgbClr val="000000"/>
                </a:solidFill>
              </a:rPr>
              <a:t>4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VNC - </a:t>
            </a:r>
            <a:r>
              <a:rPr lang="en-US" sz="2400">
                <a:solidFill>
                  <a:srgbClr val="000000"/>
                </a:solidFill>
              </a:rPr>
              <a:t>Mass-Market</a:t>
            </a:r>
            <a:endParaRPr sz="2400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400">
              <a:solidFill>
                <a:srgbClr val="000000"/>
              </a:solidFill>
            </a:endParaRPr>
          </a:p>
        </p:txBody>
      </p:sp>
      <p:sp>
        <p:nvSpPr>
          <p:cNvPr id="344" name="Shape 34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6" name="Shape 346"/>
          <p:cNvPicPr preferRelativeResize="0"/>
          <p:nvPr/>
        </p:nvPicPr>
        <p:blipFill rotWithShape="1">
          <a:blip r:embed="rId3">
            <a:alphaModFix/>
          </a:blip>
          <a:srcRect t="5476" b="3853"/>
          <a:stretch/>
        </p:blipFill>
        <p:spPr>
          <a:xfrm>
            <a:off x="1278550" y="734949"/>
            <a:ext cx="7865450" cy="4074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Agenda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468320" y="1147775"/>
            <a:ext cx="4290300" cy="3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b="0"/>
              <a:t>Project Description</a:t>
            </a:r>
            <a:endParaRPr sz="1800"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b="0"/>
              <a:t>Scenario-Matrix</a:t>
            </a:r>
            <a:endParaRPr sz="1800"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b="0"/>
              <a:t>Infrastructure &amp; Delivery</a:t>
            </a:r>
            <a:endParaRPr sz="1800"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b="0"/>
              <a:t>Value Network Configurations</a:t>
            </a:r>
            <a:endParaRPr sz="1800"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b="0"/>
              <a:t>Business Model Canvas</a:t>
            </a:r>
            <a:endParaRPr sz="1800" b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b="0"/>
              <a:t>Porter’s 5 Forces</a:t>
            </a:r>
            <a:r>
              <a:rPr lang="en-US" sz="2400" b="0"/>
              <a:t/>
            </a:r>
            <a:br>
              <a:rPr lang="en-US" sz="2400" b="0"/>
            </a:br>
            <a:endParaRPr sz="2400" b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>
            <a:spLocks noGrp="1"/>
          </p:cNvSpPr>
          <p:nvPr>
            <p:ph type="ctrTitle"/>
          </p:nvPr>
        </p:nvSpPr>
        <p:spPr>
          <a:xfrm>
            <a:off x="331700" y="1519725"/>
            <a:ext cx="7330200" cy="1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 b="0">
                <a:solidFill>
                  <a:srgbClr val="000000"/>
                </a:solidFill>
              </a:rPr>
              <a:t>Business Model Canvas &amp; Porter’s 5 forces</a:t>
            </a:r>
            <a:endParaRPr sz="4800" b="0" i="0" u="none" strike="noStrike" cap="none">
              <a:solidFill>
                <a:srgbClr val="000000"/>
              </a:solidFill>
            </a:endParaRPr>
          </a:p>
        </p:txBody>
      </p:sp>
      <p:cxnSp>
        <p:nvCxnSpPr>
          <p:cNvPr id="352" name="Shape 352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/>
        </p:nvSpPr>
        <p:spPr>
          <a:xfrm>
            <a:off x="508450" y="93694"/>
            <a:ext cx="3227700" cy="3870900"/>
          </a:xfrm>
          <a:prstGeom prst="roundRect">
            <a:avLst>
              <a:gd name="adj" fmla="val 6033"/>
            </a:avLst>
          </a:prstGeom>
          <a:solidFill>
            <a:srgbClr val="CCCCCC">
              <a:alpha val="39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Shape 358"/>
          <p:cNvSpPr/>
          <p:nvPr/>
        </p:nvSpPr>
        <p:spPr>
          <a:xfrm>
            <a:off x="5400325" y="93694"/>
            <a:ext cx="3227700" cy="3870900"/>
          </a:xfrm>
          <a:prstGeom prst="roundRect">
            <a:avLst>
              <a:gd name="adj" fmla="val 6033"/>
            </a:avLst>
          </a:prstGeom>
          <a:solidFill>
            <a:srgbClr val="6FA8DC">
              <a:alpha val="372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Shape 359"/>
          <p:cNvSpPr txBox="1"/>
          <p:nvPr/>
        </p:nvSpPr>
        <p:spPr>
          <a:xfrm>
            <a:off x="1716800" y="3288778"/>
            <a:ext cx="1878600" cy="892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Offering 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Customers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Infrastructure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0" name="Shape 360"/>
          <p:cNvSpPr/>
          <p:nvPr/>
        </p:nvSpPr>
        <p:spPr>
          <a:xfrm>
            <a:off x="1782125" y="3873917"/>
            <a:ext cx="428700" cy="204600"/>
          </a:xfrm>
          <a:prstGeom prst="roundRect">
            <a:avLst>
              <a:gd name="adj" fmla="val 6033"/>
            </a:avLst>
          </a:prstGeom>
          <a:solidFill>
            <a:srgbClr val="CCCCCC">
              <a:alpha val="39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Shape 361"/>
          <p:cNvSpPr/>
          <p:nvPr/>
        </p:nvSpPr>
        <p:spPr>
          <a:xfrm>
            <a:off x="1782125" y="3401889"/>
            <a:ext cx="428700" cy="204600"/>
          </a:xfrm>
          <a:prstGeom prst="roundRect">
            <a:avLst>
              <a:gd name="adj" fmla="val 6033"/>
            </a:avLst>
          </a:prstGeom>
          <a:solidFill>
            <a:srgbClr val="FF0000">
              <a:alpha val="423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Shape 362"/>
          <p:cNvSpPr/>
          <p:nvPr/>
        </p:nvSpPr>
        <p:spPr>
          <a:xfrm>
            <a:off x="1782125" y="3637905"/>
            <a:ext cx="428700" cy="204600"/>
          </a:xfrm>
          <a:prstGeom prst="roundRect">
            <a:avLst>
              <a:gd name="adj" fmla="val 6033"/>
            </a:avLst>
          </a:prstGeom>
          <a:solidFill>
            <a:srgbClr val="6FA8DC">
              <a:alpha val="372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Shape 363"/>
          <p:cNvSpPr/>
          <p:nvPr/>
        </p:nvSpPr>
        <p:spPr>
          <a:xfrm>
            <a:off x="3759550" y="93694"/>
            <a:ext cx="1611900" cy="3870900"/>
          </a:xfrm>
          <a:prstGeom prst="roundRect">
            <a:avLst>
              <a:gd name="adj" fmla="val 6033"/>
            </a:avLst>
          </a:prstGeom>
          <a:solidFill>
            <a:srgbClr val="FF0000">
              <a:alpha val="423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Shape 369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70" name="Shape 3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Shape 371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372" name="Shape 372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wheelchair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373" name="Shape 373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374" name="Shape 374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375" name="Shape 375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376" name="Shape 376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377" name="Shape 377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378" name="Shape 378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379" name="Shape 379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Shape 380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87" name="Shape 3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Shape 388"/>
          <p:cNvSpPr txBox="1"/>
          <p:nvPr/>
        </p:nvSpPr>
        <p:spPr>
          <a:xfrm>
            <a:off x="3813900" y="11308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389" name="Shape 389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</a:t>
            </a:r>
            <a:r>
              <a:rPr lang="en-US" sz="1000">
                <a:solidFill>
                  <a:schemeClr val="dk1"/>
                </a:solidFill>
              </a:rPr>
              <a:t>End-users, post-acute wheelchair patients pay for the home monitoring service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390" name="Shape 390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391" name="Shape 391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392" name="Shape 392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393" name="Shape 393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394" name="Shape 394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395" name="Shape 395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396" name="Shape 396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Shape 397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cxnSp>
        <p:nvCxnSpPr>
          <p:cNvPr id="398" name="Shape 398"/>
          <p:cNvCxnSpPr/>
          <p:nvPr/>
        </p:nvCxnSpPr>
        <p:spPr>
          <a:xfrm flipH="1">
            <a:off x="5095800" y="1285200"/>
            <a:ext cx="2028600" cy="10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99" name="Shape 399"/>
          <p:cNvCxnSpPr/>
          <p:nvPr/>
        </p:nvCxnSpPr>
        <p:spPr>
          <a:xfrm flipH="1">
            <a:off x="4051825" y="2132488"/>
            <a:ext cx="3086100" cy="426600"/>
          </a:xfrm>
          <a:prstGeom prst="straightConnector1">
            <a:avLst/>
          </a:pr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00" name="Shape 400"/>
          <p:cNvCxnSpPr/>
          <p:nvPr/>
        </p:nvCxnSpPr>
        <p:spPr>
          <a:xfrm rot="10800000">
            <a:off x="5175450" y="1922250"/>
            <a:ext cx="2008200" cy="132600"/>
          </a:xfrm>
          <a:prstGeom prst="straightConnector1">
            <a:avLst/>
          </a:pr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01" name="Shape 401"/>
          <p:cNvCxnSpPr/>
          <p:nvPr/>
        </p:nvCxnSpPr>
        <p:spPr>
          <a:xfrm flipH="1">
            <a:off x="4918725" y="2673150"/>
            <a:ext cx="2288700" cy="399000"/>
          </a:xfrm>
          <a:prstGeom prst="straightConnector1">
            <a:avLst/>
          </a:prstGeom>
          <a:noFill/>
          <a:ln w="28575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Shape 407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08" name="Shape 4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Shape 409"/>
          <p:cNvSpPr txBox="1"/>
          <p:nvPr/>
        </p:nvSpPr>
        <p:spPr>
          <a:xfrm>
            <a:off x="3767225" y="11308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410" name="Shape 410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</a:t>
            </a:r>
            <a:r>
              <a:rPr lang="en-US" sz="1000">
                <a:solidFill>
                  <a:schemeClr val="dk1"/>
                </a:solidFill>
              </a:rPr>
              <a:t>End-users, post-acute wheelchair patients pay for the home monitoring service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411" name="Shape 411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412" name="Shape 412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413" name="Shape 413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414" name="Shape 414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415" name="Shape 415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416" name="Shape 416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417" name="Shape 417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Shape 418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sp>
        <p:nvSpPr>
          <p:cNvPr id="419" name="Shape 419"/>
          <p:cNvSpPr/>
          <p:nvPr/>
        </p:nvSpPr>
        <p:spPr>
          <a:xfrm>
            <a:off x="3748238" y="1130800"/>
            <a:ext cx="832381" cy="3229754"/>
          </a:xfrm>
          <a:custGeom>
            <a:avLst/>
            <a:gdLst/>
            <a:ahLst/>
            <a:cxnLst/>
            <a:rect l="0" t="0" r="0" b="0"/>
            <a:pathLst>
              <a:path w="48303" h="143274" extrusionOk="0">
                <a:moveTo>
                  <a:pt x="182" y="0"/>
                </a:moveTo>
                <a:lnTo>
                  <a:pt x="0" y="143274"/>
                </a:lnTo>
                <a:lnTo>
                  <a:pt x="48303" y="143274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0" name="Shape 420"/>
          <p:cNvSpPr/>
          <p:nvPr/>
        </p:nvSpPr>
        <p:spPr>
          <a:xfrm>
            <a:off x="7608300" y="1240950"/>
            <a:ext cx="1140720" cy="3140524"/>
          </a:xfrm>
          <a:custGeom>
            <a:avLst/>
            <a:gdLst/>
            <a:ahLst/>
            <a:cxnLst/>
            <a:rect l="0" t="0" r="0" b="0"/>
            <a:pathLst>
              <a:path w="5007" h="143534" extrusionOk="0">
                <a:moveTo>
                  <a:pt x="4825" y="0"/>
                </a:moveTo>
                <a:lnTo>
                  <a:pt x="5007" y="143274"/>
                </a:lnTo>
                <a:lnTo>
                  <a:pt x="0" y="143534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1" name="Shape 421"/>
          <p:cNvSpPr/>
          <p:nvPr/>
        </p:nvSpPr>
        <p:spPr>
          <a:xfrm>
            <a:off x="3849301" y="1198200"/>
            <a:ext cx="832381" cy="3318584"/>
          </a:xfrm>
          <a:custGeom>
            <a:avLst/>
            <a:gdLst/>
            <a:ahLst/>
            <a:cxnLst/>
            <a:rect l="0" t="0" r="0" b="0"/>
            <a:pathLst>
              <a:path w="48303" h="143274" extrusionOk="0">
                <a:moveTo>
                  <a:pt x="182" y="0"/>
                </a:moveTo>
                <a:lnTo>
                  <a:pt x="0" y="143274"/>
                </a:lnTo>
                <a:lnTo>
                  <a:pt x="48303" y="143274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2" name="Shape 422"/>
          <p:cNvSpPr/>
          <p:nvPr/>
        </p:nvSpPr>
        <p:spPr>
          <a:xfrm>
            <a:off x="8050625" y="1259575"/>
            <a:ext cx="759650" cy="3274369"/>
          </a:xfrm>
          <a:custGeom>
            <a:avLst/>
            <a:gdLst/>
            <a:ahLst/>
            <a:cxnLst/>
            <a:rect l="0" t="0" r="0" b="0"/>
            <a:pathLst>
              <a:path w="5007" h="143534" extrusionOk="0">
                <a:moveTo>
                  <a:pt x="4825" y="0"/>
                </a:moveTo>
                <a:lnTo>
                  <a:pt x="5007" y="143274"/>
                </a:lnTo>
                <a:lnTo>
                  <a:pt x="0" y="143534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3" name="Shape 423"/>
          <p:cNvSpPr/>
          <p:nvPr/>
        </p:nvSpPr>
        <p:spPr>
          <a:xfrm>
            <a:off x="7039750" y="2001700"/>
            <a:ext cx="1694404" cy="2682377"/>
          </a:xfrm>
          <a:custGeom>
            <a:avLst/>
            <a:gdLst/>
            <a:ahLst/>
            <a:cxnLst/>
            <a:rect l="0" t="0" r="0" b="0"/>
            <a:pathLst>
              <a:path w="45034" h="150971" extrusionOk="0">
                <a:moveTo>
                  <a:pt x="43138" y="0"/>
                </a:moveTo>
                <a:lnTo>
                  <a:pt x="45034" y="150971"/>
                </a:lnTo>
                <a:lnTo>
                  <a:pt x="0" y="150789"/>
                </a:lnTo>
              </a:path>
            </a:pathLst>
          </a:cu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4" name="Shape 424"/>
          <p:cNvSpPr/>
          <p:nvPr/>
        </p:nvSpPr>
        <p:spPr>
          <a:xfrm>
            <a:off x="3716975" y="1867350"/>
            <a:ext cx="894923" cy="2816718"/>
          </a:xfrm>
          <a:custGeom>
            <a:avLst/>
            <a:gdLst/>
            <a:ahLst/>
            <a:cxnLst/>
            <a:rect l="0" t="0" r="0" b="0"/>
            <a:pathLst>
              <a:path w="96644" h="150245" extrusionOk="0">
                <a:moveTo>
                  <a:pt x="547" y="0"/>
                </a:moveTo>
                <a:lnTo>
                  <a:pt x="0" y="150063"/>
                </a:lnTo>
                <a:lnTo>
                  <a:pt x="96644" y="150245"/>
                </a:lnTo>
              </a:path>
            </a:pathLst>
          </a:cu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5" name="Shape 425"/>
          <p:cNvSpPr/>
          <p:nvPr/>
        </p:nvSpPr>
        <p:spPr>
          <a:xfrm>
            <a:off x="3767225" y="2684925"/>
            <a:ext cx="997124" cy="1999010"/>
          </a:xfrm>
          <a:custGeom>
            <a:avLst/>
            <a:gdLst/>
            <a:ahLst/>
            <a:cxnLst/>
            <a:rect l="0" t="0" r="0" b="0"/>
            <a:pathLst>
              <a:path w="96644" h="150245" extrusionOk="0">
                <a:moveTo>
                  <a:pt x="547" y="0"/>
                </a:moveTo>
                <a:lnTo>
                  <a:pt x="0" y="150063"/>
                </a:lnTo>
                <a:lnTo>
                  <a:pt x="96644" y="150245"/>
                </a:lnTo>
              </a:path>
            </a:pathLst>
          </a:cu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6" name="Shape 426"/>
          <p:cNvSpPr/>
          <p:nvPr/>
        </p:nvSpPr>
        <p:spPr>
          <a:xfrm>
            <a:off x="7949575" y="2582525"/>
            <a:ext cx="670690" cy="2260884"/>
          </a:xfrm>
          <a:custGeom>
            <a:avLst/>
            <a:gdLst/>
            <a:ahLst/>
            <a:cxnLst/>
            <a:rect l="0" t="0" r="0" b="0"/>
            <a:pathLst>
              <a:path w="35332" h="132061" extrusionOk="0">
                <a:moveTo>
                  <a:pt x="35332" y="0"/>
                </a:moveTo>
                <a:lnTo>
                  <a:pt x="35047" y="132061"/>
                </a:lnTo>
                <a:lnTo>
                  <a:pt x="0" y="131880"/>
                </a:lnTo>
              </a:path>
            </a:pathLst>
          </a:custGeom>
          <a:noFill/>
          <a:ln w="28575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27" name="Shape 427"/>
          <p:cNvSpPr/>
          <p:nvPr/>
        </p:nvSpPr>
        <p:spPr>
          <a:xfrm>
            <a:off x="3634500" y="3022575"/>
            <a:ext cx="1047178" cy="1820767"/>
          </a:xfrm>
          <a:custGeom>
            <a:avLst/>
            <a:gdLst/>
            <a:ahLst/>
            <a:cxnLst/>
            <a:rect l="0" t="0" r="0" b="0"/>
            <a:pathLst>
              <a:path w="93269" h="132709" extrusionOk="0">
                <a:moveTo>
                  <a:pt x="0" y="0"/>
                </a:moveTo>
                <a:lnTo>
                  <a:pt x="659" y="132346"/>
                </a:lnTo>
                <a:lnTo>
                  <a:pt x="93269" y="132709"/>
                </a:lnTo>
              </a:path>
            </a:pathLst>
          </a:custGeom>
          <a:noFill/>
          <a:ln w="28575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34" name="Shape 4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Shape 435"/>
          <p:cNvSpPr txBox="1"/>
          <p:nvPr/>
        </p:nvSpPr>
        <p:spPr>
          <a:xfrm>
            <a:off x="3813900" y="9759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436" name="Shape 436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</a:t>
            </a:r>
            <a:r>
              <a:rPr lang="en-US" sz="1000">
                <a:solidFill>
                  <a:schemeClr val="dk1"/>
                </a:solidFill>
              </a:rPr>
              <a:t>End-users, post-acute wheelchair patients pay for the home monitoring service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437" name="Shape 437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438" name="Shape 438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439" name="Shape 439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440" name="Shape 440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441" name="Shape 441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442" name="Shape 442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443" name="Shape 443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Shape 444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cxnSp>
        <p:nvCxnSpPr>
          <p:cNvPr id="445" name="Shape 445"/>
          <p:cNvCxnSpPr/>
          <p:nvPr/>
        </p:nvCxnSpPr>
        <p:spPr>
          <a:xfrm>
            <a:off x="3568950" y="1130775"/>
            <a:ext cx="345000" cy="90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46" name="Shape 446"/>
          <p:cNvCxnSpPr/>
          <p:nvPr/>
        </p:nvCxnSpPr>
        <p:spPr>
          <a:xfrm rot="10800000" flipH="1">
            <a:off x="3429600" y="1216361"/>
            <a:ext cx="471900" cy="147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47" name="Shape 447"/>
          <p:cNvCxnSpPr/>
          <p:nvPr/>
        </p:nvCxnSpPr>
        <p:spPr>
          <a:xfrm>
            <a:off x="3270725" y="1576200"/>
            <a:ext cx="496500" cy="1500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48" name="Shape 448"/>
          <p:cNvCxnSpPr/>
          <p:nvPr/>
        </p:nvCxnSpPr>
        <p:spPr>
          <a:xfrm>
            <a:off x="3207088" y="1628225"/>
            <a:ext cx="738600" cy="7470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49" name="Shape 449"/>
          <p:cNvCxnSpPr/>
          <p:nvPr/>
        </p:nvCxnSpPr>
        <p:spPr>
          <a:xfrm>
            <a:off x="3583950" y="1938450"/>
            <a:ext cx="315000" cy="9444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Shape 455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56" name="Shape 4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Shape 457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458" name="Shape 458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</a:t>
            </a:r>
            <a:r>
              <a:rPr lang="en-US" sz="1000">
                <a:solidFill>
                  <a:schemeClr val="dk1"/>
                </a:solidFill>
              </a:rPr>
              <a:t>End-users, post-acute wheelchair patients pay for the home monitoring service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459" name="Shape 459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460" name="Shape 460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461" name="Shape 461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462" name="Shape 462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463" name="Shape 463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464" name="Shape 464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465" name="Shape 465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Shape 466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sp>
        <p:nvSpPr>
          <p:cNvPr id="467" name="Shape 467"/>
          <p:cNvSpPr/>
          <p:nvPr/>
        </p:nvSpPr>
        <p:spPr>
          <a:xfrm>
            <a:off x="3326474" y="1075600"/>
            <a:ext cx="300715" cy="1697669"/>
          </a:xfrm>
          <a:custGeom>
            <a:avLst/>
            <a:gdLst/>
            <a:ahLst/>
            <a:cxnLst/>
            <a:rect l="0" t="0" r="0" b="0"/>
            <a:pathLst>
              <a:path w="45034" h="150971" extrusionOk="0">
                <a:moveTo>
                  <a:pt x="43138" y="0"/>
                </a:moveTo>
                <a:lnTo>
                  <a:pt x="45034" y="150971"/>
                </a:lnTo>
                <a:lnTo>
                  <a:pt x="0" y="15078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68" name="Shape 468"/>
          <p:cNvSpPr/>
          <p:nvPr/>
        </p:nvSpPr>
        <p:spPr>
          <a:xfrm>
            <a:off x="3326475" y="1280526"/>
            <a:ext cx="300715" cy="1607841"/>
          </a:xfrm>
          <a:custGeom>
            <a:avLst/>
            <a:gdLst/>
            <a:ahLst/>
            <a:cxnLst/>
            <a:rect l="0" t="0" r="0" b="0"/>
            <a:pathLst>
              <a:path w="45034" h="150971" extrusionOk="0">
                <a:moveTo>
                  <a:pt x="43138" y="0"/>
                </a:moveTo>
                <a:lnTo>
                  <a:pt x="45034" y="150971"/>
                </a:lnTo>
                <a:lnTo>
                  <a:pt x="0" y="15078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69" name="Shape 469"/>
          <p:cNvSpPr/>
          <p:nvPr/>
        </p:nvSpPr>
        <p:spPr>
          <a:xfrm>
            <a:off x="1618250" y="1846575"/>
            <a:ext cx="387825" cy="1544706"/>
          </a:xfrm>
          <a:custGeom>
            <a:avLst/>
            <a:gdLst/>
            <a:ahLst/>
            <a:cxnLst/>
            <a:rect l="0" t="0" r="0" b="0"/>
            <a:pathLst>
              <a:path w="15513" h="55540" extrusionOk="0">
                <a:moveTo>
                  <a:pt x="14527" y="0"/>
                </a:moveTo>
                <a:lnTo>
                  <a:pt x="0" y="0"/>
                </a:lnTo>
                <a:lnTo>
                  <a:pt x="0" y="55540"/>
                </a:lnTo>
                <a:lnTo>
                  <a:pt x="15513" y="55358"/>
                </a:lnTo>
              </a:path>
            </a:pathLst>
          </a:cu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70" name="Shape 470"/>
          <p:cNvSpPr/>
          <p:nvPr/>
        </p:nvSpPr>
        <p:spPr>
          <a:xfrm>
            <a:off x="1618250" y="1929250"/>
            <a:ext cx="487380" cy="1607883"/>
          </a:xfrm>
          <a:custGeom>
            <a:avLst/>
            <a:gdLst/>
            <a:ahLst/>
            <a:cxnLst/>
            <a:rect l="0" t="0" r="0" b="0"/>
            <a:pathLst>
              <a:path w="15513" h="55540" extrusionOk="0">
                <a:moveTo>
                  <a:pt x="14527" y="0"/>
                </a:moveTo>
                <a:lnTo>
                  <a:pt x="0" y="0"/>
                </a:lnTo>
                <a:lnTo>
                  <a:pt x="0" y="55540"/>
                </a:lnTo>
                <a:lnTo>
                  <a:pt x="15513" y="55358"/>
                </a:lnTo>
              </a:path>
            </a:pathLst>
          </a:cu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471" name="Shape 471"/>
          <p:cNvSpPr/>
          <p:nvPr/>
        </p:nvSpPr>
        <p:spPr>
          <a:xfrm>
            <a:off x="1618250" y="1592025"/>
            <a:ext cx="487380" cy="1650232"/>
          </a:xfrm>
          <a:custGeom>
            <a:avLst/>
            <a:gdLst/>
            <a:ahLst/>
            <a:cxnLst/>
            <a:rect l="0" t="0" r="0" b="0"/>
            <a:pathLst>
              <a:path w="15513" h="55540" extrusionOk="0">
                <a:moveTo>
                  <a:pt x="14527" y="0"/>
                </a:moveTo>
                <a:lnTo>
                  <a:pt x="0" y="0"/>
                </a:lnTo>
                <a:lnTo>
                  <a:pt x="0" y="55540"/>
                </a:lnTo>
                <a:lnTo>
                  <a:pt x="15513" y="55358"/>
                </a:lnTo>
              </a:path>
            </a:pathLst>
          </a:cu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Shape 477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78" name="Shape 4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Shape 479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480" name="Shape 480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wheelchair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481" name="Shape 481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482" name="Shape 482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483" name="Shape 483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484" name="Shape 484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485" name="Shape 485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486" name="Shape 486"/>
          <p:cNvSpPr txBox="1"/>
          <p:nvPr/>
        </p:nvSpPr>
        <p:spPr>
          <a:xfrm>
            <a:off x="311700" y="975858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Mobile Network Operators</a:t>
            </a:r>
            <a:endParaRPr sz="1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5. 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Other post-acute device providers</a:t>
            </a:r>
            <a:endParaRPr sz="1000"/>
          </a:p>
        </p:txBody>
      </p:sp>
      <p:sp>
        <p:nvSpPr>
          <p:cNvPr id="487" name="Shape 487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Shape 488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cxnSp>
        <p:nvCxnSpPr>
          <p:cNvPr id="489" name="Shape 489"/>
          <p:cNvCxnSpPr/>
          <p:nvPr/>
        </p:nvCxnSpPr>
        <p:spPr>
          <a:xfrm rot="10800000" flipH="1">
            <a:off x="1157075" y="1163250"/>
            <a:ext cx="824700" cy="1275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90" name="Shape 490"/>
          <p:cNvCxnSpPr/>
          <p:nvPr/>
        </p:nvCxnSpPr>
        <p:spPr>
          <a:xfrm rot="10800000" flipH="1">
            <a:off x="1228050" y="1313800"/>
            <a:ext cx="727200" cy="3162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91" name="Shape 491"/>
          <p:cNvCxnSpPr/>
          <p:nvPr/>
        </p:nvCxnSpPr>
        <p:spPr>
          <a:xfrm rot="10800000" flipH="1">
            <a:off x="1306230" y="1915150"/>
            <a:ext cx="657900" cy="803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92" name="Shape 492"/>
          <p:cNvCxnSpPr/>
          <p:nvPr/>
        </p:nvCxnSpPr>
        <p:spPr>
          <a:xfrm rot="10800000" flipH="1">
            <a:off x="1467480" y="2012525"/>
            <a:ext cx="567300" cy="13170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93" name="Shape 493"/>
          <p:cNvCxnSpPr/>
          <p:nvPr/>
        </p:nvCxnSpPr>
        <p:spPr>
          <a:xfrm rot="10800000" flipH="1">
            <a:off x="1467475" y="1649800"/>
            <a:ext cx="523200" cy="5325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94" name="Shape 494"/>
          <p:cNvCxnSpPr/>
          <p:nvPr/>
        </p:nvCxnSpPr>
        <p:spPr>
          <a:xfrm rot="10800000" flipH="1">
            <a:off x="1203250" y="1871025"/>
            <a:ext cx="796200" cy="354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95" name="Shape 495"/>
          <p:cNvCxnSpPr/>
          <p:nvPr/>
        </p:nvCxnSpPr>
        <p:spPr>
          <a:xfrm rot="10800000" flipH="1">
            <a:off x="1307825" y="1570350"/>
            <a:ext cx="718200" cy="10563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Shape 501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502" name="Shape 5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Shape 503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504" name="Shape 504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wheelchair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505" name="Shape 505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506" name="Shape 506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507" name="Shape 507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508" name="Shape 508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509" name="Shape 509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510" name="Shape 510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511" name="Shape 511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Shape 512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sp>
        <p:nvSpPr>
          <p:cNvPr id="513" name="Shape 513"/>
          <p:cNvSpPr/>
          <p:nvPr/>
        </p:nvSpPr>
        <p:spPr>
          <a:xfrm>
            <a:off x="3416125" y="1043923"/>
            <a:ext cx="494825" cy="326004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514" name="Shape 514"/>
          <p:cNvSpPr/>
          <p:nvPr/>
        </p:nvSpPr>
        <p:spPr>
          <a:xfrm>
            <a:off x="3151700" y="1280525"/>
            <a:ext cx="759259" cy="326004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515" name="Shape 515"/>
          <p:cNvSpPr/>
          <p:nvPr/>
        </p:nvSpPr>
        <p:spPr>
          <a:xfrm>
            <a:off x="3151700" y="1614487"/>
            <a:ext cx="494825" cy="2807040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516" name="Shape 516"/>
          <p:cNvSpPr/>
          <p:nvPr/>
        </p:nvSpPr>
        <p:spPr>
          <a:xfrm>
            <a:off x="3195675" y="1561350"/>
            <a:ext cx="494825" cy="326004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517" name="Shape 517"/>
          <p:cNvSpPr/>
          <p:nvPr/>
        </p:nvSpPr>
        <p:spPr>
          <a:xfrm>
            <a:off x="3568950" y="1890700"/>
            <a:ext cx="494825" cy="284669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B7B7B7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518" name="Shape 518"/>
          <p:cNvSpPr/>
          <p:nvPr/>
        </p:nvSpPr>
        <p:spPr>
          <a:xfrm>
            <a:off x="3767225" y="1130775"/>
            <a:ext cx="494825" cy="3872024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B7B7B7"/>
            </a:solidFill>
            <a:prstDash val="solid"/>
            <a:round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Shape 523"/>
          <p:cNvPicPr preferRelativeResize="0"/>
          <p:nvPr/>
        </p:nvPicPr>
        <p:blipFill rotWithShape="1">
          <a:blip r:embed="rId3">
            <a:alphaModFix/>
          </a:blip>
          <a:srcRect l="2346" t="3313" r="2270" b="2551"/>
          <a:stretch/>
        </p:blipFill>
        <p:spPr>
          <a:xfrm>
            <a:off x="2110150" y="798975"/>
            <a:ext cx="4923700" cy="40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Shape 52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Shape 52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526" name="Shape 526"/>
          <p:cNvSpPr txBox="1"/>
          <p:nvPr/>
        </p:nvSpPr>
        <p:spPr>
          <a:xfrm>
            <a:off x="185675" y="4038225"/>
            <a:ext cx="2471700" cy="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Shape 527"/>
          <p:cNvSpPr txBox="1">
            <a:spLocks noGrp="1"/>
          </p:cNvSpPr>
          <p:nvPr>
            <p:ph type="ctrTitle"/>
          </p:nvPr>
        </p:nvSpPr>
        <p:spPr>
          <a:xfrm>
            <a:off x="468275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Porter’s 5 forces analysis: Finland</a:t>
            </a:r>
            <a:endParaRPr sz="36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ctrTitle"/>
          </p:nvPr>
        </p:nvSpPr>
        <p:spPr>
          <a:xfrm>
            <a:off x="251975" y="2003225"/>
            <a:ext cx="6715500" cy="10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 b="0">
                <a:solidFill>
                  <a:schemeClr val="dk1"/>
                </a:solidFill>
              </a:rPr>
              <a:t>Project Description</a:t>
            </a:r>
            <a:br>
              <a:rPr lang="en-US" sz="4800" b="0">
                <a:solidFill>
                  <a:schemeClr val="dk1"/>
                </a:solidFill>
              </a:rPr>
            </a:br>
            <a:r>
              <a:rPr lang="en-US" sz="4800" b="0">
                <a:solidFill>
                  <a:schemeClr val="dk1"/>
                </a:solidFill>
              </a:rPr>
              <a:t>GE Healthcare</a:t>
            </a:r>
            <a:endParaRPr sz="4800" b="0" i="0" u="none" strike="noStrike" cap="none">
              <a:solidFill>
                <a:srgbClr val="000000"/>
              </a:solidFill>
            </a:endParaRPr>
          </a:p>
        </p:txBody>
      </p:sp>
      <p:cxnSp>
        <p:nvCxnSpPr>
          <p:cNvPr id="217" name="Shape 217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>
            <a:spLocks noGrp="1"/>
          </p:cNvSpPr>
          <p:nvPr>
            <p:ph type="dt" idx="4294967295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Shape 533"/>
          <p:cNvSpPr txBox="1"/>
          <p:nvPr/>
        </p:nvSpPr>
        <p:spPr>
          <a:xfrm>
            <a:off x="2272650" y="2385750"/>
            <a:ext cx="4598700" cy="9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6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Shape 5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9463" y="4610000"/>
            <a:ext cx="3105074" cy="75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General Electric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General Electric (GE) is an American multinational conglomerate corporation. GE is the world’s second biggest corporation based on market value.</a:t>
            </a:r>
            <a:endParaRPr b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 operates in multiple different fields, such as Aviation, Healthcare, Lighting, Renewable Energy, Transportation and Medical devices. </a:t>
            </a:r>
            <a:endParaRPr b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 Healthcare is a division of GE, which provides healthcare technological solutions for medical imaging and information technologies, medical diagnostics, patient monitoring systems etc.</a:t>
            </a:r>
            <a:endParaRPr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Service description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68325" y="1261599"/>
            <a:ext cx="8207400" cy="35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 Healthcare has been focusing as of late on a concept called Mobile Digital Health </a:t>
            </a:r>
            <a:endParaRPr b="0"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GE’s Mobile Digital Health is especially concentrated on post-acute patient health and monitoring</a:t>
            </a:r>
            <a:endParaRPr b="0"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b="0"/>
              <a:t>Post-acute state: The time after a surgery or other acute medical state, but before rehab</a:t>
            </a:r>
            <a:br>
              <a:rPr lang="en-US" b="0"/>
            </a:br>
            <a:r>
              <a:rPr lang="en-US" b="0"/>
              <a:t>=&gt; Digital post-acute patient home monitoring allows hospitals to release patients earlier to home</a:t>
            </a:r>
            <a:endParaRPr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None/>
            </a:pPr>
            <a:endParaRPr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42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Shape 241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</a:rPr>
              <a:t>Scope and timeframe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468314" y="1132111"/>
            <a:ext cx="8207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/>
              <a:t>Problem:</a:t>
            </a:r>
            <a:r>
              <a:rPr lang="en-US" b="0"/>
              <a:t> As of now, no models exist about how post-acute care may be delivered in the future</a:t>
            </a:r>
            <a:endParaRPr b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1087200" marR="0" lvl="4" indent="-234950" algn="l" rtl="0">
              <a:spcBef>
                <a:spcPts val="0"/>
              </a:spcBef>
              <a:spcAft>
                <a:spcPts val="0"/>
              </a:spcAft>
              <a:buSzPts val="1400"/>
              <a:buChar char="o"/>
            </a:pPr>
            <a:r>
              <a:rPr lang="en-US" sz="1400"/>
              <a:t>1. Create responsibility infrastructure for home monitoring post-acute patients</a:t>
            </a:r>
            <a:endParaRPr sz="1400"/>
          </a:p>
          <a:p>
            <a:pPr marL="2514600" marR="0" lvl="5" indent="-190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How to encompass the complexity in two key uncertainties?</a:t>
            </a:r>
            <a:endParaRPr sz="14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1087200" marR="0" lvl="4" indent="-234950" algn="l" rtl="0">
              <a:spcBef>
                <a:spcPts val="0"/>
              </a:spcBef>
              <a:spcAft>
                <a:spcPts val="0"/>
              </a:spcAft>
              <a:buSzPts val="1400"/>
              <a:buChar char="o"/>
            </a:pPr>
            <a:r>
              <a:rPr lang="en-US" sz="1400"/>
              <a:t>2. Design a matrix for possible future scenarios</a:t>
            </a:r>
            <a:endParaRPr sz="1400"/>
          </a:p>
          <a:p>
            <a:pPr marL="2514600" marR="0" lvl="5" indent="-190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How do the two key uncertainties interplay to create different models?</a:t>
            </a:r>
            <a:endParaRPr sz="14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/>
              <a:t>Timeframe</a:t>
            </a:r>
            <a:r>
              <a:rPr lang="en-US" b="0"/>
              <a:t> </a:t>
            </a:r>
            <a:endParaRPr b="0"/>
          </a:p>
          <a:p>
            <a:pPr marL="1087200" marR="0" lvl="4" indent="-234950" algn="l" rtl="0">
              <a:spcBef>
                <a:spcPts val="420"/>
              </a:spcBef>
              <a:spcAft>
                <a:spcPts val="0"/>
              </a:spcAft>
              <a:buSzPts val="1400"/>
              <a:buChar char="o"/>
            </a:pPr>
            <a:r>
              <a:rPr lang="en-US" sz="1400"/>
              <a:t>+5 years (depending on solving the technological uncertainties)</a:t>
            </a:r>
            <a:endParaRPr sz="1400" b="0"/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Shape 249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Major stakeholders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4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rtl="0">
              <a:spcBef>
                <a:spcPts val="42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Governments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Hospitals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Physicians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Insurance companies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Medical device producers (Philips, GE Healthcare, Medtronic)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Patients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Nursing services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Local doctors</a:t>
            </a:r>
            <a:endParaRPr b="0"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b="0" dirty="0"/>
              <a:t>Local area access providers</a:t>
            </a:r>
            <a:br>
              <a:rPr lang="en-US" b="0" dirty="0"/>
            </a:b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258" name="Shape 25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259" name="Shape 259"/>
          <p:cNvSpPr txBox="1"/>
          <p:nvPr/>
        </p:nvSpPr>
        <p:spPr>
          <a:xfrm>
            <a:off x="6286475" y="5169825"/>
            <a:ext cx="2494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13.3.2018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M</a:t>
            </a:r>
            <a:r>
              <a:rPr lang="en-US" sz="3600" b="0" i="0" u="none" strike="noStrike" cap="none">
                <a:solidFill>
                  <a:srgbClr val="000000"/>
                </a:solidFill>
              </a:rPr>
              <a:t>arket uncertainties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468300" y="905998"/>
            <a:ext cx="8207400" cy="39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-361950">
              <a:buAutoNum type="arabicPeriod"/>
            </a:pPr>
            <a:r>
              <a:rPr lang="en-US" sz="1800" b="0" dirty="0"/>
              <a:t>Responsibility</a:t>
            </a:r>
          </a:p>
          <a:p>
            <a:pPr marL="552450" lvl="1" indent="0">
              <a:spcBef>
                <a:spcPts val="420"/>
              </a:spcBef>
              <a:buSzPts val="2100"/>
              <a:buNone/>
            </a:pPr>
            <a:r>
              <a:rPr lang="en-US" sz="1700" dirty="0"/>
              <a:t>Post-acute patients’ home monitoring</a:t>
            </a:r>
            <a:br>
              <a:rPr lang="en-US" sz="1700" dirty="0"/>
            </a:br>
            <a:endParaRPr lang="en-US" sz="1700" dirty="0"/>
          </a:p>
          <a:p>
            <a:pPr lvl="0" indent="-361950">
              <a:spcBef>
                <a:spcPts val="0"/>
              </a:spcBef>
              <a:buAutoNum type="arabicPeriod"/>
            </a:pPr>
            <a:r>
              <a:rPr lang="en-US" sz="1800" b="0" dirty="0"/>
              <a:t>Providing the service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r>
              <a:rPr lang="en-US" sz="1700" dirty="0"/>
              <a:t>Patient home monitoring, data transaction, surveillance and care</a:t>
            </a:r>
            <a:br>
              <a:rPr lang="en-US" sz="1700" dirty="0"/>
            </a:br>
            <a:endParaRPr lang="en-US" sz="1700" dirty="0"/>
          </a:p>
          <a:p>
            <a:pPr lvl="0" indent="-361950">
              <a:spcBef>
                <a:spcPts val="0"/>
              </a:spcBef>
              <a:buAutoNum type="arabicPeriod"/>
            </a:pPr>
            <a:r>
              <a:rPr lang="en-US" sz="1800" b="0" dirty="0"/>
              <a:t>Data security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r>
              <a:rPr lang="en-US" sz="1700" dirty="0"/>
              <a:t>Keep patient data classified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endParaRPr lang="en-US" sz="1700" dirty="0"/>
          </a:p>
          <a:p>
            <a:pPr indent="-361950">
              <a:spcBef>
                <a:spcPts val="0"/>
              </a:spcBef>
              <a:buFont typeface="Arial"/>
              <a:buAutoNum type="arabicPeriod"/>
            </a:pPr>
            <a:r>
              <a:rPr lang="en-US" sz="1800" b="0" dirty="0"/>
              <a:t>Sanctioning of ineffectiveness</a:t>
            </a:r>
            <a:endParaRPr lang="en-US" sz="1700" b="0" dirty="0"/>
          </a:p>
          <a:p>
            <a:pPr marL="552450" lvl="1" indent="0">
              <a:spcBef>
                <a:spcPts val="0"/>
              </a:spcBef>
              <a:buSzPts val="2100"/>
              <a:buNone/>
            </a:pPr>
            <a:r>
              <a:rPr lang="en-US" sz="1700" dirty="0"/>
              <a:t>The way how dysfunctionalities will lead to consequences</a:t>
            </a:r>
          </a:p>
          <a:p>
            <a:pPr marL="552450" lvl="1" indent="0">
              <a:spcBef>
                <a:spcPts val="0"/>
              </a:spcBef>
              <a:buSzPts val="2100"/>
              <a:buNone/>
            </a:pPr>
            <a:endParaRPr lang="en-US" sz="1800" dirty="0"/>
          </a:p>
          <a:p>
            <a:pPr indent="-361950">
              <a:spcBef>
                <a:spcPts val="0"/>
              </a:spcBef>
              <a:buFont typeface="Arial"/>
              <a:buAutoNum type="arabicPeriod"/>
            </a:pPr>
            <a:r>
              <a:rPr lang="en-US" sz="1800" b="0" dirty="0"/>
              <a:t>National influences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1700" dirty="0"/>
              <a:t>How national ramification influence home monitoring</a:t>
            </a:r>
          </a:p>
          <a:p>
            <a:pPr marL="95250" marR="0" lvl="0" indent="0" algn="l" rtl="0">
              <a:spcBef>
                <a:spcPts val="420"/>
              </a:spcBef>
              <a:spcAft>
                <a:spcPts val="0"/>
              </a:spcAft>
              <a:buSzPts val="2100"/>
            </a:pPr>
            <a:r>
              <a:rPr lang="en-US" b="0" dirty="0">
                <a:latin typeface="+mj-lt"/>
              </a:rPr>
              <a:t/>
            </a:r>
            <a:br>
              <a:rPr lang="en-US" b="0" dirty="0">
                <a:latin typeface="+mj-lt"/>
              </a:rPr>
            </a:br>
            <a:endParaRPr sz="500" b="0" dirty="0">
              <a:latin typeface="+mj-lt"/>
            </a:endParaRPr>
          </a:p>
        </p:txBody>
      </p:sp>
      <p:sp>
        <p:nvSpPr>
          <p:cNvPr id="266" name="Shape 266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13.3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999</Words>
  <Application>Microsoft Office PowerPoint</Application>
  <PresentationFormat>On-screen Show (16:10)</PresentationFormat>
  <Paragraphs>238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Georgia</vt:lpstr>
      <vt:lpstr>Arial</vt:lpstr>
      <vt:lpstr>Calibri</vt:lpstr>
      <vt:lpstr>Courier New</vt:lpstr>
      <vt:lpstr>Helvetica Neue</vt:lpstr>
      <vt:lpstr>Merriweather Sans</vt:lpstr>
      <vt:lpstr>Aalto University</vt:lpstr>
      <vt:lpstr>Simple Light</vt:lpstr>
      <vt:lpstr>Simple Light</vt:lpstr>
      <vt:lpstr>Aalto University</vt:lpstr>
      <vt:lpstr>Aalto University</vt:lpstr>
      <vt:lpstr>PowerPoint Presentation</vt:lpstr>
      <vt:lpstr>Agenda</vt:lpstr>
      <vt:lpstr>Project Description GE Healthcare</vt:lpstr>
      <vt:lpstr>General Electric</vt:lpstr>
      <vt:lpstr>Service description</vt:lpstr>
      <vt:lpstr>PowerPoint Presentation</vt:lpstr>
      <vt:lpstr>Scope and timeframe</vt:lpstr>
      <vt:lpstr>Major stakeholders</vt:lpstr>
      <vt:lpstr>Market uncertainties</vt:lpstr>
      <vt:lpstr>Scenario-Matrix</vt:lpstr>
      <vt:lpstr>PowerPoint Presentation</vt:lpstr>
      <vt:lpstr>Scenario-Matrix (revisited)</vt:lpstr>
      <vt:lpstr>Infrastructure &amp; Delivery</vt:lpstr>
      <vt:lpstr>Infrastructure &amp; Delivery</vt:lpstr>
      <vt:lpstr>Value Network Configurations</vt:lpstr>
      <vt:lpstr>1. VNC - Experimental </vt:lpstr>
      <vt:lpstr>2. VNC - Hospital Healthcare </vt:lpstr>
      <vt:lpstr>3. VNC - Niche-Market</vt:lpstr>
      <vt:lpstr>4. VNC - Mass-Market </vt:lpstr>
      <vt:lpstr>Business Model Canvas &amp; Porter’s 5 forces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Porter’s 5 forces analysis: Finland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Benseny Quintana Jaume</dc:creator>
  <cp:lastModifiedBy>Benseny Quintana Jaume</cp:lastModifiedBy>
  <cp:revision>3</cp:revision>
  <dcterms:modified xsi:type="dcterms:W3CDTF">2019-01-11T11:53:16Z</dcterms:modified>
</cp:coreProperties>
</file>