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48" d="100"/>
          <a:sy n="148" d="100"/>
        </p:scale>
        <p:origin x="5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1600" i="1">
                <a:latin typeface="Georgia"/>
                <a:ea typeface="Georgia"/>
                <a:cs typeface="Georgia"/>
                <a:sym typeface="Georgia"/>
              </a:rPr>
              <a:t>(another entity might do this and put a price tag on the considerable amount of legal responsibilities it would assume)</a:t>
            </a: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1600" i="1">
                <a:latin typeface="Georgia"/>
                <a:ea typeface="Georgia"/>
                <a:cs typeface="Georgia"/>
                <a:sym typeface="Georgia"/>
              </a:rPr>
              <a:t>(other entities are much more likely to play such a role, especially if they have experience in this kind of service provision (e.g. home monitoring or nursing))</a:t>
            </a: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68313" y="4873625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9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9" name="Shape 49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0" name="Shape 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56100" y="1566225"/>
            <a:ext cx="8431800" cy="22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GE Healthcare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/>
              <a:t>Scenario planning 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E7830 Value network Design for Internet Serv</a:t>
            </a:r>
            <a:r>
              <a:rPr lang="en-US" sz="2800"/>
              <a:t>ices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468314" y="3937620"/>
            <a:ext cx="8064126" cy="115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Miro Saarenmaa, 431682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Jarkko Aaltonen, 84088R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Antti Paavola, 218339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Andreas Gratz, 664378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</a:t>
            </a: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arket uncertainties</a:t>
            </a: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68300" y="694267"/>
            <a:ext cx="8207400" cy="4114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61950" algn="l" rtl="0">
              <a:spcBef>
                <a:spcPts val="420"/>
              </a:spcBef>
              <a:spcAft>
                <a:spcPts val="0"/>
              </a:spcAft>
              <a:buSzPts val="2100"/>
              <a:buAutoNum type="arabicPeriod"/>
            </a:pPr>
            <a:r>
              <a:rPr lang="en-US" sz="2000" b="0" i="1" dirty="0">
                <a:latin typeface="+mj-lt"/>
              </a:rPr>
              <a:t>Responsibility</a:t>
            </a:r>
          </a:p>
          <a:p>
            <a:pPr marL="552450" lvl="1" indent="0">
              <a:spcBef>
                <a:spcPts val="420"/>
              </a:spcBef>
              <a:buSzPts val="2100"/>
              <a:buNone/>
            </a:pPr>
            <a:r>
              <a:rPr lang="en-US" sz="1800" b="0" dirty="0">
                <a:latin typeface="+mj-lt"/>
              </a:rPr>
              <a:t>Post-acute patients’ home monitoring</a:t>
            </a:r>
          </a:p>
          <a:p>
            <a:pPr marL="552450" lvl="1" indent="0">
              <a:spcBef>
                <a:spcPts val="420"/>
              </a:spcBef>
              <a:buSzPts val="2100"/>
              <a:buNone/>
            </a:pPr>
            <a:endParaRPr sz="1800" b="0" dirty="0">
              <a:latin typeface="+mj-lt"/>
            </a:endParaRPr>
          </a:p>
          <a:p>
            <a:pPr marL="457200" marR="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 sz="2000" b="0" i="1" dirty="0">
                <a:latin typeface="+mj-lt"/>
              </a:rPr>
              <a:t>Providing the service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r>
              <a:rPr lang="en-US" sz="1800" b="0" dirty="0">
                <a:latin typeface="+mj-lt"/>
              </a:rPr>
              <a:t>Patient home monitoring, data transaction, surveillance and care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endParaRPr sz="1800" b="0" dirty="0">
              <a:latin typeface="+mj-lt"/>
            </a:endParaRPr>
          </a:p>
          <a:p>
            <a:pPr marL="457200" marR="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 sz="2000" b="0" i="1" dirty="0">
                <a:latin typeface="+mj-lt"/>
              </a:rPr>
              <a:t>Data security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+mj-lt"/>
              </a:rPr>
              <a:t>Keep patient data classified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endParaRPr lang="en-US" sz="1800" b="0" i="1" dirty="0">
              <a:latin typeface="+mj-lt"/>
            </a:endParaRPr>
          </a:p>
          <a:p>
            <a:pPr indent="-361950">
              <a:spcBef>
                <a:spcPts val="0"/>
              </a:spcBef>
              <a:buFont typeface="Arial"/>
              <a:buAutoNum type="arabicPeriod"/>
            </a:pPr>
            <a:r>
              <a:rPr lang="en-US" sz="2000" b="0" i="1" dirty="0">
                <a:latin typeface="+mj-lt"/>
              </a:rPr>
              <a:t>Sanctioning of ineffectiveness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1800" dirty="0">
                <a:latin typeface="+mj-lt"/>
              </a:rPr>
              <a:t>The way how dysfunctionalities will lead to consequences</a:t>
            </a:r>
          </a:p>
          <a:p>
            <a:pPr marL="552450" lvl="1" indent="0">
              <a:spcBef>
                <a:spcPts val="0"/>
              </a:spcBef>
              <a:buNone/>
            </a:pPr>
            <a:endParaRPr lang="en-US" sz="1800" b="0" i="1" dirty="0">
              <a:latin typeface="+mj-lt"/>
            </a:endParaRPr>
          </a:p>
          <a:p>
            <a:pPr indent="-361950">
              <a:spcBef>
                <a:spcPts val="0"/>
              </a:spcBef>
              <a:buFont typeface="Arial"/>
              <a:buAutoNum type="arabicPeriod"/>
            </a:pPr>
            <a:r>
              <a:rPr lang="en-US" sz="2000" b="0" i="1" dirty="0">
                <a:latin typeface="+mj-lt"/>
              </a:rPr>
              <a:t>National influences</a:t>
            </a:r>
            <a:endParaRPr lang="en-US" sz="2000" b="0" dirty="0">
              <a:latin typeface="+mj-lt"/>
            </a:endParaRPr>
          </a:p>
          <a:p>
            <a:pPr marL="552450" lvl="1" indent="0">
              <a:spcBef>
                <a:spcPts val="0"/>
              </a:spcBef>
              <a:buNone/>
            </a:pPr>
            <a:r>
              <a:rPr lang="en-US" sz="1800" dirty="0">
                <a:latin typeface="+mj-lt"/>
              </a:rPr>
              <a:t>How national ramification influence home monitoring</a:t>
            </a:r>
            <a:endParaRPr sz="1800" b="0" i="1" dirty="0">
              <a:latin typeface="+mj-lt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9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ctrTitle"/>
          </p:nvPr>
        </p:nvSpPr>
        <p:spPr>
          <a:xfrm>
            <a:off x="468313" y="1345333"/>
            <a:ext cx="8207375" cy="2444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/>
              <a:t>GE Healthcare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/>
              <a:t/>
            </a:r>
            <a:br>
              <a:rPr lang="en-US" sz="3600"/>
            </a:br>
            <a:r>
              <a:rPr lang="en-US" sz="3600"/>
              <a:t>Scenario Matrix</a:t>
            </a:r>
            <a:endParaRPr sz="7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4" name="Shape 134"/>
          <p:cNvCxnSpPr/>
          <p:nvPr/>
        </p:nvCxnSpPr>
        <p:spPr>
          <a:xfrm>
            <a:off x="539425" y="1869125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A5F4">
            <a:alpha val="62230"/>
          </a:srgbClr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 l="26345" t="24959" r="24967" b="15555"/>
          <a:stretch/>
        </p:blipFill>
        <p:spPr>
          <a:xfrm>
            <a:off x="1922063" y="404175"/>
            <a:ext cx="5299878" cy="4316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1. Hospital-centered model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68325" y="1261602"/>
            <a:ext cx="8207400" cy="26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Hospital takes the sole responsibility for the post-acute care home monitoring and organizes its delivery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Responsibilities are clear without legal conflicts between companies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Straightforward and unambiguous for patients 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Other actors will take part in the value creation (not least the insurance companies) while the hospital bears all the responsibilities as well as the service delivery</a:t>
            </a: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2. Exclusive responsibility </a:t>
            </a:r>
            <a:endParaRPr dirty="0"/>
          </a:p>
          <a:p>
            <a:pPr marL="45720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outsourcing model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68325" y="1972200"/>
            <a:ext cx="8207400" cy="23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A single entity, possibly a new entry, bears all responsibilities while outsourcing the service delivery to other companies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Service provision is thus effectively fragmented and performed by several organizations (device, software, nursing, data transfer and monitoring) 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Hospital unlikely to play the central role here as it is improbable it would outsource parts of the delivery of post-acute care while retaining legal responsibility</a:t>
            </a: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3. Sole-provider-limited-responsibility </a:t>
            </a:r>
            <a:endParaRPr dirty="0"/>
          </a:p>
          <a:p>
            <a:pPr marL="0" marR="0" lvl="0" indent="4572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model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68325" y="1923528"/>
            <a:ext cx="8207400" cy="25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Home monitoring service is being delivered by one entity (e.g. a nursing service or a local clinic)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Contractual partners are made legally responsible for dysfunctional devices and appliances (eg. network provider, device manufacturer) 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Also here hospital is unlikely to play central role as it would be forced to divest legal responsibilities which would involve intricate contractual arrangements</a:t>
            </a: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4. Patient-centered model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68300" y="1444853"/>
            <a:ext cx="8207400" cy="25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Multiple entities take part in the service delivery of post-acute care home monitoring and are “on paper” responsible for the particular service they offer</a:t>
            </a: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None/>
            </a:pP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There is no central entity that assumes control of the process so the patient will have to deal with shortcomings in service delivery and possibly take legal action himself</a:t>
            </a:r>
            <a:br>
              <a:rPr lang="en-US" sz="1600" b="0" i="1">
                <a:latin typeface="Georgia"/>
                <a:ea typeface="Georgia"/>
                <a:cs typeface="Georgia"/>
                <a:sym typeface="Georgia"/>
              </a:rPr>
            </a:br>
            <a:endParaRPr sz="1600" b="0" i="1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 i="1">
                <a:latin typeface="Georgia"/>
                <a:ea typeface="Georgia"/>
                <a:cs typeface="Georgia"/>
                <a:sym typeface="Georgia"/>
              </a:rPr>
              <a:t>Patient is largely required to schedule and plan home monitoring by himself by contracting different service providers</a:t>
            </a:r>
            <a:endParaRPr sz="1600" b="0" i="1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6400" y="725050"/>
            <a:ext cx="7249676" cy="412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468288" y="1971588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/>
              <a:t>Appendix</a:t>
            </a:r>
            <a:endParaRPr sz="45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ctrTitle"/>
          </p:nvPr>
        </p:nvSpPr>
        <p:spPr>
          <a:xfrm>
            <a:off x="468313" y="1345333"/>
            <a:ext cx="8207400" cy="24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/>
              <a:t>GE Healthcare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/>
              <a:t/>
            </a:r>
            <a:br>
              <a:rPr lang="en-US" sz="3600"/>
            </a:br>
            <a:r>
              <a:rPr lang="en-US" sz="3600"/>
              <a:t>two further important uncertainties re. Scenario Matrix</a:t>
            </a:r>
            <a:endParaRPr sz="7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Shape 192"/>
          <p:cNvCxnSpPr/>
          <p:nvPr/>
        </p:nvCxnSpPr>
        <p:spPr>
          <a:xfrm>
            <a:off x="539425" y="1869125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468313" y="184938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743200" y="1010150"/>
            <a:ext cx="8207400" cy="35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Project Description</a:t>
            </a:r>
            <a:endParaRPr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General Electric (GE) Healthcare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Service description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Scope and timeframe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Stakeholders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Trends and Uncertainties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Scenario Matrix</a:t>
            </a:r>
            <a:endParaRPr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Hospital-centered Model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Exclusive Responsibility Outsourcing Model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Sole-provider-limited-responsibility Model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-"/>
            </a:pP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>Patient-centered Model</a:t>
            </a: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ctrTitle"/>
          </p:nvPr>
        </p:nvSpPr>
        <p:spPr>
          <a:xfrm>
            <a:off x="468325" y="265124"/>
            <a:ext cx="8207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1. National differences</a:t>
            </a:r>
            <a:endParaRPr sz="30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68300" y="852375"/>
            <a:ext cx="80184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The likelihood of models will depend to a certain degree on national parameters such as: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-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legal and regulatory framework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-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tradition of care delivery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-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insurance companies and their influence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-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political lobbying of different groups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99" name="Shape 199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Shape 200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 txBox="1">
            <a:spLocks noGrp="1"/>
          </p:cNvSpPr>
          <p:nvPr>
            <p:ph type="ctrTitle"/>
          </p:nvPr>
        </p:nvSpPr>
        <p:spPr>
          <a:xfrm>
            <a:off x="468325" y="2618676"/>
            <a:ext cx="8207400" cy="4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2. Feedback mechanisms </a:t>
            </a:r>
            <a:endParaRPr sz="3000"/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09250" y="3181675"/>
            <a:ext cx="8121300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30200" algn="l" rtl="0">
              <a:spcBef>
                <a:spcPts val="320"/>
              </a:spcBef>
              <a:spcAft>
                <a:spcPts val="0"/>
              </a:spcAft>
              <a:buSzPts val="1600"/>
              <a:buFont typeface="Georgia"/>
              <a:buChar char="●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The provision of post-acute monitoring at home will change the way how ineffective services are being sanctioned: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Georgia"/>
              <a:buChar char="-"/>
            </a:pPr>
            <a:r>
              <a:rPr lang="en-US" sz="1600" b="0">
                <a:latin typeface="Georgia"/>
                <a:ea typeface="Georgia"/>
                <a:cs typeface="Georgia"/>
                <a:sym typeface="Georgia"/>
              </a:rPr>
              <a:t>in the US, re-hospitalization of patients within 30 days after their release from hospital resulted in renunciation of any further payment and patient satisfaction influenced the payment a hospital receives; how will this change depending on the different models?</a:t>
            </a:r>
            <a:endParaRPr sz="1600" b="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/>
          </p:nvPr>
        </p:nvSpPr>
        <p:spPr>
          <a:xfrm>
            <a:off x="468288" y="944483"/>
            <a:ext cx="8207400" cy="24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/>
              <a:t>GE Healthcare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/>
              <a:t/>
            </a:r>
            <a:br>
              <a:rPr lang="en-US" sz="3600"/>
            </a:br>
            <a:r>
              <a:rPr lang="en-US" sz="3600"/>
              <a:t>Project Description</a:t>
            </a:r>
            <a:endParaRPr sz="7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Shape 70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General Electric</a:t>
            </a: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General Electric (GE) is an American multinational conglomerate corporation. GE is the world’s second biggest corporation based on market value.</a:t>
            </a:r>
            <a:endParaRPr b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 operates in multiple different fields, such as Aviation, Healthcare, Lighting, Renewable Energy, Transportation and Medical devices. </a:t>
            </a:r>
            <a:endParaRPr b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 Healthcare is a division of GE, which provides healthcare technological solutions for medical imaging and information technologies, medical diagnostics, patient monitoring systems etc.</a:t>
            </a:r>
            <a:endParaRPr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Service description</a:t>
            </a: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68325" y="1261599"/>
            <a:ext cx="8207400" cy="35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 Healthcare has been focusing as of late on a concept called Mobile Digital Health </a:t>
            </a:r>
            <a:endParaRPr b="0"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GE’s Mobile Digital Health is especially concentrated on post-acute patient health and monitoring</a:t>
            </a:r>
            <a:endParaRPr b="0"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Post-acute state: The time after a surgery or other acute medical state, but before rehab</a:t>
            </a:r>
            <a:br>
              <a:rPr lang="en-US" b="0"/>
            </a:br>
            <a:r>
              <a:rPr lang="en-US" b="0"/>
              <a:t>=&gt; Digital post-acute patient home monitoring allows hospitals to release patients earlier to home</a:t>
            </a:r>
            <a:endParaRPr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None/>
            </a:pPr>
            <a:endParaRPr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42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Scope and timeframe</a:t>
            </a:r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68314" y="1132111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/>
              <a:t>Problem:</a:t>
            </a:r>
            <a:r>
              <a:rPr lang="en-US" b="0"/>
              <a:t> As of now, no models exist about how post-acute care may be delivered in the future</a:t>
            </a:r>
            <a:endParaRPr b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1087200" marR="0" lvl="4" indent="-234950" algn="l" rtl="0">
              <a:spcBef>
                <a:spcPts val="0"/>
              </a:spcBef>
              <a:spcAft>
                <a:spcPts val="0"/>
              </a:spcAft>
              <a:buSzPts val="1400"/>
              <a:buChar char="o"/>
            </a:pPr>
            <a:r>
              <a:rPr lang="en-US" sz="1400"/>
              <a:t>1. Create responsibility infrastructure for home monitoring post-acute patients</a:t>
            </a:r>
            <a:endParaRPr sz="1400"/>
          </a:p>
          <a:p>
            <a:pPr marL="2514600" marR="0" lvl="5" indent="-190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How to encompass the complexity in two key uncertainties?</a:t>
            </a:r>
            <a:endParaRPr sz="14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1087200" marR="0" lvl="4" indent="-234950" algn="l" rtl="0">
              <a:spcBef>
                <a:spcPts val="0"/>
              </a:spcBef>
              <a:spcAft>
                <a:spcPts val="0"/>
              </a:spcAft>
              <a:buSzPts val="1400"/>
              <a:buChar char="o"/>
            </a:pPr>
            <a:r>
              <a:rPr lang="en-US" sz="1400"/>
              <a:t>2. Design a matrix for possible future scenarios</a:t>
            </a:r>
            <a:endParaRPr sz="1400"/>
          </a:p>
          <a:p>
            <a:pPr marL="2514600" marR="0" lvl="5" indent="-190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How do the two key uncertainties interplay to create different models?</a:t>
            </a:r>
            <a:endParaRPr sz="14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/>
              <a:t>Timeframe</a:t>
            </a:r>
            <a:r>
              <a:rPr lang="en-US" b="0"/>
              <a:t> </a:t>
            </a:r>
            <a:endParaRPr b="0"/>
          </a:p>
          <a:p>
            <a:pPr marL="1087200" marR="0" lvl="4" indent="-234950" algn="l" rtl="0">
              <a:spcBef>
                <a:spcPts val="420"/>
              </a:spcBef>
              <a:spcAft>
                <a:spcPts val="0"/>
              </a:spcAft>
              <a:buSzPts val="1400"/>
              <a:buChar char="o"/>
            </a:pPr>
            <a:r>
              <a:rPr lang="en-US" sz="1400"/>
              <a:t>+5 years (depending on solving the technological uncertainties)</a:t>
            </a:r>
            <a:endParaRPr sz="1400"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Major stakeholders</a:t>
            </a: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rtl="0">
              <a:spcBef>
                <a:spcPts val="42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Governments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Hospitals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Physicians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Insurance companies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Medical device producers (Philips, GE Healthcare, Medtronic)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Patients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Nursing services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Local doctors</a:t>
            </a:r>
            <a:endParaRPr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/>
              <a:t>Local area access providers</a:t>
            </a:r>
            <a:br>
              <a:rPr lang="en-US" b="0"/>
            </a:b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12" name="Shape 112"/>
          <p:cNvSpPr txBox="1"/>
          <p:nvPr/>
        </p:nvSpPr>
        <p:spPr>
          <a:xfrm>
            <a:off x="6286475" y="5169825"/>
            <a:ext cx="2494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6.2.2018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Key market trends</a:t>
            </a: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61950" algn="l" rtl="0">
              <a:spcBef>
                <a:spcPts val="420"/>
              </a:spcBef>
              <a:spcAft>
                <a:spcPts val="0"/>
              </a:spcAft>
              <a:buSzPts val="2100"/>
              <a:buAutoNum type="arabicPeriod"/>
            </a:pPr>
            <a:r>
              <a:rPr lang="en-US" b="0"/>
              <a:t>T</a:t>
            </a: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echnological </a:t>
            </a:r>
            <a:r>
              <a:rPr lang="en-US" b="0"/>
              <a:t>trends</a:t>
            </a: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Digitalization, Big Data, IoT, AI, </a:t>
            </a:r>
            <a:r>
              <a:rPr lang="en-US" b="0"/>
              <a:t>5G</a:t>
            </a: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AutoNum type="arabicPeriod"/>
            </a:pPr>
            <a:r>
              <a:rPr lang="en-US" b="0"/>
              <a:t>Economic trends</a:t>
            </a:r>
            <a:br>
              <a:rPr lang="en-US" b="0"/>
            </a:b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Create cost-efficient solutions for future healthcare</a:t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AutoNum type="arabicPeriod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</a:t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b="0"/>
              <a:t>People are more health-conscious</a:t>
            </a: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649</Words>
  <Application>Microsoft Office PowerPoint</Application>
  <PresentationFormat>On-screen Show (16:10)</PresentationFormat>
  <Paragraphs>136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Georgia</vt:lpstr>
      <vt:lpstr>Merriweather Sans</vt:lpstr>
      <vt:lpstr>Aalto University</vt:lpstr>
      <vt:lpstr>GE Healthcare Scenario planning  E7830 Value network Design for Internet Services </vt:lpstr>
      <vt:lpstr>Agenda</vt:lpstr>
      <vt:lpstr>GE Healthcare  Project Description</vt:lpstr>
      <vt:lpstr>General Electric</vt:lpstr>
      <vt:lpstr>Service description</vt:lpstr>
      <vt:lpstr>PowerPoint Presentation</vt:lpstr>
      <vt:lpstr>Scope and timeframe</vt:lpstr>
      <vt:lpstr>Major stakeholders</vt:lpstr>
      <vt:lpstr>Key market trends</vt:lpstr>
      <vt:lpstr>Market uncertainties</vt:lpstr>
      <vt:lpstr>GE Healthcare  Scenario Matrix</vt:lpstr>
      <vt:lpstr>PowerPoint Presentation</vt:lpstr>
      <vt:lpstr>1. Hospital-centered model</vt:lpstr>
      <vt:lpstr>2. Exclusive responsibility   outsourcing model</vt:lpstr>
      <vt:lpstr>3. Sole-provider-limited-responsibility  model</vt:lpstr>
      <vt:lpstr>4. Patient-centered model</vt:lpstr>
      <vt:lpstr>PowerPoint Presentation</vt:lpstr>
      <vt:lpstr>Appendix</vt:lpstr>
      <vt:lpstr>GE Healthcare  two further important uncertainties re. Scenario Matrix</vt:lpstr>
      <vt:lpstr>1. National differences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Healthcare Scenario planning  E7830 Value network Design for Internet Services</dc:title>
  <dc:creator>Benseny Quintana Jaume</dc:creator>
  <cp:lastModifiedBy>Benseny Quintana Jaume</cp:lastModifiedBy>
  <cp:revision>3</cp:revision>
  <dcterms:modified xsi:type="dcterms:W3CDTF">2019-01-11T11:50:40Z</dcterms:modified>
</cp:coreProperties>
</file>