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321" r:id="rId2"/>
    <p:sldId id="326" r:id="rId3"/>
    <p:sldId id="343" r:id="rId4"/>
    <p:sldId id="345" r:id="rId5"/>
    <p:sldId id="344" r:id="rId6"/>
    <p:sldId id="346" r:id="rId7"/>
    <p:sldId id="347" r:id="rId8"/>
    <p:sldId id="348" r:id="rId9"/>
    <p:sldId id="349" r:id="rId10"/>
    <p:sldId id="350" r:id="rId11"/>
    <p:sldId id="352" r:id="rId12"/>
    <p:sldId id="351" r:id="rId13"/>
  </p:sldIdLst>
  <p:sldSz cx="9144000" cy="5715000" type="screen16x1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7">
          <p15:clr>
            <a:srgbClr val="A4A3A4"/>
          </p15:clr>
        </p15:guide>
        <p15:guide id="2" orient="horz" pos="3070">
          <p15:clr>
            <a:srgbClr val="A4A3A4"/>
          </p15:clr>
        </p15:guide>
        <p15:guide id="3" pos="295">
          <p15:clr>
            <a:srgbClr val="A4A3A4"/>
          </p15:clr>
        </p15:guide>
        <p15:guide id="4" pos="54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16A3"/>
    <a:srgbClr val="EF3340"/>
    <a:srgbClr val="FFCD00"/>
    <a:srgbClr val="005EB8"/>
    <a:srgbClr val="FFCDB8"/>
    <a:srgbClr val="FFCF06"/>
    <a:srgbClr val="F8C704"/>
    <a:srgbClr val="EFC002"/>
    <a:srgbClr val="00A8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30" autoAdjust="0"/>
    <p:restoredTop sz="94660"/>
  </p:normalViewPr>
  <p:slideViewPr>
    <p:cSldViewPr snapToObjects="1">
      <p:cViewPr varScale="1">
        <p:scale>
          <a:sx n="148" d="100"/>
          <a:sy n="148" d="100"/>
        </p:scale>
        <p:origin x="462" y="120"/>
      </p:cViewPr>
      <p:guideLst>
        <p:guide orient="horz" pos="167"/>
        <p:guide orient="horz" pos="3070"/>
        <p:guide pos="295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4" d="100"/>
        <a:sy n="18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39D04D9-2D90-E741-8C77-A958108973E5}" type="datetimeFigureOut">
              <a:rPr lang="en-US"/>
              <a:pPr>
                <a:defRPr/>
              </a:pPr>
              <a:t>1/11/2019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81337A6-C487-9645-B543-6BBD05A1D19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245393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FE7B0BA-8FA8-3A4A-9820-CF1299A8B616}" type="datetime1">
              <a:rPr lang="fi-FI"/>
              <a:pPr>
                <a:defRPr/>
              </a:pPr>
              <a:t>11.1.2019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i-FI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66A5FF2-0573-2649-A39A-26FA52E0537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972913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468313" y="1417341"/>
            <a:ext cx="8207375" cy="295232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80000"/>
              </a:lnSpc>
              <a:defRPr sz="7200" b="1" spc="-200">
                <a:solidFill>
                  <a:schemeClr val="bg1"/>
                </a:solidFill>
              </a:defRPr>
            </a:lvl1pPr>
          </a:lstStyle>
          <a:p>
            <a:r>
              <a:rPr lang="fi-FI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468314" y="4429748"/>
            <a:ext cx="5495420" cy="66000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1600" i="1">
                <a:solidFill>
                  <a:schemeClr val="bg1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subtitle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pic>
        <p:nvPicPr>
          <p:cNvPr id="7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" y="0"/>
            <a:ext cx="1831975" cy="171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106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with BG image"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468313" y="1417636"/>
            <a:ext cx="8207375" cy="2952032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80000"/>
              </a:lnSpc>
              <a:defRPr sz="7200" b="1" spc="-200">
                <a:solidFill>
                  <a:schemeClr val="bg1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68314" y="4429748"/>
            <a:ext cx="5495420" cy="66000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1600" i="1">
                <a:solidFill>
                  <a:schemeClr val="bg1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subtitle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pic>
        <p:nvPicPr>
          <p:cNvPr id="5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" y="0"/>
            <a:ext cx="1831975" cy="171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22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468312" y="1418400"/>
            <a:ext cx="8208000" cy="295200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7200" b="1" spc="-200">
                <a:solidFill>
                  <a:schemeClr val="tx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468314" y="4429748"/>
            <a:ext cx="5388448" cy="66000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1600" i="1">
                <a:solidFill>
                  <a:srgbClr val="928B81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subtitle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" y="0"/>
            <a:ext cx="1831975" cy="171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277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468313" y="1657740"/>
            <a:ext cx="3319477" cy="2694083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80000"/>
              </a:lnSpc>
              <a:defRPr sz="6000" b="1" spc="-200">
                <a:solidFill>
                  <a:schemeClr val="tx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468313" y="4531740"/>
            <a:ext cx="3319477" cy="48600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1600" i="1">
                <a:solidFill>
                  <a:srgbClr val="928B81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subtitle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349262" y="150000"/>
            <a:ext cx="4629692" cy="5415000"/>
          </a:xfrm>
          <a:prstGeom prst="rect">
            <a:avLst/>
          </a:prstGeom>
        </p:spPr>
        <p:txBody>
          <a:bodyPr vert="horz"/>
          <a:lstStyle/>
          <a:p>
            <a:pPr lvl="0"/>
            <a:endParaRPr lang="fi-FI" noProof="0"/>
          </a:p>
        </p:txBody>
      </p:sp>
      <p:pic>
        <p:nvPicPr>
          <p:cNvPr id="6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" y="0"/>
            <a:ext cx="1831975" cy="171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045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468313" y="1593555"/>
            <a:ext cx="8207375" cy="219666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80000"/>
              </a:lnSpc>
              <a:defRPr sz="7200" b="1" spc="-200">
                <a:solidFill>
                  <a:schemeClr val="bg1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cxnSp>
        <p:nvCxnSpPr>
          <p:cNvPr id="7" name="Straight Connector 4"/>
          <p:cNvCxnSpPr/>
          <p:nvPr userDrawn="1"/>
        </p:nvCxnSpPr>
        <p:spPr>
          <a:xfrm>
            <a:off x="468313" y="4873625"/>
            <a:ext cx="8207375" cy="0"/>
          </a:xfrm>
          <a:prstGeom prst="line">
            <a:avLst/>
          </a:prstGeom>
          <a:ln w="127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" y="4712400"/>
            <a:ext cx="2357729" cy="9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87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8313" y="265113"/>
            <a:ext cx="8207375" cy="996498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lnSpc>
                <a:spcPct val="85000"/>
              </a:lnSpc>
              <a:defRPr sz="3600" b="1" spc="-100">
                <a:solidFill>
                  <a:schemeClr val="tx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10" name="Content Placeholder 10"/>
          <p:cNvSpPr>
            <a:spLocks noGrp="1"/>
          </p:cNvSpPr>
          <p:nvPr>
            <p:ph sz="quarter" idx="14"/>
          </p:nvPr>
        </p:nvSpPr>
        <p:spPr>
          <a:xfrm>
            <a:off x="468314" y="1261611"/>
            <a:ext cx="8207374" cy="3336083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100" b="1">
                <a:latin typeface="+mj-lt"/>
              </a:defRPr>
            </a:lvl1pPr>
            <a:lvl2pPr marL="237600" indent="-212400">
              <a:buFont typeface="Arial"/>
              <a:buChar char="•"/>
              <a:defRPr sz="2000">
                <a:latin typeface="Georgia"/>
              </a:defRPr>
            </a:lvl2pPr>
            <a:lvl3pPr marL="460800" indent="-230400">
              <a:buFont typeface="Lucida Grande"/>
              <a:buChar char="-"/>
              <a:defRPr sz="1600" i="1">
                <a:latin typeface="Georgia"/>
                <a:cs typeface="Georgia"/>
              </a:defRPr>
            </a:lvl3pPr>
            <a:lvl4pPr marL="792000" indent="-194400">
              <a:buFont typeface="Arial"/>
              <a:buChar char="•"/>
              <a:defRPr sz="1400" baseline="0">
                <a:latin typeface="Georgia"/>
              </a:defRPr>
            </a:lvl4pPr>
            <a:lvl5pPr marL="1087200" indent="-228600">
              <a:buFont typeface="Courier New"/>
              <a:buChar char="o"/>
              <a:defRPr sz="1300" baseline="0"/>
            </a:lvl5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</p:txBody>
      </p:sp>
      <p:sp>
        <p:nvSpPr>
          <p:cNvPr id="6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BB682-87B2-4236-AF78-B49807E7713E}" type="datetime1">
              <a:rPr lang="fi-FI" smtClean="0"/>
              <a:t>11.1.2019</a:t>
            </a:fld>
            <a:endParaRPr lang="fi-FI"/>
          </a:p>
        </p:txBody>
      </p:sp>
      <p:sp>
        <p:nvSpPr>
          <p:cNvPr id="7" name="Footer Placeholder 1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8" name="Slide Number Placehold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FD4B7-1CC6-864B-A72A-C978B70BBA9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468313" y="4873007"/>
            <a:ext cx="8207375" cy="0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" y="4712400"/>
            <a:ext cx="2357727" cy="9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708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463308" y="265113"/>
            <a:ext cx="8212380" cy="996498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lnSpc>
                <a:spcPct val="85000"/>
              </a:lnSpc>
              <a:defRPr sz="3600" b="1" spc="-100">
                <a:solidFill>
                  <a:schemeClr val="tx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3308" y="1261611"/>
            <a:ext cx="3988079" cy="3336083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100" b="1">
                <a:latin typeface="+mj-lt"/>
              </a:defRPr>
            </a:lvl1pPr>
            <a:lvl2pPr marL="237600" indent="-212400">
              <a:buFont typeface="Arial"/>
              <a:buChar char="•"/>
              <a:defRPr sz="2000">
                <a:latin typeface="Georgia"/>
              </a:defRPr>
            </a:lvl2pPr>
            <a:lvl3pPr marL="460800" indent="-230400">
              <a:buFont typeface="Lucida Grande"/>
              <a:buChar char="-"/>
              <a:defRPr sz="1600" i="1">
                <a:latin typeface="Georgia"/>
                <a:cs typeface="Georgia"/>
              </a:defRPr>
            </a:lvl3pPr>
            <a:lvl4pPr marL="792000" indent="-194400">
              <a:buFont typeface="Arial"/>
              <a:buChar char="•"/>
              <a:defRPr sz="1400" baseline="0">
                <a:latin typeface="Georgia"/>
              </a:defRPr>
            </a:lvl4pPr>
            <a:lvl5pPr marL="1087200" indent="-228600">
              <a:buFont typeface="Courier New"/>
              <a:buChar char="o"/>
              <a:defRPr sz="1300" baseline="0"/>
            </a:lvl5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</p:txBody>
      </p:sp>
      <p:sp>
        <p:nvSpPr>
          <p:cNvPr id="40" name="Content Placeholder 10"/>
          <p:cNvSpPr>
            <a:spLocks noGrp="1"/>
          </p:cNvSpPr>
          <p:nvPr>
            <p:ph sz="quarter" idx="18"/>
          </p:nvPr>
        </p:nvSpPr>
        <p:spPr>
          <a:xfrm>
            <a:off x="4687609" y="1261611"/>
            <a:ext cx="3988079" cy="3336083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100" b="1">
                <a:latin typeface="+mj-lt"/>
              </a:defRPr>
            </a:lvl1pPr>
            <a:lvl2pPr marL="237600" indent="-212400">
              <a:buFont typeface="Arial"/>
              <a:buChar char="•"/>
              <a:defRPr sz="2000">
                <a:latin typeface="Georgia"/>
              </a:defRPr>
            </a:lvl2pPr>
            <a:lvl3pPr marL="460800" indent="-230400">
              <a:buFont typeface="Lucida Grande"/>
              <a:buChar char="-"/>
              <a:defRPr sz="1600" i="1">
                <a:latin typeface="Georgia"/>
                <a:cs typeface="Georgia"/>
              </a:defRPr>
            </a:lvl3pPr>
            <a:lvl4pPr marL="792000" indent="-194400">
              <a:buFont typeface="Arial"/>
              <a:buChar char="•"/>
              <a:defRPr sz="1400" baseline="0">
                <a:latin typeface="Georgia"/>
              </a:defRPr>
            </a:lvl4pPr>
            <a:lvl5pPr marL="1087200" indent="-228600">
              <a:buFont typeface="Courier New"/>
              <a:buChar char="o"/>
              <a:defRPr sz="1300" baseline="0"/>
            </a:lvl5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</a:p>
        </p:txBody>
      </p:sp>
      <p:sp>
        <p:nvSpPr>
          <p:cNvPr id="7" name="Date Placeholder 10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F12C3-4421-43A0-8844-8188FCFDF52F}" type="datetime1">
              <a:rPr lang="fi-FI" smtClean="0"/>
              <a:t>11.1.2019</a:t>
            </a:fld>
            <a:endParaRPr lang="fi-FI"/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" name="Slide Number Placeholder 12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9A8AE-7274-0C4A-AB42-92022833E6E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cxnSp>
        <p:nvCxnSpPr>
          <p:cNvPr id="13" name="Straight Connector 4"/>
          <p:cNvCxnSpPr/>
          <p:nvPr userDrawn="1"/>
        </p:nvCxnSpPr>
        <p:spPr>
          <a:xfrm>
            <a:off x="468313" y="4873007"/>
            <a:ext cx="8207375" cy="0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" y="4712400"/>
            <a:ext cx="2357727" cy="9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082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056956" y="5017740"/>
            <a:ext cx="3619500" cy="13229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>
          <a:xfrm>
            <a:off x="5056956" y="5150032"/>
            <a:ext cx="3619500" cy="15478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D520173-7D7F-4FBC-A781-33E654CAA422}" type="datetime1">
              <a:rPr lang="fi-FI" smtClean="0"/>
              <a:t>11.1.2019</a:t>
            </a:fld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5056956" y="5304814"/>
            <a:ext cx="3619500" cy="134938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05BCDE0-955E-2A43-932A-046BF80DB99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47" r:id="rId1"/>
    <p:sldLayoutId id="2147484751" r:id="rId2"/>
    <p:sldLayoutId id="2147484753" r:id="rId3"/>
    <p:sldLayoutId id="2147484756" r:id="rId4"/>
    <p:sldLayoutId id="2147484759" r:id="rId5"/>
    <p:sldLayoutId id="2147484762" r:id="rId6"/>
    <p:sldLayoutId id="2147484765" r:id="rId7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MS PGothic" pitchFamily="34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charset="0"/>
          <a:cs typeface="MS PGothic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charset="0"/>
          <a:cs typeface="MS PGothic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charset="0"/>
          <a:cs typeface="MS PGothic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charset="0"/>
          <a:cs typeface="MS PGothic" pitchFamily="34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MS PGothic" pitchFamily="34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MS PGothic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il.fi/en/media-press-releases/fuel-taxation-increases-beginning-2017" TargetMode="External"/><Relationship Id="rId2" Type="http://schemas.openxmlformats.org/officeDocument/2006/relationships/hyperlink" Target="http://urmi.fi/wp-content/uploads/2017/02/Terama_URMI_Tre_02022017.pdf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yle.fi/uutiset/osasto/news/survey_finns_increasingly_concerned_about_climate_change/10002177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468313" y="1417341"/>
            <a:ext cx="8207375" cy="2232247"/>
          </a:xfrm>
        </p:spPr>
        <p:txBody>
          <a:bodyPr/>
          <a:lstStyle/>
          <a:p>
            <a:r>
              <a:rPr lang="en-US" sz="3600" dirty="0" err="1" smtClean="0"/>
              <a:t>Parkkisähkö</a:t>
            </a:r>
            <a:r>
              <a:rPr lang="en-US" sz="3600" dirty="0" smtClean="0"/>
              <a:t> Oy</a:t>
            </a:r>
            <a:br>
              <a:rPr lang="en-US" sz="3600" dirty="0" smtClean="0"/>
            </a:br>
            <a:r>
              <a:rPr lang="en-US" sz="3600" dirty="0" smtClean="0"/>
              <a:t>Scenario Planning</a:t>
            </a:r>
            <a:br>
              <a:rPr lang="en-US" sz="3600" dirty="0" smtClean="0"/>
            </a:br>
            <a:r>
              <a:rPr lang="en-US" sz="2800" dirty="0" smtClean="0"/>
              <a:t>E7830 Value network Design for Internet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fi-FI" sz="3600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468314" y="3937620"/>
            <a:ext cx="8064126" cy="1152128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Juuso</a:t>
            </a:r>
            <a:r>
              <a:rPr lang="en-US" dirty="0"/>
              <a:t> </a:t>
            </a:r>
            <a:r>
              <a:rPr lang="en-US" dirty="0" err="1"/>
              <a:t>Jahnukainen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Jaiju Joseph</a:t>
            </a:r>
          </a:p>
          <a:p>
            <a:r>
              <a:rPr lang="en-US" dirty="0" err="1"/>
              <a:t>Matvej</a:t>
            </a:r>
            <a:r>
              <a:rPr lang="en-US" dirty="0"/>
              <a:t> </a:t>
            </a:r>
            <a:r>
              <a:rPr lang="en-US" dirty="0" err="1" smtClean="0"/>
              <a:t>Yli</a:t>
            </a:r>
            <a:r>
              <a:rPr lang="en-US" dirty="0" smtClean="0"/>
              <a:t>-Olli</a:t>
            </a:r>
          </a:p>
          <a:p>
            <a:r>
              <a:rPr lang="en-US" dirty="0" err="1"/>
              <a:t>Joonas</a:t>
            </a:r>
            <a:r>
              <a:rPr lang="en-US" dirty="0"/>
              <a:t> </a:t>
            </a:r>
            <a:r>
              <a:rPr lang="en-US" dirty="0" err="1"/>
              <a:t>Akseli</a:t>
            </a:r>
            <a:r>
              <a:rPr lang="en-US" dirty="0"/>
              <a:t> </a:t>
            </a:r>
            <a:r>
              <a:rPr lang="en-US" dirty="0" err="1" smtClean="0"/>
              <a:t>Linkola</a:t>
            </a:r>
            <a:endParaRPr lang="en-US" dirty="0" smtClean="0"/>
          </a:p>
          <a:p>
            <a:r>
              <a:rPr lang="en-US" dirty="0" err="1"/>
              <a:t>Aleksi</a:t>
            </a:r>
            <a:r>
              <a:rPr lang="en-US" dirty="0"/>
              <a:t> </a:t>
            </a:r>
            <a:r>
              <a:rPr lang="en-US" dirty="0" err="1"/>
              <a:t>Kivini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1647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b="0" dirty="0"/>
              <a:t>Scenario 5 - The Car Share Economy</a:t>
            </a:r>
            <a:br>
              <a:rPr lang="en-IN" b="0" dirty="0"/>
            </a:b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b="0" dirty="0"/>
              <a:t>Private car ownership heavily discouraged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b="0" dirty="0"/>
              <a:t>No subsidies for electric vehicles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b="0" dirty="0"/>
              <a:t>Major additional subsidies for public transportation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b="0" dirty="0"/>
              <a:t>Not suited for company's current business model</a:t>
            </a:r>
            <a:br>
              <a:rPr lang="en-IN" b="0" dirty="0"/>
            </a:br>
            <a:r>
              <a:rPr lang="en-IN" b="0" dirty="0"/>
              <a:t/>
            </a:r>
            <a:br>
              <a:rPr lang="en-IN" b="0" dirty="0"/>
            </a:br>
            <a:endParaRPr lang="en-IN" b="0" dirty="0"/>
          </a:p>
          <a:p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24CBB682-87B2-4236-AF78-B49807E7713E}" type="datetime1">
              <a:rPr lang="fi-FI" smtClean="0"/>
              <a:t>11.1.2019</a:t>
            </a:fld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49EFD4B7-1CC6-864B-A72A-C978B70BBA9B}" type="slidenum">
              <a:rPr lang="fi-FI" smtClean="0"/>
              <a:pPr>
                <a:defRPr/>
              </a:pPr>
              <a:t>10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597402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 smtClean="0"/>
              <a:t>References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468314" y="1261611"/>
            <a:ext cx="8496174" cy="3336083"/>
          </a:xfrm>
        </p:spPr>
        <p:txBody>
          <a:bodyPr/>
          <a:lstStyle/>
          <a:p>
            <a:r>
              <a:rPr lang="en-IN" dirty="0">
                <a:hlinkClick r:id="rId2"/>
              </a:rPr>
              <a:t>http</a:t>
            </a:r>
            <a:r>
              <a:rPr lang="en-IN" dirty="0" smtClean="0">
                <a:hlinkClick r:id="rId2"/>
              </a:rPr>
              <a:t>://urmi.fi/wp-content/uploads/2017/02/Terama_URMI_Tre_02022017.pdf</a:t>
            </a:r>
            <a:endParaRPr lang="en-IN" dirty="0" smtClean="0"/>
          </a:p>
          <a:p>
            <a:r>
              <a:rPr lang="en-IN" dirty="0">
                <a:hlinkClick r:id="rId3"/>
              </a:rPr>
              <a:t>http://</a:t>
            </a:r>
            <a:r>
              <a:rPr lang="en-IN" dirty="0" smtClean="0">
                <a:hlinkClick r:id="rId3"/>
              </a:rPr>
              <a:t>www.oil.fi/en/media-press-releases/fuel-taxation-increases-beginning-2017</a:t>
            </a:r>
            <a:endParaRPr lang="en-IN" dirty="0" smtClean="0"/>
          </a:p>
          <a:p>
            <a:r>
              <a:rPr lang="en-IN" dirty="0">
                <a:hlinkClick r:id="rId4"/>
              </a:rPr>
              <a:t>https://</a:t>
            </a:r>
            <a:r>
              <a:rPr lang="en-IN" dirty="0" smtClean="0">
                <a:hlinkClick r:id="rId4"/>
              </a:rPr>
              <a:t>yle.fi/uutiset/osasto/news/survey_finns_increasingly_concerned_about_climate_change/10002177</a:t>
            </a:r>
            <a:endParaRPr lang="en-IN" dirty="0" smtClean="0"/>
          </a:p>
          <a:p>
            <a:r>
              <a:rPr lang="en-IN" dirty="0"/>
              <a:t>https://about.bnef.com/blog/electric-cars-reach-price-parity-2025/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24CBB682-87B2-4236-AF78-B49807E7713E}" type="datetime1">
              <a:rPr lang="fi-FI" smtClean="0"/>
              <a:t>11.1.2019</a:t>
            </a:fld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49EFD4B7-1CC6-864B-A72A-C978B70BBA9B}" type="slidenum">
              <a:rPr lang="fi-FI" smtClean="0"/>
              <a:pPr>
                <a:defRPr/>
              </a:pPr>
              <a:t>11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490964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3287" y="1921396"/>
            <a:ext cx="8207375" cy="996498"/>
          </a:xfrm>
        </p:spPr>
        <p:txBody>
          <a:bodyPr/>
          <a:lstStyle/>
          <a:p>
            <a:pPr algn="ctr"/>
            <a:r>
              <a:rPr lang="en-IN" dirty="0" smtClean="0"/>
              <a:t>QUESTIONS?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24CBB682-87B2-4236-AF78-B49807E7713E}" type="datetime1">
              <a:rPr lang="fi-FI" smtClean="0"/>
              <a:t>11.1.2019</a:t>
            </a:fld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49EFD4B7-1CC6-864B-A72A-C978B70BBA9B}" type="slidenum">
              <a:rPr lang="fi-FI" smtClean="0"/>
              <a:pPr>
                <a:defRPr/>
              </a:pPr>
              <a:t>12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51610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Case description</a:t>
            </a:r>
            <a:endParaRPr lang="en-US" dirty="0"/>
          </a:p>
        </p:txBody>
      </p:sp>
      <p:sp>
        <p:nvSpPr>
          <p:cNvPr id="39940" name="Tex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fi-FI" b="0" dirty="0" smtClean="0"/>
              <a:t>How to scale up the business for electric vehicle charging stations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fi-FI" b="0" dirty="0" smtClean="0"/>
              <a:t>10 years scope</a:t>
            </a:r>
          </a:p>
          <a:p>
            <a:endParaRPr lang="fi-F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5"/>
          </p:nvPr>
        </p:nvSpPr>
        <p:spPr/>
        <p:txBody>
          <a:bodyPr/>
          <a:lstStyle/>
          <a:p>
            <a:fld id="{8B91FE57-DB32-4B83-8966-D5F6FAA34583}" type="datetime1">
              <a:rPr lang="fi-FI" smtClean="0"/>
              <a:pPr/>
              <a:t>11.1.2019</a:t>
            </a:fld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6ED7A9A-829A-6842-9098-EDF953E56D4F}" type="slidenum">
              <a:rPr lang="fi-FI" smtClean="0"/>
              <a:pPr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563394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Scope and timeframe</a:t>
            </a:r>
            <a:endParaRPr lang="en-US" dirty="0"/>
          </a:p>
        </p:txBody>
      </p:sp>
      <p:sp>
        <p:nvSpPr>
          <p:cNvPr id="39940" name="Tex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altLang="fi-FI" b="0" dirty="0"/>
              <a:t>Scope - 10 years</a:t>
            </a:r>
          </a:p>
          <a:p>
            <a:pPr marL="803700" lvl="2" indent="-342900">
              <a:buFont typeface="Arial" panose="020B0604020202020204" pitchFamily="34" charset="0"/>
              <a:buChar char="•"/>
            </a:pPr>
            <a:r>
              <a:rPr lang="en-IN" altLang="fi-FI" dirty="0"/>
              <a:t>EV Subsidies</a:t>
            </a:r>
          </a:p>
          <a:p>
            <a:pPr marL="803700" lvl="2" indent="-342900">
              <a:buFont typeface="Arial" panose="020B0604020202020204" pitchFamily="34" charset="0"/>
              <a:buChar char="•"/>
            </a:pPr>
            <a:r>
              <a:rPr lang="en-IN" altLang="fi-FI" dirty="0"/>
              <a:t>Technological breakthroughs</a:t>
            </a:r>
          </a:p>
          <a:p>
            <a:pPr marL="803700" lvl="2" indent="-342900">
              <a:buFont typeface="Arial" panose="020B0604020202020204" pitchFamily="34" charset="0"/>
              <a:buChar char="•"/>
            </a:pPr>
            <a:r>
              <a:rPr lang="en-IN" altLang="fi-FI" dirty="0"/>
              <a:t>Substantial increase in car sharing service</a:t>
            </a:r>
          </a:p>
          <a:p>
            <a:endParaRPr lang="fi-F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5"/>
          </p:nvPr>
        </p:nvSpPr>
        <p:spPr/>
        <p:txBody>
          <a:bodyPr/>
          <a:lstStyle/>
          <a:p>
            <a:fld id="{8B91FE57-DB32-4B83-8966-D5F6FAA34583}" type="datetime1">
              <a:rPr lang="fi-FI" smtClean="0"/>
              <a:pPr/>
              <a:t>11.1.2019</a:t>
            </a:fld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6ED7A9A-829A-6842-9098-EDF953E56D4F}" type="slidenum">
              <a:rPr lang="fi-FI" smtClean="0"/>
              <a:pPr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039679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 smtClean="0"/>
              <a:t>Trends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b="0" dirty="0"/>
              <a:t>Urbanisation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b="0" dirty="0"/>
              <a:t>Tax hike on fossil fuels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b="0" dirty="0"/>
              <a:t>Greener policies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b="0" dirty="0"/>
              <a:t>Reduction in car ownership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b="0" dirty="0"/>
              <a:t>Share of EVs in total automobile market increases</a:t>
            </a:r>
          </a:p>
          <a:p>
            <a:r>
              <a:rPr lang="en-IN" b="0" dirty="0"/>
              <a:t/>
            </a:r>
            <a:br>
              <a:rPr lang="en-IN" b="0" dirty="0"/>
            </a:br>
            <a:r>
              <a:rPr lang="en-IN" b="0" dirty="0"/>
              <a:t/>
            </a:r>
            <a:br>
              <a:rPr lang="en-IN" b="0" dirty="0"/>
            </a:br>
            <a:endParaRPr lang="en-IN" b="0" dirty="0"/>
          </a:p>
          <a:p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24CBB682-87B2-4236-AF78-B49807E7713E}" type="datetime1">
              <a:rPr lang="fi-FI" smtClean="0"/>
              <a:t>11.1.2019</a:t>
            </a:fld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49EFD4B7-1CC6-864B-A72A-C978B70BBA9B}" type="slidenum">
              <a:rPr lang="fi-FI" smtClean="0"/>
              <a:pPr>
                <a:defRPr/>
              </a:pPr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87852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Key market uncertainties</a:t>
            </a:r>
            <a:endParaRPr lang="en-US" dirty="0"/>
          </a:p>
        </p:txBody>
      </p:sp>
      <p:sp>
        <p:nvSpPr>
          <p:cNvPr id="39940" name="Tex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b="0" dirty="0"/>
              <a:t>Ownership mentality change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b="0" dirty="0"/>
              <a:t>Major policies boosting public transportation usage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b="0" dirty="0"/>
              <a:t>Trust on EVs - range anxiety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b="0" dirty="0"/>
              <a:t>Breakthrough eliminating long charge times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b="0" dirty="0"/>
              <a:t>Subsidies for EVs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5"/>
          </p:nvPr>
        </p:nvSpPr>
        <p:spPr/>
        <p:txBody>
          <a:bodyPr/>
          <a:lstStyle/>
          <a:p>
            <a:fld id="{8B91FE57-DB32-4B83-8966-D5F6FAA34583}" type="datetime1">
              <a:rPr lang="fi-FI" smtClean="0"/>
              <a:pPr/>
              <a:t>11.1.2019</a:t>
            </a:fld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6ED7A9A-829A-6842-9098-EDF953E56D4F}" type="slidenum">
              <a:rPr lang="fi-FI" smtClean="0"/>
              <a:pPr/>
              <a:t>5</a:t>
            </a:fld>
            <a:endParaRPr lang="fi-FI"/>
          </a:p>
        </p:txBody>
      </p:sp>
      <p:sp>
        <p:nvSpPr>
          <p:cNvPr id="4" name="Rectangle 3"/>
          <p:cNvSpPr/>
          <p:nvPr/>
        </p:nvSpPr>
        <p:spPr>
          <a:xfrm>
            <a:off x="4447607" y="26728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dirty="0"/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4447607" y="26728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dirty="0"/>
              <a:t> </a:t>
            </a:r>
          </a:p>
        </p:txBody>
      </p:sp>
      <p:sp>
        <p:nvSpPr>
          <p:cNvPr id="7" name="Rectangle 6"/>
          <p:cNvSpPr/>
          <p:nvPr/>
        </p:nvSpPr>
        <p:spPr>
          <a:xfrm>
            <a:off x="4447607" y="26728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9203072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b="0" dirty="0"/>
              <a:t>Scenario 1 - The Norway Way </a:t>
            </a:r>
            <a:br>
              <a:rPr lang="en-IN" b="0" dirty="0"/>
            </a:b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b="0" dirty="0"/>
              <a:t>Subsidies for electric vehicles for private owners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b="0" dirty="0"/>
              <a:t>No further public transportation subsidies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b="0" dirty="0"/>
              <a:t>No major breakthroughs related to charging speed or battery capacity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b="0" dirty="0"/>
              <a:t>Best possible scenario for the company</a:t>
            </a:r>
            <a:br>
              <a:rPr lang="en-IN" b="0" dirty="0"/>
            </a:br>
            <a:r>
              <a:rPr lang="en-IN" b="0" dirty="0"/>
              <a:t/>
            </a:r>
            <a:br>
              <a:rPr lang="en-IN" b="0" dirty="0"/>
            </a:br>
            <a:endParaRPr lang="en-IN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24CBB682-87B2-4236-AF78-B49807E7713E}" type="datetime1">
              <a:rPr lang="fi-FI" smtClean="0"/>
              <a:t>11.1.2019</a:t>
            </a:fld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49EFD4B7-1CC6-864B-A72A-C978B70BBA9B}" type="slidenum">
              <a:rPr lang="fi-FI" smtClean="0"/>
              <a:pPr>
                <a:defRPr/>
              </a:pPr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10829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b="0" dirty="0"/>
              <a:t>Scenario 2 - Snail’s Pace</a:t>
            </a:r>
            <a:br>
              <a:rPr lang="en-IN" b="0" dirty="0"/>
            </a:b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b="0" dirty="0"/>
              <a:t>No major subsidies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b="0" dirty="0"/>
              <a:t>No major breakthroughs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b="0" dirty="0"/>
              <a:t>Good for the company’s current business model</a:t>
            </a:r>
            <a:br>
              <a:rPr lang="en-IN" b="0" dirty="0"/>
            </a:br>
            <a:r>
              <a:rPr lang="en-IN" b="0" dirty="0"/>
              <a:t/>
            </a:r>
            <a:br>
              <a:rPr lang="en-IN" b="0" dirty="0"/>
            </a:br>
            <a:endParaRPr lang="en-IN" b="0" dirty="0"/>
          </a:p>
          <a:p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24CBB682-87B2-4236-AF78-B49807E7713E}" type="datetime1">
              <a:rPr lang="fi-FI" smtClean="0"/>
              <a:t>11.1.2019</a:t>
            </a:fld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49EFD4B7-1CC6-864B-A72A-C978B70BBA9B}" type="slidenum">
              <a:rPr lang="fi-FI" smtClean="0"/>
              <a:pPr>
                <a:defRPr/>
              </a:pPr>
              <a:t>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42427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b="0" dirty="0"/>
              <a:t>Scenario 3 - The EV Boom</a:t>
            </a:r>
            <a:br>
              <a:rPr lang="en-IN" b="0" dirty="0"/>
            </a:b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b="0" dirty="0"/>
              <a:t>Major subsidies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b="0" dirty="0"/>
              <a:t>Major breakthrough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b="0" dirty="0"/>
              <a:t>No further public transportation subsidies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b="0" dirty="0"/>
              <a:t>High ownership mentality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b="0" dirty="0"/>
              <a:t>Manageable scenario</a:t>
            </a:r>
          </a:p>
          <a:p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24CBB682-87B2-4236-AF78-B49807E7713E}" type="datetime1">
              <a:rPr lang="fi-FI" smtClean="0"/>
              <a:t>11.1.2019</a:t>
            </a:fld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49EFD4B7-1CC6-864B-A72A-C978B70BBA9B}" type="slidenum">
              <a:rPr lang="fi-FI" smtClean="0"/>
              <a:pPr>
                <a:defRPr/>
              </a:pPr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594093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b="0" dirty="0"/>
              <a:t>Scenario 4 - The Musk Way</a:t>
            </a:r>
            <a:br>
              <a:rPr lang="en-IN" b="0" dirty="0"/>
            </a:b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b="0" dirty="0"/>
              <a:t>Breakthrough charging and battery technologies by private players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b="0" dirty="0"/>
              <a:t>No subsidies for electric vehicles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b="0" dirty="0"/>
              <a:t>The company cannot utilize the new technology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b="0" dirty="0"/>
              <a:t>Not good for the company</a:t>
            </a:r>
            <a:br>
              <a:rPr lang="en-IN" b="0" dirty="0"/>
            </a:br>
            <a:r>
              <a:rPr lang="en-IN" b="0" dirty="0"/>
              <a:t/>
            </a:r>
            <a:br>
              <a:rPr lang="en-IN" b="0" dirty="0"/>
            </a:br>
            <a:endParaRPr lang="en-IN" b="0" dirty="0"/>
          </a:p>
          <a:p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24CBB682-87B2-4236-AF78-B49807E7713E}" type="datetime1">
              <a:rPr lang="fi-FI" smtClean="0"/>
              <a:t>11.1.2019</a:t>
            </a:fld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49EFD4B7-1CC6-864B-A72A-C978B70BBA9B}" type="slidenum">
              <a:rPr lang="fi-FI" smtClean="0"/>
              <a:pPr>
                <a:defRPr/>
              </a:pPr>
              <a:t>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5861781"/>
      </p:ext>
    </p:extLst>
  </p:cSld>
  <p:clrMapOvr>
    <a:masterClrMapping/>
  </p:clrMapOvr>
</p:sld>
</file>

<file path=ppt/theme/theme1.xml><?xml version="1.0" encoding="utf-8"?>
<a:theme xmlns:a="http://schemas.openxmlformats.org/drawingml/2006/main" name="Aalto University">
  <a:themeElements>
    <a:clrScheme name="Aalto-sahko">
      <a:dk1>
        <a:sysClr val="windowText" lastClr="000000"/>
      </a:dk1>
      <a:lt1>
        <a:sysClr val="window" lastClr="FFFFFF"/>
      </a:lt1>
      <a:dk2>
        <a:srgbClr val="7D55C7"/>
      </a:dk2>
      <a:lt2>
        <a:srgbClr val="8C857B"/>
      </a:lt2>
      <a:accent1>
        <a:srgbClr val="7D37C7"/>
      </a:accent1>
      <a:accent2>
        <a:srgbClr val="FFCD00"/>
      </a:accent2>
      <a:accent3>
        <a:srgbClr val="EF3340"/>
      </a:accent3>
      <a:accent4>
        <a:srgbClr val="005EB8"/>
      </a:accent4>
      <a:accent5>
        <a:srgbClr val="8C857B"/>
      </a:accent5>
      <a:accent6>
        <a:srgbClr val="00965E"/>
      </a:accent6>
      <a:hlink>
        <a:srgbClr val="000000"/>
      </a:hlink>
      <a:folHlink>
        <a:srgbClr val="928B81"/>
      </a:folHlink>
    </a:clrScheme>
    <a:fontScheme name="Aalto-yliopist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b="1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265</Words>
  <Application>Microsoft Office PowerPoint</Application>
  <PresentationFormat>On-screen Show (16:10)</PresentationFormat>
  <Paragraphs>84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ＭＳ Ｐゴシック</vt:lpstr>
      <vt:lpstr>ＭＳ Ｐゴシック</vt:lpstr>
      <vt:lpstr>Arial</vt:lpstr>
      <vt:lpstr>Calibri</vt:lpstr>
      <vt:lpstr>Courier New</vt:lpstr>
      <vt:lpstr>Georgia</vt:lpstr>
      <vt:lpstr>Lucida Grande</vt:lpstr>
      <vt:lpstr>ヒラギノ角ゴ Pro W3</vt:lpstr>
      <vt:lpstr>Aalto University</vt:lpstr>
      <vt:lpstr>Parkkisähkö Oy Scenario Planning E7830 Value network Design for Internet </vt:lpstr>
      <vt:lpstr>Case description</vt:lpstr>
      <vt:lpstr>Scope and timeframe</vt:lpstr>
      <vt:lpstr>Trends</vt:lpstr>
      <vt:lpstr>Key market uncertainties</vt:lpstr>
      <vt:lpstr>Scenario 1 - The Norway Way   </vt:lpstr>
      <vt:lpstr>Scenario 2 - Snail’s Pace  </vt:lpstr>
      <vt:lpstr>Scenario 3 - The EV Boom  </vt:lpstr>
      <vt:lpstr>Scenario 4 - The Musk Way  </vt:lpstr>
      <vt:lpstr>Scenario 5 - The Car Share Economy  </vt:lpstr>
      <vt:lpstr>References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2013-12-22T17:20:12Z</dcterms:created>
  <dcterms:modified xsi:type="dcterms:W3CDTF">2019-01-11T11:54:11Z</dcterms:modified>
</cp:coreProperties>
</file>