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5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715000" type="screen16x1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2"/>
    <p:restoredTop sz="94646"/>
  </p:normalViewPr>
  <p:slideViewPr>
    <p:cSldViewPr snapToGrid="0" snapToObjects="1">
      <p:cViewPr varScale="1">
        <p:scale>
          <a:sx n="148" d="100"/>
          <a:sy n="148" d="100"/>
        </p:scale>
        <p:origin x="87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2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468313" y="1417341"/>
            <a:ext cx="8207375" cy="2952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468313" y="4873007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4" name="Shape 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">
  <p:cSld name="Divider">
    <p:bg>
      <p:bgPr>
        <a:solidFill>
          <a:schemeClr val="dk2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468313" y="1593555"/>
            <a:ext cx="8207375" cy="2196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68313" y="4873625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9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with BG image">
  <p:cSld name="Cover with BG image">
    <p:bg>
      <p:bgPr>
        <a:solidFill>
          <a:srgbClr val="7F7F7F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468313" y="1417636"/>
            <a:ext cx="8207375" cy="2952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2" name="Shape 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Text">
  <p:cSld name="Cover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468312" y="1418400"/>
            <a:ext cx="8208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388448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6" name="Shape 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Image">
  <p:cSld name="Cover Imag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468313" y="1657740"/>
            <a:ext cx="3319477" cy="2694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468313" y="4531740"/>
            <a:ext cx="3319477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pic" idx="2"/>
          </p:nvPr>
        </p:nvSpPr>
        <p:spPr>
          <a:xfrm>
            <a:off x="4349262" y="150000"/>
            <a:ext cx="4629692" cy="54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1" name="Shape 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">
  <p:cSld name="Two Col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ctrTitle"/>
          </p:nvPr>
        </p:nvSpPr>
        <p:spPr>
          <a:xfrm>
            <a:off x="463308" y="265113"/>
            <a:ext cx="8212380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63308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4687609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9" name="Shape 49"/>
          <p:cNvCxnSpPr/>
          <p:nvPr/>
        </p:nvCxnSpPr>
        <p:spPr>
          <a:xfrm>
            <a:off x="468313" y="4873007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0" name="Shape 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181431" y="1297576"/>
            <a:ext cx="8641800" cy="2644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accent4"/>
                </a:solidFill>
              </a:rPr>
              <a:t>GE Healthcare</a:t>
            </a:r>
            <a:r>
              <a:rPr lang="en-US" sz="3600" b="1" i="0" u="none" strike="noStrike" cap="none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dirty="0">
                <a:solidFill>
                  <a:schemeClr val="accent4"/>
                </a:solidFill>
              </a:rPr>
              <a:t>Value Network Configuration</a:t>
            </a:r>
            <a:endParaRPr sz="3600" dirty="0">
              <a:solidFill>
                <a:schemeClr val="accent4"/>
              </a:solidFill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accent4"/>
                </a:solidFill>
              </a:rPr>
              <a:t> </a:t>
            </a:r>
            <a:r>
              <a:rPr lang="en-US" sz="3600" b="1" i="0" u="none" strike="noStrike" cap="none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E7830 </a:t>
            </a:r>
            <a:r>
              <a:rPr lang="en-US" sz="2800" dirty="0">
                <a:solidFill>
                  <a:schemeClr val="accent4"/>
                </a:solidFill>
              </a:rPr>
              <a:t>- </a:t>
            </a:r>
            <a:r>
              <a:rPr lang="en-US" sz="2800" b="1" i="0" u="none" strike="noStrike" cap="none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Value network Design for Internet Serv</a:t>
            </a:r>
            <a:r>
              <a:rPr lang="en-US" sz="2800" dirty="0">
                <a:solidFill>
                  <a:schemeClr val="accent4"/>
                </a:solidFill>
              </a:rPr>
              <a:t>ices</a:t>
            </a:r>
            <a:r>
              <a:rPr lang="en-US" sz="36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sz="36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Shape 55">
            <a:extLst>
              <a:ext uri="{FF2B5EF4-FFF2-40B4-BE49-F238E27FC236}">
                <a16:creationId xmlns:a16="http://schemas.microsoft.com/office/drawing/2014/main" id="{C0ED336A-1C81-224A-8988-A77A174E94F1}"/>
              </a:ext>
            </a:extLst>
          </p:cNvPr>
          <p:cNvSpPr txBox="1">
            <a:spLocks/>
          </p:cNvSpPr>
          <p:nvPr/>
        </p:nvSpPr>
        <p:spPr>
          <a:xfrm>
            <a:off x="290288" y="3185437"/>
            <a:ext cx="8641800" cy="1982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1400" dirty="0">
                <a:solidFill>
                  <a:schemeClr val="accent4"/>
                </a:solidFill>
              </a:rPr>
              <a:t>Antti Paavola</a:t>
            </a:r>
          </a:p>
          <a:p>
            <a:pPr algn="r"/>
            <a:r>
              <a:rPr lang="en-US" sz="1400" dirty="0" err="1">
                <a:solidFill>
                  <a:schemeClr val="accent4"/>
                </a:solidFill>
              </a:rPr>
              <a:t>Jarkko</a:t>
            </a:r>
            <a:r>
              <a:rPr lang="en-US" sz="1400" dirty="0">
                <a:solidFill>
                  <a:schemeClr val="accent4"/>
                </a:solidFill>
              </a:rPr>
              <a:t> </a:t>
            </a:r>
            <a:r>
              <a:rPr lang="en-US" sz="1400" dirty="0" err="1">
                <a:solidFill>
                  <a:schemeClr val="accent4"/>
                </a:solidFill>
              </a:rPr>
              <a:t>Aaltonen</a:t>
            </a:r>
            <a:endParaRPr lang="en-US" sz="1400" dirty="0">
              <a:solidFill>
                <a:schemeClr val="accent4"/>
              </a:solidFill>
            </a:endParaRPr>
          </a:p>
          <a:p>
            <a:pPr algn="r"/>
            <a:r>
              <a:rPr lang="en-US" sz="1400" dirty="0">
                <a:solidFill>
                  <a:schemeClr val="accent4"/>
                </a:solidFill>
              </a:rPr>
              <a:t>Miro </a:t>
            </a:r>
            <a:r>
              <a:rPr lang="en-US" sz="1400" dirty="0" err="1">
                <a:solidFill>
                  <a:schemeClr val="accent4"/>
                </a:solidFill>
              </a:rPr>
              <a:t>Saarenmaa</a:t>
            </a:r>
            <a:endParaRPr lang="en-US" sz="1400" dirty="0">
              <a:solidFill>
                <a:schemeClr val="accent4"/>
              </a:solidFill>
            </a:endParaRPr>
          </a:p>
          <a:p>
            <a:pPr algn="r"/>
            <a:r>
              <a:rPr lang="en-US" sz="1400" dirty="0">
                <a:solidFill>
                  <a:schemeClr val="accent4"/>
                </a:solidFill>
              </a:rPr>
              <a:t>Andreas Gratz</a:t>
            </a:r>
            <a:endParaRPr lang="en-US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accent4"/>
                </a:solidFill>
              </a:rPr>
              <a:t>1. VNC - Hospital-centered</a:t>
            </a:r>
            <a:r>
              <a:rPr lang="en-US"/>
              <a:t> </a:t>
            </a:r>
            <a:endParaRPr/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142525" y="1261725"/>
            <a:ext cx="4286100" cy="3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Hospital takes the sole responsibility for the post-acute care home monitoring and organizes its delivery</a:t>
            </a: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Data transmitted from device is stored in hospital’s database</a:t>
            </a: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Hospital is responsible only for primary connection</a:t>
            </a: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GE provides the technical infrastructure including monitoring for hospitals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 l="2763" t="3502" r="2260" b="4093"/>
          <a:stretch/>
        </p:blipFill>
        <p:spPr>
          <a:xfrm>
            <a:off x="4681650" y="1168048"/>
            <a:ext cx="4160901" cy="3011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 rotWithShape="1">
          <a:blip r:embed="rId4">
            <a:alphaModFix/>
          </a:blip>
          <a:srcRect l="17000" t="13926" r="13298" b="17472"/>
          <a:stretch/>
        </p:blipFill>
        <p:spPr>
          <a:xfrm>
            <a:off x="7761825" y="515675"/>
            <a:ext cx="1014575" cy="65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6"/>
                </a:solidFill>
              </a:rPr>
              <a:t>2. VNC - Centralized technology</a:t>
            </a:r>
            <a:endParaRPr>
              <a:solidFill>
                <a:schemeClr val="accent6"/>
              </a:solidFill>
            </a:endParaRP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137" name="Shape 137"/>
          <p:cNvPicPr preferRelativeResize="0"/>
          <p:nvPr/>
        </p:nvPicPr>
        <p:blipFill rotWithShape="1">
          <a:blip r:embed="rId3">
            <a:alphaModFix/>
          </a:blip>
          <a:srcRect l="1926" t="3087" r="1724" b="2786"/>
          <a:stretch/>
        </p:blipFill>
        <p:spPr>
          <a:xfrm>
            <a:off x="1930725" y="914638"/>
            <a:ext cx="5282550" cy="388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 rotWithShape="1">
          <a:blip r:embed="rId4">
            <a:alphaModFix/>
          </a:blip>
          <a:srcRect l="17000" t="13926" r="13298" b="17472"/>
          <a:stretch/>
        </p:blipFill>
        <p:spPr>
          <a:xfrm>
            <a:off x="7213275" y="914650"/>
            <a:ext cx="1014575" cy="6523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2">
            <a:extLst>
              <a:ext uri="{FF2B5EF4-FFF2-40B4-BE49-F238E27FC236}">
                <a16:creationId xmlns:a16="http://schemas.microsoft.com/office/drawing/2014/main" id="{8460DF6D-15E5-E841-909D-C7993B90F075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accent6"/>
                </a:solidFill>
              </a:rPr>
              <a:t>2. VNC - Centralized technology</a:t>
            </a:r>
            <a:endParaRPr>
              <a:solidFill>
                <a:schemeClr val="accent6"/>
              </a:solidFill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395550" y="1206600"/>
            <a:ext cx="3992700" cy="27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GE provides technical infrastructure without monitoring for hospital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Monitoring services are outsourced by an external provider or even hospital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 sz="1600" b="0" i="1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 l="1926" t="3087" r="1724" b="2786"/>
          <a:stretch/>
        </p:blipFill>
        <p:spPr>
          <a:xfrm>
            <a:off x="4388300" y="995125"/>
            <a:ext cx="4618826" cy="339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Shape 148"/>
          <p:cNvPicPr preferRelativeResize="0"/>
          <p:nvPr/>
        </p:nvPicPr>
        <p:blipFill rotWithShape="1">
          <a:blip r:embed="rId4">
            <a:alphaModFix/>
          </a:blip>
          <a:srcRect l="17000" t="13926" r="13298" b="17472"/>
          <a:stretch/>
        </p:blipFill>
        <p:spPr>
          <a:xfrm>
            <a:off x="7796325" y="342738"/>
            <a:ext cx="1014575" cy="65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3"/>
                </a:solidFill>
              </a:rPr>
              <a:t>3. VNC - High differentiation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pic>
        <p:nvPicPr>
          <p:cNvPr id="156" name="Shape 156"/>
          <p:cNvPicPr preferRelativeResize="0"/>
          <p:nvPr/>
        </p:nvPicPr>
        <p:blipFill rotWithShape="1">
          <a:blip r:embed="rId3">
            <a:alphaModFix/>
          </a:blip>
          <a:srcRect l="2460" t="3399" r="2536" b="3706"/>
          <a:stretch/>
        </p:blipFill>
        <p:spPr>
          <a:xfrm>
            <a:off x="1890650" y="906263"/>
            <a:ext cx="5362700" cy="390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 rotWithShape="1">
          <a:blip r:embed="rId4">
            <a:alphaModFix/>
          </a:blip>
          <a:srcRect l="17000" t="13926" r="13298" b="17472"/>
          <a:stretch/>
        </p:blipFill>
        <p:spPr>
          <a:xfrm>
            <a:off x="7301875" y="906275"/>
            <a:ext cx="1014575" cy="6523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2">
            <a:extLst>
              <a:ext uri="{FF2B5EF4-FFF2-40B4-BE49-F238E27FC236}">
                <a16:creationId xmlns:a16="http://schemas.microsoft.com/office/drawing/2014/main" id="{6D99A9A2-4417-D34F-9CC3-A83713B90BF2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accent3"/>
                </a:solidFill>
              </a:rPr>
              <a:t>3. VNC - High differentiation</a:t>
            </a:r>
            <a:endParaRPr sz="36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341250" y="1353225"/>
            <a:ext cx="4176000" cy="37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GE provides only the medical device (medical sensors and data processing unit)</a:t>
            </a: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Database 2, data analysis and monitoring are outsourced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4" name="Shape 164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 l="2460" t="3399" r="2536" b="3706"/>
          <a:stretch/>
        </p:blipFill>
        <p:spPr>
          <a:xfrm>
            <a:off x="4571550" y="1138150"/>
            <a:ext cx="4424825" cy="32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/>
          <p:cNvPicPr preferRelativeResize="0"/>
          <p:nvPr/>
        </p:nvPicPr>
        <p:blipFill rotWithShape="1">
          <a:blip r:embed="rId4">
            <a:alphaModFix/>
          </a:blip>
          <a:srcRect l="17000" t="13926" r="13298" b="17472"/>
          <a:stretch/>
        </p:blipFill>
        <p:spPr>
          <a:xfrm>
            <a:off x="7796325" y="485775"/>
            <a:ext cx="1014575" cy="65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ctrTitle"/>
          </p:nvPr>
        </p:nvSpPr>
        <p:spPr>
          <a:xfrm>
            <a:off x="468325" y="308186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Conclusions </a:t>
            </a:r>
            <a:r>
              <a:rPr lang="en-US" dirty="0"/>
              <a:t>&amp; Expected VNC</a:t>
            </a:r>
            <a:endParaRPr sz="36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468325" y="1130173"/>
            <a:ext cx="8207400" cy="27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 sz="1600" b="0" i="1" dirty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 dirty="0">
                <a:latin typeface="Georgia"/>
                <a:ea typeface="Georgia"/>
                <a:cs typeface="Georgia"/>
                <a:sym typeface="Georgia"/>
              </a:rPr>
              <a:t>Post-acute patient has to be able to move around </a:t>
            </a:r>
            <a:endParaRPr sz="1600" b="0" i="1" dirty="0"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 sz="1600" b="0" i="1" dirty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 dirty="0">
                <a:latin typeface="Georgia"/>
                <a:ea typeface="Georgia"/>
                <a:cs typeface="Georgia"/>
                <a:sym typeface="Georgia"/>
              </a:rPr>
              <a:t>Connection has to be bulletproof</a:t>
            </a:r>
            <a:br>
              <a:rPr lang="en-US" sz="1600" b="0" i="1" dirty="0">
                <a:latin typeface="Georgia"/>
                <a:ea typeface="Georgia"/>
                <a:cs typeface="Georgia"/>
                <a:sym typeface="Georgia"/>
              </a:rPr>
            </a:br>
            <a:endParaRPr sz="1600" b="0" i="1" dirty="0">
              <a:latin typeface="Georgia"/>
              <a:ea typeface="Georgia"/>
              <a:cs typeface="Georgia"/>
              <a:sym typeface="Georgia"/>
            </a:endParaRPr>
          </a:p>
          <a:p>
            <a:pPr lvl="0" indent="-330200">
              <a:spcBef>
                <a:spcPts val="0"/>
              </a:spcBef>
              <a:buSzPts val="1600"/>
              <a:buFont typeface="Georgia"/>
              <a:buChar char="●"/>
            </a:pPr>
            <a:r>
              <a:rPr lang="en-US" sz="1600" b="0" i="1" dirty="0">
                <a:latin typeface="Georgia"/>
                <a:ea typeface="Georgia"/>
                <a:cs typeface="Georgia"/>
                <a:sym typeface="Georgia"/>
              </a:rPr>
              <a:t>The expected VNC for most circumstance is centralized technology</a:t>
            </a:r>
          </a:p>
          <a:p>
            <a:pPr marL="127000" marR="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lang="en-US" sz="1600" b="0" i="1" dirty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 dirty="0">
                <a:latin typeface="Georgia"/>
                <a:ea typeface="Georgia"/>
                <a:cs typeface="Georgia"/>
                <a:sym typeface="Georgia"/>
              </a:rPr>
              <a:t>National context will play and important part in determining the VNC</a:t>
            </a: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endParaRPr lang="en-US" sz="1600" b="0" i="1" dirty="0">
              <a:latin typeface="Georgia"/>
              <a:ea typeface="Georgia"/>
              <a:cs typeface="Georgia"/>
              <a:sym typeface="Georgia"/>
            </a:endParaRPr>
          </a:p>
          <a:p>
            <a:pPr marL="127000" marR="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US" sz="1600" b="0" i="1" dirty="0"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en-US" sz="1600" b="0" i="1" dirty="0">
                <a:latin typeface="Georgia"/>
                <a:ea typeface="Georgia"/>
                <a:cs typeface="Georgia"/>
                <a:sym typeface="Georgia"/>
              </a:rPr>
            </a:br>
            <a:endParaRPr sz="1600" b="0" i="1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4" name="Shape 174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Shape 181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Shape 1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6400" y="725050"/>
            <a:ext cx="7249676" cy="4123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ctrTitle"/>
          </p:nvPr>
        </p:nvSpPr>
        <p:spPr>
          <a:xfrm>
            <a:off x="468313" y="184938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743200" y="1010150"/>
            <a:ext cx="8207400" cy="35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 dirty="0"/>
              <a:t>Scenario-Matrix (revisited)</a:t>
            </a:r>
            <a:br>
              <a:rPr lang="en-US" b="0" dirty="0"/>
            </a:br>
            <a:endParaRPr b="0" dirty="0"/>
          </a:p>
          <a:p>
            <a:pPr marL="3429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 dirty="0"/>
              <a:t>Value Network Configuration</a:t>
            </a:r>
            <a:br>
              <a:rPr lang="en-US" b="0" dirty="0"/>
            </a:br>
            <a:r>
              <a:rPr lang="en-US" b="0" dirty="0"/>
              <a:t>- VNC General Scenario</a:t>
            </a:r>
            <a:br>
              <a:rPr lang="en-US" b="0" dirty="0"/>
            </a:br>
            <a:r>
              <a:rPr lang="en-US" b="0" dirty="0"/>
              <a:t>- VNC Scenario 1</a:t>
            </a:r>
            <a:br>
              <a:rPr lang="en-US" b="0" dirty="0"/>
            </a:br>
            <a:r>
              <a:rPr lang="en-US" b="0" dirty="0"/>
              <a:t>- VNC Scenario 2</a:t>
            </a:r>
            <a:br>
              <a:rPr lang="en-US" b="0" dirty="0"/>
            </a:br>
            <a:r>
              <a:rPr lang="en-US" b="0" dirty="0"/>
              <a:t>- VNC Scenario 3</a:t>
            </a:r>
            <a:br>
              <a:rPr lang="en-US" b="0" dirty="0"/>
            </a:br>
            <a:endParaRPr b="0" dirty="0"/>
          </a:p>
          <a:p>
            <a:pPr marL="3429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 dirty="0"/>
              <a:t>Conclusions &amp; Expected VNC</a:t>
            </a:r>
            <a:r>
              <a:rPr lang="en-US" sz="1800" b="0" dirty="0"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en-US" sz="1800" b="0" dirty="0">
                <a:latin typeface="Georgia"/>
                <a:ea typeface="Georgia"/>
                <a:cs typeface="Georgia"/>
                <a:sym typeface="Georgia"/>
              </a:rPr>
            </a:br>
            <a:endParaRPr sz="1800" b="0" dirty="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b="0" dirty="0"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ctrTitle"/>
          </p:nvPr>
        </p:nvSpPr>
        <p:spPr>
          <a:xfrm>
            <a:off x="282300" y="228777"/>
            <a:ext cx="8147700" cy="17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>
                <a:solidFill>
                  <a:srgbClr val="000000"/>
                </a:solidFill>
              </a:rPr>
              <a:t>GE Healthcare</a:t>
            </a:r>
            <a:endParaRPr sz="36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>
                <a:solidFill>
                  <a:srgbClr val="000000"/>
                </a:solidFill>
              </a:rPr>
              <a:t/>
            </a:r>
            <a:br>
              <a:rPr lang="en-US" sz="3600">
                <a:solidFill>
                  <a:srgbClr val="000000"/>
                </a:solidFill>
              </a:rPr>
            </a:br>
            <a:r>
              <a:rPr lang="en-US" sz="3600">
                <a:solidFill>
                  <a:srgbClr val="000000"/>
                </a:solidFill>
              </a:rPr>
              <a:t>Scenario-Matrix (revisited)</a:t>
            </a:r>
            <a:endParaRPr sz="7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" name="Shape 69"/>
          <p:cNvCxnSpPr/>
          <p:nvPr/>
        </p:nvCxnSpPr>
        <p:spPr>
          <a:xfrm>
            <a:off x="527975" y="1468250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76" name="Shape 76"/>
          <p:cNvPicPr preferRelativeResize="0"/>
          <p:nvPr/>
        </p:nvPicPr>
        <p:blipFill rotWithShape="1">
          <a:blip r:embed="rId3">
            <a:alphaModFix/>
          </a:blip>
          <a:srcRect l="3845" t="3320" r="3260" b="3395"/>
          <a:stretch/>
        </p:blipFill>
        <p:spPr>
          <a:xfrm>
            <a:off x="1814100" y="398425"/>
            <a:ext cx="5515799" cy="44152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2">
            <a:extLst>
              <a:ext uri="{FF2B5EF4-FFF2-40B4-BE49-F238E27FC236}">
                <a16:creationId xmlns:a16="http://schemas.microsoft.com/office/drawing/2014/main" id="{7636468D-1AAA-B345-BB9D-C53E8E62CFF5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Scenario-Matrix (revisited)</a:t>
            </a:r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76419" y="1604175"/>
            <a:ext cx="38013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Georgia"/>
              <a:buChar char="●"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First Uncertainty: Service Provision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100" b="0">
                <a:latin typeface="Calibri"/>
                <a:ea typeface="Calibri"/>
                <a:cs typeface="Calibri"/>
                <a:sym typeface="Calibri"/>
              </a:rPr>
              <a:t>How many actors are providing the post-acute care monitoring?</a:t>
            </a:r>
            <a:br>
              <a:rPr lang="en-US" sz="1100" b="0">
                <a:latin typeface="Calibri"/>
                <a:ea typeface="Calibri"/>
                <a:cs typeface="Calibri"/>
                <a:sym typeface="Calibri"/>
              </a:rPr>
            </a:br>
            <a:endParaRPr sz="1100" b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Georgia"/>
              <a:buChar char="●"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Second Uncertainty: Technological Infrastructure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100" b="0">
                <a:latin typeface="Calibri"/>
                <a:ea typeface="Calibri"/>
                <a:cs typeface="Calibri"/>
                <a:sym typeface="Calibri"/>
              </a:rPr>
              <a:t>Will the technological infrastructure be of one piece or fragmented? Will there be a platform or not?</a:t>
            </a:r>
            <a:endParaRPr sz="1600" b="0" i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 l="3845" t="3320" r="3260" b="3395"/>
          <a:stretch/>
        </p:blipFill>
        <p:spPr>
          <a:xfrm>
            <a:off x="4177725" y="992975"/>
            <a:ext cx="4658523" cy="37290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2">
            <a:extLst>
              <a:ext uri="{FF2B5EF4-FFF2-40B4-BE49-F238E27FC236}">
                <a16:creationId xmlns:a16="http://schemas.microsoft.com/office/drawing/2014/main" id="{9F2CDC44-7341-DF46-BC1C-56EBEBAD41B8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ctrTitle"/>
          </p:nvPr>
        </p:nvSpPr>
        <p:spPr>
          <a:xfrm>
            <a:off x="468288" y="944483"/>
            <a:ext cx="8207400" cy="24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>
                <a:solidFill>
                  <a:srgbClr val="000000"/>
                </a:solidFill>
              </a:rPr>
              <a:t>GE Healthcare</a:t>
            </a:r>
            <a:endParaRPr sz="36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>
                <a:solidFill>
                  <a:srgbClr val="000000"/>
                </a:solidFill>
              </a:rPr>
              <a:t/>
            </a:r>
            <a:br>
              <a:rPr lang="en-US" sz="3600">
                <a:solidFill>
                  <a:srgbClr val="000000"/>
                </a:solidFill>
              </a:rPr>
            </a:br>
            <a:r>
              <a:rPr lang="en-US" sz="3600">
                <a:solidFill>
                  <a:srgbClr val="000000"/>
                </a:solidFill>
              </a:rPr>
              <a:t>Value Network Configurations</a:t>
            </a:r>
            <a:endParaRPr sz="7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Shape 91"/>
          <p:cNvCxnSpPr/>
          <p:nvPr/>
        </p:nvCxnSpPr>
        <p:spPr>
          <a:xfrm>
            <a:off x="527975" y="1468250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Generic VNC</a:t>
            </a:r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 l="2652" t="4173" r="3959" b="4100"/>
          <a:stretch/>
        </p:blipFill>
        <p:spPr>
          <a:xfrm>
            <a:off x="1310150" y="893125"/>
            <a:ext cx="6113076" cy="391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4">
            <a:alphaModFix/>
          </a:blip>
          <a:srcRect l="17000" t="13926" r="13298" b="17472"/>
          <a:stretch/>
        </p:blipFill>
        <p:spPr>
          <a:xfrm>
            <a:off x="7485825" y="893125"/>
            <a:ext cx="1014575" cy="6523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2">
            <a:extLst>
              <a:ext uri="{FF2B5EF4-FFF2-40B4-BE49-F238E27FC236}">
                <a16:creationId xmlns:a16="http://schemas.microsoft.com/office/drawing/2014/main" id="{A28B95F8-9CB0-2943-B41A-91154E41BD4A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483650" y="265121"/>
            <a:ext cx="8192100" cy="6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Generic VNC</a:t>
            </a:r>
            <a:endParaRPr sz="36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267250" y="1196725"/>
            <a:ext cx="4304700" cy="3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Mobile network providers are distributed to ensure the connection</a:t>
            </a: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Device is a bundle of medical sensors and a data processing unit</a:t>
            </a: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Database 1 = Hospital’s patient data Database 2 = Device’s data (database 1 included)</a:t>
            </a: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Database 2 data is analyzed and monitored by eg. AI </a:t>
            </a:r>
            <a:endParaRPr sz="1600" b="0" i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7" name="Shape 10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 l="2652" t="4173" r="3959" b="4100"/>
          <a:stretch/>
        </p:blipFill>
        <p:spPr>
          <a:xfrm>
            <a:off x="4571950" y="1263000"/>
            <a:ext cx="4371076" cy="2801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 rotWithShape="1">
          <a:blip r:embed="rId4">
            <a:alphaModFix/>
          </a:blip>
          <a:srcRect l="17000" t="13926" r="13298" b="17472"/>
          <a:stretch/>
        </p:blipFill>
        <p:spPr>
          <a:xfrm>
            <a:off x="7796325" y="544350"/>
            <a:ext cx="1014575" cy="65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</a:rPr>
              <a:t>1. VNC - Hospital-centered 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 l="2763" t="3502" r="2260" b="4093"/>
          <a:stretch/>
        </p:blipFill>
        <p:spPr>
          <a:xfrm>
            <a:off x="2198075" y="1193250"/>
            <a:ext cx="4772974" cy="345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 rotWithShape="1">
          <a:blip r:embed="rId4">
            <a:alphaModFix/>
          </a:blip>
          <a:srcRect l="17000" t="13926" r="13298" b="17472"/>
          <a:stretch/>
        </p:blipFill>
        <p:spPr>
          <a:xfrm>
            <a:off x="7060375" y="893150"/>
            <a:ext cx="1014575" cy="6523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2">
            <a:extLst>
              <a:ext uri="{FF2B5EF4-FFF2-40B4-BE49-F238E27FC236}">
                <a16:creationId xmlns:a16="http://schemas.microsoft.com/office/drawing/2014/main" id="{B2C890A9-4FE7-B840-A5DC-68915AD23003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20.2.2018</a:t>
            </a:r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alto University">
  <a:themeElements>
    <a:clrScheme name="Aalto-sahko">
      <a:dk1>
        <a:srgbClr val="000000"/>
      </a:dk1>
      <a:lt1>
        <a:srgbClr val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245</Words>
  <Application>Microsoft Office PowerPoint</Application>
  <PresentationFormat>On-screen Show (16:10)</PresentationFormat>
  <Paragraphs>85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Courier New</vt:lpstr>
      <vt:lpstr>Georgia</vt:lpstr>
      <vt:lpstr>Merriweather Sans</vt:lpstr>
      <vt:lpstr>Aalto University</vt:lpstr>
      <vt:lpstr>GE Healthcare Value Network Configuration   E7830 - Value network Design for Internet Services </vt:lpstr>
      <vt:lpstr>Agenda</vt:lpstr>
      <vt:lpstr>GE Healthcare  Scenario-Matrix (revisited)</vt:lpstr>
      <vt:lpstr>PowerPoint Presentation</vt:lpstr>
      <vt:lpstr>Scenario-Matrix (revisited)</vt:lpstr>
      <vt:lpstr>GE Healthcare  Value Network Configurations</vt:lpstr>
      <vt:lpstr>Generic VNC</vt:lpstr>
      <vt:lpstr>Generic VNC</vt:lpstr>
      <vt:lpstr>1. VNC - Hospital-centered </vt:lpstr>
      <vt:lpstr>1. VNC - Hospital-centered  </vt:lpstr>
      <vt:lpstr>2. VNC - Centralized technology</vt:lpstr>
      <vt:lpstr>2. VNC - Centralized technology </vt:lpstr>
      <vt:lpstr>3. VNC - High differentiation</vt:lpstr>
      <vt:lpstr>3. VNC - High differentiation</vt:lpstr>
      <vt:lpstr>Conclusions &amp; Expected VNC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 Healthcare Value Network Configuration   E7830 - Value network Design for Internet Services</dc:title>
  <dc:creator>Benseny Quintana Jaume</dc:creator>
  <cp:lastModifiedBy>Benseny Quintana Jaume</cp:lastModifiedBy>
  <cp:revision>5</cp:revision>
  <dcterms:modified xsi:type="dcterms:W3CDTF">2019-01-11T11:51:54Z</dcterms:modified>
</cp:coreProperties>
</file>