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5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715000" type="screen16x1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885" autoAdjust="0"/>
  </p:normalViewPr>
  <p:slideViewPr>
    <p:cSldViewPr snapToGrid="0">
      <p:cViewPr varScale="1">
        <p:scale>
          <a:sx n="147" d="100"/>
          <a:sy n="147" d="100"/>
        </p:scale>
        <p:origin x="56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lang="fi-FI" b="0" dirty="0" smtClean="0"/>
              <a:t>M</a:t>
            </a:r>
            <a:r>
              <a:rPr lang="en-US" b="0" dirty="0" err="1" smtClean="0"/>
              <a:t>obility</a:t>
            </a:r>
            <a:r>
              <a:rPr lang="en-US" b="0" dirty="0" smtClean="0"/>
              <a:t> is about seamless travel using all of the various modes of transportation available rather than relying on one transportation mode.                              </a:t>
            </a:r>
          </a:p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Asking two or three main uncertainties from MAAS group. 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pattern will be happen for sure? (Trends) 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Showing the trends and uncertainties 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is the main scope ,timeframe </a:t>
            </a:r>
            <a:endParaRPr dirty="0"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TEKES, because Maas Global is still a start-up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Marketing partners: TRUST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Shape 8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Social : 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People traveling more 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Urbanization increases 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People worrying environmental sustainability 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Aging population increases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Political : 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Energy for transport will be expensive 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Cities continue being budget limited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Technological: 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Autonomous driving technology increases (Self-driving cars)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Limits for parking spaces 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Shape 106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Social : 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People traveling more 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Urbanization increases 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People worrying environmental sustainability 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Aging population increases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Political : 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Energy for transport will be expensive 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Cities continue being budget limited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Technological: 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Autonomous driving technology increases (Self-driving cars)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Limits for parking spaces 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Shape 11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Shape 130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Social : 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People traveling more 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Urbanization increases 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People worrying environmental sustainability 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Aging population increases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Political : 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Energy for transport will be expensive 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Cities continue being budget limited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Technological: 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Autonomous driving technology increases (Self-driving cars)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Limits for parking spaces </a:t>
            </a:r>
            <a:endParaRPr dirty="0"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Shape 11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9087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ver">
    <p:bg>
      <p:bgPr>
        <a:solidFill>
          <a:schemeClr val="dk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468313" y="1417341"/>
            <a:ext cx="8207375" cy="29523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468314" y="4429748"/>
            <a:ext cx="5495420" cy="6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1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6" name="Shape 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5" cy="171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375" cy="996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468314" y="1261611"/>
            <a:ext cx="8207374" cy="3336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-"/>
              <a:defRPr sz="1600" b="0" i="1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1115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ourier New"/>
              <a:buChar char="o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5056956" y="5017740"/>
            <a:ext cx="3619500" cy="13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3" name="Shape 23"/>
          <p:cNvCxnSpPr/>
          <p:nvPr/>
        </p:nvCxnSpPr>
        <p:spPr>
          <a:xfrm>
            <a:off x="468313" y="4873007"/>
            <a:ext cx="8207375" cy="0"/>
          </a:xfrm>
          <a:prstGeom prst="straightConnector1">
            <a:avLst/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4" name="Shape 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4000" y="4712400"/>
            <a:ext cx="2357727" cy="9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ftr" idx="11"/>
          </p:nvPr>
        </p:nvSpPr>
        <p:spPr>
          <a:xfrm>
            <a:off x="5056956" y="5017740"/>
            <a:ext cx="3619500" cy="13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3.jpg"/><Relationship Id="rId5" Type="http://schemas.openxmlformats.org/officeDocument/2006/relationships/image" Target="../media/image9.png"/><Relationship Id="rId10" Type="http://schemas.openxmlformats.org/officeDocument/2006/relationships/image" Target="../media/image14.jpg"/><Relationship Id="rId4" Type="http://schemas.openxmlformats.org/officeDocument/2006/relationships/image" Target="../media/image8.png"/><Relationship Id="rId9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ctrTitle"/>
          </p:nvPr>
        </p:nvSpPr>
        <p:spPr>
          <a:xfrm>
            <a:off x="468313" y="1417341"/>
            <a:ext cx="8207375" cy="2232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</a:t>
            </a:r>
            <a:r>
              <a:rPr lang="en-US" sz="3600"/>
              <a:t>aa</a:t>
            </a:r>
            <a:r>
              <a:rPr lang="en-US"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 Global</a:t>
            </a:r>
            <a:br>
              <a:rPr lang="en-US"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Scenario Planning</a:t>
            </a:r>
            <a:br>
              <a:rPr lang="en-US"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E7830 Value network Design for Internet</a:t>
            </a:r>
            <a:r>
              <a:rPr lang="en-US"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endParaRPr sz="3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Shape 57"/>
          <p:cNvSpPr txBox="1">
            <a:spLocks noGrp="1"/>
          </p:cNvSpPr>
          <p:nvPr>
            <p:ph type="subTitle" idx="1"/>
          </p:nvPr>
        </p:nvSpPr>
        <p:spPr>
          <a:xfrm>
            <a:off x="468314" y="3937620"/>
            <a:ext cx="8064126" cy="115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-US" sz="1600" b="0" i="1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Tuomo Kivekäs</a:t>
            </a:r>
            <a:endParaRPr sz="1600" b="0" i="1" u="none" strike="noStrike" cap="none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-US" sz="1600" b="0" i="1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Niko Rasi</a:t>
            </a:r>
            <a:endParaRPr sz="1600" b="0" i="1" u="none" strike="noStrike" cap="none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-US" sz="1600" b="0" i="1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Bahareh Gholampooryazdi</a:t>
            </a:r>
            <a:endParaRPr sz="1600" b="0" i="1" u="none" strike="noStrike" cap="none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-US" sz="1600" b="0" i="1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Yunfei Xue</a:t>
            </a:r>
            <a:endParaRPr sz="1600" b="0" i="1" u="none" strike="noStrike" cap="none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-US" sz="1600" b="0" i="1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Tuomas Isola</a:t>
            </a:r>
            <a:endParaRPr sz="1600" b="0" i="1" u="none" strike="noStrike" cap="none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Questions</a:t>
            </a:r>
            <a:endParaRPr lang="en-GB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dirty="0" smtClean="0"/>
              <a:t>Please feel free to ask any questions</a:t>
            </a:r>
            <a:endParaRPr lang="en-GB" b="0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10</a:t>
            </a:fld>
            <a:endParaRPr lang="uk-UA"/>
          </a:p>
        </p:txBody>
      </p:sp>
      <p:pic>
        <p:nvPicPr>
          <p:cNvPr id="5" name="Shape 102">
            <a:extLst>
              <a:ext uri="{FF2B5EF4-FFF2-40B4-BE49-F238E27FC236}">
                <a16:creationId xmlns:a16="http://schemas.microsoft.com/office/drawing/2014/main" id="{261DEC81-ED60-4352-AC68-46C151D2CF2F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731350" y="5026726"/>
            <a:ext cx="1681300" cy="4231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0003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375" cy="996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Case description</a:t>
            </a:r>
            <a:endParaRPr sz="36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468314" y="939800"/>
            <a:ext cx="8207374" cy="3796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to make mobility an integrated service successfully into package?</a:t>
            </a:r>
          </a:p>
          <a:p>
            <a:pPr marL="342900" marR="0" lvl="0" indent="-20955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sz="2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sz="21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2.2.2018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Shape 102">
            <a:extLst>
              <a:ext uri="{FF2B5EF4-FFF2-40B4-BE49-F238E27FC236}">
                <a16:creationId xmlns:a16="http://schemas.microsoft.com/office/drawing/2014/main" id="{52A3969C-5D7E-4269-A227-C0AE9FAD281C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31350" y="5026726"/>
            <a:ext cx="1681300" cy="42316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Oval 1"/>
          <p:cNvSpPr/>
          <p:nvPr/>
        </p:nvSpPr>
        <p:spPr>
          <a:xfrm>
            <a:off x="5881015" y="1619712"/>
            <a:ext cx="1759738" cy="83093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>
                <a:solidFill>
                  <a:schemeClr val="bg1"/>
                </a:solidFill>
                <a:ea typeface="Arial"/>
                <a:cs typeface="Arial"/>
              </a:rPr>
              <a:t>U</a:t>
            </a:r>
            <a:r>
              <a:rPr lang="en-US" dirty="0" err="1">
                <a:solidFill>
                  <a:schemeClr val="bg1"/>
                </a:solidFill>
                <a:ea typeface="Arial"/>
                <a:cs typeface="Arial"/>
              </a:rPr>
              <a:t>rbanization</a:t>
            </a:r>
            <a:endParaRPr lang="fi-FI" dirty="0">
              <a:solidFill>
                <a:schemeClr val="bg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804109" y="1456948"/>
            <a:ext cx="1277574" cy="106967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Clr>
                <a:schemeClr val="dk1"/>
              </a:buClr>
              <a:buSzPts val="2100"/>
            </a:pPr>
            <a:r>
              <a:rPr lang="en-US" dirty="0">
                <a:solidFill>
                  <a:schemeClr val="bg1"/>
                </a:solidFill>
                <a:ea typeface="Arial"/>
                <a:cs typeface="Arial"/>
              </a:rPr>
              <a:t>new business models</a:t>
            </a:r>
          </a:p>
        </p:txBody>
      </p:sp>
      <p:sp>
        <p:nvSpPr>
          <p:cNvPr id="9" name="Oval 8"/>
          <p:cNvSpPr/>
          <p:nvPr/>
        </p:nvSpPr>
        <p:spPr>
          <a:xfrm>
            <a:off x="7730638" y="2620242"/>
            <a:ext cx="1094817" cy="75702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Clr>
                <a:schemeClr val="dk1"/>
              </a:buClr>
              <a:buSzPts val="2100"/>
            </a:pPr>
            <a:r>
              <a:rPr lang="fi-FI" dirty="0">
                <a:solidFill>
                  <a:schemeClr val="bg1"/>
                </a:solidFill>
              </a:rPr>
              <a:t>C</a:t>
            </a:r>
            <a:r>
              <a:rPr lang="en-US" dirty="0" err="1">
                <a:solidFill>
                  <a:schemeClr val="bg1"/>
                </a:solidFill>
              </a:rPr>
              <a:t>ar</a:t>
            </a:r>
            <a:r>
              <a:rPr lang="en-US" dirty="0">
                <a:solidFill>
                  <a:schemeClr val="bg1"/>
                </a:solidFill>
              </a:rPr>
              <a:t> sharing</a:t>
            </a:r>
            <a:endParaRPr lang="en-US" dirty="0">
              <a:solidFill>
                <a:schemeClr val="bg1"/>
              </a:solidFill>
              <a:ea typeface="Arial"/>
              <a:cs typeface="Arial"/>
            </a:endParaRPr>
          </a:p>
        </p:txBody>
      </p:sp>
      <p:sp>
        <p:nvSpPr>
          <p:cNvPr id="10" name="Oval 9"/>
          <p:cNvSpPr/>
          <p:nvPr/>
        </p:nvSpPr>
        <p:spPr>
          <a:xfrm>
            <a:off x="4127453" y="4026179"/>
            <a:ext cx="1362913" cy="80521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Clr>
                <a:schemeClr val="dk1"/>
              </a:buClr>
              <a:buSzPts val="2100"/>
            </a:pPr>
            <a:r>
              <a:rPr lang="fi-FI" dirty="0" smtClean="0"/>
              <a:t>E-</a:t>
            </a:r>
            <a:r>
              <a:rPr lang="fi-FI" dirty="0" err="1" smtClean="0"/>
              <a:t>mobility</a:t>
            </a:r>
            <a:endParaRPr lang="en-US" dirty="0">
              <a:solidFill>
                <a:schemeClr val="accent1">
                  <a:lumMod val="50000"/>
                </a:schemeClr>
              </a:solidFill>
              <a:ea typeface="Arial"/>
              <a:cs typeface="Arial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204966" y="3717776"/>
            <a:ext cx="1490208" cy="85487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Clr>
                <a:schemeClr val="dk1"/>
              </a:buClr>
              <a:buSzPts val="2100"/>
            </a:pPr>
            <a:r>
              <a:rPr lang="fi-FI" dirty="0"/>
              <a:t>Connected world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2376914" y="3832014"/>
            <a:ext cx="914017" cy="740635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Clr>
                <a:schemeClr val="dk1"/>
              </a:buClr>
              <a:buSzPts val="2100"/>
            </a:pPr>
            <a:r>
              <a:rPr lang="fi-FI" dirty="0"/>
              <a:t>Time</a:t>
            </a:r>
            <a:endParaRPr lang="en-US" dirty="0">
              <a:solidFill>
                <a:schemeClr val="accent1">
                  <a:lumMod val="50000"/>
                </a:schemeClr>
              </a:solidFill>
              <a:ea typeface="Arial"/>
              <a:cs typeface="Arial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374323" y="3034451"/>
            <a:ext cx="1836732" cy="85904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Clr>
                <a:schemeClr val="dk1"/>
              </a:buClr>
              <a:buSzPts val="2100"/>
            </a:pPr>
            <a:r>
              <a:rPr lang="fi-FI" dirty="0"/>
              <a:t>Sustainable transportation                       </a:t>
            </a:r>
          </a:p>
        </p:txBody>
      </p:sp>
      <p:sp>
        <p:nvSpPr>
          <p:cNvPr id="14" name="Oval 13"/>
          <p:cNvSpPr/>
          <p:nvPr/>
        </p:nvSpPr>
        <p:spPr>
          <a:xfrm>
            <a:off x="1610598" y="1768174"/>
            <a:ext cx="1278510" cy="106967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Clr>
                <a:schemeClr val="dk1"/>
              </a:buClr>
              <a:buSzPts val="2100"/>
            </a:pPr>
            <a:r>
              <a:rPr lang="fi-FI" dirty="0" smtClean="0"/>
              <a:t>New mobility products</a:t>
            </a:r>
            <a:endParaRPr lang="fi-FI" dirty="0"/>
          </a:p>
        </p:txBody>
      </p:sp>
      <p:sp>
        <p:nvSpPr>
          <p:cNvPr id="3" name="TextBox 2"/>
          <p:cNvSpPr txBox="1"/>
          <p:nvPr/>
        </p:nvSpPr>
        <p:spPr>
          <a:xfrm>
            <a:off x="2486997" y="2940755"/>
            <a:ext cx="49119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Smart and sustainable city with integrated mobility solutions</a:t>
            </a:r>
          </a:p>
          <a:p>
            <a:endParaRPr lang="fi-FI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375" cy="996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Scope and timeframe</a:t>
            </a:r>
            <a:endParaRPr sz="36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2.2.2018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Shape 74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Shape 102">
            <a:extLst>
              <a:ext uri="{FF2B5EF4-FFF2-40B4-BE49-F238E27FC236}">
                <a16:creationId xmlns:a16="http://schemas.microsoft.com/office/drawing/2014/main" id="{3D94B05D-3433-482C-8587-B821F2278166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31350" y="5026726"/>
            <a:ext cx="1681300" cy="4231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59" y="1261611"/>
            <a:ext cx="1151173" cy="11511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58" y="2697262"/>
            <a:ext cx="1151173" cy="11511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10772" y="1500304"/>
            <a:ext cx="68037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What are the possible futures of Mobility as a Service in Finland?</a:t>
            </a:r>
          </a:p>
          <a:p>
            <a:endParaRPr lang="fi-FI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010772" y="2911210"/>
            <a:ext cx="6803756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ts val="420"/>
              </a:spcBef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000" dirty="0">
                <a:solidFill>
                  <a:schemeClr val="dk1"/>
                </a:solidFill>
              </a:rPr>
              <a:t>Timeframe : 7 years (Present -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dk1"/>
                </a:solidFill>
              </a:rPr>
              <a:t>2025)</a:t>
            </a:r>
          </a:p>
          <a:p>
            <a:endParaRPr lang="fi-FI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375" cy="996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Interview</a:t>
            </a:r>
            <a:endParaRPr sz="36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468314" y="1261611"/>
            <a:ext cx="8207374" cy="3336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 gathered and validated trends and uncertainties with MaaS Global representative.</a:t>
            </a:r>
            <a:endParaRPr/>
          </a:p>
          <a:p>
            <a:pPr marL="342900" marR="0" lvl="0" indent="-20955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sz="21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Shape 82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2.2.2018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Shape 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39952" y="1813949"/>
            <a:ext cx="3855897" cy="2891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hape 102">
            <a:extLst>
              <a:ext uri="{FF2B5EF4-FFF2-40B4-BE49-F238E27FC236}">
                <a16:creationId xmlns:a16="http://schemas.microsoft.com/office/drawing/2014/main" id="{6EDF9000-1C07-42FA-9C1A-D97B9C183671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31350" y="5026726"/>
            <a:ext cx="1681300" cy="4231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375" cy="996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Major Stakeholders</a:t>
            </a:r>
            <a:endParaRPr sz="36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468314" y="1261611"/>
            <a:ext cx="8207374" cy="3336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Transportation service providers (TSP)</a:t>
            </a:r>
            <a:endParaRPr/>
          </a:p>
          <a:p>
            <a:pPr marL="342900" marR="0" lvl="0" indent="-3429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Municipalities</a:t>
            </a:r>
            <a:endParaRPr/>
          </a:p>
          <a:p>
            <a:pPr marL="342900" marR="0" lvl="0" indent="-3429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Users</a:t>
            </a:r>
            <a:endParaRPr/>
          </a:p>
          <a:p>
            <a:pPr marL="342900" marR="0" lvl="0" indent="-3429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MaaS </a:t>
            </a:r>
            <a:r>
              <a:rPr lang="en-US" b="0"/>
              <a:t>p</a:t>
            </a:r>
            <a:r>
              <a:rPr lang="en-US"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roviders</a:t>
            </a:r>
            <a:endParaRPr/>
          </a:p>
          <a:p>
            <a:pPr marL="342900" marR="0" lvl="0" indent="-3429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Marketing partners</a:t>
            </a:r>
            <a:endParaRPr/>
          </a:p>
          <a:p>
            <a:pPr marL="342900" marR="0" lvl="0" indent="-3429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TEKES</a:t>
            </a:r>
            <a:endParaRPr/>
          </a:p>
          <a:p>
            <a:pPr marL="342900" marR="0" lvl="0" indent="-20955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Shape 92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2.2.2018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Shape 93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6911" y="3833974"/>
            <a:ext cx="1467525" cy="54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1150" y="3865401"/>
            <a:ext cx="1188950" cy="48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Shape 9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07989" y="1978713"/>
            <a:ext cx="2267698" cy="48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Shape 9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22429" y="3832100"/>
            <a:ext cx="2572072" cy="6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Shape 9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370224" y="615250"/>
            <a:ext cx="797176" cy="996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Shape 9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294350" y="2831168"/>
            <a:ext cx="2020350" cy="69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Shape 10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893805" y="1978713"/>
            <a:ext cx="2251994" cy="6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Shape 10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809775" y="3530226"/>
            <a:ext cx="1849325" cy="1155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Shape 102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893788" y="2897738"/>
            <a:ext cx="1681300" cy="77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Shape 102">
            <a:extLst>
              <a:ext uri="{FF2B5EF4-FFF2-40B4-BE49-F238E27FC236}">
                <a16:creationId xmlns:a16="http://schemas.microsoft.com/office/drawing/2014/main" id="{4B235791-4F2E-473B-88F7-D2630F5E07B9}"/>
              </a:ext>
            </a:extLst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731350" y="5026726"/>
            <a:ext cx="1681300" cy="4231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ctrTitle"/>
          </p:nvPr>
        </p:nvSpPr>
        <p:spPr>
          <a:xfrm>
            <a:off x="468314" y="412400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Key Trends</a:t>
            </a:r>
            <a:endParaRPr sz="36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Shape 109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2.2.2018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Shape 110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Shape 111"/>
          <p:cNvSpPr/>
          <p:nvPr/>
        </p:nvSpPr>
        <p:spPr>
          <a:xfrm>
            <a:off x="4653775" y="1066200"/>
            <a:ext cx="3803700" cy="1728900"/>
          </a:xfrm>
          <a:prstGeom prst="round2DiagRect">
            <a:avLst>
              <a:gd name="adj1" fmla="val 31112"/>
              <a:gd name="adj2" fmla="val 0"/>
            </a:avLst>
          </a:prstGeom>
          <a:noFill/>
          <a:ln w="19050" cap="flat" cmpd="sng">
            <a:solidFill>
              <a:srgbClr val="99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Economic</a:t>
            </a:r>
            <a:endParaRPr dirty="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342900" lvl="0" indent="-323850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dirty="0">
                <a:solidFill>
                  <a:schemeClr val="dk1"/>
                </a:solidFill>
              </a:rPr>
              <a:t>Oil will be expensive</a:t>
            </a:r>
          </a:p>
          <a:p>
            <a:pPr marL="342900" lvl="0" indent="-323850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fi-FI" dirty="0">
                <a:solidFill>
                  <a:schemeClr val="dk1"/>
                </a:solidFill>
              </a:rPr>
              <a:t>I</a:t>
            </a:r>
            <a:r>
              <a:rPr lang="en-US" dirty="0">
                <a:solidFill>
                  <a:schemeClr val="dk1"/>
                </a:solidFill>
              </a:rPr>
              <a:t>nnovation shift from products to services</a:t>
            </a:r>
          </a:p>
        </p:txBody>
      </p:sp>
      <p:sp>
        <p:nvSpPr>
          <p:cNvPr id="112" name="Shape 112"/>
          <p:cNvSpPr/>
          <p:nvPr/>
        </p:nvSpPr>
        <p:spPr>
          <a:xfrm>
            <a:off x="4653775" y="2996800"/>
            <a:ext cx="3803700" cy="1728900"/>
          </a:xfrm>
          <a:prstGeom prst="round2DiagRect">
            <a:avLst>
              <a:gd name="adj1" fmla="val 0"/>
              <a:gd name="adj2" fmla="val 27974"/>
            </a:avLst>
          </a:prstGeom>
          <a:noFill/>
          <a:ln w="19050" cap="flat" cmpd="sng">
            <a:solidFill>
              <a:srgbClr val="99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42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dk1"/>
                </a:solidFill>
              </a:rPr>
              <a:t>Technology</a:t>
            </a:r>
          </a:p>
          <a:p>
            <a:pPr marL="304800" lvl="0" indent="-285750">
              <a:spcBef>
                <a:spcPts val="420"/>
              </a:spcBef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dk1"/>
                </a:solidFill>
              </a:rPr>
              <a:t> Battery-powered and hybrid electric vehicles increases.</a:t>
            </a:r>
          </a:p>
          <a:p>
            <a:pPr marL="304800" lvl="0" indent="-285750">
              <a:spcBef>
                <a:spcPts val="420"/>
              </a:spcBef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dk1"/>
                </a:solidFill>
              </a:rPr>
              <a:t>Location-based services increases</a:t>
            </a:r>
          </a:p>
          <a:p>
            <a:pPr marL="304800" lvl="0" indent="-285750">
              <a:spcBef>
                <a:spcPts val="420"/>
              </a:spcBef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dk1"/>
                </a:solidFill>
              </a:rPr>
              <a:t>M2M traffic increases</a:t>
            </a:r>
          </a:p>
          <a:p>
            <a:pPr marL="342900" lvl="0" indent="-323850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dirty="0" err="1" smtClean="0">
                <a:solidFill>
                  <a:schemeClr val="dk1"/>
                </a:solidFill>
              </a:rPr>
              <a:t>IoT</a:t>
            </a:r>
            <a:r>
              <a:rPr lang="en-US" dirty="0" smtClean="0">
                <a:solidFill>
                  <a:schemeClr val="dk1"/>
                </a:solidFill>
              </a:rPr>
              <a:t> Solutions increase due to 5G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113" name="Shape 113"/>
          <p:cNvSpPr/>
          <p:nvPr/>
        </p:nvSpPr>
        <p:spPr>
          <a:xfrm>
            <a:off x="614700" y="1066200"/>
            <a:ext cx="3803700" cy="1728900"/>
          </a:xfrm>
          <a:prstGeom prst="round2DiagRect">
            <a:avLst>
              <a:gd name="adj1" fmla="val 0"/>
              <a:gd name="adj2" fmla="val 29115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dk1"/>
                </a:solidFill>
              </a:rPr>
              <a:t>Political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fi-FI" dirty="0" smtClean="0">
              <a:solidFill>
                <a:schemeClr val="dk1"/>
              </a:solidFill>
            </a:endParaRPr>
          </a:p>
          <a:p>
            <a:pPr marL="304800" lvl="0" indent="-285750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dk1"/>
                </a:solidFill>
              </a:rPr>
              <a:t>Cities </a:t>
            </a:r>
            <a:r>
              <a:rPr lang="en-US" dirty="0">
                <a:solidFill>
                  <a:schemeClr val="dk1"/>
                </a:solidFill>
              </a:rPr>
              <a:t>are budget </a:t>
            </a:r>
            <a:r>
              <a:rPr lang="en-US" dirty="0" smtClean="0">
                <a:solidFill>
                  <a:schemeClr val="dk1"/>
                </a:solidFill>
              </a:rPr>
              <a:t>limited</a:t>
            </a:r>
          </a:p>
          <a:p>
            <a:pPr marL="304800" lvl="0" indent="-285750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dk1"/>
                </a:solidFill>
              </a:rPr>
              <a:t>Citizen monitoring increases</a:t>
            </a:r>
          </a:p>
          <a:p>
            <a:pPr marL="304800" lvl="0" indent="-285750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dk1"/>
                </a:solidFill>
              </a:rPr>
              <a:t>New communication network becomes available </a:t>
            </a:r>
          </a:p>
          <a:p>
            <a:pPr marL="304800" lvl="0" indent="-285750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dirty="0"/>
          </a:p>
        </p:txBody>
      </p:sp>
      <p:sp>
        <p:nvSpPr>
          <p:cNvPr id="114" name="Shape 114"/>
          <p:cNvSpPr/>
          <p:nvPr/>
        </p:nvSpPr>
        <p:spPr>
          <a:xfrm>
            <a:off x="614700" y="2996800"/>
            <a:ext cx="3803700" cy="1728900"/>
          </a:xfrm>
          <a:prstGeom prst="round2DiagRect">
            <a:avLst>
              <a:gd name="adj1" fmla="val 28793"/>
              <a:gd name="adj2" fmla="val 0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dirty="0">
                <a:solidFill>
                  <a:schemeClr val="dk1"/>
                </a:solidFill>
              </a:rPr>
              <a:t>Social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dirty="0">
              <a:solidFill>
                <a:schemeClr val="dk1"/>
              </a:solidFill>
            </a:endParaRPr>
          </a:p>
          <a:p>
            <a:pPr marL="342900" lvl="0" indent="-323850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dirty="0">
                <a:solidFill>
                  <a:schemeClr val="dk1"/>
                </a:solidFill>
              </a:rPr>
              <a:t>Urbanization increases</a:t>
            </a:r>
            <a:endParaRPr dirty="0">
              <a:solidFill>
                <a:schemeClr val="dk1"/>
              </a:solidFill>
            </a:endParaRPr>
          </a:p>
          <a:p>
            <a:pPr marL="342900" lvl="0" indent="-323850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dirty="0">
                <a:solidFill>
                  <a:schemeClr val="dk1"/>
                </a:solidFill>
              </a:rPr>
              <a:t>Aging population </a:t>
            </a:r>
            <a:r>
              <a:rPr lang="en-US" dirty="0" smtClean="0">
                <a:solidFill>
                  <a:schemeClr val="dk1"/>
                </a:solidFill>
              </a:rPr>
              <a:t>increases</a:t>
            </a:r>
          </a:p>
          <a:p>
            <a:pPr marL="342900" lvl="0" indent="-323850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dirty="0" smtClean="0">
                <a:solidFill>
                  <a:schemeClr val="dk1"/>
                </a:solidFill>
              </a:rPr>
              <a:t>People awareness for privacy increases</a:t>
            </a:r>
            <a:endParaRPr dirty="0"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9" name="Shape 102">
            <a:extLst>
              <a:ext uri="{FF2B5EF4-FFF2-40B4-BE49-F238E27FC236}">
                <a16:creationId xmlns:a16="http://schemas.microsoft.com/office/drawing/2014/main" id="{BC582FD4-078E-4AFB-B2B0-73D2AA8699D4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31350" y="5026726"/>
            <a:ext cx="1681300" cy="4231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ctrTitle"/>
          </p:nvPr>
        </p:nvSpPr>
        <p:spPr>
          <a:xfrm>
            <a:off x="468314" y="412400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Key </a:t>
            </a:r>
            <a:r>
              <a:rPr lang="en-US"/>
              <a:t>Uncertainties</a:t>
            </a:r>
            <a:endParaRPr sz="36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Shape 121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2.2.2018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Shape 122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Shape 123"/>
          <p:cNvSpPr/>
          <p:nvPr/>
        </p:nvSpPr>
        <p:spPr>
          <a:xfrm>
            <a:off x="4653775" y="967154"/>
            <a:ext cx="3803700" cy="1890346"/>
          </a:xfrm>
          <a:prstGeom prst="round2DiagRect">
            <a:avLst>
              <a:gd name="adj1" fmla="val 31112"/>
              <a:gd name="adj2" fmla="val 0"/>
            </a:avLst>
          </a:prstGeom>
          <a:noFill/>
          <a:ln w="19050" cap="flat" cmpd="sng">
            <a:solidFill>
              <a:srgbClr val="99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dirty="0">
                <a:solidFill>
                  <a:schemeClr val="dk1"/>
                </a:solidFill>
              </a:rPr>
              <a:t>Economic</a:t>
            </a:r>
          </a:p>
          <a:p>
            <a:pPr marL="342900" lvl="0" indent="-342900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US" dirty="0" smtClean="0">
                <a:solidFill>
                  <a:schemeClr val="dk1"/>
                </a:solidFill>
              </a:rPr>
              <a:t>Exclusive </a:t>
            </a:r>
            <a:r>
              <a:rPr lang="en-US" dirty="0">
                <a:solidFill>
                  <a:schemeClr val="dk1"/>
                </a:solidFill>
              </a:rPr>
              <a:t>deals between MAAS companies and </a:t>
            </a:r>
            <a:r>
              <a:rPr lang="en-US" dirty="0" smtClean="0">
                <a:solidFill>
                  <a:schemeClr val="dk1"/>
                </a:solidFill>
              </a:rPr>
              <a:t>TSPs</a:t>
            </a:r>
          </a:p>
          <a:p>
            <a:pPr marL="285750" lvl="0" indent="-285750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/>
                </a:solidFill>
              </a:rPr>
              <a:t>Open ecosystem vs Closed one</a:t>
            </a:r>
          </a:p>
          <a:p>
            <a:pPr marL="285750" lvl="0" indent="-285750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dk1"/>
                </a:solidFill>
              </a:rPr>
              <a:t>Willingness for TSPs to join MAAS Platforms</a:t>
            </a:r>
          </a:p>
          <a:p>
            <a:pPr marL="342900" lvl="0" indent="-342900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fi-FI" dirty="0" smtClean="0">
                <a:solidFill>
                  <a:schemeClr val="dk1"/>
                </a:solidFill>
              </a:rPr>
              <a:t>S</a:t>
            </a:r>
            <a:r>
              <a:rPr lang="en-US" dirty="0">
                <a:solidFill>
                  <a:schemeClr val="dk1"/>
                </a:solidFill>
              </a:rPr>
              <a:t>synergies between public and private sector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124" name="Shape 124"/>
          <p:cNvSpPr/>
          <p:nvPr/>
        </p:nvSpPr>
        <p:spPr>
          <a:xfrm>
            <a:off x="4653775" y="2996800"/>
            <a:ext cx="3803700" cy="1668000"/>
          </a:xfrm>
          <a:prstGeom prst="round2DiagRect">
            <a:avLst>
              <a:gd name="adj1" fmla="val 0"/>
              <a:gd name="adj2" fmla="val 27974"/>
            </a:avLst>
          </a:prstGeom>
          <a:noFill/>
          <a:ln w="19050" cap="flat" cmpd="sng">
            <a:solidFill>
              <a:srgbClr val="99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dirty="0">
                <a:solidFill>
                  <a:schemeClr val="dk1"/>
                </a:solidFill>
              </a:rPr>
              <a:t>Technological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dirty="0">
              <a:solidFill>
                <a:schemeClr val="dk1"/>
              </a:solidFill>
            </a:endParaRPr>
          </a:p>
          <a:p>
            <a:pPr marL="3429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US" dirty="0">
                <a:solidFill>
                  <a:schemeClr val="dk1"/>
                </a:solidFill>
              </a:rPr>
              <a:t>Impacts of </a:t>
            </a:r>
            <a:r>
              <a:rPr lang="en-US" dirty="0" smtClean="0">
                <a:solidFill>
                  <a:schemeClr val="dk1"/>
                </a:solidFill>
              </a:rPr>
              <a:t>SDV </a:t>
            </a:r>
            <a:endParaRPr dirty="0">
              <a:solidFill>
                <a:schemeClr val="dk1"/>
              </a:solidFill>
            </a:endParaRPr>
          </a:p>
          <a:p>
            <a:pPr marL="342900" lvl="0" indent="-342900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US" dirty="0">
                <a:solidFill>
                  <a:schemeClr val="dk1"/>
                </a:solidFill>
              </a:rPr>
              <a:t>Impacts of electric cars</a:t>
            </a:r>
            <a:endParaRPr dirty="0">
              <a:solidFill>
                <a:schemeClr val="dk1"/>
              </a:solidFill>
            </a:endParaRPr>
          </a:p>
          <a:p>
            <a:pPr marL="342900" lvl="0" indent="-342900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US" dirty="0">
                <a:solidFill>
                  <a:schemeClr val="dk1"/>
                </a:solidFill>
              </a:rPr>
              <a:t>Smartphone as a dominant  hub of digital services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125" name="Shape 125"/>
          <p:cNvSpPr/>
          <p:nvPr/>
        </p:nvSpPr>
        <p:spPr>
          <a:xfrm>
            <a:off x="614700" y="967154"/>
            <a:ext cx="3803700" cy="1890346"/>
          </a:xfrm>
          <a:prstGeom prst="round2DiagRect">
            <a:avLst>
              <a:gd name="adj1" fmla="val 0"/>
              <a:gd name="adj2" fmla="val 30004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dirty="0">
                <a:solidFill>
                  <a:schemeClr val="dk1"/>
                </a:solidFill>
              </a:rPr>
              <a:t>Political</a:t>
            </a:r>
            <a:endParaRPr b="1" dirty="0">
              <a:solidFill>
                <a:schemeClr val="dk1"/>
              </a:solidFill>
            </a:endParaRPr>
          </a:p>
          <a:p>
            <a:pPr marL="342900" lvl="0" indent="-342900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US" dirty="0">
                <a:solidFill>
                  <a:schemeClr val="dk1"/>
                </a:solidFill>
              </a:rPr>
              <a:t>Urban oriented politics</a:t>
            </a:r>
            <a:endParaRPr b="1" dirty="0">
              <a:solidFill>
                <a:schemeClr val="dk1"/>
              </a:solidFill>
            </a:endParaRPr>
          </a:p>
          <a:p>
            <a:pPr marL="342900" lvl="0" indent="-342900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US" dirty="0">
                <a:solidFill>
                  <a:schemeClr val="dk1"/>
                </a:solidFill>
              </a:rPr>
              <a:t>Environmental oriented decision making</a:t>
            </a:r>
            <a:endParaRPr b="1" dirty="0">
              <a:solidFill>
                <a:schemeClr val="dk1"/>
              </a:solidFill>
            </a:endParaRPr>
          </a:p>
          <a:p>
            <a:pPr marL="342900" lvl="0" indent="-342900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US" dirty="0">
                <a:solidFill>
                  <a:schemeClr val="dk1"/>
                </a:solidFill>
              </a:rPr>
              <a:t>Self-driving vehicles (SDV) regulation competition level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126" name="Shape 126"/>
          <p:cNvSpPr/>
          <p:nvPr/>
        </p:nvSpPr>
        <p:spPr>
          <a:xfrm>
            <a:off x="614700" y="2996800"/>
            <a:ext cx="3803700" cy="1668000"/>
          </a:xfrm>
          <a:prstGeom prst="round2DiagRect">
            <a:avLst>
              <a:gd name="adj1" fmla="val 28793"/>
              <a:gd name="adj2" fmla="val 0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dirty="0" smtClean="0">
                <a:solidFill>
                  <a:schemeClr val="dk1"/>
                </a:solidFill>
              </a:rPr>
              <a:t>Social</a:t>
            </a:r>
          </a:p>
          <a:p>
            <a:pPr marL="342900" lvl="0" indent="-336550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</a:pPr>
            <a:r>
              <a:rPr lang="en-US" dirty="0" smtClean="0">
                <a:solidFill>
                  <a:schemeClr val="accent1"/>
                </a:solidFill>
              </a:rPr>
              <a:t>Environmental concerns - YES vs NO</a:t>
            </a:r>
          </a:p>
          <a:p>
            <a:pPr marL="342900" lvl="0" indent="-336550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</a:pPr>
            <a:r>
              <a:rPr lang="en-US" dirty="0" smtClean="0">
                <a:solidFill>
                  <a:schemeClr val="dk1"/>
                </a:solidFill>
              </a:rPr>
              <a:t>Car ownership level</a:t>
            </a:r>
          </a:p>
          <a:p>
            <a:pPr marL="342900" lvl="0" indent="-336550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</a:pPr>
            <a:r>
              <a:rPr lang="en-US" dirty="0" smtClean="0">
                <a:solidFill>
                  <a:schemeClr val="dk1"/>
                </a:solidFill>
              </a:rPr>
              <a:t>Aged populations willingness to use MAAS</a:t>
            </a:r>
          </a:p>
          <a:p>
            <a:pPr marL="342900" lvl="0" indent="-336550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</a:pPr>
            <a:r>
              <a:rPr lang="en-US" dirty="0" smtClean="0">
                <a:solidFill>
                  <a:schemeClr val="dk1"/>
                </a:solidFill>
              </a:rPr>
              <a:t>Acceptance level of car sharing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9" name="Shape 102">
            <a:extLst>
              <a:ext uri="{FF2B5EF4-FFF2-40B4-BE49-F238E27FC236}">
                <a16:creationId xmlns:a16="http://schemas.microsoft.com/office/drawing/2014/main" id="{261DEC81-ED60-4352-AC68-46C151D2CF2F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31350" y="5026726"/>
            <a:ext cx="1681300" cy="4231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375" cy="996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Scenario matrix</a:t>
            </a:r>
            <a:endParaRPr sz="36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3364979" y="3918787"/>
            <a:ext cx="2200286" cy="45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fi-FI" sz="21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Open </a:t>
            </a:r>
            <a:r>
              <a:rPr lang="fi-FI" sz="2100" b="1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Ecosystem</a:t>
            </a:r>
            <a:endParaRPr sz="21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Shape 134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2.2.2018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Shape 135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Shape 102">
            <a:extLst>
              <a:ext uri="{FF2B5EF4-FFF2-40B4-BE49-F238E27FC236}">
                <a16:creationId xmlns:a16="http://schemas.microsoft.com/office/drawing/2014/main" id="{0619D201-76F2-4E2D-AE91-257BE5EB2697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31350" y="5026726"/>
            <a:ext cx="1681300" cy="42316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Suora nuoliyhdysviiva 3"/>
          <p:cNvCxnSpPr/>
          <p:nvPr/>
        </p:nvCxnSpPr>
        <p:spPr>
          <a:xfrm>
            <a:off x="2660074" y="2671092"/>
            <a:ext cx="3681351" cy="0"/>
          </a:xfrm>
          <a:prstGeom prst="straightConnector1">
            <a:avLst/>
          </a:prstGeom>
          <a:ln w="889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uora nuoliyhdysviiva 6"/>
          <p:cNvCxnSpPr/>
          <p:nvPr/>
        </p:nvCxnSpPr>
        <p:spPr>
          <a:xfrm>
            <a:off x="4477648" y="1567543"/>
            <a:ext cx="0" cy="2149257"/>
          </a:xfrm>
          <a:prstGeom prst="straightConnector1">
            <a:avLst/>
          </a:prstGeom>
          <a:ln w="889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hape 133"/>
          <p:cNvSpPr txBox="1">
            <a:spLocks/>
          </p:cNvSpPr>
          <p:nvPr/>
        </p:nvSpPr>
        <p:spPr>
          <a:xfrm>
            <a:off x="3364979" y="1054112"/>
            <a:ext cx="2525182" cy="45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-"/>
              <a:defRPr sz="1600" b="0" i="1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1115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ourier New"/>
              <a:buChar char="o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0"/>
              </a:spcBef>
            </a:pPr>
            <a:r>
              <a:rPr lang="fi-FI" dirty="0" err="1" smtClean="0"/>
              <a:t>Closed</a:t>
            </a:r>
            <a:r>
              <a:rPr lang="fi-FI" dirty="0" smtClean="0"/>
              <a:t> </a:t>
            </a:r>
            <a:r>
              <a:rPr lang="fi-FI" dirty="0" err="1" smtClean="0"/>
              <a:t>Ecosystem</a:t>
            </a:r>
            <a:endParaRPr lang="fi-FI" dirty="0"/>
          </a:p>
        </p:txBody>
      </p:sp>
      <p:sp>
        <p:nvSpPr>
          <p:cNvPr id="13" name="Shape 133"/>
          <p:cNvSpPr txBox="1">
            <a:spLocks/>
          </p:cNvSpPr>
          <p:nvPr/>
        </p:nvSpPr>
        <p:spPr>
          <a:xfrm>
            <a:off x="388534" y="2243746"/>
            <a:ext cx="2200286" cy="86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-"/>
              <a:defRPr sz="1600" b="0" i="1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1115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ourier New"/>
              <a:buChar char="o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0"/>
              </a:spcBef>
            </a:pPr>
            <a:r>
              <a:rPr lang="fi-FI" dirty="0" err="1" smtClean="0"/>
              <a:t>Environmentally</a:t>
            </a:r>
            <a:r>
              <a:rPr lang="fi-FI" dirty="0" smtClean="0"/>
              <a:t> </a:t>
            </a:r>
          </a:p>
          <a:p>
            <a:pPr marL="0" indent="0">
              <a:spcBef>
                <a:spcPts val="0"/>
              </a:spcBef>
            </a:pPr>
            <a:r>
              <a:rPr lang="fi-FI" dirty="0" err="1" smtClean="0"/>
              <a:t>concerned</a:t>
            </a:r>
            <a:endParaRPr lang="fi-FI" dirty="0"/>
          </a:p>
        </p:txBody>
      </p:sp>
      <p:sp>
        <p:nvSpPr>
          <p:cNvPr id="14" name="Shape 133"/>
          <p:cNvSpPr txBox="1">
            <a:spLocks/>
          </p:cNvSpPr>
          <p:nvPr/>
        </p:nvSpPr>
        <p:spPr>
          <a:xfrm>
            <a:off x="6628714" y="2243746"/>
            <a:ext cx="2200286" cy="854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-"/>
              <a:defRPr sz="1600" b="0" i="1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1115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ourier New"/>
              <a:buChar char="o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0"/>
              </a:spcBef>
            </a:pPr>
            <a:r>
              <a:rPr lang="fi-FI" dirty="0" err="1" smtClean="0"/>
              <a:t>Environmentally</a:t>
            </a:r>
            <a:r>
              <a:rPr lang="fi-FI" dirty="0" smtClean="0"/>
              <a:t> </a:t>
            </a:r>
            <a:r>
              <a:rPr lang="fi-FI" dirty="0" err="1" smtClean="0"/>
              <a:t>not</a:t>
            </a:r>
            <a:r>
              <a:rPr lang="fi-FI" dirty="0" smtClean="0"/>
              <a:t> </a:t>
            </a:r>
            <a:r>
              <a:rPr lang="fi-FI" dirty="0" err="1" smtClean="0"/>
              <a:t>concerned</a:t>
            </a:r>
            <a:endParaRPr lang="fi-FI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ctrTitle"/>
          </p:nvPr>
        </p:nvSpPr>
        <p:spPr>
          <a:xfrm>
            <a:off x="468314" y="410151"/>
            <a:ext cx="8207400" cy="9988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Scenarios</a:t>
            </a:r>
            <a:endParaRPr sz="36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Shape 121"/>
          <p:cNvSpPr txBox="1">
            <a:spLocks noGrp="1"/>
          </p:cNvSpPr>
          <p:nvPr>
            <p:ph type="dt" idx="10"/>
          </p:nvPr>
        </p:nvSpPr>
        <p:spPr>
          <a:xfrm>
            <a:off x="5056956" y="5138157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2.2.2018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Shape 122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Shape 123"/>
          <p:cNvSpPr/>
          <p:nvPr/>
        </p:nvSpPr>
        <p:spPr>
          <a:xfrm>
            <a:off x="4653775" y="1409000"/>
            <a:ext cx="3803700" cy="1568718"/>
          </a:xfrm>
          <a:prstGeom prst="round2DiagRect">
            <a:avLst>
              <a:gd name="adj1" fmla="val 31112"/>
              <a:gd name="adj2" fmla="val 0"/>
            </a:avLst>
          </a:prstGeom>
          <a:noFill/>
          <a:ln w="19050" cap="flat" cmpd="sng">
            <a:solidFill>
              <a:srgbClr val="99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Tx/>
              <a:buNone/>
              <a:tabLst/>
              <a:defRPr/>
            </a:pPr>
            <a:endParaRPr lang="en-US" dirty="0" smtClean="0">
              <a:solidFill>
                <a:schemeClr val="dk1"/>
              </a:solidFill>
            </a:endParaRPr>
          </a:p>
        </p:txBody>
      </p:sp>
      <p:sp>
        <p:nvSpPr>
          <p:cNvPr id="124" name="Shape 124"/>
          <p:cNvSpPr/>
          <p:nvPr/>
        </p:nvSpPr>
        <p:spPr>
          <a:xfrm>
            <a:off x="4653775" y="3112700"/>
            <a:ext cx="3803700" cy="1552100"/>
          </a:xfrm>
          <a:prstGeom prst="round2DiagRect">
            <a:avLst>
              <a:gd name="adj1" fmla="val 0"/>
              <a:gd name="adj2" fmla="val 27974"/>
            </a:avLst>
          </a:prstGeom>
          <a:noFill/>
          <a:ln w="19050" cap="flat" cmpd="sng">
            <a:solidFill>
              <a:srgbClr val="99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dirty="0" smtClean="0">
                <a:solidFill>
                  <a:schemeClr val="dk1"/>
                </a:solidFill>
              </a:rPr>
              <a:t>Cheap &amp; quick</a:t>
            </a:r>
          </a:p>
          <a:p>
            <a:pPr marL="342900" indent="-342900">
              <a:spcBef>
                <a:spcPts val="320"/>
              </a:spcBef>
              <a:buClr>
                <a:schemeClr val="dk1"/>
              </a:buClr>
              <a:buSzPts val="1600"/>
              <a:buFontTx/>
              <a:buChar char="•"/>
            </a:pPr>
            <a:r>
              <a:rPr lang="en-US" dirty="0">
                <a:solidFill>
                  <a:schemeClr val="dk1"/>
                </a:solidFill>
              </a:rPr>
              <a:t>Price and </a:t>
            </a:r>
            <a:r>
              <a:rPr lang="en-US" dirty="0" smtClean="0">
                <a:solidFill>
                  <a:schemeClr val="dk1"/>
                </a:solidFill>
              </a:rPr>
              <a:t>convenience</a:t>
            </a:r>
            <a:endParaRPr lang="fi-FI" dirty="0" smtClean="0">
              <a:solidFill>
                <a:schemeClr val="dk1"/>
              </a:solidFill>
            </a:endParaRPr>
          </a:p>
          <a:p>
            <a:pPr marL="342900" lvl="0" indent="-342900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fi-FI" dirty="0" err="1" smtClean="0">
                <a:solidFill>
                  <a:schemeClr val="dk1"/>
                </a:solidFill>
              </a:rPr>
              <a:t>Roaming</a:t>
            </a:r>
            <a:endParaRPr lang="fi-FI" dirty="0" smtClean="0">
              <a:solidFill>
                <a:schemeClr val="dk1"/>
              </a:solidFill>
            </a:endParaRPr>
          </a:p>
          <a:p>
            <a:pPr marL="342900" lvl="0" indent="-342900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US" dirty="0" smtClean="0">
                <a:solidFill>
                  <a:schemeClr val="dk1"/>
                </a:solidFill>
              </a:rPr>
              <a:t>Lots of collaboration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125" name="Shape 125"/>
          <p:cNvSpPr/>
          <p:nvPr/>
        </p:nvSpPr>
        <p:spPr>
          <a:xfrm>
            <a:off x="914400" y="1409000"/>
            <a:ext cx="3504000" cy="1587800"/>
          </a:xfrm>
          <a:prstGeom prst="round2DiagRect">
            <a:avLst>
              <a:gd name="adj1" fmla="val 0"/>
              <a:gd name="adj2" fmla="val 30004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dirty="0" smtClean="0">
                <a:solidFill>
                  <a:schemeClr val="dk1"/>
                </a:solidFill>
              </a:rPr>
              <a:t>Isolated &amp; Eco</a:t>
            </a:r>
            <a:endParaRPr b="1" dirty="0">
              <a:solidFill>
                <a:schemeClr val="dk1"/>
              </a:solidFill>
            </a:endParaRPr>
          </a:p>
          <a:p>
            <a:pPr marL="342900" lvl="0" indent="-342900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US" dirty="0" smtClean="0">
                <a:solidFill>
                  <a:schemeClr val="dk1"/>
                </a:solidFill>
              </a:rPr>
              <a:t>Exclusive deals</a:t>
            </a:r>
          </a:p>
          <a:p>
            <a:pPr marL="342900" lvl="0" indent="-342900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US" dirty="0" smtClean="0">
                <a:solidFill>
                  <a:schemeClr val="dk1"/>
                </a:solidFill>
              </a:rPr>
              <a:t>Customers using multiple </a:t>
            </a:r>
            <a:r>
              <a:rPr lang="en-US" dirty="0" err="1" smtClean="0">
                <a:solidFill>
                  <a:schemeClr val="dk1"/>
                </a:solidFill>
              </a:rPr>
              <a:t>MaaS</a:t>
            </a:r>
            <a:endParaRPr lang="en-US" dirty="0" smtClean="0">
              <a:solidFill>
                <a:schemeClr val="dk1"/>
              </a:solidFill>
            </a:endParaRPr>
          </a:p>
          <a:p>
            <a:pPr marL="342900" lvl="0" indent="-342900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US" dirty="0" smtClean="0">
                <a:solidFill>
                  <a:schemeClr val="dk1"/>
                </a:solidFill>
              </a:rPr>
              <a:t>Environmental friendliness is a competitive advantage</a:t>
            </a:r>
          </a:p>
          <a:p>
            <a:pPr marL="342900" lvl="0" indent="-342900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endParaRPr b="1" dirty="0">
              <a:solidFill>
                <a:schemeClr val="dk1"/>
              </a:solidFill>
            </a:endParaRPr>
          </a:p>
        </p:txBody>
      </p:sp>
      <p:sp>
        <p:nvSpPr>
          <p:cNvPr id="126" name="Shape 126"/>
          <p:cNvSpPr/>
          <p:nvPr/>
        </p:nvSpPr>
        <p:spPr>
          <a:xfrm>
            <a:off x="914400" y="3112700"/>
            <a:ext cx="3504000" cy="1552100"/>
          </a:xfrm>
          <a:prstGeom prst="round2DiagRect">
            <a:avLst>
              <a:gd name="adj1" fmla="val 28793"/>
              <a:gd name="adj2" fmla="val 0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dirty="0" smtClean="0">
                <a:solidFill>
                  <a:schemeClr val="dk1"/>
                </a:solidFill>
              </a:rPr>
              <a:t>Green bubble</a:t>
            </a: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charset="0"/>
              <a:buChar char="•"/>
            </a:pPr>
            <a:r>
              <a:rPr lang="en-US" dirty="0" smtClean="0">
                <a:solidFill>
                  <a:schemeClr val="dk1"/>
                </a:solidFill>
              </a:rPr>
              <a:t>Fees for polluting</a:t>
            </a: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charset="0"/>
              <a:buChar char="•"/>
            </a:pPr>
            <a:r>
              <a:rPr lang="en-US" dirty="0" smtClean="0">
                <a:solidFill>
                  <a:schemeClr val="dk1"/>
                </a:solidFill>
              </a:rPr>
              <a:t>Roaming</a:t>
            </a: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charset="0"/>
              <a:buChar char="•"/>
            </a:pPr>
            <a:r>
              <a:rPr lang="en-US" dirty="0" smtClean="0">
                <a:solidFill>
                  <a:schemeClr val="dk1"/>
                </a:solidFill>
              </a:rPr>
              <a:t>Increase in public transportation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9" name="Shape 102">
            <a:extLst>
              <a:ext uri="{FF2B5EF4-FFF2-40B4-BE49-F238E27FC236}">
                <a16:creationId xmlns:a16="http://schemas.microsoft.com/office/drawing/2014/main" id="{261DEC81-ED60-4352-AC68-46C151D2CF2F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31350" y="5026726"/>
            <a:ext cx="1681300" cy="42316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kstiruutu 1"/>
          <p:cNvSpPr txBox="1"/>
          <p:nvPr/>
        </p:nvSpPr>
        <p:spPr>
          <a:xfrm rot="16200000">
            <a:off x="135019" y="3646133"/>
            <a:ext cx="832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Open</a:t>
            </a:r>
            <a:endParaRPr lang="en-GB" sz="1800" dirty="0"/>
          </a:p>
        </p:txBody>
      </p:sp>
      <p:sp>
        <p:nvSpPr>
          <p:cNvPr id="11" name="Tekstiruutu 10"/>
          <p:cNvSpPr txBox="1"/>
          <p:nvPr/>
        </p:nvSpPr>
        <p:spPr>
          <a:xfrm rot="16200000">
            <a:off x="23654" y="1727661"/>
            <a:ext cx="1055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smtClean="0"/>
              <a:t>Closed</a:t>
            </a:r>
            <a:endParaRPr lang="en-GB" sz="1800" dirty="0"/>
          </a:p>
        </p:txBody>
      </p:sp>
      <p:sp>
        <p:nvSpPr>
          <p:cNvPr id="3" name="Tekstiruutu 2"/>
          <p:cNvSpPr txBox="1"/>
          <p:nvPr/>
        </p:nvSpPr>
        <p:spPr>
          <a:xfrm>
            <a:off x="1552754" y="899434"/>
            <a:ext cx="6728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Concerned			</a:t>
            </a:r>
            <a:r>
              <a:rPr lang="en-GB" sz="1800" dirty="0"/>
              <a:t> </a:t>
            </a:r>
            <a:r>
              <a:rPr lang="en-GB" sz="1800" dirty="0" smtClean="0"/>
              <a:t>     Not concerned</a:t>
            </a:r>
            <a:endParaRPr lang="en-GB" sz="1800" dirty="0"/>
          </a:p>
        </p:txBody>
      </p:sp>
      <p:sp>
        <p:nvSpPr>
          <p:cNvPr id="5" name="Tekstiruutu 4"/>
          <p:cNvSpPr txBox="1"/>
          <p:nvPr/>
        </p:nvSpPr>
        <p:spPr>
          <a:xfrm>
            <a:off x="4653775" y="1423548"/>
            <a:ext cx="38037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Isolated &amp; Market-driven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Exclusive deals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Decreased use of public transportation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Share your own vehicle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More cars, more pollution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7473238"/>
      </p:ext>
    </p:extLst>
  </p:cSld>
  <p:clrMapOvr>
    <a:masterClrMapping/>
  </p:clrMapOvr>
</p:sld>
</file>

<file path=ppt/theme/theme1.xml><?xml version="1.0" encoding="utf-8"?>
<a:theme xmlns:a="http://schemas.openxmlformats.org/drawingml/2006/main" name="Aalto University">
  <a:themeElements>
    <a:clrScheme name="Aalto-sahko">
      <a:dk1>
        <a:srgbClr val="000000"/>
      </a:dk1>
      <a:lt1>
        <a:srgbClr val="FFFFFF"/>
      </a:lt1>
      <a:dk2>
        <a:srgbClr val="7D55C7"/>
      </a:dk2>
      <a:lt2>
        <a:srgbClr val="8C857B"/>
      </a:lt2>
      <a:accent1>
        <a:srgbClr val="7D37C7"/>
      </a:accent1>
      <a:accent2>
        <a:srgbClr val="FFCD00"/>
      </a:accent2>
      <a:accent3>
        <a:srgbClr val="EF3340"/>
      </a:accent3>
      <a:accent4>
        <a:srgbClr val="005EB8"/>
      </a:accent4>
      <a:accent5>
        <a:srgbClr val="8C857B"/>
      </a:accent5>
      <a:accent6>
        <a:srgbClr val="00965E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538</Words>
  <Application>Microsoft Office PowerPoint</Application>
  <PresentationFormat>On-screen Show (16:10)</PresentationFormat>
  <Paragraphs>187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Courier New</vt:lpstr>
      <vt:lpstr>Georgia</vt:lpstr>
      <vt:lpstr>Merriweather Sans</vt:lpstr>
      <vt:lpstr>Aalto University</vt:lpstr>
      <vt:lpstr>MaaS Global Scenario Planning E7830 Value network Design for Internet </vt:lpstr>
      <vt:lpstr>Case description</vt:lpstr>
      <vt:lpstr>Scope and timeframe</vt:lpstr>
      <vt:lpstr>Interview</vt:lpstr>
      <vt:lpstr>Major Stakeholders</vt:lpstr>
      <vt:lpstr>Key Trends</vt:lpstr>
      <vt:lpstr>Key Uncertainties</vt:lpstr>
      <vt:lpstr>Scenario matrix</vt:lpstr>
      <vt:lpstr>Scenarios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MaaS Global Scenario Planning E7830 Value network Design for Internet</dc:title>
  <dc:creator>Benseny Quintana Jaume</dc:creator>
  <cp:lastModifiedBy>Benseny Quintana Jaume</cp:lastModifiedBy>
  <cp:revision>20</cp:revision>
  <dcterms:modified xsi:type="dcterms:W3CDTF">2019-01-11T11:54:40Z</dcterms:modified>
</cp:coreProperties>
</file>