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5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5715000" type="screen16x1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8" d="100"/>
          <a:sy n="148" d="100"/>
        </p:scale>
        <p:origin x="53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s-finland.fi/images/LVM_Visio_2030_2050.pdf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julkaisut.valtioneuvosto.fi/bitstream/handle/10024/79795/Raportit%20ja%20selvitykset%207-2017.pdf?sequence=1" TargetMode="Externa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s-finland.fi/images/Linea_Digiajan_esteett%C3%B6myys.pdf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MANOHAR</a:t>
            </a:r>
            <a:endParaRPr/>
          </a:p>
        </p:txBody>
      </p:sp>
      <p:sp>
        <p:nvSpPr>
          <p:cNvPr id="53" name="Shape 5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ZSOLT</a:t>
            </a:r>
            <a:endParaRPr/>
          </a:p>
        </p:txBody>
      </p:sp>
      <p:sp>
        <p:nvSpPr>
          <p:cNvPr id="138" name="Shape 13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/>
              <a:t>ZSOLT</a:t>
            </a: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Shape 14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Shape 1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/>
              <a:t>ZSOLT</a:t>
            </a:r>
            <a:endParaRPr/>
          </a:p>
          <a:p>
            <a:pPr marL="0" lvl="0" indent="0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155" name="Shape 155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/>
              <a:t>ZSOLT</a:t>
            </a: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http://www.its-finland.fi/images/LVM_Visio_2030_2050.pdf</a:t>
            </a: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4"/>
              </a:rPr>
              <a:t>https://julkaisut.valtioneuvosto.fi/bitstream/handle/10024/79795/Raportit%20ja%20selvitykset%207-2017.pdf?sequence=1</a:t>
            </a: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Traffic Lights: AI</a:t>
            </a: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Platooning: Autonomous vehicles</a:t>
            </a:r>
            <a:endParaRPr/>
          </a:p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Shape 166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77" name="Shape 1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Katariina</a:t>
            </a:r>
            <a:endParaRPr/>
          </a:p>
        </p:txBody>
      </p:sp>
      <p:sp>
        <p:nvSpPr>
          <p:cNvPr id="178" name="Shape 17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14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Katariina</a:t>
            </a:r>
            <a:endParaRPr/>
          </a:p>
        </p:txBody>
      </p:sp>
      <p:sp>
        <p:nvSpPr>
          <p:cNvPr id="183" name="Shape 18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Katariina</a:t>
            </a:r>
            <a:endParaRPr/>
          </a:p>
        </p:txBody>
      </p:sp>
      <p:sp>
        <p:nvSpPr>
          <p:cNvPr id="199" name="Shape 199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Katariina</a:t>
            </a:r>
            <a:endParaRPr/>
          </a:p>
        </p:txBody>
      </p:sp>
      <p:sp>
        <p:nvSpPr>
          <p:cNvPr id="207" name="Shape 207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Katariina</a:t>
            </a:r>
            <a:endParaRPr/>
          </a:p>
        </p:txBody>
      </p:sp>
      <p:sp>
        <p:nvSpPr>
          <p:cNvPr id="223" name="Shape 22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Teemu</a:t>
            </a: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Business Model Generation: A Handbook </a:t>
            </a: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https://www.dawsonera.com/readonline/9780470901038</a:t>
            </a:r>
            <a:endParaRPr/>
          </a:p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Shape 23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MANOHAR</a:t>
            </a: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Shape 59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Katariina</a:t>
            </a:r>
            <a:endParaRPr/>
          </a:p>
        </p:txBody>
      </p:sp>
      <p:sp>
        <p:nvSpPr>
          <p:cNvPr id="239" name="Shape 239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Shape 2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Teemu</a:t>
            </a: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Business Model Generation: A Handbook </a:t>
            </a:r>
            <a:endParaRPr/>
          </a:p>
          <a:p>
            <a:pPr marL="0" lvl="0" indent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https://www.dawsonera.com/readonline/9780470901038</a:t>
            </a:r>
            <a:endParaRPr/>
          </a:p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Shape 255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Katariina</a:t>
            </a:r>
            <a:endParaRPr/>
          </a:p>
        </p:txBody>
      </p:sp>
      <p:sp>
        <p:nvSpPr>
          <p:cNvPr id="263" name="Shape 26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Shape 2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Manohar</a:t>
            </a:r>
            <a:endParaRPr/>
          </a:p>
        </p:txBody>
      </p:sp>
      <p:sp>
        <p:nvSpPr>
          <p:cNvPr id="279" name="Shape 279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Shape 2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Shape 296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hape 3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2" name="Shape 30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Voit lisätä välikalvolle taustakuvan: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Klikkaa kalvon päällä hiiren oikealla painikkeella ja valitse </a:t>
            </a:r>
            <a: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Format background...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Valitse</a:t>
            </a:r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MANOHAR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MANOHAR</a:t>
            </a:r>
            <a:endParaRPr/>
          </a:p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Shape 87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Voit lisätä välikalvolle taustakuvan: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Klikkaa kalvon päällä hiiren oikealla painikkeella ja valitse </a:t>
            </a:r>
            <a: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Format background...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Valitse</a:t>
            </a:r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TEEMU</a:t>
            </a:r>
            <a:endParaRPr/>
          </a:p>
        </p:txBody>
      </p:sp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Katariina</a:t>
            </a:r>
            <a:endParaRPr/>
          </a:p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http://www.its-finland.fi/images/Linea_Digiajan_esteett%C3%B6myys.pdf</a:t>
            </a:r>
            <a:endParaRPr/>
          </a:p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Finland is trying...</a:t>
            </a:r>
            <a:endParaRPr/>
          </a:p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K</a:t>
            </a:r>
            <a:endParaRPr/>
          </a:p>
        </p:txBody>
      </p:sp>
      <p:sp>
        <p:nvSpPr>
          <p:cNvPr id="110" name="Shape 110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">
  <p:cSld name="Cover">
    <p:bg>
      <p:bgPr>
        <a:solidFill>
          <a:schemeClr val="dk2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468313" y="1417341"/>
            <a:ext cx="8207375" cy="29523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468314" y="4429748"/>
            <a:ext cx="5495420" cy="6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1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6" name="Shape 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8000" y="0"/>
            <a:ext cx="1831975" cy="1711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">
  <p:cSld name="Conten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468313" y="265113"/>
            <a:ext cx="8207375" cy="996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468314" y="1261611"/>
            <a:ext cx="8207374" cy="33360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Char char="-"/>
              <a:defRPr sz="1600" b="0" i="1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175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11150" algn="l" rtl="0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ourier New"/>
              <a:buChar char="o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5056956" y="5150032"/>
            <a:ext cx="3619500" cy="154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5056956" y="5017740"/>
            <a:ext cx="3619500" cy="132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23" name="Shape 23"/>
          <p:cNvCxnSpPr/>
          <p:nvPr/>
        </p:nvCxnSpPr>
        <p:spPr>
          <a:xfrm>
            <a:off x="468313" y="4873007"/>
            <a:ext cx="8207375" cy="0"/>
          </a:xfrm>
          <a:prstGeom prst="straightConnector1">
            <a:avLst/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4" name="Shape 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44000" y="4712400"/>
            <a:ext cx="2357727" cy="95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">
  <p:cSld name="Divider">
    <p:bg>
      <p:bgPr>
        <a:solidFill>
          <a:schemeClr val="dk2"/>
        </a:solidFill>
        <a:effectLst/>
      </p:bgPr>
    </p:bg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ctrTitle"/>
          </p:nvPr>
        </p:nvSpPr>
        <p:spPr>
          <a:xfrm>
            <a:off x="468313" y="1593555"/>
            <a:ext cx="8207375" cy="2196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27" name="Shape 27"/>
          <p:cNvCxnSpPr/>
          <p:nvPr/>
        </p:nvCxnSpPr>
        <p:spPr>
          <a:xfrm>
            <a:off x="468313" y="4873625"/>
            <a:ext cx="8207375" cy="0"/>
          </a:xfrm>
          <a:prstGeom prst="straightConnector1">
            <a:avLst/>
          </a:prstGeom>
          <a:noFill/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8" name="Shape 2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44000" y="4712400"/>
            <a:ext cx="2357729" cy="95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with BG image">
  <p:cSld name="Cover with BG image">
    <p:bg>
      <p:bgPr>
        <a:solidFill>
          <a:srgbClr val="7F7F7F"/>
        </a:solid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ctrTitle"/>
          </p:nvPr>
        </p:nvSpPr>
        <p:spPr>
          <a:xfrm>
            <a:off x="468313" y="1417636"/>
            <a:ext cx="8207375" cy="2952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ubTitle" idx="1"/>
          </p:nvPr>
        </p:nvSpPr>
        <p:spPr>
          <a:xfrm>
            <a:off x="468314" y="4429748"/>
            <a:ext cx="5495420" cy="6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1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32" name="Shape 3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8000" y="0"/>
            <a:ext cx="1831975" cy="1711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Text">
  <p:cSld name="Cover Tex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ctrTitle"/>
          </p:nvPr>
        </p:nvSpPr>
        <p:spPr>
          <a:xfrm>
            <a:off x="468312" y="1418400"/>
            <a:ext cx="8208000" cy="29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2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ubTitle" idx="1"/>
          </p:nvPr>
        </p:nvSpPr>
        <p:spPr>
          <a:xfrm>
            <a:off x="468314" y="4429748"/>
            <a:ext cx="5388448" cy="6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928B81"/>
              </a:buClr>
              <a:buSzPts val="1600"/>
              <a:buFont typeface="Arial"/>
              <a:buNone/>
              <a:defRPr sz="1600" b="0" i="1" u="none" strike="noStrike" cap="none">
                <a:solidFill>
                  <a:srgbClr val="928B8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36" name="Shape 3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8000" y="0"/>
            <a:ext cx="1831975" cy="1711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Image">
  <p:cSld name="Cover Imag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ctrTitle"/>
          </p:nvPr>
        </p:nvSpPr>
        <p:spPr>
          <a:xfrm>
            <a:off x="468313" y="1657740"/>
            <a:ext cx="3319477" cy="26940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ubTitle" idx="1"/>
          </p:nvPr>
        </p:nvSpPr>
        <p:spPr>
          <a:xfrm>
            <a:off x="468313" y="4531740"/>
            <a:ext cx="3319477" cy="4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928B81"/>
              </a:buClr>
              <a:buSzPts val="1600"/>
              <a:buFont typeface="Arial"/>
              <a:buNone/>
              <a:defRPr sz="1600" b="0" i="1" u="none" strike="noStrike" cap="none">
                <a:solidFill>
                  <a:srgbClr val="928B8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>
            <a:spLocks noGrp="1"/>
          </p:cNvSpPr>
          <p:nvPr>
            <p:ph type="pic" idx="2"/>
          </p:nvPr>
        </p:nvSpPr>
        <p:spPr>
          <a:xfrm>
            <a:off x="4349262" y="150000"/>
            <a:ext cx="4629692" cy="54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41" name="Shape 4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8000" y="0"/>
            <a:ext cx="1831975" cy="1711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">
  <p:cSld name="Two Col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ctrTitle"/>
          </p:nvPr>
        </p:nvSpPr>
        <p:spPr>
          <a:xfrm>
            <a:off x="463308" y="265113"/>
            <a:ext cx="8212380" cy="996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463308" y="1261611"/>
            <a:ext cx="3988079" cy="33360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Char char="-"/>
              <a:defRPr sz="1600" b="0" i="1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175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11150" algn="l" rtl="0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ourier New"/>
              <a:buChar char="o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2"/>
          </p:nvPr>
        </p:nvSpPr>
        <p:spPr>
          <a:xfrm>
            <a:off x="4687609" y="1261611"/>
            <a:ext cx="3988079" cy="33360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Char char="-"/>
              <a:defRPr sz="1600" b="0" i="1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175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11150" algn="l" rtl="0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ourier New"/>
              <a:buChar char="o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5056956" y="5150032"/>
            <a:ext cx="3619500" cy="154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5056956" y="5017740"/>
            <a:ext cx="3619500" cy="132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49" name="Shape 49"/>
          <p:cNvCxnSpPr/>
          <p:nvPr/>
        </p:nvCxnSpPr>
        <p:spPr>
          <a:xfrm>
            <a:off x="468313" y="4873007"/>
            <a:ext cx="8207375" cy="0"/>
          </a:xfrm>
          <a:prstGeom prst="straightConnector1">
            <a:avLst/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50" name="Shape 5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44000" y="4712400"/>
            <a:ext cx="2357727" cy="95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ftr" idx="11"/>
          </p:nvPr>
        </p:nvSpPr>
        <p:spPr>
          <a:xfrm>
            <a:off x="5056956" y="5017740"/>
            <a:ext cx="3619500" cy="132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dt" idx="10"/>
          </p:nvPr>
        </p:nvSpPr>
        <p:spPr>
          <a:xfrm>
            <a:off x="5056956" y="5150032"/>
            <a:ext cx="3619500" cy="154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ctrTitle"/>
          </p:nvPr>
        </p:nvSpPr>
        <p:spPr>
          <a:xfrm>
            <a:off x="468325" y="1417353"/>
            <a:ext cx="8207400" cy="2871300"/>
          </a:xfrm>
          <a:prstGeom prst="rect">
            <a:avLst/>
          </a:prstGeom>
          <a:noFill/>
          <a:ln>
            <a:noFill/>
          </a:ln>
          <a:effectLst>
            <a:outerShdw blurRad="57150" dist="9525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1">
                <a:latin typeface="Georgia"/>
                <a:ea typeface="Georgia"/>
                <a:cs typeface="Georgia"/>
                <a:sym typeface="Georgia"/>
              </a:rPr>
              <a:t>How to use GPS/RTK-positioning for platooning?</a:t>
            </a:r>
            <a:r>
              <a:rPr lang="en-US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600"/>
              <a:t>Case Indagon: </a:t>
            </a:r>
            <a:endParaRPr sz="3600"/>
          </a:p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/>
              <a:t>Final presentation</a:t>
            </a:r>
            <a:r>
              <a:rPr lang="en-US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endParaRPr sz="3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E7830 Value network Design for Internet</a:t>
            </a:r>
            <a:r>
              <a:rPr lang="en-US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endParaRPr sz="3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Shape 56"/>
          <p:cNvSpPr txBox="1">
            <a:spLocks noGrp="1"/>
          </p:cNvSpPr>
          <p:nvPr>
            <p:ph type="subTitle" idx="1"/>
          </p:nvPr>
        </p:nvSpPr>
        <p:spPr>
          <a:xfrm>
            <a:off x="468314" y="3937620"/>
            <a:ext cx="8064126" cy="1152128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/>
              <a:t>Teemu Järvi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/>
              <a:t>Zsolt Szendrei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/>
              <a:t>Katariina Aaltonen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/>
              <a:t>Manohar Bayyapu Reddy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>
            <a:spLocks noGrp="1"/>
          </p:cNvSpPr>
          <p:nvPr>
            <p:ph type="ctrTitle"/>
          </p:nvPr>
        </p:nvSpPr>
        <p:spPr>
          <a:xfrm>
            <a:off x="480150" y="3176825"/>
            <a:ext cx="8183700" cy="16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/>
              <a:t>VNC models (revised) </a:t>
            </a:r>
            <a:endParaRPr sz="4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 txBox="1">
            <a:spLocks noGrp="1"/>
          </p:cNvSpPr>
          <p:nvPr>
            <p:ph type="ctrTitle"/>
          </p:nvPr>
        </p:nvSpPr>
        <p:spPr>
          <a:xfrm>
            <a:off x="174600" y="112500"/>
            <a:ext cx="8207400" cy="4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/>
              <a:t>Vehicle manufacturer driven VNC Model</a:t>
            </a:r>
            <a:endParaRPr sz="23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Shape 146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4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11</a:t>
            </a:fld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Shape 147"/>
          <p:cNvSpPr txBox="1"/>
          <p:nvPr/>
        </p:nvSpPr>
        <p:spPr>
          <a:xfrm>
            <a:off x="5751925" y="4979600"/>
            <a:ext cx="3000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900">
                <a:solidFill>
                  <a:srgbClr val="888888"/>
                </a:solidFill>
              </a:rPr>
              <a:t>13.03.2018</a:t>
            </a:r>
            <a:endParaRPr sz="900">
              <a:solidFill>
                <a:srgbClr val="888888"/>
              </a:solidFill>
            </a:endParaRPr>
          </a:p>
        </p:txBody>
      </p:sp>
      <p:cxnSp>
        <p:nvCxnSpPr>
          <p:cNvPr id="148" name="Shape 148"/>
          <p:cNvCxnSpPr/>
          <p:nvPr/>
        </p:nvCxnSpPr>
        <p:spPr>
          <a:xfrm>
            <a:off x="6929875" y="205850"/>
            <a:ext cx="292800" cy="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49" name="Shape 149"/>
          <p:cNvCxnSpPr/>
          <p:nvPr/>
        </p:nvCxnSpPr>
        <p:spPr>
          <a:xfrm>
            <a:off x="6929875" y="671275"/>
            <a:ext cx="2928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50" name="Shape 150"/>
          <p:cNvSpPr txBox="1"/>
          <p:nvPr/>
        </p:nvSpPr>
        <p:spPr>
          <a:xfrm>
            <a:off x="7419600" y="0"/>
            <a:ext cx="1724400" cy="16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Technical Interface</a:t>
            </a:r>
            <a:endParaRPr/>
          </a:p>
          <a:p>
            <a:pPr marL="0" lv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Business Interface</a:t>
            </a:r>
            <a:endParaRPr/>
          </a:p>
        </p:txBody>
      </p:sp>
      <p:pic>
        <p:nvPicPr>
          <p:cNvPr id="151" name="Shape 1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2475" y="474275"/>
            <a:ext cx="5821751" cy="4352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>
            <a:spLocks noGrp="1"/>
          </p:cNvSpPr>
          <p:nvPr>
            <p:ph type="ctrTitle"/>
          </p:nvPr>
        </p:nvSpPr>
        <p:spPr>
          <a:xfrm>
            <a:off x="98400" y="76200"/>
            <a:ext cx="8207400" cy="42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/>
              <a:t>Logistics Company Driven VNC Model</a:t>
            </a:r>
            <a:endParaRPr sz="2300"/>
          </a:p>
        </p:txBody>
      </p:sp>
      <p:sp>
        <p:nvSpPr>
          <p:cNvPr id="158" name="Shape 158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  <p:sp>
        <p:nvSpPr>
          <p:cNvPr id="159" name="Shape 159"/>
          <p:cNvSpPr txBox="1"/>
          <p:nvPr/>
        </p:nvSpPr>
        <p:spPr>
          <a:xfrm>
            <a:off x="5751925" y="4979600"/>
            <a:ext cx="3000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900">
                <a:solidFill>
                  <a:srgbClr val="888888"/>
                </a:solidFill>
              </a:rPr>
              <a:t>13.03.2018</a:t>
            </a:r>
            <a:endParaRPr sz="900">
              <a:solidFill>
                <a:srgbClr val="888888"/>
              </a:solidFill>
            </a:endParaRPr>
          </a:p>
        </p:txBody>
      </p:sp>
      <p:cxnSp>
        <p:nvCxnSpPr>
          <p:cNvPr id="160" name="Shape 160"/>
          <p:cNvCxnSpPr/>
          <p:nvPr/>
        </p:nvCxnSpPr>
        <p:spPr>
          <a:xfrm>
            <a:off x="6929875" y="205850"/>
            <a:ext cx="292800" cy="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61" name="Shape 161"/>
          <p:cNvCxnSpPr/>
          <p:nvPr/>
        </p:nvCxnSpPr>
        <p:spPr>
          <a:xfrm>
            <a:off x="6929875" y="671275"/>
            <a:ext cx="2928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62" name="Shape 162"/>
          <p:cNvSpPr txBox="1"/>
          <p:nvPr/>
        </p:nvSpPr>
        <p:spPr>
          <a:xfrm>
            <a:off x="7419600" y="0"/>
            <a:ext cx="1724400" cy="16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Technical Interface</a:t>
            </a:r>
            <a:endParaRPr/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Business Interface</a:t>
            </a:r>
            <a:endParaRPr/>
          </a:p>
        </p:txBody>
      </p:sp>
      <p:pic>
        <p:nvPicPr>
          <p:cNvPr id="163" name="Shape 1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6825" y="497100"/>
            <a:ext cx="5821149" cy="4324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 txBox="1">
            <a:spLocks noGrp="1"/>
          </p:cNvSpPr>
          <p:nvPr>
            <p:ph type="ctrTitle"/>
          </p:nvPr>
        </p:nvSpPr>
        <p:spPr>
          <a:xfrm>
            <a:off x="152400" y="146400"/>
            <a:ext cx="8207400" cy="9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/>
              <a:t>Platooning Operator Driven VNC Model</a:t>
            </a:r>
            <a:endParaRPr sz="2300" b="1" i="0" u="sng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Shape 169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Shape 170"/>
          <p:cNvSpPr txBox="1"/>
          <p:nvPr/>
        </p:nvSpPr>
        <p:spPr>
          <a:xfrm>
            <a:off x="5751925" y="4979600"/>
            <a:ext cx="3000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900">
                <a:solidFill>
                  <a:srgbClr val="888888"/>
                </a:solidFill>
              </a:rPr>
              <a:t>13.03.2018</a:t>
            </a:r>
            <a:endParaRPr sz="900">
              <a:solidFill>
                <a:srgbClr val="888888"/>
              </a:solidFill>
            </a:endParaRPr>
          </a:p>
        </p:txBody>
      </p:sp>
      <p:cxnSp>
        <p:nvCxnSpPr>
          <p:cNvPr id="171" name="Shape 171"/>
          <p:cNvCxnSpPr/>
          <p:nvPr/>
        </p:nvCxnSpPr>
        <p:spPr>
          <a:xfrm>
            <a:off x="6929875" y="205850"/>
            <a:ext cx="292800" cy="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72" name="Shape 172"/>
          <p:cNvCxnSpPr/>
          <p:nvPr/>
        </p:nvCxnSpPr>
        <p:spPr>
          <a:xfrm>
            <a:off x="6929875" y="671275"/>
            <a:ext cx="2928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73" name="Shape 173"/>
          <p:cNvSpPr txBox="1"/>
          <p:nvPr/>
        </p:nvSpPr>
        <p:spPr>
          <a:xfrm>
            <a:off x="7419600" y="0"/>
            <a:ext cx="1724400" cy="16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Technical Interface</a:t>
            </a:r>
            <a:endParaRPr/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Business Interface</a:t>
            </a:r>
            <a:endParaRPr/>
          </a:p>
        </p:txBody>
      </p:sp>
      <p:pic>
        <p:nvPicPr>
          <p:cNvPr id="174" name="Shape 1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6075" y="559757"/>
            <a:ext cx="5435850" cy="42262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 txBox="1">
            <a:spLocks noGrp="1"/>
          </p:cNvSpPr>
          <p:nvPr>
            <p:ph type="ctrTitle"/>
          </p:nvPr>
        </p:nvSpPr>
        <p:spPr>
          <a:xfrm>
            <a:off x="480150" y="2971500"/>
            <a:ext cx="8183700" cy="179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/>
              <a:t>Business Model Canvas &amp; Porter’s 5 forces</a:t>
            </a:r>
            <a:endParaRPr sz="4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15</a:t>
            </a:fld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Shape 186"/>
          <p:cNvSpPr txBox="1"/>
          <p:nvPr/>
        </p:nvSpPr>
        <p:spPr>
          <a:xfrm>
            <a:off x="5751925" y="4979600"/>
            <a:ext cx="3000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900">
                <a:solidFill>
                  <a:srgbClr val="888888"/>
                </a:solidFill>
              </a:rPr>
              <a:t>13.03.2018</a:t>
            </a:r>
            <a:endParaRPr sz="900">
              <a:solidFill>
                <a:srgbClr val="888888"/>
              </a:solidFill>
            </a:endParaRPr>
          </a:p>
        </p:txBody>
      </p:sp>
      <p:pic>
        <p:nvPicPr>
          <p:cNvPr id="187" name="Shape 1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6650" y="96475"/>
            <a:ext cx="7590688" cy="4674801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188" name="Shape 188"/>
          <p:cNvSpPr txBox="1"/>
          <p:nvPr/>
        </p:nvSpPr>
        <p:spPr>
          <a:xfrm>
            <a:off x="6750425" y="773075"/>
            <a:ext cx="1626900" cy="187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Road logistics industry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Long distance public transportation services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Effective delivery channels</a:t>
            </a:r>
            <a:endParaRPr sz="1200"/>
          </a:p>
        </p:txBody>
      </p:sp>
      <p:sp>
        <p:nvSpPr>
          <p:cNvPr id="189" name="Shape 189"/>
          <p:cNvSpPr txBox="1"/>
          <p:nvPr/>
        </p:nvSpPr>
        <p:spPr>
          <a:xfrm>
            <a:off x="4578950" y="3893375"/>
            <a:ext cx="2920500" cy="6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Leasing hardware + software</a:t>
            </a:r>
            <a:endParaRPr sz="120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Dynamic pricing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Shape 190"/>
          <p:cNvSpPr txBox="1"/>
          <p:nvPr/>
        </p:nvSpPr>
        <p:spPr>
          <a:xfrm>
            <a:off x="5303000" y="773075"/>
            <a:ext cx="1626900" cy="8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accent6"/>
                </a:solidFill>
              </a:rPr>
              <a:t>Direct to </a:t>
            </a:r>
            <a:r>
              <a:rPr lang="en-US" sz="1200"/>
              <a:t>logistics industry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&amp; territory partnering</a:t>
            </a:r>
            <a:endParaRPr sz="1200"/>
          </a:p>
        </p:txBody>
      </p:sp>
      <p:sp>
        <p:nvSpPr>
          <p:cNvPr id="191" name="Shape 191"/>
          <p:cNvSpPr txBox="1"/>
          <p:nvPr/>
        </p:nvSpPr>
        <p:spPr>
          <a:xfrm>
            <a:off x="5382200" y="2468975"/>
            <a:ext cx="1558200" cy="12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Partnering – 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accent6"/>
                </a:solidFill>
              </a:rPr>
              <a:t>direct sales</a:t>
            </a:r>
            <a:endParaRPr sz="1200">
              <a:solidFill>
                <a:schemeClr val="accent6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192" name="Shape 192"/>
          <p:cNvSpPr txBox="1"/>
          <p:nvPr/>
        </p:nvSpPr>
        <p:spPr>
          <a:xfrm>
            <a:off x="700450" y="696575"/>
            <a:ext cx="1716600" cy="15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Logistics companies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Platooning operators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Navigation operators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Mobile network operators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Vehicle manufacturers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Shape 193"/>
          <p:cNvSpPr txBox="1"/>
          <p:nvPr/>
        </p:nvSpPr>
        <p:spPr>
          <a:xfrm>
            <a:off x="776650" y="3873125"/>
            <a:ext cx="3674700" cy="56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New services implementation </a:t>
            </a:r>
            <a:endParaRPr sz="120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Product development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Partnering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194" name="Shape 194"/>
          <p:cNvSpPr txBox="1"/>
          <p:nvPr/>
        </p:nvSpPr>
        <p:spPr>
          <a:xfrm>
            <a:off x="3834300" y="696575"/>
            <a:ext cx="1558200" cy="15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-Reducing the costs 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-Increasing the road safety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-Step towards autonomous driving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-New business sector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-Reducing carbon emissions</a:t>
            </a:r>
            <a:endParaRPr sz="1200"/>
          </a:p>
        </p:txBody>
      </p:sp>
      <p:sp>
        <p:nvSpPr>
          <p:cNvPr id="195" name="Shape 195"/>
          <p:cNvSpPr txBox="1"/>
          <p:nvPr/>
        </p:nvSpPr>
        <p:spPr>
          <a:xfrm>
            <a:off x="2343375" y="681325"/>
            <a:ext cx="1497900" cy="11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Monitoring platooning services</a:t>
            </a:r>
            <a:endParaRPr sz="120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Efficient use of roads and vehicles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Managing the partnerships</a:t>
            </a:r>
            <a:endParaRPr sz="1200"/>
          </a:p>
        </p:txBody>
      </p:sp>
      <p:sp>
        <p:nvSpPr>
          <p:cNvPr id="196" name="Shape 196"/>
          <p:cNvSpPr txBox="1"/>
          <p:nvPr/>
        </p:nvSpPr>
        <p:spPr>
          <a:xfrm>
            <a:off x="2234025" y="2445000"/>
            <a:ext cx="1716600" cy="6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Innovative software APIs and hardware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RTK/GPS infrastructure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Sensors</a:t>
            </a:r>
            <a:endParaRPr sz="12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>
            <a:spLocks noGrp="1"/>
          </p:cNvSpPr>
          <p:nvPr>
            <p:ph type="ctrTitle"/>
          </p:nvPr>
        </p:nvSpPr>
        <p:spPr>
          <a:xfrm>
            <a:off x="468313" y="265113"/>
            <a:ext cx="8207400" cy="9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Value Proposition</a:t>
            </a:r>
            <a:endParaRPr sz="3600" b="1" i="0" u="sng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Shape 202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16</a:t>
            </a:fld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Shape 203"/>
          <p:cNvSpPr txBox="1"/>
          <p:nvPr/>
        </p:nvSpPr>
        <p:spPr>
          <a:xfrm>
            <a:off x="5751925" y="4979600"/>
            <a:ext cx="3000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900">
                <a:solidFill>
                  <a:srgbClr val="888888"/>
                </a:solidFill>
              </a:rPr>
              <a:t>13.03.2018</a:t>
            </a:r>
            <a:endParaRPr sz="900">
              <a:solidFill>
                <a:srgbClr val="888888"/>
              </a:solidFill>
            </a:endParaRPr>
          </a:p>
        </p:txBody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468300" y="1123375"/>
            <a:ext cx="8207400" cy="17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lvl="0" indent="45720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1"/>
              <a:t>“ Indagon serves a platooning service for vehicle logistics industry, the solution reduces costs while increasing the road safety and reducing the carbon emissions with autonomous driving.”</a:t>
            </a:r>
            <a:endParaRPr sz="1800" b="0" i="1"/>
          </a:p>
          <a:p>
            <a:pPr marL="45720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800" b="0" i="1"/>
          </a:p>
          <a:p>
            <a:pPr marL="342900" lvl="0" indent="-3238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b="0"/>
              <a:t>Indagon is one of the first movers on this market.</a:t>
            </a:r>
            <a:endParaRPr sz="1800" b="0"/>
          </a:p>
          <a:p>
            <a:pPr marL="342900" lvl="0" indent="-3238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b="0"/>
              <a:t>Business value</a:t>
            </a:r>
            <a:endParaRPr sz="1800" b="0"/>
          </a:p>
          <a:p>
            <a:pPr marL="2514600" lvl="5" indent="-215900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asset utilisation optimisation</a:t>
            </a:r>
            <a:endParaRPr sz="1800"/>
          </a:p>
          <a:p>
            <a:pPr marL="2514600" lvl="5" indent="-215900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fuel consumption</a:t>
            </a:r>
            <a:endParaRPr sz="1800"/>
          </a:p>
          <a:p>
            <a:pPr marL="2514600" lvl="5" indent="-215900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labor costs</a:t>
            </a:r>
            <a:endParaRPr sz="1800"/>
          </a:p>
          <a:p>
            <a:pPr marL="342900" lvl="0" indent="-3238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b="0"/>
              <a:t>Societal value</a:t>
            </a:r>
            <a:endParaRPr sz="1800" b="0"/>
          </a:p>
          <a:p>
            <a:pPr marL="2514600" lvl="5" indent="-215900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emission reduction</a:t>
            </a:r>
            <a:endParaRPr sz="1800"/>
          </a:p>
          <a:p>
            <a:pPr marL="2514600" lvl="5" indent="-215900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safety and damage</a:t>
            </a:r>
            <a:endParaRPr sz="1800"/>
          </a:p>
          <a:p>
            <a:pPr marL="2514600" lvl="5" indent="-215900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road capacity optimisation</a:t>
            </a:r>
            <a:endParaRPr sz="18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17</a:t>
            </a:fld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" name="Shape 210"/>
          <p:cNvSpPr txBox="1"/>
          <p:nvPr/>
        </p:nvSpPr>
        <p:spPr>
          <a:xfrm>
            <a:off x="5751925" y="4979600"/>
            <a:ext cx="3000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900">
                <a:solidFill>
                  <a:srgbClr val="888888"/>
                </a:solidFill>
              </a:rPr>
              <a:t>13.03.2018</a:t>
            </a:r>
            <a:endParaRPr sz="900">
              <a:solidFill>
                <a:srgbClr val="888888"/>
              </a:solidFill>
            </a:endParaRPr>
          </a:p>
        </p:txBody>
      </p:sp>
      <p:pic>
        <p:nvPicPr>
          <p:cNvPr id="211" name="Shape 2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6650" y="96475"/>
            <a:ext cx="7590688" cy="4674801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212" name="Shape 212"/>
          <p:cNvSpPr txBox="1"/>
          <p:nvPr/>
        </p:nvSpPr>
        <p:spPr>
          <a:xfrm>
            <a:off x="6750425" y="773075"/>
            <a:ext cx="1626900" cy="187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Road logistics industry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Long distance public transportation services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Effective delivery channels</a:t>
            </a:r>
            <a:endParaRPr sz="1200"/>
          </a:p>
        </p:txBody>
      </p:sp>
      <p:sp>
        <p:nvSpPr>
          <p:cNvPr id="213" name="Shape 213"/>
          <p:cNvSpPr txBox="1"/>
          <p:nvPr/>
        </p:nvSpPr>
        <p:spPr>
          <a:xfrm>
            <a:off x="4578950" y="3893375"/>
            <a:ext cx="2920500" cy="6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Leasing hardware + software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Dynamic pricing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Shape 214"/>
          <p:cNvSpPr txBox="1"/>
          <p:nvPr/>
        </p:nvSpPr>
        <p:spPr>
          <a:xfrm>
            <a:off x="5303000" y="773075"/>
            <a:ext cx="1626900" cy="8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accent6"/>
                </a:solidFill>
              </a:rPr>
              <a:t>Direct to </a:t>
            </a:r>
            <a:r>
              <a:rPr lang="en-US" sz="1200"/>
              <a:t>logistics industry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&amp; territory partnering</a:t>
            </a:r>
            <a:endParaRPr sz="1200"/>
          </a:p>
        </p:txBody>
      </p:sp>
      <p:sp>
        <p:nvSpPr>
          <p:cNvPr id="215" name="Shape 215"/>
          <p:cNvSpPr txBox="1"/>
          <p:nvPr/>
        </p:nvSpPr>
        <p:spPr>
          <a:xfrm>
            <a:off x="5382200" y="2468975"/>
            <a:ext cx="1558200" cy="12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Partnering – 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accent6"/>
                </a:solidFill>
              </a:rPr>
              <a:t>direct sales</a:t>
            </a:r>
            <a:endParaRPr sz="1200">
              <a:solidFill>
                <a:schemeClr val="accent6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216" name="Shape 216"/>
          <p:cNvSpPr txBox="1"/>
          <p:nvPr/>
        </p:nvSpPr>
        <p:spPr>
          <a:xfrm>
            <a:off x="700450" y="696575"/>
            <a:ext cx="1716600" cy="15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Logistics companies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Platooning operators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Navigation operators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Mobile network operators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Vehicle manufacturers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Shape 217"/>
          <p:cNvSpPr txBox="1"/>
          <p:nvPr/>
        </p:nvSpPr>
        <p:spPr>
          <a:xfrm>
            <a:off x="776650" y="3873125"/>
            <a:ext cx="3674700" cy="56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New services implementation 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Product development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Partnering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218" name="Shape 218"/>
          <p:cNvSpPr txBox="1"/>
          <p:nvPr/>
        </p:nvSpPr>
        <p:spPr>
          <a:xfrm>
            <a:off x="3834300" y="696575"/>
            <a:ext cx="1558200" cy="15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-Reducing the costs 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-Increasing the road safety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-Step towards autonomous driving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-New business sector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-Reducing carbon emissions</a:t>
            </a:r>
            <a:endParaRPr sz="1200"/>
          </a:p>
        </p:txBody>
      </p:sp>
      <p:sp>
        <p:nvSpPr>
          <p:cNvPr id="219" name="Shape 219"/>
          <p:cNvSpPr txBox="1"/>
          <p:nvPr/>
        </p:nvSpPr>
        <p:spPr>
          <a:xfrm>
            <a:off x="2343375" y="681325"/>
            <a:ext cx="1497900" cy="11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200">
                <a:solidFill>
                  <a:schemeClr val="dk1"/>
                </a:solidFill>
              </a:rPr>
              <a:t>Monitoring platooning services</a:t>
            </a:r>
            <a:endParaRPr sz="1200"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200">
                <a:solidFill>
                  <a:schemeClr val="dk1"/>
                </a:solidFill>
              </a:rPr>
              <a:t>Efficient use of roads and vehicles</a:t>
            </a:r>
            <a:endParaRPr sz="1200"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200">
                <a:solidFill>
                  <a:schemeClr val="dk1"/>
                </a:solidFill>
              </a:rPr>
              <a:t>Managing the partnerships</a:t>
            </a:r>
            <a:endParaRPr sz="1200">
              <a:solidFill>
                <a:schemeClr val="dk1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220" name="Shape 220"/>
          <p:cNvSpPr txBox="1"/>
          <p:nvPr/>
        </p:nvSpPr>
        <p:spPr>
          <a:xfrm>
            <a:off x="2234025" y="2445000"/>
            <a:ext cx="1716600" cy="6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Innovative software APIs and hardware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RTK/GPS infrastructure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Sensors</a:t>
            </a:r>
            <a:endParaRPr sz="12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 txBox="1">
            <a:spLocks noGrp="1"/>
          </p:cNvSpPr>
          <p:nvPr>
            <p:ph type="ctrTitle"/>
          </p:nvPr>
        </p:nvSpPr>
        <p:spPr>
          <a:xfrm>
            <a:off x="468313" y="265113"/>
            <a:ext cx="8207400" cy="9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Customer Relationships, Segments &amp; Channels </a:t>
            </a:r>
            <a:endParaRPr sz="3600" b="1" i="0" u="sng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" name="Shape 226"/>
          <p:cNvSpPr txBox="1">
            <a:spLocks noGrp="1"/>
          </p:cNvSpPr>
          <p:nvPr>
            <p:ph type="body" idx="1"/>
          </p:nvPr>
        </p:nvSpPr>
        <p:spPr>
          <a:xfrm>
            <a:off x="468300" y="1449501"/>
            <a:ext cx="8207400" cy="31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lvl="0" indent="-3619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/>
              <a:t>Niche Market</a:t>
            </a:r>
            <a:endParaRPr sz="2400" b="0"/>
          </a:p>
          <a:p>
            <a:pPr marL="342900" lvl="0" indent="-3619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/>
              <a:t>Value Proposition is delivered by partnering with potential paying customers</a:t>
            </a:r>
            <a:endParaRPr sz="2400" b="0"/>
          </a:p>
          <a:p>
            <a:pPr marL="342900" lvl="0" indent="-3619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/>
              <a:t>Indagon is a key player in the industry taking part in the development and research</a:t>
            </a:r>
            <a:endParaRPr sz="2400" b="0"/>
          </a:p>
          <a:p>
            <a:pPr marL="0" marR="0" lvl="0" indent="0" algn="l" rtl="0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sz="21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" name="Shape 227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18</a:t>
            </a:fld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Shape 228"/>
          <p:cNvSpPr txBox="1"/>
          <p:nvPr/>
        </p:nvSpPr>
        <p:spPr>
          <a:xfrm>
            <a:off x="5751925" y="4979600"/>
            <a:ext cx="3000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900">
                <a:solidFill>
                  <a:srgbClr val="888888"/>
                </a:solidFill>
              </a:rPr>
              <a:t>13.03.2018</a:t>
            </a:r>
            <a:endParaRPr sz="900">
              <a:solidFill>
                <a:srgbClr val="888888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 txBox="1">
            <a:spLocks noGrp="1"/>
          </p:cNvSpPr>
          <p:nvPr>
            <p:ph type="ctrTitle"/>
          </p:nvPr>
        </p:nvSpPr>
        <p:spPr>
          <a:xfrm>
            <a:off x="468313" y="265113"/>
            <a:ext cx="8207400" cy="9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Cost Structure &amp; Revenue Streams</a:t>
            </a:r>
            <a:endParaRPr sz="3600" b="1" i="0" u="sng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" name="Shape 234"/>
          <p:cNvSpPr txBox="1">
            <a:spLocks noGrp="1"/>
          </p:cNvSpPr>
          <p:nvPr>
            <p:ph type="body" idx="1"/>
          </p:nvPr>
        </p:nvSpPr>
        <p:spPr>
          <a:xfrm>
            <a:off x="468289" y="1337936"/>
            <a:ext cx="8207400" cy="33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lvl="0" indent="-3619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/>
              <a:t>R &amp; D costs</a:t>
            </a:r>
            <a:endParaRPr sz="2400" b="0"/>
          </a:p>
          <a:p>
            <a:pPr marL="342900" lvl="0" indent="-3619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/>
              <a:t>Partnering</a:t>
            </a:r>
            <a:br>
              <a:rPr lang="en-US" sz="2400" b="0"/>
            </a:br>
            <a:endParaRPr sz="2400" b="0"/>
          </a:p>
          <a:p>
            <a:pPr marL="342900" lvl="0" indent="-3619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/>
              <a:t>Revenue streams from successful value delivery</a:t>
            </a:r>
            <a:endParaRPr sz="2400" b="0"/>
          </a:p>
          <a:p>
            <a:pPr marL="342900" lvl="0" indent="-3619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/>
              <a:t>Goal is leasing hardware and software</a:t>
            </a:r>
            <a:endParaRPr sz="2400" b="0"/>
          </a:p>
          <a:p>
            <a:pPr marL="342900" lvl="0" indent="-3619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/>
              <a:t>Dynamic pricing</a:t>
            </a:r>
            <a:endParaRPr sz="2400" b="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1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Shape 235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19</a:t>
            </a:fld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" name="Shape 236"/>
          <p:cNvSpPr txBox="1"/>
          <p:nvPr/>
        </p:nvSpPr>
        <p:spPr>
          <a:xfrm>
            <a:off x="5751925" y="4979600"/>
            <a:ext cx="3000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900">
                <a:solidFill>
                  <a:srgbClr val="888888"/>
                </a:solidFill>
              </a:rPr>
              <a:t>13.03.2018</a:t>
            </a:r>
            <a:endParaRPr sz="900">
              <a:solidFill>
                <a:srgbClr val="888888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ctrTitle"/>
          </p:nvPr>
        </p:nvSpPr>
        <p:spPr>
          <a:xfrm>
            <a:off x="468300" y="1767257"/>
            <a:ext cx="8207400" cy="11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/>
              <a:t>Agenda</a:t>
            </a:r>
            <a:endParaRPr sz="4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Shape 62"/>
          <p:cNvSpPr txBox="1">
            <a:spLocks noGrp="1"/>
          </p:cNvSpPr>
          <p:nvPr>
            <p:ph type="subTitle" idx="1"/>
          </p:nvPr>
        </p:nvSpPr>
        <p:spPr>
          <a:xfrm>
            <a:off x="468300" y="3234177"/>
            <a:ext cx="5495400" cy="12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 sz="2400" i="0"/>
              <a:t>Introduction</a:t>
            </a:r>
            <a:endParaRPr sz="2400" i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 sz="2400" i="0"/>
              <a:t>Architecture</a:t>
            </a:r>
            <a:endParaRPr sz="2400" i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 sz="2400" i="0"/>
              <a:t>Scenarios</a:t>
            </a:r>
            <a:endParaRPr sz="2400" i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 sz="2400" i="0"/>
              <a:t>VNC models </a:t>
            </a:r>
            <a:endParaRPr sz="2400" i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 sz="2400" i="0"/>
              <a:t>BMC &amp; Porter’s 5 forces</a:t>
            </a:r>
            <a:endParaRPr sz="2400" i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20</a:t>
            </a:fld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Shape 242"/>
          <p:cNvSpPr txBox="1"/>
          <p:nvPr/>
        </p:nvSpPr>
        <p:spPr>
          <a:xfrm>
            <a:off x="5751925" y="4979600"/>
            <a:ext cx="3000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900">
                <a:solidFill>
                  <a:srgbClr val="888888"/>
                </a:solidFill>
              </a:rPr>
              <a:t>13.03.2018</a:t>
            </a:r>
            <a:endParaRPr sz="900">
              <a:solidFill>
                <a:srgbClr val="888888"/>
              </a:solidFill>
            </a:endParaRPr>
          </a:p>
        </p:txBody>
      </p:sp>
      <p:pic>
        <p:nvPicPr>
          <p:cNvPr id="243" name="Shape 2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6650" y="96475"/>
            <a:ext cx="7590688" cy="4674801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244" name="Shape 244"/>
          <p:cNvSpPr txBox="1"/>
          <p:nvPr/>
        </p:nvSpPr>
        <p:spPr>
          <a:xfrm>
            <a:off x="6819125" y="773075"/>
            <a:ext cx="1558200" cy="187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Road logistics industry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Long distance public transportation services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Effective delivery channels</a:t>
            </a:r>
            <a:endParaRPr sz="1200"/>
          </a:p>
        </p:txBody>
      </p:sp>
      <p:sp>
        <p:nvSpPr>
          <p:cNvPr id="245" name="Shape 245"/>
          <p:cNvSpPr txBox="1"/>
          <p:nvPr/>
        </p:nvSpPr>
        <p:spPr>
          <a:xfrm>
            <a:off x="4578950" y="3893375"/>
            <a:ext cx="2920500" cy="6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Leasing hardware + software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Dynamic pricing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Shape 246"/>
          <p:cNvSpPr txBox="1"/>
          <p:nvPr/>
        </p:nvSpPr>
        <p:spPr>
          <a:xfrm>
            <a:off x="5303000" y="773075"/>
            <a:ext cx="1626900" cy="8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Direct to logistics industry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&amp; territory partnering</a:t>
            </a:r>
            <a:endParaRPr sz="1200"/>
          </a:p>
        </p:txBody>
      </p:sp>
      <p:sp>
        <p:nvSpPr>
          <p:cNvPr id="247" name="Shape 247"/>
          <p:cNvSpPr txBox="1"/>
          <p:nvPr/>
        </p:nvSpPr>
        <p:spPr>
          <a:xfrm>
            <a:off x="5382200" y="2468975"/>
            <a:ext cx="1558200" cy="12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Partnering – 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direct sales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248" name="Shape 248"/>
          <p:cNvSpPr txBox="1"/>
          <p:nvPr/>
        </p:nvSpPr>
        <p:spPr>
          <a:xfrm>
            <a:off x="700450" y="696575"/>
            <a:ext cx="1716600" cy="15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Logistics companies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Platooning operators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Navigation operators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Mobile network operators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Vehicle manufacturers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Shape 249"/>
          <p:cNvSpPr txBox="1"/>
          <p:nvPr/>
        </p:nvSpPr>
        <p:spPr>
          <a:xfrm>
            <a:off x="776650" y="3873125"/>
            <a:ext cx="3674700" cy="56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New services implementation 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Product development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Partnering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250" name="Shape 250"/>
          <p:cNvSpPr txBox="1"/>
          <p:nvPr/>
        </p:nvSpPr>
        <p:spPr>
          <a:xfrm>
            <a:off x="3834300" y="696575"/>
            <a:ext cx="1558200" cy="15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-Reducing the costs 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-Increasing the road safety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-Step towards autonomous driving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-New business sector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-Reducing carbon emissions</a:t>
            </a:r>
            <a:endParaRPr sz="1200"/>
          </a:p>
        </p:txBody>
      </p:sp>
      <p:sp>
        <p:nvSpPr>
          <p:cNvPr id="251" name="Shape 251"/>
          <p:cNvSpPr txBox="1"/>
          <p:nvPr/>
        </p:nvSpPr>
        <p:spPr>
          <a:xfrm>
            <a:off x="2343375" y="681325"/>
            <a:ext cx="1497900" cy="11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Monitoring platooning services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Efficient use of roads and vehicles</a:t>
            </a:r>
            <a:endParaRPr sz="1200"/>
          </a:p>
        </p:txBody>
      </p:sp>
      <p:sp>
        <p:nvSpPr>
          <p:cNvPr id="252" name="Shape 252"/>
          <p:cNvSpPr txBox="1"/>
          <p:nvPr/>
        </p:nvSpPr>
        <p:spPr>
          <a:xfrm>
            <a:off x="2234025" y="2445000"/>
            <a:ext cx="1716600" cy="6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Innovative software APIs and hardware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RTK/GPS infrastructure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Sensors</a:t>
            </a:r>
            <a:endParaRPr sz="12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Shape 257"/>
          <p:cNvSpPr txBox="1">
            <a:spLocks noGrp="1"/>
          </p:cNvSpPr>
          <p:nvPr>
            <p:ph type="ctrTitle"/>
          </p:nvPr>
        </p:nvSpPr>
        <p:spPr>
          <a:xfrm>
            <a:off x="468313" y="265113"/>
            <a:ext cx="8207400" cy="9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Key Partners, Activities &amp; Resources </a:t>
            </a:r>
            <a:endParaRPr sz="3600" b="1" i="0" u="sng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Shape 258"/>
          <p:cNvSpPr txBox="1">
            <a:spLocks noGrp="1"/>
          </p:cNvSpPr>
          <p:nvPr>
            <p:ph type="body" idx="1"/>
          </p:nvPr>
        </p:nvSpPr>
        <p:spPr>
          <a:xfrm>
            <a:off x="468289" y="1261736"/>
            <a:ext cx="8207400" cy="33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lvl="0" indent="-3619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/>
              <a:t>Key partners</a:t>
            </a:r>
            <a:endParaRPr sz="2400" b="0"/>
          </a:p>
          <a:p>
            <a:pPr marL="1371600" lvl="0" indent="-381000" rtl="0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 b="0"/>
              <a:t>vehicle manufacturers</a:t>
            </a:r>
            <a:r>
              <a:rPr lang="en-US" sz="2400"/>
              <a:t>, </a:t>
            </a:r>
            <a:r>
              <a:rPr lang="en-US" sz="2400" b="0"/>
              <a:t>logistics companies</a:t>
            </a:r>
            <a:r>
              <a:rPr lang="en-US" sz="2400"/>
              <a:t>, </a:t>
            </a:r>
            <a:r>
              <a:rPr lang="en-US" sz="2400" b="0"/>
              <a:t>platooning operators</a:t>
            </a:r>
            <a:r>
              <a:rPr lang="en-US" sz="2400"/>
              <a:t>, </a:t>
            </a:r>
            <a:r>
              <a:rPr lang="en-US" sz="2400" b="0"/>
              <a:t>navigation operators</a:t>
            </a:r>
            <a:r>
              <a:rPr lang="en-US" sz="2400"/>
              <a:t>, </a:t>
            </a:r>
            <a:r>
              <a:rPr lang="en-US" sz="2400" b="0"/>
              <a:t>mobile network operators</a:t>
            </a:r>
            <a:endParaRPr sz="2400" b="0"/>
          </a:p>
          <a:p>
            <a:pPr marL="342900" lvl="0" indent="-3619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/>
              <a:t>Key activities</a:t>
            </a:r>
            <a:endParaRPr sz="2400" b="0"/>
          </a:p>
          <a:p>
            <a:pPr marL="1371600" lvl="0" indent="-381000" rtl="0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 b="0"/>
              <a:t>platooning services, researching efficient use of roads and vehicles, managing the partnerships</a:t>
            </a:r>
            <a:endParaRPr sz="2400" b="0"/>
          </a:p>
          <a:p>
            <a:pPr marL="342900" lvl="0" indent="-36195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/>
              <a:t>Key resources</a:t>
            </a:r>
            <a:endParaRPr sz="2400" b="0"/>
          </a:p>
          <a:p>
            <a:pPr marL="1371600" lvl="0" indent="-381000" rtl="0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 b="0"/>
              <a:t>innovative software APIs and hardware, RTK/GPS infrastructure and sensors.</a:t>
            </a:r>
            <a:endParaRPr sz="2400" b="0"/>
          </a:p>
          <a:p>
            <a:pPr marL="0" marR="0" lvl="0" indent="0" algn="l" rtl="0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sz="21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Shape 259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21</a:t>
            </a:fld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Shape 260"/>
          <p:cNvSpPr txBox="1"/>
          <p:nvPr/>
        </p:nvSpPr>
        <p:spPr>
          <a:xfrm>
            <a:off x="5751925" y="4979600"/>
            <a:ext cx="3000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900">
                <a:solidFill>
                  <a:srgbClr val="888888"/>
                </a:solidFill>
              </a:rPr>
              <a:t>13.03.2018</a:t>
            </a:r>
            <a:endParaRPr sz="900">
              <a:solidFill>
                <a:srgbClr val="888888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Shape 265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22</a:t>
            </a:fld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Shape 266"/>
          <p:cNvSpPr txBox="1"/>
          <p:nvPr/>
        </p:nvSpPr>
        <p:spPr>
          <a:xfrm>
            <a:off x="5751925" y="4979600"/>
            <a:ext cx="3000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900">
                <a:solidFill>
                  <a:srgbClr val="888888"/>
                </a:solidFill>
              </a:rPr>
              <a:t>13.03.2018</a:t>
            </a:r>
            <a:endParaRPr sz="900">
              <a:solidFill>
                <a:srgbClr val="888888"/>
              </a:solidFill>
            </a:endParaRPr>
          </a:p>
        </p:txBody>
      </p:sp>
      <p:pic>
        <p:nvPicPr>
          <p:cNvPr id="267" name="Shape 2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6650" y="96475"/>
            <a:ext cx="7590688" cy="4674801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268" name="Shape 268"/>
          <p:cNvSpPr txBox="1"/>
          <p:nvPr/>
        </p:nvSpPr>
        <p:spPr>
          <a:xfrm>
            <a:off x="6819125" y="773075"/>
            <a:ext cx="1558200" cy="187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accent4"/>
                </a:solidFill>
              </a:rPr>
              <a:t>- Road logistics industry</a:t>
            </a:r>
            <a:endParaRPr sz="1200">
              <a:solidFill>
                <a:schemeClr val="accent4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Long distance public transportation services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Effective delivery channels</a:t>
            </a:r>
            <a:endParaRPr sz="1200"/>
          </a:p>
        </p:txBody>
      </p:sp>
      <p:sp>
        <p:nvSpPr>
          <p:cNvPr id="269" name="Shape 269"/>
          <p:cNvSpPr txBox="1"/>
          <p:nvPr/>
        </p:nvSpPr>
        <p:spPr>
          <a:xfrm>
            <a:off x="4578950" y="3893375"/>
            <a:ext cx="2920500" cy="6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Leasing hardware + software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Dynamic pricing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" name="Shape 270"/>
          <p:cNvSpPr txBox="1"/>
          <p:nvPr/>
        </p:nvSpPr>
        <p:spPr>
          <a:xfrm>
            <a:off x="5303000" y="773075"/>
            <a:ext cx="1626900" cy="8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Direct to logistics industry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&amp; territory partnering</a:t>
            </a:r>
            <a:endParaRPr sz="1200"/>
          </a:p>
        </p:txBody>
      </p:sp>
      <p:sp>
        <p:nvSpPr>
          <p:cNvPr id="271" name="Shape 271"/>
          <p:cNvSpPr txBox="1"/>
          <p:nvPr/>
        </p:nvSpPr>
        <p:spPr>
          <a:xfrm>
            <a:off x="5382200" y="2468975"/>
            <a:ext cx="1558200" cy="12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Partnering – 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direct sales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272" name="Shape 272"/>
          <p:cNvSpPr txBox="1"/>
          <p:nvPr/>
        </p:nvSpPr>
        <p:spPr>
          <a:xfrm>
            <a:off x="700450" y="696575"/>
            <a:ext cx="1716600" cy="15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accent4"/>
                </a:solidFill>
              </a:rPr>
              <a:t>- Logistics companies</a:t>
            </a:r>
            <a:endParaRPr sz="1200">
              <a:solidFill>
                <a:schemeClr val="accent4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Platooning operators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Navigation operators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Mobile network operators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Vehicle manufacturers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Shape 273"/>
          <p:cNvSpPr txBox="1"/>
          <p:nvPr/>
        </p:nvSpPr>
        <p:spPr>
          <a:xfrm>
            <a:off x="776650" y="3873125"/>
            <a:ext cx="3674700" cy="56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New services implementation 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Product development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Partnering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274" name="Shape 274"/>
          <p:cNvSpPr txBox="1"/>
          <p:nvPr/>
        </p:nvSpPr>
        <p:spPr>
          <a:xfrm>
            <a:off x="3834300" y="696575"/>
            <a:ext cx="1558200" cy="15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-Reducing the costs 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-Increasing the road safety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-Step towards autonomous driving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-New business sector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-Reducing carbon emissions</a:t>
            </a:r>
            <a:endParaRPr sz="1200"/>
          </a:p>
        </p:txBody>
      </p:sp>
      <p:sp>
        <p:nvSpPr>
          <p:cNvPr id="275" name="Shape 275"/>
          <p:cNvSpPr txBox="1"/>
          <p:nvPr/>
        </p:nvSpPr>
        <p:spPr>
          <a:xfrm>
            <a:off x="2343375" y="681325"/>
            <a:ext cx="1497900" cy="11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Monitoring platooning services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Efficient use of roads and vehicles</a:t>
            </a:r>
            <a:endParaRPr sz="1200"/>
          </a:p>
        </p:txBody>
      </p:sp>
      <p:sp>
        <p:nvSpPr>
          <p:cNvPr id="276" name="Shape 276"/>
          <p:cNvSpPr txBox="1"/>
          <p:nvPr/>
        </p:nvSpPr>
        <p:spPr>
          <a:xfrm>
            <a:off x="2234025" y="2445000"/>
            <a:ext cx="1716600" cy="6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Innovative software APIs and hardware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RTK/GPS infrastructure</a:t>
            </a:r>
            <a:endParaRPr sz="12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- Sensors</a:t>
            </a:r>
            <a:endParaRPr sz="12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hape 281"/>
          <p:cNvSpPr txBox="1">
            <a:spLocks noGrp="1"/>
          </p:cNvSpPr>
          <p:nvPr>
            <p:ph type="ctrTitle"/>
          </p:nvPr>
        </p:nvSpPr>
        <p:spPr>
          <a:xfrm>
            <a:off x="468313" y="265113"/>
            <a:ext cx="8207400" cy="9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Porter’s 5 Forces</a:t>
            </a:r>
            <a:endParaRPr sz="3600" b="1" i="0" u="sng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2" name="Shape 282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23</a:t>
            </a:fld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3" name="Shape 283"/>
          <p:cNvSpPr txBox="1"/>
          <p:nvPr/>
        </p:nvSpPr>
        <p:spPr>
          <a:xfrm>
            <a:off x="5751925" y="4979600"/>
            <a:ext cx="3000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900">
                <a:solidFill>
                  <a:srgbClr val="888888"/>
                </a:solidFill>
              </a:rPr>
              <a:t>13.03.2018</a:t>
            </a:r>
            <a:endParaRPr sz="900">
              <a:solidFill>
                <a:srgbClr val="888888"/>
              </a:solidFill>
            </a:endParaRPr>
          </a:p>
        </p:txBody>
      </p:sp>
      <p:sp>
        <p:nvSpPr>
          <p:cNvPr id="284" name="Shape 284"/>
          <p:cNvSpPr/>
          <p:nvPr/>
        </p:nvSpPr>
        <p:spPr>
          <a:xfrm>
            <a:off x="3109050" y="2127001"/>
            <a:ext cx="2997300" cy="1403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Shape 285"/>
          <p:cNvSpPr/>
          <p:nvPr/>
        </p:nvSpPr>
        <p:spPr>
          <a:xfrm>
            <a:off x="162275" y="1603775"/>
            <a:ext cx="3226500" cy="2545500"/>
          </a:xfrm>
          <a:prstGeom prst="homePlate">
            <a:avLst>
              <a:gd name="adj" fmla="val 19183"/>
            </a:avLst>
          </a:prstGeom>
          <a:solidFill>
            <a:schemeClr val="lt1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Shape 286"/>
          <p:cNvSpPr/>
          <p:nvPr/>
        </p:nvSpPr>
        <p:spPr>
          <a:xfrm flipH="1">
            <a:off x="5826450" y="1603725"/>
            <a:ext cx="3226500" cy="2545500"/>
          </a:xfrm>
          <a:prstGeom prst="homePlate">
            <a:avLst>
              <a:gd name="adj" fmla="val 19183"/>
            </a:avLst>
          </a:prstGeom>
          <a:solidFill>
            <a:schemeClr val="lt1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Shape 287"/>
          <p:cNvSpPr/>
          <p:nvPr/>
        </p:nvSpPr>
        <p:spPr>
          <a:xfrm>
            <a:off x="3108725" y="805900"/>
            <a:ext cx="3000000" cy="1623525"/>
          </a:xfrm>
          <a:prstGeom prst="flowChartOffpageConnector">
            <a:avLst/>
          </a:prstGeom>
          <a:solidFill>
            <a:schemeClr val="lt1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Shape 288"/>
          <p:cNvSpPr txBox="1"/>
          <p:nvPr/>
        </p:nvSpPr>
        <p:spPr>
          <a:xfrm>
            <a:off x="3159750" y="759575"/>
            <a:ext cx="2946600" cy="128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u="sng"/>
              <a:t>Potential new entrants</a:t>
            </a:r>
            <a:endParaRPr sz="1200" b="1" u="sng"/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US" sz="1200"/>
              <a:t>High</a:t>
            </a:r>
            <a:endParaRPr sz="1200"/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US" sz="1200"/>
              <a:t>New technological developments</a:t>
            </a:r>
            <a:endParaRPr sz="1200"/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US" sz="1200"/>
              <a:t>Innovative ecosystem model</a:t>
            </a:r>
            <a:endParaRPr sz="1200"/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US" sz="1200"/>
              <a:t>Competition from tech giants Google, Tesla, Uber</a:t>
            </a:r>
            <a:endParaRPr sz="1200"/>
          </a:p>
        </p:txBody>
      </p:sp>
      <p:sp>
        <p:nvSpPr>
          <p:cNvPr id="289" name="Shape 289"/>
          <p:cNvSpPr/>
          <p:nvPr/>
        </p:nvSpPr>
        <p:spPr>
          <a:xfrm rot="10800000" flipH="1">
            <a:off x="3109050" y="3276600"/>
            <a:ext cx="2997300" cy="1505150"/>
          </a:xfrm>
          <a:prstGeom prst="flowChartOffpageConnector">
            <a:avLst/>
          </a:prstGeom>
          <a:solidFill>
            <a:schemeClr val="lt1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0" name="Shape 290"/>
          <p:cNvSpPr txBox="1"/>
          <p:nvPr/>
        </p:nvSpPr>
        <p:spPr>
          <a:xfrm>
            <a:off x="349900" y="1546400"/>
            <a:ext cx="2649600" cy="260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u="sng"/>
              <a:t>Bargaining Power of Suppliers</a:t>
            </a:r>
            <a:endParaRPr sz="1200" b="1" u="sng"/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US" sz="1200"/>
              <a:t>Varies in high degree, but high in present case</a:t>
            </a:r>
            <a:endParaRPr sz="1200"/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US" sz="1200"/>
              <a:t>Truck OEMs developing their own platooning systems - need to bargain much</a:t>
            </a:r>
            <a:endParaRPr sz="1200"/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US" sz="1200"/>
              <a:t>Scania, Volvo, Daimler and other</a:t>
            </a:r>
            <a:r>
              <a:rPr lang="en-US" sz="1200" u="sng"/>
              <a:t> </a:t>
            </a:r>
            <a:endParaRPr sz="1200" u="sng"/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US" sz="1200"/>
              <a:t>GPS/RTK - Indagon, Leica, Trimble and other</a:t>
            </a:r>
            <a:endParaRPr sz="1200"/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US" sz="1200"/>
              <a:t>V2V communication, sensors and other</a:t>
            </a:r>
            <a:endParaRPr sz="1200"/>
          </a:p>
        </p:txBody>
      </p:sp>
      <p:sp>
        <p:nvSpPr>
          <p:cNvPr id="291" name="Shape 291"/>
          <p:cNvSpPr txBox="1"/>
          <p:nvPr/>
        </p:nvSpPr>
        <p:spPr>
          <a:xfrm>
            <a:off x="3171450" y="2308100"/>
            <a:ext cx="2745900" cy="44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u="sng"/>
              <a:t>Intra-Industry Rivalry</a:t>
            </a:r>
            <a:endParaRPr sz="1200" b="1" u="sng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u="sng"/>
              <a:t>Strategic Business Unit</a:t>
            </a:r>
            <a:endParaRPr sz="1200" b="1" u="sng"/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US" sz="1200"/>
              <a:t>Difficult to measure varies with new entrants</a:t>
            </a:r>
            <a:endParaRPr sz="1200"/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US" sz="1200"/>
              <a:t>Main rivalry with Truck OEMs</a:t>
            </a:r>
            <a:endParaRPr sz="1200"/>
          </a:p>
        </p:txBody>
      </p:sp>
      <p:sp>
        <p:nvSpPr>
          <p:cNvPr id="292" name="Shape 292"/>
          <p:cNvSpPr txBox="1"/>
          <p:nvPr/>
        </p:nvSpPr>
        <p:spPr>
          <a:xfrm>
            <a:off x="6350250" y="1603775"/>
            <a:ext cx="2649600" cy="254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u="sng"/>
              <a:t>Bargaining Power of Buyers</a:t>
            </a:r>
            <a:endParaRPr sz="1200" b="1" u="sng"/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US" sz="1200"/>
              <a:t>High bargaining power by the customers</a:t>
            </a:r>
            <a:endParaRPr sz="1200"/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US" sz="1200">
                <a:solidFill>
                  <a:schemeClr val="dk1"/>
                </a:solidFill>
              </a:rPr>
              <a:t>No regulations for full-scale platooning</a:t>
            </a:r>
            <a:endParaRPr sz="1200"/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US" sz="1200"/>
              <a:t>Logistics companies are prime customers (DHL, FedEx, DB schenker and other </a:t>
            </a:r>
            <a:endParaRPr sz="1200"/>
          </a:p>
        </p:txBody>
      </p:sp>
      <p:sp>
        <p:nvSpPr>
          <p:cNvPr id="293" name="Shape 293"/>
          <p:cNvSpPr txBox="1"/>
          <p:nvPr/>
        </p:nvSpPr>
        <p:spPr>
          <a:xfrm>
            <a:off x="3265725" y="3675925"/>
            <a:ext cx="2745900" cy="110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u="sng"/>
              <a:t>Substitute Products and Services</a:t>
            </a:r>
            <a:endParaRPr sz="1200" b="1" u="sng"/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US" sz="1200"/>
              <a:t>May not be an issue</a:t>
            </a:r>
            <a:endParaRPr sz="1200"/>
          </a:p>
          <a:p>
            <a: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US" sz="1200"/>
              <a:t>Threat from new versions of products </a:t>
            </a:r>
            <a:endParaRPr sz="12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Shape 298"/>
          <p:cNvSpPr txBox="1">
            <a:spLocks noGrp="1"/>
          </p:cNvSpPr>
          <p:nvPr>
            <p:ph type="ctrTitle"/>
          </p:nvPr>
        </p:nvSpPr>
        <p:spPr>
          <a:xfrm>
            <a:off x="468325" y="1417632"/>
            <a:ext cx="8207400" cy="11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Summary</a:t>
            </a:r>
            <a:endParaRPr sz="72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9" name="Shape 299"/>
          <p:cNvSpPr txBox="1">
            <a:spLocks noGrp="1"/>
          </p:cNvSpPr>
          <p:nvPr>
            <p:ph type="subTitle" idx="1"/>
          </p:nvPr>
        </p:nvSpPr>
        <p:spPr>
          <a:xfrm>
            <a:off x="468325" y="2871102"/>
            <a:ext cx="5495400" cy="12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 sz="2400" i="0"/>
              <a:t>Introduction</a:t>
            </a:r>
            <a:endParaRPr sz="2400" i="0"/>
          </a:p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 sz="2400" i="0"/>
              <a:t>Architecture</a:t>
            </a:r>
            <a:endParaRPr sz="2400" i="0"/>
          </a:p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 sz="2400" i="0"/>
              <a:t>Scenarios</a:t>
            </a:r>
            <a:endParaRPr sz="2400" i="0"/>
          </a:p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 sz="2400" i="0"/>
              <a:t>VNC models </a:t>
            </a:r>
            <a:endParaRPr sz="2400" i="0"/>
          </a:p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 sz="2400" i="0"/>
              <a:t>BMC &amp; Porter’s 5 forces</a:t>
            </a:r>
            <a:endParaRPr sz="2400" i="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endParaRPr sz="2400" i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Shape 304"/>
          <p:cNvSpPr txBox="1">
            <a:spLocks noGrp="1"/>
          </p:cNvSpPr>
          <p:nvPr>
            <p:ph type="ctrTitle"/>
          </p:nvPr>
        </p:nvSpPr>
        <p:spPr>
          <a:xfrm>
            <a:off x="468313" y="1417636"/>
            <a:ext cx="8207400" cy="29520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Thank you</a:t>
            </a:r>
            <a:endParaRPr sz="72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5" name="Shape 305"/>
          <p:cNvSpPr txBox="1">
            <a:spLocks noGrp="1"/>
          </p:cNvSpPr>
          <p:nvPr>
            <p:ph type="subTitle" idx="1"/>
          </p:nvPr>
        </p:nvSpPr>
        <p:spPr>
          <a:xfrm>
            <a:off x="468314" y="4429748"/>
            <a:ext cx="5495400" cy="6600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/>
              <a:t>Questions?</a:t>
            </a:r>
            <a:endParaRPr sz="1600" b="0" i="1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ctrTitle"/>
          </p:nvPr>
        </p:nvSpPr>
        <p:spPr>
          <a:xfrm>
            <a:off x="468325" y="1593550"/>
            <a:ext cx="8183700" cy="21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Introduction</a:t>
            </a:r>
            <a:endParaRPr sz="72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ctrTitle"/>
          </p:nvPr>
        </p:nvSpPr>
        <p:spPr>
          <a:xfrm>
            <a:off x="405088" y="265113"/>
            <a:ext cx="8207400" cy="9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Introduction</a:t>
            </a:r>
            <a:endParaRPr sz="36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468300" y="898526"/>
            <a:ext cx="8207400" cy="291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/>
              <a:t>Indagon</a:t>
            </a:r>
            <a:r>
              <a:rPr lang="en-US" b="0"/>
              <a:t> - 16 years old company</a:t>
            </a:r>
            <a:endParaRPr b="0"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 b="0"/>
              <a:t>Provider of professional positioning solutions for mobile operators, railways and others</a:t>
            </a:r>
            <a:endParaRPr b="0"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 b="0"/>
              <a:t>Services offered in Europe and Arab countries</a:t>
            </a:r>
            <a:endParaRPr b="0"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 b="0"/>
              <a:t>Expanding opportunities in smart roads and smart cities. </a:t>
            </a:r>
            <a:endParaRPr b="0"/>
          </a:p>
          <a:p>
            <a:pPr marL="342900" lvl="0" indent="-342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en-US" b="0"/>
              <a:t>Other startup company: </a:t>
            </a:r>
            <a:r>
              <a:rPr lang="en-US"/>
              <a:t>Vediafi 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Case overview:</a:t>
            </a:r>
            <a:endParaRPr/>
          </a:p>
          <a:p>
            <a:pPr marL="342900" lvl="0" indent="-342900" rtl="0">
              <a:spcBef>
                <a:spcPts val="420"/>
              </a:spcBef>
              <a:spcAft>
                <a:spcPts val="0"/>
              </a:spcAft>
              <a:buSzPts val="2100"/>
              <a:buChar char="•"/>
            </a:pPr>
            <a:r>
              <a:rPr lang="en-US" b="0"/>
              <a:t>Opportunities in emerging platooning market </a:t>
            </a:r>
            <a:endParaRPr b="0"/>
          </a:p>
          <a:p>
            <a:pPr marL="342900" lvl="0" indent="-342900" rtl="0"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lang="en-US" b="0"/>
              <a:t>Developing a business ecosystem model in future mobility sector</a:t>
            </a:r>
            <a:endParaRPr b="0"/>
          </a:p>
          <a:p>
            <a:pPr marL="342900" lvl="0" indent="-342900" rtl="0"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lang="en-US" b="0"/>
              <a:t>Current situation - Involved in many pilot projects</a:t>
            </a:r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5056956" y="5150032"/>
            <a:ext cx="3619500" cy="15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13</a:t>
            </a:r>
            <a:r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en-US"/>
              <a:t>03</a:t>
            </a:r>
            <a:r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.201</a:t>
            </a:r>
            <a:r>
              <a:rPr lang="en-US"/>
              <a:t>8</a:t>
            </a:r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Shape 76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7" name="Shape 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00375" y="265119"/>
            <a:ext cx="1933575" cy="78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Shape 7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66125" y="1696075"/>
            <a:ext cx="1202625" cy="1202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ctrTitle"/>
          </p:nvPr>
        </p:nvSpPr>
        <p:spPr>
          <a:xfrm>
            <a:off x="468325" y="3443600"/>
            <a:ext cx="8207400" cy="110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/>
              <a:t>Architecture</a:t>
            </a:r>
            <a:endParaRPr sz="4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>
            <a:spLocks noGrp="1"/>
          </p:cNvSpPr>
          <p:nvPr>
            <p:ph type="dt" idx="10"/>
          </p:nvPr>
        </p:nvSpPr>
        <p:spPr>
          <a:xfrm>
            <a:off x="5056956" y="5150032"/>
            <a:ext cx="3619500" cy="15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/>
              <a:t>13.03.2018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1" name="Shape 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27175" y="55650"/>
            <a:ext cx="6563449" cy="465895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Shape 92"/>
          <p:cNvSpPr txBox="1">
            <a:spLocks noGrp="1"/>
          </p:cNvSpPr>
          <p:nvPr>
            <p:ph type="ctrTitle"/>
          </p:nvPr>
        </p:nvSpPr>
        <p:spPr>
          <a:xfrm>
            <a:off x="417700" y="533400"/>
            <a:ext cx="8492400" cy="9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Network architecture</a:t>
            </a:r>
            <a:endParaRPr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>
            <a:spLocks noGrp="1"/>
          </p:cNvSpPr>
          <p:nvPr>
            <p:ph type="ctrTitle"/>
          </p:nvPr>
        </p:nvSpPr>
        <p:spPr>
          <a:xfrm>
            <a:off x="468313" y="1593555"/>
            <a:ext cx="8207400" cy="2196600"/>
          </a:xfrm>
          <a:prstGeom prst="rect">
            <a:avLst/>
          </a:prstGeom>
          <a:noFill/>
          <a:ln>
            <a:noFill/>
          </a:ln>
          <a:effectLst>
            <a:outerShdw blurRad="5143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Uncertainties and scenarios </a:t>
            </a:r>
            <a:endParaRPr sz="72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ctrTitle"/>
          </p:nvPr>
        </p:nvSpPr>
        <p:spPr>
          <a:xfrm>
            <a:off x="468313" y="265113"/>
            <a:ext cx="8207400" cy="9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Key </a:t>
            </a:r>
            <a:r>
              <a:rPr lang="en-US" sz="2400"/>
              <a:t>uncertainties</a:t>
            </a:r>
            <a:endParaRPr sz="2400" b="1" i="0" u="sng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468325" y="702673"/>
            <a:ext cx="8207400" cy="389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Political</a:t>
            </a:r>
            <a:endParaRPr sz="1800"/>
          </a:p>
          <a:p>
            <a:pPr marL="914400" lvl="0" indent="-342900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US" sz="1800" b="0"/>
              <a:t>Legislation and regulations</a:t>
            </a:r>
            <a:endParaRPr sz="1800" b="0"/>
          </a:p>
          <a:p>
            <a:pPr marL="914400" lvl="0" indent="-342900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US" sz="1800" b="0"/>
              <a:t>Suitability to fit the models in different geographical locations</a:t>
            </a:r>
            <a:endParaRPr sz="1800" b="0"/>
          </a:p>
          <a:p>
            <a:pPr marL="914400" lvl="0" indent="-342900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US" sz="1800" b="0"/>
              <a:t>Transportation planning</a:t>
            </a:r>
            <a:endParaRPr sz="1800" b="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800" b="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Social</a:t>
            </a:r>
            <a:endParaRPr sz="1800"/>
          </a:p>
          <a:p>
            <a:pPr marL="914400" lvl="0" indent="-342900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US" sz="1800" b="0"/>
              <a:t>Reliability and safety of services</a:t>
            </a:r>
            <a:endParaRPr sz="1800" b="0"/>
          </a:p>
          <a:p>
            <a:pPr marL="914400" lvl="0" indent="-342900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US" sz="1800" b="0"/>
              <a:t>Reduction in energy consumption and emissions</a:t>
            </a:r>
            <a:endParaRPr sz="1800" b="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800" b="0" u="sng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Technological</a:t>
            </a:r>
            <a:endParaRPr sz="1800"/>
          </a:p>
          <a:p>
            <a:pPr marL="914400" lvl="0" indent="-342900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US" sz="1800" b="0"/>
              <a:t>Open interfaces, standardization and interoperability</a:t>
            </a:r>
            <a:endParaRPr sz="1800" b="0"/>
          </a:p>
          <a:p>
            <a:pPr marL="914400" lvl="0" indent="-342900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US" sz="1800" b="0"/>
              <a:t>Timeframe to develop fully functional system</a:t>
            </a:r>
            <a:endParaRPr sz="1800" b="0"/>
          </a:p>
          <a:p>
            <a:pPr marL="914400" lvl="0" indent="-342900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US" sz="1800" b="0"/>
              <a:t>Research development</a:t>
            </a:r>
            <a:endParaRPr sz="1800" b="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</a:endParaRPr>
          </a:p>
        </p:txBody>
      </p:sp>
      <p:sp>
        <p:nvSpPr>
          <p:cNvPr id="105" name="Shape 105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sz="9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Shape 106"/>
          <p:cNvSpPr txBox="1"/>
          <p:nvPr/>
        </p:nvSpPr>
        <p:spPr>
          <a:xfrm>
            <a:off x="5751925" y="4979600"/>
            <a:ext cx="3000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900">
                <a:solidFill>
                  <a:srgbClr val="888888"/>
                </a:solidFill>
              </a:rPr>
              <a:t>13.03.2018</a:t>
            </a:r>
            <a:endParaRPr sz="900">
              <a:solidFill>
                <a:srgbClr val="888888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/>
          <p:nvPr/>
        </p:nvSpPr>
        <p:spPr>
          <a:xfrm>
            <a:off x="5253013" y="1605438"/>
            <a:ext cx="1201800" cy="8814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Shape 113"/>
          <p:cNvSpPr/>
          <p:nvPr/>
        </p:nvSpPr>
        <p:spPr>
          <a:xfrm>
            <a:off x="2470300" y="1497075"/>
            <a:ext cx="4073100" cy="29643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Shape 114"/>
          <p:cNvSpPr/>
          <p:nvPr/>
        </p:nvSpPr>
        <p:spPr>
          <a:xfrm>
            <a:off x="2622700" y="1977000"/>
            <a:ext cx="3810600" cy="20538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Shape 115"/>
          <p:cNvSpPr/>
          <p:nvPr/>
        </p:nvSpPr>
        <p:spPr>
          <a:xfrm>
            <a:off x="4583925" y="2315100"/>
            <a:ext cx="1959600" cy="11979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Shape 116"/>
          <p:cNvSpPr/>
          <p:nvPr/>
        </p:nvSpPr>
        <p:spPr>
          <a:xfrm>
            <a:off x="2974325" y="2516100"/>
            <a:ext cx="3433200" cy="7326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Shape 117"/>
          <p:cNvSpPr txBox="1">
            <a:spLocks noGrp="1"/>
          </p:cNvSpPr>
          <p:nvPr>
            <p:ph type="ctrTitle"/>
          </p:nvPr>
        </p:nvSpPr>
        <p:spPr>
          <a:xfrm>
            <a:off x="468313" y="265113"/>
            <a:ext cx="8207400" cy="99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Scenarios: Platooning</a:t>
            </a:r>
            <a:endParaRPr sz="24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Stakeholder Perspective</a:t>
            </a:r>
            <a:endParaRPr sz="2400"/>
          </a:p>
        </p:txBody>
      </p:sp>
      <p:sp>
        <p:nvSpPr>
          <p:cNvPr id="118" name="Shape 118"/>
          <p:cNvSpPr txBox="1">
            <a:spLocks noGrp="1"/>
          </p:cNvSpPr>
          <p:nvPr>
            <p:ph type="sldNum" idx="12"/>
          </p:nvPr>
        </p:nvSpPr>
        <p:spPr>
          <a:xfrm>
            <a:off x="5056956" y="5304814"/>
            <a:ext cx="3619500" cy="135000"/>
          </a:xfrm>
          <a:prstGeom prst="rect">
            <a:avLst/>
          </a:prstGeom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  <p:sp>
        <p:nvSpPr>
          <p:cNvPr id="119" name="Shape 119"/>
          <p:cNvSpPr txBox="1"/>
          <p:nvPr/>
        </p:nvSpPr>
        <p:spPr>
          <a:xfrm>
            <a:off x="6543475" y="2491163"/>
            <a:ext cx="21510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Autonomous driving is </a:t>
            </a:r>
            <a:r>
              <a:rPr lang="en-US" b="1" i="1">
                <a:solidFill>
                  <a:srgbClr val="38761D"/>
                </a:solidFill>
              </a:rPr>
              <a:t>safe and cost efficient</a:t>
            </a:r>
            <a:endParaRPr b="1" i="1">
              <a:solidFill>
                <a:srgbClr val="38761D"/>
              </a:solidFill>
            </a:endParaRPr>
          </a:p>
        </p:txBody>
      </p:sp>
      <p:sp>
        <p:nvSpPr>
          <p:cNvPr id="120" name="Shape 120"/>
          <p:cNvSpPr txBox="1"/>
          <p:nvPr/>
        </p:nvSpPr>
        <p:spPr>
          <a:xfrm>
            <a:off x="3411750" y="919775"/>
            <a:ext cx="29454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Legislation and regulations </a:t>
            </a:r>
            <a:r>
              <a:rPr lang="en-US" b="1" i="1">
                <a:solidFill>
                  <a:srgbClr val="38761D"/>
                </a:solidFill>
              </a:rPr>
              <a:t>supports</a:t>
            </a:r>
            <a:r>
              <a:rPr lang="en-US"/>
              <a:t> platooning</a:t>
            </a:r>
            <a:endParaRPr/>
          </a:p>
        </p:txBody>
      </p:sp>
      <p:sp>
        <p:nvSpPr>
          <p:cNvPr id="121" name="Shape 121"/>
          <p:cNvSpPr txBox="1"/>
          <p:nvPr/>
        </p:nvSpPr>
        <p:spPr>
          <a:xfrm>
            <a:off x="3335550" y="4339650"/>
            <a:ext cx="29454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Legislation and regulations </a:t>
            </a:r>
            <a:r>
              <a:rPr lang="en-US" b="1" i="1">
                <a:solidFill>
                  <a:srgbClr val="990000"/>
                </a:solidFill>
              </a:rPr>
              <a:t>forbids</a:t>
            </a:r>
            <a:r>
              <a:rPr lang="en-US"/>
              <a:t> platooning</a:t>
            </a:r>
            <a:endParaRPr/>
          </a:p>
        </p:txBody>
      </p:sp>
      <p:sp>
        <p:nvSpPr>
          <p:cNvPr id="122" name="Shape 122"/>
          <p:cNvSpPr txBox="1"/>
          <p:nvPr/>
        </p:nvSpPr>
        <p:spPr>
          <a:xfrm>
            <a:off x="594425" y="2491175"/>
            <a:ext cx="23799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Autonomous driving is </a:t>
            </a:r>
            <a:r>
              <a:rPr lang="en-US" b="1" i="1">
                <a:solidFill>
                  <a:srgbClr val="990000"/>
                </a:solidFill>
              </a:rPr>
              <a:t>dangerous and expensive</a:t>
            </a:r>
            <a:endParaRPr b="1" i="1">
              <a:solidFill>
                <a:srgbClr val="990000"/>
              </a:solidFill>
            </a:endParaRPr>
          </a:p>
        </p:txBody>
      </p:sp>
      <p:cxnSp>
        <p:nvCxnSpPr>
          <p:cNvPr id="123" name="Shape 123"/>
          <p:cNvCxnSpPr/>
          <p:nvPr/>
        </p:nvCxnSpPr>
        <p:spPr>
          <a:xfrm>
            <a:off x="4681015" y="1527750"/>
            <a:ext cx="3000" cy="28056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4" name="Shape 124"/>
          <p:cNvCxnSpPr/>
          <p:nvPr/>
        </p:nvCxnSpPr>
        <p:spPr>
          <a:xfrm>
            <a:off x="3335550" y="2928895"/>
            <a:ext cx="2694300" cy="30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5" name="Shape 125"/>
          <p:cNvSpPr txBox="1"/>
          <p:nvPr/>
        </p:nvSpPr>
        <p:spPr>
          <a:xfrm>
            <a:off x="2672850" y="2212975"/>
            <a:ext cx="2491500" cy="2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7D55C7"/>
                </a:solidFill>
              </a:rPr>
              <a:t>Vehicle manufacturers</a:t>
            </a:r>
            <a:endParaRPr>
              <a:solidFill>
                <a:srgbClr val="7D55C7"/>
              </a:solidFill>
            </a:endParaRPr>
          </a:p>
        </p:txBody>
      </p:sp>
      <p:sp>
        <p:nvSpPr>
          <p:cNvPr id="126" name="Shape 126"/>
          <p:cNvSpPr txBox="1"/>
          <p:nvPr/>
        </p:nvSpPr>
        <p:spPr>
          <a:xfrm>
            <a:off x="1708300" y="1218425"/>
            <a:ext cx="2491500" cy="2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7D55C7"/>
                </a:solidFill>
              </a:rPr>
              <a:t>Countries and cities</a:t>
            </a:r>
            <a:endParaRPr>
              <a:solidFill>
                <a:srgbClr val="7D55C7"/>
              </a:solidFill>
            </a:endParaRPr>
          </a:p>
        </p:txBody>
      </p:sp>
      <p:sp>
        <p:nvSpPr>
          <p:cNvPr id="127" name="Shape 127"/>
          <p:cNvSpPr/>
          <p:nvPr/>
        </p:nvSpPr>
        <p:spPr>
          <a:xfrm>
            <a:off x="5266775" y="2342300"/>
            <a:ext cx="1201800" cy="8814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7D55C7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Shape 128"/>
          <p:cNvSpPr txBox="1"/>
          <p:nvPr/>
        </p:nvSpPr>
        <p:spPr>
          <a:xfrm>
            <a:off x="5164350" y="2053200"/>
            <a:ext cx="2491500" cy="2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7D55C7"/>
                </a:solidFill>
              </a:rPr>
              <a:t>End users</a:t>
            </a:r>
            <a:endParaRPr>
              <a:solidFill>
                <a:srgbClr val="7D55C7"/>
              </a:solidFill>
            </a:endParaRPr>
          </a:p>
        </p:txBody>
      </p:sp>
      <p:sp>
        <p:nvSpPr>
          <p:cNvPr id="129" name="Shape 129"/>
          <p:cNvSpPr txBox="1"/>
          <p:nvPr/>
        </p:nvSpPr>
        <p:spPr>
          <a:xfrm>
            <a:off x="2622700" y="1687413"/>
            <a:ext cx="2491500" cy="2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7D55C7"/>
                </a:solidFill>
              </a:rPr>
              <a:t>Logistics industry</a:t>
            </a:r>
            <a:endParaRPr>
              <a:solidFill>
                <a:srgbClr val="7D55C7"/>
              </a:solidFill>
            </a:endParaRPr>
          </a:p>
        </p:txBody>
      </p:sp>
      <p:sp>
        <p:nvSpPr>
          <p:cNvPr id="130" name="Shape 130"/>
          <p:cNvSpPr txBox="1"/>
          <p:nvPr/>
        </p:nvSpPr>
        <p:spPr>
          <a:xfrm>
            <a:off x="4730250" y="1848850"/>
            <a:ext cx="2491500" cy="2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2"/>
                </a:solidFill>
              </a:rPr>
              <a:t>Operators</a:t>
            </a:r>
            <a:endParaRPr>
              <a:solidFill>
                <a:srgbClr val="7D55C7"/>
              </a:solidFill>
            </a:endParaRPr>
          </a:p>
        </p:txBody>
      </p:sp>
      <p:sp>
        <p:nvSpPr>
          <p:cNvPr id="131" name="Shape 131"/>
          <p:cNvSpPr txBox="1"/>
          <p:nvPr/>
        </p:nvSpPr>
        <p:spPr>
          <a:xfrm>
            <a:off x="5240550" y="1406250"/>
            <a:ext cx="954000" cy="2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2"/>
                </a:solidFill>
              </a:rPr>
              <a:t>Research</a:t>
            </a:r>
            <a:endParaRPr>
              <a:solidFill>
                <a:srgbClr val="7D55C7"/>
              </a:solidFill>
            </a:endParaRPr>
          </a:p>
        </p:txBody>
      </p:sp>
      <p:sp>
        <p:nvSpPr>
          <p:cNvPr id="132" name="Shape 132"/>
          <p:cNvSpPr txBox="1"/>
          <p:nvPr/>
        </p:nvSpPr>
        <p:spPr>
          <a:xfrm>
            <a:off x="5751925" y="4979600"/>
            <a:ext cx="3000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900">
                <a:solidFill>
                  <a:srgbClr val="888888"/>
                </a:solidFill>
              </a:rPr>
              <a:t>13.03.2018</a:t>
            </a:r>
            <a:endParaRPr sz="900">
              <a:solidFill>
                <a:srgbClr val="888888"/>
              </a:solidFill>
            </a:endParaRPr>
          </a:p>
        </p:txBody>
      </p:sp>
      <p:sp>
        <p:nvSpPr>
          <p:cNvPr id="133" name="Shape 133"/>
          <p:cNvSpPr txBox="1"/>
          <p:nvPr/>
        </p:nvSpPr>
        <p:spPr>
          <a:xfrm>
            <a:off x="6883100" y="701925"/>
            <a:ext cx="16611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Intelligent mobility and infrastructure</a:t>
            </a:r>
            <a:endParaRPr/>
          </a:p>
        </p:txBody>
      </p:sp>
      <p:sp>
        <p:nvSpPr>
          <p:cNvPr id="134" name="Shape 134"/>
          <p:cNvSpPr/>
          <p:nvPr/>
        </p:nvSpPr>
        <p:spPr>
          <a:xfrm rot="-2460694">
            <a:off x="5915398" y="1425169"/>
            <a:ext cx="1140639" cy="46783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alto University">
  <a:themeElements>
    <a:clrScheme name="Aalto-sahko">
      <a:dk1>
        <a:srgbClr val="000000"/>
      </a:dk1>
      <a:lt1>
        <a:srgbClr val="FFFFFF"/>
      </a:lt1>
      <a:dk2>
        <a:srgbClr val="7D55C7"/>
      </a:dk2>
      <a:lt2>
        <a:srgbClr val="8C857B"/>
      </a:lt2>
      <a:accent1>
        <a:srgbClr val="7D37C7"/>
      </a:accent1>
      <a:accent2>
        <a:srgbClr val="FFCD00"/>
      </a:accent2>
      <a:accent3>
        <a:srgbClr val="EF3340"/>
      </a:accent3>
      <a:accent4>
        <a:srgbClr val="005EB8"/>
      </a:accent4>
      <a:accent5>
        <a:srgbClr val="8C857B"/>
      </a:accent5>
      <a:accent6>
        <a:srgbClr val="00965E"/>
      </a:accent6>
      <a:hlink>
        <a:srgbClr val="000000"/>
      </a:hlink>
      <a:folHlink>
        <a:srgbClr val="928B8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1066</Words>
  <Application>Microsoft Office PowerPoint</Application>
  <PresentationFormat>On-screen Show (16:10)</PresentationFormat>
  <Paragraphs>325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Calibri</vt:lpstr>
      <vt:lpstr>Courier New</vt:lpstr>
      <vt:lpstr>Georgia</vt:lpstr>
      <vt:lpstr>Merriweather Sans</vt:lpstr>
      <vt:lpstr>Aalto University</vt:lpstr>
      <vt:lpstr>How to use GPS/RTK-positioning for platooning? Case Indagon:  Final presentation  E7830 Value network Design for Internet </vt:lpstr>
      <vt:lpstr>Agenda</vt:lpstr>
      <vt:lpstr>Introduction</vt:lpstr>
      <vt:lpstr>Introduction</vt:lpstr>
      <vt:lpstr>Architecture</vt:lpstr>
      <vt:lpstr>Network architecture</vt:lpstr>
      <vt:lpstr>Uncertainties and scenarios </vt:lpstr>
      <vt:lpstr>Key uncertainties</vt:lpstr>
      <vt:lpstr>Scenarios: Platooning Stakeholder Perspective</vt:lpstr>
      <vt:lpstr>VNC models (revised) </vt:lpstr>
      <vt:lpstr>Vehicle manufacturer driven VNC Model</vt:lpstr>
      <vt:lpstr>Logistics Company Driven VNC Model</vt:lpstr>
      <vt:lpstr>Platooning Operator Driven VNC Model</vt:lpstr>
      <vt:lpstr>Business Model Canvas &amp; Porter’s 5 forces</vt:lpstr>
      <vt:lpstr>PowerPoint Presentation</vt:lpstr>
      <vt:lpstr>Value Proposition</vt:lpstr>
      <vt:lpstr>PowerPoint Presentation</vt:lpstr>
      <vt:lpstr>Customer Relationships, Segments &amp; Channels </vt:lpstr>
      <vt:lpstr>Cost Structure &amp; Revenue Streams</vt:lpstr>
      <vt:lpstr>PowerPoint Presentation</vt:lpstr>
      <vt:lpstr>Key Partners, Activities &amp; Resources </vt:lpstr>
      <vt:lpstr>PowerPoint Presentation</vt:lpstr>
      <vt:lpstr>Porter’s 5 Forces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use GPS/RTK-positioning for platooning? Case Indagon:  Final presentation  E7830 Value network Design for Internet </dc:title>
  <dc:creator>Benseny Quintana Jaume</dc:creator>
  <cp:lastModifiedBy>Benseny Quintana Jaume</cp:lastModifiedBy>
  <cp:revision>1</cp:revision>
  <dcterms:modified xsi:type="dcterms:W3CDTF">2019-01-11T11:53:39Z</dcterms:modified>
</cp:coreProperties>
</file>