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5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715000" type="screen16x1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8B89E3-CAD3-437C-B83A-A3C689BA5EA6}">
  <a:tblStyle styleId="{CC8B89E3-CAD3-437C-B83A-A3C689BA5EA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5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LVM_Visio_2030_2050.pdf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julkaisut.valtioneuvosto.fi/bitstream/handle/10024/79795/Raportit%20ja%20selvitykset%207-2017.pdf?sequence=1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LVM_Visio_2030_2050.pdf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julkaisut.valtioneuvosto.fi/bitstream/handle/10024/79795/Raportit%20ja%20selvitykset%207-2017.pdf?sequence=1" TargetMode="Externa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eloton-tech.com/how-it-works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Linea_Digiajan_esteett%C3%B6myys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 &amp; Zsolt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 &amp; Zsolt</a:t>
            </a:r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 &amp; Zsolt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http://www.its-finland.fi/images/LVM_Visio_2030_2050.pdf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https://julkaisut.valtioneuvosto.fi/bitstream/handle/10024/79795/Raportit%20ja%20selvitykset%207-2017.pdf?sequence=1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Traffic Lights: AI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Platooning: Autonomous vehicles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 &amp; Zsolt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http://www.its-finland.fi/images/LVM_Visio_2030_2050.pdf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https://julkaisut.valtioneuvosto.fi/bitstream/handle/10024/79795/Raportit%20ja%20selvitykset%207-2017.pdf?sequence=1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Traffic Lights: AI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Platooning: Autonomous vehicles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Teemu </a:t>
            </a:r>
            <a:r>
              <a:rPr lang="en-US" sz="2100" b="1" u="sng">
                <a:latin typeface="Arial"/>
                <a:ea typeface="Arial"/>
                <a:cs typeface="Arial"/>
                <a:sym typeface="Arial"/>
                <a:hlinkClick r:id="rId3"/>
              </a:rPr>
              <a:t>https://peloton-tech.com/how-it-works/</a:t>
            </a:r>
            <a:endParaRPr sz="2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Teemu </a:t>
            </a:r>
            <a:endParaRPr/>
          </a:p>
        </p:txBody>
      </p:sp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Katariina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Stakeholder roles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http://www.its-finland.fi/images/Linea_Digiajan_esteett%C3%B6myys.pdf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Finland is trying...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</a:t>
            </a:r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Katariina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Increasing cyber security concerns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Capacity of communication network (frequencies, overload)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Liikennevalot antiikkinen ajatus</a:t>
            </a:r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over">
    <p:bg>
      <p:bgPr>
        <a:solidFill>
          <a:schemeClr val="dk2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468313" y="1417341"/>
            <a:ext cx="8207375" cy="2952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1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>
  <p:cSld name="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375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374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3" name="Shape 23"/>
          <p:cNvCxnSpPr/>
          <p:nvPr/>
        </p:nvCxnSpPr>
        <p:spPr>
          <a:xfrm>
            <a:off x="468313" y="4873007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" name="Shape 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7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">
  <p:cSld name="Divider">
    <p:bg>
      <p:bgPr>
        <a:solidFill>
          <a:schemeClr val="dk2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375" cy="2196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68313" y="4873625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" name="Shape 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9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with BG image">
  <p:cSld name="Cover with BG image">
    <p:bg>
      <p:bgPr>
        <a:solidFill>
          <a:srgbClr val="7F7F7F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468313" y="1417636"/>
            <a:ext cx="8207375" cy="2952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1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2" name="Shape 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Text">
  <p:cSld name="Cover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468312" y="1418400"/>
            <a:ext cx="8208000" cy="29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388448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928B81"/>
              </a:buClr>
              <a:buSzPts val="1600"/>
              <a:buFont typeface="Arial"/>
              <a:buNone/>
              <a:defRPr sz="1600" b="0" i="1" u="none" strike="noStrike" cap="none">
                <a:solidFill>
                  <a:srgbClr val="928B8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Image">
  <p:cSld name="Cover Imag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468313" y="1657740"/>
            <a:ext cx="3319477" cy="2694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468313" y="4531740"/>
            <a:ext cx="3319477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928B81"/>
              </a:buClr>
              <a:buSzPts val="1600"/>
              <a:buFont typeface="Arial"/>
              <a:buNone/>
              <a:defRPr sz="1600" b="0" i="1" u="none" strike="noStrike" cap="none">
                <a:solidFill>
                  <a:srgbClr val="928B8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2"/>
          </p:nvPr>
        </p:nvSpPr>
        <p:spPr>
          <a:xfrm>
            <a:off x="4349262" y="150000"/>
            <a:ext cx="4629692" cy="54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1" name="Shape 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">
  <p:cSld name="Two Col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ctrTitle"/>
          </p:nvPr>
        </p:nvSpPr>
        <p:spPr>
          <a:xfrm>
            <a:off x="463308" y="265113"/>
            <a:ext cx="8212380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63308" y="1261611"/>
            <a:ext cx="3988079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687609" y="1261611"/>
            <a:ext cx="3988079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9" name="Shape 49"/>
          <p:cNvCxnSpPr/>
          <p:nvPr/>
        </p:nvCxnSpPr>
        <p:spPr>
          <a:xfrm>
            <a:off x="468313" y="4873007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0" name="Shape 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7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468325" y="1417353"/>
            <a:ext cx="8207400" cy="2871300"/>
          </a:xfrm>
          <a:prstGeom prst="rect">
            <a:avLst/>
          </a:prstGeom>
          <a:noFill/>
          <a:ln>
            <a:noFill/>
          </a:ln>
          <a:effectLst>
            <a:outerShdw blurRad="57150" dist="9525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>
                <a:latin typeface="Georgia"/>
                <a:ea typeface="Georgia"/>
                <a:cs typeface="Georgia"/>
                <a:sym typeface="Georgia"/>
              </a:rPr>
              <a:t>How to use GPS/RTK-positioning for optimizing traffic lights and platooning?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/>
              <a:t>Case Indagon: VNC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E7830 Value network Design for Internet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468314" y="3937620"/>
            <a:ext cx="8064126" cy="115212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Teemu Järvi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Zsolt Szendrei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Katariina Aaltonen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Manohar Bayyapu Reddy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ctrTitle"/>
          </p:nvPr>
        </p:nvSpPr>
        <p:spPr>
          <a:xfrm>
            <a:off x="468325" y="1593550"/>
            <a:ext cx="8183700" cy="21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Role analysis and VNC models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ctrTitle"/>
          </p:nvPr>
        </p:nvSpPr>
        <p:spPr>
          <a:xfrm>
            <a:off x="468325" y="145225"/>
            <a:ext cx="3201600" cy="47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Role Analysis</a:t>
            </a:r>
            <a:endParaRPr sz="2400"/>
          </a:p>
        </p:txBody>
      </p:sp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158" name="Shape 158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  <p:graphicFrame>
        <p:nvGraphicFramePr>
          <p:cNvPr id="159" name="Shape 159"/>
          <p:cNvGraphicFramePr/>
          <p:nvPr/>
        </p:nvGraphicFramePr>
        <p:xfrm>
          <a:off x="712150" y="669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{CC8B89E3-CAD3-437C-B83A-A3C689BA5EA6}</a:tableStyleId>
              </a:tblPr>
              <a:tblGrid>
                <a:gridCol w="181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1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1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42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Role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Value Logic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Drivers for role of importance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85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Positioning and navigation 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Intensive,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Long linked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+:Demand for accurate positioning to cm/mm level, fetching different technologies for this to happen 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-:Dealing with less satellite &amp; infrastructure coverage areas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085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Sensors provisioning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Intensive,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Long linked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+:Measuring relative speeds of other vehicles, direction, speed, acceleration, visuals etc.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-:Accuracy, precision, new products and interoperability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662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Network services operation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Intensive,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Long linked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+:Wide area network, promising 5G and seamless connectivity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-:Still not reliable to support critical systems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085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Service application provisioning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Mediating,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Intensive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+:Value in the services are increasing with access only an enabler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 Competition and operability between service providers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085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Account operating (licence)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Mediating,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Intensive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+:Exclusiveness authentication without interoperability, need for ubiquitous connectivity</a:t>
                      </a:r>
                      <a:endParaRPr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-:Open access and inexpensive models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ctrTitle"/>
          </p:nvPr>
        </p:nvSpPr>
        <p:spPr>
          <a:xfrm>
            <a:off x="468325" y="265125"/>
            <a:ext cx="3201600" cy="47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Role Analysis</a:t>
            </a:r>
            <a:endParaRPr sz="2400"/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167" name="Shape 167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  <p:graphicFrame>
        <p:nvGraphicFramePr>
          <p:cNvPr id="168" name="Shape 168"/>
          <p:cNvGraphicFramePr/>
          <p:nvPr/>
        </p:nvGraphicFramePr>
        <p:xfrm>
          <a:off x="1105175" y="905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{CC8B89E3-CAD3-437C-B83A-A3C689BA5EA6}</a:tableStyleId>
              </a:tblPr>
              <a:tblGrid>
                <a:gridCol w="172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8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Role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Value Logic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/>
                        <a:t>Drivers for role of importance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Policy making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Mediating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</a:rPr>
                        <a:t>+:Drives towards intelligent transportation systems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</a:rPr>
                        <a:t>-:Existing exclusive operations depending on city/country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Infrastructure building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Intensive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+:Well built roads, traffic systems, signs and other</a:t>
                      </a: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-:Might be required to build other elements for ITS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Vehicle manufacturing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</a:rPr>
                        <a:t>Intensive,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</a:rPr>
                        <a:t>Long linked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+:Increase of focus towards manufacturing semi/full autonomous and electrical vehicles</a:t>
                      </a: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-:Generating income and lack of external required infrastructure 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Usage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</a:rPr>
                        <a:t>Intensive, Mediating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+: New services</a:t>
                      </a:r>
                      <a:endParaRPr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/>
                        <a:t>-: Lack of motivation towards this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ctrTitle"/>
          </p:nvPr>
        </p:nvSpPr>
        <p:spPr>
          <a:xfrm>
            <a:off x="174600" y="112500"/>
            <a:ext cx="8207400" cy="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Service Driven VNC Model</a:t>
            </a:r>
            <a:endParaRPr sz="2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Shape 174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Shape 175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3">
            <a:alphaModFix/>
          </a:blip>
          <a:srcRect t="2207" b="2217"/>
          <a:stretch/>
        </p:blipFill>
        <p:spPr>
          <a:xfrm>
            <a:off x="457200" y="609600"/>
            <a:ext cx="6086026" cy="4216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 txBox="1"/>
          <p:nvPr/>
        </p:nvSpPr>
        <p:spPr>
          <a:xfrm>
            <a:off x="6543225" y="1181200"/>
            <a:ext cx="2662200" cy="31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User:</a:t>
            </a:r>
            <a:endParaRPr b="1" u="sng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 </a:t>
            </a:r>
            <a:endParaRPr b="1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Logistics company 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 b="1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Individual vehicle owner and transport services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Infrastructure: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Roads, highways, sign boards and other 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Roads, cities infra, traffic lights and other</a:t>
            </a: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ctrTitle"/>
          </p:nvPr>
        </p:nvSpPr>
        <p:spPr>
          <a:xfrm>
            <a:off x="98400" y="76200"/>
            <a:ext cx="82074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Cities Driven VNC Model</a:t>
            </a:r>
            <a:endParaRPr sz="2600"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sp>
        <p:nvSpPr>
          <p:cNvPr id="185" name="Shape 185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186" name="Shape 186"/>
          <p:cNvPicPr preferRelativeResize="0"/>
          <p:nvPr/>
        </p:nvPicPr>
        <p:blipFill rotWithShape="1">
          <a:blip r:embed="rId3">
            <a:alphaModFix/>
          </a:blip>
          <a:srcRect t="2525" b="2525"/>
          <a:stretch/>
        </p:blipFill>
        <p:spPr>
          <a:xfrm>
            <a:off x="476451" y="609600"/>
            <a:ext cx="6152950" cy="418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/>
          <p:nvPr/>
        </p:nvSpPr>
        <p:spPr>
          <a:xfrm>
            <a:off x="6543225" y="1181200"/>
            <a:ext cx="2662200" cy="31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User:</a:t>
            </a:r>
            <a:endParaRPr b="1" u="sng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Logistics company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Individual vehicle owner and transport services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Infrastructure: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Roads, highways, sign boards and other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Roads, cities infra, traffic lights and other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ctrTitle"/>
          </p:nvPr>
        </p:nvSpPr>
        <p:spPr>
          <a:xfrm>
            <a:off x="152400" y="146400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Vehicle Manufacture Driven VNC Model</a:t>
            </a:r>
            <a:endParaRPr sz="2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Shape 193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Shape 194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49075"/>
            <a:ext cx="6026475" cy="417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6543225" y="1181200"/>
            <a:ext cx="2662200" cy="31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User:</a:t>
            </a:r>
            <a:endParaRPr b="1" u="sng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Logistics company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Individual vehicle owner and transport services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Infrastructure: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Roads, highways, sign boards and other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Roads, cities infra, traffic lights and other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ctrTitle"/>
          </p:nvPr>
        </p:nvSpPr>
        <p:spPr>
          <a:xfrm>
            <a:off x="152400" y="146400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Licence Operator Driven VNC Model</a:t>
            </a:r>
            <a:endParaRPr sz="2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Shape 20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Shape 203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204" name="Shape 204"/>
          <p:cNvPicPr preferRelativeResize="0"/>
          <p:nvPr/>
        </p:nvPicPr>
        <p:blipFill rotWithShape="1">
          <a:blip r:embed="rId3">
            <a:alphaModFix/>
          </a:blip>
          <a:srcRect t="2570" b="2561"/>
          <a:stretch/>
        </p:blipFill>
        <p:spPr>
          <a:xfrm>
            <a:off x="457200" y="609600"/>
            <a:ext cx="5976474" cy="4140651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 txBox="1"/>
          <p:nvPr/>
        </p:nvSpPr>
        <p:spPr>
          <a:xfrm>
            <a:off x="6543225" y="1181200"/>
            <a:ext cx="2662200" cy="31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User:</a:t>
            </a:r>
            <a:endParaRPr b="1" u="sng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Logistics company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Individual vehicle owner and transport services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Infrastructure: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Platooning -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Roads, highways, sign boards and other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Traffic systems -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Roads, cities infra, traffic lights and other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Conclusions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468289" y="1261736"/>
            <a:ext cx="8207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Which model will be the most widely used in the future?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Who can earn the most money on it in the future?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How can the roaming work?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Shape 21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Shape 213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ctrTitle"/>
          </p:nvPr>
        </p:nvSpPr>
        <p:spPr>
          <a:xfrm>
            <a:off x="468325" y="1417632"/>
            <a:ext cx="8207400" cy="11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Shape 219"/>
          <p:cNvSpPr txBox="1">
            <a:spLocks noGrp="1"/>
          </p:cNvSpPr>
          <p:nvPr>
            <p:ph type="subTitle" idx="1"/>
          </p:nvPr>
        </p:nvSpPr>
        <p:spPr>
          <a:xfrm>
            <a:off x="468325" y="2871102"/>
            <a:ext cx="5495400" cy="1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Technical architecture</a:t>
            </a:r>
            <a:endParaRPr sz="2400" i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Uncertainties and scenarios</a:t>
            </a:r>
            <a:endParaRPr sz="2400" i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Role analysis and VNC models</a:t>
            </a:r>
            <a:endParaRPr sz="2400" i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ctrTitle"/>
          </p:nvPr>
        </p:nvSpPr>
        <p:spPr>
          <a:xfrm>
            <a:off x="468313" y="1417636"/>
            <a:ext cx="8207400" cy="2952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Shape 22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00" cy="660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Questions?</a:t>
            </a:r>
            <a:endParaRPr sz="1600" b="0" i="1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468325" y="1417632"/>
            <a:ext cx="8207400" cy="11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Agenda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ubTitle" idx="1"/>
          </p:nvPr>
        </p:nvSpPr>
        <p:spPr>
          <a:xfrm>
            <a:off x="468325" y="2871102"/>
            <a:ext cx="5495400" cy="1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Technical architecture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Uncertainties and scenarios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Role analysis and VNC models</a:t>
            </a:r>
            <a:endParaRPr sz="2400" i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400" cy="21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Technical Architecture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Architecture of Platooning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/>
              <a:t>02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</a:t>
            </a:r>
            <a:r>
              <a:rPr lang="en-US"/>
              <a:t>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175" y="1165563"/>
            <a:ext cx="8049647" cy="3583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Architecture of Traffic lights Control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68323" y="1261600"/>
            <a:ext cx="69438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b="0">
              <a:solidFill>
                <a:srgbClr val="242424"/>
              </a:solidFill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0"/>
              <a:t> </a:t>
            </a:r>
            <a:endParaRPr sz="2000"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/>
              <a:t>02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</a:t>
            </a:r>
            <a:r>
              <a:rPr lang="en-US"/>
              <a:t>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864268"/>
            <a:ext cx="9144000" cy="3986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867241"/>
            <a:ext cx="9144001" cy="39805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400" cy="2196600"/>
          </a:xfrm>
          <a:prstGeom prst="rect">
            <a:avLst/>
          </a:prstGeom>
          <a:noFill/>
          <a:ln>
            <a:noFill/>
          </a:ln>
          <a:effectLst>
            <a:outerShdw blurRad="5143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Uncertainties and scenarios 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Key </a:t>
            </a:r>
            <a:r>
              <a:rPr lang="en-US" sz="2400"/>
              <a:t>uncertainties</a:t>
            </a:r>
            <a:endParaRPr sz="24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468325" y="702673"/>
            <a:ext cx="8207400" cy="3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u="sng"/>
              <a:t>Technological</a:t>
            </a:r>
            <a:endParaRPr sz="1400" b="0" u="sng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Open interfaces </a:t>
            </a:r>
            <a:endParaRPr sz="1800"/>
          </a:p>
          <a:p>
            <a:pPr marL="3429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Standardization and interoperability</a:t>
            </a:r>
            <a:endParaRPr sz="1400"/>
          </a:p>
          <a:p>
            <a:pPr marL="3429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Timeframe to develop fully functional system</a:t>
            </a:r>
            <a:endParaRPr sz="1400"/>
          </a:p>
          <a:p>
            <a:pPr marL="3429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Research development</a:t>
            </a:r>
            <a:endParaRPr sz="1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4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u="sng"/>
              <a:t>Political</a:t>
            </a:r>
            <a:endParaRPr sz="1400" b="0" u="sng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Suitability to fit the models in different geographical locations</a:t>
            </a:r>
            <a:endParaRPr sz="1800"/>
          </a:p>
          <a:p>
            <a:pPr marL="342900" lvl="0" indent="-2984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Transportation planning</a:t>
            </a:r>
            <a:endParaRPr sz="1400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Legislation and regulations</a:t>
            </a:r>
            <a:endParaRPr sz="18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4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u="sng"/>
              <a:t>Social</a:t>
            </a:r>
            <a:endParaRPr sz="1400" b="0" u="sng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Reliability and safety of services</a:t>
            </a:r>
            <a:endParaRPr sz="18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>
            <a:off x="5253013" y="1605438"/>
            <a:ext cx="1201800" cy="881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2470300" y="1497075"/>
            <a:ext cx="4073100" cy="2964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2622700" y="1977000"/>
            <a:ext cx="3810600" cy="2053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4583925" y="2315100"/>
            <a:ext cx="1959600" cy="1197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2974325" y="2516100"/>
            <a:ext cx="3433200" cy="732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Scenarios: Platooning</a:t>
            </a:r>
            <a:endParaRPr sz="24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Stakeholder Perspective</a:t>
            </a:r>
            <a:endParaRPr sz="2400"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113" name="Shape 113"/>
          <p:cNvSpPr txBox="1"/>
          <p:nvPr/>
        </p:nvSpPr>
        <p:spPr>
          <a:xfrm>
            <a:off x="6543475" y="2491163"/>
            <a:ext cx="21510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Autonomous driving is </a:t>
            </a:r>
            <a:r>
              <a:rPr lang="en-US" b="1" i="1">
                <a:solidFill>
                  <a:srgbClr val="38761D"/>
                </a:solidFill>
              </a:rPr>
              <a:t>safe and cost efficient</a:t>
            </a:r>
            <a:endParaRPr b="1" i="1">
              <a:solidFill>
                <a:srgbClr val="38761D"/>
              </a:solidFill>
            </a:endParaRPr>
          </a:p>
        </p:txBody>
      </p:sp>
      <p:sp>
        <p:nvSpPr>
          <p:cNvPr id="114" name="Shape 114"/>
          <p:cNvSpPr txBox="1"/>
          <p:nvPr/>
        </p:nvSpPr>
        <p:spPr>
          <a:xfrm>
            <a:off x="3411750" y="919775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Legislation and regulations </a:t>
            </a:r>
            <a:r>
              <a:rPr lang="en-US" b="1" i="1">
                <a:solidFill>
                  <a:srgbClr val="38761D"/>
                </a:solidFill>
              </a:rPr>
              <a:t>supports</a:t>
            </a:r>
            <a:r>
              <a:rPr lang="en-US"/>
              <a:t> platooning</a:t>
            </a:r>
            <a:endParaRPr/>
          </a:p>
        </p:txBody>
      </p:sp>
      <p:sp>
        <p:nvSpPr>
          <p:cNvPr id="115" name="Shape 115"/>
          <p:cNvSpPr txBox="1"/>
          <p:nvPr/>
        </p:nvSpPr>
        <p:spPr>
          <a:xfrm>
            <a:off x="3335550" y="4339650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Legislation and regulations </a:t>
            </a:r>
            <a:r>
              <a:rPr lang="en-US" b="1" i="1">
                <a:solidFill>
                  <a:srgbClr val="990000"/>
                </a:solidFill>
              </a:rPr>
              <a:t>forbids</a:t>
            </a:r>
            <a:r>
              <a:rPr lang="en-US"/>
              <a:t> platooning</a:t>
            </a:r>
            <a:endParaRPr/>
          </a:p>
        </p:txBody>
      </p:sp>
      <p:sp>
        <p:nvSpPr>
          <p:cNvPr id="116" name="Shape 116"/>
          <p:cNvSpPr txBox="1"/>
          <p:nvPr/>
        </p:nvSpPr>
        <p:spPr>
          <a:xfrm>
            <a:off x="594425" y="2491175"/>
            <a:ext cx="23799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Autonomous driving is </a:t>
            </a:r>
            <a:r>
              <a:rPr lang="en-US" b="1" i="1">
                <a:solidFill>
                  <a:srgbClr val="990000"/>
                </a:solidFill>
              </a:rPr>
              <a:t>dangerous and expensive</a:t>
            </a:r>
            <a:endParaRPr b="1" i="1">
              <a:solidFill>
                <a:srgbClr val="990000"/>
              </a:solidFill>
            </a:endParaRPr>
          </a:p>
        </p:txBody>
      </p:sp>
      <p:cxnSp>
        <p:nvCxnSpPr>
          <p:cNvPr id="117" name="Shape 117"/>
          <p:cNvCxnSpPr/>
          <p:nvPr/>
        </p:nvCxnSpPr>
        <p:spPr>
          <a:xfrm>
            <a:off x="4681015" y="1527750"/>
            <a:ext cx="3000" cy="280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8" name="Shape 118"/>
          <p:cNvCxnSpPr/>
          <p:nvPr/>
        </p:nvCxnSpPr>
        <p:spPr>
          <a:xfrm>
            <a:off x="3335550" y="2928895"/>
            <a:ext cx="2694300" cy="3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9" name="Shape 119"/>
          <p:cNvSpPr txBox="1"/>
          <p:nvPr/>
        </p:nvSpPr>
        <p:spPr>
          <a:xfrm>
            <a:off x="2672850" y="2212975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Vehicle manufacturers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0" name="Shape 120"/>
          <p:cNvSpPr txBox="1"/>
          <p:nvPr/>
        </p:nvSpPr>
        <p:spPr>
          <a:xfrm>
            <a:off x="1708300" y="1218425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Countries and cities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1" name="Shape 121"/>
          <p:cNvSpPr/>
          <p:nvPr/>
        </p:nvSpPr>
        <p:spPr>
          <a:xfrm>
            <a:off x="5266775" y="2342300"/>
            <a:ext cx="1201800" cy="881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7D55C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Shape 122"/>
          <p:cNvSpPr txBox="1"/>
          <p:nvPr/>
        </p:nvSpPr>
        <p:spPr>
          <a:xfrm>
            <a:off x="5164350" y="2053200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End users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3" name="Shape 123"/>
          <p:cNvSpPr txBox="1"/>
          <p:nvPr/>
        </p:nvSpPr>
        <p:spPr>
          <a:xfrm>
            <a:off x="2622700" y="1687413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Logistics industry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4" name="Shape 124"/>
          <p:cNvSpPr txBox="1"/>
          <p:nvPr/>
        </p:nvSpPr>
        <p:spPr>
          <a:xfrm>
            <a:off x="4120650" y="2001250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2"/>
                </a:solidFill>
              </a:rPr>
              <a:t>Operators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5" name="Shape 125"/>
          <p:cNvSpPr txBox="1"/>
          <p:nvPr/>
        </p:nvSpPr>
        <p:spPr>
          <a:xfrm>
            <a:off x="5240550" y="1406250"/>
            <a:ext cx="9540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</a:rPr>
              <a:t>Research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6" name="Shape 12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Scenarios: Traffic Lights</a:t>
            </a:r>
            <a:endParaRPr sz="24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Future Success Perspective</a:t>
            </a:r>
            <a:endParaRPr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" name="Shape 133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cxnSp>
        <p:nvCxnSpPr>
          <p:cNvPr id="134" name="Shape 134"/>
          <p:cNvCxnSpPr/>
          <p:nvPr/>
        </p:nvCxnSpPr>
        <p:spPr>
          <a:xfrm>
            <a:off x="4757185" y="1375349"/>
            <a:ext cx="3300" cy="2964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Shape 135"/>
          <p:cNvCxnSpPr/>
          <p:nvPr/>
        </p:nvCxnSpPr>
        <p:spPr>
          <a:xfrm>
            <a:off x="3335549" y="2855817"/>
            <a:ext cx="2846700" cy="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Shape 136"/>
          <p:cNvSpPr txBox="1"/>
          <p:nvPr/>
        </p:nvSpPr>
        <p:spPr>
          <a:xfrm>
            <a:off x="3553725" y="896325"/>
            <a:ext cx="34656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Countries will invest in </a:t>
            </a:r>
            <a:r>
              <a:rPr lang="en-US" b="1" i="1">
                <a:solidFill>
                  <a:srgbClr val="38761D"/>
                </a:solidFill>
              </a:rPr>
              <a:t>open</a:t>
            </a:r>
            <a:r>
              <a:rPr lang="en-US"/>
              <a:t>, intelligent traffic control development</a:t>
            </a:r>
            <a:endParaRPr/>
          </a:p>
        </p:txBody>
      </p:sp>
      <p:sp>
        <p:nvSpPr>
          <p:cNvPr id="137" name="Shape 137"/>
          <p:cNvSpPr txBox="1"/>
          <p:nvPr/>
        </p:nvSpPr>
        <p:spPr>
          <a:xfrm>
            <a:off x="6366000" y="2389388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>
                <a:solidFill>
                  <a:srgbClr val="38761D"/>
                </a:solidFill>
              </a:rPr>
              <a:t>Intelligence</a:t>
            </a:r>
            <a:r>
              <a:rPr lang="en-US"/>
              <a:t> will be a permanent functionality of all cars</a:t>
            </a:r>
            <a:endParaRPr/>
          </a:p>
        </p:txBody>
      </p:sp>
      <p:sp>
        <p:nvSpPr>
          <p:cNvPr id="138" name="Shape 138"/>
          <p:cNvSpPr txBox="1"/>
          <p:nvPr/>
        </p:nvSpPr>
        <p:spPr>
          <a:xfrm>
            <a:off x="3335550" y="4339650"/>
            <a:ext cx="34656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Countries fail the change: data is </a:t>
            </a:r>
            <a:r>
              <a:rPr lang="en-US" b="1" i="1">
                <a:solidFill>
                  <a:srgbClr val="990000"/>
                </a:solidFill>
              </a:rPr>
              <a:t>closed</a:t>
            </a:r>
            <a:r>
              <a:rPr lang="en-US"/>
              <a:t>, simple traffic control remains</a:t>
            </a:r>
            <a:endParaRPr/>
          </a:p>
        </p:txBody>
      </p:sp>
      <p:sp>
        <p:nvSpPr>
          <p:cNvPr id="139" name="Shape 139"/>
          <p:cNvSpPr txBox="1"/>
          <p:nvPr/>
        </p:nvSpPr>
        <p:spPr>
          <a:xfrm>
            <a:off x="663000" y="2354650"/>
            <a:ext cx="2488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>
                <a:solidFill>
                  <a:srgbClr val="990000"/>
                </a:solidFill>
              </a:rPr>
              <a:t>Simple cars</a:t>
            </a:r>
            <a:r>
              <a:rPr lang="en-US"/>
              <a:t> continue as market leaders</a:t>
            </a:r>
            <a:endParaRPr/>
          </a:p>
        </p:txBody>
      </p:sp>
      <p:sp>
        <p:nvSpPr>
          <p:cNvPr id="140" name="Shape 140"/>
          <p:cNvSpPr txBox="1"/>
          <p:nvPr/>
        </p:nvSpPr>
        <p:spPr>
          <a:xfrm>
            <a:off x="3127800" y="3233100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Current situation</a:t>
            </a:r>
            <a:endParaRPr/>
          </a:p>
        </p:txBody>
      </p:sp>
      <p:sp>
        <p:nvSpPr>
          <p:cNvPr id="141" name="Shape 141"/>
          <p:cNvSpPr txBox="1"/>
          <p:nvPr/>
        </p:nvSpPr>
        <p:spPr>
          <a:xfrm>
            <a:off x="4798350" y="3233075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Expensive, waste of resources</a:t>
            </a:r>
            <a:endParaRPr/>
          </a:p>
        </p:txBody>
      </p:sp>
      <p:sp>
        <p:nvSpPr>
          <p:cNvPr id="142" name="Shape 142"/>
          <p:cNvSpPr txBox="1"/>
          <p:nvPr/>
        </p:nvSpPr>
        <p:spPr>
          <a:xfrm>
            <a:off x="5016525" y="1757163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Intelligent mobility</a:t>
            </a:r>
            <a:endParaRPr/>
          </a:p>
        </p:txBody>
      </p:sp>
      <p:sp>
        <p:nvSpPr>
          <p:cNvPr id="143" name="Shape 143"/>
          <p:cNvSpPr txBox="1"/>
          <p:nvPr/>
        </p:nvSpPr>
        <p:spPr>
          <a:xfrm>
            <a:off x="2929475" y="1749263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Intelligent traffic infrastructure</a:t>
            </a:r>
            <a:endParaRPr/>
          </a:p>
        </p:txBody>
      </p:sp>
      <p:sp>
        <p:nvSpPr>
          <p:cNvPr id="144" name="Shape 144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20.02.2018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alto University">
  <a:themeElements>
    <a:clrScheme name="Aalto-sahko">
      <a:dk1>
        <a:srgbClr val="000000"/>
      </a:dk1>
      <a:lt1>
        <a:srgbClr val="FFFFFF"/>
      </a:lt1>
      <a:dk2>
        <a:srgbClr val="7D55C7"/>
      </a:dk2>
      <a:lt2>
        <a:srgbClr val="8C857B"/>
      </a:lt2>
      <a:accent1>
        <a:srgbClr val="7D37C7"/>
      </a:accent1>
      <a:accent2>
        <a:srgbClr val="FFCD00"/>
      </a:accent2>
      <a:accent3>
        <a:srgbClr val="EF3340"/>
      </a:accent3>
      <a:accent4>
        <a:srgbClr val="005EB8"/>
      </a:accent4>
      <a:accent5>
        <a:srgbClr val="8C857B"/>
      </a:accent5>
      <a:accent6>
        <a:srgbClr val="00965E"/>
      </a:accent6>
      <a:hlink>
        <a:srgbClr val="000000"/>
      </a:hlink>
      <a:folHlink>
        <a:srgbClr val="928B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On-screen Show (16:10)</PresentationFormat>
  <Paragraphs>243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Courier New</vt:lpstr>
      <vt:lpstr>Georgia</vt:lpstr>
      <vt:lpstr>Merriweather Sans</vt:lpstr>
      <vt:lpstr>Aalto University</vt:lpstr>
      <vt:lpstr>How to use GPS/RTK-positioning for optimizing traffic lights and platooning? Case Indagon: VNC  E7830 Value network Design for Internet </vt:lpstr>
      <vt:lpstr>Agenda</vt:lpstr>
      <vt:lpstr>Technical Architecture</vt:lpstr>
      <vt:lpstr>Architecture of Platooning</vt:lpstr>
      <vt:lpstr>Architecture of Traffic lights Control</vt:lpstr>
      <vt:lpstr>Uncertainties and scenarios </vt:lpstr>
      <vt:lpstr>Key uncertainties</vt:lpstr>
      <vt:lpstr>Scenarios: Platooning Stakeholder Perspective</vt:lpstr>
      <vt:lpstr>Scenarios: Traffic Lights Future Success Perspective </vt:lpstr>
      <vt:lpstr>Role analysis and VNC models</vt:lpstr>
      <vt:lpstr>Role Analysis</vt:lpstr>
      <vt:lpstr>Role Analysis</vt:lpstr>
      <vt:lpstr>Service Driven VNC Model</vt:lpstr>
      <vt:lpstr>Cities Driven VNC Model</vt:lpstr>
      <vt:lpstr>Vehicle Manufacture Driven VNC Model</vt:lpstr>
      <vt:lpstr>Licence Operator Driven VNC Model</vt:lpstr>
      <vt:lpstr>Conclusions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GPS/RTK-positioning for optimizing traffic lights and platooning? Case Indagon: VNC  E7830 Value network Design for Internet </dc:title>
  <dc:creator>Benseny Quintana Jaume</dc:creator>
  <cp:lastModifiedBy>Benseny Quintana Jaume</cp:lastModifiedBy>
  <cp:revision>1</cp:revision>
  <dcterms:modified xsi:type="dcterms:W3CDTF">2019-01-11T11:51:28Z</dcterms:modified>
</cp:coreProperties>
</file>