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5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715000" type="screen16x1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8" d="100"/>
          <a:sy n="148" d="100"/>
        </p:scale>
        <p:origin x="53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s-finland.fi/images/Karri_Salminen_P%C3%A4%C3%A4t%C3%B6ssanat.pdf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julkaisut.valtioneuvosto.fi/bitstream/handle/10024/79795/Raportit%20ja%20selvitykset%207-2017.pdf?sequence=1" TargetMode="External"/><Relationship Id="rId4" Type="http://schemas.openxmlformats.org/officeDocument/2006/relationships/hyperlink" Target="http://www.its-finland.fi/images/LVM_Visio_2030_2050.pdf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s-finland.fi/images/Linea_Digiajan_esteett%C3%B6myys.pdf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eeexplore.ieee.org/document/6634030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ieeexplore.ieee.org/document/7508185/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Voit lisätä välikalvolle taustakuvan: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Klikkaa kalvon päällä hiiren oikealla painikkeella ja valitse </a:t>
            </a: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 background...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Valitse</a:t>
            </a:r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http://www.its-finland.fi/images/Karri_Salminen_P%C3%A4%C3%A4t%C3%B6ssanat.pdf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http://www.its-finland.fi/images/LVM_Visio_2030_2050.pdf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https://julkaisut.valtioneuvosto.fi/bitstream/handle/10024/79795/Raportit%20ja%20selvitykset%207-2017.pdf?sequence=1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Traffic Lights: AI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Platooning: Autonomous vehicles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Security with open data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Voit lisätä välikalvolle taustakuvan: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Klikkaa kalvon päällä hiiren oikealla painikkeella ja valitse </a:t>
            </a: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 background...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Valitse</a:t>
            </a:r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The scenarios were based on two important uncertainties about the future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Stakeholder roles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http://www.its-finland.fi/images/Linea_Digiajan_esteett%C3%B6myys.pdf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Finland is trying...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</a:t>
            </a:r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Dependency on other stakeholders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Increasing cyber security concerns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Capacity of communication network (frequencies, overload)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Liikennevalot antiikkinen ajatus</a:t>
            </a:r>
            <a:endParaRPr/>
          </a:p>
        </p:txBody>
      </p:sp>
      <p:sp>
        <p:nvSpPr>
          <p:cNvPr id="200" name="Shape 20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Voit lisätä välikalvolle taustakuvan: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Klikkaa kalvon päällä hiiren oikealla painikkeella ja valitse </a:t>
            </a: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 background...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Valitse</a:t>
            </a:r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285750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GPS + emergency vehicles: </a:t>
            </a:r>
            <a:r>
              <a:rPr lang="en-US" u="sng">
                <a:latin typeface="Arial"/>
                <a:ea typeface="Arial"/>
                <a:cs typeface="Arial"/>
                <a:sym typeface="Arial"/>
                <a:hlinkClick r:id="rId3"/>
              </a:rPr>
              <a:t>http://ieeexplore.ieee.org/document/6634030/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342900" lvl="0" indent="-285750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Traffic congestion using GPS: </a:t>
            </a:r>
            <a:r>
              <a:rPr lang="en-US" u="sng">
                <a:latin typeface="Arial"/>
                <a:ea typeface="Arial"/>
                <a:cs typeface="Arial"/>
                <a:sym typeface="Arial"/>
                <a:hlinkClick r:id="rId4"/>
              </a:rPr>
              <a:t>http://ieeexplore.ieee.org/document/7508185/</a:t>
            </a:r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Voit lisätä välikalvolle taustakuvan: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Klikkaa kalvon päällä hiiren oikealla painikkeella ja valitse </a:t>
            </a: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 background...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Valitse</a:t>
            </a:r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">
  <p:cSld name="Cover">
    <p:bg>
      <p:bgPr>
        <a:solidFill>
          <a:schemeClr val="dk2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468313" y="1417341"/>
            <a:ext cx="8207375" cy="2952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49542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1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>
  <p:cSld name="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375" cy="996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68314" y="1261611"/>
            <a:ext cx="8207374" cy="333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-"/>
              <a:defRPr sz="1600" b="0" i="1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175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1115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ourier New"/>
              <a:buChar char="o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5056956" y="5017740"/>
            <a:ext cx="3619500" cy="13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3" name="Shape 23"/>
          <p:cNvCxnSpPr/>
          <p:nvPr/>
        </p:nvCxnSpPr>
        <p:spPr>
          <a:xfrm>
            <a:off x="468313" y="4873007"/>
            <a:ext cx="8207375" cy="0"/>
          </a:xfrm>
          <a:prstGeom prst="straightConnector1">
            <a:avLst/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4" name="Shape 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4000" y="4712400"/>
            <a:ext cx="2357727" cy="9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">
  <p:cSld name="Divider">
    <p:bg>
      <p:bgPr>
        <a:solidFill>
          <a:schemeClr val="dk2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ctrTitle"/>
          </p:nvPr>
        </p:nvSpPr>
        <p:spPr>
          <a:xfrm>
            <a:off x="468313" y="1593555"/>
            <a:ext cx="8207375" cy="2196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27" name="Shape 27"/>
          <p:cNvCxnSpPr/>
          <p:nvPr/>
        </p:nvCxnSpPr>
        <p:spPr>
          <a:xfrm>
            <a:off x="468313" y="4873625"/>
            <a:ext cx="8207375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8" name="Shape 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4000" y="4712400"/>
            <a:ext cx="2357729" cy="9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with BG image">
  <p:cSld name="Cover with BG image">
    <p:bg>
      <p:bgPr>
        <a:solidFill>
          <a:srgbClr val="7F7F7F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ctrTitle"/>
          </p:nvPr>
        </p:nvSpPr>
        <p:spPr>
          <a:xfrm>
            <a:off x="468313" y="1417636"/>
            <a:ext cx="8207375" cy="2952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49542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1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2" name="Shape 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Text">
  <p:cSld name="Cover 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ctrTitle"/>
          </p:nvPr>
        </p:nvSpPr>
        <p:spPr>
          <a:xfrm>
            <a:off x="468312" y="1418400"/>
            <a:ext cx="8208000" cy="29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388448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928B81"/>
              </a:buClr>
              <a:buSzPts val="1600"/>
              <a:buFont typeface="Arial"/>
              <a:buNone/>
              <a:defRPr sz="1600" b="0" i="1" u="none" strike="noStrike" cap="none">
                <a:solidFill>
                  <a:srgbClr val="928B8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6" name="Shape 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Image">
  <p:cSld name="Cover Imag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468313" y="1657740"/>
            <a:ext cx="3319477" cy="2694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468313" y="4531740"/>
            <a:ext cx="3319477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928B81"/>
              </a:buClr>
              <a:buSzPts val="1600"/>
              <a:buFont typeface="Arial"/>
              <a:buNone/>
              <a:defRPr sz="1600" b="0" i="1" u="none" strike="noStrike" cap="none">
                <a:solidFill>
                  <a:srgbClr val="928B8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2"/>
          </p:nvPr>
        </p:nvSpPr>
        <p:spPr>
          <a:xfrm>
            <a:off x="4349262" y="150000"/>
            <a:ext cx="4629692" cy="54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1" name="Shape 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">
  <p:cSld name="Two Col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ctrTitle"/>
          </p:nvPr>
        </p:nvSpPr>
        <p:spPr>
          <a:xfrm>
            <a:off x="463308" y="265113"/>
            <a:ext cx="8212380" cy="996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63308" y="1261611"/>
            <a:ext cx="3988079" cy="333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-"/>
              <a:defRPr sz="1600" b="0" i="1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175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1115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ourier New"/>
              <a:buChar char="o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4687609" y="1261611"/>
            <a:ext cx="3988079" cy="333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-"/>
              <a:defRPr sz="1600" b="0" i="1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175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1115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ourier New"/>
              <a:buChar char="o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5056956" y="5017740"/>
            <a:ext cx="3619500" cy="13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9" name="Shape 49"/>
          <p:cNvCxnSpPr/>
          <p:nvPr/>
        </p:nvCxnSpPr>
        <p:spPr>
          <a:xfrm>
            <a:off x="468313" y="4873007"/>
            <a:ext cx="8207375" cy="0"/>
          </a:xfrm>
          <a:prstGeom prst="straightConnector1">
            <a:avLst/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0" name="Shape 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4000" y="4712400"/>
            <a:ext cx="2357727" cy="9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ftr" idx="11"/>
          </p:nvPr>
        </p:nvSpPr>
        <p:spPr>
          <a:xfrm>
            <a:off x="5056956" y="5017740"/>
            <a:ext cx="3619500" cy="13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7vziDnNXEY" TargetMode="External"/><Relationship Id="rId7" Type="http://schemas.openxmlformats.org/officeDocument/2006/relationships/hyperlink" Target="https://www.tno.nl/en/about-tno/news/2016/4/vision-truck-platooning-2025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dia.daimler.com/marsMediaSite/en/instance/ko/Daimler-now-testing-platooningtechnology-for-more-truckefficiency-also-in-Japan.xhtml?oid=32920883" TargetMode="External"/><Relationship Id="rId5" Type="http://schemas.openxmlformats.org/officeDocument/2006/relationships/hyperlink" Target="https://www.scania.com/group/en/platooning-a-step-closer/" TargetMode="Externa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epods.com/" TargetMode="External"/><Relationship Id="rId4" Type="http://schemas.openxmlformats.org/officeDocument/2006/relationships/hyperlink" Target="http://p4its.eu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468325" y="1417353"/>
            <a:ext cx="8207400" cy="287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>
                <a:latin typeface="Georgia"/>
                <a:ea typeface="Georgia"/>
                <a:cs typeface="Georgia"/>
                <a:sym typeface="Georgia"/>
              </a:rPr>
              <a:t>How to use GPS/RTK-positioning for optimizing traffic lights and platooning?</a:t>
            </a: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/>
              <a:t>Case Indagon: Scenario</a:t>
            </a: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E7830 Value network Design for Internet</a:t>
            </a: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Shape 56"/>
          <p:cNvSpPr txBox="1">
            <a:spLocks noGrp="1"/>
          </p:cNvSpPr>
          <p:nvPr>
            <p:ph type="subTitle" idx="1"/>
          </p:nvPr>
        </p:nvSpPr>
        <p:spPr>
          <a:xfrm>
            <a:off x="468314" y="3937620"/>
            <a:ext cx="8064126" cy="115212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Teemu Järvi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Zsolt Szendrei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Katariina Aaltonen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Manohar Bayyapu Reddy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375" cy="996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Scope and timeframe</a:t>
            </a:r>
            <a:endParaRPr sz="36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468314" y="1261611"/>
            <a:ext cx="8207374" cy="333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Time frame: 2018-2025</a:t>
            </a:r>
            <a:endParaRPr b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Scope:</a:t>
            </a:r>
            <a:endParaRPr b="0"/>
          </a:p>
          <a:p>
            <a:pPr marL="460800" marR="0" lvl="2" indent="-2431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Product: software products, hardware elements, devices for the RTK infrastructures</a:t>
            </a:r>
            <a:endParaRPr sz="1800"/>
          </a:p>
          <a:p>
            <a:pPr marL="460800" marR="0" lvl="2" indent="-2431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Service: mobility as a service and coordinating with many firms</a:t>
            </a:r>
            <a:endParaRPr sz="1800"/>
          </a:p>
          <a:p>
            <a:pPr marL="342900" marR="0" lvl="0" indent="-3429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Geographical area:</a:t>
            </a:r>
            <a:endParaRPr b="0"/>
          </a:p>
          <a:p>
            <a:pPr marL="460800" marR="0" lvl="2" indent="-243100" algn="l" rtl="0">
              <a:spcBef>
                <a:spcPts val="42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Nordic and Baltic countries, Russia</a:t>
            </a:r>
            <a:endParaRPr sz="1800"/>
          </a:p>
          <a:p>
            <a:pPr marL="460800" marR="0" lvl="2" indent="-243100" algn="l" rtl="0">
              <a:spcBef>
                <a:spcPts val="42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Where the Nokia networks is available</a:t>
            </a:r>
            <a:endParaRPr sz="1800"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Shape 133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06.02.2018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Key Stakeholders</a:t>
            </a:r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468314" y="1261611"/>
            <a:ext cx="8207400" cy="333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rtl="0">
              <a:spcBef>
                <a:spcPts val="420"/>
              </a:spcBef>
              <a:spcAft>
                <a:spcPts val="0"/>
              </a:spcAft>
              <a:buSzPts val="2100"/>
              <a:buChar char="-"/>
            </a:pPr>
            <a:r>
              <a:rPr lang="en-US" b="0"/>
              <a:t>Vehicle manufacturers</a:t>
            </a:r>
            <a:endParaRPr b="0"/>
          </a:p>
          <a:p>
            <a:pPr marL="457200" lvl="0" indent="-361950" rtl="0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-US" b="0"/>
              <a:t>End users</a:t>
            </a:r>
            <a:endParaRPr b="0"/>
          </a:p>
          <a:p>
            <a:pPr marL="457200" lvl="0" indent="-361950" rtl="0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-US" b="0"/>
              <a:t>Countries and cities: Road maintenance</a:t>
            </a:r>
            <a:endParaRPr b="0"/>
          </a:p>
          <a:p>
            <a:pPr marL="457200" lvl="0" indent="-361950" rtl="0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-US" b="0"/>
              <a:t>Transportation and Logistics companies</a:t>
            </a:r>
            <a:endParaRPr b="0"/>
          </a:p>
          <a:p>
            <a:pPr marL="457200" lvl="0" indent="-361950" rtl="0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-US" b="0"/>
              <a:t>Geospatial technology providers: Leica, Trimble, Topcon and other</a:t>
            </a:r>
            <a:endParaRPr b="0"/>
          </a:p>
          <a:p>
            <a:pPr marL="457200" lvl="0" indent="-361950" rtl="0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-US" b="0"/>
              <a:t>Solutions and service providers: Dynniq, Infotripla and other</a:t>
            </a:r>
            <a:endParaRPr b="0"/>
          </a:p>
          <a:p>
            <a:pPr marL="457200" lvl="0" indent="-361950" rtl="0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-US" b="0"/>
              <a:t>Research companies: VTT and other Academia</a:t>
            </a:r>
            <a:endParaRPr b="0"/>
          </a:p>
          <a:p>
            <a:pPr marL="457200" lvl="0" indent="-361950" rtl="0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-US" b="0"/>
              <a:t>Communications technology providers</a:t>
            </a:r>
            <a:endParaRPr b="0"/>
          </a:p>
        </p:txBody>
      </p:sp>
      <p:sp>
        <p:nvSpPr>
          <p:cNvPr id="141" name="Shape 141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142" name="Shape 142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06.02.2018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ctrTitle"/>
          </p:nvPr>
        </p:nvSpPr>
        <p:spPr>
          <a:xfrm>
            <a:off x="468313" y="1593555"/>
            <a:ext cx="8207400" cy="2196600"/>
          </a:xfrm>
          <a:prstGeom prst="rect">
            <a:avLst/>
          </a:prstGeom>
          <a:noFill/>
          <a:ln>
            <a:noFill/>
          </a:ln>
          <a:effectLst>
            <a:outerShdw blurRad="5143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Trends and Uncertainties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Key trends</a:t>
            </a:r>
            <a:endParaRPr sz="36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468314" y="1261611"/>
            <a:ext cx="8207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Mobility as a service</a:t>
            </a:r>
            <a:endParaRPr b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Autonomous driving</a:t>
            </a:r>
            <a:endParaRPr b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Road safety, avoiding traffic jams and using the road effectively</a:t>
            </a:r>
            <a:endParaRPr b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Going green regulations</a:t>
            </a:r>
            <a:endParaRPr b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Platooning - corridor as a service</a:t>
            </a:r>
            <a:endParaRPr b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V2V and V2I communications</a:t>
            </a:r>
            <a:endParaRPr b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Artificial intelligence </a:t>
            </a:r>
            <a:endParaRPr sz="21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Shape 155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Shape 156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06.02.2018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Key </a:t>
            </a:r>
            <a:r>
              <a:rPr lang="en-US"/>
              <a:t>uncertainties</a:t>
            </a:r>
            <a:endParaRPr sz="36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468314" y="1261611"/>
            <a:ext cx="8207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Open interfaces </a:t>
            </a:r>
            <a:endParaRPr b="0"/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Standardization and interoperability</a:t>
            </a:r>
            <a:endParaRPr b="0"/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Suitability to fit the models in different geographical locations</a:t>
            </a:r>
            <a:endParaRPr b="0"/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Timeframe to develop fully functional system</a:t>
            </a:r>
            <a:endParaRPr b="0"/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Research and technology developments</a:t>
            </a:r>
            <a:endParaRPr b="0"/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Reliability of services</a:t>
            </a:r>
            <a:endParaRPr b="0"/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Transportation planning</a:t>
            </a:r>
            <a:endParaRPr b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Shape 163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Shape 164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06.02.2018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ctrTitle"/>
          </p:nvPr>
        </p:nvSpPr>
        <p:spPr>
          <a:xfrm>
            <a:off x="468313" y="1593555"/>
            <a:ext cx="8207400" cy="21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Scenarios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/>
        </p:nvSpPr>
        <p:spPr>
          <a:xfrm>
            <a:off x="5253013" y="1605438"/>
            <a:ext cx="1201800" cy="881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Shape 177"/>
          <p:cNvSpPr/>
          <p:nvPr/>
        </p:nvSpPr>
        <p:spPr>
          <a:xfrm>
            <a:off x="2470300" y="1497075"/>
            <a:ext cx="4073100" cy="29643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Shape 178"/>
          <p:cNvSpPr/>
          <p:nvPr/>
        </p:nvSpPr>
        <p:spPr>
          <a:xfrm>
            <a:off x="2622700" y="1977000"/>
            <a:ext cx="3810600" cy="2053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Shape 179"/>
          <p:cNvSpPr/>
          <p:nvPr/>
        </p:nvSpPr>
        <p:spPr>
          <a:xfrm>
            <a:off x="4583925" y="2315100"/>
            <a:ext cx="1959600" cy="1197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Shape 180"/>
          <p:cNvSpPr/>
          <p:nvPr/>
        </p:nvSpPr>
        <p:spPr>
          <a:xfrm>
            <a:off x="2974325" y="2516100"/>
            <a:ext cx="3433200" cy="732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Scenarios: Platooning</a:t>
            </a:r>
            <a:endParaRPr sz="24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Stakeholder Perspective</a:t>
            </a:r>
            <a:endParaRPr sz="2400"/>
          </a:p>
        </p:txBody>
      </p:sp>
      <p:sp>
        <p:nvSpPr>
          <p:cNvPr id="182" name="Shape 18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sp>
        <p:nvSpPr>
          <p:cNvPr id="183" name="Shape 183"/>
          <p:cNvSpPr txBox="1"/>
          <p:nvPr/>
        </p:nvSpPr>
        <p:spPr>
          <a:xfrm>
            <a:off x="6543475" y="2491163"/>
            <a:ext cx="21510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Autonomous driving is </a:t>
            </a:r>
            <a:r>
              <a:rPr lang="en-US" b="1" i="1">
                <a:solidFill>
                  <a:srgbClr val="38761D"/>
                </a:solidFill>
              </a:rPr>
              <a:t>safe and cost efficient</a:t>
            </a:r>
            <a:endParaRPr b="1" i="1">
              <a:solidFill>
                <a:srgbClr val="38761D"/>
              </a:solidFill>
            </a:endParaRPr>
          </a:p>
        </p:txBody>
      </p:sp>
      <p:sp>
        <p:nvSpPr>
          <p:cNvPr id="184" name="Shape 184"/>
          <p:cNvSpPr txBox="1"/>
          <p:nvPr/>
        </p:nvSpPr>
        <p:spPr>
          <a:xfrm>
            <a:off x="3411750" y="919775"/>
            <a:ext cx="2945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Legislation and regulations </a:t>
            </a:r>
            <a:r>
              <a:rPr lang="en-US" b="1" i="1">
                <a:solidFill>
                  <a:srgbClr val="38761D"/>
                </a:solidFill>
              </a:rPr>
              <a:t>supports</a:t>
            </a:r>
            <a:r>
              <a:rPr lang="en-US"/>
              <a:t> platooning</a:t>
            </a:r>
            <a:endParaRPr/>
          </a:p>
        </p:txBody>
      </p:sp>
      <p:sp>
        <p:nvSpPr>
          <p:cNvPr id="185" name="Shape 185"/>
          <p:cNvSpPr txBox="1"/>
          <p:nvPr/>
        </p:nvSpPr>
        <p:spPr>
          <a:xfrm>
            <a:off x="3335550" y="4339650"/>
            <a:ext cx="2945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Legislation and regulations </a:t>
            </a:r>
            <a:r>
              <a:rPr lang="en-US" b="1" i="1">
                <a:solidFill>
                  <a:srgbClr val="990000"/>
                </a:solidFill>
              </a:rPr>
              <a:t>forbids</a:t>
            </a:r>
            <a:r>
              <a:rPr lang="en-US"/>
              <a:t> platooning</a:t>
            </a:r>
            <a:endParaRPr/>
          </a:p>
        </p:txBody>
      </p:sp>
      <p:sp>
        <p:nvSpPr>
          <p:cNvPr id="186" name="Shape 186"/>
          <p:cNvSpPr txBox="1"/>
          <p:nvPr/>
        </p:nvSpPr>
        <p:spPr>
          <a:xfrm>
            <a:off x="594425" y="2491175"/>
            <a:ext cx="23799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Autonomous driving is </a:t>
            </a:r>
            <a:r>
              <a:rPr lang="en-US" b="1" i="1">
                <a:solidFill>
                  <a:srgbClr val="990000"/>
                </a:solidFill>
              </a:rPr>
              <a:t>dangerous and expensive</a:t>
            </a:r>
            <a:endParaRPr b="1" i="1">
              <a:solidFill>
                <a:srgbClr val="990000"/>
              </a:solidFill>
            </a:endParaRPr>
          </a:p>
        </p:txBody>
      </p:sp>
      <p:cxnSp>
        <p:nvCxnSpPr>
          <p:cNvPr id="187" name="Shape 187"/>
          <p:cNvCxnSpPr/>
          <p:nvPr/>
        </p:nvCxnSpPr>
        <p:spPr>
          <a:xfrm>
            <a:off x="4681015" y="1527750"/>
            <a:ext cx="3000" cy="2805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88" name="Shape 188"/>
          <p:cNvCxnSpPr/>
          <p:nvPr/>
        </p:nvCxnSpPr>
        <p:spPr>
          <a:xfrm>
            <a:off x="3335550" y="2928895"/>
            <a:ext cx="2694300" cy="3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89" name="Shape 189"/>
          <p:cNvSpPr txBox="1"/>
          <p:nvPr/>
        </p:nvSpPr>
        <p:spPr>
          <a:xfrm>
            <a:off x="2672850" y="2212975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Vehicle manufacturers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90" name="Shape 190"/>
          <p:cNvSpPr txBox="1"/>
          <p:nvPr/>
        </p:nvSpPr>
        <p:spPr>
          <a:xfrm>
            <a:off x="1708300" y="1218425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Countries and cities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91" name="Shape 191"/>
          <p:cNvSpPr/>
          <p:nvPr/>
        </p:nvSpPr>
        <p:spPr>
          <a:xfrm>
            <a:off x="5266775" y="2342300"/>
            <a:ext cx="1201800" cy="881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7D55C7"/>
            </a:solidFill>
            <a:prstDash val="dot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Shape 192"/>
          <p:cNvSpPr txBox="1"/>
          <p:nvPr/>
        </p:nvSpPr>
        <p:spPr>
          <a:xfrm>
            <a:off x="5164350" y="2053200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00FF"/>
                </a:solidFill>
              </a:rPr>
              <a:t>End users</a:t>
            </a:r>
            <a:endParaRPr>
              <a:solidFill>
                <a:srgbClr val="9900FF"/>
              </a:solidFill>
            </a:endParaRPr>
          </a:p>
        </p:txBody>
      </p:sp>
      <p:sp>
        <p:nvSpPr>
          <p:cNvPr id="193" name="Shape 193"/>
          <p:cNvSpPr txBox="1"/>
          <p:nvPr/>
        </p:nvSpPr>
        <p:spPr>
          <a:xfrm>
            <a:off x="2622700" y="1687413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Logistics industry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94" name="Shape 194"/>
          <p:cNvSpPr txBox="1"/>
          <p:nvPr/>
        </p:nvSpPr>
        <p:spPr>
          <a:xfrm>
            <a:off x="4120650" y="2001250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2"/>
                </a:solidFill>
              </a:rPr>
              <a:t>Operators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95" name="Shape 195"/>
          <p:cNvSpPr txBox="1"/>
          <p:nvPr/>
        </p:nvSpPr>
        <p:spPr>
          <a:xfrm>
            <a:off x="5240550" y="1406250"/>
            <a:ext cx="9540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2"/>
                </a:solidFill>
              </a:rPr>
              <a:t>Research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96" name="Shape 196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06.02.2018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Scenarios: Traffic Lights</a:t>
            </a:r>
            <a:endParaRPr sz="24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Future Success Perspective</a:t>
            </a:r>
            <a:endParaRPr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3" name="Shape 203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cxnSp>
        <p:nvCxnSpPr>
          <p:cNvPr id="204" name="Shape 204"/>
          <p:cNvCxnSpPr/>
          <p:nvPr/>
        </p:nvCxnSpPr>
        <p:spPr>
          <a:xfrm>
            <a:off x="4757185" y="1375349"/>
            <a:ext cx="3300" cy="2964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205" name="Shape 205"/>
          <p:cNvCxnSpPr/>
          <p:nvPr/>
        </p:nvCxnSpPr>
        <p:spPr>
          <a:xfrm>
            <a:off x="3335549" y="2855817"/>
            <a:ext cx="2846700" cy="3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06" name="Shape 206"/>
          <p:cNvSpPr txBox="1"/>
          <p:nvPr/>
        </p:nvSpPr>
        <p:spPr>
          <a:xfrm>
            <a:off x="3553725" y="896325"/>
            <a:ext cx="34656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Countries will invest in </a:t>
            </a:r>
            <a:r>
              <a:rPr lang="en-US" b="1" i="1">
                <a:solidFill>
                  <a:srgbClr val="38761D"/>
                </a:solidFill>
              </a:rPr>
              <a:t>open</a:t>
            </a:r>
            <a:r>
              <a:rPr lang="en-US"/>
              <a:t>, intelligent traffic control development</a:t>
            </a:r>
            <a:endParaRPr/>
          </a:p>
        </p:txBody>
      </p:sp>
      <p:sp>
        <p:nvSpPr>
          <p:cNvPr id="207" name="Shape 207"/>
          <p:cNvSpPr txBox="1"/>
          <p:nvPr/>
        </p:nvSpPr>
        <p:spPr>
          <a:xfrm>
            <a:off x="6366000" y="2617988"/>
            <a:ext cx="2945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1">
                <a:solidFill>
                  <a:srgbClr val="38761D"/>
                </a:solidFill>
              </a:rPr>
              <a:t>Intelligence</a:t>
            </a:r>
            <a:r>
              <a:rPr lang="en-US"/>
              <a:t> will be a permanent functionality of all cars</a:t>
            </a:r>
            <a:endParaRPr/>
          </a:p>
        </p:txBody>
      </p:sp>
      <p:sp>
        <p:nvSpPr>
          <p:cNvPr id="208" name="Shape 208"/>
          <p:cNvSpPr txBox="1"/>
          <p:nvPr/>
        </p:nvSpPr>
        <p:spPr>
          <a:xfrm>
            <a:off x="3335550" y="4339650"/>
            <a:ext cx="34656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Countries fail the change: data is </a:t>
            </a:r>
            <a:r>
              <a:rPr lang="en-US" b="1" i="1">
                <a:solidFill>
                  <a:srgbClr val="990000"/>
                </a:solidFill>
              </a:rPr>
              <a:t>closed</a:t>
            </a:r>
            <a:r>
              <a:rPr lang="en-US"/>
              <a:t>, simple traffic control remains</a:t>
            </a:r>
            <a:endParaRPr/>
          </a:p>
        </p:txBody>
      </p:sp>
      <p:sp>
        <p:nvSpPr>
          <p:cNvPr id="209" name="Shape 209"/>
          <p:cNvSpPr txBox="1"/>
          <p:nvPr/>
        </p:nvSpPr>
        <p:spPr>
          <a:xfrm>
            <a:off x="663000" y="2354650"/>
            <a:ext cx="24888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1">
                <a:solidFill>
                  <a:srgbClr val="990000"/>
                </a:solidFill>
              </a:rPr>
              <a:t>Simple cars</a:t>
            </a:r>
            <a:r>
              <a:rPr lang="en-US"/>
              <a:t> continue as market leaders</a:t>
            </a:r>
            <a:endParaRPr/>
          </a:p>
        </p:txBody>
      </p:sp>
      <p:sp>
        <p:nvSpPr>
          <p:cNvPr id="210" name="Shape 210"/>
          <p:cNvSpPr txBox="1"/>
          <p:nvPr/>
        </p:nvSpPr>
        <p:spPr>
          <a:xfrm>
            <a:off x="3127800" y="3233100"/>
            <a:ext cx="20028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Current situation</a:t>
            </a:r>
            <a:endParaRPr/>
          </a:p>
        </p:txBody>
      </p:sp>
      <p:sp>
        <p:nvSpPr>
          <p:cNvPr id="211" name="Shape 211"/>
          <p:cNvSpPr txBox="1"/>
          <p:nvPr/>
        </p:nvSpPr>
        <p:spPr>
          <a:xfrm>
            <a:off x="4798350" y="3233075"/>
            <a:ext cx="20028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Expensive, waste of resources</a:t>
            </a:r>
            <a:endParaRPr/>
          </a:p>
        </p:txBody>
      </p:sp>
      <p:sp>
        <p:nvSpPr>
          <p:cNvPr id="212" name="Shape 212"/>
          <p:cNvSpPr txBox="1"/>
          <p:nvPr/>
        </p:nvSpPr>
        <p:spPr>
          <a:xfrm>
            <a:off x="5016525" y="1757163"/>
            <a:ext cx="20028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Intelligent mobility</a:t>
            </a:r>
            <a:endParaRPr/>
          </a:p>
        </p:txBody>
      </p:sp>
      <p:sp>
        <p:nvSpPr>
          <p:cNvPr id="213" name="Shape 213"/>
          <p:cNvSpPr txBox="1"/>
          <p:nvPr/>
        </p:nvSpPr>
        <p:spPr>
          <a:xfrm>
            <a:off x="2929475" y="1749263"/>
            <a:ext cx="20028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Intelligent traffic infrastructure</a:t>
            </a:r>
            <a:endParaRPr/>
          </a:p>
        </p:txBody>
      </p:sp>
      <p:sp>
        <p:nvSpPr>
          <p:cNvPr id="214" name="Shape 214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06.02.2018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ctrTitle"/>
          </p:nvPr>
        </p:nvSpPr>
        <p:spPr>
          <a:xfrm>
            <a:off x="468313" y="1417636"/>
            <a:ext cx="8207400" cy="2952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Thank you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Shape 220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495400" cy="660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Questions?</a:t>
            </a:r>
            <a:endParaRPr sz="1600" b="0" i="1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ctrTitle"/>
          </p:nvPr>
        </p:nvSpPr>
        <p:spPr>
          <a:xfrm>
            <a:off x="468325" y="1417632"/>
            <a:ext cx="8207400" cy="11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Agenda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ubTitle" idx="1"/>
          </p:nvPr>
        </p:nvSpPr>
        <p:spPr>
          <a:xfrm>
            <a:off x="468325" y="2871102"/>
            <a:ext cx="5495400" cy="12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Background</a:t>
            </a:r>
            <a:endParaRPr sz="2400" i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Scope, time-frame and stakeholders </a:t>
            </a:r>
            <a:endParaRPr sz="2400" i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Trends and uncertainties</a:t>
            </a:r>
            <a:endParaRPr sz="2400" i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Scenarios</a:t>
            </a:r>
            <a:endParaRPr sz="2400" i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ctrTitle"/>
          </p:nvPr>
        </p:nvSpPr>
        <p:spPr>
          <a:xfrm>
            <a:off x="468313" y="1593555"/>
            <a:ext cx="8207400" cy="21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Background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Company profile</a:t>
            </a:r>
            <a:endParaRPr sz="36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468325" y="1261601"/>
            <a:ext cx="8207400" cy="29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/>
              <a:t>Indagon</a:t>
            </a:r>
            <a:r>
              <a:rPr lang="en-US" b="0"/>
              <a:t> - 16 years old company</a:t>
            </a:r>
            <a:endParaRPr b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Provider of professional positioning solutions for mobile operators, railways and others</a:t>
            </a:r>
            <a:endParaRPr b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Services offered in Europe and Arab countries</a:t>
            </a:r>
            <a:endParaRPr b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Expanding opportunities in smart roads and smart cities. </a:t>
            </a: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Other partner company: </a:t>
            </a:r>
            <a:r>
              <a:rPr lang="en-US"/>
              <a:t>Vediafi </a:t>
            </a:r>
            <a:endParaRPr sz="21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06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/>
              <a:t>02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.201</a:t>
            </a:r>
            <a:r>
              <a:rPr lang="en-US"/>
              <a:t>8</a:t>
            </a:r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" name="Shape 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1900" y="701569"/>
            <a:ext cx="1933575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Shape 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9150" y="3081125"/>
            <a:ext cx="1202625" cy="120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Shape 83"/>
          <p:cNvPicPr preferRelativeResize="0"/>
          <p:nvPr/>
        </p:nvPicPr>
        <p:blipFill rotWithShape="1">
          <a:blip r:embed="rId3">
            <a:alphaModFix/>
          </a:blip>
          <a:srcRect l="43653" r="-6964"/>
          <a:stretch/>
        </p:blipFill>
        <p:spPr>
          <a:xfrm>
            <a:off x="6502078" y="2164850"/>
            <a:ext cx="2870530" cy="2694053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Case description</a:t>
            </a:r>
            <a:endParaRPr sz="36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468323" y="1261600"/>
            <a:ext cx="69438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How to use GPS/RTK -positioning for optimizing traffic lights and platooning?</a:t>
            </a:r>
            <a:endParaRPr b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Developing a business in an ecosystem model of future mobility sector</a:t>
            </a:r>
            <a:endParaRPr b="0"/>
          </a:p>
          <a:p>
            <a:pPr marL="342900" marR="0" lvl="0" indent="-3429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Current situation - Involved in many pilot projects</a:t>
            </a: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  <a:p>
            <a:pPr marL="457200" lvl="0" indent="-3429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42424"/>
              </a:buClr>
              <a:buSzPts val="1800"/>
              <a:buFont typeface="Georgia"/>
              <a:buAutoNum type="arabicPeriod"/>
            </a:pPr>
            <a:r>
              <a:rPr lang="en-US" sz="1800" b="0" i="1">
                <a:latin typeface="Georgia"/>
                <a:ea typeface="Georgia"/>
                <a:cs typeface="Georgia"/>
                <a:sym typeface="Georgia"/>
              </a:rPr>
              <a:t>Automated vehicle testing in Aurora smart road</a:t>
            </a:r>
            <a:endParaRPr sz="1800" i="1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2424"/>
              </a:buClr>
              <a:buSzPts val="1800"/>
              <a:buFont typeface="Georgia"/>
              <a:buAutoNum type="arabicPeriod"/>
            </a:pPr>
            <a:r>
              <a:rPr lang="en-US" sz="1800" b="0" i="1">
                <a:latin typeface="Georgia"/>
                <a:ea typeface="Georgia"/>
                <a:cs typeface="Georgia"/>
                <a:sym typeface="Georgia"/>
              </a:rPr>
              <a:t>Intelligent transportation systems(ITS) solutions with ITS Russia</a:t>
            </a:r>
            <a:endParaRPr sz="1800" b="0" i="1">
              <a:latin typeface="Georgia"/>
              <a:ea typeface="Georgia"/>
              <a:cs typeface="Georgia"/>
              <a:sym typeface="Georgia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2424"/>
              </a:buClr>
              <a:buSzPts val="1800"/>
              <a:buFont typeface="Georgia"/>
              <a:buAutoNum type="arabicPeriod"/>
            </a:pPr>
            <a:r>
              <a:rPr lang="en-US" sz="1800" b="0" i="1">
                <a:latin typeface="Georgia"/>
                <a:ea typeface="Georgia"/>
                <a:cs typeface="Georgia"/>
                <a:sym typeface="Georgia"/>
              </a:rPr>
              <a:t>5G network based on smart light poles - LuxTurrim5G</a:t>
            </a:r>
            <a:endParaRPr sz="1800" i="1">
              <a:solidFill>
                <a:srgbClr val="242424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b="0">
              <a:solidFill>
                <a:srgbClr val="242424"/>
              </a:solidFill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b="0"/>
              <a:t> </a:t>
            </a:r>
            <a:endParaRPr sz="2000"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6.</a:t>
            </a:r>
            <a:r>
              <a:rPr lang="en-US"/>
              <a:t>02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.201</a:t>
            </a:r>
            <a:r>
              <a:rPr lang="en-US"/>
              <a:t>8</a:t>
            </a:r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/>
        </p:nvSpPr>
        <p:spPr>
          <a:xfrm>
            <a:off x="2263350" y="5056425"/>
            <a:ext cx="6413100" cy="3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Source: https://www.novatel.com/industries/autonomous-vehicles/technology/</a:t>
            </a:r>
            <a:endParaRPr sz="1000"/>
          </a:p>
        </p:txBody>
      </p:sp>
      <p:sp>
        <p:nvSpPr>
          <p:cNvPr id="93" name="Shape 93"/>
          <p:cNvSpPr txBox="1">
            <a:spLocks noGrp="1"/>
          </p:cNvSpPr>
          <p:nvPr>
            <p:ph type="ctrTitle"/>
          </p:nvPr>
        </p:nvSpPr>
        <p:spPr>
          <a:xfrm>
            <a:off x="468288" y="11856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RTK technology</a:t>
            </a:r>
            <a:endParaRPr sz="36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468300" y="688775"/>
            <a:ext cx="8207400" cy="4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361950" algn="l" rtl="0">
              <a:spcBef>
                <a:spcPts val="420"/>
              </a:spcBef>
              <a:spcAft>
                <a:spcPts val="0"/>
              </a:spcAft>
              <a:buSzPts val="2100"/>
              <a:buChar char="●"/>
            </a:pPr>
            <a:r>
              <a:rPr lang="en-US" b="0"/>
              <a:t>Used to improve the GPS positioning in real-time with cm-level accuracy</a:t>
            </a:r>
            <a:endParaRPr b="0"/>
          </a:p>
          <a:p>
            <a:pPr marL="457200" marR="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b="0"/>
              <a:t>Invented in early 1990’s</a:t>
            </a:r>
            <a:endParaRPr b="0"/>
          </a:p>
          <a:p>
            <a:pPr marL="457200" marR="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b="0"/>
              <a:t>Traditionally used for construction, topographic surveys, agriculture and other</a:t>
            </a:r>
            <a:endParaRPr b="0"/>
          </a:p>
          <a:p>
            <a:pPr marL="457200" marR="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b="0"/>
              <a:t>Major components are</a:t>
            </a: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US" b="0"/>
              <a:t>	- GPS/GNSS receiver</a:t>
            </a: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US" b="0"/>
              <a:t>	- Satellite observables</a:t>
            </a:r>
            <a:endParaRPr b="0"/>
          </a:p>
          <a:p>
            <a:pPr marL="0" marR="0" lvl="0" indent="45720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US" b="0"/>
              <a:t>- Reliable communication </a:t>
            </a: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US" b="0"/>
              <a:t>	</a:t>
            </a:r>
            <a:endParaRPr b="0"/>
          </a:p>
        </p:txBody>
      </p:sp>
      <p:pic>
        <p:nvPicPr>
          <p:cNvPr id="95" name="Shape 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4775" y="2118625"/>
            <a:ext cx="4232326" cy="3031401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06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/>
              <a:t>02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.2018</a:t>
            </a:r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ctrTitle"/>
          </p:nvPr>
        </p:nvSpPr>
        <p:spPr>
          <a:xfrm>
            <a:off x="468288" y="27096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Platooning</a:t>
            </a:r>
            <a:endParaRPr sz="36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468300" y="880975"/>
            <a:ext cx="8207400" cy="39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US" b="0"/>
              <a:t>Platooning: </a:t>
            </a:r>
            <a:r>
              <a:rPr lang="en-US" b="0">
                <a:solidFill>
                  <a:schemeClr val="hlink"/>
                </a:solidFill>
                <a:hlinkClick r:id="rId3"/>
              </a:rPr>
              <a:t>https://www.youtube.com/watch?v=X7vziDnNXEY</a:t>
            </a: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US" b="0" u="sng"/>
              <a:t>Current situation</a:t>
            </a:r>
            <a:endParaRPr b="0" u="sng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US" b="0">
                <a:solidFill>
                  <a:srgbClr val="0000FF"/>
                </a:solidFill>
              </a:rPr>
              <a:t>Scania  - Sweden </a:t>
            </a:r>
            <a:endParaRPr b="0">
              <a:solidFill>
                <a:srgbClr val="0000FF"/>
              </a:solidFill>
            </a:endParaRPr>
          </a:p>
          <a:p>
            <a:pPr marL="457200" marR="0" lvl="0" indent="-342900" algn="l" rtl="0">
              <a:spcBef>
                <a:spcPts val="420"/>
              </a:spcBef>
              <a:spcAft>
                <a:spcPts val="0"/>
              </a:spcAft>
              <a:buSzPts val="1800"/>
              <a:buFont typeface="Georgia"/>
              <a:buChar char="●"/>
            </a:pPr>
            <a:r>
              <a:rPr lang="en-US" sz="1800" b="0" i="1">
                <a:latin typeface="Georgia"/>
                <a:ea typeface="Georgia"/>
                <a:cs typeface="Georgia"/>
                <a:sym typeface="Georgia"/>
              </a:rPr>
              <a:t>Semi-autonomous platooning </a:t>
            </a:r>
            <a:endParaRPr sz="1800" b="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US" b="0">
                <a:solidFill>
                  <a:srgbClr val="0000FF"/>
                </a:solidFill>
              </a:rPr>
              <a:t>Daimler - Japan </a:t>
            </a:r>
            <a:endParaRPr b="0">
              <a:solidFill>
                <a:srgbClr val="0000FF"/>
              </a:solidFill>
            </a:endParaRPr>
          </a:p>
          <a:p>
            <a:pPr marL="457200" marR="0" lvl="0" indent="-342900" algn="l" rtl="0">
              <a:spcBef>
                <a:spcPts val="420"/>
              </a:spcBef>
              <a:spcAft>
                <a:spcPts val="0"/>
              </a:spcAft>
              <a:buSzPts val="1800"/>
              <a:buFont typeface="Georgia"/>
              <a:buChar char="●"/>
            </a:pPr>
            <a:r>
              <a:rPr lang="en-US" sz="1800" b="0" i="1">
                <a:latin typeface="Georgia"/>
                <a:ea typeface="Georgia"/>
                <a:cs typeface="Georgia"/>
                <a:sym typeface="Georgia"/>
              </a:rPr>
              <a:t>Digital connection with trucks </a:t>
            </a:r>
            <a:endParaRPr sz="1800" b="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720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US" sz="1800" b="0" i="1">
                <a:latin typeface="Georgia"/>
                <a:ea typeface="Georgia"/>
                <a:cs typeface="Georgia"/>
                <a:sym typeface="Georgia"/>
              </a:rPr>
              <a:t>of other manufacturer</a:t>
            </a:r>
            <a:endParaRPr sz="1800" b="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r>
              <a:rPr lang="en-US" b="0">
                <a:solidFill>
                  <a:srgbClr val="0000FF"/>
                </a:solidFill>
              </a:rPr>
              <a:t>TNO - Netherlands </a:t>
            </a:r>
            <a:endParaRPr b="0">
              <a:solidFill>
                <a:srgbClr val="0000FF"/>
              </a:solidFill>
            </a:endParaRPr>
          </a:p>
          <a:p>
            <a:pPr marL="457200" marR="0" lvl="0" indent="-342900" algn="l" rtl="0">
              <a:spcBef>
                <a:spcPts val="420"/>
              </a:spcBef>
              <a:spcAft>
                <a:spcPts val="0"/>
              </a:spcAft>
              <a:buSzPts val="1800"/>
              <a:buFont typeface="Georgia"/>
              <a:buChar char="●"/>
            </a:pPr>
            <a:r>
              <a:rPr lang="en-US" sz="1800" b="0" i="1">
                <a:latin typeface="Georgia"/>
                <a:ea typeface="Georgia"/>
                <a:cs typeface="Georgia"/>
                <a:sym typeface="Georgia"/>
              </a:rPr>
              <a:t>Research and collaboration with various stakeholders from the European Truck Platooning network</a:t>
            </a:r>
            <a:endParaRPr sz="1800" b="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None/>
            </a:pPr>
            <a:endParaRPr b="0"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06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/>
              <a:t>02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.2018</a:t>
            </a:r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Shape 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0038" y="1476150"/>
            <a:ext cx="4493774" cy="2527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Shape 107"/>
          <p:cNvSpPr txBox="1"/>
          <p:nvPr/>
        </p:nvSpPr>
        <p:spPr>
          <a:xfrm>
            <a:off x="5954800" y="3686075"/>
            <a:ext cx="2326800" cy="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3F3F3"/>
                </a:solidFill>
              </a:rPr>
              <a:t>Source: Businessinsider</a:t>
            </a:r>
            <a:endParaRPr>
              <a:solidFill>
                <a:srgbClr val="F3F3F3"/>
              </a:solidFill>
            </a:endParaRPr>
          </a:p>
        </p:txBody>
      </p:sp>
      <p:sp>
        <p:nvSpPr>
          <p:cNvPr id="108" name="Shape 108"/>
          <p:cNvSpPr txBox="1"/>
          <p:nvPr/>
        </p:nvSpPr>
        <p:spPr>
          <a:xfrm>
            <a:off x="2224700" y="4791275"/>
            <a:ext cx="5541900" cy="9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Sources:</a:t>
            </a:r>
            <a:endParaRPr sz="10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dk1"/>
                </a:solidFill>
                <a:hlinkClick r:id="rId5"/>
              </a:rPr>
              <a:t>https://www.scania.com/group/en/platooning-a-step-closer/</a:t>
            </a:r>
            <a:endParaRPr sz="10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hlinkClick r:id="rId6"/>
              </a:rPr>
              <a:t>http://media.daimler.com/marsMediaSite/en/instance/ko/Daimler-now-testing-platooningtechnology-for-more-truckefficiency-also-in-Japan.xhtml?oid=32920883</a:t>
            </a:r>
            <a:endParaRPr sz="10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hlinkClick r:id="rId7"/>
              </a:rPr>
              <a:t>https://www.tno.nl/en/about-tno/news/2016/4/vision-truck-platooning-2025/</a:t>
            </a:r>
            <a:endParaRPr sz="10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Traffic Lights</a:t>
            </a:r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468314" y="1261611"/>
            <a:ext cx="8207400" cy="333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342900" rtl="0">
              <a:spcBef>
                <a:spcPts val="420"/>
              </a:spcBef>
              <a:spcAft>
                <a:spcPts val="0"/>
              </a:spcAft>
              <a:buSzPts val="2100"/>
              <a:buChar char="•"/>
            </a:pPr>
            <a:r>
              <a:rPr lang="en-US" b="0" dirty="0"/>
              <a:t>Important part of the C-ITS ecosystem</a:t>
            </a:r>
            <a:endParaRPr b="0" dirty="0"/>
          </a:p>
          <a:p>
            <a:pPr marL="342900" lvl="0" indent="-342900" rtl="0">
              <a:spcBef>
                <a:spcPts val="420"/>
              </a:spcBef>
              <a:spcAft>
                <a:spcPts val="0"/>
              </a:spcAft>
              <a:buSzPts val="2100"/>
              <a:buChar char="•"/>
            </a:pPr>
            <a:r>
              <a:rPr lang="en-US" b="0" dirty="0"/>
              <a:t>Use cases</a:t>
            </a:r>
            <a:endParaRPr b="0" dirty="0"/>
          </a:p>
          <a:p>
            <a:pPr marL="460800" lvl="2" indent="-230400" rtl="0">
              <a:spcBef>
                <a:spcPts val="320"/>
              </a:spcBef>
              <a:spcAft>
                <a:spcPts val="0"/>
              </a:spcAft>
              <a:buSzPts val="1600"/>
              <a:buChar char="-"/>
            </a:pPr>
            <a:r>
              <a:rPr lang="en-US" dirty="0"/>
              <a:t>Emergency vehicle</a:t>
            </a:r>
            <a:endParaRPr dirty="0"/>
          </a:p>
          <a:p>
            <a:pPr marL="460800" lvl="2" indent="-230400" rtl="0">
              <a:spcBef>
                <a:spcPts val="320"/>
              </a:spcBef>
              <a:spcAft>
                <a:spcPts val="0"/>
              </a:spcAft>
              <a:buSzPts val="1600"/>
              <a:buChar char="-"/>
            </a:pPr>
            <a:r>
              <a:rPr lang="en-US"/>
              <a:t>Traffic congestion avoidance</a:t>
            </a:r>
            <a:endParaRPr/>
          </a:p>
          <a:p>
            <a:pPr marL="342900" lvl="0" indent="-342900" rtl="0">
              <a:spcBef>
                <a:spcPts val="420"/>
              </a:spcBef>
              <a:spcAft>
                <a:spcPts val="0"/>
              </a:spcAft>
              <a:buSzPts val="2100"/>
              <a:buChar char="•"/>
            </a:pPr>
            <a:r>
              <a:rPr lang="en-US" b="0" dirty="0"/>
              <a:t>Requirements:</a:t>
            </a:r>
            <a:endParaRPr b="0" dirty="0"/>
          </a:p>
          <a:p>
            <a:pPr marL="460800" lvl="2" indent="-230400" rtl="0">
              <a:spcBef>
                <a:spcPts val="320"/>
              </a:spcBef>
              <a:spcAft>
                <a:spcPts val="0"/>
              </a:spcAft>
              <a:buSzPts val="1600"/>
              <a:buChar char="-"/>
            </a:pPr>
            <a:r>
              <a:rPr lang="en-US" dirty="0"/>
              <a:t>Accurate position (</a:t>
            </a:r>
            <a:r>
              <a:rPr lang="en-US" dirty="0" err="1"/>
              <a:t>Indagon</a:t>
            </a:r>
            <a:r>
              <a:rPr lang="en-US" dirty="0"/>
              <a:t>)</a:t>
            </a:r>
            <a:endParaRPr dirty="0"/>
          </a:p>
          <a:p>
            <a:pPr marL="460800" lvl="2" indent="-230400" rtl="0">
              <a:spcBef>
                <a:spcPts val="320"/>
              </a:spcBef>
              <a:spcAft>
                <a:spcPts val="0"/>
              </a:spcAft>
              <a:buSzPts val="1600"/>
              <a:buChar char="-"/>
            </a:pPr>
            <a:r>
              <a:rPr lang="en-US" dirty="0"/>
              <a:t>V2X communication</a:t>
            </a:r>
            <a:endParaRPr dirty="0"/>
          </a:p>
          <a:p>
            <a:pPr marL="342900" lvl="0" indent="-342900" rtl="0">
              <a:spcBef>
                <a:spcPts val="420"/>
              </a:spcBef>
              <a:spcAft>
                <a:spcPts val="0"/>
              </a:spcAft>
              <a:buSzPts val="2100"/>
              <a:buChar char="•"/>
            </a:pPr>
            <a:r>
              <a:rPr lang="en-US" b="0" dirty="0"/>
              <a:t>Current situation:</a:t>
            </a:r>
            <a:endParaRPr b="0" dirty="0"/>
          </a:p>
          <a:p>
            <a:pPr marL="460800" marR="139700" lvl="2" indent="-23040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dirty="0" err="1"/>
              <a:t>WEpods</a:t>
            </a:r>
            <a:r>
              <a:rPr lang="en-US" dirty="0"/>
              <a:t> - autonomous driving</a:t>
            </a:r>
            <a:endParaRPr dirty="0"/>
          </a:p>
          <a:p>
            <a:pPr marL="460800" marR="139700" lvl="2" indent="-23040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dirty="0"/>
              <a:t>P4ITS - ITS systems across EU</a:t>
            </a:r>
            <a:endParaRPr sz="3450" b="1" i="0" dirty="0">
              <a:solidFill>
                <a:srgbClr val="005D8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139700" lvl="0" indent="0" rtl="0"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buNone/>
            </a:pPr>
            <a:endParaRPr sz="1800" i="0" dirty="0">
              <a:solidFill>
                <a:srgbClr val="0065A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6" name="Shape 116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pic>
        <p:nvPicPr>
          <p:cNvPr id="117" name="Shape 117"/>
          <p:cNvPicPr preferRelativeResize="0"/>
          <p:nvPr/>
        </p:nvPicPr>
        <p:blipFill rotWithShape="1">
          <a:blip r:embed="rId3">
            <a:alphaModFix/>
          </a:blip>
          <a:srcRect r="13859"/>
          <a:stretch/>
        </p:blipFill>
        <p:spPr>
          <a:xfrm>
            <a:off x="5474475" y="1425025"/>
            <a:ext cx="3619500" cy="339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 txBox="1"/>
          <p:nvPr/>
        </p:nvSpPr>
        <p:spPr>
          <a:xfrm>
            <a:off x="2871300" y="4871025"/>
            <a:ext cx="2010900" cy="5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dk1"/>
                </a:solidFill>
              </a:rPr>
              <a:t>Sources: </a:t>
            </a:r>
            <a:endParaRPr sz="12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hlink"/>
                </a:solidFill>
                <a:hlinkClick r:id="rId4"/>
              </a:rPr>
              <a:t>http://p4its.eu/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>
                <a:hlinkClick r:id="rId5"/>
              </a:rPr>
              <a:t>http://wepods.com/</a:t>
            </a:r>
            <a:endParaRPr sz="1200" dirty="0"/>
          </a:p>
        </p:txBody>
      </p:sp>
      <p:sp>
        <p:nvSpPr>
          <p:cNvPr id="119" name="Shape 119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88888"/>
                </a:solidFill>
              </a:rPr>
              <a:t>06.02.2018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ctrTitle"/>
          </p:nvPr>
        </p:nvSpPr>
        <p:spPr>
          <a:xfrm>
            <a:off x="468325" y="1593550"/>
            <a:ext cx="8183700" cy="21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Scope, time-frame and stakeholders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alto University">
  <a:themeElements>
    <a:clrScheme name="Aalto-sahko">
      <a:dk1>
        <a:srgbClr val="000000"/>
      </a:dk1>
      <a:lt1>
        <a:srgbClr val="FFFFFF"/>
      </a:lt1>
      <a:dk2>
        <a:srgbClr val="7D55C7"/>
      </a:dk2>
      <a:lt2>
        <a:srgbClr val="8C857B"/>
      </a:lt2>
      <a:accent1>
        <a:srgbClr val="7D37C7"/>
      </a:accent1>
      <a:accent2>
        <a:srgbClr val="FFCD00"/>
      </a:accent2>
      <a:accent3>
        <a:srgbClr val="EF3340"/>
      </a:accent3>
      <a:accent4>
        <a:srgbClr val="005EB8"/>
      </a:accent4>
      <a:accent5>
        <a:srgbClr val="8C857B"/>
      </a:accent5>
      <a:accent6>
        <a:srgbClr val="00965E"/>
      </a:accent6>
      <a:hlink>
        <a:srgbClr val="000000"/>
      </a:hlink>
      <a:folHlink>
        <a:srgbClr val="928B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Microsoft Office PowerPoint</Application>
  <PresentationFormat>On-screen Show (16:10)</PresentationFormat>
  <Paragraphs>203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Courier New</vt:lpstr>
      <vt:lpstr>Georgia</vt:lpstr>
      <vt:lpstr>Merriweather Sans</vt:lpstr>
      <vt:lpstr>Verdana</vt:lpstr>
      <vt:lpstr>Aalto University</vt:lpstr>
      <vt:lpstr>How to use GPS/RTK-positioning for optimizing traffic lights and platooning? Case Indagon: Scenario  E7830 Value network Design for Internet </vt:lpstr>
      <vt:lpstr>Agenda</vt:lpstr>
      <vt:lpstr>Background</vt:lpstr>
      <vt:lpstr>Company profile</vt:lpstr>
      <vt:lpstr>Case description</vt:lpstr>
      <vt:lpstr>RTK technology</vt:lpstr>
      <vt:lpstr>Platooning</vt:lpstr>
      <vt:lpstr>Traffic Lights</vt:lpstr>
      <vt:lpstr>Scope, time-frame and stakeholders</vt:lpstr>
      <vt:lpstr>Scope and timeframe</vt:lpstr>
      <vt:lpstr>Key Stakeholders</vt:lpstr>
      <vt:lpstr>Trends and Uncertainties</vt:lpstr>
      <vt:lpstr>Key trends</vt:lpstr>
      <vt:lpstr>Key uncertainties</vt:lpstr>
      <vt:lpstr>Scenarios</vt:lpstr>
      <vt:lpstr>Scenarios: Platooning Stakeholder Perspective</vt:lpstr>
      <vt:lpstr>Scenarios: Traffic Lights Future Success Perspective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GPS/RTK-positioning for optimizing traffic lights and platooning? Case Indagon: Scenario  E7830 Value network Design for Internet</dc:title>
  <dc:creator>Benseny Quintana Jaume</dc:creator>
  <cp:lastModifiedBy>Benseny Quintana Jaume</cp:lastModifiedBy>
  <cp:revision>2</cp:revision>
  <dcterms:modified xsi:type="dcterms:W3CDTF">2019-01-11T11:51:05Z</dcterms:modified>
</cp:coreProperties>
</file>