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10.1.2021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uble-slit_experiment#/media/File:Double-slit.sv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s://creativecommons.org/licenses/by-sa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595" y="1506266"/>
            <a:ext cx="9672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phenomena that require a quantum mechanical explanation</a:t>
            </a:r>
            <a:endParaRPr lang="fi-FI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5184" y="3628135"/>
            <a:ext cx="8901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>
                <a:solidFill>
                  <a:schemeClr val="bg1"/>
                </a:solidFill>
              </a:rPr>
              <a:t>List two such phenomena  on a piece of paper</a:t>
            </a:r>
          </a:p>
          <a:p>
            <a:pPr marL="342900" indent="-342900">
              <a:buAutoNum type="arabicParenR"/>
            </a:pPr>
            <a:r>
              <a:rPr lang="en-US" sz="2000" dirty="0">
                <a:solidFill>
                  <a:schemeClr val="bg1"/>
                </a:solidFill>
              </a:rPr>
              <a:t>Discuss in Breakout rooms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Introduce yourself and get to know each other. Discuss With what feelings and expectations are you attending the course. What would you like to learn more about during the course?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Compare your choices for the quantum mechanical phenomena. Explain why quantum mechanics is necessary for the phenomena you chose</a:t>
            </a:r>
          </a:p>
          <a:p>
            <a:pPr marL="342900" indent="-342900">
              <a:buAutoNum type="arabicParenR"/>
            </a:pPr>
            <a:r>
              <a:rPr lang="en-US" sz="2000" dirty="0">
                <a:solidFill>
                  <a:schemeClr val="bg1"/>
                </a:solidFill>
              </a:rPr>
              <a:t>Each pair chooses one of such phenomena and explains it to the classroom.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Quantization of electromagnetic radiation – the black body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6" y="1770484"/>
            <a:ext cx="5375314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90" y="1770484"/>
            <a:ext cx="6082361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5" y="1770484"/>
            <a:ext cx="595971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90" y="1770484"/>
            <a:ext cx="5497961" cy="469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3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Quantization of mechanical motion – low temperature heat capacities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5" y="1811192"/>
            <a:ext cx="5212584" cy="43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63" y="1811192"/>
            <a:ext cx="5111256" cy="43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1008993" y="1891067"/>
            <a:ext cx="455098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8993" y="1914534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Classical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575" y="2365976"/>
            <a:ext cx="142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1972398" y="2805584"/>
            <a:ext cx="92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Einstein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Quantization of energy in general – spectroscopy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5" y="1901577"/>
            <a:ext cx="61944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00" y="1901577"/>
            <a:ext cx="4662540" cy="443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61" y="1613570"/>
            <a:ext cx="5775049" cy="49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1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Particle nature of electromagnetic radiation – Photoelectric effect 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86" y="1741268"/>
            <a:ext cx="5143313" cy="440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68"/>
            <a:ext cx="7048687" cy="4407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84" y="1733889"/>
            <a:ext cx="5143315" cy="44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75" y="6180110"/>
            <a:ext cx="11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Anon., Photoelectric effect, accessed 8.1.2020., source https://sites.google.com/site/advancedphysicsfortheadvanced/quantum-physics/photoelectric-effect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Wave nature of particles – Diffraction and slit experiments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274" y="4938775"/>
            <a:ext cx="11477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aseline="30000" dirty="0">
                <a:solidFill>
                  <a:schemeClr val="bg1"/>
                </a:solidFill>
              </a:rPr>
              <a:t>1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NekoJaNekoJa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(2017) Double slit experiment. Accessed 8.1.2020. Source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fi-FI" dirty="0">
                <a:solidFill>
                  <a:schemeClr val="bg1"/>
                </a:solidFill>
                <a:hlinkClick r:id="rId3"/>
              </a:rPr>
              <a:t>https://en.wikipedia.org/wiki/Double-slit_experiment#/media/File:Double-slit.svg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/CC: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  <a:hlinkClick r:id="rId4"/>
              </a:rPr>
              <a:t>https://creativecommons.org/licenses/by-sa/4.0/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706" y="1844514"/>
            <a:ext cx="6285187" cy="3021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0" y="1844514"/>
            <a:ext cx="6258231" cy="2995476"/>
          </a:xfrm>
          <a:prstGeom prst="rect">
            <a:avLst/>
          </a:prstGeom>
        </p:spPr>
      </p:pic>
      <p:pic>
        <p:nvPicPr>
          <p:cNvPr id="10" name="Picture 9" descr="12_09_Figur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93" y="1836167"/>
            <a:ext cx="4204137" cy="303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0274" y="5932042"/>
            <a:ext cx="10342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aseline="30000" dirty="0">
                <a:solidFill>
                  <a:schemeClr val="bg1"/>
                </a:solidFill>
              </a:rPr>
              <a:t>2</a:t>
            </a:r>
            <a:r>
              <a:rPr lang="fi-FI" dirty="0">
                <a:solidFill>
                  <a:schemeClr val="bg1"/>
                </a:solidFill>
              </a:rPr>
              <a:t> Engel T. ja </a:t>
            </a:r>
            <a:r>
              <a:rPr lang="fi-FI" dirty="0" err="1">
                <a:solidFill>
                  <a:schemeClr val="bg1"/>
                </a:solidFill>
              </a:rPr>
              <a:t>Reid</a:t>
            </a:r>
            <a:r>
              <a:rPr lang="fi-FI" dirty="0">
                <a:solidFill>
                  <a:schemeClr val="bg1"/>
                </a:solidFill>
              </a:rPr>
              <a:t>, P. (2013), </a:t>
            </a:r>
            <a:r>
              <a:rPr lang="fi-FI" dirty="0" err="1">
                <a:solidFill>
                  <a:schemeClr val="bg1"/>
                </a:solidFill>
              </a:rPr>
              <a:t>Chapter</a:t>
            </a:r>
            <a:r>
              <a:rPr lang="fi-FI" dirty="0">
                <a:solidFill>
                  <a:schemeClr val="bg1"/>
                </a:solidFill>
              </a:rPr>
              <a:t> 1 </a:t>
            </a:r>
            <a:r>
              <a:rPr lang="fi-FI" dirty="0" err="1">
                <a:solidFill>
                  <a:schemeClr val="bg1"/>
                </a:solidFill>
              </a:rPr>
              <a:t>Figure</a:t>
            </a:r>
            <a:r>
              <a:rPr lang="fi-FI" dirty="0">
                <a:solidFill>
                  <a:schemeClr val="bg1"/>
                </a:solidFill>
              </a:rPr>
              <a:t> 1.9 </a:t>
            </a:r>
            <a:r>
              <a:rPr lang="fi-FI" dirty="0" err="1">
                <a:solidFill>
                  <a:schemeClr val="bg1"/>
                </a:solidFill>
              </a:rPr>
              <a:t>Double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Slit</a:t>
            </a:r>
            <a:r>
              <a:rPr lang="fi-FI" dirty="0">
                <a:solidFill>
                  <a:schemeClr val="bg1"/>
                </a:solidFill>
              </a:rPr>
              <a:t> Experiment [</a:t>
            </a:r>
            <a:r>
              <a:rPr lang="fi-FI" dirty="0" err="1">
                <a:solidFill>
                  <a:schemeClr val="bg1"/>
                </a:solidFill>
              </a:rPr>
              <a:t>Diagram</a:t>
            </a:r>
            <a:r>
              <a:rPr lang="fi-FI" dirty="0">
                <a:solidFill>
                  <a:schemeClr val="bg1"/>
                </a:solidFill>
              </a:rPr>
              <a:t>], </a:t>
            </a:r>
            <a:r>
              <a:rPr lang="fi-FI" dirty="0" err="1">
                <a:solidFill>
                  <a:schemeClr val="bg1"/>
                </a:solidFill>
              </a:rPr>
              <a:t>Source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Quantum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Chemistry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Spectroscopy</a:t>
            </a:r>
            <a:r>
              <a:rPr lang="fi-FI" dirty="0">
                <a:solidFill>
                  <a:schemeClr val="bg1"/>
                </a:solidFill>
              </a:rPr>
              <a:t>, 3rd edition, </a:t>
            </a:r>
            <a:r>
              <a:rPr lang="fi-FI" dirty="0" err="1">
                <a:solidFill>
                  <a:schemeClr val="bg1"/>
                </a:solidFill>
              </a:rPr>
              <a:t>Pearson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Harlow</a:t>
            </a:r>
            <a:r>
              <a:rPr lang="fi-FI" dirty="0">
                <a:solidFill>
                  <a:schemeClr val="bg1"/>
                </a:solidFill>
              </a:rPr>
              <a:t>, England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93" y="1859989"/>
            <a:ext cx="4204137" cy="30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Wave - particle duality and the de Broglie wavelength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7052" y="3113822"/>
            <a:ext cx="1232756" cy="10897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682392" y="3208226"/>
                <a:ext cx="1362075" cy="10597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fi-F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i-F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92" y="3208226"/>
                <a:ext cx="1362075" cy="1059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87" y="1828005"/>
            <a:ext cx="3546751" cy="39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r>
              <a:rPr lang="fi-FI" sz="2800" dirty="0" err="1">
                <a:solidFill>
                  <a:schemeClr val="bg1"/>
                </a:solidFill>
              </a:rPr>
              <a:t>The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exact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numbers</a:t>
            </a:r>
            <a:r>
              <a:rPr lang="fi-FI" sz="2800" dirty="0">
                <a:solidFill>
                  <a:schemeClr val="bg1"/>
                </a:solidFill>
              </a:rPr>
              <a:t> and </a:t>
            </a:r>
            <a:r>
              <a:rPr lang="fi-FI" sz="2800" dirty="0" err="1">
                <a:solidFill>
                  <a:schemeClr val="bg1"/>
                </a:solidFill>
              </a:rPr>
              <a:t>descriptions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provided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under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each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</a:t>
            </a:r>
            <a:r>
              <a:rPr lang="fi-FI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331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1) Quantization of electromagnetic radiation – the black body</vt:lpstr>
      <vt:lpstr>2) Quantization of mechanical motion – low temperature heat capacities</vt:lpstr>
      <vt:lpstr>3) Quantization of energy in general – spectroscopy</vt:lpstr>
      <vt:lpstr>4) Particle nature of electromagnetic radiation – Photoelectric effect </vt:lpstr>
      <vt:lpstr>5) Wave nature of particles – Diffraction and slit experiments</vt:lpstr>
      <vt:lpstr>6) Wave - particle duality and the de Broglie wavelength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12</cp:revision>
  <dcterms:created xsi:type="dcterms:W3CDTF">2020-01-08T08:28:30Z</dcterms:created>
  <dcterms:modified xsi:type="dcterms:W3CDTF">2021-01-10T08:33:47Z</dcterms:modified>
</cp:coreProperties>
</file>