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9" r:id="rId2"/>
    <p:sldId id="260" r:id="rId3"/>
    <p:sldId id="267" r:id="rId4"/>
    <p:sldId id="270" r:id="rId5"/>
    <p:sldId id="268" r:id="rId6"/>
    <p:sldId id="269" r:id="rId7"/>
    <p:sldId id="278" r:id="rId8"/>
    <p:sldId id="277" r:id="rId9"/>
    <p:sldId id="271" r:id="rId10"/>
    <p:sldId id="272" r:id="rId11"/>
    <p:sldId id="273" r:id="rId12"/>
    <p:sldId id="274" r:id="rId13"/>
    <p:sldId id="275" r:id="rId14"/>
    <p:sldId id="276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1988-6278-4D05-AB5C-DE51146ABCB6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FBAE4-CEBA-4330-99A7-75E162218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39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Vaatii</a:t>
            </a:r>
            <a:r>
              <a:rPr lang="fi-FI" baseline="0" dirty="0"/>
              <a:t> johdantopohdintatehtävän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CF7B3-D4E7-4FE3-8BCD-D9CD92C14A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5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71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68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27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B92D-283E-4CF3-97F4-0A4AB37D194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5FDE-03F9-4BFE-A3C0-A516300D2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4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67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25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43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3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41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B893-10F0-40FC-8335-EFDD5E6C12D9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4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tags" Target="../tags/tag3.xml"/><Relationship Id="rId7" Type="http://schemas.openxmlformats.org/officeDocument/2006/relationships/image" Target="../media/image19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393" y="1120676"/>
            <a:ext cx="987962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Mechanics </a:t>
            </a:r>
          </a:p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Spectroscopy</a:t>
            </a:r>
          </a:p>
          <a:p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Lauri Partanen</a:t>
            </a:r>
            <a:endParaRPr lang="fi-FI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9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00008" y="2079076"/>
            <a:ext cx="55622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picture on the right describes the </a:t>
            </a:r>
            <a:r>
              <a:rPr lang="en-US" sz="2800" dirty="0" err="1">
                <a:solidFill>
                  <a:schemeClr val="bg1"/>
                </a:solidFill>
              </a:rPr>
              <a:t>wavefunction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1) Where is the most likely place to find the particle?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2) Is this an ok </a:t>
            </a:r>
            <a:r>
              <a:rPr lang="en-US" sz="2800" dirty="0" err="1">
                <a:solidFill>
                  <a:schemeClr val="bg1"/>
                </a:solidFill>
              </a:rPr>
              <a:t>wavefunction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Born interpretation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8E899-5C8B-4E1C-882E-C55EC248E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98" y="1790829"/>
            <a:ext cx="4943866" cy="368503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59EE2A-39C3-4C51-AC0D-368A9CDF1174}"/>
              </a:ext>
            </a:extLst>
          </p:cNvPr>
          <p:cNvCxnSpPr/>
          <p:nvPr/>
        </p:nvCxnSpPr>
        <p:spPr>
          <a:xfrm>
            <a:off x="9647752" y="4897458"/>
            <a:ext cx="0" cy="538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5198" y="5997657"/>
            <a:ext cx="4005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Partanen, L. (2016).,Sketch of a possible </a:t>
            </a:r>
            <a:r>
              <a:rPr lang="en-US" sz="800" dirty="0" err="1">
                <a:solidFill>
                  <a:schemeClr val="bg1"/>
                </a:solidFill>
              </a:rPr>
              <a:t>wavefunction</a:t>
            </a:r>
            <a:r>
              <a:rPr lang="en-US" sz="800" dirty="0">
                <a:solidFill>
                  <a:schemeClr val="bg1"/>
                </a:solidFill>
              </a:rPr>
              <a:t>? </a:t>
            </a:r>
            <a:endParaRPr lang="fi-FI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the wave function tell us?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435" y="2264293"/>
                <a:ext cx="4613936" cy="2736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</a:rPr>
                  <a:t>Calculate the first and second derivatives of the function </a:t>
                </a:r>
                <a14:m>
                  <m:oMath xmlns:m="http://schemas.openxmlformats.org/officeDocument/2006/math"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 What do these derivatives tell of the behaviour of the original function?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35" y="2264293"/>
                <a:ext cx="4613936" cy="2736647"/>
              </a:xfrm>
              <a:prstGeom prst="rect">
                <a:avLst/>
              </a:prstGeom>
              <a:blipFill>
                <a:blip r:embed="rId4"/>
                <a:stretch>
                  <a:fillRect l="-2642" t="-2004" r="-661" b="-534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70" y="2277622"/>
            <a:ext cx="4572000" cy="289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70" y="2300985"/>
            <a:ext cx="4572000" cy="28722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70" y="2324348"/>
            <a:ext cx="4572000" cy="28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the wave function tell us?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0575" y="1613570"/>
                <a:ext cx="11761425" cy="119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</a:rPr>
                  <a:t>In the Schrödinger equation, the second derivative (and thus the curvature of the </a:t>
                </a:r>
                <a:r>
                  <a:rPr lang="en-GB" sz="2800" dirty="0" err="1">
                    <a:solidFill>
                      <a:schemeClr val="bg1"/>
                    </a:solidFill>
                  </a:rPr>
                  <a:t>wavefunction</a:t>
                </a:r>
                <a:r>
                  <a:rPr lang="en-GB" sz="2800" dirty="0">
                    <a:solidFill>
                      <a:schemeClr val="bg1"/>
                    </a:solidFill>
                  </a:rPr>
                  <a:t>) is related to the kinetic energy of the particle: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75" y="1613570"/>
                <a:ext cx="11761425" cy="1195071"/>
              </a:xfrm>
              <a:prstGeom prst="rect">
                <a:avLst/>
              </a:prstGeom>
              <a:blipFill>
                <a:blip r:embed="rId4"/>
                <a:stretch>
                  <a:fillRect l="-1089" t="-5102" b="-612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094" y="3020313"/>
            <a:ext cx="2975254" cy="3684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76" y="3020312"/>
            <a:ext cx="3230594" cy="36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E49962-C4D3-4B59-AB59-B20B0B7C6DA0}"/>
              </a:ext>
            </a:extLst>
          </p:cNvPr>
          <p:cNvSpPr txBox="1">
            <a:spLocks/>
          </p:cNvSpPr>
          <p:nvPr/>
        </p:nvSpPr>
        <p:spPr>
          <a:xfrm>
            <a:off x="279331" y="194947"/>
            <a:ext cx="11633338" cy="233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Discussion: A CO molecule at it’s lowest vibrational state (constant total energy) has the </a:t>
            </a:r>
            <a:r>
              <a:rPr lang="en-GB" sz="3600" dirty="0" err="1">
                <a:solidFill>
                  <a:schemeClr val="bg1"/>
                </a:solidFill>
              </a:rPr>
              <a:t>wavefunction</a:t>
            </a:r>
            <a:r>
              <a:rPr lang="en-GB" sz="3600" dirty="0">
                <a:solidFill>
                  <a:schemeClr val="bg1"/>
                </a:solidFill>
              </a:rPr>
              <a:t> depicted by the red curve in the picture. What can you say about its kinetic and potential energies in different regions?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C547E-4455-43B1-8B40-F6938F74B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94" y="2807713"/>
            <a:ext cx="5733418" cy="39658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0D3480-C8AA-4004-9964-1582B7A7CE05}"/>
              </a:ext>
            </a:extLst>
          </p:cNvPr>
          <p:cNvSpPr/>
          <p:nvPr/>
        </p:nvSpPr>
        <p:spPr>
          <a:xfrm>
            <a:off x="6410131" y="5751580"/>
            <a:ext cx="5514755" cy="616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42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19985" y="39620"/>
            <a:ext cx="7462963" cy="1610146"/>
          </a:xfrm>
        </p:spPr>
        <p:txBody>
          <a:bodyPr>
            <a:noAutofit/>
          </a:bodyPr>
          <a:lstStyle/>
          <a:p>
            <a:r>
              <a:rPr lang="fi-FI" sz="2800" dirty="0" err="1"/>
              <a:t>Presemo</a:t>
            </a:r>
            <a:r>
              <a:rPr lang="fi-FI" sz="2800" dirty="0"/>
              <a:t>: A </a:t>
            </a:r>
            <a:r>
              <a:rPr lang="fi-FI" sz="2800" dirty="0" err="1"/>
              <a:t>particle</a:t>
            </a:r>
            <a:r>
              <a:rPr lang="fi-FI" sz="2800" dirty="0"/>
              <a:t> is in a </a:t>
            </a:r>
            <a:r>
              <a:rPr lang="fi-FI" sz="2800" dirty="0" err="1"/>
              <a:t>potential</a:t>
            </a:r>
            <a:r>
              <a:rPr lang="fi-FI" sz="2800" dirty="0"/>
              <a:t> </a:t>
            </a:r>
            <a:r>
              <a:rPr lang="fi-FI" sz="2800" dirty="0" err="1"/>
              <a:t>hole</a:t>
            </a:r>
            <a:r>
              <a:rPr lang="fi-FI" sz="2800" dirty="0"/>
              <a:t> as </a:t>
            </a:r>
            <a:r>
              <a:rPr lang="fi-FI" sz="2800" dirty="0" err="1"/>
              <a:t>depicted</a:t>
            </a:r>
            <a:r>
              <a:rPr lang="fi-FI" sz="2800" dirty="0"/>
              <a:t> on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right</a:t>
            </a:r>
            <a:r>
              <a:rPr lang="fi-FI" sz="2800" dirty="0"/>
              <a:t> on an </a:t>
            </a:r>
            <a:r>
              <a:rPr lang="fi-FI" sz="2800" dirty="0" err="1"/>
              <a:t>energy</a:t>
            </a:r>
            <a:r>
              <a:rPr lang="fi-FI" sz="2800" dirty="0"/>
              <a:t> </a:t>
            </a:r>
            <a:r>
              <a:rPr lang="fi-FI" sz="2800" dirty="0" err="1"/>
              <a:t>level</a:t>
            </a:r>
            <a:r>
              <a:rPr lang="fi-FI" sz="2800" dirty="0"/>
              <a:t> </a:t>
            </a:r>
            <a:r>
              <a:rPr lang="fi-FI" sz="2800" i="1" dirty="0"/>
              <a:t>E</a:t>
            </a:r>
            <a:r>
              <a:rPr lang="fi-FI" sz="2800" dirty="0"/>
              <a:t>, </a:t>
            </a:r>
            <a:r>
              <a:rPr lang="fi-FI" sz="2800" dirty="0" err="1"/>
              <a:t>which</a:t>
            </a:r>
            <a:r>
              <a:rPr lang="fi-FI" sz="2800" dirty="0"/>
              <a:t> of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given</a:t>
            </a:r>
            <a:r>
              <a:rPr lang="fi-FI" sz="2800" dirty="0"/>
              <a:t> </a:t>
            </a:r>
            <a:r>
              <a:rPr lang="fi-FI" sz="2800" dirty="0" err="1"/>
              <a:t>wavefunctions</a:t>
            </a:r>
            <a:r>
              <a:rPr lang="fi-FI" sz="2800" dirty="0"/>
              <a:t> </a:t>
            </a:r>
            <a:r>
              <a:rPr lang="fi-FI" sz="2800" dirty="0" err="1"/>
              <a:t>best</a:t>
            </a:r>
            <a:r>
              <a:rPr lang="fi-FI" sz="2800" dirty="0"/>
              <a:t> </a:t>
            </a:r>
            <a:r>
              <a:rPr lang="fi-FI" sz="2800" dirty="0" err="1"/>
              <a:t>describes</a:t>
            </a:r>
            <a:r>
              <a:rPr lang="fi-FI" sz="2800" dirty="0"/>
              <a:t> </a:t>
            </a:r>
            <a:r>
              <a:rPr lang="fi-FI" sz="2800" dirty="0" err="1"/>
              <a:t>this</a:t>
            </a:r>
            <a:r>
              <a:rPr lang="fi-FI" sz="2800" dirty="0"/>
              <a:t> </a:t>
            </a:r>
            <a:r>
              <a:rPr lang="fi-FI" sz="2800" dirty="0" err="1"/>
              <a:t>state</a:t>
            </a:r>
            <a:r>
              <a:rPr lang="fi-FI" sz="2800" dirty="0"/>
              <a:t>?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39" y="0"/>
            <a:ext cx="6597983" cy="3711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35" y="2302997"/>
            <a:ext cx="7103165" cy="3565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50" y="4532251"/>
            <a:ext cx="7027369" cy="357436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24607" y="1856277"/>
            <a:ext cx="4830820" cy="3167743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GB" sz="2600" dirty="0"/>
              <a:t>A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sz="2600" dirty="0"/>
              <a:t>B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sz="2600" dirty="0"/>
              <a:t>C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sz="2600" dirty="0"/>
              <a:t>D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sz="2600" dirty="0"/>
              <a:t>More info is </a:t>
            </a:r>
            <a:r>
              <a:rPr lang="fi-FI" sz="2600" dirty="0" err="1"/>
              <a:t>required</a:t>
            </a:r>
            <a:endParaRPr lang="fi-FI" sz="2600" dirty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sz="2600" dirty="0"/>
              <a:t>No </a:t>
            </a:r>
            <a:r>
              <a:rPr lang="fi-FI" sz="2600" dirty="0" err="1"/>
              <a:t>clue</a:t>
            </a:r>
            <a:endParaRPr lang="en-GB" sz="2600" dirty="0"/>
          </a:p>
        </p:txBody>
      </p:sp>
      <p:grpSp>
        <p:nvGrpSpPr>
          <p:cNvPr id="11" name="CountdownNew" hidden="1"/>
          <p:cNvGrpSpPr/>
          <p:nvPr>
            <p:custDataLst>
              <p:tags r:id="rId3"/>
            </p:custDataLst>
          </p:nvPr>
        </p:nvGrpSpPr>
        <p:grpSpPr>
          <a:xfrm>
            <a:off x="10922001" y="5842001"/>
            <a:ext cx="127" cy="127"/>
            <a:chOff x="8318500" y="6032500"/>
            <a:chExt cx="1270000" cy="1016000"/>
          </a:xfrm>
        </p:grpSpPr>
        <p:pic>
          <p:nvPicPr>
            <p:cNvPr id="7" name="CDShape" hidden="1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6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endParaRPr lang="en-GB" sz="900" b="1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5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n-GB" sz="2400" b="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34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references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658" y="2776283"/>
            <a:ext cx="106578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dirty="0" err="1">
                <a:solidFill>
                  <a:schemeClr val="bg1"/>
                </a:solidFill>
              </a:rPr>
              <a:t>Unless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otherwise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noted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all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Figures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are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taken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from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Chapter</a:t>
            </a:r>
            <a:r>
              <a:rPr lang="fi-FI" sz="2800" dirty="0">
                <a:solidFill>
                  <a:schemeClr val="bg1"/>
                </a:solidFill>
              </a:rPr>
              <a:t> 7 of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, P. ja De Paula, J. , L. (2014),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’ </a:t>
            </a:r>
            <a:r>
              <a:rPr lang="fi-FI" sz="2800" dirty="0" err="1">
                <a:solidFill>
                  <a:schemeClr val="bg1"/>
                </a:solidFill>
              </a:rPr>
              <a:t>Physical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Chemistry</a:t>
            </a:r>
            <a:r>
              <a:rPr lang="fi-FI" sz="2800" dirty="0">
                <a:solidFill>
                  <a:schemeClr val="bg1"/>
                </a:solidFill>
              </a:rPr>
              <a:t>, 10th edition, Oxford </a:t>
            </a:r>
            <a:r>
              <a:rPr lang="fi-FI" sz="2800" dirty="0" err="1">
                <a:solidFill>
                  <a:schemeClr val="bg1"/>
                </a:solidFill>
              </a:rPr>
              <a:t>University</a:t>
            </a:r>
            <a:r>
              <a:rPr lang="fi-FI" sz="2800" dirty="0">
                <a:solidFill>
                  <a:schemeClr val="bg1"/>
                </a:solidFill>
              </a:rPr>
              <a:t> Press, Oxford, New York.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5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595" y="1506266"/>
            <a:ext cx="9672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wavefunction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i-FI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904" y="2823463"/>
            <a:ext cx="1140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Review: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First think by yourself: How would you define a </a:t>
            </a:r>
            <a:r>
              <a:rPr lang="en-US" sz="2400" dirty="0" err="1">
                <a:solidFill>
                  <a:schemeClr val="bg1"/>
                </a:solidFill>
              </a:rPr>
              <a:t>wavefunction</a:t>
            </a:r>
            <a:r>
              <a:rPr lang="en-US" sz="2400" dirty="0">
                <a:solidFill>
                  <a:schemeClr val="bg1"/>
                </a:solidFill>
              </a:rPr>
              <a:t>? What properties does a </a:t>
            </a:r>
            <a:r>
              <a:rPr lang="en-US" sz="2400" dirty="0" err="1">
                <a:solidFill>
                  <a:schemeClr val="bg1"/>
                </a:solidFill>
              </a:rPr>
              <a:t>wavefunction</a:t>
            </a:r>
            <a:r>
              <a:rPr lang="en-US" sz="2400" dirty="0">
                <a:solidFill>
                  <a:schemeClr val="bg1"/>
                </a:solidFill>
              </a:rPr>
              <a:t> has to fulfill? (5 </a:t>
            </a:r>
            <a:r>
              <a:rPr lang="en-US" sz="2400" dirty="0" err="1">
                <a:solidFill>
                  <a:schemeClr val="bg1"/>
                </a:solidFill>
              </a:rPr>
              <a:t>mins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AutoNum type="arabicParenR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In breakout rooms (10 mins)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Introduce yourself and get to know each other. Discuss your experiences with the first </a:t>
            </a:r>
            <a:r>
              <a:rPr lang="en-US" sz="2400" dirty="0" err="1">
                <a:solidFill>
                  <a:schemeClr val="bg1"/>
                </a:solidFill>
              </a:rPr>
              <a:t>Perusall</a:t>
            </a:r>
            <a:r>
              <a:rPr lang="en-US" sz="2400" dirty="0">
                <a:solidFill>
                  <a:schemeClr val="bg1"/>
                </a:solidFill>
              </a:rPr>
              <a:t> exercises. What were your impressions of the reading material?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Compare your definitions of the </a:t>
            </a:r>
            <a:r>
              <a:rPr lang="en-US" sz="2400" dirty="0" err="1">
                <a:solidFill>
                  <a:schemeClr val="bg1"/>
                </a:solidFill>
              </a:rPr>
              <a:t>wavefunction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Incoporate</a:t>
            </a:r>
            <a:r>
              <a:rPr lang="en-US" sz="2400" dirty="0">
                <a:solidFill>
                  <a:schemeClr val="bg1"/>
                </a:solidFill>
              </a:rPr>
              <a:t> aspects from each other’s definition to improve your original ones. List the properties that the </a:t>
            </a:r>
            <a:r>
              <a:rPr lang="en-US" sz="2400" dirty="0" err="1">
                <a:solidFill>
                  <a:schemeClr val="bg1"/>
                </a:solidFill>
              </a:rPr>
              <a:t>wavefunction</a:t>
            </a:r>
            <a:r>
              <a:rPr lang="en-US" sz="2400" dirty="0">
                <a:solidFill>
                  <a:schemeClr val="bg1"/>
                </a:solidFill>
              </a:rPr>
              <a:t> has to fulfill.</a:t>
            </a: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3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828819" y="2101989"/>
                <a:ext cx="4572000" cy="102517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819" y="2101989"/>
                <a:ext cx="4572000" cy="102517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45185" y="3308095"/>
            <a:ext cx="89016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</a:t>
            </a:r>
          </a:p>
          <a:p>
            <a:pPr marL="342900" indent="-34290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Identify the different components of the Schrödinger equation</a:t>
            </a:r>
          </a:p>
          <a:p>
            <a:pPr marL="342900" indent="-342900">
              <a:buAutoNum type="arabicParenR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What constraints does fulfilling the Schrödinger equation put on the </a:t>
            </a:r>
            <a:r>
              <a:rPr lang="en-US" sz="2800" dirty="0" err="1">
                <a:solidFill>
                  <a:schemeClr val="bg1"/>
                </a:solidFill>
              </a:rPr>
              <a:t>wavefunction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Schrödinger equation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9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4601" y="1561591"/>
            <a:ext cx="8901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Since the Schrödinger equation (SE) is the key to the system’s </a:t>
            </a:r>
            <a:r>
              <a:rPr lang="en-US" sz="2800" dirty="0" err="1">
                <a:solidFill>
                  <a:schemeClr val="bg1"/>
                </a:solidFill>
              </a:rPr>
              <a:t>wavefunction</a:t>
            </a:r>
            <a:r>
              <a:rPr lang="en-US" sz="2800" dirty="0">
                <a:solidFill>
                  <a:schemeClr val="bg1"/>
                </a:solidFill>
              </a:rPr>
              <a:t> we can formulate a strategy for tackling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every single quantum mechanical system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recipe for success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2"/>
          <p:cNvSpPr/>
          <p:nvPr/>
        </p:nvSpPr>
        <p:spPr>
          <a:xfrm>
            <a:off x="4751274" y="3209911"/>
            <a:ext cx="2710230" cy="12879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Rounded Rectangle 12"/>
          <p:cNvSpPr/>
          <p:nvPr/>
        </p:nvSpPr>
        <p:spPr>
          <a:xfrm>
            <a:off x="603226" y="3209912"/>
            <a:ext cx="3249786" cy="12879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522" y="3240012"/>
            <a:ext cx="3144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err="1">
                <a:latin typeface="Cambria Math" pitchFamily="18" charset="0"/>
                <a:ea typeface="Cambria Math" pitchFamily="18" charset="0"/>
              </a:rPr>
              <a:t>Find</a:t>
            </a:r>
            <a:r>
              <a:rPr lang="fi-FI" sz="2400" dirty="0">
                <a:latin typeface="Cambria Math" pitchFamily="18" charset="0"/>
                <a:ea typeface="Cambria Math" pitchFamily="18" charset="0"/>
              </a:rPr>
              <a:t> out </a:t>
            </a:r>
            <a:r>
              <a:rPr lang="fi-FI" sz="2400" dirty="0" err="1">
                <a:latin typeface="Cambria Math" pitchFamily="18" charset="0"/>
                <a:ea typeface="Cambria Math" pitchFamily="18" charset="0"/>
              </a:rPr>
              <a:t>the</a:t>
            </a:r>
            <a:r>
              <a:rPr lang="fi-FI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fi-FI" sz="2400" dirty="0" err="1">
                <a:latin typeface="Cambria Math" pitchFamily="18" charset="0"/>
                <a:ea typeface="Cambria Math" pitchFamily="18" charset="0"/>
              </a:rPr>
              <a:t>system’s</a:t>
            </a:r>
            <a:r>
              <a:rPr lang="fi-FI" sz="2400" dirty="0">
                <a:latin typeface="Cambria Math" pitchFamily="18" charset="0"/>
                <a:ea typeface="Cambria Math" pitchFamily="18" charset="0"/>
              </a:rPr>
              <a:t> SE (</a:t>
            </a:r>
            <a:r>
              <a:rPr lang="fi-FI" sz="2400" dirty="0" err="1">
                <a:latin typeface="Cambria Math" pitchFamily="18" charset="0"/>
                <a:ea typeface="Cambria Math" pitchFamily="18" charset="0"/>
              </a:rPr>
              <a:t>approximations</a:t>
            </a:r>
            <a:r>
              <a:rPr lang="fi-FI" sz="2400" dirty="0">
                <a:latin typeface="Cambria Math" pitchFamily="18" charset="0"/>
                <a:ea typeface="Cambria Math" pitchFamily="18" charset="0"/>
              </a:rPr>
              <a:t> etc.)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3699276" y="3562581"/>
            <a:ext cx="1133672" cy="488534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779069" y="3209911"/>
            <a:ext cx="2612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Solve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SE to </a:t>
            </a:r>
            <a:r>
              <a:rPr lang="fi-FI" sz="2400" dirty="0" err="1"/>
              <a:t>obtain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wavefunction</a:t>
            </a:r>
            <a:r>
              <a:rPr lang="fi-FI" sz="2400" dirty="0"/>
              <a:t> </a:t>
            </a:r>
            <a:r>
              <a:rPr lang="el-GR" sz="2400" i="1" dirty="0"/>
              <a:t>ψ</a:t>
            </a:r>
            <a:endParaRPr lang="en-GB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19" y="4656823"/>
            <a:ext cx="2710230" cy="1604007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16200000">
            <a:off x="7416644" y="3562581"/>
            <a:ext cx="1133672" cy="488534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2"/>
          <p:cNvSpPr/>
          <p:nvPr/>
        </p:nvSpPr>
        <p:spPr>
          <a:xfrm>
            <a:off x="8539245" y="3196216"/>
            <a:ext cx="3021726" cy="12879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9244" y="3240012"/>
            <a:ext cx="3021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Use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wavefunction</a:t>
            </a:r>
            <a:r>
              <a:rPr lang="fi-FI" sz="2400" dirty="0"/>
              <a:t> to </a:t>
            </a:r>
            <a:r>
              <a:rPr lang="fi-FI" sz="2400" dirty="0" err="1"/>
              <a:t>calculate</a:t>
            </a:r>
            <a:r>
              <a:rPr lang="fi-FI" sz="2400" dirty="0"/>
              <a:t> </a:t>
            </a:r>
            <a:r>
              <a:rPr lang="fi-FI" sz="2400" dirty="0" err="1"/>
              <a:t>all</a:t>
            </a:r>
            <a:r>
              <a:rPr lang="fi-FI" sz="2400" dirty="0"/>
              <a:t> </a:t>
            </a:r>
            <a:r>
              <a:rPr lang="fi-FI" sz="2400" dirty="0" err="1"/>
              <a:t>desired</a:t>
            </a:r>
            <a:r>
              <a:rPr lang="fi-FI" sz="2400" dirty="0"/>
              <a:t> </a:t>
            </a:r>
            <a:r>
              <a:rPr lang="fi-FI" sz="2400" dirty="0" err="1"/>
              <a:t>properties</a:t>
            </a:r>
            <a:endParaRPr lang="en-GB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0" y="4656823"/>
            <a:ext cx="3249786" cy="1604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040" y="6376712"/>
            <a:ext cx="4005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Anon., Screen capture from the film The Matrix Reloaded, 2003, accessed 9.1.2020 Source https://www.meme-arsenal.com/en/create/template/1205992 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6112" y="6328582"/>
            <a:ext cx="400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NeonNSX</a:t>
            </a:r>
            <a:r>
              <a:rPr lang="en-US" sz="800" dirty="0">
                <a:solidFill>
                  <a:schemeClr val="bg1"/>
                </a:solidFill>
              </a:rPr>
              <a:t> (2008), Screen capture from the film The Matrix Reloaded, 2003, accessed 9.1.2020 Source http://www.nsxprime.com/forum/showthread.php/103101-How-Matrix-Reloaded-should-have-been-with-an-NSX</a:t>
            </a:r>
            <a:endParaRPr lang="fi-FI" sz="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39" y="4656823"/>
            <a:ext cx="2143309" cy="16074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476412" y="6328582"/>
            <a:ext cx="3147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Lanswyn</a:t>
            </a:r>
            <a:r>
              <a:rPr lang="en-US" sz="800" dirty="0">
                <a:solidFill>
                  <a:schemeClr val="bg1"/>
                </a:solidFill>
              </a:rPr>
              <a:t>, Screen capture from the film The Matrix Reloaded, 2003, accessed 9.1.2020 Source https://gifer.com/en/gifs/the-matrix</a:t>
            </a:r>
            <a:endParaRPr lang="fi-FI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/>
      <p:bldP spid="11" grpId="0" animBg="1"/>
      <p:bldP spid="12" grpId="0"/>
      <p:bldP spid="15" grpId="0" animBg="1"/>
      <p:bldP spid="16" grpId="0" animBg="1"/>
      <p:bldP spid="17" grpId="0"/>
      <p:bldP spid="2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4017" y="1613570"/>
            <a:ext cx="8901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</a:t>
            </a:r>
          </a:p>
          <a:p>
            <a:pPr marL="342900" indent="-34290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What is the Born interpretation? What constraints does place on the </a:t>
            </a:r>
            <a:r>
              <a:rPr lang="en-US" sz="2800" dirty="0" err="1">
                <a:solidFill>
                  <a:schemeClr val="bg1"/>
                </a:solidFill>
              </a:rPr>
              <a:t>wavefunction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What is the role of  normalization in quantum mechanics?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Born interpretation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62" y="3476499"/>
            <a:ext cx="3783593" cy="3397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1" y="3476499"/>
            <a:ext cx="2738198" cy="3397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494549" y="1804651"/>
                <a:ext cx="6949440" cy="14337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3200" dirty="0">
                    <a:solidFill>
                      <a:schemeClr val="tx1"/>
                    </a:solidFill>
                  </a:rPr>
                  <a:t>The </a:t>
                </a:r>
                <a:r>
                  <a:rPr lang="fi-FI" sz="3200" dirty="0" err="1">
                    <a:solidFill>
                      <a:schemeClr val="tx1"/>
                    </a:solidFill>
                  </a:rPr>
                  <a:t>probability</a:t>
                </a:r>
                <a:r>
                  <a:rPr lang="fi-FI" sz="3200" dirty="0">
                    <a:solidFill>
                      <a:schemeClr val="tx1"/>
                    </a:solidFill>
                  </a:rPr>
                  <a:t> of </a:t>
                </a:r>
                <a:r>
                  <a:rPr lang="fi-FI" sz="3200" dirty="0" err="1">
                    <a:solidFill>
                      <a:schemeClr val="tx1"/>
                    </a:solidFill>
                  </a:rPr>
                  <a:t>finding</a:t>
                </a:r>
                <a:r>
                  <a:rPr lang="fi-FI" sz="3200" dirty="0">
                    <a:solidFill>
                      <a:schemeClr val="tx1"/>
                    </a:solidFill>
                  </a:rPr>
                  <a:t> </a:t>
                </a:r>
                <a:r>
                  <a:rPr lang="fi-FI" sz="3200" dirty="0" err="1">
                    <a:solidFill>
                      <a:schemeClr val="tx1"/>
                    </a:solidFill>
                  </a:rPr>
                  <a:t>the</a:t>
                </a:r>
                <a:r>
                  <a:rPr lang="fi-FI" sz="3200" dirty="0">
                    <a:solidFill>
                      <a:schemeClr val="tx1"/>
                    </a:solidFill>
                  </a:rPr>
                  <a:t> </a:t>
                </a:r>
                <a:r>
                  <a:rPr lang="fi-FI" sz="3200" dirty="0" err="1">
                    <a:solidFill>
                      <a:schemeClr val="tx1"/>
                    </a:solidFill>
                  </a:rPr>
                  <a:t>particle</a:t>
                </a:r>
                <a:r>
                  <a:rPr lang="fi-FI" sz="3200" dirty="0">
                    <a:solidFill>
                      <a:schemeClr val="tx1"/>
                    </a:solidFill>
                  </a:rPr>
                  <a:t> </a:t>
                </a:r>
                <a:r>
                  <a:rPr lang="fi-FI" sz="3200" dirty="0" err="1">
                    <a:solidFill>
                      <a:schemeClr val="tx1"/>
                    </a:solidFill>
                  </a:rPr>
                  <a:t>from</a:t>
                </a:r>
                <a:r>
                  <a:rPr lang="fi-FI" sz="3200" dirty="0">
                    <a:solidFill>
                      <a:schemeClr val="tx1"/>
                    </a:solidFill>
                  </a:rPr>
                  <a:t> an </a:t>
                </a:r>
                <a:r>
                  <a:rPr lang="fi-FI" sz="3200" dirty="0" err="1">
                    <a:solidFill>
                      <a:schemeClr val="tx1"/>
                    </a:solidFill>
                  </a:rPr>
                  <a:t>infinitesimal</a:t>
                </a:r>
                <a:r>
                  <a:rPr lang="fi-FI" sz="3200" dirty="0">
                    <a:solidFill>
                      <a:schemeClr val="tx1"/>
                    </a:solidFill>
                  </a:rPr>
                  <a:t> region </a:t>
                </a:r>
                <a14:m>
                  <m:oMath xmlns:m="http://schemas.openxmlformats.org/officeDocument/2006/math">
                    <m:r>
                      <a:rPr lang="fi-FI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i-FI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i-FI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i-FI" sz="32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i-FI" sz="32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i-FI" sz="32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fi-FI" sz="32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i-FI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 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is</m:t>
                    </m:r>
                  </m:oMath>
                </a14:m>
                <a:r>
                  <a:rPr lang="fi-FI" sz="3200" dirty="0">
                    <a:solidFill>
                      <a:schemeClr val="tx1"/>
                    </a:solidFill>
                  </a:rPr>
                  <a:t> </a:t>
                </a:r>
                <a:r>
                  <a:rPr lang="fi-FI" sz="3200" dirty="0" err="1">
                    <a:solidFill>
                      <a:schemeClr val="tx1"/>
                    </a:solidFill>
                  </a:rPr>
                  <a:t>proportional</a:t>
                </a:r>
                <a:r>
                  <a:rPr lang="fi-FI" sz="3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i-FI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i-FI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fi-FI" sz="3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i-FI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fi-FI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549" y="1804651"/>
                <a:ext cx="6949440" cy="1433720"/>
              </a:xfrm>
              <a:prstGeom prst="roundRect">
                <a:avLst/>
              </a:prstGeom>
              <a:blipFill>
                <a:blip r:embed="rId6"/>
                <a:stretch>
                  <a:fillRect t="-8750" b="-17083"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8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9565" y="247546"/>
                <a:ext cx="8888703" cy="157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Example: The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wavefunction</a:t>
                </a:r>
                <a:r>
                  <a:rPr lang="en-US" sz="2800" dirty="0">
                    <a:solidFill>
                      <a:schemeClr val="bg1"/>
                    </a:solidFill>
                  </a:rPr>
                  <a:t> corresponding to the 2</a:t>
                </a:r>
                <a:r>
                  <a:rPr lang="en-US" sz="2800" i="1" dirty="0">
                    <a:solidFill>
                      <a:schemeClr val="bg1"/>
                    </a:solidFill>
                  </a:rPr>
                  <a:t>p</a:t>
                </a:r>
                <a:r>
                  <a:rPr lang="en-US" sz="2800" baseline="-25000" dirty="0">
                    <a:solidFill>
                      <a:schemeClr val="bg1"/>
                    </a:solidFill>
                  </a:rPr>
                  <a:t>z</a:t>
                </a:r>
                <a:r>
                  <a:rPr lang="en-US" sz="2800" dirty="0">
                    <a:solidFill>
                      <a:schemeClr val="bg1"/>
                    </a:solidFill>
                  </a:rPr>
                  <a:t> orbital for hydrogen has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sup>
                    </m:sSup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solidFill>
                      <a:schemeClr val="bg1"/>
                    </a:solidFill>
                  </a:rPr>
                  <a:t>Is this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wavefunction</a:t>
                </a:r>
                <a:r>
                  <a:rPr lang="en-US" sz="2800" dirty="0">
                    <a:solidFill>
                      <a:schemeClr val="bg1"/>
                    </a:solidFill>
                  </a:rPr>
                  <a:t> normalized? If not, normalize it.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65" y="247546"/>
                <a:ext cx="8888703" cy="1573059"/>
              </a:xfrm>
              <a:prstGeom prst="rect">
                <a:avLst/>
              </a:prstGeom>
              <a:blipFill>
                <a:blip r:embed="rId4"/>
                <a:stretch>
                  <a:fillRect l="-1440" t="-3876" r="-1578" b="-1007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33" y="417055"/>
            <a:ext cx="2200275" cy="1724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33" y="2997792"/>
            <a:ext cx="2238375" cy="26670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9918988" y="2425597"/>
            <a:ext cx="2017963" cy="28767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8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9565" y="247546"/>
                <a:ext cx="8888703" cy="157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Example: The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wavefunction</a:t>
                </a:r>
                <a:r>
                  <a:rPr lang="en-US" sz="2800" dirty="0">
                    <a:solidFill>
                      <a:schemeClr val="bg1"/>
                    </a:solidFill>
                  </a:rPr>
                  <a:t> corresponding to the 2</a:t>
                </a:r>
                <a:r>
                  <a:rPr lang="en-US" sz="2800" i="1" dirty="0">
                    <a:solidFill>
                      <a:schemeClr val="bg1"/>
                    </a:solidFill>
                  </a:rPr>
                  <a:t>p</a:t>
                </a:r>
                <a:r>
                  <a:rPr lang="en-US" sz="2800" baseline="-25000" dirty="0">
                    <a:solidFill>
                      <a:schemeClr val="bg1"/>
                    </a:solidFill>
                  </a:rPr>
                  <a:t>z</a:t>
                </a:r>
                <a:r>
                  <a:rPr lang="en-US" sz="2800" dirty="0">
                    <a:solidFill>
                      <a:schemeClr val="bg1"/>
                    </a:solidFill>
                  </a:rPr>
                  <a:t> orbital for hydrogen has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sup>
                    </m:sSup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solidFill>
                      <a:schemeClr val="bg1"/>
                    </a:solidFill>
                  </a:rPr>
                  <a:t>Is this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wavefunction</a:t>
                </a:r>
                <a:r>
                  <a:rPr lang="en-US" sz="2800" dirty="0">
                    <a:solidFill>
                      <a:schemeClr val="bg1"/>
                    </a:solidFill>
                  </a:rPr>
                  <a:t> normalized? If not, normalize it.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65" y="247546"/>
                <a:ext cx="8888703" cy="1573059"/>
              </a:xfrm>
              <a:prstGeom prst="rect">
                <a:avLst/>
              </a:prstGeom>
              <a:blipFill>
                <a:blip r:embed="rId4"/>
                <a:stretch>
                  <a:fillRect l="-1440" t="-3876" r="-1578" b="-1007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33" y="417055"/>
            <a:ext cx="2200275" cy="1724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33" y="2997792"/>
            <a:ext cx="2238375" cy="26670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9918988" y="2425597"/>
            <a:ext cx="2017963" cy="28767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7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9565" y="247546"/>
                <a:ext cx="11364369" cy="2865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Example: The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wavefunction</a:t>
                </a:r>
                <a:r>
                  <a:rPr lang="en-US" sz="2800" dirty="0">
                    <a:solidFill>
                      <a:schemeClr val="bg1"/>
                    </a:solidFill>
                  </a:rPr>
                  <a:t> corresponding to the 2</a:t>
                </a:r>
                <a:r>
                  <a:rPr lang="en-US" sz="2800" i="1" dirty="0">
                    <a:solidFill>
                      <a:schemeClr val="bg1"/>
                    </a:solidFill>
                  </a:rPr>
                  <a:t>p</a:t>
                </a:r>
                <a:r>
                  <a:rPr lang="en-US" sz="2800" baseline="-25000" dirty="0">
                    <a:solidFill>
                      <a:schemeClr val="bg1"/>
                    </a:solidFill>
                  </a:rPr>
                  <a:t>z</a:t>
                </a:r>
                <a:r>
                  <a:rPr lang="en-US" sz="2800" dirty="0">
                    <a:solidFill>
                      <a:schemeClr val="bg1"/>
                    </a:solidFill>
                  </a:rPr>
                  <a:t> orbital for hydrogen has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sup>
                    </m:sSup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solidFill>
                      <a:schemeClr val="bg1"/>
                    </a:solidFill>
                  </a:rPr>
                  <a:t>Is this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wavefunction</a:t>
                </a:r>
                <a:r>
                  <a:rPr lang="en-US" sz="2800" dirty="0">
                    <a:solidFill>
                      <a:schemeClr val="bg1"/>
                    </a:solidFill>
                  </a:rPr>
                  <a:t> normalized? If not, normalize it.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solidFill>
                      <a:schemeClr val="bg1"/>
                    </a:solidFill>
                  </a:rPr>
                  <a:t>Sketch the probability densities of the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wavefunction</a:t>
                </a:r>
                <a:r>
                  <a:rPr lang="en-US" sz="2800" dirty="0">
                    <a:solidFill>
                      <a:schemeClr val="bg1"/>
                    </a:solidFill>
                  </a:rPr>
                  <a:t> on the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x,y</a:t>
                </a:r>
                <a:r>
                  <a:rPr lang="en-US" sz="2800" dirty="0">
                    <a:solidFill>
                      <a:schemeClr val="bg1"/>
                    </a:solidFill>
                  </a:rPr>
                  <a:t>, and z axes. Describe the probabilities of finding the electron in different regions.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65" y="247546"/>
                <a:ext cx="11364369" cy="2865721"/>
              </a:xfrm>
              <a:prstGeom prst="rect">
                <a:avLst/>
              </a:prstGeom>
              <a:blipFill>
                <a:blip r:embed="rId4"/>
                <a:stretch>
                  <a:fillRect l="-1127" t="-2128" r="-1502" b="-510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34" y="3546512"/>
            <a:ext cx="53467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8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39131" y="1503287"/>
            <a:ext cx="55622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properties of the </a:t>
            </a:r>
            <a:r>
              <a:rPr lang="en-US" sz="2800" dirty="0" err="1">
                <a:solidFill>
                  <a:schemeClr val="bg1"/>
                </a:solidFill>
              </a:rPr>
              <a:t>wavefunction</a:t>
            </a:r>
            <a:r>
              <a:rPr lang="en-US" sz="2800" dirty="0">
                <a:solidFill>
                  <a:schemeClr val="bg1"/>
                </a:solidFill>
              </a:rPr>
              <a:t> are not fulfilled in each of these cases?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Not differentiable (not continuous)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Not differentiable (1</a:t>
            </a:r>
            <a:r>
              <a:rPr lang="en-US" sz="2800" baseline="30000" dirty="0">
                <a:solidFill>
                  <a:schemeClr val="bg1"/>
                </a:solidFill>
              </a:rPr>
              <a:t>st</a:t>
            </a:r>
            <a:r>
              <a:rPr lang="en-US" sz="2800" dirty="0">
                <a:solidFill>
                  <a:schemeClr val="bg1"/>
                </a:solidFill>
              </a:rPr>
              <a:t> derivative does not exist)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Not a function (multivalued)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Not a probability density (infinite value over finite region)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the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wavefunction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05" y="1768816"/>
            <a:ext cx="5063459" cy="461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0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589C676F0A44DFFBBBB828C7B413D59"/>
  <p:tag name="SLIDEID" val="D589C676F0A44DFFBBBB828C7B413D59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Hiukkanen on oheisen kuvan mukaisessa potentiaalikuopassa energiatilalla E, mikä oheisista aaltofunktiosta vastaa todennäköisimmin tätä energiatasoa?"/>
  <p:tag name="COUNTDOWNSECONDS" val="20"/>
  <p:tag name="ANSWERSALIAS" val="A|smicln|B|smicln|C|smicln|D|smicln|Tarvitaan lisätietoja|smicln|En osaa sanoa"/>
  <p:tag name="VALUES" val="No Value|smicln|No Value|smicln|No Value|smicln|No Value|smicln|No Value|smicln|No Value"/>
  <p:tag name="RESTORECOUNTDOWNTIMER" val="True"/>
  <p:tag name="COUNTDOWNHEIGHT" val="80"/>
  <p:tag name="COUNTDOWNWIDTH" val="100"/>
  <p:tag name="RESPONSESGATHERED" val="True"/>
  <p:tag name="TOTALRESPONSES" val="23"/>
  <p:tag name="RESPONSECOUNT" val="23"/>
  <p:tag name="SLICED" val="False"/>
  <p:tag name="RESPONSES" val="4;3;4;4;4;4;4;4;3;4;6;4;3;4;4;6;6;4;-;3;4;2;4;3;"/>
  <p:tag name="CHARTSTRINGSTD" val="0 1 5 14 0 3"/>
  <p:tag name="CHARTSTRINGREV" val="3 0 14 5 1 0"/>
  <p:tag name="CHARTSTRINGSTDPER" val="0 0.0434782608695652 0.217391304347826 0.608695652173913 0 0.130434782608696"/>
  <p:tag name="CHARTSTRINGREVPER" val="0.130434782608696 0 0.608695652173913 0.217391304347826 0.0434782608695652 0"/>
  <p:tag name="ANONYMOUSTEMP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43"/>
  <p:tag name="FONTSIZE" val="26"/>
  <p:tag name="BULLETTYPE" val="ppBulletArabicPeriod"/>
  <p:tag name="ANSWERTEXT" val="A&#10;B&#10;C&#10;D&#10;Tarvitaan lisätietoja&#10;En osaa san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20"/>
</p:tagLst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761</Words>
  <Application>Microsoft Office PowerPoint</Application>
  <PresentationFormat>Widescreen</PresentationFormat>
  <Paragraphs>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Tahoma</vt:lpstr>
      <vt:lpstr>Office Theme</vt:lpstr>
      <vt:lpstr>PowerPoint Presentation</vt:lpstr>
      <vt:lpstr>PowerPoint Presentation</vt:lpstr>
      <vt:lpstr>The Schrödinger equation</vt:lpstr>
      <vt:lpstr>Our recipe for success</vt:lpstr>
      <vt:lpstr>The Born interpretation</vt:lpstr>
      <vt:lpstr>PowerPoint Presentation</vt:lpstr>
      <vt:lpstr>PowerPoint Presentation</vt:lpstr>
      <vt:lpstr>PowerPoint Presentation</vt:lpstr>
      <vt:lpstr>Properties of the wavefunction?</vt:lpstr>
      <vt:lpstr>The Born interpretation</vt:lpstr>
      <vt:lpstr>What can the wave function tell us?</vt:lpstr>
      <vt:lpstr>What can the wave function tell us?</vt:lpstr>
      <vt:lpstr>PowerPoint Presentation</vt:lpstr>
      <vt:lpstr>Presemo: A particle is in a potential hole as depicted on the right on an energy level E, which of the given wavefunctions best describes this state?</vt:lpstr>
      <vt:lpstr>Figure references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Partanen Lauri</dc:creator>
  <cp:lastModifiedBy>Partanen Lauri</cp:lastModifiedBy>
  <cp:revision>27</cp:revision>
  <dcterms:created xsi:type="dcterms:W3CDTF">2020-01-08T08:28:30Z</dcterms:created>
  <dcterms:modified xsi:type="dcterms:W3CDTF">2021-01-15T11:08:31Z</dcterms:modified>
</cp:coreProperties>
</file>