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9" r:id="rId2"/>
    <p:sldId id="260" r:id="rId3"/>
    <p:sldId id="299" r:id="rId4"/>
    <p:sldId id="292" r:id="rId5"/>
    <p:sldId id="294" r:id="rId6"/>
    <p:sldId id="300" r:id="rId7"/>
    <p:sldId id="293" r:id="rId8"/>
    <p:sldId id="301" r:id="rId9"/>
    <p:sldId id="284" r:id="rId10"/>
    <p:sldId id="295" r:id="rId11"/>
    <p:sldId id="267" r:id="rId12"/>
    <p:sldId id="288" r:id="rId13"/>
    <p:sldId id="302" r:id="rId14"/>
    <p:sldId id="303" r:id="rId15"/>
    <p:sldId id="287" r:id="rId16"/>
    <p:sldId id="285" r:id="rId17"/>
    <p:sldId id="30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.jpeg"/><Relationship Id="rId4" Type="http://schemas.openxmlformats.org/officeDocument/2006/relationships/image" Target="../media/image92.png"/><Relationship Id="rId9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1.png"/><Relationship Id="rId3" Type="http://schemas.microsoft.com/office/2007/relationships/hdphoto" Target="../media/hdphoto1.wdp"/><Relationship Id="rId21" Type="http://schemas.openxmlformats.org/officeDocument/2006/relationships/image" Target="../media/image64.png"/><Relationship Id="rId17" Type="http://schemas.openxmlformats.org/officeDocument/2006/relationships/image" Target="../media/image60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58.png"/><Relationship Id="rId19" Type="http://schemas.openxmlformats.org/officeDocument/2006/relationships/image" Target="../media/image62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microsoft.com/office/2007/relationships/hdphoto" Target="../media/hdphoto1.wdp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82.png"/><Relationship Id="rId19" Type="http://schemas.openxmlformats.org/officeDocument/2006/relationships/image" Target="../media/image86.png"/><Relationship Id="rId1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09875" y="769808"/>
            <a:ext cx="1140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Stop to think (5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Write down the complete </a:t>
            </a:r>
            <a:r>
              <a:rPr lang="en-US" sz="2800" dirty="0" err="1">
                <a:solidFill>
                  <a:schemeClr val="bg1"/>
                </a:solidFill>
              </a:rPr>
              <a:t>wavefunctions</a:t>
            </a:r>
            <a:r>
              <a:rPr lang="en-US" sz="2800" dirty="0">
                <a:solidFill>
                  <a:schemeClr val="bg1"/>
                </a:solidFill>
              </a:rPr>
              <a:t> for an excited </a:t>
            </a:r>
            <a:r>
              <a:rPr lang="fi-FI" sz="2800" dirty="0">
                <a:solidFill>
                  <a:schemeClr val="bg1"/>
                </a:solidFill>
              </a:rPr>
              <a:t>1s</a:t>
            </a:r>
            <a:r>
              <a:rPr lang="fi-FI" sz="2800" baseline="30000" dirty="0">
                <a:solidFill>
                  <a:schemeClr val="bg1"/>
                </a:solidFill>
              </a:rPr>
              <a:t>1</a:t>
            </a:r>
            <a:r>
              <a:rPr lang="fi-FI" sz="2800" dirty="0">
                <a:solidFill>
                  <a:schemeClr val="bg1"/>
                </a:solidFill>
              </a:rPr>
              <a:t>2s</a:t>
            </a:r>
            <a:r>
              <a:rPr lang="fi-FI" sz="2800" baseline="30000" dirty="0">
                <a:solidFill>
                  <a:schemeClr val="bg1"/>
                </a:solidFill>
              </a:rPr>
              <a:t>1</a:t>
            </a:r>
            <a:r>
              <a:rPr lang="fi-FI" sz="2800" dirty="0">
                <a:solidFill>
                  <a:schemeClr val="bg1"/>
                </a:solidFill>
              </a:rPr>
              <a:t> He-</a:t>
            </a:r>
            <a:r>
              <a:rPr lang="fi-FI" sz="2800" dirty="0" err="1">
                <a:solidFill>
                  <a:schemeClr val="bg1"/>
                </a:solidFill>
              </a:rPr>
              <a:t>atom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9116" y="3525810"/>
                <a:ext cx="7950702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d>
                            <m:d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d>
                            <m:d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fi-FI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d>
                            <m:d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d>
                            <m:d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16" y="3525810"/>
                <a:ext cx="7950702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0620" y="2410493"/>
                <a:ext cx="3306931" cy="321178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d>
                        <m:d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d>
                        <m:d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20" y="2410493"/>
                <a:ext cx="3306931" cy="321178"/>
              </a:xfrm>
              <a:prstGeom prst="rect">
                <a:avLst/>
              </a:prstGeom>
              <a:blipFill>
                <a:blip r:embed="rId5"/>
                <a:stretch>
                  <a:fillRect l="-2011" b="-22414"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57315" y="2696610"/>
            <a:ext cx="1999203" cy="40011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Atomic orbital</a:t>
            </a:r>
            <a:endParaRPr lang="en-GB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9431" y="5165919"/>
                <a:ext cx="4587089" cy="1479764"/>
              </a:xfrm>
              <a:prstGeom prst="rect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i-FI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fi-FI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fi-FI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i-FI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1" y="5165919"/>
                <a:ext cx="4587089" cy="1479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27232" y="4584363"/>
            <a:ext cx="1561646" cy="4001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Spin </a:t>
            </a:r>
            <a:r>
              <a:rPr lang="fi-FI" sz="2000" dirty="0" err="1">
                <a:solidFill>
                  <a:schemeClr val="bg1"/>
                </a:solidFill>
              </a:rPr>
              <a:t>function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2856917" y="3096720"/>
            <a:ext cx="324433" cy="66314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5" idx="1"/>
          </p:cNvCxnSpPr>
          <p:nvPr/>
        </p:nvCxnSpPr>
        <p:spPr>
          <a:xfrm flipV="1">
            <a:off x="3856518" y="2571082"/>
            <a:ext cx="324102" cy="32558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7308055" y="4411859"/>
            <a:ext cx="486585" cy="17250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  <a:endCxn id="7" idx="0"/>
          </p:cNvCxnSpPr>
          <p:nvPr/>
        </p:nvCxnSpPr>
        <p:spPr>
          <a:xfrm flipH="1">
            <a:off x="6792976" y="4984473"/>
            <a:ext cx="515079" cy="18144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504738" y="3556831"/>
            <a:ext cx="5115702" cy="7951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7649015" y="3525810"/>
            <a:ext cx="999602" cy="81776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811653" y="2638862"/>
            <a:ext cx="2680461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</a:rPr>
              <a:t>Sign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changes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upon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electron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exchange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64" y="3671813"/>
            <a:ext cx="2130921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Sign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cannot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change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upon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electron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exchange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due</a:t>
            </a:r>
            <a:r>
              <a:rPr lang="fi-FI" dirty="0">
                <a:solidFill>
                  <a:schemeClr val="bg1"/>
                </a:solidFill>
              </a:rPr>
              <a:t> to Pauli </a:t>
            </a:r>
            <a:r>
              <a:rPr lang="fi-FI" dirty="0" err="1">
                <a:solidFill>
                  <a:schemeClr val="bg1"/>
                </a:solidFill>
              </a:rPr>
              <a:t>principle</a:t>
            </a:r>
            <a:r>
              <a:rPr lang="fi-FI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8701752" y="4271978"/>
            <a:ext cx="497912" cy="6048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8896351" y="5463923"/>
            <a:ext cx="628244" cy="27697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24595" y="4956091"/>
            <a:ext cx="2601611" cy="101566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Superposition </a:t>
            </a:r>
            <a:r>
              <a:rPr lang="fi-FI" sz="2000" dirty="0" err="1">
                <a:solidFill>
                  <a:schemeClr val="bg1"/>
                </a:solidFill>
              </a:rPr>
              <a:t>because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electrons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are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indistinguishable</a:t>
            </a:r>
            <a:r>
              <a:rPr lang="fi-FI" sz="2000" dirty="0">
                <a:solidFill>
                  <a:schemeClr val="bg1"/>
                </a:solidFill>
              </a:rPr>
              <a:t>!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 flipV="1">
            <a:off x="2581275" y="4421191"/>
            <a:ext cx="742950" cy="50782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3638" y="4421188"/>
            <a:ext cx="2467637" cy="101566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Superposition </a:t>
            </a:r>
            <a:r>
              <a:rPr lang="fi-FI" sz="2000" dirty="0" err="1">
                <a:solidFill>
                  <a:schemeClr val="bg1"/>
                </a:solidFill>
              </a:rPr>
              <a:t>because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electrons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are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indistinguishable</a:t>
            </a:r>
            <a:r>
              <a:rPr lang="fi-FI" sz="2000" dirty="0">
                <a:solidFill>
                  <a:schemeClr val="bg1"/>
                </a:solidFill>
              </a:rPr>
              <a:t>!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3084609" y="4536692"/>
            <a:ext cx="687501" cy="131702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92568" y="5853716"/>
            <a:ext cx="1184082" cy="4001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Triplet</a:t>
            </a:r>
            <a:r>
              <a:rPr lang="fi-FI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3676650" y="5897337"/>
            <a:ext cx="738398" cy="15643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1"/>
            <a:endCxn id="13" idx="0"/>
          </p:cNvCxnSpPr>
          <p:nvPr/>
        </p:nvCxnSpPr>
        <p:spPr>
          <a:xfrm flipH="1">
            <a:off x="5062589" y="2992805"/>
            <a:ext cx="2749064" cy="564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1"/>
            <a:endCxn id="14" idx="3"/>
          </p:cNvCxnSpPr>
          <p:nvPr/>
        </p:nvCxnSpPr>
        <p:spPr>
          <a:xfrm flipH="1" flipV="1">
            <a:off x="8648617" y="3934695"/>
            <a:ext cx="551047" cy="3372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8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0448" y="899649"/>
            <a:ext cx="1140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As discussed in the last slide, He has two possible excited </a:t>
            </a:r>
            <a:r>
              <a:rPr lang="fi-FI" sz="2800" dirty="0">
                <a:solidFill>
                  <a:schemeClr val="bg1"/>
                </a:solidFill>
              </a:rPr>
              <a:t>1s</a:t>
            </a:r>
            <a:r>
              <a:rPr lang="fi-FI" sz="2800" baseline="30000" dirty="0">
                <a:solidFill>
                  <a:schemeClr val="bg1"/>
                </a:solidFill>
              </a:rPr>
              <a:t>1</a:t>
            </a:r>
            <a:r>
              <a:rPr lang="fi-FI" sz="2800" dirty="0">
                <a:solidFill>
                  <a:schemeClr val="bg1"/>
                </a:solidFill>
              </a:rPr>
              <a:t>2s</a:t>
            </a:r>
            <a:r>
              <a:rPr lang="fi-FI" sz="2800" baseline="30000" dirty="0">
                <a:solidFill>
                  <a:schemeClr val="bg1"/>
                </a:solidFill>
              </a:rPr>
              <a:t>1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states</a:t>
            </a:r>
            <a:r>
              <a:rPr lang="fi-FI" sz="2800" dirty="0">
                <a:solidFill>
                  <a:schemeClr val="bg1"/>
                </a:solidFill>
              </a:rPr>
              <a:t>: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singlet and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triplet</a:t>
            </a:r>
            <a:r>
              <a:rPr lang="fi-FI" sz="2800" dirty="0">
                <a:solidFill>
                  <a:schemeClr val="bg1"/>
                </a:solidFill>
              </a:rPr>
              <a:t>. </a:t>
            </a:r>
            <a:r>
              <a:rPr lang="fi-FI" sz="2800" dirty="0" err="1">
                <a:solidFill>
                  <a:schemeClr val="bg1"/>
                </a:solidFill>
              </a:rPr>
              <a:t>Which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one</a:t>
            </a:r>
            <a:r>
              <a:rPr lang="fi-FI" sz="2800" dirty="0">
                <a:solidFill>
                  <a:schemeClr val="bg1"/>
                </a:solidFill>
              </a:rPr>
              <a:t> is </a:t>
            </a:r>
            <a:r>
              <a:rPr lang="fi-FI" sz="2800" dirty="0" err="1">
                <a:solidFill>
                  <a:schemeClr val="bg1"/>
                </a:solidFill>
              </a:rPr>
              <a:t>lower</a:t>
            </a:r>
            <a:r>
              <a:rPr lang="fi-FI" sz="2800" dirty="0">
                <a:solidFill>
                  <a:schemeClr val="bg1"/>
                </a:solidFill>
              </a:rPr>
              <a:t> in </a:t>
            </a:r>
            <a:r>
              <a:rPr lang="fi-FI" sz="2800" dirty="0" err="1">
                <a:solidFill>
                  <a:schemeClr val="bg1"/>
                </a:solidFill>
              </a:rPr>
              <a:t>energy</a:t>
            </a:r>
            <a:r>
              <a:rPr lang="fi-FI" sz="2800" dirty="0">
                <a:solidFill>
                  <a:schemeClr val="bg1"/>
                </a:solidFill>
              </a:rPr>
              <a:t> and </a:t>
            </a:r>
            <a:r>
              <a:rPr lang="fi-FI" sz="2800" dirty="0" err="1">
                <a:solidFill>
                  <a:schemeClr val="bg1"/>
                </a:solidFill>
              </a:rPr>
              <a:t>why</a:t>
            </a:r>
            <a:r>
              <a:rPr lang="fi-FI" sz="2800" dirty="0">
                <a:solidFill>
                  <a:schemeClr val="bg1"/>
                </a:solidFill>
              </a:rPr>
              <a:t>?</a:t>
            </a: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81" y="2850130"/>
            <a:ext cx="5552037" cy="352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00448" y="899649"/>
            <a:ext cx="1140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Explain the concepts of shielding, penetration, and spin correlation how are these related to the build-up principle?</a:t>
            </a:r>
            <a:endParaRPr lang="fi-FI" sz="28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fi-FI" sz="2800" dirty="0">
                <a:solidFill>
                  <a:schemeClr val="bg1"/>
                </a:solidFill>
              </a:rPr>
              <a:t>Write </a:t>
            </a:r>
            <a:r>
              <a:rPr lang="fi-FI" sz="2800" dirty="0" err="1">
                <a:solidFill>
                  <a:schemeClr val="bg1"/>
                </a:solidFill>
              </a:rPr>
              <a:t>down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electron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configurations</a:t>
            </a:r>
            <a:r>
              <a:rPr lang="fi-FI" sz="2800" dirty="0">
                <a:solidFill>
                  <a:schemeClr val="bg1"/>
                </a:solidFill>
              </a:rPr>
              <a:t> for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atoms</a:t>
            </a:r>
            <a:r>
              <a:rPr lang="fi-FI" sz="2800" dirty="0">
                <a:solidFill>
                  <a:schemeClr val="bg1"/>
                </a:solidFill>
              </a:rPr>
              <a:t> Li-Ne as </a:t>
            </a:r>
            <a:r>
              <a:rPr lang="fi-FI" sz="2800" dirty="0" err="1">
                <a:solidFill>
                  <a:schemeClr val="bg1"/>
                </a:solidFill>
              </a:rPr>
              <a:t>accurately</a:t>
            </a:r>
            <a:r>
              <a:rPr lang="fi-FI" sz="2800" dirty="0">
                <a:solidFill>
                  <a:schemeClr val="bg1"/>
                </a:solidFill>
              </a:rPr>
              <a:t> as </a:t>
            </a:r>
            <a:r>
              <a:rPr lang="fi-FI" sz="2800" dirty="0" err="1">
                <a:solidFill>
                  <a:schemeClr val="bg1"/>
                </a:solidFill>
              </a:rPr>
              <a:t>you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can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8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77300" y="1248507"/>
                <a:ext cx="21462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00" y="1248507"/>
                <a:ext cx="21462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6" idx="1"/>
            <a:endCxn id="4" idx="3"/>
          </p:cNvCxnSpPr>
          <p:nvPr/>
        </p:nvCxnSpPr>
        <p:spPr>
          <a:xfrm flipH="1" flipV="1">
            <a:off x="7123529" y="1510117"/>
            <a:ext cx="296364" cy="1040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19893" y="1198711"/>
            <a:ext cx="1309328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Shielding constant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" y="3001540"/>
            <a:ext cx="2656960" cy="2974975"/>
          </a:xfrm>
          <a:prstGeom prst="rect">
            <a:avLst/>
          </a:prstGeom>
        </p:spPr>
      </p:pic>
      <p:pic>
        <p:nvPicPr>
          <p:cNvPr id="10" name="Picture 9" descr="21_02_Tab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46" y="3001540"/>
            <a:ext cx="8534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84403" y="483301"/>
                <a:ext cx="5122508" cy="203493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the repulsive angular momentum term forces the electrons further away from the nucleus</a:t>
                </a:r>
                <a:endParaRPr lang="en-GB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fi-FI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fi-FI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i-FI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3" y="483301"/>
                <a:ext cx="5122508" cy="2034939"/>
              </a:xfrm>
              <a:prstGeom prst="roundRect">
                <a:avLst/>
              </a:prstGeom>
              <a:blipFill>
                <a:blip r:embed="rId4"/>
                <a:stretch>
                  <a:fillRect t="-294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93" y="0"/>
            <a:ext cx="38227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986190" y="2789347"/>
                <a:ext cx="4518934" cy="914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90" y="2789347"/>
                <a:ext cx="4518934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6" y="3839301"/>
            <a:ext cx="2613202" cy="3018699"/>
          </a:xfrm>
          <a:prstGeom prst="rect">
            <a:avLst/>
          </a:prstGeom>
        </p:spPr>
      </p:pic>
      <p:pic>
        <p:nvPicPr>
          <p:cNvPr id="14" name="Picture 13" descr="20_01_Figur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4" y="3839300"/>
            <a:ext cx="2507282" cy="30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69" y="482222"/>
            <a:ext cx="5235959" cy="596571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579151" y="3344228"/>
            <a:ext cx="163768" cy="1425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36397" y="3353056"/>
            <a:ext cx="84866" cy="61562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89630" y="3353056"/>
            <a:ext cx="168250" cy="738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30437" y="2789347"/>
            <a:ext cx="1402478" cy="4001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 err="1"/>
              <a:t>Penetration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3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2" name="Picture 11" descr="21_07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69" y="764575"/>
            <a:ext cx="3699876" cy="53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1_08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1" y="1860229"/>
            <a:ext cx="6853536" cy="31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95" y="164662"/>
                <a:ext cx="759747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(15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Look at the plot of the orbital energies on the right. What would you expect to be the electron configuration of Scandium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based on this figure?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The actual configuration is [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Ar</a:t>
                </a:r>
                <a:r>
                  <a:rPr lang="en-US" sz="2800" dirty="0">
                    <a:solidFill>
                      <a:schemeClr val="bg1"/>
                    </a:solidFill>
                  </a:rPr>
                  <a:t>]3d</a:t>
                </a:r>
                <a:r>
                  <a:rPr lang="en-US" sz="2800" baseline="30000" dirty="0">
                    <a:solidFill>
                      <a:schemeClr val="bg1"/>
                    </a:solidFill>
                  </a:rPr>
                  <a:t>1</a:t>
                </a:r>
                <a:r>
                  <a:rPr lang="en-US" sz="2800" dirty="0">
                    <a:solidFill>
                      <a:schemeClr val="bg1"/>
                    </a:solidFill>
                  </a:rPr>
                  <a:t>4s</a:t>
                </a:r>
                <a:r>
                  <a:rPr lang="en-US" sz="28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  <a:r>
                  <a:rPr lang="en-US" sz="28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Explain this difference.</a:t>
                </a:r>
                <a:endParaRPr lang="en-US" sz="2800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5" y="164662"/>
                <a:ext cx="7597476" cy="3108543"/>
              </a:xfrm>
              <a:prstGeom prst="rect">
                <a:avLst/>
              </a:prstGeom>
              <a:blipFill>
                <a:blip r:embed="rId4"/>
                <a:stretch>
                  <a:fillRect l="-1685" t="-1765" b="-470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79" y="3442719"/>
            <a:ext cx="4285107" cy="32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1_07_Figure.jpg">
            <a:extLst>
              <a:ext uri="{FF2B5EF4-FFF2-40B4-BE49-F238E27FC236}">
                <a16:creationId xmlns:a16="http://schemas.microsoft.com/office/drawing/2014/main" id="{C50C0FF7-01CA-46FB-A153-52CE87CF6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2" y="206395"/>
            <a:ext cx="4079715" cy="58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609" y="354257"/>
            <a:ext cx="11105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Below is a plot of the first ionization energies of elements. Explain the trends you observe.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Give examples of other properties that show periodicities for elements.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9" y="2510590"/>
            <a:ext cx="5879777" cy="4006959"/>
          </a:xfrm>
          <a:prstGeom prst="rect">
            <a:avLst/>
          </a:prstGeom>
        </p:spPr>
      </p:pic>
      <p:pic>
        <p:nvPicPr>
          <p:cNvPr id="7" name="Picture 6" descr="21_02_Tab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86" y="3939448"/>
            <a:ext cx="5621557" cy="25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9298" y="345305"/>
            <a:ext cx="1140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Stop and think: (5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Write down the complete Schrödinger equation for helium. What do the different terms signify?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465" y="2759248"/>
                <a:ext cx="11804072" cy="831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" y="2759248"/>
                <a:ext cx="11804072" cy="831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19919" y="5161247"/>
            <a:ext cx="220870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Kinetic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electron</a:t>
            </a:r>
            <a:r>
              <a:rPr lang="fi-FI" dirty="0">
                <a:solidFill>
                  <a:schemeClr val="bg1"/>
                </a:solidFill>
              </a:rPr>
              <a:t>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65" y="4053985"/>
            <a:ext cx="220870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Kinetic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nucleus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624271" y="3666365"/>
            <a:ext cx="165814" cy="14948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1288835" y="3666365"/>
            <a:ext cx="15982" cy="3876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5" y="3786411"/>
            <a:ext cx="2857500" cy="2085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8307" y="4027430"/>
            <a:ext cx="3045549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Interaction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potential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electron</a:t>
            </a:r>
            <a:r>
              <a:rPr lang="fi-FI" dirty="0">
                <a:solidFill>
                  <a:schemeClr val="bg1"/>
                </a:solidFill>
              </a:rPr>
              <a:t> 1 and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nucleus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4431082" y="3666366"/>
            <a:ext cx="42669" cy="3610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5485" y="5146092"/>
            <a:ext cx="220870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Electron 2 </a:t>
            </a:r>
            <a:r>
              <a:rPr lang="fi-FI" dirty="0" err="1">
                <a:solidFill>
                  <a:schemeClr val="bg1"/>
                </a:solidFill>
              </a:rPr>
              <a:t>kinetic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6219837" y="3666366"/>
            <a:ext cx="118428" cy="147972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8188" y="4027430"/>
            <a:ext cx="3130471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Interaction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potential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electron</a:t>
            </a:r>
            <a:r>
              <a:rPr lang="fi-FI" dirty="0">
                <a:solidFill>
                  <a:schemeClr val="bg1"/>
                </a:solidFill>
              </a:rPr>
              <a:t> 2 and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nucleus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8013424" y="3728644"/>
            <a:ext cx="79967" cy="29878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2483" y="4301535"/>
            <a:ext cx="2208703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repulsion </a:t>
            </a:r>
            <a:r>
              <a:rPr lang="fi-FI" dirty="0" err="1">
                <a:solidFill>
                  <a:schemeClr val="bg1"/>
                </a:solidFill>
              </a:rPr>
              <a:t>interaction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potential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electrons</a:t>
            </a:r>
            <a:r>
              <a:rPr lang="fi-FI" dirty="0">
                <a:solidFill>
                  <a:schemeClr val="bg1"/>
                </a:solidFill>
              </a:rPr>
              <a:t> 1 and 2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10344727" y="3666365"/>
            <a:ext cx="662108" cy="6351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9298" y="345305"/>
                <a:ext cx="11402568" cy="5663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(5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After separating out the movement of the center of mass the SE for the movement of electrons around the nucleus becomes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400" dirty="0"/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solidFill>
                      <a:schemeClr val="bg1"/>
                    </a:solidFill>
                  </a:rPr>
                  <a:t>What is the orbital approximation and how is it related to this Schrödinger equation? 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solidFill>
                      <a:schemeClr val="bg1"/>
                    </a:solidFill>
                  </a:rPr>
                  <a:t>What consequences does the orbital approximation have for the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wavefunction</a:t>
                </a:r>
                <a:r>
                  <a:rPr lang="en-GB" sz="2800" dirty="0">
                    <a:solidFill>
                      <a:schemeClr val="bg1"/>
                    </a:solidFill>
                  </a:rPr>
                  <a:t>?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8" y="345305"/>
                <a:ext cx="11402568" cy="5663923"/>
              </a:xfrm>
              <a:prstGeom prst="rect">
                <a:avLst/>
              </a:prstGeom>
              <a:blipFill>
                <a:blip r:embed="rId5"/>
                <a:stretch>
                  <a:fillRect l="-1122" t="-1076" r="-160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59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2390118" y="3571221"/>
            <a:ext cx="6978016" cy="518528"/>
          </a:xfrm>
          <a:prstGeom prst="downArrow">
            <a:avLst>
              <a:gd name="adj1" fmla="val 75098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Separation of electronic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2689" y="2575343"/>
                <a:ext cx="9245193" cy="803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i-FI" sz="20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89" y="2575343"/>
                <a:ext cx="9245193" cy="803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14114" y="2569964"/>
                <a:ext cx="7702983" cy="803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sSup>
                            <m:sSup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fi-FI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fi-FI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sSup>
                            <m:sSup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fi-FI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14" y="2569964"/>
                <a:ext cx="7702983" cy="803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621703" y="4225794"/>
                <a:ext cx="4514850" cy="7543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703" y="4225794"/>
                <a:ext cx="4514850" cy="7543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4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4" grpId="2"/>
      <p:bldP spid="15" grpId="0"/>
      <p:bldP spid="15" grpId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448" y="899649"/>
            <a:ext cx="1140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Write out the ground state of Helium using the orbital approximation.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Describe the concept of spin. How are particles classified in terms of their spin?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AutoNum type="arabicParenR"/>
            </a:pPr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2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9302" y="305761"/>
                <a:ext cx="11402568" cy="2170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“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Mathematically, spin behaves analogously to an angular momentum. For an electron, the spin quantum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, and hence the spin magnetic quantum number can have two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. These correspond to spin </a:t>
                </a:r>
                <a:r>
                  <a:rPr lang="en-US" sz="2800" i="1" dirty="0" err="1">
                    <a:solidFill>
                      <a:schemeClr val="bg1"/>
                    </a:solidFill>
                  </a:rPr>
                  <a:t>eigenfunctions</a:t>
                </a:r>
                <a:r>
                  <a:rPr lang="en-US" sz="28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</a:rPr>
                  <a:t>, respectively</a:t>
                </a:r>
                <a:r>
                  <a:rPr lang="en-US" sz="2800" dirty="0">
                    <a:solidFill>
                      <a:schemeClr val="bg1"/>
                    </a:solidFill>
                  </a:rPr>
                  <a:t>.“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02" y="305761"/>
                <a:ext cx="11402568" cy="2170851"/>
              </a:xfrm>
              <a:prstGeom prst="rect">
                <a:avLst/>
              </a:prstGeom>
              <a:blipFill>
                <a:blip r:embed="rId4"/>
                <a:stretch>
                  <a:fillRect l="-1069" t="-2528" r="-695" b="-70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3634" y="2782373"/>
            <a:ext cx="990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</a:rPr>
              <a:t>Example</a:t>
            </a:r>
            <a:r>
              <a:rPr lang="fi-FI" sz="2800" dirty="0">
                <a:solidFill>
                  <a:schemeClr val="bg1"/>
                </a:solidFill>
              </a:rPr>
              <a:t>: </a:t>
            </a:r>
            <a:r>
              <a:rPr lang="fi-FI" sz="2800" dirty="0" err="1">
                <a:solidFill>
                  <a:schemeClr val="bg1"/>
                </a:solidFill>
              </a:rPr>
              <a:t>Based</a:t>
            </a:r>
            <a:r>
              <a:rPr lang="fi-FI" sz="2800" dirty="0">
                <a:solidFill>
                  <a:schemeClr val="bg1"/>
                </a:solidFill>
              </a:rPr>
              <a:t> on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above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text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calculate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following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operators</a:t>
            </a:r>
            <a:r>
              <a:rPr lang="fi-FI" sz="2800" dirty="0">
                <a:solidFill>
                  <a:schemeClr val="bg1"/>
                </a:solidFill>
              </a:rPr>
              <a:t> and </a:t>
            </a:r>
            <a:r>
              <a:rPr lang="fi-FI" sz="2800" dirty="0" err="1">
                <a:solidFill>
                  <a:schemeClr val="bg1"/>
                </a:solidFill>
              </a:rPr>
              <a:t>integrals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7967855" y="3969030"/>
                <a:ext cx="3991596" cy="5730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i-FI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55" y="3969030"/>
                <a:ext cx="3991596" cy="5730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967855" y="5678288"/>
                <a:ext cx="3991596" cy="5730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55" y="5678288"/>
                <a:ext cx="3991596" cy="5730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1892" y="4252333"/>
                <a:ext cx="6535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92" y="4252333"/>
                <a:ext cx="65351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8991" y="3915229"/>
                <a:ext cx="6567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91" y="3915229"/>
                <a:ext cx="65671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7747" y="4734165"/>
                <a:ext cx="613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747" y="4734165"/>
                <a:ext cx="613693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73588" y="4475590"/>
                <a:ext cx="8015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8" y="4475590"/>
                <a:ext cx="80156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8561" y="5236628"/>
                <a:ext cx="1631280" cy="883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1" y="5236628"/>
                <a:ext cx="1631280" cy="8833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04604" y="5081508"/>
                <a:ext cx="1630703" cy="883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04" y="5081508"/>
                <a:ext cx="1630703" cy="8833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440" y="5994033"/>
                <a:ext cx="1634486" cy="883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40" y="5994033"/>
                <a:ext cx="1634486" cy="8833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58855" y="5788607"/>
                <a:ext cx="1627497" cy="883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55" y="5788607"/>
                <a:ext cx="1627497" cy="88331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024320" y="3883843"/>
            <a:ext cx="10352" cy="2796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2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547050" y="1854477"/>
                <a:ext cx="3991596" cy="5730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i-FI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</m:e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0" y="1854477"/>
                <a:ext cx="3991596" cy="57307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47050" y="3487447"/>
                <a:ext cx="3991596" cy="5730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i-FI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0" y="3487447"/>
                <a:ext cx="3991596" cy="57307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8481" y="4548343"/>
                <a:ext cx="4316695" cy="1314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i-FI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1" y="4548343"/>
                <a:ext cx="4316695" cy="13142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35038" y="4474335"/>
                <a:ext cx="4501360" cy="975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fi-FI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i-FI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38" y="4474335"/>
                <a:ext cx="4501360" cy="9756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29685" y="1262813"/>
                <a:ext cx="5146444" cy="2121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i-FI" sz="24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85" y="1262813"/>
                <a:ext cx="5146444" cy="2121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29685" y="3028973"/>
                <a:ext cx="2489482" cy="1490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i-FI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i-FI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i-FI" sz="24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85" y="3028973"/>
                <a:ext cx="2489482" cy="14900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 rot="612910">
            <a:off x="5293306" y="2184815"/>
            <a:ext cx="880615" cy="3959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21116283">
            <a:off x="5293305" y="1698758"/>
            <a:ext cx="880615" cy="3959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612910">
            <a:off x="5293305" y="3841618"/>
            <a:ext cx="880615" cy="3959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1116283">
            <a:off x="5293304" y="3355561"/>
            <a:ext cx="880615" cy="3959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>
            <a:stCxn id="23" idx="2"/>
          </p:cNvCxnSpPr>
          <p:nvPr/>
        </p:nvCxnSpPr>
        <p:spPr>
          <a:xfrm flipH="1">
            <a:off x="9838302" y="4406361"/>
            <a:ext cx="172964" cy="365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01959" y="3483031"/>
                <a:ext cx="2818614" cy="92333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dirty="0" err="1">
                    <a:solidFill>
                      <a:schemeClr val="bg1"/>
                    </a:solidFill>
                  </a:rPr>
                  <a:t>Note</a:t>
                </a:r>
                <a:r>
                  <a:rPr lang="fi-FI" dirty="0">
                    <a:solidFill>
                      <a:schemeClr val="bg1"/>
                    </a:solidFill>
                  </a:rPr>
                  <a:t>! </a:t>
                </a:r>
                <a14:m>
                  <m:oMath xmlns:m="http://schemas.openxmlformats.org/officeDocument/2006/math"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i-FI" dirty="0">
                    <a:solidFill>
                      <a:schemeClr val="bg1"/>
                    </a:solidFill>
                  </a:rPr>
                  <a:t> is a spin </a:t>
                </a:r>
                <a:r>
                  <a:rPr lang="fi-FI" dirty="0" err="1">
                    <a:solidFill>
                      <a:schemeClr val="bg1"/>
                    </a:solidFill>
                  </a:rPr>
                  <a:t>variable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so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integration</a:t>
                </a:r>
                <a:r>
                  <a:rPr lang="fi-FI" dirty="0">
                    <a:solidFill>
                      <a:schemeClr val="bg1"/>
                    </a:solidFill>
                  </a:rPr>
                  <a:t> is </a:t>
                </a:r>
                <a:r>
                  <a:rPr lang="fi-FI" dirty="0" err="1">
                    <a:solidFill>
                      <a:schemeClr val="bg1"/>
                    </a:solidFill>
                  </a:rPr>
                  <a:t>not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over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spatial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coordinates</a:t>
                </a:r>
                <a:r>
                  <a:rPr lang="fi-FI" dirty="0">
                    <a:solidFill>
                      <a:schemeClr val="bg1"/>
                    </a:solidFill>
                  </a:rPr>
                  <a:t>!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959" y="3483031"/>
                <a:ext cx="2818614" cy="923330"/>
              </a:xfrm>
              <a:prstGeom prst="rect">
                <a:avLst/>
              </a:prstGeom>
              <a:blipFill>
                <a:blip r:embed="rId19"/>
                <a:stretch>
                  <a:fillRect l="-214" t="-1911" r="-214" b="-7006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4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17" y="2136775"/>
            <a:ext cx="515496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2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19298" y="345305"/>
                <a:ext cx="11402568" cy="312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(5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Explain the Pauli principle.</a:t>
                </a:r>
              </a:p>
              <a:p>
                <a:pPr marL="514350" indent="-514350">
                  <a:buFontTx/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Write down the explicit form of the ground state wave function for He,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sub>
                    </m:sSub>
                    <m:d>
                      <m:d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d>
                      <m:d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(You don’t need to open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fi-FI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bg1"/>
                    </a:solidFill>
                  </a:rPr>
                  <a:t>functions). Remember to include spin!</a:t>
                </a:r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8" y="345305"/>
                <a:ext cx="11402568" cy="3127459"/>
              </a:xfrm>
              <a:prstGeom prst="rect">
                <a:avLst/>
              </a:prstGeom>
              <a:blipFill>
                <a:blip r:embed="rId4"/>
                <a:stretch>
                  <a:fillRect l="-1122" t="-194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9892" y="4239493"/>
                <a:ext cx="5089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2" y="4239493"/>
                <a:ext cx="5089407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92684" y="3088795"/>
                <a:ext cx="3306931" cy="321178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  <m:d>
                        <m:d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d>
                        <m:d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684" y="3088795"/>
                <a:ext cx="3306931" cy="321178"/>
              </a:xfrm>
              <a:prstGeom prst="rect">
                <a:avLst/>
              </a:prstGeom>
              <a:blipFill>
                <a:blip r:embed="rId6"/>
                <a:stretch>
                  <a:fillRect l="-1825" b="-22807"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69379" y="3374912"/>
            <a:ext cx="1999203" cy="40011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>
                <a:solidFill>
                  <a:schemeClr val="bg1"/>
                </a:solidFill>
              </a:rPr>
              <a:t>Atomic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orbital</a:t>
            </a:r>
            <a:endParaRPr lang="en-GB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8543" y="5484396"/>
                <a:ext cx="4318554" cy="728084"/>
              </a:xfrm>
              <a:prstGeom prst="rect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i-FI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fi-FI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i-FI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3" y="5484396"/>
                <a:ext cx="4318554" cy="728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2866344" y="4902840"/>
            <a:ext cx="1561646" cy="4001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Spin </a:t>
            </a:r>
            <a:r>
              <a:rPr lang="fi-FI" sz="2000" dirty="0" err="1">
                <a:solidFill>
                  <a:schemeClr val="bg1"/>
                </a:solidFill>
              </a:rPr>
              <a:t>function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7" idx="2"/>
          </p:cNvCxnSpPr>
          <p:nvPr/>
        </p:nvCxnSpPr>
        <p:spPr>
          <a:xfrm>
            <a:off x="1768981" y="3775022"/>
            <a:ext cx="212121" cy="56057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3"/>
            <a:endCxn id="46" idx="1"/>
          </p:cNvCxnSpPr>
          <p:nvPr/>
        </p:nvCxnSpPr>
        <p:spPr>
          <a:xfrm flipV="1">
            <a:off x="2768582" y="3249384"/>
            <a:ext cx="324102" cy="32558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0"/>
          </p:cNvCxnSpPr>
          <p:nvPr/>
        </p:nvCxnSpPr>
        <p:spPr>
          <a:xfrm flipV="1">
            <a:off x="3647167" y="4730336"/>
            <a:ext cx="486585" cy="17250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2"/>
            <a:endCxn id="48" idx="0"/>
          </p:cNvCxnSpPr>
          <p:nvPr/>
        </p:nvCxnSpPr>
        <p:spPr>
          <a:xfrm flipH="1">
            <a:off x="2997820" y="5302950"/>
            <a:ext cx="649347" cy="18144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928191" y="4326074"/>
            <a:ext cx="2105025" cy="3481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/>
          <p:cNvSpPr/>
          <p:nvPr/>
        </p:nvSpPr>
        <p:spPr>
          <a:xfrm>
            <a:off x="4061792" y="4326074"/>
            <a:ext cx="1132966" cy="3481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425490" y="3483813"/>
            <a:ext cx="2680461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</a:rPr>
              <a:t>Sign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remains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under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exchange</a:t>
            </a:r>
            <a:r>
              <a:rPr lang="fi-FI" sz="2000" dirty="0">
                <a:solidFill>
                  <a:schemeClr val="bg1"/>
                </a:solidFill>
              </a:rPr>
              <a:t> of </a:t>
            </a:r>
            <a:r>
              <a:rPr lang="fi-FI" sz="2000" dirty="0" err="1">
                <a:solidFill>
                  <a:schemeClr val="bg1"/>
                </a:solidFill>
              </a:rPr>
              <a:t>fermions</a:t>
            </a:r>
            <a:r>
              <a:rPr lang="fi-FI" sz="2000" dirty="0">
                <a:solidFill>
                  <a:schemeClr val="bg1"/>
                </a:solidFill>
              </a:rPr>
              <a:t>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45870" y="4850383"/>
            <a:ext cx="241239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Sign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changes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under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exchange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fermions</a:t>
            </a:r>
            <a:r>
              <a:rPr lang="fi-FI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5345871" y="5496714"/>
            <a:ext cx="1206194" cy="2657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1"/>
          </p:cNvCxnSpPr>
          <p:nvPr/>
        </p:nvCxnSpPr>
        <p:spPr>
          <a:xfrm flipH="1" flipV="1">
            <a:off x="4724303" y="6053812"/>
            <a:ext cx="621566" cy="20015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45869" y="6053907"/>
            <a:ext cx="6281207" cy="4001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Superposition </a:t>
            </a:r>
            <a:r>
              <a:rPr lang="fi-FI" sz="2000" dirty="0" err="1">
                <a:solidFill>
                  <a:schemeClr val="bg1"/>
                </a:solidFill>
              </a:rPr>
              <a:t>because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the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electrons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are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indistinguishable</a:t>
            </a:r>
            <a:r>
              <a:rPr lang="fi-FI" sz="2000" dirty="0">
                <a:solidFill>
                  <a:schemeClr val="bg1"/>
                </a:solidFill>
              </a:rPr>
              <a:t>!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>
            <a:stCxn id="62" idx="3"/>
          </p:cNvCxnSpPr>
          <p:nvPr/>
        </p:nvCxnSpPr>
        <p:spPr>
          <a:xfrm flipV="1">
            <a:off x="1821630" y="4808901"/>
            <a:ext cx="537036" cy="241537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7548" y="4850383"/>
            <a:ext cx="1184082" cy="4001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Singlet!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3" name="Straight Arrow Connector 62"/>
          <p:cNvCxnSpPr>
            <a:stCxn id="62" idx="2"/>
          </p:cNvCxnSpPr>
          <p:nvPr/>
        </p:nvCxnSpPr>
        <p:spPr>
          <a:xfrm>
            <a:off x="1229589" y="5250493"/>
            <a:ext cx="145028" cy="20695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0"/>
            <a:endCxn id="56" idx="1"/>
          </p:cNvCxnSpPr>
          <p:nvPr/>
        </p:nvCxnSpPr>
        <p:spPr>
          <a:xfrm flipV="1">
            <a:off x="2980704" y="3837756"/>
            <a:ext cx="444786" cy="4883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7" idx="0"/>
            <a:endCxn id="55" idx="3"/>
          </p:cNvCxnSpPr>
          <p:nvPr/>
        </p:nvCxnSpPr>
        <p:spPr>
          <a:xfrm flipH="1" flipV="1">
            <a:off x="5194758" y="4500142"/>
            <a:ext cx="1357307" cy="350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895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83</cp:revision>
  <dcterms:created xsi:type="dcterms:W3CDTF">2020-01-08T08:28:30Z</dcterms:created>
  <dcterms:modified xsi:type="dcterms:W3CDTF">2021-02-17T14:42:29Z</dcterms:modified>
</cp:coreProperties>
</file>