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9" r:id="rId2"/>
    <p:sldId id="299" r:id="rId3"/>
    <p:sldId id="292" r:id="rId4"/>
    <p:sldId id="294" r:id="rId5"/>
    <p:sldId id="306" r:id="rId6"/>
    <p:sldId id="307" r:id="rId7"/>
    <p:sldId id="305" r:id="rId8"/>
    <p:sldId id="300" r:id="rId9"/>
    <p:sldId id="293" r:id="rId10"/>
    <p:sldId id="301" r:id="rId11"/>
    <p:sldId id="284" r:id="rId12"/>
    <p:sldId id="295" r:id="rId13"/>
    <p:sldId id="308" r:id="rId14"/>
    <p:sldId id="267" r:id="rId15"/>
    <p:sldId id="310" r:id="rId16"/>
    <p:sldId id="288" r:id="rId17"/>
    <p:sldId id="302" r:id="rId18"/>
    <p:sldId id="303" r:id="rId19"/>
    <p:sldId id="309" r:id="rId20"/>
    <p:sldId id="287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A1988-6278-4D05-AB5C-DE51146ABCB6}" type="datetimeFigureOut">
              <a:rPr lang="fi-FI" smtClean="0"/>
              <a:t>17.2.2021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FBAE4-CEBA-4330-99A7-75E162218C5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139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893-10F0-40FC-8335-EFDD5E6C12D9}" type="datetimeFigureOut">
              <a:rPr lang="fi-FI" smtClean="0"/>
              <a:t>17.2.2021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7B43-50E4-4358-93F5-8E51A5DC6E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71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893-10F0-40FC-8335-EFDD5E6C12D9}" type="datetimeFigureOut">
              <a:rPr lang="fi-FI" smtClean="0"/>
              <a:t>17.2.2021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7B43-50E4-4358-93F5-8E51A5DC6E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068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893-10F0-40FC-8335-EFDD5E6C12D9}" type="datetimeFigureOut">
              <a:rPr lang="fi-FI" smtClean="0"/>
              <a:t>17.2.2021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7B43-50E4-4358-93F5-8E51A5DC6E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227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893-10F0-40FC-8335-EFDD5E6C12D9}" type="datetimeFigureOut">
              <a:rPr lang="fi-FI" smtClean="0"/>
              <a:t>17.2.2021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7B43-50E4-4358-93F5-8E51A5DC6E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38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893-10F0-40FC-8335-EFDD5E6C12D9}" type="datetimeFigureOut">
              <a:rPr lang="fi-FI" smtClean="0"/>
              <a:t>17.2.2021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7B43-50E4-4358-93F5-8E51A5DC6E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94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893-10F0-40FC-8335-EFDD5E6C12D9}" type="datetimeFigureOut">
              <a:rPr lang="fi-FI" smtClean="0"/>
              <a:t>17.2.2021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7B43-50E4-4358-93F5-8E51A5DC6E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367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893-10F0-40FC-8335-EFDD5E6C12D9}" type="datetimeFigureOut">
              <a:rPr lang="fi-FI" smtClean="0"/>
              <a:t>17.2.2021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7B43-50E4-4358-93F5-8E51A5DC6E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125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893-10F0-40FC-8335-EFDD5E6C12D9}" type="datetimeFigureOut">
              <a:rPr lang="fi-FI" smtClean="0"/>
              <a:t>17.2.2021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7B43-50E4-4358-93F5-8E51A5DC6E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543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893-10F0-40FC-8335-EFDD5E6C12D9}" type="datetimeFigureOut">
              <a:rPr lang="fi-FI" smtClean="0"/>
              <a:t>17.2.2021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7B43-50E4-4358-93F5-8E51A5DC6E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337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893-10F0-40FC-8335-EFDD5E6C12D9}" type="datetimeFigureOut">
              <a:rPr lang="fi-FI" smtClean="0"/>
              <a:t>17.2.2021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7B43-50E4-4358-93F5-8E51A5DC6E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682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893-10F0-40FC-8335-EFDD5E6C12D9}" type="datetimeFigureOut">
              <a:rPr lang="fi-FI" smtClean="0"/>
              <a:t>17.2.2021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C7B43-50E4-4358-93F5-8E51A5DC6E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0411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7B893-10F0-40FC-8335-EFDD5E6C12D9}" type="datetimeFigureOut">
              <a:rPr lang="fi-FI" smtClean="0"/>
              <a:t>17.2.2021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C7B43-50E4-4358-93F5-8E51A5DC6E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724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gif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7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0.png"/><Relationship Id="rId5" Type="http://schemas.openxmlformats.org/officeDocument/2006/relationships/image" Target="../media/image49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30.jpeg"/><Relationship Id="rId4" Type="http://schemas.openxmlformats.org/officeDocument/2006/relationships/image" Target="../media/image54.png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9393" y="1120676"/>
            <a:ext cx="9879628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Mechanics </a:t>
            </a:r>
          </a:p>
          <a:p>
            <a:r>
              <a:rPr lang="en-U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Spectroscopy</a:t>
            </a:r>
          </a:p>
          <a:p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Lauri Partanen</a:t>
            </a:r>
            <a:endParaRPr lang="fi-FI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93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0465" y="937054"/>
            <a:ext cx="10280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After the BO-approximation the molecular SE is solved as follows: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94950" y="1602791"/>
            <a:ext cx="5657850" cy="58165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Molecular 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92177" y="2718331"/>
                <a:ext cx="3663094" cy="1066531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</a:rPr>
                  <a:t>Nuclear SE: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GB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sSub>
                        <m:sSubPr>
                          <m:ctrlPr>
                            <a:rPr lang="en-GB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en-GB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28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GB" sz="28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sSub>
                        <m:sSubPr>
                          <m:ctrlPr>
                            <a:rPr lang="en-GB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8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en-GB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GB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8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77" y="2718331"/>
                <a:ext cx="3663094" cy="106653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3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4499818" y="2718331"/>
            <a:ext cx="4263806" cy="5958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1. Choose nuclear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87790" y="2222861"/>
            <a:ext cx="2887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BO approximation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99818" y="3784862"/>
            <a:ext cx="4263806" cy="8659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2. Solve electronic SE for these locations</a:t>
            </a:r>
          </a:p>
        </p:txBody>
      </p:sp>
      <p:sp>
        <p:nvSpPr>
          <p:cNvPr id="10" name="Down Arrow 9"/>
          <p:cNvSpPr/>
          <p:nvPr/>
        </p:nvSpPr>
        <p:spPr>
          <a:xfrm>
            <a:off x="6115051" y="2393774"/>
            <a:ext cx="1337750" cy="184547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>
            <a:off x="1794950" y="2393773"/>
            <a:ext cx="1337750" cy="184547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own Arrow 11"/>
          <p:cNvSpPr/>
          <p:nvPr/>
        </p:nvSpPr>
        <p:spPr>
          <a:xfrm>
            <a:off x="6367722" y="3457545"/>
            <a:ext cx="1337750" cy="184547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>
            <a:off x="6367721" y="4766843"/>
            <a:ext cx="1337750" cy="184547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urved Right Arrow 13"/>
          <p:cNvSpPr/>
          <p:nvPr/>
        </p:nvSpPr>
        <p:spPr>
          <a:xfrm flipH="1" flipV="1">
            <a:off x="8916611" y="2918772"/>
            <a:ext cx="662940" cy="1446637"/>
          </a:xfrm>
          <a:prstGeom prst="curvedRightArrow">
            <a:avLst>
              <a:gd name="adj1" fmla="val 28680"/>
              <a:gd name="adj2" fmla="val 50000"/>
              <a:gd name="adj3" fmla="val 25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4499818" y="5067428"/>
                <a:ext cx="4263806" cy="96740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tx1"/>
                    </a:solidFill>
                  </a:rPr>
                  <a:t>3. The potential energy surface (PES)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818" y="5067428"/>
                <a:ext cx="4263806" cy="967406"/>
              </a:xfrm>
              <a:prstGeom prst="roundRect">
                <a:avLst/>
              </a:prstGeom>
              <a:blipFill>
                <a:blip r:embed="rId5"/>
                <a:stretch>
                  <a:fillRect t="-3659" b="-15244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605846" y="2857260"/>
            <a:ext cx="2508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Repeat until all locations have been solved!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2176" y="4249430"/>
            <a:ext cx="3663095" cy="23609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Solve to obtain nuclear motion </a:t>
            </a:r>
            <a:r>
              <a:rPr lang="en-GB" sz="2800" dirty="0" err="1">
                <a:solidFill>
                  <a:schemeClr val="tx1"/>
                </a:solidFill>
              </a:rPr>
              <a:t>wavefunctions</a:t>
            </a:r>
            <a:r>
              <a:rPr lang="en-GB" sz="2800" dirty="0">
                <a:solidFill>
                  <a:schemeClr val="tx1"/>
                </a:solidFill>
              </a:rPr>
              <a:t> and energies (for example, vibrational energies)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1686663" y="3924873"/>
            <a:ext cx="1337750" cy="184547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14360092">
            <a:off x="3522598" y="4246979"/>
            <a:ext cx="1262337" cy="40518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260"/>
            <a:ext cx="4345609" cy="316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" y="2838377"/>
            <a:ext cx="4323706" cy="3222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82" y="2684526"/>
            <a:ext cx="7567019" cy="342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animBg="1"/>
      <p:bldP spid="6" grpId="1" animBg="1"/>
      <p:bldP spid="6" grpId="2" animBg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/>
      <p:bldP spid="16" grpId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19298" y="345305"/>
                <a:ext cx="1140256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Work with your pair: (5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mins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)</a:t>
                </a:r>
                <a:r>
                  <a:rPr lang="en-US" sz="2800" dirty="0">
                    <a:solidFill>
                      <a:schemeClr val="bg1"/>
                    </a:solidFill>
                  </a:rPr>
                  <a:t>: </a:t>
                </a:r>
              </a:p>
              <a:p>
                <a:pPr marL="514350" indent="-514350">
                  <a:buAutoNum type="arabicParenR"/>
                </a:pPr>
                <a:r>
                  <a:rPr lang="en-US" sz="2800" dirty="0">
                    <a:solidFill>
                      <a:schemeClr val="bg1"/>
                    </a:solidFill>
                  </a:rPr>
                  <a:t>Write the Hamiltonian 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i-FI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GB" sz="28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-ion after the BO-approximation.</a:t>
                </a:r>
              </a:p>
              <a:p>
                <a:pPr marL="514350" indent="-514350">
                  <a:buAutoNum type="arabicParenR"/>
                </a:pPr>
                <a:r>
                  <a:rPr lang="en-GB" sz="28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Provide a reasonable guess for the ground state </a:t>
                </a:r>
                <a:r>
                  <a:rPr lang="en-GB" sz="2800" dirty="0" err="1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wavefunction</a:t>
                </a:r>
                <a:r>
                  <a:rPr lang="en-GB" sz="28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in this case. How could it be improved according to the LCAO-MO principle? </a:t>
                </a:r>
                <a:endParaRPr lang="en-GB" sz="2800" dirty="0">
                  <a:solidFill>
                    <a:schemeClr val="bg1"/>
                  </a:solidFill>
                </a:endParaRPr>
              </a:p>
              <a:p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98" y="345305"/>
                <a:ext cx="11402568" cy="2246769"/>
              </a:xfrm>
              <a:prstGeom prst="rect">
                <a:avLst/>
              </a:prstGeom>
              <a:blipFill>
                <a:blip r:embed="rId4"/>
                <a:stretch>
                  <a:fillRect l="-1122" t="-2717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19298" y="3352282"/>
                <a:ext cx="6685356" cy="862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sz="23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i-FI" sz="23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fi-FI" sz="23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i-FI" sz="23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i-FI" sz="23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3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fi-FI" sz="23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  <m:sub>
                          <m:r>
                            <a:rPr lang="fi-FI" sz="23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Sup>
                        <m:sSubSupPr>
                          <m:ctrlPr>
                            <a:rPr lang="fi-FI" sz="23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i-FI" sz="23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fi-FI" sz="23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i-FI" sz="23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i-FI" sz="2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p>
                            <m:sSupPr>
                              <m:ctrlP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fi-FI" sz="2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p>
                            <m:sSupPr>
                              <m:ctrlP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fi-FI" sz="23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p>
                            <m:sSupPr>
                              <m:ctrlP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i-FI" sz="23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3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i-FI" sz="23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3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98" y="3352282"/>
                <a:ext cx="6685356" cy="8626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876" y="2980080"/>
            <a:ext cx="2951020" cy="1977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777711" y="5319506"/>
                <a:ext cx="3443110" cy="6629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i-FI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i-FI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fi-FI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fi-FI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i-FI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fi-FI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711" y="5319506"/>
                <a:ext cx="3443110" cy="66290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02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19298" y="345305"/>
                <a:ext cx="1140256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Work with your pair: (10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mins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)</a:t>
                </a:r>
                <a:r>
                  <a:rPr lang="en-US" sz="2800" dirty="0">
                    <a:solidFill>
                      <a:schemeClr val="bg1"/>
                    </a:solidFill>
                  </a:rPr>
                  <a:t>: </a:t>
                </a:r>
              </a:p>
              <a:p>
                <a:pPr marL="514350" indent="-514350">
                  <a:buAutoNum type="arabicParenR"/>
                </a:pPr>
                <a:r>
                  <a:rPr lang="en-US" sz="2800" dirty="0">
                    <a:solidFill>
                      <a:schemeClr val="bg1"/>
                    </a:solidFill>
                  </a:rPr>
                  <a:t>Devise a strategy to find the coefficients in </a:t>
                </a:r>
                <a14:m>
                  <m:oMath xmlns:m="http://schemas.openxmlformats.org/officeDocument/2006/math">
                    <m:r>
                      <a:rPr lang="fi-FI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fi-FI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fi-FI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514350" indent="-514350">
                  <a:buAutoNum type="arabicParenR"/>
                </a:pPr>
                <a:r>
                  <a:rPr lang="en-US" sz="2800" dirty="0">
                    <a:solidFill>
                      <a:schemeClr val="bg1"/>
                    </a:solidFill>
                  </a:rPr>
                  <a:t>Show that the energy expression from the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variational</a:t>
                </a:r>
                <a:r>
                  <a:rPr lang="en-US" sz="2800" dirty="0">
                    <a:solidFill>
                      <a:schemeClr val="bg1"/>
                    </a:solidFill>
                  </a:rPr>
                  <a:t> principle for this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wavefunction</a:t>
                </a:r>
                <a:r>
                  <a:rPr lang="en-US" sz="2800" dirty="0">
                    <a:solidFill>
                      <a:schemeClr val="bg1"/>
                    </a:solidFill>
                  </a:rPr>
                  <a:t> is  </a:t>
                </a:r>
                <a:endParaRPr lang="en-GB" sz="2800" dirty="0">
                  <a:solidFill>
                    <a:schemeClr val="bg1"/>
                  </a:solidFill>
                </a:endParaRPr>
              </a:p>
              <a:p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98" y="345305"/>
                <a:ext cx="11402568" cy="2246769"/>
              </a:xfrm>
              <a:prstGeom prst="rect">
                <a:avLst/>
              </a:prstGeom>
              <a:blipFill>
                <a:blip r:embed="rId4"/>
                <a:stretch>
                  <a:fillRect l="-1122" t="-2717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451282" y="2592074"/>
                <a:ext cx="4882170" cy="968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i-FI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fi-FI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i-FI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𝐴𝐴</m:t>
                            </m:r>
                          </m:sub>
                        </m:sSub>
                        <m:r>
                          <a:rPr lang="fi-FI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𝐵𝐵</m:t>
                            </m:r>
                          </m:sub>
                        </m:sSub>
                        <m:r>
                          <a:rPr lang="fi-FI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sSub>
                          <m:sSubPr>
                            <m:ctrlP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sSub>
                          <m:sSubPr>
                            <m:ctrlP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i-FI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i-FI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sSub>
                          <m:sSubPr>
                            <m:ctrlP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sSub>
                          <m:sSubPr>
                            <m:ctrlPr>
                              <a:rPr lang="fi-FI" sz="32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32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i-FI" sz="32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3200" dirty="0"/>
                  <a:t> 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282" y="2592074"/>
                <a:ext cx="4882170" cy="9687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642154" y="1900057"/>
                <a:ext cx="3400033" cy="2675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32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i-FI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fi-FI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i-FI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fi-FI" sz="320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fi-FI" sz="32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i-FI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fi-FI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i-FI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fi-FI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i-FI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i-FI" sz="320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acc>
                            <m:accPr>
                              <m:chr m:val="̂"/>
                              <m:ctrlP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sSub>
                            <m:sSubPr>
                              <m:ctrlP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fi-FI" sz="32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i-FI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fi-FI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fi-FI" sz="32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154" y="1900057"/>
                <a:ext cx="3400033" cy="2675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3804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6" descr="23_02_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679" y="2661647"/>
            <a:ext cx="3495301" cy="465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6665" y="3890556"/>
            <a:ext cx="712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If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nuclei</a:t>
            </a:r>
            <a:r>
              <a:rPr lang="fi-FI" sz="2400" dirty="0">
                <a:solidFill>
                  <a:schemeClr val="bg1"/>
                </a:solidFill>
              </a:rPr>
              <a:t> A ja B </a:t>
            </a:r>
            <a:r>
              <a:rPr lang="fi-FI" sz="2400" dirty="0" err="1">
                <a:solidFill>
                  <a:schemeClr val="bg1"/>
                </a:solidFill>
              </a:rPr>
              <a:t>are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identical</a:t>
            </a:r>
            <a:r>
              <a:rPr lang="fi-FI" sz="2400" dirty="0">
                <a:solidFill>
                  <a:schemeClr val="bg1"/>
                </a:solidFill>
              </a:rPr>
              <a:t>,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general </a:t>
            </a:r>
            <a:r>
              <a:rPr lang="fi-FI" sz="2400" dirty="0" err="1">
                <a:solidFill>
                  <a:schemeClr val="bg1"/>
                </a:solidFill>
              </a:rPr>
              <a:t>solution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becomes</a:t>
            </a:r>
            <a:r>
              <a:rPr lang="en-GB" sz="2400" dirty="0">
                <a:solidFill>
                  <a:schemeClr val="bg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94423" y="4731138"/>
                <a:ext cx="6655733" cy="10300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fi-FI" sz="2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i-FI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𝐴𝐴</m:t>
                              </m:r>
                            </m:sub>
                          </m:sSub>
                          <m:r>
                            <a:rPr lang="fi-FI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fi-FI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i-FI" sz="2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b>
                          </m:sSub>
                        </m:num>
                        <m:den>
                          <m:r>
                            <a:rPr lang="fi-FI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1±</m:t>
                          </m:r>
                          <m:sSub>
                            <m:sSubPr>
                              <m:ctrlPr>
                                <a:rPr lang="fi-FI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i-FI" sz="28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b>
                          </m:sSub>
                        </m:den>
                      </m:f>
                      <m:r>
                        <a:rPr lang="en-US" sz="2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i-FI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i-FI" sz="28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fi-FI" sz="28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fi-FI" sz="28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fi-FI" sz="2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i-FI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i-FI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i-FI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i-FI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i-FI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i-FI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i-FI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fi-FI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i-FI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fi-FI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i-FI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i-FI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fi-FI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fi-FI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1±</m:t>
                          </m:r>
                          <m:r>
                            <a:rPr lang="fi-FI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423" y="4731138"/>
                <a:ext cx="6655733" cy="10300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66511" y="1301853"/>
                <a:ext cx="12192000" cy="878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sz="2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fi-FI" sz="21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sz="2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𝐴𝐴</m:t>
                              </m:r>
                            </m:sub>
                          </m:sSub>
                          <m:r>
                            <a:rPr lang="fi-FI" sz="21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𝐵𝐵</m:t>
                              </m:r>
                            </m:sub>
                          </m:sSub>
                          <m:r>
                            <a:rPr lang="fi-FI" sz="21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b>
                          </m:sSub>
                        </m:num>
                        <m:den>
                          <m:r>
                            <a:rPr lang="fi-FI" sz="2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2−2</m:t>
                          </m:r>
                          <m:sSubSup>
                            <m:sSubSupPr>
                              <m:ctrlP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b>
                            <m:sup>
                              <m: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fi-FI" sz="21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fi-FI" sz="2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𝐴𝐴</m:t>
                                  </m:r>
                                </m:sub>
                                <m:sup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sSub>
                                <m:sSubPr>
                                  <m:ctrlP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𝐴𝐴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𝐵𝐵</m:t>
                                      </m:r>
                                    </m:sub>
                                  </m:sSub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𝐴𝐵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𝐴𝐵</m:t>
                                      </m:r>
                                    </m:sub>
                                  </m:sSub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sSubSup>
                                    <m:sSubSupPr>
                                      <m:ctrlP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𝐴𝐵</m:t>
                                      </m:r>
                                    </m:sub>
                                    <m:sup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rad>
                        </m:num>
                        <m:den>
                          <m:r>
                            <a:rPr lang="fi-FI" sz="21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2−2</m:t>
                          </m:r>
                          <m:sSubSup>
                            <m:sSubSupPr>
                              <m:ctrlP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b>
                            <m:sup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sz="21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11" y="1301853"/>
                <a:ext cx="12192000" cy="8781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762124" y="2298235"/>
                <a:ext cx="2282291" cy="980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fi-FI" sz="2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fi-FI" sz="220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fi-FI" sz="22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124" y="2298235"/>
                <a:ext cx="2282291" cy="9803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174780" y="2298235"/>
                <a:ext cx="2392514" cy="980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fi-FI" sz="2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i-FI" sz="220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acc>
                            <m:accPr>
                              <m:chr m:val="̂"/>
                              <m:ctrlP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sSub>
                            <m:sSubPr>
                              <m:ctrlP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fi-FI" sz="22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780" y="2298235"/>
                <a:ext cx="2392514" cy="9803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76665" y="2499449"/>
            <a:ext cx="910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where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0664" y="2499448"/>
            <a:ext cx="614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and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394" y="159867"/>
            <a:ext cx="10911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Finding the extrema of the energy yields two energies:</a:t>
            </a:r>
            <a:endParaRPr lang="en-GB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819401" y="6104478"/>
                <a:ext cx="3443110" cy="6629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fi-FI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fi-FI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fi-FI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1" y="6104478"/>
                <a:ext cx="3443110" cy="66290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391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37290" y="582067"/>
            <a:ext cx="69766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Work with your pair: (15 </a:t>
            </a:r>
            <a:r>
              <a:rPr lang="en-US" sz="2800" b="1" dirty="0" err="1">
                <a:solidFill>
                  <a:schemeClr val="bg1"/>
                </a:solidFill>
              </a:rPr>
              <a:t>mins</a:t>
            </a:r>
            <a:r>
              <a:rPr lang="en-US" sz="2800" b="1" dirty="0">
                <a:solidFill>
                  <a:schemeClr val="bg1"/>
                </a:solidFill>
              </a:rPr>
              <a:t>)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figure on the right shows the energies of the two allowed orbitals. </a:t>
            </a:r>
          </a:p>
          <a:p>
            <a:pPr marL="514350" indent="-514350">
              <a:buAutoNum type="arabicParenR"/>
            </a:pPr>
            <a:r>
              <a:rPr lang="en-US" sz="2800" dirty="0">
                <a:solidFill>
                  <a:schemeClr val="bg1"/>
                </a:solidFill>
              </a:rPr>
              <a:t>Which one is the bonding orbital? </a:t>
            </a:r>
          </a:p>
          <a:p>
            <a:pPr marL="514350" indent="-514350">
              <a:buAutoNum type="arabicParenR"/>
            </a:pPr>
            <a:r>
              <a:rPr lang="en-US" sz="2800" dirty="0">
                <a:solidFill>
                  <a:schemeClr val="bg1"/>
                </a:solidFill>
              </a:rPr>
              <a:t>Obtain mathematical expressions for the probability densities of the bonding and antibonding orbitals. Sketch and compare them.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231" y="285307"/>
            <a:ext cx="4334377" cy="336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3_02_Figur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38" y="3650307"/>
            <a:ext cx="3107024" cy="414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99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37290" y="582067"/>
            <a:ext cx="69766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Work with your pair: (15 </a:t>
            </a:r>
            <a:r>
              <a:rPr lang="en-US" sz="2800" b="1" dirty="0" err="1">
                <a:solidFill>
                  <a:schemeClr val="bg1"/>
                </a:solidFill>
              </a:rPr>
              <a:t>mins</a:t>
            </a:r>
            <a:r>
              <a:rPr lang="en-US" sz="2800" b="1" dirty="0">
                <a:solidFill>
                  <a:schemeClr val="bg1"/>
                </a:solidFill>
              </a:rPr>
              <a:t>)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figure on the right shows the energies of the two allowed orbitals. </a:t>
            </a:r>
          </a:p>
          <a:p>
            <a:pPr marL="514350" indent="-514350">
              <a:buAutoNum type="arabicParenR"/>
            </a:pPr>
            <a:r>
              <a:rPr lang="en-US" sz="2800" dirty="0">
                <a:solidFill>
                  <a:schemeClr val="bg1"/>
                </a:solidFill>
              </a:rPr>
              <a:t>What happens to the energies of the bonding and antibonding orbitals as the bond length changes? Why? </a:t>
            </a:r>
          </a:p>
          <a:p>
            <a:pPr marL="514350" indent="-514350">
              <a:buAutoNum type="arabicParenR"/>
            </a:pPr>
            <a:r>
              <a:rPr lang="en-US" sz="2800" dirty="0">
                <a:solidFill>
                  <a:schemeClr val="bg1"/>
                </a:solidFill>
              </a:rPr>
              <a:t>Discuss the importance of the overlap integral to chemical bonding.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231" y="285307"/>
            <a:ext cx="4334377" cy="336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3_02_Figur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38" y="3650307"/>
            <a:ext cx="3107024" cy="414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256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84446" cy="385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46" y="1"/>
            <a:ext cx="6107554" cy="385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3_10_Figu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27" y="3856493"/>
            <a:ext cx="6063608" cy="300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76683" y="6230127"/>
                <a:ext cx="2042482" cy="495649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i-FI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i-FI" sz="1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fi-FI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i-FI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i-FI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fi-FI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i-FI" sz="1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fi-FI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fi-FI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sSub>
                            <m:sSubPr>
                              <m:ctrlPr>
                                <a:rPr lang="fi-FI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1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i-FI" sz="14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sub>
                        <m:sup>
                          <m:r>
                            <a:rPr lang="fi-FI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i-FI" sz="1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i-FI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i-FI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fi-FI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i-FI" sz="14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fi-FI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fi-FI" sz="1400" i="1">
                              <a:latin typeface="Cambria Math" panose="02040503050406030204" pitchFamily="18" charset="0"/>
                            </a:rPr>
                            <m:t>1</m:t>
                          </m:r>
                          <m:sSub>
                            <m:sSubPr>
                              <m:ctrlPr>
                                <a:rPr lang="fi-FI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1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i-FI" sz="14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sub>
                        <m:sup>
                          <m:r>
                            <a:rPr lang="fi-FI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683" y="6230127"/>
                <a:ext cx="2042482" cy="495649"/>
              </a:xfrm>
              <a:prstGeom prst="rect">
                <a:avLst/>
              </a:prstGeom>
              <a:blipFill>
                <a:blip r:embed="rId7"/>
                <a:stretch>
                  <a:fillRect b="-1205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 flipV="1">
            <a:off x="5445125" y="6105379"/>
            <a:ext cx="63500" cy="124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045325" y="5965679"/>
            <a:ext cx="101600" cy="264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08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9298" y="345305"/>
            <a:ext cx="11402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Stop and think: (5 </a:t>
            </a:r>
            <a:r>
              <a:rPr lang="en-US" sz="2800" b="1" dirty="0" err="1">
                <a:solidFill>
                  <a:schemeClr val="bg1"/>
                </a:solidFill>
              </a:rPr>
              <a:t>mins</a:t>
            </a:r>
            <a:r>
              <a:rPr lang="en-US" sz="2800" b="1" dirty="0">
                <a:solidFill>
                  <a:schemeClr val="bg1"/>
                </a:solidFill>
              </a:rPr>
              <a:t>)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</a:p>
          <a:p>
            <a:r>
              <a:rPr lang="en-US" sz="2800" dirty="0">
                <a:solidFill>
                  <a:schemeClr val="bg1"/>
                </a:solidFill>
              </a:rPr>
              <a:t>Below is the energy level diagram for hydrogen. Based on it, is He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a stable molecule?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7" y="2325511"/>
            <a:ext cx="5018249" cy="347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11" y="2325511"/>
            <a:ext cx="5238749" cy="347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7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0" name="Picture 19" descr="23_18_Figu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959" y="2829092"/>
            <a:ext cx="5620982" cy="396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9298" y="345305"/>
                <a:ext cx="1140256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Stop and think: (5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mins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)</a:t>
                </a:r>
                <a:r>
                  <a:rPr lang="en-US" sz="2800" dirty="0">
                    <a:solidFill>
                      <a:schemeClr val="bg1"/>
                    </a:solidFill>
                  </a:rPr>
                  <a:t>: 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</a:rPr>
                  <a:t>Below is the energy level diagram for nitrogen.</a:t>
                </a:r>
              </a:p>
              <a:p>
                <a:pPr marL="514350" indent="-514350">
                  <a:buAutoNum type="arabicParenR"/>
                </a:pPr>
                <a:r>
                  <a:rPr lang="en-US" sz="2800" dirty="0">
                    <a:solidFill>
                      <a:schemeClr val="bg1"/>
                    </a:solidFill>
                  </a:rPr>
                  <a:t>Identify which atomic orbitals contribute most to which molecular orbitals.</a:t>
                </a:r>
              </a:p>
              <a:p>
                <a:pPr marL="514350" indent="-514350">
                  <a:buAutoNum type="arabicParenR"/>
                </a:pPr>
                <a:r>
                  <a:rPr lang="en-US" sz="2800" dirty="0">
                    <a:solidFill>
                      <a:schemeClr val="bg1"/>
                    </a:solidFill>
                  </a:rPr>
                  <a:t>Define bond order and calculate it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fi-FI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i-FI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GB" sz="2800" dirty="0">
                    <a:solidFill>
                      <a:schemeClr val="bg1"/>
                    </a:solidFill>
                  </a:rPr>
                  <a:t> ja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i-FI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. </a:t>
                </a:r>
              </a:p>
              <a:p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98" y="345305"/>
                <a:ext cx="11402568" cy="2677656"/>
              </a:xfrm>
              <a:prstGeom prst="rect">
                <a:avLst/>
              </a:prstGeom>
              <a:blipFill>
                <a:blip r:embed="rId5"/>
                <a:stretch>
                  <a:fillRect l="-1122" t="-2278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1193466" y="2786888"/>
                <a:ext cx="2573868" cy="116275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i-FI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i-FI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i-FI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i-FI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466" y="2786888"/>
                <a:ext cx="2573868" cy="116275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>
            <a:stCxn id="24" idx="0"/>
          </p:cNvCxnSpPr>
          <p:nvPr/>
        </p:nvCxnSpPr>
        <p:spPr>
          <a:xfrm flipH="1" flipV="1">
            <a:off x="3457093" y="3515960"/>
            <a:ext cx="817236" cy="5461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47522" y="4062067"/>
            <a:ext cx="1853613" cy="4001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i-FI" sz="2000" dirty="0" err="1">
                <a:solidFill>
                  <a:schemeClr val="bg1"/>
                </a:solidFill>
              </a:rPr>
              <a:t>Atomic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orbital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>
            <a:stCxn id="26" idx="0"/>
          </p:cNvCxnSpPr>
          <p:nvPr/>
        </p:nvCxnSpPr>
        <p:spPr>
          <a:xfrm flipV="1">
            <a:off x="2609300" y="3515960"/>
            <a:ext cx="290673" cy="11627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41825" y="4678716"/>
                <a:ext cx="4134950" cy="707886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i-FI" sz="2000" dirty="0" err="1">
                    <a:solidFill>
                      <a:schemeClr val="bg1"/>
                    </a:solidFill>
                  </a:rPr>
                  <a:t>The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coefficient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i-FI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tells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how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much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the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molecular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orbital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i-FI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GB" sz="2000" dirty="0">
                    <a:solidFill>
                      <a:schemeClr val="bg1"/>
                    </a:solidFill>
                  </a:rPr>
                  <a:t> resembles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fi-FI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bg1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25" y="4678716"/>
                <a:ext cx="4134950" cy="707886"/>
              </a:xfrm>
              <a:prstGeom prst="rect">
                <a:avLst/>
              </a:prstGeom>
              <a:blipFill>
                <a:blip r:embed="rId7"/>
                <a:stretch>
                  <a:fillRect l="-1318" t="-3306" b="-11570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71993" y="5605137"/>
            <a:ext cx="5370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Stop to </a:t>
            </a:r>
            <a:r>
              <a:rPr lang="fi-FI" sz="2400" dirty="0" err="1">
                <a:solidFill>
                  <a:schemeClr val="bg1"/>
                </a:solidFill>
              </a:rPr>
              <a:t>think</a:t>
            </a:r>
            <a:r>
              <a:rPr lang="fi-FI" sz="2400" dirty="0">
                <a:solidFill>
                  <a:schemeClr val="bg1"/>
                </a:solidFill>
              </a:rPr>
              <a:t>: </a:t>
            </a:r>
            <a:r>
              <a:rPr lang="fi-FI" sz="2400" dirty="0" err="1">
                <a:solidFill>
                  <a:schemeClr val="bg1"/>
                </a:solidFill>
              </a:rPr>
              <a:t>Are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there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other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occupied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MOs</a:t>
            </a:r>
            <a:r>
              <a:rPr lang="fi-FI" sz="2400" dirty="0">
                <a:solidFill>
                  <a:schemeClr val="bg1"/>
                </a:solidFill>
              </a:rPr>
              <a:t>? </a:t>
            </a:r>
            <a:r>
              <a:rPr lang="fi-FI" sz="2400" dirty="0" err="1">
                <a:solidFill>
                  <a:schemeClr val="bg1"/>
                </a:solidFill>
              </a:rPr>
              <a:t>Draw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their</a:t>
            </a:r>
            <a:r>
              <a:rPr lang="fi-FI" sz="2400" dirty="0">
                <a:solidFill>
                  <a:schemeClr val="bg1"/>
                </a:solidFill>
              </a:rPr>
              <a:t> MO </a:t>
            </a:r>
            <a:r>
              <a:rPr lang="fi-FI" sz="2400" dirty="0" err="1">
                <a:solidFill>
                  <a:schemeClr val="bg1"/>
                </a:solidFill>
              </a:rPr>
              <a:t>diagram</a:t>
            </a:r>
            <a:r>
              <a:rPr lang="fi-FI" sz="2400" dirty="0">
                <a:solidFill>
                  <a:schemeClr val="bg1"/>
                </a:solidFill>
              </a:rPr>
              <a:t>. How </a:t>
            </a:r>
            <a:r>
              <a:rPr lang="fi-FI" sz="2400" dirty="0" err="1">
                <a:solidFill>
                  <a:schemeClr val="bg1"/>
                </a:solidFill>
              </a:rPr>
              <a:t>do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MOs</a:t>
            </a:r>
            <a:r>
              <a:rPr lang="fi-FI" sz="2400" dirty="0">
                <a:solidFill>
                  <a:schemeClr val="bg1"/>
                </a:solidFill>
              </a:rPr>
              <a:t> look?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2"/>
            <a:ext cx="6145370" cy="425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23_20_Figur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04" y="654708"/>
            <a:ext cx="5594761" cy="576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53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19298" y="345305"/>
            <a:ext cx="114025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Work with your pair: (5 </a:t>
            </a:r>
            <a:r>
              <a:rPr lang="en-US" sz="2800" b="1" dirty="0" err="1">
                <a:solidFill>
                  <a:schemeClr val="bg1"/>
                </a:solidFill>
              </a:rPr>
              <a:t>mins</a:t>
            </a:r>
            <a:r>
              <a:rPr lang="en-US" sz="2800" b="1" dirty="0">
                <a:solidFill>
                  <a:schemeClr val="bg1"/>
                </a:solidFill>
              </a:rPr>
              <a:t>)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</a:p>
          <a:p>
            <a:pPr marL="514350" indent="-514350">
              <a:buAutoNum type="arabicParenR"/>
            </a:pPr>
            <a:r>
              <a:rPr lang="en-US" sz="2800" dirty="0">
                <a:solidFill>
                  <a:schemeClr val="bg1"/>
                </a:solidFill>
              </a:rPr>
              <a:t>What kind of models for chemical bonds have you encountered thus far in your studies? Describe the focus of each of them briefly. </a:t>
            </a:r>
          </a:p>
          <a:p>
            <a:pPr marL="514350" indent="-514350">
              <a:buAutoNum type="arabicParenR"/>
            </a:pPr>
            <a:r>
              <a:rPr lang="en-US" sz="2800" dirty="0">
                <a:solidFill>
                  <a:schemeClr val="bg1"/>
                </a:solidFill>
              </a:rPr>
              <a:t>How are chemical bonds most accurately depicted using quantum mechanics? How is the </a:t>
            </a:r>
            <a:r>
              <a:rPr lang="en-US" sz="2800" dirty="0" err="1">
                <a:solidFill>
                  <a:schemeClr val="bg1"/>
                </a:solidFill>
              </a:rPr>
              <a:t>wavefunction</a:t>
            </a:r>
            <a:r>
              <a:rPr lang="en-US" sz="2800" dirty="0">
                <a:solidFill>
                  <a:schemeClr val="bg1"/>
                </a:solidFill>
              </a:rPr>
              <a:t> represented in this approach?</a:t>
            </a:r>
          </a:p>
          <a:p>
            <a:pPr marL="514350" indent="-514350">
              <a:buAutoNum type="arabicParenR"/>
            </a:pPr>
            <a:r>
              <a:rPr lang="en-US" sz="2800" dirty="0">
                <a:solidFill>
                  <a:schemeClr val="bg1"/>
                </a:solidFill>
              </a:rPr>
              <a:t>What is the </a:t>
            </a:r>
            <a:r>
              <a:rPr lang="en-US" sz="2800" dirty="0" err="1">
                <a:solidFill>
                  <a:schemeClr val="bg1"/>
                </a:solidFill>
              </a:rPr>
              <a:t>variational</a:t>
            </a:r>
            <a:r>
              <a:rPr lang="en-US" sz="2800" dirty="0">
                <a:solidFill>
                  <a:schemeClr val="bg1"/>
                </a:solidFill>
              </a:rPr>
              <a:t> principle and how is it related to the calculation of expectation values? How is it related to molecular orbitals?</a:t>
            </a:r>
            <a:endParaRPr lang="en-GB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92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840" y="808415"/>
            <a:ext cx="11754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Even with the simplest possible form of the </a:t>
            </a:r>
            <a:r>
              <a:rPr lang="en-US" sz="2800" dirty="0" err="1">
                <a:solidFill>
                  <a:schemeClr val="bg1"/>
                </a:solidFill>
              </a:rPr>
              <a:t>wavefunction</a:t>
            </a:r>
            <a:r>
              <a:rPr lang="en-US" sz="2800" dirty="0">
                <a:solidFill>
                  <a:schemeClr val="bg1"/>
                </a:solidFill>
              </a:rPr>
              <a:t> the energies for a general two atomic –molecule look horrendous</a:t>
            </a:r>
            <a:endParaRPr lang="en-GB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2840" y="2781421"/>
                <a:ext cx="12192000" cy="878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sz="2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fi-FI" sz="21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sz="2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𝐴𝐴</m:t>
                              </m:r>
                            </m:sub>
                          </m:sSub>
                          <m:r>
                            <a:rPr lang="fi-FI" sz="21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𝐵𝐵</m:t>
                              </m:r>
                            </m:sub>
                          </m:sSub>
                          <m:r>
                            <a:rPr lang="fi-FI" sz="21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b>
                          </m:sSub>
                        </m:num>
                        <m:den>
                          <m:r>
                            <a:rPr lang="fi-FI" sz="2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2−2</m:t>
                          </m:r>
                          <m:sSubSup>
                            <m:sSubSupPr>
                              <m:ctrlP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b>
                            <m:sup>
                              <m: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fi-FI" sz="21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fi-FI" sz="2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𝐴𝐴</m:t>
                                  </m:r>
                                </m:sub>
                                <m:sup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sSub>
                                <m:sSubPr>
                                  <m:ctrlP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fi-FI" sz="21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fi-FI" sz="21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b>
                                <m:sSubPr>
                                  <m:ctrlP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𝐴𝐴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𝐵𝐵</m:t>
                                      </m:r>
                                    </m:sub>
                                  </m:sSub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𝐴𝐵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𝐴𝐵</m:t>
                                      </m:r>
                                    </m:sub>
                                  </m:sSub>
                                  <m:r>
                                    <a:rPr lang="fi-FI" sz="21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sSubSup>
                                    <m:sSubSupPr>
                                      <m:ctrlP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𝐴𝐵</m:t>
                                      </m:r>
                                    </m:sub>
                                    <m:sup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fi-FI" sz="2100" b="0" i="1" dirty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rad>
                        </m:num>
                        <m:den>
                          <m:r>
                            <a:rPr lang="fi-FI" sz="21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2−2</m:t>
                          </m:r>
                          <m:sSubSup>
                            <m:sSubSupPr>
                              <m:ctrlP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b>
                            <m:sup>
                              <m:r>
                                <a:rPr lang="fi-FI" sz="21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sz="21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40" y="2781421"/>
                <a:ext cx="12192000" cy="8781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38299" y="3746518"/>
                <a:ext cx="2282291" cy="980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fi-FI" sz="2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fi-FI" sz="220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fi-FI" sz="22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299" y="3746518"/>
                <a:ext cx="2282291" cy="9803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050955" y="3746518"/>
                <a:ext cx="2392514" cy="980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fi-FI" sz="2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i-FI" sz="220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acc>
                            <m:accPr>
                              <m:chr m:val="̂"/>
                              <m:ctrlP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sSub>
                            <m:sSubPr>
                              <m:ctrlP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2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fi-FI" sz="22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fi-FI" sz="2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955" y="3746518"/>
                <a:ext cx="2392514" cy="9803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52840" y="3947732"/>
            <a:ext cx="8787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200" dirty="0">
                <a:solidFill>
                  <a:schemeClr val="bg1"/>
                </a:solidFill>
              </a:rPr>
              <a:t>missä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6839" y="3947731"/>
            <a:ext cx="3978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200" dirty="0">
                <a:solidFill>
                  <a:schemeClr val="bg1"/>
                </a:solidFill>
              </a:rPr>
              <a:t>ja</a:t>
            </a:r>
            <a:endParaRPr lang="en-GB" sz="2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5218534" y="2010737"/>
                <a:ext cx="3443110" cy="6629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i-FI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i-FI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fi-FI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fi-FI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i-FI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fi-FI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534" y="2010737"/>
                <a:ext cx="3443110" cy="66290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23_21_Figur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484" y="2342189"/>
            <a:ext cx="3218106" cy="425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23_22_Figur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4" y="1550186"/>
            <a:ext cx="6995727" cy="52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23_23_Figure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31" y="2408293"/>
            <a:ext cx="4995809" cy="162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753165" y="3518367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r>
              <a:rPr lang="el-GR" dirty="0"/>
              <a:t>π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0471964" y="3518367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r>
              <a:rPr lang="el-GR" dirty="0"/>
              <a:t>σ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8532834" y="3518367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r>
              <a:rPr lang="el-GR" dirty="0"/>
              <a:t>σ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56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72000"/>
            </a:blip>
            <a:srcRect/>
            <a:stretch>
              <a:fillRect/>
            </a:stretch>
          </a:blip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575" y="288007"/>
            <a:ext cx="1136848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references</a:t>
            </a:r>
            <a:endParaRPr lang="fi-FI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658" y="2776283"/>
            <a:ext cx="106578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800" dirty="0" err="1">
                <a:solidFill>
                  <a:schemeClr val="bg1"/>
                </a:solidFill>
              </a:rPr>
              <a:t>Unless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otherwise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noted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all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Figures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are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taken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from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Chapter</a:t>
            </a:r>
            <a:r>
              <a:rPr lang="fi-FI" sz="2800" dirty="0">
                <a:solidFill>
                  <a:schemeClr val="bg1"/>
                </a:solidFill>
              </a:rPr>
              <a:t> 7 of </a:t>
            </a:r>
            <a:r>
              <a:rPr lang="fi-FI" sz="2800" dirty="0" err="1">
                <a:solidFill>
                  <a:schemeClr val="bg1"/>
                </a:solidFill>
              </a:rPr>
              <a:t>Atkins</a:t>
            </a:r>
            <a:r>
              <a:rPr lang="fi-FI" sz="2800" dirty="0">
                <a:solidFill>
                  <a:schemeClr val="bg1"/>
                </a:solidFill>
              </a:rPr>
              <a:t>, P. ja De Paula, J. , L. (2014), </a:t>
            </a:r>
            <a:r>
              <a:rPr lang="fi-FI" sz="2800" dirty="0" err="1">
                <a:solidFill>
                  <a:schemeClr val="bg1"/>
                </a:solidFill>
              </a:rPr>
              <a:t>Atkins</a:t>
            </a:r>
            <a:r>
              <a:rPr lang="fi-FI" sz="2800" dirty="0">
                <a:solidFill>
                  <a:schemeClr val="bg1"/>
                </a:solidFill>
              </a:rPr>
              <a:t>’ </a:t>
            </a:r>
            <a:r>
              <a:rPr lang="fi-FI" sz="2800" dirty="0" err="1">
                <a:solidFill>
                  <a:schemeClr val="bg1"/>
                </a:solidFill>
              </a:rPr>
              <a:t>Physical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Chemistry</a:t>
            </a:r>
            <a:r>
              <a:rPr lang="fi-FI" sz="2800" dirty="0">
                <a:solidFill>
                  <a:schemeClr val="bg1"/>
                </a:solidFill>
              </a:rPr>
              <a:t>, 10th edition, Oxford </a:t>
            </a:r>
            <a:r>
              <a:rPr lang="fi-FI" sz="2800" dirty="0" err="1">
                <a:solidFill>
                  <a:schemeClr val="bg1"/>
                </a:solidFill>
              </a:rPr>
              <a:t>University</a:t>
            </a:r>
            <a:r>
              <a:rPr lang="fi-FI" sz="2800" dirty="0">
                <a:solidFill>
                  <a:schemeClr val="bg1"/>
                </a:solidFill>
              </a:rPr>
              <a:t> Press, Oxford, New York.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51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17690" y="1420143"/>
            <a:ext cx="58899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GB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Lewis structures </a:t>
            </a:r>
            <a:r>
              <a:rPr lang="en-GB" sz="2400" dirty="0">
                <a:solidFill>
                  <a:schemeClr val="bg1"/>
                </a:solidFill>
              </a:rPr>
              <a:t>highlight the formation of spin pairs and free electrons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i-FI" sz="2400" dirty="0" err="1">
                <a:solidFill>
                  <a:schemeClr val="bg1"/>
                </a:solidFill>
              </a:rPr>
              <a:t>Issues</a:t>
            </a:r>
            <a:r>
              <a:rPr lang="fi-FI" sz="2400" dirty="0">
                <a:solidFill>
                  <a:schemeClr val="bg1"/>
                </a:solidFill>
              </a:rPr>
              <a:t> in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depiction</a:t>
            </a:r>
            <a:r>
              <a:rPr lang="fi-FI" sz="2400" dirty="0">
                <a:solidFill>
                  <a:schemeClr val="bg1"/>
                </a:solidFill>
              </a:rPr>
              <a:t> of </a:t>
            </a:r>
            <a:r>
              <a:rPr lang="fi-FI" sz="2400" dirty="0" err="1">
                <a:solidFill>
                  <a:schemeClr val="bg1"/>
                </a:solidFill>
              </a:rPr>
              <a:t>molecular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geometry</a:t>
            </a:r>
            <a:endParaRPr lang="fi-FI" sz="24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fi-FI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VSEPR-</a:t>
            </a:r>
            <a:r>
              <a:rPr lang="fi-FI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model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provides</a:t>
            </a:r>
            <a:r>
              <a:rPr lang="fi-FI" sz="2400" dirty="0">
                <a:solidFill>
                  <a:schemeClr val="bg1"/>
                </a:solidFill>
              </a:rPr>
              <a:t> a </a:t>
            </a:r>
            <a:r>
              <a:rPr lang="fi-FI" sz="2400" dirty="0" err="1">
                <a:solidFill>
                  <a:schemeClr val="bg1"/>
                </a:solidFill>
              </a:rPr>
              <a:t>quantitative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description</a:t>
            </a:r>
            <a:r>
              <a:rPr lang="fi-FI" sz="2400" dirty="0">
                <a:solidFill>
                  <a:schemeClr val="bg1"/>
                </a:solidFill>
              </a:rPr>
              <a:t> of </a:t>
            </a:r>
            <a:r>
              <a:rPr lang="fi-FI" sz="2400" dirty="0" err="1">
                <a:solidFill>
                  <a:schemeClr val="bg1"/>
                </a:solidFill>
              </a:rPr>
              <a:t>molecular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geometry</a:t>
            </a:r>
            <a:endParaRPr lang="fi-FI" sz="24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fi-FI" sz="24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fi-FI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Valence</a:t>
            </a:r>
            <a:r>
              <a:rPr lang="fi-FI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bond</a:t>
            </a:r>
            <a:r>
              <a:rPr lang="fi-FI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fi-FI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theory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enables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rudimentary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quantum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mechanical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description</a:t>
            </a:r>
            <a:r>
              <a:rPr lang="fi-FI" sz="2400" dirty="0">
                <a:solidFill>
                  <a:schemeClr val="bg1"/>
                </a:solidFill>
              </a:rPr>
              <a:t> of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chemical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bond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67" y="2387760"/>
            <a:ext cx="5715000" cy="4362450"/>
          </a:xfrm>
          <a:prstGeom prst="rect">
            <a:avLst/>
          </a:prstGeom>
        </p:spPr>
      </p:pic>
      <p:pic>
        <p:nvPicPr>
          <p:cNvPr id="10" name="Picture 1" descr="24_02_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79" y="964774"/>
            <a:ext cx="4380440" cy="582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24_07_Figu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78" y="2408833"/>
            <a:ext cx="6073422" cy="423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44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95764" y="1078721"/>
                <a:ext cx="7362385" cy="505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2600" dirty="0" err="1">
                    <a:solidFill>
                      <a:schemeClr val="bg1"/>
                    </a:solidFill>
                  </a:rPr>
                  <a:t>The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expectation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value</a:t>
                </a:r>
                <a:r>
                  <a:rPr lang="fi-FI" sz="2600" dirty="0">
                    <a:solidFill>
                      <a:schemeClr val="bg1"/>
                    </a:solidFill>
                  </a:rPr>
                  <a:t>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i-FI" sz="2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i-FI" sz="2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could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be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calculated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from</a:t>
                </a:r>
                <a:r>
                  <a:rPr lang="fi-FI" sz="2600" dirty="0">
                    <a:solidFill>
                      <a:schemeClr val="bg1"/>
                    </a:solidFill>
                  </a:rPr>
                  <a:t>: </a:t>
                </a:r>
                <a:endParaRPr lang="en-GB" sz="2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64" y="1078721"/>
                <a:ext cx="7362385" cy="505972"/>
              </a:xfrm>
              <a:prstGeom prst="rect">
                <a:avLst/>
              </a:prstGeom>
              <a:blipFill>
                <a:blip r:embed="rId4"/>
                <a:stretch>
                  <a:fillRect l="-1490" t="-7229" r="-579" b="-30120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8567882" y="784258"/>
                <a:ext cx="2538398" cy="113281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i-FI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fi-FI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̂"/>
                                  <m:ctrlP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m:rPr>
                                  <m:sty m:val="p"/>
                                </m:rPr>
                                <a:rPr lang="fi-FI" sz="24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m:rPr>
                                  <m:sty m:val="p"/>
                                </m:rPr>
                                <a:rPr lang="fi-FI" sz="24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7882" y="784258"/>
                <a:ext cx="2538398" cy="113281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8567882" y="770017"/>
                <a:ext cx="2673126" cy="113281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i-FI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Sup>
                                <m:sSubSupPr>
                                  <m:ctrlP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acc>
                                <m:accPr>
                                  <m:chr m:val="̂"/>
                                  <m:ctrlP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fi-FI" sz="24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fi-FI" sz="24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Sup>
                                <m:sSubSupPr>
                                  <m:ctrlP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fi-FI" sz="24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fi-FI" sz="24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7882" y="770017"/>
                <a:ext cx="2673126" cy="113281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0950" y="2360782"/>
                <a:ext cx="1195105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26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The</a:t>
                </a:r>
                <a:r>
                  <a:rPr lang="fi-FI" sz="2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variational</a:t>
                </a:r>
                <a:r>
                  <a:rPr lang="fi-FI" sz="2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principle</a:t>
                </a:r>
                <a:r>
                  <a:rPr lang="fi-FI" sz="2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states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that</a:t>
                </a:r>
                <a:r>
                  <a:rPr lang="fi-FI" sz="2600" dirty="0">
                    <a:solidFill>
                      <a:schemeClr val="bg1"/>
                    </a:solidFill>
                  </a:rPr>
                  <a:t> for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any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guess</a:t>
                </a:r>
                <a:r>
                  <a:rPr lang="fi-FI" sz="2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of </a:t>
                </a:r>
                <a:r>
                  <a:rPr lang="fi-FI" sz="26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the</a:t>
                </a:r>
                <a:r>
                  <a:rPr lang="fi-FI" sz="2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true</a:t>
                </a:r>
                <a:r>
                  <a:rPr lang="fi-FI" sz="2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wavefunction</a:t>
                </a:r>
                <a:r>
                  <a:rPr lang="fi-FI" sz="2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i-FI" sz="26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𝛷</m:t>
                    </m:r>
                  </m:oMath>
                </a14:m>
                <a:r>
                  <a:rPr lang="fi-FI" sz="2600" dirty="0">
                    <a:solidFill>
                      <a:schemeClr val="bg1"/>
                    </a:solidFill>
                  </a:rPr>
                  <a:t>,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the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expectation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value</a:t>
                </a:r>
                <a:r>
                  <a:rPr lang="fi-FI" sz="2600" dirty="0">
                    <a:solidFill>
                      <a:schemeClr val="bg1"/>
                    </a:solidFill>
                  </a:rPr>
                  <a:t> for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the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energy</a:t>
                </a:r>
                <a:r>
                  <a:rPr lang="fi-FI" sz="2600" dirty="0">
                    <a:solidFill>
                      <a:schemeClr val="bg1"/>
                    </a:solidFill>
                  </a:rPr>
                  <a:t> is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always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greater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than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or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equal</a:t>
                </a:r>
                <a:r>
                  <a:rPr lang="fi-FI" sz="2600" dirty="0">
                    <a:solidFill>
                      <a:schemeClr val="bg1"/>
                    </a:solidFill>
                  </a:rPr>
                  <a:t> to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the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ground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state</a:t>
                </a:r>
                <a:r>
                  <a:rPr lang="fi-FI" sz="2600" dirty="0">
                    <a:solidFill>
                      <a:schemeClr val="bg1"/>
                    </a:solidFill>
                  </a:rPr>
                  <a:t> </a:t>
                </a:r>
                <a:r>
                  <a:rPr lang="fi-FI" sz="2600" dirty="0" err="1">
                    <a:solidFill>
                      <a:schemeClr val="bg1"/>
                    </a:solidFill>
                  </a:rPr>
                  <a:t>energy</a:t>
                </a:r>
                <a:r>
                  <a:rPr lang="fi-FI" sz="2600" dirty="0">
                    <a:solidFill>
                      <a:schemeClr val="bg1"/>
                    </a:solidFill>
                  </a:rPr>
                  <a:t>:</a:t>
                </a:r>
                <a:endParaRPr lang="en-GB" sz="2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50" y="2360782"/>
                <a:ext cx="11951050" cy="1292662"/>
              </a:xfrm>
              <a:prstGeom prst="rect">
                <a:avLst/>
              </a:prstGeom>
              <a:blipFill>
                <a:blip r:embed="rId7"/>
                <a:stretch>
                  <a:fillRect l="-918" t="-3774" b="-11792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4478384" y="4050627"/>
                <a:ext cx="3594198" cy="113281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i-FI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𝛷</m:t>
                                  </m:r>
                                </m:e>
                                <m:sup>
                                  <m: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̂"/>
                                  <m:ctrlPr>
                                    <a:rPr lang="fi-FI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  <m:r>
                                <a:rPr lang="fi-FI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  <m:r>
                                <m:rPr>
                                  <m:sty m:val="p"/>
                                </m:rPr>
                                <a:rPr lang="fi-FI" sz="24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𝛷</m:t>
                                  </m:r>
                                </m:e>
                                <m:sup>
                                  <m:r>
                                    <a:rPr lang="fi-FI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i-FI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  <m:r>
                                <m:rPr>
                                  <m:sty m:val="p"/>
                                </m:rPr>
                                <a:rPr lang="fi-FI" sz="24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fi-FI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den>
                      </m:f>
                      <m:r>
                        <a:rPr lang="fi-FI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fi-FI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384" y="4050627"/>
                <a:ext cx="3594198" cy="113281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00465" y="5389819"/>
            <a:ext cx="114759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600" dirty="0">
                <a:solidFill>
                  <a:schemeClr val="bg1"/>
                </a:solidFill>
              </a:rPr>
              <a:t>By </a:t>
            </a:r>
            <a:r>
              <a:rPr lang="fi-FI" sz="2600" dirty="0" err="1">
                <a:solidFill>
                  <a:schemeClr val="bg1"/>
                </a:solidFill>
              </a:rPr>
              <a:t>including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variable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parameters</a:t>
            </a:r>
            <a:r>
              <a:rPr lang="fi-FI" sz="2600" dirty="0">
                <a:solidFill>
                  <a:schemeClr val="bg1"/>
                </a:solidFill>
              </a:rPr>
              <a:t> in </a:t>
            </a:r>
            <a:r>
              <a:rPr lang="fi-FI" sz="2600" dirty="0" err="1">
                <a:solidFill>
                  <a:schemeClr val="bg1"/>
                </a:solidFill>
              </a:rPr>
              <a:t>our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guess</a:t>
            </a:r>
            <a:r>
              <a:rPr lang="fi-FI" sz="2600" dirty="0">
                <a:solidFill>
                  <a:schemeClr val="bg1"/>
                </a:solidFill>
              </a:rPr>
              <a:t> for </a:t>
            </a:r>
            <a:r>
              <a:rPr lang="fi-FI" sz="2600" dirty="0" err="1">
                <a:solidFill>
                  <a:schemeClr val="bg1"/>
                </a:solidFill>
              </a:rPr>
              <a:t>the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wavefunction</a:t>
            </a:r>
            <a:r>
              <a:rPr lang="fi-FI" sz="2600" dirty="0">
                <a:solidFill>
                  <a:schemeClr val="bg1"/>
                </a:solidFill>
              </a:rPr>
              <a:t> and </a:t>
            </a:r>
            <a:r>
              <a:rPr lang="fi-FI" sz="2600" dirty="0" err="1">
                <a:solidFill>
                  <a:schemeClr val="bg1"/>
                </a:solidFill>
              </a:rPr>
              <a:t>minimizing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the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energy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with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respect</a:t>
            </a:r>
            <a:r>
              <a:rPr lang="fi-FI" sz="2600" dirty="0">
                <a:solidFill>
                  <a:schemeClr val="bg1"/>
                </a:solidFill>
              </a:rPr>
              <a:t> to </a:t>
            </a:r>
            <a:r>
              <a:rPr lang="fi-FI" sz="2600" dirty="0" err="1">
                <a:solidFill>
                  <a:schemeClr val="bg1"/>
                </a:solidFill>
              </a:rPr>
              <a:t>these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parameters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we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can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find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the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optimal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depiction</a:t>
            </a:r>
            <a:r>
              <a:rPr lang="fi-FI" sz="2600" dirty="0">
                <a:solidFill>
                  <a:schemeClr val="bg1"/>
                </a:solidFill>
              </a:rPr>
              <a:t> of </a:t>
            </a:r>
            <a:r>
              <a:rPr lang="fi-FI" sz="2600" dirty="0" err="1">
                <a:solidFill>
                  <a:schemeClr val="bg1"/>
                </a:solidFill>
              </a:rPr>
              <a:t>the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true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wavefunction</a:t>
            </a:r>
            <a:r>
              <a:rPr lang="fi-FI" sz="2600" dirty="0">
                <a:solidFill>
                  <a:schemeClr val="bg1"/>
                </a:solidFill>
              </a:rPr>
              <a:t> for </a:t>
            </a:r>
            <a:r>
              <a:rPr lang="fi-FI" sz="2600" dirty="0" err="1">
                <a:solidFill>
                  <a:schemeClr val="bg1"/>
                </a:solidFill>
              </a:rPr>
              <a:t>our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initial</a:t>
            </a:r>
            <a:r>
              <a:rPr lang="fi-FI" sz="2600" dirty="0">
                <a:solidFill>
                  <a:schemeClr val="bg1"/>
                </a:solidFill>
              </a:rPr>
              <a:t> </a:t>
            </a:r>
            <a:r>
              <a:rPr lang="fi-FI" sz="2600" dirty="0" err="1">
                <a:solidFill>
                  <a:schemeClr val="bg1"/>
                </a:solidFill>
              </a:rPr>
              <a:t>guess</a:t>
            </a:r>
            <a:r>
              <a:rPr lang="fi-FI" sz="2600" dirty="0">
                <a:solidFill>
                  <a:schemeClr val="bg1"/>
                </a:solidFill>
              </a:rPr>
              <a:t>.</a:t>
            </a:r>
            <a:endParaRPr lang="en-GB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2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7" grpId="0" animBg="1"/>
      <p:bldP spid="8" grpId="0"/>
      <p:bldP spid="8" grpId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62013" y="2030452"/>
                <a:ext cx="2648096" cy="9296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i-FI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13" y="2030452"/>
                <a:ext cx="2648096" cy="929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69353" y="1971846"/>
                <a:ext cx="6067751" cy="1046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i-FI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i-FI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i-FI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den>
                          </m:f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353" y="1971846"/>
                <a:ext cx="6067751" cy="10468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462013" y="549690"/>
            <a:ext cx="10000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Stop to </a:t>
            </a:r>
            <a:r>
              <a:rPr lang="fi-FI" sz="2400" dirty="0" err="1">
                <a:solidFill>
                  <a:schemeClr val="bg1"/>
                </a:solidFill>
              </a:rPr>
              <a:t>think</a:t>
            </a:r>
            <a:r>
              <a:rPr lang="fi-FI" sz="2400" dirty="0">
                <a:solidFill>
                  <a:schemeClr val="bg1"/>
                </a:solidFill>
              </a:rPr>
              <a:t>: </a:t>
            </a:r>
            <a:r>
              <a:rPr lang="fi-FI" sz="2400" dirty="0" err="1">
                <a:solidFill>
                  <a:schemeClr val="bg1"/>
                </a:solidFill>
              </a:rPr>
              <a:t>Let’s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approximate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ground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state</a:t>
            </a:r>
            <a:r>
              <a:rPr lang="fi-FI" sz="2400" dirty="0">
                <a:solidFill>
                  <a:schemeClr val="bg1"/>
                </a:solidFill>
              </a:rPr>
              <a:t> of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particle</a:t>
            </a:r>
            <a:r>
              <a:rPr lang="fi-FI" sz="2400" dirty="0">
                <a:solidFill>
                  <a:schemeClr val="bg1"/>
                </a:solidFill>
              </a:rPr>
              <a:t> in a box </a:t>
            </a:r>
            <a:r>
              <a:rPr lang="fi-FI" sz="2400" dirty="0" err="1">
                <a:solidFill>
                  <a:schemeClr val="bg1"/>
                </a:solidFill>
              </a:rPr>
              <a:t>with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two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different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functions</a:t>
            </a:r>
            <a:r>
              <a:rPr lang="fi-FI" sz="2400" dirty="0">
                <a:solidFill>
                  <a:schemeClr val="bg1"/>
                </a:solidFill>
              </a:rPr>
              <a:t>. </a:t>
            </a:r>
            <a:r>
              <a:rPr lang="fi-FI" sz="2400" dirty="0" err="1">
                <a:solidFill>
                  <a:schemeClr val="bg1"/>
                </a:solidFill>
              </a:rPr>
              <a:t>Which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one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will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give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give</a:t>
            </a:r>
            <a:r>
              <a:rPr lang="fi-FI" sz="2400" dirty="0">
                <a:solidFill>
                  <a:schemeClr val="bg1"/>
                </a:solidFill>
              </a:rPr>
              <a:t> an </a:t>
            </a:r>
            <a:r>
              <a:rPr lang="fi-FI" sz="2400" dirty="0" err="1">
                <a:solidFill>
                  <a:schemeClr val="bg1"/>
                </a:solidFill>
              </a:rPr>
              <a:t>energy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that</a:t>
            </a:r>
            <a:r>
              <a:rPr lang="fi-FI" sz="2400" dirty="0">
                <a:solidFill>
                  <a:schemeClr val="bg1"/>
                </a:solidFill>
              </a:rPr>
              <a:t> is </a:t>
            </a:r>
            <a:r>
              <a:rPr lang="fi-FI" sz="2400" dirty="0" err="1">
                <a:solidFill>
                  <a:schemeClr val="bg1"/>
                </a:solidFill>
              </a:rPr>
              <a:t>closest</a:t>
            </a:r>
            <a:r>
              <a:rPr lang="fi-FI" sz="2400" dirty="0">
                <a:solidFill>
                  <a:schemeClr val="bg1"/>
                </a:solidFill>
              </a:rPr>
              <a:t> to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true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ground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state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value</a:t>
            </a:r>
            <a:r>
              <a:rPr lang="fi-FI" sz="2400" dirty="0">
                <a:solidFill>
                  <a:schemeClr val="bg1"/>
                </a:solidFill>
              </a:rPr>
              <a:t>?</a:t>
            </a:r>
            <a:endParaRPr lang="en-GB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25655" y="3993930"/>
                <a:ext cx="10000648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+mj-lt"/>
                  <a:buAutoNum type="arabicParenR"/>
                </a:pPr>
                <a:r>
                  <a:rPr lang="en-GB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fi-FI" sz="2400" dirty="0">
                  <a:solidFill>
                    <a:schemeClr val="bg1"/>
                  </a:solidFill>
                </a:endParaRPr>
              </a:p>
              <a:p>
                <a:pPr marL="457200" indent="-457200">
                  <a:buFont typeface="+mj-lt"/>
                  <a:buAutoNum type="arabicParenR"/>
                </a:pPr>
                <a:r>
                  <a:rPr lang="fi-FI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fi-FI" sz="2400" dirty="0">
                  <a:solidFill>
                    <a:schemeClr val="bg1"/>
                  </a:solidFill>
                </a:endParaRPr>
              </a:p>
              <a:p>
                <a:pPr marL="457200" indent="-457200">
                  <a:buFont typeface="+mj-lt"/>
                  <a:buAutoNum type="arabicParenR"/>
                </a:pPr>
                <a:r>
                  <a:rPr lang="fi-FI" sz="2400" dirty="0">
                    <a:solidFill>
                      <a:schemeClr val="bg1"/>
                    </a:solidFill>
                  </a:rPr>
                  <a:t>More </a:t>
                </a:r>
                <a:r>
                  <a:rPr lang="fi-FI" sz="2400" dirty="0" err="1">
                    <a:solidFill>
                      <a:schemeClr val="bg1"/>
                    </a:solidFill>
                  </a:rPr>
                  <a:t>information</a:t>
                </a:r>
                <a:r>
                  <a:rPr lang="fi-FI" sz="2400" dirty="0">
                    <a:solidFill>
                      <a:schemeClr val="bg1"/>
                    </a:solidFill>
                  </a:rPr>
                  <a:t> </a:t>
                </a:r>
                <a:r>
                  <a:rPr lang="fi-FI" sz="2400" dirty="0" err="1">
                    <a:solidFill>
                      <a:schemeClr val="bg1"/>
                    </a:solidFill>
                  </a:rPr>
                  <a:t>required</a:t>
                </a:r>
                <a:endParaRPr lang="fi-FI" sz="2400" dirty="0">
                  <a:solidFill>
                    <a:schemeClr val="bg1"/>
                  </a:solidFill>
                </a:endParaRPr>
              </a:p>
              <a:p>
                <a:pPr marL="457200" indent="-457200">
                  <a:buFont typeface="+mj-lt"/>
                  <a:buAutoNum type="arabicParenR"/>
                </a:pPr>
                <a:r>
                  <a:rPr lang="fi-FI" sz="2400" dirty="0" err="1">
                    <a:solidFill>
                      <a:schemeClr val="bg1"/>
                    </a:solidFill>
                  </a:rPr>
                  <a:t>The</a:t>
                </a:r>
                <a:r>
                  <a:rPr lang="fi-FI" sz="2400" dirty="0">
                    <a:solidFill>
                      <a:schemeClr val="bg1"/>
                    </a:solidFill>
                  </a:rPr>
                  <a:t> </a:t>
                </a:r>
                <a:r>
                  <a:rPr lang="fi-FI" sz="2400" dirty="0" err="1">
                    <a:solidFill>
                      <a:schemeClr val="bg1"/>
                    </a:solidFill>
                  </a:rPr>
                  <a:t>energies</a:t>
                </a:r>
                <a:r>
                  <a:rPr lang="fi-FI" sz="2400" dirty="0">
                    <a:solidFill>
                      <a:schemeClr val="bg1"/>
                    </a:solidFill>
                  </a:rPr>
                  <a:t> </a:t>
                </a:r>
                <a:r>
                  <a:rPr lang="fi-FI" sz="2400" dirty="0" err="1">
                    <a:solidFill>
                      <a:schemeClr val="bg1"/>
                    </a:solidFill>
                  </a:rPr>
                  <a:t>will</a:t>
                </a:r>
                <a:r>
                  <a:rPr lang="fi-FI" sz="2400" dirty="0">
                    <a:solidFill>
                      <a:schemeClr val="bg1"/>
                    </a:solidFill>
                  </a:rPr>
                  <a:t> </a:t>
                </a:r>
                <a:r>
                  <a:rPr lang="fi-FI" sz="2400" dirty="0" err="1">
                    <a:solidFill>
                      <a:schemeClr val="bg1"/>
                    </a:solidFill>
                  </a:rPr>
                  <a:t>be</a:t>
                </a:r>
                <a:r>
                  <a:rPr lang="fi-FI" sz="2400" dirty="0">
                    <a:solidFill>
                      <a:schemeClr val="bg1"/>
                    </a:solidFill>
                  </a:rPr>
                  <a:t> </a:t>
                </a:r>
                <a:r>
                  <a:rPr lang="fi-FI" sz="2400" dirty="0" err="1">
                    <a:solidFill>
                      <a:schemeClr val="bg1"/>
                    </a:solidFill>
                  </a:rPr>
                  <a:t>equal</a:t>
                </a:r>
                <a:endParaRPr lang="fi-FI" sz="2400" dirty="0">
                  <a:solidFill>
                    <a:schemeClr val="bg1"/>
                  </a:solidFill>
                </a:endParaRPr>
              </a:p>
              <a:p>
                <a:endParaRPr lang="fi-FI" sz="2400" dirty="0">
                  <a:solidFill>
                    <a:schemeClr val="bg1"/>
                  </a:solidFill>
                </a:endParaRPr>
              </a:p>
              <a:p>
                <a:pPr marL="457200" indent="-457200">
                  <a:buFont typeface="+mj-lt"/>
                  <a:buAutoNum type="arabicParenR"/>
                </a:pPr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55" y="3993930"/>
                <a:ext cx="10000648" cy="2308324"/>
              </a:xfrm>
              <a:prstGeom prst="rect">
                <a:avLst/>
              </a:prstGeom>
              <a:blipFill>
                <a:blip r:embed="rId6"/>
                <a:stretch>
                  <a:fillRect l="-975" t="-2375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6732C09-E8FC-4878-A8F3-787A302D6FD0}"/>
              </a:ext>
            </a:extLst>
          </p:cNvPr>
          <p:cNvCxnSpPr>
            <a:cxnSpLocks/>
          </p:cNvCxnSpPr>
          <p:nvPr/>
        </p:nvCxnSpPr>
        <p:spPr>
          <a:xfrm flipH="1" flipV="1">
            <a:off x="6661843" y="2696309"/>
            <a:ext cx="149264" cy="54425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B817BD3-8CB5-4466-BE67-63B3AA35AAD7}"/>
              </a:ext>
            </a:extLst>
          </p:cNvPr>
          <p:cNvSpPr txBox="1"/>
          <p:nvPr/>
        </p:nvSpPr>
        <p:spPr>
          <a:xfrm>
            <a:off x="6603228" y="3252054"/>
            <a:ext cx="1500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parameter</a:t>
            </a:r>
          </a:p>
        </p:txBody>
      </p:sp>
    </p:spTree>
    <p:extLst>
      <p:ext uri="{BB962C8B-B14F-4D97-AF65-F5344CB8AC3E}">
        <p14:creationId xmlns:p14="http://schemas.microsoft.com/office/powerpoint/2010/main" val="153077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62013" y="2030452"/>
                <a:ext cx="2648096" cy="9296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i-FI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13" y="2030452"/>
                <a:ext cx="2648096" cy="9296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69353" y="1971846"/>
                <a:ext cx="6067751" cy="1046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i-FI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i-FI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i-FI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den>
                          </m:f>
                          <m:r>
                            <a:rPr lang="fi-FI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i-FI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fi-FI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fi-FI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353" y="1971846"/>
                <a:ext cx="6067751" cy="10468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462013" y="549690"/>
            <a:ext cx="8739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Stop to </a:t>
            </a:r>
            <a:r>
              <a:rPr lang="fi-FI" sz="2400" dirty="0" err="1">
                <a:solidFill>
                  <a:schemeClr val="bg1"/>
                </a:solidFill>
              </a:rPr>
              <a:t>think</a:t>
            </a:r>
            <a:r>
              <a:rPr lang="fi-FI" sz="2400" dirty="0">
                <a:solidFill>
                  <a:schemeClr val="bg1"/>
                </a:solidFill>
              </a:rPr>
              <a:t>: </a:t>
            </a:r>
            <a:r>
              <a:rPr lang="fi-FI" sz="2400" dirty="0" err="1">
                <a:solidFill>
                  <a:schemeClr val="bg1"/>
                </a:solidFill>
              </a:rPr>
              <a:t>Let’s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approximate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ground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state</a:t>
            </a:r>
            <a:r>
              <a:rPr lang="fi-FI" sz="2400" dirty="0">
                <a:solidFill>
                  <a:schemeClr val="bg1"/>
                </a:solidFill>
              </a:rPr>
              <a:t> of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particle</a:t>
            </a:r>
            <a:r>
              <a:rPr lang="fi-FI" sz="2400" dirty="0">
                <a:solidFill>
                  <a:schemeClr val="bg1"/>
                </a:solidFill>
              </a:rPr>
              <a:t> in a box </a:t>
            </a:r>
            <a:r>
              <a:rPr lang="fi-FI" sz="2400" dirty="0" err="1">
                <a:solidFill>
                  <a:schemeClr val="bg1"/>
                </a:solidFill>
              </a:rPr>
              <a:t>with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two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different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functions</a:t>
            </a:r>
            <a:r>
              <a:rPr lang="fi-FI" sz="2400" dirty="0">
                <a:solidFill>
                  <a:schemeClr val="bg1"/>
                </a:solidFill>
              </a:rPr>
              <a:t>. </a:t>
            </a:r>
            <a:r>
              <a:rPr lang="fi-FI" sz="2400" dirty="0" err="1">
                <a:solidFill>
                  <a:schemeClr val="bg1"/>
                </a:solidFill>
              </a:rPr>
              <a:t>Which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one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will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give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give</a:t>
            </a:r>
            <a:r>
              <a:rPr lang="fi-FI" sz="2400" dirty="0">
                <a:solidFill>
                  <a:schemeClr val="bg1"/>
                </a:solidFill>
              </a:rPr>
              <a:t> an </a:t>
            </a:r>
            <a:r>
              <a:rPr lang="fi-FI" sz="2400" dirty="0" err="1">
                <a:solidFill>
                  <a:schemeClr val="bg1"/>
                </a:solidFill>
              </a:rPr>
              <a:t>energy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that</a:t>
            </a:r>
            <a:r>
              <a:rPr lang="fi-FI" sz="2400" dirty="0">
                <a:solidFill>
                  <a:schemeClr val="bg1"/>
                </a:solidFill>
              </a:rPr>
              <a:t> is </a:t>
            </a:r>
            <a:r>
              <a:rPr lang="fi-FI" sz="2400" dirty="0" err="1">
                <a:solidFill>
                  <a:schemeClr val="bg1"/>
                </a:solidFill>
              </a:rPr>
              <a:t>closest</a:t>
            </a:r>
            <a:r>
              <a:rPr lang="fi-FI" sz="2400" dirty="0">
                <a:solidFill>
                  <a:schemeClr val="bg1"/>
                </a:solidFill>
              </a:rPr>
              <a:t> to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true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ground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state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value</a:t>
            </a:r>
            <a:r>
              <a:rPr lang="fi-FI" sz="2400" dirty="0">
                <a:solidFill>
                  <a:schemeClr val="bg1"/>
                </a:solidFill>
              </a:rPr>
              <a:t>?</a:t>
            </a:r>
            <a:endParaRPr lang="en-GB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25655" y="3993930"/>
                <a:ext cx="10000648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+mj-lt"/>
                  <a:buAutoNum type="arabicParenR"/>
                </a:pPr>
                <a:r>
                  <a:rPr lang="en-GB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fi-FI" sz="2400" dirty="0">
                  <a:solidFill>
                    <a:schemeClr val="bg1"/>
                  </a:solidFill>
                </a:endParaRPr>
              </a:p>
              <a:p>
                <a:pPr marL="457200" indent="-457200">
                  <a:buFont typeface="+mj-lt"/>
                  <a:buAutoNum type="arabicParenR"/>
                </a:pPr>
                <a:r>
                  <a:rPr lang="fi-FI" sz="2400" dirty="0">
                    <a:solidFill>
                      <a:srgbClr val="92D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4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4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fi-FI" sz="24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i-FI" sz="24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i-FI" sz="2400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fi-FI" sz="2400" dirty="0">
                  <a:solidFill>
                    <a:schemeClr val="bg1"/>
                  </a:solidFill>
                </a:endParaRPr>
              </a:p>
              <a:p>
                <a:pPr marL="457200" indent="-457200">
                  <a:buFont typeface="+mj-lt"/>
                  <a:buAutoNum type="arabicParenR"/>
                </a:pPr>
                <a:r>
                  <a:rPr lang="fi-FI" sz="2400" dirty="0">
                    <a:solidFill>
                      <a:schemeClr val="bg1"/>
                    </a:solidFill>
                  </a:rPr>
                  <a:t>More </a:t>
                </a:r>
                <a:r>
                  <a:rPr lang="fi-FI" sz="2400" dirty="0" err="1">
                    <a:solidFill>
                      <a:schemeClr val="bg1"/>
                    </a:solidFill>
                  </a:rPr>
                  <a:t>information</a:t>
                </a:r>
                <a:r>
                  <a:rPr lang="fi-FI" sz="2400" dirty="0">
                    <a:solidFill>
                      <a:schemeClr val="bg1"/>
                    </a:solidFill>
                  </a:rPr>
                  <a:t> </a:t>
                </a:r>
                <a:r>
                  <a:rPr lang="fi-FI" sz="2400" dirty="0" err="1">
                    <a:solidFill>
                      <a:schemeClr val="bg1"/>
                    </a:solidFill>
                  </a:rPr>
                  <a:t>required</a:t>
                </a:r>
                <a:endParaRPr lang="fi-FI" sz="2400" dirty="0">
                  <a:solidFill>
                    <a:schemeClr val="bg1"/>
                  </a:solidFill>
                </a:endParaRPr>
              </a:p>
              <a:p>
                <a:pPr marL="457200" indent="-457200">
                  <a:buFont typeface="+mj-lt"/>
                  <a:buAutoNum type="arabicParenR"/>
                </a:pPr>
                <a:r>
                  <a:rPr lang="fi-FI" sz="2400" dirty="0" err="1">
                    <a:solidFill>
                      <a:schemeClr val="bg1"/>
                    </a:solidFill>
                  </a:rPr>
                  <a:t>The</a:t>
                </a:r>
                <a:r>
                  <a:rPr lang="fi-FI" sz="2400" dirty="0">
                    <a:solidFill>
                      <a:schemeClr val="bg1"/>
                    </a:solidFill>
                  </a:rPr>
                  <a:t> </a:t>
                </a:r>
                <a:r>
                  <a:rPr lang="fi-FI" sz="2400" dirty="0" err="1">
                    <a:solidFill>
                      <a:schemeClr val="bg1"/>
                    </a:solidFill>
                  </a:rPr>
                  <a:t>energies</a:t>
                </a:r>
                <a:r>
                  <a:rPr lang="fi-FI" sz="2400" dirty="0">
                    <a:solidFill>
                      <a:schemeClr val="bg1"/>
                    </a:solidFill>
                  </a:rPr>
                  <a:t> </a:t>
                </a:r>
                <a:r>
                  <a:rPr lang="fi-FI" sz="2400" dirty="0" err="1">
                    <a:solidFill>
                      <a:schemeClr val="bg1"/>
                    </a:solidFill>
                  </a:rPr>
                  <a:t>will</a:t>
                </a:r>
                <a:r>
                  <a:rPr lang="fi-FI" sz="2400" dirty="0">
                    <a:solidFill>
                      <a:schemeClr val="bg1"/>
                    </a:solidFill>
                  </a:rPr>
                  <a:t> </a:t>
                </a:r>
                <a:r>
                  <a:rPr lang="fi-FI" sz="2400" dirty="0" err="1">
                    <a:solidFill>
                      <a:schemeClr val="bg1"/>
                    </a:solidFill>
                  </a:rPr>
                  <a:t>be</a:t>
                </a:r>
                <a:r>
                  <a:rPr lang="fi-FI" sz="2400" dirty="0">
                    <a:solidFill>
                      <a:schemeClr val="bg1"/>
                    </a:solidFill>
                  </a:rPr>
                  <a:t> </a:t>
                </a:r>
                <a:r>
                  <a:rPr lang="fi-FI" sz="2400" dirty="0" err="1">
                    <a:solidFill>
                      <a:schemeClr val="bg1"/>
                    </a:solidFill>
                  </a:rPr>
                  <a:t>equal</a:t>
                </a:r>
                <a:endParaRPr lang="fi-FI" sz="2400" dirty="0">
                  <a:solidFill>
                    <a:schemeClr val="bg1"/>
                  </a:solidFill>
                </a:endParaRPr>
              </a:p>
              <a:p>
                <a:endParaRPr lang="fi-FI" sz="2400" dirty="0">
                  <a:solidFill>
                    <a:schemeClr val="bg1"/>
                  </a:solidFill>
                </a:endParaRPr>
              </a:p>
              <a:p>
                <a:pPr marL="457200" indent="-457200">
                  <a:buFont typeface="+mj-lt"/>
                  <a:buAutoNum type="arabicParenR"/>
                </a:pPr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55" y="3993930"/>
                <a:ext cx="10000648" cy="2308324"/>
              </a:xfrm>
              <a:prstGeom prst="rect">
                <a:avLst/>
              </a:prstGeom>
              <a:blipFill>
                <a:blip r:embed="rId6"/>
                <a:stretch>
                  <a:fillRect l="-975" t="-2375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6732C09-E8FC-4878-A8F3-787A302D6FD0}"/>
              </a:ext>
            </a:extLst>
          </p:cNvPr>
          <p:cNvCxnSpPr>
            <a:cxnSpLocks/>
          </p:cNvCxnSpPr>
          <p:nvPr/>
        </p:nvCxnSpPr>
        <p:spPr>
          <a:xfrm flipH="1" flipV="1">
            <a:off x="6661843" y="2696309"/>
            <a:ext cx="149264" cy="54425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B817BD3-8CB5-4466-BE67-63B3AA35AAD7}"/>
              </a:ext>
            </a:extLst>
          </p:cNvPr>
          <p:cNvSpPr txBox="1"/>
          <p:nvPr/>
        </p:nvSpPr>
        <p:spPr>
          <a:xfrm>
            <a:off x="6603228" y="3252054"/>
            <a:ext cx="1500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parameter</a:t>
            </a:r>
          </a:p>
        </p:txBody>
      </p:sp>
      <p:pic>
        <p:nvPicPr>
          <p:cNvPr id="9" name="Picture 8" descr="21_02_Figu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76" y="685304"/>
            <a:ext cx="2592268" cy="608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62337" y="4150479"/>
                <a:ext cx="8091055" cy="2364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i-FI" sz="2800" b="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 dirty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b>
                          <m:sSubPr>
                            <m:ctrlPr>
                              <a:rPr lang="fi-FI" sz="2800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2800" b="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fi-FI" sz="2800" b="0" i="0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fi-FI" sz="2800" i="1" dirty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=0.133</m:t>
                    </m:r>
                    <m:d>
                      <m:dPr>
                        <m:ctrlPr>
                          <a:rPr lang="fi-FI" sz="2800" i="1" dirty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i-FI" sz="2800" i="1" dirty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i-FI" sz="2800" i="1" dirty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i-FI" sz="2800" i="1" dirty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fi-FI" sz="2800" i="1" dirty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i-FI" sz="2800" i="1" dirty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fi-FI" sz="2800" i="1" dirty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i-FI" sz="2800" i="1" dirty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fi-FI" sz="2800" i="1" dirty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fi-FI" sz="2800" dirty="0">
                    <a:solidFill>
                      <a:srgbClr val="92D05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i-FI" sz="2800" i="1" dirty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800" i="1" dirty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b>
                          <m:sSubPr>
                            <m:ctrlPr>
                              <a:rPr lang="fi-FI" sz="2800" i="1" dirty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2800" i="1" dirty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fi-FI" sz="2800" b="0" i="0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fi-FI" sz="28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=0.127</m:t>
                    </m:r>
                    <m:d>
                      <m:dPr>
                        <m:ctrlPr>
                          <a:rPr lang="fi-FI" sz="2800" i="1" dirty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i-FI" sz="280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i-FI" sz="280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i-FI" sz="280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fi-FI" sz="280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i-FI" sz="2800" i="1" dirty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fi-FI" sz="280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i-FI" sz="280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fi-FI" sz="2800" i="1" dirty="0" smtClean="0">
                                    <a:solidFill>
                                      <a:srgbClr val="92D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GB" sz="2800" dirty="0">
                    <a:solidFill>
                      <a:srgbClr val="92D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i-FI" sz="2800" b="0" i="0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i-FI" sz="2800" b="0" i="0" dirty="0">
                  <a:solidFill>
                    <a:srgbClr val="92D05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i-FI" sz="2600" b="0" i="1" dirty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600" i="1" dirty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i-FI" sz="2600" b="0" i="1" dirty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i-FI" sz="2600" i="1" dirty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i-FI" sz="2600" i="1" dirty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i-FI" sz="2600" i="1" dirty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i-FI" sz="2600" i="1" dirty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fi-FI" sz="2600" i="1" dirty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i-FI" sz="2600" b="0" i="1" dirty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fi-FI" sz="2600" i="1" dirty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fi-FI" sz="2600" i="1" dirty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i-FI" sz="2600" i="1" dirty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fi-FI" sz="2600" i="1" dirty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i-FI" sz="2600" b="0" i="1" dirty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i-FI" sz="2600" i="1" dirty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0.12</m:t>
                      </m:r>
                      <m:r>
                        <a:rPr lang="fi-FI" sz="2600" b="0" i="1" dirty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d>
                        <m:dPr>
                          <m:ctrlPr>
                            <a:rPr lang="fi-FI" sz="2600" i="1" dirty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i-FI" sz="2600" i="1" dirty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i-FI" sz="2600" i="1" dirty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600" i="1" dirty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fi-FI" sz="2600" i="1" dirty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i-FI" sz="2600" i="1" dirty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fi-FI" sz="2600" i="1" dirty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i-FI" sz="2600" i="1" dirty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fi-FI" sz="2600" i="1" dirty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GB" sz="2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337" y="4150479"/>
                <a:ext cx="8091055" cy="236455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031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7972" y="1281808"/>
            <a:ext cx="11336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>
                <a:solidFill>
                  <a:schemeClr val="bg1"/>
                </a:solidFill>
              </a:rPr>
              <a:t>In </a:t>
            </a:r>
            <a:r>
              <a:rPr lang="fi-FI" sz="2800" dirty="0" err="1">
                <a:solidFill>
                  <a:schemeClr val="bg1"/>
                </a:solidFill>
              </a:rPr>
              <a:t>molecular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orbital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theory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the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orbital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wavefunction</a:t>
            </a:r>
            <a:r>
              <a:rPr lang="fi-FI" sz="2800" dirty="0">
                <a:solidFill>
                  <a:schemeClr val="bg1"/>
                </a:solidFill>
              </a:rPr>
              <a:t> is </a:t>
            </a:r>
            <a:r>
              <a:rPr lang="fi-FI" sz="2800" dirty="0" err="1">
                <a:solidFill>
                  <a:schemeClr val="bg1"/>
                </a:solidFill>
              </a:rPr>
              <a:t>formed</a:t>
            </a:r>
            <a:r>
              <a:rPr lang="fi-FI" sz="2800" dirty="0">
                <a:solidFill>
                  <a:schemeClr val="bg1"/>
                </a:solidFill>
              </a:rPr>
              <a:t> as a </a:t>
            </a:r>
            <a:r>
              <a:rPr lang="fi-FI" sz="2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linear</a:t>
            </a:r>
            <a:r>
              <a:rPr lang="fi-FI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fi-FI" sz="2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combination</a:t>
            </a:r>
            <a:r>
              <a:rPr lang="fi-FI" sz="2800" dirty="0">
                <a:solidFill>
                  <a:schemeClr val="bg1"/>
                </a:solidFill>
              </a:rPr>
              <a:t> (superposition) of </a:t>
            </a:r>
            <a:r>
              <a:rPr lang="fi-FI" sz="2800" dirty="0" err="1">
                <a:solidFill>
                  <a:schemeClr val="bg1"/>
                </a:solidFill>
              </a:rPr>
              <a:t>all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the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atomic</a:t>
            </a:r>
            <a:r>
              <a:rPr lang="fi-FI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fi-FI" sz="28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orbitals</a:t>
            </a:r>
            <a:r>
              <a:rPr lang="fi-FI" sz="2800" dirty="0">
                <a:solidFill>
                  <a:schemeClr val="bg1"/>
                </a:solidFill>
              </a:rPr>
              <a:t>: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3420" y="3544394"/>
            <a:ext cx="3621076" cy="101566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LCAO-MO (</a:t>
            </a:r>
            <a:r>
              <a:rPr lang="fi-FI" sz="2000" dirty="0" err="1">
                <a:solidFill>
                  <a:schemeClr val="bg1"/>
                </a:solidFill>
              </a:rPr>
              <a:t>Linear</a:t>
            </a:r>
            <a:r>
              <a:rPr lang="fi-FI" sz="2000" dirty="0">
                <a:solidFill>
                  <a:schemeClr val="bg1"/>
                </a:solidFill>
              </a:rPr>
              <a:t> Combination of </a:t>
            </a:r>
            <a:r>
              <a:rPr lang="fi-FI" sz="2000" dirty="0" err="1">
                <a:solidFill>
                  <a:schemeClr val="bg1"/>
                </a:solidFill>
              </a:rPr>
              <a:t>Atomic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Orbitals</a:t>
            </a:r>
            <a:r>
              <a:rPr lang="fi-FI" sz="2000" dirty="0">
                <a:solidFill>
                  <a:schemeClr val="bg1"/>
                </a:solidFill>
              </a:rPr>
              <a:t> - </a:t>
            </a:r>
            <a:r>
              <a:rPr lang="fi-FI" sz="2000" dirty="0" err="1">
                <a:solidFill>
                  <a:schemeClr val="bg1"/>
                </a:solidFill>
              </a:rPr>
              <a:t>Molecular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Orbital</a:t>
            </a:r>
            <a:r>
              <a:rPr lang="fi-FI" sz="2000" dirty="0">
                <a:solidFill>
                  <a:schemeClr val="bg1"/>
                </a:solidFill>
              </a:rPr>
              <a:t>)</a:t>
            </a:r>
            <a:endParaRPr lang="en-GB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4948086" y="3470848"/>
                <a:ext cx="2573868" cy="116275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i-FI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i-FI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i-FI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i-FI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i-FI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fi-FI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086" y="3470848"/>
                <a:ext cx="2573868" cy="116275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>
            <a:stCxn id="11" idx="1"/>
          </p:cNvCxnSpPr>
          <p:nvPr/>
        </p:nvCxnSpPr>
        <p:spPr>
          <a:xfrm flipH="1" flipV="1">
            <a:off x="7027478" y="4274182"/>
            <a:ext cx="523776" cy="9325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51254" y="5006638"/>
            <a:ext cx="1853613" cy="40011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i-FI" sz="2000" dirty="0" err="1">
                <a:solidFill>
                  <a:schemeClr val="bg1"/>
                </a:solidFill>
              </a:rPr>
              <a:t>Atomic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orbital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>
            <a:stCxn id="13" idx="3"/>
          </p:cNvCxnSpPr>
          <p:nvPr/>
        </p:nvCxnSpPr>
        <p:spPr>
          <a:xfrm flipV="1">
            <a:off x="6249670" y="4274182"/>
            <a:ext cx="348830" cy="9843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403569" y="4750730"/>
                <a:ext cx="3846101" cy="1015663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i-FI" sz="2000" dirty="0" err="1">
                    <a:solidFill>
                      <a:schemeClr val="bg1"/>
                    </a:solidFill>
                  </a:rPr>
                  <a:t>The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coefficient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i-FI" sz="20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tells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how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much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the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molecular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:r>
                  <a:rPr lang="fi-FI" sz="2000" dirty="0" err="1">
                    <a:solidFill>
                      <a:schemeClr val="bg1"/>
                    </a:solidFill>
                  </a:rPr>
                  <a:t>orbital</a:t>
                </a:r>
                <a:r>
                  <a:rPr lang="fi-FI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i-FI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GB" sz="2000" dirty="0">
                    <a:solidFill>
                      <a:schemeClr val="bg1"/>
                    </a:solidFill>
                  </a:rPr>
                  <a:t> resembles the atomic orbital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i-FI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i-FI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fi-FI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bg1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569" y="4750730"/>
                <a:ext cx="3846101" cy="1015663"/>
              </a:xfrm>
              <a:prstGeom prst="rect">
                <a:avLst/>
              </a:prstGeom>
              <a:blipFill>
                <a:blip r:embed="rId5"/>
                <a:stretch>
                  <a:fillRect l="-1258" t="-1744" b="-7558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15" idx="2"/>
          </p:cNvCxnSpPr>
          <p:nvPr/>
        </p:nvCxnSpPr>
        <p:spPr>
          <a:xfrm>
            <a:off x="2933896" y="4486511"/>
            <a:ext cx="160577" cy="2642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88395" y="3470848"/>
            <a:ext cx="3491002" cy="101566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000" dirty="0" err="1">
                <a:solidFill>
                  <a:schemeClr val="bg1"/>
                </a:solidFill>
              </a:rPr>
              <a:t>The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coefficients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are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obtained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through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the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variational</a:t>
            </a:r>
            <a:r>
              <a:rPr lang="fi-FI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fi-FI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principle</a:t>
            </a:r>
            <a:r>
              <a:rPr lang="fi-FI" sz="2000" dirty="0">
                <a:solidFill>
                  <a:schemeClr val="bg1"/>
                </a:solidFill>
              </a:rPr>
              <a:t>!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>
            <a:stCxn id="17" idx="2"/>
          </p:cNvCxnSpPr>
          <p:nvPr/>
        </p:nvCxnSpPr>
        <p:spPr>
          <a:xfrm flipH="1">
            <a:off x="4057650" y="3170755"/>
            <a:ext cx="353057" cy="2772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64979" y="2462869"/>
            <a:ext cx="3891456" cy="70788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000" dirty="0" err="1">
                <a:solidFill>
                  <a:schemeClr val="bg1"/>
                </a:solidFill>
              </a:rPr>
              <a:t>The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best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coefficients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minimize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the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ground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state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energy</a:t>
            </a:r>
            <a:r>
              <a:rPr lang="fi-FI" sz="2000" dirty="0">
                <a:solidFill>
                  <a:schemeClr val="bg1"/>
                </a:solidFill>
              </a:rPr>
              <a:t> of </a:t>
            </a:r>
            <a:r>
              <a:rPr lang="fi-FI" sz="2000" dirty="0" err="1">
                <a:solidFill>
                  <a:schemeClr val="bg1"/>
                </a:solidFill>
              </a:rPr>
              <a:t>the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system</a:t>
            </a:r>
            <a:r>
              <a:rPr lang="fi-FI" sz="2000" dirty="0">
                <a:solidFill>
                  <a:schemeClr val="bg1"/>
                </a:solidFill>
              </a:rPr>
              <a:t>!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25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00465" y="202149"/>
            <a:ext cx="10030947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 err="1">
                <a:solidFill>
                  <a:schemeClr val="bg1"/>
                </a:solidFill>
              </a:rPr>
              <a:t>The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Born-Oppenheimer</a:t>
            </a:r>
            <a:r>
              <a:rPr lang="fi-FI" sz="2800" dirty="0">
                <a:solidFill>
                  <a:schemeClr val="bg1"/>
                </a:solidFill>
              </a:rPr>
              <a:t> </a:t>
            </a:r>
            <a:r>
              <a:rPr lang="fi-FI" sz="2800" dirty="0" err="1">
                <a:solidFill>
                  <a:schemeClr val="bg1"/>
                </a:solidFill>
              </a:rPr>
              <a:t>approximation</a:t>
            </a:r>
            <a:endParaRPr lang="fi-FI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0465" y="1576789"/>
            <a:ext cx="11336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For </a:t>
            </a:r>
            <a:r>
              <a:rPr lang="en-GB" sz="2800" dirty="0" err="1">
                <a:solidFill>
                  <a:schemeClr val="bg1"/>
                </a:solidFill>
              </a:rPr>
              <a:t>hydrogenic</a:t>
            </a:r>
            <a:r>
              <a:rPr lang="en-GB" sz="2800" dirty="0">
                <a:solidFill>
                  <a:schemeClr val="bg1"/>
                </a:solidFill>
              </a:rPr>
              <a:t> and many-electron atoms, the motion of the nuclei was first separated from that of the electrons: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2072440" y="3058030"/>
                <a:ext cx="7701710" cy="914400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en-GB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i-FI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i-FI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fi-FI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i-FI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i-FI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  <m:sup>
                          <m:r>
                            <a:rPr lang="fi-FI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i-FI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i-FI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r>
                        <a:rPr lang="fi-FI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i-FI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fi-FI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i-FI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i-FI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fi-FI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i-FI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i-FI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r>
                        <a:rPr lang="fi-FI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i-FI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i-FI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sSup>
                            <m:sSupPr>
                              <m:ctrlPr>
                                <a:rPr lang="fi-FI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i-FI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i-FI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i-FI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i-FI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i-FI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i-FI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fi-FI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i-FI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b>
                        <m:sSubPr>
                          <m:ctrlPr>
                            <a:rPr lang="fi-FI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i-FI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r>
                        <a:rPr lang="fi-FI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i-FI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i-FI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  <m:sSub>
                        <m:sSubPr>
                          <m:ctrlPr>
                            <a:rPr lang="fi-FI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i-FI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tot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440" y="3058030"/>
                <a:ext cx="7701710" cy="9144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3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own Arrow 19"/>
          <p:cNvSpPr/>
          <p:nvPr/>
        </p:nvSpPr>
        <p:spPr>
          <a:xfrm>
            <a:off x="3424292" y="4238220"/>
            <a:ext cx="791722" cy="484742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>
            <a:off x="7486187" y="4238220"/>
            <a:ext cx="791722" cy="484742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468923" y="5001159"/>
                <a:ext cx="4573405" cy="9144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en-GB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tot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fi-FI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i-FI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i-FI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fi-FI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fi-FI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fi-FI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fi-FI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fi-FI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i-FI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fi-FI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fi-FI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fi-FI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d>
                        <m:dPr>
                          <m:ctrlPr>
                            <a:rPr lang="fi-FI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fi-FI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i-FI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i-FI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i-FI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fi-FI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fi-FI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fi-FI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sSub>
                        <m:sSubPr>
                          <m:ctrlPr>
                            <a:rPr lang="fi-FI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i-FI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fi-FI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fi-FI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fi-FI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d>
                        <m:dPr>
                          <m:ctrlPr>
                            <a:rPr lang="fi-FI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i-FI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23" y="5001159"/>
                <a:ext cx="4573405" cy="9144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>
            <a:cxnSpLocks/>
            <a:stCxn id="24" idx="0"/>
            <a:endCxn id="22" idx="2"/>
          </p:cNvCxnSpPr>
          <p:nvPr/>
        </p:nvCxnSpPr>
        <p:spPr>
          <a:xfrm flipV="1">
            <a:off x="1533026" y="5915559"/>
            <a:ext cx="1222600" cy="28548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204144" y="6201040"/>
            <a:ext cx="2657764" cy="5572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>
                <a:solidFill>
                  <a:schemeClr val="tx1"/>
                </a:solidFill>
              </a:rPr>
              <a:t>Movement</a:t>
            </a:r>
            <a:r>
              <a:rPr lang="fi-FI" dirty="0">
                <a:solidFill>
                  <a:schemeClr val="tx1"/>
                </a:solidFill>
              </a:rPr>
              <a:t> of </a:t>
            </a:r>
            <a:r>
              <a:rPr lang="fi-FI" dirty="0" err="1">
                <a:solidFill>
                  <a:schemeClr val="tx1"/>
                </a:solidFill>
              </a:rPr>
              <a:t>the</a:t>
            </a:r>
            <a:r>
              <a:rPr lang="fi-FI" dirty="0">
                <a:solidFill>
                  <a:schemeClr val="tx1"/>
                </a:solidFill>
              </a:rPr>
              <a:t> center of </a:t>
            </a:r>
            <a:r>
              <a:rPr lang="fi-FI" dirty="0" err="1">
                <a:solidFill>
                  <a:schemeClr val="tx1"/>
                </a:solidFill>
              </a:rPr>
              <a:t>mass</a:t>
            </a:r>
            <a:r>
              <a:rPr lang="fi-FI" dirty="0">
                <a:solidFill>
                  <a:schemeClr val="tx1"/>
                </a:solidFill>
              </a:rPr>
              <a:t> in </a:t>
            </a:r>
            <a:r>
              <a:rPr lang="fi-FI" dirty="0" err="1">
                <a:solidFill>
                  <a:schemeClr val="tx1"/>
                </a:solidFill>
              </a:rPr>
              <a:t>space</a:t>
            </a: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5923677" y="5001159"/>
                <a:ext cx="5877014" cy="9144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GB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GB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i-FI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den>
                    </m:f>
                    <m:sSup>
                      <m:sSupPr>
                        <m:ctrlPr>
                          <a:rPr lang="fi-FI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i-FI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fi-FI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lit/>
                      </m:rP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i-FI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i-FI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i-FI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sSup>
                          <m:sSupPr>
                            <m:ctrlPr>
                              <a:rPr lang="fi-FI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i-FI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i-FI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i-FI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fi-FI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i-FI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i-FI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fi-FI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i-FI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lit/>
                      </m:rP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i-FI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lit/>
                      </m:rP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fi-FI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677" y="5001159"/>
                <a:ext cx="5877014" cy="9144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4271524" y="4238220"/>
            <a:ext cx="3186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err="1">
                <a:solidFill>
                  <a:schemeClr val="bg1"/>
                </a:solidFill>
              </a:rPr>
              <a:t>Separation</a:t>
            </a:r>
            <a:r>
              <a:rPr lang="fi-FI" sz="2400" dirty="0">
                <a:solidFill>
                  <a:schemeClr val="bg1"/>
                </a:solidFill>
              </a:rPr>
              <a:t> of </a:t>
            </a:r>
            <a:r>
              <a:rPr lang="fi-FI" sz="2400" dirty="0" err="1">
                <a:solidFill>
                  <a:schemeClr val="bg1"/>
                </a:solidFill>
              </a:rPr>
              <a:t>variables</a:t>
            </a:r>
            <a:r>
              <a:rPr lang="fi-FI" sz="2400" dirty="0">
                <a:solidFill>
                  <a:schemeClr val="bg1"/>
                </a:solidFill>
              </a:rPr>
              <a:t> I</a:t>
            </a:r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>
            <a:stCxn id="28" idx="2"/>
            <a:endCxn id="25" idx="0"/>
          </p:cNvCxnSpPr>
          <p:nvPr/>
        </p:nvCxnSpPr>
        <p:spPr>
          <a:xfrm flipH="1">
            <a:off x="8862184" y="4816428"/>
            <a:ext cx="1386974" cy="18473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8277909" y="4139693"/>
            <a:ext cx="3942497" cy="676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>
                <a:solidFill>
                  <a:schemeClr val="tx1"/>
                </a:solidFill>
              </a:rPr>
              <a:t>The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relative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motion</a:t>
            </a:r>
            <a:r>
              <a:rPr lang="fi-FI" dirty="0">
                <a:solidFill>
                  <a:schemeClr val="tx1"/>
                </a:solidFill>
              </a:rPr>
              <a:t> of </a:t>
            </a:r>
            <a:r>
              <a:rPr lang="fi-FI" dirty="0" err="1">
                <a:solidFill>
                  <a:schemeClr val="tx1"/>
                </a:solidFill>
              </a:rPr>
              <a:t>the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nucleus</a:t>
            </a:r>
            <a:r>
              <a:rPr lang="fi-FI" dirty="0">
                <a:solidFill>
                  <a:schemeClr val="tx1"/>
                </a:solidFill>
              </a:rPr>
              <a:t> and </a:t>
            </a:r>
            <a:r>
              <a:rPr lang="fi-FI" dirty="0" err="1">
                <a:solidFill>
                  <a:schemeClr val="tx1"/>
                </a:solidFill>
              </a:rPr>
              <a:t>the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electron</a:t>
            </a:r>
            <a:r>
              <a:rPr lang="fi-FI" dirty="0">
                <a:solidFill>
                  <a:schemeClr val="tx1"/>
                </a:solidFill>
              </a:rPr>
              <a:t> (in </a:t>
            </a:r>
            <a:r>
              <a:rPr lang="fi-FI" dirty="0" err="1">
                <a:solidFill>
                  <a:schemeClr val="tx1"/>
                </a:solidFill>
              </a:rPr>
              <a:t>spherical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coordinates</a:t>
            </a:r>
            <a:r>
              <a:rPr lang="en-GB" dirty="0">
                <a:solidFill>
                  <a:schemeClr val="tx1"/>
                </a:solidFill>
              </a:rPr>
              <a:t>)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6533072" y="6100290"/>
            <a:ext cx="791722" cy="48474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Down Arrow 29"/>
          <p:cNvSpPr/>
          <p:nvPr/>
        </p:nvSpPr>
        <p:spPr>
          <a:xfrm>
            <a:off x="10594967" y="6100290"/>
            <a:ext cx="791722" cy="48474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7566197" y="6172507"/>
            <a:ext cx="2755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>
                <a:solidFill>
                  <a:schemeClr val="bg1"/>
                </a:solidFill>
              </a:rPr>
              <a:t>Separation</a:t>
            </a:r>
            <a:r>
              <a:rPr lang="fi-FI" sz="2000" dirty="0">
                <a:solidFill>
                  <a:schemeClr val="bg1"/>
                </a:solidFill>
              </a:rPr>
              <a:t> of </a:t>
            </a:r>
            <a:r>
              <a:rPr lang="fi-FI" sz="2000" dirty="0" err="1">
                <a:solidFill>
                  <a:schemeClr val="bg1"/>
                </a:solidFill>
              </a:rPr>
              <a:t>variables</a:t>
            </a:r>
            <a:r>
              <a:rPr lang="fi-FI" sz="2000" dirty="0">
                <a:solidFill>
                  <a:schemeClr val="bg1"/>
                </a:solidFill>
              </a:rPr>
              <a:t> II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 rot="443320">
            <a:off x="2118941" y="4148376"/>
            <a:ext cx="8184952" cy="5515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800" dirty="0">
                <a:solidFill>
                  <a:schemeClr val="tx1"/>
                </a:solidFill>
              </a:rPr>
              <a:t>For </a:t>
            </a:r>
            <a:r>
              <a:rPr lang="fi-FI" sz="2800" dirty="0" err="1">
                <a:solidFill>
                  <a:schemeClr val="tx1"/>
                </a:solidFill>
              </a:rPr>
              <a:t>molecules</a:t>
            </a:r>
            <a:r>
              <a:rPr lang="fi-FI" sz="2800" dirty="0">
                <a:solidFill>
                  <a:schemeClr val="tx1"/>
                </a:solidFill>
              </a:rPr>
              <a:t> </a:t>
            </a:r>
            <a:r>
              <a:rPr lang="fi-FI" sz="2800" dirty="0" err="1">
                <a:solidFill>
                  <a:schemeClr val="tx1"/>
                </a:solidFill>
              </a:rPr>
              <a:t>the</a:t>
            </a:r>
            <a:r>
              <a:rPr lang="fi-FI" sz="2800" dirty="0">
                <a:solidFill>
                  <a:schemeClr val="tx1"/>
                </a:solidFill>
              </a:rPr>
              <a:t> </a:t>
            </a:r>
            <a:r>
              <a:rPr lang="fi-FI" sz="2800" dirty="0" err="1">
                <a:solidFill>
                  <a:schemeClr val="tx1"/>
                </a:solidFill>
              </a:rPr>
              <a:t>first</a:t>
            </a:r>
            <a:r>
              <a:rPr lang="fi-FI" sz="2800" dirty="0">
                <a:solidFill>
                  <a:schemeClr val="tx1"/>
                </a:solidFill>
              </a:rPr>
              <a:t> </a:t>
            </a:r>
            <a:r>
              <a:rPr lang="fi-FI" sz="2800" dirty="0" err="1">
                <a:solidFill>
                  <a:schemeClr val="tx1"/>
                </a:solidFill>
              </a:rPr>
              <a:t>separation</a:t>
            </a:r>
            <a:r>
              <a:rPr lang="fi-FI" sz="2800" dirty="0">
                <a:solidFill>
                  <a:schemeClr val="tx1"/>
                </a:solidFill>
              </a:rPr>
              <a:t> is an </a:t>
            </a:r>
            <a:r>
              <a:rPr lang="fi-FI" sz="2800" dirty="0" err="1">
                <a:solidFill>
                  <a:schemeClr val="tx1"/>
                </a:solidFill>
              </a:rPr>
              <a:t>approximation</a:t>
            </a:r>
            <a:r>
              <a:rPr lang="fi-FI" sz="2800" dirty="0">
                <a:solidFill>
                  <a:schemeClr val="tx1"/>
                </a:solidFill>
              </a:rPr>
              <a:t>! 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2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/>
      <p:bldP spid="26" grpId="1"/>
      <p:bldP spid="28" grpId="0" animBg="1"/>
      <p:bldP spid="28" grpId="1" animBg="1"/>
      <p:bldP spid="29" grpId="0" animBg="1"/>
      <p:bldP spid="30" grpId="0" animBg="1"/>
      <p:bldP spid="31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4" name="Rounded Rectangle 23"/>
          <p:cNvSpPr/>
          <p:nvPr/>
        </p:nvSpPr>
        <p:spPr>
          <a:xfrm>
            <a:off x="371994" y="983996"/>
            <a:ext cx="11144852" cy="13406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Born - Oppenheimer (BO) approximation: </a:t>
            </a:r>
            <a:r>
              <a:rPr lang="en-GB" sz="2800" dirty="0">
                <a:solidFill>
                  <a:schemeClr val="tx1"/>
                </a:solidFill>
              </a:rPr>
              <a:t>Because the nuclei are so much more massive than the electrons, the nuclei can be thought to remain stationary while the electrons move in their electric field.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09095" y="2648579"/>
            <a:ext cx="7701710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Molecular </a:t>
            </a:r>
            <a:r>
              <a:rPr lang="en-GB" sz="2800" dirty="0" err="1">
                <a:solidFill>
                  <a:schemeClr val="tx1"/>
                </a:solidFill>
              </a:rPr>
              <a:t>schrödinger</a:t>
            </a:r>
            <a:r>
              <a:rPr lang="en-GB" sz="2800" dirty="0">
                <a:solidFill>
                  <a:schemeClr val="tx1"/>
                </a:solidFill>
              </a:rPr>
              <a:t> equation</a:t>
            </a:r>
          </a:p>
        </p:txBody>
      </p:sp>
      <p:sp>
        <p:nvSpPr>
          <p:cNvPr id="26" name="Down Arrow 25"/>
          <p:cNvSpPr/>
          <p:nvPr/>
        </p:nvSpPr>
        <p:spPr>
          <a:xfrm>
            <a:off x="2960947" y="3684524"/>
            <a:ext cx="791722" cy="484742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Down Arrow 26"/>
          <p:cNvSpPr/>
          <p:nvPr/>
        </p:nvSpPr>
        <p:spPr>
          <a:xfrm>
            <a:off x="7022842" y="3684524"/>
            <a:ext cx="791722" cy="484742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27"/>
          <p:cNvSpPr/>
          <p:nvPr/>
        </p:nvSpPr>
        <p:spPr>
          <a:xfrm>
            <a:off x="371993" y="4267734"/>
            <a:ext cx="420660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Nuclear SE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459950" y="4267734"/>
            <a:ext cx="5877014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Electronic SE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24714" y="3684524"/>
            <a:ext cx="2443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BO approximation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71993" y="5605137"/>
            <a:ext cx="10000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Stop to </a:t>
            </a:r>
            <a:r>
              <a:rPr lang="fi-FI" sz="2400" dirty="0" err="1">
                <a:solidFill>
                  <a:schemeClr val="bg1"/>
                </a:solidFill>
              </a:rPr>
              <a:t>think</a:t>
            </a:r>
            <a:r>
              <a:rPr lang="fi-FI" sz="2400" dirty="0">
                <a:solidFill>
                  <a:schemeClr val="bg1"/>
                </a:solidFill>
              </a:rPr>
              <a:t>: How </a:t>
            </a:r>
            <a:r>
              <a:rPr lang="fi-FI" sz="2400" dirty="0" err="1">
                <a:solidFill>
                  <a:schemeClr val="bg1"/>
                </a:solidFill>
              </a:rPr>
              <a:t>will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wavefunction</a:t>
            </a:r>
            <a:r>
              <a:rPr lang="fi-FI" sz="2400" dirty="0">
                <a:solidFill>
                  <a:schemeClr val="bg1"/>
                </a:solidFill>
              </a:rPr>
              <a:t> look </a:t>
            </a:r>
            <a:r>
              <a:rPr lang="fi-FI" sz="2400" dirty="0" err="1">
                <a:solidFill>
                  <a:schemeClr val="bg1"/>
                </a:solidFill>
              </a:rPr>
              <a:t>after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the</a:t>
            </a:r>
            <a:r>
              <a:rPr lang="fi-FI" sz="2400" dirty="0">
                <a:solidFill>
                  <a:schemeClr val="bg1"/>
                </a:solidFill>
              </a:rPr>
              <a:t> BO-</a:t>
            </a:r>
            <a:r>
              <a:rPr lang="fi-FI" sz="2400" dirty="0" err="1">
                <a:solidFill>
                  <a:schemeClr val="bg1"/>
                </a:solidFill>
              </a:rPr>
              <a:t>approximation</a:t>
            </a:r>
            <a:r>
              <a:rPr lang="fi-FI" sz="2400" dirty="0">
                <a:solidFill>
                  <a:schemeClr val="bg1"/>
                </a:solidFill>
              </a:rPr>
              <a:t>?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0" grpId="1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3902</TotalTime>
  <Words>1150</Words>
  <Application>Microsoft Office PowerPoint</Application>
  <PresentationFormat>Widescreen</PresentationFormat>
  <Paragraphs>123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references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Partanen Lauri</dc:creator>
  <cp:lastModifiedBy>Partanen Lauri</cp:lastModifiedBy>
  <cp:revision>99</cp:revision>
  <dcterms:created xsi:type="dcterms:W3CDTF">2020-01-08T08:28:30Z</dcterms:created>
  <dcterms:modified xsi:type="dcterms:W3CDTF">2021-02-17T08:18:43Z</dcterms:modified>
</cp:coreProperties>
</file>