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7" r:id="rId4"/>
    <p:sldId id="273" r:id="rId5"/>
    <p:sldId id="270" r:id="rId6"/>
    <p:sldId id="268" r:id="rId7"/>
    <p:sldId id="269" r:id="rId8"/>
    <p:sldId id="271" r:id="rId9"/>
    <p:sldId id="272" r:id="rId10"/>
    <p:sldId id="274" r:id="rId11"/>
    <p:sldId id="276" r:id="rId12"/>
    <p:sldId id="277" r:id="rId13"/>
    <p:sldId id="278" r:id="rId14"/>
    <p:sldId id="279" r:id="rId15"/>
    <p:sldId id="28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5.g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250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222884" y="73151"/>
                <a:ext cx="11719180" cy="459295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Example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: If </a:t>
                </a:r>
                <a:r>
                  <a:rPr lang="fi-FI" sz="3600" i="1" dirty="0">
                    <a:solidFill>
                      <a:schemeClr val="bg1"/>
                    </a:solidFill>
                    <a:latin typeface="+mn-lt"/>
                  </a:rPr>
                  <a:t>x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is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the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displacement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from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the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equilibrium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position for a CO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molecule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then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the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lowest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vibrational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state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has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the</a:t>
                </a:r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3600" dirty="0" err="1">
                    <a:solidFill>
                      <a:schemeClr val="bg1"/>
                    </a:solidFill>
                    <a:latin typeface="+mn-lt"/>
                  </a:rPr>
                  <a:t>wavefunction</a:t>
                </a:r>
                <a:endParaRPr lang="fi-FI" sz="3600" dirty="0">
                  <a:solidFill>
                    <a:schemeClr val="bg1"/>
                  </a:solidFill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fi-FI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fi-FI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i-FI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i-FI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fi-FI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i-FI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fi-FI" sz="3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i-FI" sz="3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fi-FI" sz="3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i-FI" sz="3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i-FI" sz="3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</m:rad>
                        <m:r>
                          <a:rPr lang="fi-FI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sSup>
                      <m:sSupPr>
                        <m:ctrlPr>
                          <a:rPr lang="fi-FI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i-FI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i-FI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i-FI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i-FI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i-FI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fi-FI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i-FI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fi-FI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fi-FI" sz="36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:endParaRPr lang="en-GB" sz="3600" dirty="0">
                  <a:solidFill>
                    <a:schemeClr val="bg1"/>
                  </a:solidFill>
                  <a:latin typeface="+mn-lt"/>
                </a:endParaRPr>
              </a:p>
              <a:p>
                <a:endParaRPr lang="en-GB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4" y="73151"/>
                <a:ext cx="11719180" cy="4592955"/>
              </a:xfrm>
              <a:prstGeom prst="rect">
                <a:avLst/>
              </a:prstGeom>
              <a:blipFill>
                <a:blip r:embed="rId4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84" y="2681353"/>
            <a:ext cx="6408420" cy="51158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283696" y="6217920"/>
            <a:ext cx="1060704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030968" y="2681352"/>
            <a:ext cx="1600200" cy="592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1645188" y="619327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x</a:t>
            </a:r>
            <a:endParaRPr lang="en-GB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8368" y="4454429"/>
            <a:ext cx="7701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err="1">
                <a:solidFill>
                  <a:schemeClr val="bg1"/>
                </a:solidFill>
              </a:rPr>
              <a:t>Calculate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the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average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displacement</a:t>
            </a:r>
            <a:r>
              <a:rPr lang="fi-FI" sz="3600" dirty="0">
                <a:solidFill>
                  <a:schemeClr val="bg1"/>
                </a:solidFill>
              </a:rPr>
              <a:t> of </a:t>
            </a:r>
            <a:r>
              <a:rPr lang="fi-FI" sz="3600" dirty="0" err="1">
                <a:solidFill>
                  <a:schemeClr val="bg1"/>
                </a:solidFill>
              </a:rPr>
              <a:t>the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atoms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from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the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equilibrium</a:t>
            </a:r>
            <a:r>
              <a:rPr lang="fi-FI" sz="3600" dirty="0">
                <a:solidFill>
                  <a:schemeClr val="bg1"/>
                </a:solidFill>
              </a:rPr>
              <a:t> position. Is </a:t>
            </a:r>
            <a:r>
              <a:rPr lang="fi-FI" sz="3600" dirty="0" err="1">
                <a:solidFill>
                  <a:schemeClr val="bg1"/>
                </a:solidFill>
              </a:rPr>
              <a:t>your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result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err="1">
                <a:solidFill>
                  <a:schemeClr val="bg1"/>
                </a:solidFill>
              </a:rPr>
              <a:t>sensible</a:t>
            </a:r>
            <a:r>
              <a:rPr lang="fi-FI" sz="3600" dirty="0">
                <a:solidFill>
                  <a:schemeClr val="bg1"/>
                </a:solidFill>
              </a:rPr>
              <a:t>?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32120" y="2512563"/>
            <a:ext cx="2935224" cy="1256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08375" y="2604003"/>
                <a:ext cx="3782714" cy="1165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i-FI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i-FI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i-FI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i-FI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sty m:val="p"/>
                                </m:rPr>
                                <a:rPr lang="fi-FI" sz="2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sty m:val="p"/>
                                </m:rPr>
                                <a:rPr lang="fi-FI" sz="2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375" y="2604003"/>
                <a:ext cx="3782714" cy="1165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2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63" y="3856037"/>
            <a:ext cx="44862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0" y="4068406"/>
            <a:ext cx="5873203" cy="9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3492" y="1469619"/>
            <a:ext cx="11385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Think for yourself: </a:t>
            </a:r>
            <a:r>
              <a:rPr lang="en-US" sz="2800" dirty="0">
                <a:solidFill>
                  <a:schemeClr val="bg1"/>
                </a:solidFill>
              </a:rPr>
              <a:t>(5 mins)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Compare the two pictures. When does the wave have a well-defined momentum, position, and wavelength?</a:t>
            </a:r>
          </a:p>
        </p:txBody>
      </p:sp>
    </p:spTree>
    <p:extLst>
      <p:ext uri="{BB962C8B-B14F-4D97-AF65-F5344CB8AC3E}">
        <p14:creationId xmlns:p14="http://schemas.microsoft.com/office/powerpoint/2010/main" val="186359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04" y="2512025"/>
            <a:ext cx="2613478" cy="2894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94" y="2445969"/>
            <a:ext cx="2368858" cy="2911503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2961662" y="5598740"/>
            <a:ext cx="6105137" cy="24259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205438" y="5443039"/>
                <a:ext cx="8453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≈0, </m:t>
                      </m:r>
                    </m:oMath>
                  </m:oMathPara>
                </a14:m>
                <a:endParaRPr lang="fi-FI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≈∞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438" y="5443039"/>
                <a:ext cx="845360" cy="553998"/>
              </a:xfrm>
              <a:prstGeom prst="rect">
                <a:avLst/>
              </a:prstGeom>
              <a:blipFill>
                <a:blip r:embed="rId6"/>
                <a:stretch>
                  <a:fillRect l="-5755" r="-1439" b="-1208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58104" y="5436969"/>
                <a:ext cx="12035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i-FI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≈0, </m:t>
                      </m:r>
                    </m:oMath>
                  </m:oMathPara>
                </a14:m>
                <a:endParaRPr lang="fi-FI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i-FI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i-FI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≈∞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04" y="5436969"/>
                <a:ext cx="120355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4909786" y="1704697"/>
            <a:ext cx="2296227" cy="716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79360" y="1797650"/>
                <a:ext cx="2205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fi-FI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≥ℏ/2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360" y="1797650"/>
                <a:ext cx="220532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9361333" y="3450294"/>
            <a:ext cx="1110343" cy="34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853257" y="3909401"/>
            <a:ext cx="640190" cy="673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71676" y="3024504"/>
            <a:ext cx="1720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derivative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have</a:t>
            </a:r>
            <a:r>
              <a:rPr lang="fi-FI" dirty="0">
                <a:solidFill>
                  <a:schemeClr val="bg1"/>
                </a:solidFill>
              </a:rPr>
              <a:t> a </a:t>
            </a:r>
            <a:r>
              <a:rPr lang="fi-FI" dirty="0" err="1">
                <a:solidFill>
                  <a:schemeClr val="bg1"/>
                </a:solidFill>
              </a:rPr>
              <a:t>lot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different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values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76" y="3198880"/>
            <a:ext cx="1888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derivative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only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has</a:t>
            </a:r>
            <a:r>
              <a:rPr lang="fi-FI" dirty="0">
                <a:solidFill>
                  <a:schemeClr val="bg1"/>
                </a:solidFill>
              </a:rPr>
              <a:t> a single </a:t>
            </a:r>
            <a:r>
              <a:rPr lang="fi-FI" dirty="0" err="1">
                <a:solidFill>
                  <a:schemeClr val="bg1"/>
                </a:solidFill>
              </a:rPr>
              <a:t>value</a:t>
            </a:r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37437" y="3959399"/>
            <a:ext cx="866055" cy="1113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Heisenberg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4" grpId="0" animBg="1"/>
      <p:bldP spid="25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03492" y="1469619"/>
            <a:ext cx="11385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Think for yourself: </a:t>
            </a:r>
            <a:r>
              <a:rPr lang="en-US" sz="2800" dirty="0">
                <a:solidFill>
                  <a:schemeClr val="bg1"/>
                </a:solidFill>
              </a:rPr>
              <a:t>(5 mins)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Does the uncertainty relation only affect momentum and position? If not, how does one determine whether two quantities are bound by the uncertainty principle?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3792" y="3938748"/>
                <a:ext cx="324441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m:rPr>
                          <m:sty m:val="p"/>
                        </m:rPr>
                        <a:rPr lang="fi-FI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i-FI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fi-FI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i-FI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i-FI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i-FI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fi-FI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fi-FI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92" y="3938748"/>
                <a:ext cx="3244414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570969" y="5725859"/>
            <a:ext cx="3147237" cy="6597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2270" y="5725860"/>
                <a:ext cx="2976071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70" y="5725860"/>
                <a:ext cx="2976071" cy="578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7225269" y="752936"/>
            <a:ext cx="3147237" cy="6597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96570" y="752937"/>
                <a:ext cx="2976071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570" y="752937"/>
                <a:ext cx="2976071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0464" y="1977656"/>
                <a:ext cx="11101946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>
                    <a:solidFill>
                      <a:schemeClr val="bg1"/>
                    </a:solidFill>
                  </a:rPr>
                  <a:t>Example: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Calculate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commutator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fi-FI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 Find two operators for which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4" y="1977656"/>
                <a:ext cx="11101946" cy="1009572"/>
              </a:xfrm>
              <a:prstGeom prst="rect">
                <a:avLst/>
              </a:prstGeom>
              <a:blipFill>
                <a:blip r:embed="rId5"/>
                <a:stretch>
                  <a:fillRect l="-1153" t="-54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0463" y="3566949"/>
                <a:ext cx="106766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sz="2800" dirty="0">
                    <a:solidFill>
                      <a:schemeClr val="bg1"/>
                    </a:solidFill>
                  </a:rPr>
                  <a:t>Answer: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i-FI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i-FI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i-FI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3" y="3566949"/>
                <a:ext cx="10676643" cy="523220"/>
              </a:xfrm>
              <a:prstGeom prst="rect">
                <a:avLst/>
              </a:prstGeom>
              <a:blipFill>
                <a:blip r:embed="rId6"/>
                <a:stretch>
                  <a:fillRect l="-1199" t="-10465" b="-3255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4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492" y="268085"/>
                <a:ext cx="11385015" cy="442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Discuss in breakout rooms: </a:t>
                </a:r>
                <a:r>
                  <a:rPr lang="en-US" sz="2800" dirty="0">
                    <a:solidFill>
                      <a:schemeClr val="bg1"/>
                    </a:solidFill>
                  </a:rPr>
                  <a:t>(10 mins)</a:t>
                </a: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The system is initially in an eigenstate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Explain what happens when the energy of the system is measured with a laser. (What value is obtained and what is the final state of the system?)</a:t>
                </a:r>
              </a:p>
              <a:p>
                <a:pPr marL="514350" indent="-514350">
                  <a:buAutoNum type="arabicParenR"/>
                </a:pPr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FontTx/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The system is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NOT</a:t>
                </a:r>
                <a:r>
                  <a:rPr lang="en-US" sz="2800" dirty="0">
                    <a:solidFill>
                      <a:schemeClr val="bg1"/>
                    </a:solidFill>
                  </a:rPr>
                  <a:t> initially in an eigenstate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Explain what happens when the energy of the system is measured with a laser. (What value is obtained and what is the final state of the system?)</a:t>
                </a:r>
              </a:p>
              <a:p>
                <a:pPr marL="514350" indent="-514350">
                  <a:buAutoNum type="arabicParenR"/>
                </a:pP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92" y="268085"/>
                <a:ext cx="11385015" cy="4424288"/>
              </a:xfrm>
              <a:prstGeom prst="rect">
                <a:avLst/>
              </a:prstGeom>
              <a:blipFill>
                <a:blip r:embed="rId4"/>
                <a:stretch>
                  <a:fillRect l="-1124" t="-137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97D398-41DB-4956-9AD7-6139D9B5960E}"/>
                  </a:ext>
                </a:extLst>
              </p:cNvPr>
              <p:cNvSpPr txBox="1"/>
              <p:nvPr/>
            </p:nvSpPr>
            <p:spPr>
              <a:xfrm>
                <a:off x="4780832" y="4520266"/>
                <a:ext cx="2667974" cy="128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97D398-41DB-4956-9AD7-6139D9B59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32" y="4520266"/>
                <a:ext cx="2667974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E3BE89-D702-43AE-8B35-11636E90C9E0}"/>
              </a:ext>
            </a:extLst>
          </p:cNvPr>
          <p:cNvCxnSpPr/>
          <p:nvPr/>
        </p:nvCxnSpPr>
        <p:spPr>
          <a:xfrm flipH="1" flipV="1">
            <a:off x="6508201" y="5371524"/>
            <a:ext cx="53043" cy="34875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6">
                <a:extLst>
                  <a:ext uri="{FF2B5EF4-FFF2-40B4-BE49-F238E27FC236}">
                    <a16:creationId xmlns:a16="http://schemas.microsoft.com/office/drawing/2014/main" id="{1007CE75-BE14-4196-B825-1C4A87AEB922}"/>
                  </a:ext>
                </a:extLst>
              </p:cNvPr>
              <p:cNvSpPr/>
              <p:nvPr/>
            </p:nvSpPr>
            <p:spPr>
              <a:xfrm>
                <a:off x="5017167" y="5821875"/>
                <a:ext cx="6641433" cy="914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400" dirty="0">
                    <a:solidFill>
                      <a:schemeClr val="tx1"/>
                    </a:solidFill>
                  </a:rPr>
                  <a:t>For a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normalized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wavefunction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i-FI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400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i-FI" sz="2400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i-FI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gives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the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probability</a:t>
                </a:r>
                <a:r>
                  <a:rPr lang="fi-FI" sz="2400" dirty="0">
                    <a:solidFill>
                      <a:schemeClr val="tx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obtaining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the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eigenstate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6">
                <a:extLst>
                  <a:ext uri="{FF2B5EF4-FFF2-40B4-BE49-F238E27FC236}">
                    <a16:creationId xmlns:a16="http://schemas.microsoft.com/office/drawing/2014/main" id="{1007CE75-BE14-4196-B825-1C4A87AEB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67" y="5821875"/>
                <a:ext cx="6641433" cy="914400"/>
              </a:xfrm>
              <a:prstGeom prst="roundRect">
                <a:avLst/>
              </a:prstGeom>
              <a:blipFill>
                <a:blip r:embed="rId6"/>
                <a:stretch>
                  <a:fillRect b="-8387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33CB56F9-C078-40E3-B17F-054B83241504}"/>
              </a:ext>
            </a:extLst>
          </p:cNvPr>
          <p:cNvSpPr/>
          <p:nvPr/>
        </p:nvSpPr>
        <p:spPr>
          <a:xfrm>
            <a:off x="8586518" y="4154198"/>
            <a:ext cx="2636091" cy="983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5A6BDEB-1377-47B9-A0F6-EF4CF9D14EFB}"/>
                  </a:ext>
                </a:extLst>
              </p:cNvPr>
              <p:cNvSpPr/>
              <p:nvPr/>
            </p:nvSpPr>
            <p:spPr>
              <a:xfrm>
                <a:off x="8418197" y="4154198"/>
                <a:ext cx="2694432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Eigenstate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sSub>
                      <m:sSub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5A6BDEB-1377-47B9-A0F6-EF4CF9D14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197" y="4154198"/>
                <a:ext cx="2694432" cy="983218"/>
              </a:xfrm>
              <a:prstGeom prst="rect">
                <a:avLst/>
              </a:prstGeom>
              <a:blipFill>
                <a:blip r:embed="rId7"/>
                <a:stretch>
                  <a:fillRect l="-452" t="-4321" r="-29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162744-19B6-45AF-AA10-9EACDD13E0A7}"/>
              </a:ext>
            </a:extLst>
          </p:cNvPr>
          <p:cNvCxnSpPr/>
          <p:nvPr/>
        </p:nvCxnSpPr>
        <p:spPr>
          <a:xfrm flipH="1">
            <a:off x="7283612" y="4843636"/>
            <a:ext cx="1189575" cy="28682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2311" y="1901577"/>
                <a:ext cx="11385015" cy="225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Work with your pair: </a:t>
                </a:r>
                <a:r>
                  <a:rPr lang="en-US" sz="2800" dirty="0">
                    <a:solidFill>
                      <a:schemeClr val="bg1"/>
                    </a:solidFill>
                  </a:rPr>
                  <a:t>(10 mins)</a:t>
                </a: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1) The system is initially in an eigenstate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Explain what happens when the energy of the system is measured with a laser. (What value is obtained and what is the final state of the system?)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11" y="1901577"/>
                <a:ext cx="11385015" cy="2258311"/>
              </a:xfrm>
              <a:prstGeom prst="rect">
                <a:avLst/>
              </a:prstGeom>
              <a:blipFill>
                <a:blip r:embed="rId4"/>
                <a:stretch>
                  <a:fillRect l="-1071" t="-2703" b="-675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10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0575" y="1912549"/>
                <a:ext cx="11385015" cy="225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Work with your pair: </a:t>
                </a:r>
                <a:r>
                  <a:rPr lang="en-US" sz="2800" dirty="0">
                    <a:solidFill>
                      <a:schemeClr val="bg1"/>
                    </a:solidFill>
                  </a:rPr>
                  <a:t>(5 mins)</a:t>
                </a: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2) The system is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NOT</a:t>
                </a:r>
                <a:r>
                  <a:rPr lang="en-US" sz="2800" dirty="0">
                    <a:solidFill>
                      <a:schemeClr val="bg1"/>
                    </a:solidFill>
                  </a:rPr>
                  <a:t> initially in an eigenstate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Explain what happens when the energy of the system is measured with a laser. (What value is obtained and what is the final state of the system?)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5" y="1912549"/>
                <a:ext cx="11385015" cy="2258311"/>
              </a:xfrm>
              <a:prstGeom prst="rect">
                <a:avLst/>
              </a:prstGeom>
              <a:blipFill>
                <a:blip r:embed="rId4"/>
                <a:stretch>
                  <a:fillRect l="-1125" t="-2703" b="-675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0832" y="4413730"/>
                <a:ext cx="2667974" cy="128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32" y="4413730"/>
                <a:ext cx="2667974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508201" y="5264988"/>
            <a:ext cx="53043" cy="34875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017167" y="5715339"/>
                <a:ext cx="6641433" cy="914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400" dirty="0">
                    <a:solidFill>
                      <a:schemeClr val="tx1"/>
                    </a:solidFill>
                  </a:rPr>
                  <a:t>For a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normalized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wavefunction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i-FI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400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i-FI" sz="2400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i-FI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gives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the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probability</a:t>
                </a:r>
                <a:r>
                  <a:rPr lang="fi-FI" sz="2400" dirty="0">
                    <a:solidFill>
                      <a:schemeClr val="tx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obtaining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the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eigenstate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67" y="5715339"/>
                <a:ext cx="6641433" cy="914400"/>
              </a:xfrm>
              <a:prstGeom prst="roundRect">
                <a:avLst/>
              </a:prstGeom>
              <a:blipFill>
                <a:blip r:embed="rId6"/>
                <a:stretch>
                  <a:fillRect b="-7742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8586518" y="4047662"/>
            <a:ext cx="2636091" cy="983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18197" y="4047662"/>
                <a:ext cx="2694432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Eigenstate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sSub>
                      <m:sSub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197" y="4047662"/>
                <a:ext cx="2694432" cy="983218"/>
              </a:xfrm>
              <a:prstGeom prst="rect">
                <a:avLst/>
              </a:prstGeom>
              <a:blipFill>
                <a:blip r:embed="rId7"/>
                <a:stretch>
                  <a:fillRect l="-452" t="-4969" r="-29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7283612" y="4737100"/>
            <a:ext cx="1189575" cy="28682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2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9C57D04-9DEF-41A2-90F6-BE8EEA4786AC}"/>
              </a:ext>
            </a:extLst>
          </p:cNvPr>
          <p:cNvSpPr/>
          <p:nvPr/>
        </p:nvSpPr>
        <p:spPr>
          <a:xfrm>
            <a:off x="3741001" y="5216078"/>
            <a:ext cx="4343193" cy="12568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260439" y="230659"/>
                <a:ext cx="10651514" cy="24120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Example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: An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electron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going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around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a 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circular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particle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accelerator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in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cern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has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a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normalized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wavefunction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(in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cylindrical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coordinates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) of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form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i-FI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i-FI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i-FI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, </a:t>
                </a:r>
              </a:p>
              <a:p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where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is a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normalized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eigenfunction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angular</a:t>
                </a:r>
                <a:r>
                  <a:rPr lang="fi-FI" sz="2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  <a:latin typeface="+mn-lt"/>
                  </a:rPr>
                  <a:t>momentum</a:t>
                </a:r>
                <a:endParaRPr lang="en-GB" sz="28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9" y="230659"/>
                <a:ext cx="10651514" cy="2412033"/>
              </a:xfrm>
              <a:prstGeom prst="rect">
                <a:avLst/>
              </a:prstGeom>
              <a:blipFill>
                <a:blip r:embed="rId4"/>
                <a:stretch>
                  <a:fillRect l="-1202" t="-7828" r="-1030" b="-1085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8948" y="2378772"/>
                <a:ext cx="8661836" cy="250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i-FI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lphaLcParenR"/>
                </a:pPr>
                <a:r>
                  <a:rPr lang="fi-FI" sz="2800" dirty="0" err="1">
                    <a:solidFill>
                      <a:schemeClr val="bg1"/>
                    </a:solidFill>
                  </a:rPr>
                  <a:t>What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values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can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you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measure</a:t>
                </a:r>
                <a:r>
                  <a:rPr lang="fi-FI" sz="2800" dirty="0">
                    <a:solidFill>
                      <a:schemeClr val="bg1"/>
                    </a:solidFill>
                  </a:rPr>
                  <a:t> for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angular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momentum</a:t>
                </a:r>
                <a:r>
                  <a:rPr lang="fi-FI" sz="2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i-FI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fi-FI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i-FI" sz="28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i-FI" sz="28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</m:oMath>
                </a14:m>
                <a:r>
                  <a:rPr lang="fi-FI" sz="2800" dirty="0">
                    <a:solidFill>
                      <a:schemeClr val="bg1"/>
                    </a:solidFill>
                  </a:rPr>
                  <a:t>, and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with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what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probabilities</a:t>
                </a:r>
                <a:r>
                  <a:rPr lang="fi-FI" sz="2800" dirty="0">
                    <a:solidFill>
                      <a:schemeClr val="bg1"/>
                    </a:solidFill>
                  </a:rPr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fi-FI" sz="2800" dirty="0" err="1">
                    <a:solidFill>
                      <a:schemeClr val="bg1"/>
                    </a:solidFill>
                  </a:rPr>
                  <a:t>Calculate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expectation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value</a:t>
                </a:r>
                <a:r>
                  <a:rPr lang="fi-FI" sz="2800" dirty="0">
                    <a:solidFill>
                      <a:schemeClr val="bg1"/>
                    </a:solidFill>
                  </a:rPr>
                  <a:t> for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angular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momentum</a:t>
                </a:r>
                <a:r>
                  <a:rPr lang="fi-FI" sz="2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48" y="2378772"/>
                <a:ext cx="8661836" cy="2500428"/>
              </a:xfrm>
              <a:prstGeom prst="rect">
                <a:avLst/>
              </a:prstGeom>
              <a:blipFill>
                <a:blip r:embed="rId5"/>
                <a:stretch>
                  <a:fillRect l="-1478" b="-609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09" y="3933114"/>
            <a:ext cx="1911096" cy="171043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60439" y="5190300"/>
            <a:ext cx="2935224" cy="1256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24026" y="849039"/>
                <a:ext cx="2667974" cy="128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i-FI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026" y="849039"/>
                <a:ext cx="2667974" cy="1287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CBE3C-8733-40DD-B2F1-DC236C7DFC78}"/>
                  </a:ext>
                </a:extLst>
              </p:cNvPr>
              <p:cNvSpPr txBox="1"/>
              <p:nvPr/>
            </p:nvSpPr>
            <p:spPr>
              <a:xfrm>
                <a:off x="3832444" y="5216078"/>
                <a:ext cx="4137928" cy="1172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Sup>
                            <m:sSubSupPr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fi-FI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0,  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9CBE3C-8733-40DD-B2F1-DC236C7DF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444" y="5216078"/>
                <a:ext cx="4137928" cy="1172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-163306" y="5281740"/>
                <a:ext cx="3782714" cy="1165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i-FI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i-FI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i-FI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i-FI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sty m:val="p"/>
                                </m:rPr>
                                <a:rPr lang="fi-FI" sz="2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sty m:val="p"/>
                                </m:rPr>
                                <a:rPr lang="fi-FI" sz="2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306" y="5281740"/>
                <a:ext cx="3782714" cy="11654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33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575" y="1466921"/>
            <a:ext cx="1138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Generalizing from the previous example we can connect the expectation value of an operator to the coefficients of the superposition: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35780" y="2932084"/>
                <a:ext cx="5477435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i-FI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780" y="2932084"/>
                <a:ext cx="5477435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8396240" y="2628807"/>
            <a:ext cx="2192594" cy="6184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227918" y="2628807"/>
                <a:ext cx="2694432" cy="537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918" y="2628807"/>
                <a:ext cx="2694432" cy="537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616464" y="4742941"/>
            <a:ext cx="2687326" cy="118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30686" y="4742941"/>
                <a:ext cx="2682529" cy="1086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i-FI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i-FI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i-FI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i-FI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i-FI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i-FI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fi-FI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i-FI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86" y="4742941"/>
                <a:ext cx="2682529" cy="1086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 flipV="1">
            <a:off x="6624585" y="5446035"/>
            <a:ext cx="1498426" cy="576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23011" y="5237948"/>
                <a:ext cx="2463155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Probability of finding the particle in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400" dirty="0">
                    <a:solidFill>
                      <a:schemeClr val="tx1"/>
                    </a:solidFill>
                  </a:rPr>
                  <a:t>!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1" y="5237948"/>
                <a:ext cx="2463155" cy="1569660"/>
              </a:xfrm>
              <a:prstGeom prst="rect">
                <a:avLst/>
              </a:prstGeom>
              <a:blipFill>
                <a:blip r:embed="rId7"/>
                <a:stretch>
                  <a:fillRect t="-2692" b="-7308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8258133" y="3615274"/>
            <a:ext cx="2625720" cy="9457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58134" y="3520427"/>
                <a:ext cx="2625719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i-FI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fi-F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134" y="3520427"/>
                <a:ext cx="2625719" cy="12225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0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 animBg="1"/>
      <p:bldP spid="29" grpId="0"/>
      <p:bldP spid="31" grpId="0" animBg="1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31579" y="1497122"/>
            <a:ext cx="9672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to know operators</a:t>
            </a:r>
            <a:endParaRPr lang="fi-FI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491" y="2754041"/>
            <a:ext cx="11385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group in breakout rooms: </a:t>
            </a:r>
            <a:r>
              <a:rPr lang="en-US" sz="2800" dirty="0">
                <a:solidFill>
                  <a:schemeClr val="bg1"/>
                </a:solidFill>
              </a:rPr>
              <a:t>(10 mins)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Why is the concept of an operator important in quantum mechanics? How are eigenvalues connected to operators? </a:t>
            </a:r>
          </a:p>
          <a:p>
            <a:pPr marL="342900" indent="-34290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How are the concepts of the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 and operator connected? </a:t>
            </a:r>
          </a:p>
          <a:p>
            <a:pPr marL="342900" indent="-34290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Give an example of an operator, its </a:t>
            </a:r>
            <a:r>
              <a:rPr lang="en-US" sz="2800" dirty="0" err="1">
                <a:solidFill>
                  <a:schemeClr val="bg1"/>
                </a:solidFill>
              </a:rPr>
              <a:t>eigenfunction</a:t>
            </a:r>
            <a:r>
              <a:rPr lang="en-US" sz="2800" dirty="0">
                <a:solidFill>
                  <a:schemeClr val="bg1"/>
                </a:solidFill>
              </a:rPr>
              <a:t> and its eigenvalue. </a:t>
            </a:r>
          </a:p>
        </p:txBody>
      </p:sp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314324" y="280737"/>
                <a:ext cx="10030947" cy="1828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 err="1">
                    <a:solidFill>
                      <a:schemeClr val="bg1"/>
                    </a:solidFill>
                  </a:rPr>
                  <a:t>Discussion</a:t>
                </a:r>
                <a:r>
                  <a:rPr lang="fi-FI" sz="2800" dirty="0">
                    <a:solidFill>
                      <a:schemeClr val="bg1"/>
                    </a:solidFill>
                  </a:rPr>
                  <a:t> 1: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We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have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electron</a:t>
                </a:r>
                <a:r>
                  <a:rPr lang="fi-FI" sz="2800" dirty="0">
                    <a:solidFill>
                      <a:schemeClr val="bg1"/>
                    </a:solidFill>
                  </a:rPr>
                  <a:t> in a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hydrogen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atom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originally</a:t>
                </a:r>
                <a:r>
                  <a:rPr lang="fi-FI" sz="2800" dirty="0">
                    <a:solidFill>
                      <a:schemeClr val="bg1"/>
                    </a:solidFill>
                  </a:rPr>
                  <a:t> in a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state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el</m:t>
                        </m:r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i-FI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 Its energy is measured and we obtain the ground state energy. What can you say about the result f the energy is measured again after some time?</a:t>
                </a: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" y="280737"/>
                <a:ext cx="10030947" cy="1828800"/>
              </a:xfrm>
              <a:prstGeom prst="rect">
                <a:avLst/>
              </a:prstGeom>
              <a:blipFill>
                <a:blip r:embed="rId4"/>
                <a:stretch>
                  <a:fillRect l="-1277" t="-1000" r="-1398" b="-5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2631" y="2277979"/>
                <a:ext cx="107241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fi-FI" sz="2400" dirty="0" err="1">
                    <a:solidFill>
                      <a:schemeClr val="bg1"/>
                    </a:solidFill>
                  </a:rPr>
                  <a:t>You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can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obtain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any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four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energies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superposition,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each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fi-FI" sz="2400" dirty="0">
                    <a:solidFill>
                      <a:schemeClr val="bg1"/>
                    </a:solidFill>
                  </a:rPr>
                  <a:t> a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probability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i-FI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4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400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i-FI" sz="2400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i-FI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>
                  <a:buAutoNum type="alphaUcParenR"/>
                </a:pPr>
                <a:r>
                  <a:rPr lang="en-US" sz="2400" dirty="0">
                    <a:solidFill>
                      <a:schemeClr val="bg1"/>
                    </a:solidFill>
                  </a:rPr>
                  <a:t>You will reobtain the ground state energy.</a:t>
                </a:r>
                <a:endParaRPr lang="fi-FI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AutoNum type="alphaUcParenR"/>
                </a:pPr>
                <a:r>
                  <a:rPr lang="fi-FI" sz="2400" dirty="0" err="1">
                    <a:solidFill>
                      <a:schemeClr val="bg1"/>
                    </a:solidFill>
                  </a:rPr>
                  <a:t>You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can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obtain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any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quantized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energies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hydrogen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atom</a:t>
                </a:r>
                <a:r>
                  <a:rPr lang="fi-FI" sz="2400" dirty="0">
                    <a:solidFill>
                      <a:schemeClr val="bg1"/>
                    </a:solidFill>
                  </a:rPr>
                  <a:t>,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not</a:t>
                </a:r>
                <a:r>
                  <a:rPr lang="fi-FI" sz="2400" dirty="0">
                    <a:solidFill>
                      <a:schemeClr val="bg1"/>
                    </a:solidFill>
                  </a:rPr>
                  <a:t> just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those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represented</a:t>
                </a:r>
                <a:r>
                  <a:rPr lang="fi-FI" sz="2400" dirty="0">
                    <a:solidFill>
                      <a:schemeClr val="bg1"/>
                    </a:solidFill>
                  </a:rPr>
                  <a:t> in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superposition.</a:t>
                </a:r>
              </a:p>
              <a:p>
                <a:pPr marL="342900" indent="-342900">
                  <a:buAutoNum type="alphaUcParenR"/>
                </a:pPr>
                <a:r>
                  <a:rPr lang="fi-FI" sz="2400" dirty="0">
                    <a:solidFill>
                      <a:schemeClr val="bg1"/>
                    </a:solidFill>
                  </a:rPr>
                  <a:t>No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clue</a:t>
                </a:r>
                <a:r>
                  <a:rPr lang="fi-FI" sz="2400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1" y="2277979"/>
                <a:ext cx="10724148" cy="2308324"/>
              </a:xfrm>
              <a:prstGeom prst="rect">
                <a:avLst/>
              </a:prstGeom>
              <a:blipFill>
                <a:blip r:embed="rId5"/>
                <a:stretch>
                  <a:fillRect l="-909" t="-2646" r="-227" b="-529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25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314324" y="280737"/>
                <a:ext cx="10030947" cy="1828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/>
                    </a:solidFill>
                  </a:rPr>
                  <a:t>Discussion: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We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have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electron</a:t>
                </a:r>
                <a:r>
                  <a:rPr lang="fi-FI" sz="2800" dirty="0">
                    <a:solidFill>
                      <a:schemeClr val="bg1"/>
                    </a:solidFill>
                  </a:rPr>
                  <a:t> in a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hydrogen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atom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originally</a:t>
                </a:r>
                <a:r>
                  <a:rPr lang="fi-FI" sz="2800" dirty="0">
                    <a:solidFill>
                      <a:schemeClr val="bg1"/>
                    </a:solidFill>
                  </a:rPr>
                  <a:t> in a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state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el</m:t>
                        </m:r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i-FI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 Its energy is measured and we obtain the ground state energy. What can you say about the result f the energy is measured again after some time?</a:t>
                </a: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" y="280737"/>
                <a:ext cx="10030947" cy="1828800"/>
              </a:xfrm>
              <a:prstGeom prst="rect">
                <a:avLst/>
              </a:prstGeom>
              <a:blipFill>
                <a:blip r:embed="rId4"/>
                <a:stretch>
                  <a:fillRect l="-1277" t="-1000" b="-5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2631" y="2277979"/>
                <a:ext cx="107241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fi-FI" sz="2400" dirty="0" err="1">
                    <a:solidFill>
                      <a:schemeClr val="bg1"/>
                    </a:solidFill>
                  </a:rPr>
                  <a:t>You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can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obtain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any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four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energies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superposition,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each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fi-FI" sz="2400" dirty="0">
                    <a:solidFill>
                      <a:schemeClr val="bg1"/>
                    </a:solidFill>
                  </a:rPr>
                  <a:t> a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probability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i-FI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4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400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i-FI" sz="2400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i-FI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>
                  <a:buAutoNum type="alphaUcParenR"/>
                </a:pPr>
                <a:r>
                  <a:rPr lang="en-US" sz="2400" dirty="0">
                    <a:solidFill>
                      <a:srgbClr val="92D050"/>
                    </a:solidFill>
                  </a:rPr>
                  <a:t>You will reobtain the ground state energy.</a:t>
                </a:r>
                <a:endParaRPr lang="fi-FI" sz="2400" dirty="0">
                  <a:solidFill>
                    <a:srgbClr val="92D050"/>
                  </a:solidFill>
                </a:endParaRPr>
              </a:p>
              <a:p>
                <a:pPr marL="342900" indent="-342900">
                  <a:buAutoNum type="alphaUcParenR"/>
                </a:pPr>
                <a:r>
                  <a:rPr lang="fi-FI" sz="2400" dirty="0" err="1">
                    <a:solidFill>
                      <a:schemeClr val="bg1"/>
                    </a:solidFill>
                  </a:rPr>
                  <a:t>You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can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obtain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any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quantized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energies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hydrogen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atom</a:t>
                </a:r>
                <a:r>
                  <a:rPr lang="fi-FI" sz="2400" dirty="0">
                    <a:solidFill>
                      <a:schemeClr val="bg1"/>
                    </a:solidFill>
                  </a:rPr>
                  <a:t>,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not</a:t>
                </a:r>
                <a:r>
                  <a:rPr lang="fi-FI" sz="2400" dirty="0">
                    <a:solidFill>
                      <a:schemeClr val="bg1"/>
                    </a:solidFill>
                  </a:rPr>
                  <a:t> just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those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represented</a:t>
                </a:r>
                <a:r>
                  <a:rPr lang="fi-FI" sz="2400" dirty="0">
                    <a:solidFill>
                      <a:schemeClr val="bg1"/>
                    </a:solidFill>
                  </a:rPr>
                  <a:t> in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superposition.</a:t>
                </a:r>
              </a:p>
              <a:p>
                <a:pPr marL="342900" indent="-342900">
                  <a:buAutoNum type="alphaUcParenR"/>
                </a:pPr>
                <a:r>
                  <a:rPr lang="fi-FI" sz="2400" dirty="0">
                    <a:solidFill>
                      <a:schemeClr val="bg1"/>
                    </a:solidFill>
                  </a:rPr>
                  <a:t>No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clue</a:t>
                </a:r>
                <a:r>
                  <a:rPr lang="fi-FI" sz="2400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1" y="2277979"/>
                <a:ext cx="10724148" cy="2308324"/>
              </a:xfrm>
              <a:prstGeom prst="rect">
                <a:avLst/>
              </a:prstGeom>
              <a:blipFill>
                <a:blip r:embed="rId5"/>
                <a:stretch>
                  <a:fillRect l="-909" t="-2646" r="-227" b="-529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14_03_Figu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93" y="2277979"/>
            <a:ext cx="7642773" cy="34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314324" y="280737"/>
                <a:ext cx="10030947" cy="1828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 err="1">
                    <a:solidFill>
                      <a:schemeClr val="bg1"/>
                    </a:solidFill>
                  </a:rPr>
                  <a:t>Discussion</a:t>
                </a:r>
                <a:r>
                  <a:rPr lang="fi-FI" sz="2800" dirty="0">
                    <a:solidFill>
                      <a:schemeClr val="bg1"/>
                    </a:solidFill>
                  </a:rPr>
                  <a:t> 2: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We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have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electron</a:t>
                </a:r>
                <a:r>
                  <a:rPr lang="fi-FI" sz="2800" dirty="0">
                    <a:solidFill>
                      <a:schemeClr val="bg1"/>
                    </a:solidFill>
                  </a:rPr>
                  <a:t> in a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hydrogen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atom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originally</a:t>
                </a:r>
                <a:r>
                  <a:rPr lang="fi-FI" sz="2800" dirty="0">
                    <a:solidFill>
                      <a:schemeClr val="bg1"/>
                    </a:solidFill>
                  </a:rPr>
                  <a:t> in a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state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el</m:t>
                        </m:r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i-FI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 Its energy is measured and we again obtain the ground state energy. Then we measure its momentum. What can you say about the result of a subsequent energy measurement after some time?</a:t>
                </a: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" y="280737"/>
                <a:ext cx="10030947" cy="1828800"/>
              </a:xfrm>
              <a:prstGeom prst="rect">
                <a:avLst/>
              </a:prstGeom>
              <a:blipFill>
                <a:blip r:embed="rId4"/>
                <a:stretch>
                  <a:fillRect l="-1094" t="-3333" r="-608" b="-6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2631" y="2277979"/>
                <a:ext cx="107241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fi-FI" sz="2400" dirty="0" err="1">
                    <a:solidFill>
                      <a:schemeClr val="bg1"/>
                    </a:solidFill>
                  </a:rPr>
                  <a:t>You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can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obtain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any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four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energies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superposition,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each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fi-FI" sz="2400" dirty="0">
                    <a:solidFill>
                      <a:schemeClr val="bg1"/>
                    </a:solidFill>
                  </a:rPr>
                  <a:t> a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probability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i-FI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4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400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i-FI" sz="2400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i-FI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>
                  <a:buAutoNum type="alphaUcParenR"/>
                </a:pPr>
                <a:r>
                  <a:rPr lang="en-US" sz="2400" dirty="0">
                    <a:solidFill>
                      <a:schemeClr val="bg1"/>
                    </a:solidFill>
                  </a:rPr>
                  <a:t>You will reobtain the ground state energy.</a:t>
                </a:r>
                <a:endParaRPr lang="fi-FI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AutoNum type="alphaUcParenR"/>
                </a:pPr>
                <a:r>
                  <a:rPr lang="fi-FI" sz="2400" dirty="0" err="1">
                    <a:solidFill>
                      <a:schemeClr val="bg1"/>
                    </a:solidFill>
                  </a:rPr>
                  <a:t>You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can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obtain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any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quantized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energies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hydrogen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atom</a:t>
                </a:r>
                <a:r>
                  <a:rPr lang="fi-FI" sz="2400" dirty="0">
                    <a:solidFill>
                      <a:schemeClr val="bg1"/>
                    </a:solidFill>
                  </a:rPr>
                  <a:t>,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not</a:t>
                </a:r>
                <a:r>
                  <a:rPr lang="fi-FI" sz="2400" dirty="0">
                    <a:solidFill>
                      <a:schemeClr val="bg1"/>
                    </a:solidFill>
                  </a:rPr>
                  <a:t> just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those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represented</a:t>
                </a:r>
                <a:r>
                  <a:rPr lang="fi-FI" sz="2400" dirty="0">
                    <a:solidFill>
                      <a:schemeClr val="bg1"/>
                    </a:solidFill>
                  </a:rPr>
                  <a:t> in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superposition.</a:t>
                </a:r>
              </a:p>
              <a:p>
                <a:pPr marL="342900" indent="-342900">
                  <a:buAutoNum type="alphaUcParenR"/>
                </a:pPr>
                <a:r>
                  <a:rPr lang="fi-FI" sz="2400" dirty="0">
                    <a:solidFill>
                      <a:schemeClr val="bg1"/>
                    </a:solidFill>
                  </a:rPr>
                  <a:t>No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clue</a:t>
                </a:r>
                <a:r>
                  <a:rPr lang="fi-FI" sz="2400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1" y="2277979"/>
                <a:ext cx="10724148" cy="2308324"/>
              </a:xfrm>
              <a:prstGeom prst="rect">
                <a:avLst/>
              </a:prstGeom>
              <a:blipFill>
                <a:blip r:embed="rId5"/>
                <a:stretch>
                  <a:fillRect l="-909" t="-2646" r="-227" b="-529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30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314324" y="280737"/>
                <a:ext cx="10030947" cy="1828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 err="1">
                    <a:solidFill>
                      <a:schemeClr val="bg1"/>
                    </a:solidFill>
                  </a:rPr>
                  <a:t>Discussion</a:t>
                </a:r>
                <a:r>
                  <a:rPr lang="fi-FI" sz="2800" dirty="0">
                    <a:solidFill>
                      <a:schemeClr val="bg1"/>
                    </a:solidFill>
                  </a:rPr>
                  <a:t> 2: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We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have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electron</a:t>
                </a:r>
                <a:r>
                  <a:rPr lang="fi-FI" sz="2800" dirty="0">
                    <a:solidFill>
                      <a:schemeClr val="bg1"/>
                    </a:solidFill>
                  </a:rPr>
                  <a:t> in a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hydrogen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atom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originally</a:t>
                </a:r>
                <a:r>
                  <a:rPr lang="fi-FI" sz="2800" dirty="0">
                    <a:solidFill>
                      <a:schemeClr val="bg1"/>
                    </a:solidFill>
                  </a:rPr>
                  <a:t> in a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state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el</m:t>
                        </m:r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i-FI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i-FI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 Its energy is measured and we again obtain the ground state energy. Then we measure its momentum. What can you say about the result of a subsequent energy measurement after some time if we know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  <m:r>
                          <a:rPr lang="en-US" altLang="en-US" sz="2800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altLang="en-US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i-FI" altLang="en-US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fi-FI" altLang="en-US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i-FI" alt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" y="280737"/>
                <a:ext cx="10030947" cy="1828800"/>
              </a:xfrm>
              <a:prstGeom prst="rect">
                <a:avLst/>
              </a:prstGeom>
              <a:blipFill>
                <a:blip r:embed="rId4"/>
                <a:stretch>
                  <a:fillRect l="-1094" t="-4333" r="-608" b="-633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2631" y="2277979"/>
                <a:ext cx="107241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fi-FI" sz="2400" dirty="0" err="1">
                    <a:solidFill>
                      <a:schemeClr val="bg1"/>
                    </a:solidFill>
                  </a:rPr>
                  <a:t>You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can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obtain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any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four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energies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400" dirty="0">
                    <a:solidFill>
                      <a:schemeClr val="bg1"/>
                    </a:solidFill>
                  </a:rPr>
                  <a:t> superposition,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each</a:t>
                </a:r>
                <a:r>
                  <a:rPr lang="fi-FI" sz="2400" dirty="0">
                    <a:solidFill>
                      <a:schemeClr val="bg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with</a:t>
                </a:r>
                <a:r>
                  <a:rPr lang="fi-FI" sz="2400" dirty="0">
                    <a:solidFill>
                      <a:schemeClr val="bg1"/>
                    </a:solidFill>
                  </a:rPr>
                  <a:t> a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probability</a:t>
                </a:r>
                <a:r>
                  <a:rPr lang="fi-FI" sz="2400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i-FI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4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400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i-FI" sz="2400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i-FI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>
                  <a:buAutoNum type="alphaUcParenR"/>
                </a:pPr>
                <a:r>
                  <a:rPr lang="en-US" sz="2400" dirty="0">
                    <a:solidFill>
                      <a:schemeClr val="bg1"/>
                    </a:solidFill>
                  </a:rPr>
                  <a:t>You will reobtain the ground state energy.</a:t>
                </a:r>
                <a:endParaRPr lang="fi-FI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AutoNum type="alphaUcParenR"/>
                </a:pPr>
                <a:r>
                  <a:rPr lang="fi-FI" sz="2400" dirty="0" err="1">
                    <a:solidFill>
                      <a:srgbClr val="92D050"/>
                    </a:solidFill>
                  </a:rPr>
                  <a:t>You</a:t>
                </a:r>
                <a:r>
                  <a:rPr lang="fi-FI" sz="2400" dirty="0">
                    <a:solidFill>
                      <a:srgbClr val="92D050"/>
                    </a:solidFill>
                  </a:rPr>
                  <a:t>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can</a:t>
                </a:r>
                <a:r>
                  <a:rPr lang="fi-FI" sz="2400" dirty="0">
                    <a:solidFill>
                      <a:srgbClr val="92D050"/>
                    </a:solidFill>
                  </a:rPr>
                  <a:t>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obtain</a:t>
                </a:r>
                <a:r>
                  <a:rPr lang="fi-FI" sz="2400" dirty="0">
                    <a:solidFill>
                      <a:srgbClr val="92D050"/>
                    </a:solidFill>
                  </a:rPr>
                  <a:t>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any</a:t>
                </a:r>
                <a:r>
                  <a:rPr lang="fi-FI" sz="2400" dirty="0">
                    <a:solidFill>
                      <a:srgbClr val="92D050"/>
                    </a:solidFill>
                  </a:rPr>
                  <a:t> of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the</a:t>
                </a:r>
                <a:r>
                  <a:rPr lang="fi-FI" sz="2400" dirty="0">
                    <a:solidFill>
                      <a:srgbClr val="92D050"/>
                    </a:solidFill>
                  </a:rPr>
                  <a:t>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quantized</a:t>
                </a:r>
                <a:r>
                  <a:rPr lang="fi-FI" sz="2400" dirty="0">
                    <a:solidFill>
                      <a:srgbClr val="92D050"/>
                    </a:solidFill>
                  </a:rPr>
                  <a:t>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energies</a:t>
                </a:r>
                <a:r>
                  <a:rPr lang="fi-FI" sz="2400" dirty="0">
                    <a:solidFill>
                      <a:srgbClr val="92D050"/>
                    </a:solidFill>
                  </a:rPr>
                  <a:t> of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the</a:t>
                </a:r>
                <a:r>
                  <a:rPr lang="fi-FI" sz="2400" dirty="0">
                    <a:solidFill>
                      <a:srgbClr val="92D050"/>
                    </a:solidFill>
                  </a:rPr>
                  <a:t>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hydrogen</a:t>
                </a:r>
                <a:r>
                  <a:rPr lang="fi-FI" sz="2400" dirty="0">
                    <a:solidFill>
                      <a:srgbClr val="92D050"/>
                    </a:solidFill>
                  </a:rPr>
                  <a:t>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atom</a:t>
                </a:r>
                <a:r>
                  <a:rPr lang="fi-FI" sz="2400" dirty="0">
                    <a:solidFill>
                      <a:srgbClr val="92D050"/>
                    </a:solidFill>
                  </a:rPr>
                  <a:t>,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not</a:t>
                </a:r>
                <a:r>
                  <a:rPr lang="fi-FI" sz="2400" dirty="0">
                    <a:solidFill>
                      <a:srgbClr val="92D050"/>
                    </a:solidFill>
                  </a:rPr>
                  <a:t> just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those</a:t>
                </a:r>
                <a:r>
                  <a:rPr lang="fi-FI" sz="2400" dirty="0">
                    <a:solidFill>
                      <a:srgbClr val="92D050"/>
                    </a:solidFill>
                  </a:rPr>
                  <a:t>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represented</a:t>
                </a:r>
                <a:r>
                  <a:rPr lang="fi-FI" sz="2400" dirty="0">
                    <a:solidFill>
                      <a:srgbClr val="92D050"/>
                    </a:solidFill>
                  </a:rPr>
                  <a:t> in </a:t>
                </a:r>
                <a:r>
                  <a:rPr lang="fi-FI" sz="2400" dirty="0" err="1">
                    <a:solidFill>
                      <a:srgbClr val="92D050"/>
                    </a:solidFill>
                  </a:rPr>
                  <a:t>the</a:t>
                </a:r>
                <a:r>
                  <a:rPr lang="fi-FI" sz="2400" dirty="0">
                    <a:solidFill>
                      <a:srgbClr val="92D050"/>
                    </a:solidFill>
                  </a:rPr>
                  <a:t> superposition.</a:t>
                </a:r>
              </a:p>
              <a:p>
                <a:pPr marL="342900" indent="-342900">
                  <a:buAutoNum type="alphaUcParenR"/>
                </a:pPr>
                <a:r>
                  <a:rPr lang="fi-FI" sz="2400" dirty="0">
                    <a:solidFill>
                      <a:schemeClr val="bg1"/>
                    </a:solidFill>
                  </a:rPr>
                  <a:t>No </a:t>
                </a:r>
                <a:r>
                  <a:rPr lang="fi-FI" sz="2400" dirty="0" err="1">
                    <a:solidFill>
                      <a:schemeClr val="bg1"/>
                    </a:solidFill>
                  </a:rPr>
                  <a:t>clue</a:t>
                </a:r>
                <a:r>
                  <a:rPr lang="fi-FI" sz="2400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1" y="2277979"/>
                <a:ext cx="10724148" cy="2308324"/>
              </a:xfrm>
              <a:prstGeom prst="rect">
                <a:avLst/>
              </a:prstGeom>
              <a:blipFill>
                <a:blip r:embed="rId5"/>
                <a:stretch>
                  <a:fillRect l="-909" t="-2646" r="-227" b="-529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071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062" y="643697"/>
                <a:ext cx="12041841" cy="96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bg1"/>
                    </a:solidFill>
                  </a:rPr>
                  <a:t>Presemo</a:t>
                </a:r>
                <a:r>
                  <a:rPr lang="en-US" sz="2800" dirty="0">
                    <a:solidFill>
                      <a:schemeClr val="bg1"/>
                    </a:solidFill>
                  </a:rPr>
                  <a:t>: Which of the following functions are eigenfunctions of both the momentum</a:t>
                </a:r>
                <a:r>
                  <a:rPr lang="en-GB" sz="2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, and the kinetic energy operator,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?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2" y="643697"/>
                <a:ext cx="12041841" cy="965649"/>
              </a:xfrm>
              <a:prstGeom prst="rect">
                <a:avLst/>
              </a:prstGeom>
              <a:blipFill>
                <a:blip r:embed="rId5"/>
                <a:stretch>
                  <a:fillRect l="-1063" t="-6329" b="-177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PAnswers"/>
              <p:cNvSpPr txBox="1">
                <a:spLocks/>
              </p:cNvSpPr>
              <p:nvPr>
                <p:custDataLst>
                  <p:tags r:id="rId1"/>
                </p:custDataLst>
              </p:nvPr>
            </p:nvSpPr>
            <p:spPr>
              <a:xfrm>
                <a:off x="1148898" y="2136933"/>
                <a:ext cx="3496235" cy="30202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lnSpc>
                    <a:spcPct val="100000"/>
                  </a:lnSpc>
                  <a:spcBef>
                    <a:spcPct val="20000"/>
                  </a:spcBef>
                  <a:buFont typeface="Arial" panose="020B0604020202020204" pitchFamily="34" charset="0"/>
                  <a:buAutoNum type="alphaUcPeriod"/>
                </a:pPr>
                <a:r>
                  <a:rPr lang="fi-FI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i-FI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fi-FI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sz="3200" dirty="0">
                  <a:solidFill>
                    <a:schemeClr val="bg1"/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spcBef>
                    <a:spcPct val="20000"/>
                  </a:spcBef>
                  <a:buFont typeface="Arial" panose="020B0604020202020204" pitchFamily="34" charset="0"/>
                  <a:buAutoNum type="alphaUcPeriod"/>
                </a:pPr>
                <a:r>
                  <a:rPr lang="fi-FI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i-FI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bg1"/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spcBef>
                    <a:spcPct val="20000"/>
                  </a:spcBef>
                  <a:buFont typeface="Arial" panose="020B0604020202020204" pitchFamily="34" charset="0"/>
                  <a:buAutoNum type="alphaUcPeriod"/>
                </a:pPr>
                <a:r>
                  <a:rPr lang="fi-FI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i-FI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i-FI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PAnswers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148898" y="2136933"/>
                <a:ext cx="3496235" cy="3020283"/>
              </a:xfrm>
              <a:prstGeom prst="rect">
                <a:avLst/>
              </a:prstGeom>
              <a:blipFill>
                <a:blip r:embed="rId7"/>
                <a:stretch>
                  <a:fillRect l="-4530" t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596" y="2349012"/>
                <a:ext cx="1553364" cy="818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596" y="2349012"/>
                <a:ext cx="1553364" cy="8180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50982" y="4343360"/>
                <a:ext cx="2442592" cy="956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82" y="4343360"/>
                <a:ext cx="2442592" cy="9569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99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062" y="643697"/>
                <a:ext cx="12041841" cy="96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Presemo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 </a:t>
                </a:r>
                <a:r>
                  <a:rPr lang="en-US" sz="2800" dirty="0">
                    <a:solidFill>
                      <a:schemeClr val="bg1"/>
                    </a:solidFill>
                  </a:rPr>
                  <a:t>Which of the following functions are eigenfunctions of both the momentum</a:t>
                </a:r>
                <a:r>
                  <a:rPr lang="en-GB" sz="2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, and the kinetic energy operator,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?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2" y="643697"/>
                <a:ext cx="12041841" cy="965649"/>
              </a:xfrm>
              <a:prstGeom prst="rect">
                <a:avLst/>
              </a:prstGeom>
              <a:blipFill>
                <a:blip r:embed="rId5"/>
                <a:stretch>
                  <a:fillRect l="-1063" t="-6329" b="-177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PAnswers"/>
              <p:cNvSpPr txBox="1">
                <a:spLocks/>
              </p:cNvSpPr>
              <p:nvPr>
                <p:custDataLst>
                  <p:tags r:id="rId1"/>
                </p:custDataLst>
              </p:nvPr>
            </p:nvSpPr>
            <p:spPr>
              <a:xfrm>
                <a:off x="1148898" y="2136933"/>
                <a:ext cx="3496235" cy="30202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lnSpc>
                    <a:spcPct val="100000"/>
                  </a:lnSpc>
                  <a:spcBef>
                    <a:spcPct val="20000"/>
                  </a:spcBef>
                  <a:buFont typeface="Arial" panose="020B0604020202020204" pitchFamily="34" charset="0"/>
                  <a:buAutoNum type="alphaUcPeriod"/>
                </a:pPr>
                <a:r>
                  <a:rPr lang="fi-FI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i-FI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fi-FI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sz="3200" dirty="0">
                  <a:solidFill>
                    <a:schemeClr val="bg1"/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spcBef>
                    <a:spcPct val="20000"/>
                  </a:spcBef>
                  <a:buFont typeface="Arial" panose="020B0604020202020204" pitchFamily="34" charset="0"/>
                  <a:buAutoNum type="alphaUcPeriod"/>
                </a:pPr>
                <a:r>
                  <a:rPr lang="fi-FI" sz="3200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320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320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320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i-FI" sz="320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bg1"/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spcBef>
                    <a:spcPct val="20000"/>
                  </a:spcBef>
                  <a:buFont typeface="Arial" panose="020B0604020202020204" pitchFamily="34" charset="0"/>
                  <a:buAutoNum type="alphaUcPeriod"/>
                </a:pPr>
                <a:r>
                  <a:rPr lang="fi-FI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i-FI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i-FI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PAnswers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148898" y="2136933"/>
                <a:ext cx="3496235" cy="3020283"/>
              </a:xfrm>
              <a:prstGeom prst="rect">
                <a:avLst/>
              </a:prstGeom>
              <a:blipFill>
                <a:blip r:embed="rId7"/>
                <a:stretch>
                  <a:fillRect l="-4530" t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CD14A-4EE4-413E-8CC4-BA0FAF3E2AEB}"/>
                  </a:ext>
                </a:extLst>
              </p:cNvPr>
              <p:cNvSpPr txBox="1"/>
              <p:nvPr/>
            </p:nvSpPr>
            <p:spPr>
              <a:xfrm>
                <a:off x="6895596" y="2349012"/>
                <a:ext cx="1553364" cy="818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CD14A-4EE4-413E-8CC4-BA0FAF3E2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596" y="2349012"/>
                <a:ext cx="1553364" cy="8180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B4BA39-1596-4016-95B5-869B1058AF26}"/>
                  </a:ext>
                </a:extLst>
              </p:cNvPr>
              <p:cNvSpPr txBox="1"/>
              <p:nvPr/>
            </p:nvSpPr>
            <p:spPr>
              <a:xfrm>
                <a:off x="6450982" y="4343360"/>
                <a:ext cx="2442592" cy="956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B4BA39-1596-4016-95B5-869B1058A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82" y="4343360"/>
                <a:ext cx="2442592" cy="9569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69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063" y="643697"/>
                <a:ext cx="115760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Let’s look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GB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fi-FI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fi-FI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fi-FI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more carefully. Even though it is not an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eigenfunction</a:t>
                </a:r>
                <a:r>
                  <a:rPr lang="en-US" sz="2800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can it be related to true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eigenfunctions</a:t>
                </a:r>
                <a:r>
                  <a:rPr lang="en-US" sz="2800" dirty="0">
                    <a:solidFill>
                      <a:schemeClr val="bg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3" y="643697"/>
                <a:ext cx="11576010" cy="954107"/>
              </a:xfrm>
              <a:prstGeom prst="rect">
                <a:avLst/>
              </a:prstGeom>
              <a:blipFill>
                <a:blip r:embed="rId4"/>
                <a:stretch>
                  <a:fillRect l="-1106" t="-6410" b="-1794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57282" y="1881268"/>
                <a:ext cx="547743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e>
                      </m:func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sSup>
                        <m:sSupPr>
                          <m:ctrlPr>
                            <a:rPr lang="fi-FI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i-FI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  <m:r>
                        <a:rPr lang="en-GB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sSup>
                        <m:sSupPr>
                          <m:ctrlPr>
                            <a:rPr lang="fi-FI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i-FI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i-FI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282" y="1881268"/>
                <a:ext cx="5477435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43729" y="3605296"/>
            <a:ext cx="10462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</a:rPr>
              <a:t>In general, </a:t>
            </a:r>
            <a:r>
              <a:rPr lang="fi-FI" sz="2800" dirty="0" err="1">
                <a:solidFill>
                  <a:schemeClr val="bg1"/>
                </a:solidFill>
              </a:rPr>
              <a:t>we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can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represent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any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function</a:t>
            </a:r>
            <a:r>
              <a:rPr lang="fi-FI" sz="2800" dirty="0">
                <a:solidFill>
                  <a:schemeClr val="bg1"/>
                </a:solidFill>
              </a:rPr>
              <a:t> as a </a:t>
            </a:r>
            <a:r>
              <a:rPr lang="fi-FI" sz="2800" dirty="0" err="1">
                <a:solidFill>
                  <a:schemeClr val="bg1"/>
                </a:solidFill>
              </a:rPr>
              <a:t>sum</a:t>
            </a:r>
            <a:r>
              <a:rPr lang="fi-FI" sz="2800" dirty="0">
                <a:solidFill>
                  <a:schemeClr val="bg1"/>
                </a:solidFill>
              </a:rPr>
              <a:t> of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eigenfunctions</a:t>
            </a:r>
            <a:r>
              <a:rPr lang="fi-FI" sz="2800" dirty="0">
                <a:solidFill>
                  <a:schemeClr val="bg1"/>
                </a:solidFill>
              </a:rPr>
              <a:t> of an </a:t>
            </a:r>
            <a:r>
              <a:rPr lang="fi-FI" sz="2800" dirty="0" err="1">
                <a:solidFill>
                  <a:schemeClr val="bg1"/>
                </a:solidFill>
              </a:rPr>
              <a:t>operator</a:t>
            </a:r>
            <a:r>
              <a:rPr lang="fi-FI" sz="2800" dirty="0">
                <a:solidFill>
                  <a:schemeClr val="bg1"/>
                </a:solidFill>
              </a:rPr>
              <a:t> (as long as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eigenfunctions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form</a:t>
            </a:r>
            <a:r>
              <a:rPr lang="fi-FI" sz="2800" dirty="0">
                <a:solidFill>
                  <a:schemeClr val="bg1"/>
                </a:solidFill>
              </a:rPr>
              <a:t> a </a:t>
            </a:r>
            <a:r>
              <a:rPr lang="fi-FI" sz="2800" dirty="0" err="1">
                <a:solidFill>
                  <a:schemeClr val="bg1"/>
                </a:solidFill>
              </a:rPr>
              <a:t>complete</a:t>
            </a:r>
            <a:r>
              <a:rPr lang="fi-FI" sz="2800" dirty="0">
                <a:solidFill>
                  <a:schemeClr val="bg1"/>
                </a:solidFill>
              </a:rPr>
              <a:t> set)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57281" y="4975800"/>
                <a:ext cx="5477435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281" y="4975800"/>
                <a:ext cx="5477435" cy="11378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27476" y="5374563"/>
                <a:ext cx="1402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Note!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476" y="5374563"/>
                <a:ext cx="1402885" cy="369332"/>
              </a:xfrm>
              <a:prstGeom prst="rect">
                <a:avLst/>
              </a:prstGeom>
              <a:blipFill>
                <a:blip r:embed="rId7"/>
                <a:stretch>
                  <a:fillRect l="-3913" t="-10000" b="-2666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46355" y="6137448"/>
                <a:ext cx="70573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is a </a:t>
                </a:r>
                <a:r>
                  <a:rPr lang="en-GB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superposition</a:t>
                </a:r>
                <a:r>
                  <a:rPr lang="en-GB" sz="2800" dirty="0">
                    <a:solidFill>
                      <a:schemeClr val="bg1"/>
                    </a:solidFill>
                  </a:rPr>
                  <a:t> of the functions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55" y="6137448"/>
                <a:ext cx="7057381" cy="523220"/>
              </a:xfrm>
              <a:prstGeom prst="rect">
                <a:avLst/>
              </a:prstGeom>
              <a:blipFill>
                <a:blip r:embed="rId8"/>
                <a:stretch>
                  <a:fillRect l="-1813" t="-11628" r="-777" b="-3255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357281" y="1931905"/>
            <a:ext cx="4968327" cy="325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81" y="1931092"/>
            <a:ext cx="5079883" cy="31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48802" y="1267804"/>
                <a:ext cx="11851758" cy="1442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i-FI" dirty="0">
                    <a:solidFill>
                      <a:schemeClr val="bg1"/>
                    </a:solidFill>
                  </a:rPr>
                  <a:t>Exercise: </a:t>
                </a:r>
                <a:r>
                  <a:rPr lang="fi-FI" dirty="0" err="1">
                    <a:solidFill>
                      <a:schemeClr val="bg1"/>
                    </a:solidFill>
                  </a:rPr>
                  <a:t>Assume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that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your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particle</a:t>
                </a:r>
                <a:r>
                  <a:rPr lang="fi-FI" dirty="0">
                    <a:solidFill>
                      <a:schemeClr val="bg1"/>
                    </a:solidFill>
                  </a:rPr>
                  <a:t> is </a:t>
                </a:r>
                <a:r>
                  <a:rPr lang="fi-FI" dirty="0" err="1">
                    <a:solidFill>
                      <a:schemeClr val="bg1"/>
                    </a:solidFill>
                  </a:rPr>
                  <a:t>between</a:t>
                </a:r>
                <a:r>
                  <a:rPr lang="fi-FI" dirty="0">
                    <a:solidFill>
                      <a:schemeClr val="bg1"/>
                    </a:solidFill>
                  </a:rPr>
                  <a:t> [-</a:t>
                </a:r>
                <a:r>
                  <a:rPr lang="fi-FI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i-FI" dirty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fi-FI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i-FI" dirty="0">
                    <a:solidFill>
                      <a:schemeClr val="bg1"/>
                    </a:solidFill>
                  </a:rPr>
                  <a:t>] and </a:t>
                </a:r>
                <a:r>
                  <a:rPr lang="fi-FI" dirty="0" err="1">
                    <a:solidFill>
                      <a:schemeClr val="bg1"/>
                    </a:solidFill>
                  </a:rPr>
                  <a:t>its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has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form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i-FI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, what can you say about the integrals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fi-FI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sSubSup>
                          <m:sSubSupPr>
                            <m:ctrlP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fi-FI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i-FI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02" y="1267804"/>
                <a:ext cx="11851758" cy="1442781"/>
              </a:xfrm>
              <a:prstGeom prst="rect">
                <a:avLst/>
              </a:prstGeom>
              <a:blipFill>
                <a:blip r:embed="rId4"/>
                <a:stretch>
                  <a:fillRect l="-1080" t="-7173" b="-379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69022" y="2853056"/>
                <a:ext cx="4137928" cy="1172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Sup>
                            <m:sSubSup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fi-FI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0,  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i-FI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022" y="2853056"/>
                <a:ext cx="4137928" cy="1172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4843129" y="4242958"/>
            <a:ext cx="2317898" cy="26524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54370" y="4730733"/>
                <a:ext cx="8495414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sz="2800" dirty="0">
                    <a:solidFill>
                      <a:schemeClr val="bg1"/>
                    </a:solidFill>
                  </a:rPr>
                  <a:t>More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generally</a:t>
                </a:r>
                <a:r>
                  <a:rPr lang="fi-FI" sz="2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800" dirty="0"/>
                  <a:t> </a:t>
                </a:r>
                <a:r>
                  <a:rPr lang="fi-FI" sz="2800" dirty="0">
                    <a:solidFill>
                      <a:schemeClr val="bg1"/>
                    </a:solidFill>
                  </a:rPr>
                  <a:t>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are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orthogonal</a:t>
                </a:r>
                <a:r>
                  <a:rPr lang="fi-FI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if</a:t>
                </a:r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70" y="4730733"/>
                <a:ext cx="8495414" cy="557910"/>
              </a:xfrm>
              <a:prstGeom prst="rect">
                <a:avLst/>
              </a:prstGeom>
              <a:blipFill>
                <a:blip r:embed="rId6"/>
                <a:stretch>
                  <a:fillRect l="-1508" t="-9783" b="-2391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79440" y="5397207"/>
                <a:ext cx="4045275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i-FI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fi-FI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m:rPr>
                          <m:sty m:val="p"/>
                        </m:rPr>
                        <a:rPr lang="fi-FI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kun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40" y="5397207"/>
                <a:ext cx="4045275" cy="1061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27" y="2901842"/>
            <a:ext cx="3241713" cy="32127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1" y="338424"/>
            <a:ext cx="7052438" cy="20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Hermitian operators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75" y="2106341"/>
            <a:ext cx="11385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Think for yourself: </a:t>
            </a:r>
            <a:r>
              <a:rPr lang="en-US" sz="2800" dirty="0">
                <a:solidFill>
                  <a:schemeClr val="bg1"/>
                </a:solidFill>
              </a:rPr>
              <a:t>(5 mins)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are Hermitian operators?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2) What qualities do Hermitian operators have that make them central for quantum mechanics?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3) What is the Hamiltonian operator? Is it Hermitian?</a:t>
            </a:r>
          </a:p>
        </p:txBody>
      </p:sp>
    </p:spTree>
    <p:extLst>
      <p:ext uri="{BB962C8B-B14F-4D97-AF65-F5344CB8AC3E}">
        <p14:creationId xmlns:p14="http://schemas.microsoft.com/office/powerpoint/2010/main" val="120485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wavefunction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2"/>
          <p:cNvSpPr/>
          <p:nvPr/>
        </p:nvSpPr>
        <p:spPr>
          <a:xfrm>
            <a:off x="4373729" y="3209911"/>
            <a:ext cx="3540889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123222" y="3167627"/>
            <a:ext cx="3249786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276" y="3209911"/>
            <a:ext cx="3144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Find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out 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system’s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400" dirty="0" err="1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Hamiltonian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400" dirty="0" err="1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operator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approximations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etc.)</a:t>
            </a:r>
          </a:p>
        </p:txBody>
      </p:sp>
      <p:sp>
        <p:nvSpPr>
          <p:cNvPr id="12" name="Down Arrow 11"/>
          <p:cNvSpPr/>
          <p:nvPr/>
        </p:nvSpPr>
        <p:spPr>
          <a:xfrm rot="16200000">
            <a:off x="3316635" y="3562581"/>
            <a:ext cx="1133672" cy="48853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420940" y="3209911"/>
            <a:ext cx="349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Solve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eigenfunctions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Hamiltonian</a:t>
            </a:r>
            <a:r>
              <a:rPr lang="fi-FI" sz="2400" dirty="0"/>
              <a:t> to </a:t>
            </a:r>
            <a:r>
              <a:rPr lang="fi-FI" sz="2400" dirty="0" err="1"/>
              <a:t>obtain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wavefunction</a:t>
            </a:r>
            <a:r>
              <a:rPr lang="fi-FI" sz="2400" dirty="0"/>
              <a:t> </a:t>
            </a:r>
            <a:r>
              <a:rPr lang="el-GR" sz="2400" i="1" dirty="0"/>
              <a:t>ψ</a:t>
            </a:r>
            <a:endParaRPr lang="en-GB" sz="2400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7746844" y="3562581"/>
            <a:ext cx="1133672" cy="48853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2"/>
          <p:cNvSpPr/>
          <p:nvPr/>
        </p:nvSpPr>
        <p:spPr>
          <a:xfrm>
            <a:off x="8755145" y="3196216"/>
            <a:ext cx="3021726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7844" y="3240012"/>
            <a:ext cx="3021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wavefunction</a:t>
            </a:r>
            <a:r>
              <a:rPr lang="fi-FI" sz="2400" dirty="0"/>
              <a:t> to </a:t>
            </a:r>
            <a:r>
              <a:rPr lang="fi-FI" sz="2400" dirty="0" err="1"/>
              <a:t>calculate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desired</a:t>
            </a:r>
            <a:r>
              <a:rPr lang="fi-FI" sz="2400" dirty="0"/>
              <a:t> </a:t>
            </a:r>
            <a:r>
              <a:rPr lang="fi-FI" sz="2400" dirty="0" err="1"/>
              <a:t>properties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10208311" y="1916573"/>
            <a:ext cx="6174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?</a:t>
            </a:r>
            <a:endParaRPr lang="en-GB" sz="8000" dirty="0"/>
          </a:p>
        </p:txBody>
      </p:sp>
      <p:sp>
        <p:nvSpPr>
          <p:cNvPr id="18" name="Rectangle 17"/>
          <p:cNvSpPr/>
          <p:nvPr/>
        </p:nvSpPr>
        <p:spPr>
          <a:xfrm>
            <a:off x="8516886" y="2430911"/>
            <a:ext cx="444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?</a:t>
            </a:r>
            <a:endParaRPr lang="en-GB" sz="4800" dirty="0"/>
          </a:p>
        </p:txBody>
      </p:sp>
      <p:sp>
        <p:nvSpPr>
          <p:cNvPr id="19" name="Rectangle 18"/>
          <p:cNvSpPr/>
          <p:nvPr/>
        </p:nvSpPr>
        <p:spPr>
          <a:xfrm>
            <a:off x="11676372" y="3088378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85203" y="3836110"/>
            <a:ext cx="6174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?</a:t>
            </a:r>
            <a:endParaRPr lang="en-GB" sz="8000" dirty="0"/>
          </a:p>
        </p:txBody>
      </p:sp>
      <p:sp>
        <p:nvSpPr>
          <p:cNvPr id="21" name="Rectangle 20"/>
          <p:cNvSpPr/>
          <p:nvPr/>
        </p:nvSpPr>
        <p:spPr>
          <a:xfrm>
            <a:off x="9323509" y="4699849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677063" y="4169921"/>
            <a:ext cx="444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593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expectation value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75" y="2106341"/>
            <a:ext cx="11385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Think for yourself: </a:t>
            </a:r>
            <a:r>
              <a:rPr lang="en-US" sz="2800" dirty="0">
                <a:solidFill>
                  <a:schemeClr val="bg1"/>
                </a:solidFill>
              </a:rPr>
              <a:t>(2 mins)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is the expectation value and how do you calculate it? How does the expectation value relate to measurements made on the quantum mechanical system described by the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67428" y="4923321"/>
            <a:ext cx="2935224" cy="1256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43683" y="5014761"/>
                <a:ext cx="3782714" cy="1165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i-FI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i-FI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fi-FI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i-FI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i-FI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sty m:val="p"/>
                                </m:rPr>
                                <a:rPr lang="fi-FI" sz="2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i-FI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sty m:val="p"/>
                                </m:rPr>
                                <a:rPr lang="fi-FI" sz="2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i-FI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683" y="5014761"/>
                <a:ext cx="3782714" cy="11654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7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60"/>
  <p:tag name="FONTSIZE" val="32"/>
  <p:tag name="BULLETTYPE" val="ppBulletArabicPeriod"/>
  <p:tag name="ANSWERTEXT" val=" sin 𝑘𝑥 &#10; cos 𝑘𝑥 &#10; 𝑒 −𝑖𝑘𝑥 &#10;𝑘 𝑥 2 &#10; 𝑒 −𝑘 𝑥 2  &#10;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60"/>
  <p:tag name="FONTSIZE" val="32"/>
  <p:tag name="BULLETTYPE" val="ppBulletArabicPeriod"/>
  <p:tag name="ANSWERTEXT" val=" sin 𝑘𝑥 &#10; cos 𝑘𝑥 &#10; 𝑒 −𝑖𝑘𝑥 &#10;𝑘 𝑥 2 &#10; 𝑒 −𝑘 𝑥 2  &#10;0"/>
</p:tagLst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</TotalTime>
  <Words>1524</Words>
  <Application>Microsoft Office PowerPoint</Application>
  <PresentationFormat>Widescreen</PresentationFormat>
  <Paragraphs>136</Paragraphs>
  <Slides>24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Hermitian operators</vt:lpstr>
      <vt:lpstr>Properties of the wavefunction?</vt:lpstr>
      <vt:lpstr>The expectation value</vt:lpstr>
      <vt:lpstr>PowerPoint Presentation</vt:lpstr>
      <vt:lpstr>PowerPoint Presentation</vt:lpstr>
      <vt:lpstr>Heisenberg uncertainty principle</vt:lpstr>
      <vt:lpstr>PowerPoint Presentation</vt:lpstr>
      <vt:lpstr>PowerPoint Presentation</vt:lpstr>
      <vt:lpstr>PowerPoint Presentation</vt:lpstr>
      <vt:lpstr>Measurement in quantum mechanics</vt:lpstr>
      <vt:lpstr>Measurement in quantum mechanics</vt:lpstr>
      <vt:lpstr>PowerPoint Presentation</vt:lpstr>
      <vt:lpstr>Measurement in quantum mechanics</vt:lpstr>
      <vt:lpstr>PowerPoint Presentation</vt:lpstr>
      <vt:lpstr>PowerPoint Presentation</vt:lpstr>
      <vt:lpstr>PowerPoint Presentation</vt:lpstr>
      <vt:lpstr>PowerPoint Presentation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44</cp:revision>
  <dcterms:created xsi:type="dcterms:W3CDTF">2020-01-08T08:28:30Z</dcterms:created>
  <dcterms:modified xsi:type="dcterms:W3CDTF">2021-01-20T12:54:00Z</dcterms:modified>
</cp:coreProperties>
</file>