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9" r:id="rId2"/>
    <p:sldId id="260" r:id="rId3"/>
    <p:sldId id="267" r:id="rId4"/>
    <p:sldId id="288" r:id="rId5"/>
    <p:sldId id="289" r:id="rId6"/>
    <p:sldId id="273" r:id="rId7"/>
    <p:sldId id="290" r:id="rId8"/>
    <p:sldId id="291" r:id="rId9"/>
    <p:sldId id="292" r:id="rId10"/>
    <p:sldId id="270" r:id="rId11"/>
    <p:sldId id="268" r:id="rId12"/>
    <p:sldId id="293" r:id="rId13"/>
    <p:sldId id="269" r:id="rId14"/>
    <p:sldId id="295" r:id="rId15"/>
    <p:sldId id="294" r:id="rId16"/>
    <p:sldId id="271" r:id="rId17"/>
    <p:sldId id="272" r:id="rId18"/>
    <p:sldId id="285" r:id="rId19"/>
    <p:sldId id="296"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3" d="100"/>
          <a:sy n="103"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9C7E7-8BE4-439F-A9CC-F9BC4E16B375}" type="datetimeFigureOut">
              <a:rPr lang="fi-FI" smtClean="0"/>
              <a:t>29.1.2021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C4D65-1671-4A50-BFE3-1AF0CFC21989}" type="slidenum">
              <a:rPr lang="fi-FI" smtClean="0"/>
              <a:t>‹#›</a:t>
            </a:fld>
            <a:endParaRPr lang="fi-FI"/>
          </a:p>
        </p:txBody>
      </p:sp>
    </p:spTree>
    <p:extLst>
      <p:ext uri="{BB962C8B-B14F-4D97-AF65-F5344CB8AC3E}">
        <p14:creationId xmlns:p14="http://schemas.microsoft.com/office/powerpoint/2010/main" val="87565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https://www.st-andrews.ac.uk/physics/quvis/simulations_html5/sims/infwell1d/infwell1d.html</a:t>
            </a:r>
          </a:p>
        </p:txBody>
      </p:sp>
      <p:sp>
        <p:nvSpPr>
          <p:cNvPr id="4" name="Slide Number Placeholder 3"/>
          <p:cNvSpPr>
            <a:spLocks noGrp="1"/>
          </p:cNvSpPr>
          <p:nvPr>
            <p:ph type="sldNum" sz="quarter" idx="10"/>
          </p:nvPr>
        </p:nvSpPr>
        <p:spPr/>
        <p:txBody>
          <a:bodyPr/>
          <a:lstStyle/>
          <a:p>
            <a:fld id="{F41C4D65-1671-4A50-BFE3-1AF0CFC21989}" type="slidenum">
              <a:rPr lang="fi-FI" smtClean="0"/>
              <a:t>5</a:t>
            </a:fld>
            <a:endParaRPr lang="fi-FI"/>
          </a:p>
        </p:txBody>
      </p:sp>
    </p:spTree>
    <p:extLst>
      <p:ext uri="{BB962C8B-B14F-4D97-AF65-F5344CB8AC3E}">
        <p14:creationId xmlns:p14="http://schemas.microsoft.com/office/powerpoint/2010/main" val="100746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29.1.2021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07771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29.1.2021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317068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29.1.2021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57227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29.1.2021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5738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B7B893-10F0-40FC-8335-EFDD5E6C12D9}" type="datetimeFigureOut">
              <a:rPr lang="fi-FI" smtClean="0"/>
              <a:t>29.1.2021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39994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B7B893-10F0-40FC-8335-EFDD5E6C12D9}" type="datetimeFigureOut">
              <a:rPr lang="fi-FI" smtClean="0"/>
              <a:t>29.1.2021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24436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B7B893-10F0-40FC-8335-EFDD5E6C12D9}" type="datetimeFigureOut">
              <a:rPr lang="fi-FI" smtClean="0"/>
              <a:t>29.1.2021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86125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B7B893-10F0-40FC-8335-EFDD5E6C12D9}" type="datetimeFigureOut">
              <a:rPr lang="fi-FI" smtClean="0"/>
              <a:t>29.1.2021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59543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B893-10F0-40FC-8335-EFDD5E6C12D9}" type="datetimeFigureOut">
              <a:rPr lang="fi-FI" smtClean="0"/>
              <a:t>29.1.2021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72337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B7B893-10F0-40FC-8335-EFDD5E6C12D9}" type="datetimeFigureOut">
              <a:rPr lang="fi-FI" smtClean="0"/>
              <a:t>29.1.2021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42368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B7B893-10F0-40FC-8335-EFDD5E6C12D9}" type="datetimeFigureOut">
              <a:rPr lang="fi-FI" smtClean="0"/>
              <a:t>29.1.2021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341041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B893-10F0-40FC-8335-EFDD5E6C12D9}" type="datetimeFigureOut">
              <a:rPr lang="fi-FI" smtClean="0"/>
              <a:t>29.1.2021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C7B43-50E4-4358-93F5-8E51A5DC6EA2}" type="slidenum">
              <a:rPr lang="fi-FI" smtClean="0"/>
              <a:t>‹#›</a:t>
            </a:fld>
            <a:endParaRPr lang="fi-FI"/>
          </a:p>
        </p:txBody>
      </p:sp>
    </p:spTree>
    <p:extLst>
      <p:ext uri="{BB962C8B-B14F-4D97-AF65-F5344CB8AC3E}">
        <p14:creationId xmlns:p14="http://schemas.microsoft.com/office/powerpoint/2010/main" val="3687249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gif"/><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9.gi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4" name="TextBox 3"/>
          <p:cNvSpPr txBox="1"/>
          <p:nvPr/>
        </p:nvSpPr>
        <p:spPr>
          <a:xfrm>
            <a:off x="399393" y="1120676"/>
            <a:ext cx="9879628" cy="4616648"/>
          </a:xfrm>
          <a:prstGeom prst="rect">
            <a:avLst/>
          </a:prstGeom>
          <a:noFill/>
        </p:spPr>
        <p:txBody>
          <a:bodyPr wrap="none" rtlCol="0">
            <a:spAutoFit/>
          </a:bodyPr>
          <a:lstStyle/>
          <a:p>
            <a:r>
              <a:rPr lang="en-US" sz="8000" dirty="0">
                <a:solidFill>
                  <a:schemeClr val="bg1"/>
                </a:solidFill>
                <a:latin typeface="Arial" panose="020B0604020202020204" pitchFamily="34" charset="0"/>
                <a:cs typeface="Arial" panose="020B0604020202020204" pitchFamily="34" charset="0"/>
              </a:rPr>
              <a:t>Quantum Mechanics </a:t>
            </a:r>
          </a:p>
          <a:p>
            <a:r>
              <a:rPr lang="en-US" sz="8000" dirty="0">
                <a:solidFill>
                  <a:schemeClr val="bg1"/>
                </a:solidFill>
                <a:latin typeface="Arial" panose="020B0604020202020204" pitchFamily="34" charset="0"/>
                <a:cs typeface="Arial" panose="020B0604020202020204" pitchFamily="34" charset="0"/>
              </a:rPr>
              <a:t>and Spectroscopy</a:t>
            </a:r>
          </a:p>
          <a:p>
            <a:endParaRPr lang="en-US" sz="8000" dirty="0">
              <a:solidFill>
                <a:schemeClr val="bg1"/>
              </a:solidFill>
              <a:latin typeface="Arial" panose="020B0604020202020204" pitchFamily="34" charset="0"/>
              <a:cs typeface="Arial" panose="020B0604020202020204" pitchFamily="34" charset="0"/>
            </a:endParaRPr>
          </a:p>
          <a:p>
            <a:r>
              <a:rPr lang="en-US" sz="5400" dirty="0">
                <a:solidFill>
                  <a:schemeClr val="bg1"/>
                </a:solidFill>
                <a:latin typeface="Arial" panose="020B0604020202020204" pitchFamily="34" charset="0"/>
                <a:cs typeface="Arial" panose="020B0604020202020204" pitchFamily="34" charset="0"/>
              </a:rPr>
              <a:t>Lauri Partanen</a:t>
            </a:r>
            <a:endParaRPr lang="fi-FI"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79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11" name="TextBox 10"/>
          <p:cNvSpPr txBox="1"/>
          <p:nvPr/>
        </p:nvSpPr>
        <p:spPr>
          <a:xfrm>
            <a:off x="96208" y="994589"/>
            <a:ext cx="8254578" cy="1815882"/>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(5 </a:t>
            </a:r>
            <a:r>
              <a:rPr lang="en-US" sz="2800" dirty="0" err="1">
                <a:solidFill>
                  <a:schemeClr val="bg1"/>
                </a:solidFill>
              </a:rPr>
              <a:t>mins</a:t>
            </a:r>
            <a:r>
              <a:rPr lang="en-US" sz="2800" dirty="0">
                <a:solidFill>
                  <a:schemeClr val="bg1"/>
                </a:solidFill>
              </a:rPr>
              <a:t>)</a:t>
            </a:r>
            <a:endParaRPr lang="en-US" sz="2800" b="1" dirty="0">
              <a:solidFill>
                <a:schemeClr val="bg1"/>
              </a:solidFill>
            </a:endParaRPr>
          </a:p>
          <a:p>
            <a:r>
              <a:rPr lang="en-US" sz="2800" dirty="0">
                <a:solidFill>
                  <a:schemeClr val="bg1"/>
                </a:solidFill>
              </a:rPr>
              <a:t>1) Write down the Schrödinger equation in the different regions of the potential and the </a:t>
            </a:r>
            <a:r>
              <a:rPr lang="en-US" sz="2800" dirty="0" err="1">
                <a:solidFill>
                  <a:schemeClr val="bg1"/>
                </a:solidFill>
              </a:rPr>
              <a:t>wavefunction</a:t>
            </a:r>
            <a:r>
              <a:rPr lang="en-US" sz="2800" dirty="0">
                <a:solidFill>
                  <a:schemeClr val="bg1"/>
                </a:solidFill>
              </a:rPr>
              <a:t> based on the solution of the freely moving particle</a:t>
            </a:r>
          </a:p>
        </p:txBody>
      </p:sp>
      <p:sp>
        <p:nvSpPr>
          <p:cNvPr id="12" name="TextBox 11"/>
          <p:cNvSpPr txBox="1"/>
          <p:nvPr/>
        </p:nvSpPr>
        <p:spPr>
          <a:xfrm>
            <a:off x="96208" y="338357"/>
            <a:ext cx="11385015" cy="523220"/>
          </a:xfrm>
          <a:prstGeom prst="rect">
            <a:avLst/>
          </a:prstGeom>
          <a:noFill/>
        </p:spPr>
        <p:txBody>
          <a:bodyPr wrap="square" rtlCol="0">
            <a:spAutoFit/>
          </a:bodyPr>
          <a:lstStyle/>
          <a:p>
            <a:r>
              <a:rPr lang="en-US" sz="2800" dirty="0">
                <a:solidFill>
                  <a:schemeClr val="bg1"/>
                </a:solidFill>
              </a:rPr>
              <a:t>The finite well</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861" y="1080067"/>
            <a:ext cx="3916169" cy="4967847"/>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8165796" y="1756471"/>
                <a:ext cx="5461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dirty="0" smtClean="0">
                              <a:latin typeface="Cambria Math" panose="02040503050406030204" pitchFamily="18" charset="0"/>
                            </a:rPr>
                          </m:ctrlPr>
                        </m:sSubPr>
                        <m:e>
                          <m:r>
                            <a:rPr lang="en-GB" sz="2400" b="0" i="1" dirty="0" smtClean="0">
                              <a:latin typeface="Cambria Math" panose="02040503050406030204" pitchFamily="18" charset="0"/>
                            </a:rPr>
                            <m:t>𝑉</m:t>
                          </m:r>
                        </m:e>
                        <m:sub>
                          <m:r>
                            <a:rPr lang="en-GB" sz="2400" b="0" i="1" dirty="0" smtClean="0">
                              <a:latin typeface="Cambria Math" panose="02040503050406030204" pitchFamily="18" charset="0"/>
                            </a:rPr>
                            <m:t>0</m:t>
                          </m:r>
                        </m:sub>
                      </m:sSub>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165796" y="1756471"/>
                <a:ext cx="546112" cy="461665"/>
              </a:xfrm>
              <a:prstGeom prst="rect">
                <a:avLst/>
              </a:prstGeom>
              <a:blipFill>
                <a:blip r:embed="rId5"/>
                <a:stretch>
                  <a:fillRect b="-1316"/>
                </a:stretch>
              </a:blipFill>
            </p:spPr>
            <p:txBody>
              <a:bodyPr/>
              <a:lstStyle/>
              <a:p>
                <a:r>
                  <a:rPr lang="fi-FI">
                    <a:noFill/>
                  </a:rPr>
                  <a:t> </a:t>
                </a:r>
              </a:p>
            </p:txBody>
          </p:sp>
        </mc:Fallback>
      </mc:AlternateContent>
      <p:sp>
        <p:nvSpPr>
          <p:cNvPr id="17" name="TextBox 16"/>
          <p:cNvSpPr txBox="1"/>
          <p:nvPr/>
        </p:nvSpPr>
        <p:spPr>
          <a:xfrm>
            <a:off x="9178264" y="5586707"/>
            <a:ext cx="627095" cy="369332"/>
          </a:xfrm>
          <a:prstGeom prst="rect">
            <a:avLst/>
          </a:prstGeom>
          <a:solidFill>
            <a:schemeClr val="bg1"/>
          </a:solidFill>
        </p:spPr>
        <p:txBody>
          <a:bodyPr wrap="none" rtlCol="0">
            <a:spAutoFit/>
          </a:bodyPr>
          <a:lstStyle/>
          <a:p>
            <a:r>
              <a:rPr lang="en-GB" dirty="0"/>
              <a:t>-</a:t>
            </a:r>
            <a:r>
              <a:rPr lang="en-GB" i="1" dirty="0"/>
              <a:t>L</a:t>
            </a:r>
            <a:r>
              <a:rPr lang="en-GB" dirty="0"/>
              <a:t>/2</a:t>
            </a:r>
          </a:p>
        </p:txBody>
      </p:sp>
      <p:sp>
        <p:nvSpPr>
          <p:cNvPr id="18" name="TextBox 17"/>
          <p:cNvSpPr txBox="1"/>
          <p:nvPr/>
        </p:nvSpPr>
        <p:spPr>
          <a:xfrm>
            <a:off x="10925002" y="5586707"/>
            <a:ext cx="550151" cy="369332"/>
          </a:xfrm>
          <a:prstGeom prst="rect">
            <a:avLst/>
          </a:prstGeom>
          <a:solidFill>
            <a:schemeClr val="bg1"/>
          </a:solidFill>
        </p:spPr>
        <p:txBody>
          <a:bodyPr wrap="none" rtlCol="0">
            <a:spAutoFit/>
          </a:bodyPr>
          <a:lstStyle/>
          <a:p>
            <a:r>
              <a:rPr lang="en-GB" i="1" dirty="0"/>
              <a:t>L</a:t>
            </a:r>
            <a:r>
              <a:rPr lang="en-GB" dirty="0"/>
              <a:t>/2</a:t>
            </a:r>
          </a:p>
        </p:txBody>
      </p:sp>
      <mc:AlternateContent xmlns:mc="http://schemas.openxmlformats.org/markup-compatibility/2006" xmlns:a14="http://schemas.microsoft.com/office/drawing/2010/main">
        <mc:Choice Requires="a14">
          <p:sp>
            <p:nvSpPr>
              <p:cNvPr id="19" name="Rectangle 18"/>
              <p:cNvSpPr/>
              <p:nvPr/>
            </p:nvSpPr>
            <p:spPr>
              <a:xfrm>
                <a:off x="209682" y="2788151"/>
                <a:ext cx="6364371" cy="1757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smtClean="0">
                              <a:solidFill>
                                <a:schemeClr val="bg1"/>
                              </a:solidFill>
                              <a:latin typeface="Cambria Math" panose="02040503050406030204" pitchFamily="18" charset="0"/>
                            </a:rPr>
                          </m:ctrlPr>
                        </m:dPr>
                        <m:e>
                          <m:m>
                            <m:mPr>
                              <m:mcs>
                                <m:mc>
                                  <m:mcPr>
                                    <m:count m:val="1"/>
                                    <m:mcJc m:val="center"/>
                                  </m:mcPr>
                                </m:mc>
                              </m:mcs>
                              <m:ctrlPr>
                                <a:rPr lang="en-GB" sz="2400" i="1" smtClean="0">
                                  <a:solidFill>
                                    <a:schemeClr val="bg1"/>
                                  </a:solidFill>
                                  <a:latin typeface="Cambria Math" panose="02040503050406030204" pitchFamily="18" charset="0"/>
                                </a:rPr>
                              </m:ctrlPr>
                            </m:mPr>
                            <m:mr>
                              <m:e>
                                <m:r>
                                  <m:rPr>
                                    <m:brk m:alnAt="7"/>
                                  </m:rPr>
                                  <a:rPr lang="en-GB" sz="2400" b="0" i="1" smtClean="0">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ℏ</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2</m:t>
                                    </m:r>
                                    <m:r>
                                      <a:rPr lang="en-GB" sz="2400" i="1">
                                        <a:solidFill>
                                          <a:schemeClr val="bg1"/>
                                        </a:solidFill>
                                        <a:latin typeface="Cambria Math" panose="02040503050406030204" pitchFamily="18" charset="0"/>
                                      </a:rPr>
                                      <m:t>𝑚</m:t>
                                    </m:r>
                                  </m:den>
                                </m:f>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𝑑</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𝑑</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𝑥</m:t>
                                        </m:r>
                                      </m:e>
                                      <m:sup>
                                        <m:r>
                                          <a:rPr lang="en-GB" sz="2400" i="1">
                                            <a:solidFill>
                                              <a:schemeClr val="bg1"/>
                                            </a:solidFill>
                                            <a:latin typeface="Cambria Math" panose="02040503050406030204" pitchFamily="18" charset="0"/>
                                          </a:rPr>
                                          <m:t>2</m:t>
                                        </m:r>
                                      </m:sup>
                                    </m:sSup>
                                  </m:den>
                                </m:f>
                                <m:r>
                                  <a:rPr lang="en-GB" sz="2400" b="0" i="1" smtClean="0">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𝐸</m:t>
                                </m:r>
                                <m:r>
                                  <a:rPr lang="en-GB" sz="2400" i="1">
                                    <a:solidFill>
                                      <a:schemeClr val="bg1"/>
                                    </a:solidFill>
                                    <a:latin typeface="Cambria Math" panose="02040503050406030204" pitchFamily="18" charset="0"/>
                                  </a:rPr>
                                  <m:t>𝜓</m:t>
                                </m:r>
                                <m:r>
                                  <m:rPr>
                                    <m:nor/>
                                  </m:rPr>
                                  <a:rPr lang="en-GB" sz="2400" b="0" i="0" smtClean="0">
                                    <a:solidFill>
                                      <a:schemeClr val="bg1"/>
                                    </a:solidFill>
                                    <a:latin typeface="Cambria Math" panose="02040503050406030204" pitchFamily="18" charset="0"/>
                                  </a:rPr>
                                  <m:t>,               </m:t>
                                </m:r>
                                <m:r>
                                  <m:rPr>
                                    <m:nor/>
                                  </m:rPr>
                                  <a:rPr lang="en-GB" sz="2400" dirty="0">
                                    <a:solidFill>
                                      <a:schemeClr val="bg1"/>
                                    </a:solidFill>
                                  </a:rPr>
                                  <m:t> </m:t>
                                </m:r>
                                <m:r>
                                  <a:rPr lang="en-GB" sz="2400" i="1">
                                    <a:solidFill>
                                      <a:schemeClr val="bg1"/>
                                    </a:solidFill>
                                    <a:latin typeface="Cambria Math" panose="02040503050406030204" pitchFamily="18" charset="0"/>
                                  </a:rPr>
                                  <m:t>       </m:t>
                                </m:r>
                                <m:r>
                                  <a:rPr lang="en-GB" sz="2400" b="0" i="1" smtClean="0">
                                    <a:solidFill>
                                      <a:schemeClr val="bg1"/>
                                    </a:solidFill>
                                    <a:latin typeface="Cambria Math" panose="02040503050406030204" pitchFamily="18" charset="0"/>
                                  </a:rPr>
                                  <m:t>  </m:t>
                                </m:r>
                                <m:r>
                                  <a:rPr lang="en-GB" sz="2400" i="1">
                                    <a:solidFill>
                                      <a:schemeClr val="bg1"/>
                                    </a:solidFill>
                                    <a:latin typeface="Cambria Math" panose="02040503050406030204" pitchFamily="18" charset="0"/>
                                  </a:rPr>
                                  <m:t> </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𝐿</m:t>
                                    </m:r>
                                  </m:num>
                                  <m:den>
                                    <m:r>
                                      <a:rPr lang="en-GB" sz="2400" b="0" i="1" smtClean="0">
                                        <a:solidFill>
                                          <a:schemeClr val="bg1"/>
                                        </a:solidFill>
                                        <a:latin typeface="Cambria Math" panose="02040503050406030204" pitchFamily="18" charset="0"/>
                                      </a:rPr>
                                      <m:t>2</m:t>
                                    </m:r>
                                  </m:den>
                                </m:f>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𝑥</m:t>
                                </m:r>
                                <m:r>
                                  <a:rPr lang="en-GB" sz="2400" i="1">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𝐿</m:t>
                                    </m:r>
                                  </m:num>
                                  <m:den>
                                    <m:r>
                                      <a:rPr lang="en-GB" sz="2400" b="0" i="1" smtClean="0">
                                        <a:solidFill>
                                          <a:schemeClr val="bg1"/>
                                        </a:solidFill>
                                        <a:latin typeface="Cambria Math" panose="02040503050406030204" pitchFamily="18" charset="0"/>
                                      </a:rPr>
                                      <m:t>2</m:t>
                                    </m:r>
                                  </m:den>
                                </m:f>
                              </m:e>
                            </m:mr>
                            <m:mr>
                              <m:e>
                                <m:r>
                                  <a:rPr lang="en-GB" sz="2400" i="1">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ℏ</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2</m:t>
                                    </m:r>
                                    <m:r>
                                      <a:rPr lang="en-GB" sz="2400" i="1">
                                        <a:solidFill>
                                          <a:schemeClr val="bg1"/>
                                        </a:solidFill>
                                        <a:latin typeface="Cambria Math" panose="02040503050406030204" pitchFamily="18" charset="0"/>
                                      </a:rPr>
                                      <m:t>𝑚</m:t>
                                    </m:r>
                                  </m:den>
                                </m:f>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𝑑</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𝑑</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𝑥</m:t>
                                        </m:r>
                                      </m:e>
                                      <m:sup>
                                        <m:r>
                                          <a:rPr lang="en-GB" sz="2400" i="1">
                                            <a:solidFill>
                                              <a:schemeClr val="bg1"/>
                                            </a:solidFill>
                                            <a:latin typeface="Cambria Math" panose="02040503050406030204" pitchFamily="18" charset="0"/>
                                          </a:rPr>
                                          <m:t>2</m:t>
                                        </m:r>
                                      </m:sup>
                                    </m:sSup>
                                  </m:den>
                                </m:f>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m:t>
                                </m:r>
                                <m:d>
                                  <m:dPr>
                                    <m:ctrlPr>
                                      <a:rPr lang="en-GB" sz="2400" b="0" i="1" smtClean="0">
                                        <a:solidFill>
                                          <a:schemeClr val="bg1"/>
                                        </a:solidFill>
                                        <a:latin typeface="Cambria Math" panose="02040503050406030204" pitchFamily="18" charset="0"/>
                                      </a:rPr>
                                    </m:ctrlPr>
                                  </m:dPr>
                                  <m:e>
                                    <m:r>
                                      <a:rPr lang="en-GB" sz="2400" i="1">
                                        <a:solidFill>
                                          <a:schemeClr val="bg1"/>
                                        </a:solidFill>
                                        <a:latin typeface="Cambria Math" panose="02040503050406030204" pitchFamily="18" charset="0"/>
                                      </a:rPr>
                                      <m:t>𝐸</m:t>
                                    </m:r>
                                    <m:r>
                                      <a:rPr lang="en-GB" sz="2400" b="0" i="1" smtClean="0">
                                        <a:solidFill>
                                          <a:schemeClr val="bg1"/>
                                        </a:solidFill>
                                        <a:latin typeface="Cambria Math" panose="02040503050406030204" pitchFamily="18" charset="0"/>
                                      </a:rPr>
                                      <m:t>−</m:t>
                                    </m:r>
                                    <m:sSub>
                                      <m:sSubPr>
                                        <m:ctrlPr>
                                          <a:rPr lang="en-GB" sz="2400" b="0" i="1" smtClean="0">
                                            <a:solidFill>
                                              <a:schemeClr val="bg1"/>
                                            </a:solidFill>
                                            <a:latin typeface="Cambria Math" panose="02040503050406030204" pitchFamily="18" charset="0"/>
                                          </a:rPr>
                                        </m:ctrlPr>
                                      </m:sSubPr>
                                      <m:e>
                                        <m:r>
                                          <a:rPr lang="en-GB" sz="2400" b="0" i="1" smtClean="0">
                                            <a:solidFill>
                                              <a:schemeClr val="bg1"/>
                                            </a:solidFill>
                                            <a:latin typeface="Cambria Math" panose="02040503050406030204" pitchFamily="18" charset="0"/>
                                          </a:rPr>
                                          <m:t>𝑉</m:t>
                                        </m:r>
                                      </m:e>
                                      <m:sub>
                                        <m:r>
                                          <a:rPr lang="en-GB" sz="2400" b="0" i="1" smtClean="0">
                                            <a:solidFill>
                                              <a:schemeClr val="bg1"/>
                                            </a:solidFill>
                                            <a:latin typeface="Cambria Math" panose="02040503050406030204" pitchFamily="18" charset="0"/>
                                          </a:rPr>
                                          <m:t>0</m:t>
                                        </m:r>
                                      </m:sub>
                                    </m:sSub>
                                  </m:e>
                                </m:d>
                                <m:r>
                                  <a:rPr lang="en-GB" sz="2400" i="1" smtClean="0">
                                    <a:solidFill>
                                      <a:schemeClr val="bg1"/>
                                    </a:solidFill>
                                    <a:latin typeface="Cambria Math" panose="02040503050406030204" pitchFamily="18" charset="0"/>
                                  </a:rPr>
                                  <m:t>𝜓</m:t>
                                </m:r>
                                <m:r>
                                  <a:rPr lang="en-GB" sz="2400" b="0" i="1" smtClean="0">
                                    <a:solidFill>
                                      <a:schemeClr val="bg1"/>
                                    </a:solidFill>
                                    <a:latin typeface="Cambria Math" panose="02040503050406030204" pitchFamily="18" charset="0"/>
                                  </a:rPr>
                                  <m:t>,  </m:t>
                                </m:r>
                                <m:r>
                                  <a:rPr lang="en-GB" sz="2400" i="1">
                                    <a:solidFill>
                                      <a:schemeClr val="bg1"/>
                                    </a:solidFill>
                                    <a:latin typeface="Cambria Math" panose="02040503050406030204" pitchFamily="18" charset="0"/>
                                  </a:rPr>
                                  <m:t>𝑥</m:t>
                                </m:r>
                                <m:r>
                                  <a:rPr lang="en-GB" sz="2400" i="1">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𝐿</m:t>
                                    </m:r>
                                  </m:num>
                                  <m:den>
                                    <m:r>
                                      <a:rPr lang="en-GB" sz="2400" b="0" i="1" smtClean="0">
                                        <a:solidFill>
                                          <a:schemeClr val="bg1"/>
                                        </a:solidFill>
                                        <a:latin typeface="Cambria Math" panose="02040503050406030204" pitchFamily="18" charset="0"/>
                                      </a:rPr>
                                      <m:t>2</m:t>
                                    </m:r>
                                  </m:den>
                                </m:f>
                                <m:r>
                                  <a:rPr lang="en-GB" sz="2400" i="1">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𝐿</m:t>
                                    </m:r>
                                  </m:num>
                                  <m:den>
                                    <m:r>
                                      <a:rPr lang="en-GB" sz="2400" b="0" i="1" smtClean="0">
                                        <a:solidFill>
                                          <a:schemeClr val="bg1"/>
                                        </a:solidFill>
                                        <a:latin typeface="Cambria Math" panose="02040503050406030204" pitchFamily="18" charset="0"/>
                                      </a:rPr>
                                      <m:t>2</m:t>
                                    </m:r>
                                  </m:den>
                                </m:f>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𝑥</m:t>
                                </m:r>
                              </m:e>
                            </m:mr>
                          </m:m>
                        </m:e>
                      </m:d>
                    </m:oMath>
                  </m:oMathPara>
                </a14:m>
                <a:endParaRPr lang="en-GB" sz="2400" dirty="0"/>
              </a:p>
            </p:txBody>
          </p:sp>
        </mc:Choice>
        <mc:Fallback xmlns="">
          <p:sp>
            <p:nvSpPr>
              <p:cNvPr id="19" name="Rectangle 18"/>
              <p:cNvSpPr>
                <a:spLocks noRot="1" noChangeAspect="1" noMove="1" noResize="1" noEditPoints="1" noAdjustHandles="1" noChangeArrowheads="1" noChangeShapeType="1" noTextEdit="1"/>
              </p:cNvSpPr>
              <p:nvPr/>
            </p:nvSpPr>
            <p:spPr>
              <a:xfrm>
                <a:off x="209682" y="2788151"/>
                <a:ext cx="6364371" cy="1757148"/>
              </a:xfrm>
              <a:prstGeom prst="rect">
                <a:avLst/>
              </a:prstGeom>
              <a:blipFill>
                <a:blip r:embed="rId6"/>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09682" y="4496841"/>
                <a:ext cx="5580438" cy="2361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smtClean="0">
                              <a:solidFill>
                                <a:schemeClr val="bg1"/>
                              </a:solidFill>
                              <a:latin typeface="Cambria Math" panose="02040503050406030204" pitchFamily="18" charset="0"/>
                            </a:rPr>
                          </m:ctrlPr>
                        </m:dPr>
                        <m:e>
                          <m:m>
                            <m:mPr>
                              <m:mcs>
                                <m:mc>
                                  <m:mcPr>
                                    <m:count m:val="1"/>
                                    <m:mcJc m:val="center"/>
                                  </m:mcPr>
                                </m:mc>
                              </m:mcs>
                              <m:ctrlPr>
                                <a:rPr lang="en-GB" sz="2400" i="1" smtClean="0">
                                  <a:solidFill>
                                    <a:schemeClr val="bg1"/>
                                  </a:solidFill>
                                  <a:latin typeface="Cambria Math" panose="02040503050406030204" pitchFamily="18" charset="0"/>
                                </a:rPr>
                              </m:ctrlPr>
                            </m:mPr>
                            <m:mr>
                              <m:e>
                                <m:r>
                                  <a:rPr lang="en-GB" sz="2400" i="1">
                                    <a:solidFill>
                                      <a:schemeClr val="bg1"/>
                                    </a:solidFill>
                                    <a:latin typeface="Cambria Math" panose="02040503050406030204" pitchFamily="18" charset="0"/>
                                  </a:rPr>
                                  <m:t>𝜓</m:t>
                                </m:r>
                                <m:d>
                                  <m:dPr>
                                    <m:ctrlPr>
                                      <a:rPr lang="en-GB" sz="2400" i="1">
                                        <a:solidFill>
                                          <a:schemeClr val="bg1"/>
                                        </a:solidFill>
                                        <a:latin typeface="Cambria Math" panose="02040503050406030204" pitchFamily="18" charset="0"/>
                                      </a:rPr>
                                    </m:ctrlPr>
                                  </m:dPr>
                                  <m:e>
                                    <m:r>
                                      <a:rPr lang="en-GB" sz="2400" i="1">
                                        <a:solidFill>
                                          <a:schemeClr val="bg1"/>
                                        </a:solidFill>
                                        <a:latin typeface="Cambria Math" panose="02040503050406030204" pitchFamily="18" charset="0"/>
                                      </a:rPr>
                                      <m:t>𝑥</m:t>
                                    </m:r>
                                  </m:e>
                                </m:d>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𝐴</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𝑒</m:t>
                                    </m:r>
                                  </m:e>
                                  <m:sup>
                                    <m:r>
                                      <a:rPr lang="en-GB" sz="2400" b="0" i="1" smtClean="0">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𝜅</m:t>
                                    </m:r>
                                    <m:r>
                                      <a:rPr lang="en-GB" sz="2400" i="1">
                                        <a:solidFill>
                                          <a:schemeClr val="bg1"/>
                                        </a:solidFill>
                                        <a:latin typeface="Cambria Math" panose="02040503050406030204" pitchFamily="18" charset="0"/>
                                      </a:rPr>
                                      <m:t>𝑥</m:t>
                                    </m:r>
                                  </m:sup>
                                </m:sSup>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𝐵</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𝑒</m:t>
                                    </m:r>
                                  </m:e>
                                  <m:sup>
                                    <m:r>
                                      <a:rPr lang="en-GB" sz="2400" b="0" i="1" smtClean="0">
                                        <a:solidFill>
                                          <a:schemeClr val="bg1"/>
                                        </a:solidFill>
                                        <a:latin typeface="Cambria Math" panose="02040503050406030204" pitchFamily="18" charset="0"/>
                                      </a:rPr>
                                      <m:t>𝜅</m:t>
                                    </m:r>
                                    <m:r>
                                      <a:rPr lang="en-GB" sz="2400" i="1">
                                        <a:solidFill>
                                          <a:schemeClr val="bg1"/>
                                        </a:solidFill>
                                        <a:latin typeface="Cambria Math" panose="02040503050406030204" pitchFamily="18" charset="0"/>
                                      </a:rPr>
                                      <m:t>𝑥</m:t>
                                    </m:r>
                                  </m:sup>
                                </m:sSup>
                                <m:r>
                                  <m:rPr>
                                    <m:nor/>
                                  </m:rPr>
                                  <a:rPr lang="en-GB" sz="2400">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    </m:t>
                                </m:r>
                                <m:r>
                                  <a:rPr lang="en-GB" sz="2400" b="0" i="1" smtClean="0">
                                    <a:solidFill>
                                      <a:schemeClr val="bg1"/>
                                    </a:solidFill>
                                    <a:latin typeface="Cambria Math" panose="02040503050406030204" pitchFamily="18" charset="0"/>
                                  </a:rPr>
                                  <m:t>             </m:t>
                                </m:r>
                                <m:r>
                                  <a:rPr lang="en-GB" sz="2400" i="1">
                                    <a:solidFill>
                                      <a:schemeClr val="bg1"/>
                                    </a:solidFill>
                                    <a:latin typeface="Cambria Math" panose="02040503050406030204" pitchFamily="18" charset="0"/>
                                  </a:rPr>
                                  <m:t>   </m:t>
                                </m:r>
                                <m:f>
                                  <m:fPr>
                                    <m:ctrlPr>
                                      <a:rPr lang="en-GB" sz="2400" i="1">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𝐿</m:t>
                                    </m:r>
                                  </m:num>
                                  <m:den>
                                    <m:r>
                                      <a:rPr lang="en-GB" sz="2400" i="1">
                                        <a:solidFill>
                                          <a:schemeClr val="bg1"/>
                                        </a:solidFill>
                                        <a:latin typeface="Cambria Math" panose="02040503050406030204" pitchFamily="18" charset="0"/>
                                      </a:rPr>
                                      <m:t>2</m:t>
                                    </m:r>
                                  </m:den>
                                </m:f>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𝑥</m:t>
                                </m:r>
                              </m:e>
                            </m:mr>
                            <m:mr>
                              <m:e>
                                <m:r>
                                  <a:rPr lang="en-GB" sz="2400" i="1">
                                    <a:solidFill>
                                      <a:schemeClr val="bg1"/>
                                    </a:solidFill>
                                    <a:latin typeface="Cambria Math" panose="02040503050406030204" pitchFamily="18" charset="0"/>
                                  </a:rPr>
                                  <m:t>𝜓</m:t>
                                </m:r>
                                <m:d>
                                  <m:dPr>
                                    <m:ctrlPr>
                                      <a:rPr lang="en-GB" sz="2400" i="1">
                                        <a:solidFill>
                                          <a:schemeClr val="bg1"/>
                                        </a:solidFill>
                                        <a:latin typeface="Cambria Math" panose="02040503050406030204" pitchFamily="18" charset="0"/>
                                      </a:rPr>
                                    </m:ctrlPr>
                                  </m:dPr>
                                  <m:e>
                                    <m:r>
                                      <a:rPr lang="en-GB" sz="2400" i="1">
                                        <a:solidFill>
                                          <a:schemeClr val="bg1"/>
                                        </a:solidFill>
                                        <a:latin typeface="Cambria Math" panose="02040503050406030204" pitchFamily="18" charset="0"/>
                                      </a:rPr>
                                      <m:t>𝑥</m:t>
                                    </m:r>
                                  </m:e>
                                </m:d>
                                <m:r>
                                  <a:rPr lang="en-GB" sz="2400" i="1">
                                    <a:solidFill>
                                      <a:schemeClr val="bg1"/>
                                    </a:solidFill>
                                    <a:latin typeface="Cambria Math" panose="02040503050406030204" pitchFamily="18" charset="0"/>
                                  </a:rPr>
                                  <m:t>=</m:t>
                                </m:r>
                                <m:sSup>
                                  <m:sSupPr>
                                    <m:ctrlPr>
                                      <a:rPr lang="en-GB" sz="2400" b="0" i="1" smtClean="0">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𝐴</m:t>
                                    </m:r>
                                  </m:e>
                                  <m:sup>
                                    <m:r>
                                      <a:rPr lang="en-GB" sz="2400" b="0" i="1" smtClean="0">
                                        <a:solidFill>
                                          <a:schemeClr val="bg1"/>
                                        </a:solidFill>
                                        <a:latin typeface="Cambria Math" panose="02040503050406030204" pitchFamily="18" charset="0"/>
                                      </a:rPr>
                                      <m:t>′</m:t>
                                    </m:r>
                                  </m:sup>
                                </m:sSup>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𝑒</m:t>
                                    </m:r>
                                  </m:e>
                                  <m:sup>
                                    <m:r>
                                      <a:rPr lang="en-GB" sz="2400" i="1">
                                        <a:solidFill>
                                          <a:schemeClr val="bg1"/>
                                        </a:solidFill>
                                        <a:latin typeface="Cambria Math" panose="02040503050406030204" pitchFamily="18" charset="0"/>
                                      </a:rPr>
                                      <m:t>𝑖𝑘𝑥</m:t>
                                    </m:r>
                                  </m:sup>
                                </m:sSup>
                                <m:r>
                                  <a:rPr lang="en-GB" sz="2400" i="1">
                                    <a:solidFill>
                                      <a:schemeClr val="bg1"/>
                                    </a:solidFill>
                                    <a:latin typeface="Cambria Math" panose="02040503050406030204" pitchFamily="18" charset="0"/>
                                  </a:rPr>
                                  <m:t>+</m:t>
                                </m:r>
                                <m:sSup>
                                  <m:sSupPr>
                                    <m:ctrlPr>
                                      <a:rPr lang="en-GB" sz="2400" b="0" i="1" smtClean="0">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𝐵</m:t>
                                    </m:r>
                                  </m:e>
                                  <m:sup>
                                    <m:r>
                                      <a:rPr lang="en-GB" sz="2400" b="0" i="1" smtClean="0">
                                        <a:solidFill>
                                          <a:schemeClr val="bg1"/>
                                        </a:solidFill>
                                        <a:latin typeface="Cambria Math" panose="02040503050406030204" pitchFamily="18" charset="0"/>
                                      </a:rPr>
                                      <m:t>′</m:t>
                                    </m:r>
                                  </m:sup>
                                </m:sSup>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𝑒</m:t>
                                    </m:r>
                                  </m:e>
                                  <m:sup>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𝑖𝑘𝑥</m:t>
                                    </m:r>
                                  </m:sup>
                                </m:sSup>
                                <m:r>
                                  <m:rPr>
                                    <m:nor/>
                                  </m:rPr>
                                  <a:rPr lang="en-GB" sz="2400" b="0" i="0" smtClean="0">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    </m:t>
                                </m:r>
                                <m:r>
                                  <a:rPr lang="en-GB" sz="2400" b="0" i="1" smtClean="0">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𝐿</m:t>
                                    </m:r>
                                  </m:num>
                                  <m:den>
                                    <m:r>
                                      <a:rPr lang="en-GB" sz="2400" i="1">
                                        <a:solidFill>
                                          <a:schemeClr val="bg1"/>
                                        </a:solidFill>
                                        <a:latin typeface="Cambria Math" panose="02040503050406030204" pitchFamily="18" charset="0"/>
                                      </a:rPr>
                                      <m:t>2</m:t>
                                    </m:r>
                                  </m:den>
                                </m:f>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𝑥</m:t>
                                </m:r>
                                <m:r>
                                  <a:rPr lang="en-GB" sz="2400" i="1">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𝐿</m:t>
                                    </m:r>
                                  </m:num>
                                  <m:den>
                                    <m:r>
                                      <a:rPr lang="en-GB" sz="2400" i="1">
                                        <a:solidFill>
                                          <a:schemeClr val="bg1"/>
                                        </a:solidFill>
                                        <a:latin typeface="Cambria Math" panose="02040503050406030204" pitchFamily="18" charset="0"/>
                                      </a:rPr>
                                      <m:t>2</m:t>
                                    </m:r>
                                  </m:den>
                                </m:f>
                              </m:e>
                            </m:mr>
                            <m:mr>
                              <m:e>
                                <m:r>
                                  <a:rPr lang="en-GB" sz="2400" i="1">
                                    <a:solidFill>
                                      <a:schemeClr val="bg1"/>
                                    </a:solidFill>
                                    <a:latin typeface="Cambria Math" panose="02040503050406030204" pitchFamily="18" charset="0"/>
                                  </a:rPr>
                                  <m:t>𝜓</m:t>
                                </m:r>
                                <m:d>
                                  <m:dPr>
                                    <m:ctrlPr>
                                      <a:rPr lang="en-GB" sz="2400" i="1">
                                        <a:solidFill>
                                          <a:schemeClr val="bg1"/>
                                        </a:solidFill>
                                        <a:latin typeface="Cambria Math" panose="02040503050406030204" pitchFamily="18" charset="0"/>
                                      </a:rPr>
                                    </m:ctrlPr>
                                  </m:dPr>
                                  <m:e>
                                    <m:r>
                                      <a:rPr lang="en-GB" sz="2400" i="1">
                                        <a:solidFill>
                                          <a:schemeClr val="bg1"/>
                                        </a:solidFill>
                                        <a:latin typeface="Cambria Math" panose="02040503050406030204" pitchFamily="18" charset="0"/>
                                      </a:rPr>
                                      <m:t>𝑥</m:t>
                                    </m:r>
                                  </m:e>
                                </m:d>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𝐴</m:t>
                                </m:r>
                                <m:r>
                                  <a:rPr lang="en-GB" sz="2400" b="0" i="1" smtClean="0">
                                    <a:solidFill>
                                      <a:schemeClr val="bg1"/>
                                    </a:solidFill>
                                    <a:latin typeface="Cambria Math" panose="02040503050406030204" pitchFamily="18" charset="0"/>
                                  </a:rPr>
                                  <m:t>′′</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𝑒</m:t>
                                    </m:r>
                                  </m:e>
                                  <m:sup>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𝜅</m:t>
                                    </m:r>
                                    <m:r>
                                      <a:rPr lang="en-GB" sz="2400" i="1">
                                        <a:solidFill>
                                          <a:schemeClr val="bg1"/>
                                        </a:solidFill>
                                        <a:latin typeface="Cambria Math" panose="02040503050406030204" pitchFamily="18" charset="0"/>
                                      </a:rPr>
                                      <m:t>𝑥</m:t>
                                    </m:r>
                                  </m:sup>
                                </m:sSup>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𝐵</m:t>
                                </m:r>
                                <m:r>
                                  <a:rPr lang="en-GB" sz="2400" b="0" i="1" smtClean="0">
                                    <a:solidFill>
                                      <a:schemeClr val="bg1"/>
                                    </a:solidFill>
                                    <a:latin typeface="Cambria Math" panose="02040503050406030204" pitchFamily="18" charset="0"/>
                                  </a:rPr>
                                  <m:t>′′</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𝑒</m:t>
                                    </m:r>
                                  </m:e>
                                  <m:sup>
                                    <m:r>
                                      <a:rPr lang="en-GB" sz="2400" i="1">
                                        <a:solidFill>
                                          <a:schemeClr val="bg1"/>
                                        </a:solidFill>
                                        <a:latin typeface="Cambria Math" panose="02040503050406030204" pitchFamily="18" charset="0"/>
                                      </a:rPr>
                                      <m:t>𝜅</m:t>
                                    </m:r>
                                    <m:r>
                                      <a:rPr lang="en-GB" sz="2400" i="1">
                                        <a:solidFill>
                                          <a:schemeClr val="bg1"/>
                                        </a:solidFill>
                                        <a:latin typeface="Cambria Math" panose="02040503050406030204" pitchFamily="18" charset="0"/>
                                      </a:rPr>
                                      <m:t>𝑥</m:t>
                                    </m:r>
                                  </m:sup>
                                </m:sSup>
                                <m:r>
                                  <m:rPr>
                                    <m:nor/>
                                  </m:rPr>
                                  <a:rPr lang="en-GB" sz="2400">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            </m:t>
                                </m:r>
                                <m:r>
                                  <a:rPr lang="en-GB" sz="2400" b="0" i="1" smtClean="0">
                                    <a:solidFill>
                                      <a:schemeClr val="bg1"/>
                                    </a:solidFill>
                                    <a:latin typeface="Cambria Math" panose="02040503050406030204" pitchFamily="18" charset="0"/>
                                  </a:rPr>
                                  <m:t>𝑥</m:t>
                                </m:r>
                                <m:r>
                                  <a:rPr lang="en-GB" sz="2400" i="1">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r>
                                      <a:rPr lang="en-GB" sz="2400" i="1">
                                        <a:solidFill>
                                          <a:schemeClr val="bg1"/>
                                        </a:solidFill>
                                        <a:latin typeface="Cambria Math" panose="02040503050406030204" pitchFamily="18" charset="0"/>
                                      </a:rPr>
                                      <m:t>𝐿</m:t>
                                    </m:r>
                                  </m:num>
                                  <m:den>
                                    <m:r>
                                      <a:rPr lang="en-GB" sz="2400" i="1">
                                        <a:solidFill>
                                          <a:schemeClr val="bg1"/>
                                        </a:solidFill>
                                        <a:latin typeface="Cambria Math" panose="02040503050406030204" pitchFamily="18" charset="0"/>
                                      </a:rPr>
                                      <m:t>2</m:t>
                                    </m:r>
                                  </m:den>
                                </m:f>
                              </m:e>
                            </m:mr>
                          </m:m>
                        </m:e>
                      </m:d>
                    </m:oMath>
                  </m:oMathPara>
                </a14:m>
                <a:endParaRPr lang="en-GB" sz="2400" dirty="0"/>
              </a:p>
            </p:txBody>
          </p:sp>
        </mc:Choice>
        <mc:Fallback xmlns="">
          <p:sp>
            <p:nvSpPr>
              <p:cNvPr id="21" name="Rectangle 20"/>
              <p:cNvSpPr>
                <a:spLocks noRot="1" noChangeAspect="1" noMove="1" noResize="1" noEditPoints="1" noAdjustHandles="1" noChangeArrowheads="1" noChangeShapeType="1" noTextEdit="1"/>
              </p:cNvSpPr>
              <p:nvPr/>
            </p:nvSpPr>
            <p:spPr>
              <a:xfrm>
                <a:off x="209682" y="4496841"/>
                <a:ext cx="5580438" cy="2361159"/>
              </a:xfrm>
              <a:prstGeom prst="rect">
                <a:avLst/>
              </a:prstGeom>
              <a:blipFill>
                <a:blip r:embed="rId7"/>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089990" y="4509910"/>
                <a:ext cx="1448089" cy="1001684"/>
              </a:xfrm>
              <a:prstGeom prst="rect">
                <a:avLst/>
              </a:prstGeom>
              <a:solidFill>
                <a:schemeClr val="accent3">
                  <a:lumMod val="20000"/>
                  <a:lumOff val="80000"/>
                </a:schemeClr>
              </a:solidFill>
              <a:ln w="28575">
                <a:solidFill>
                  <a:schemeClr val="accent3">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𝑘</m:t>
                      </m:r>
                      <m:r>
                        <a:rPr lang="en-GB" sz="2000" b="0" i="1" smtClean="0">
                          <a:solidFill>
                            <a:schemeClr val="tx1"/>
                          </a:solidFill>
                          <a:latin typeface="Cambria Math" panose="02040503050406030204" pitchFamily="18" charset="0"/>
                        </a:rPr>
                        <m:t>=</m:t>
                      </m:r>
                      <m:rad>
                        <m:radPr>
                          <m:degHide m:val="on"/>
                          <m:ctrlPr>
                            <a:rPr lang="en-GB" sz="2000" b="0" i="1" smtClean="0">
                              <a:solidFill>
                                <a:schemeClr val="tx1"/>
                              </a:solidFill>
                              <a:latin typeface="Cambria Math" panose="02040503050406030204" pitchFamily="18" charset="0"/>
                            </a:rPr>
                          </m:ctrlPr>
                        </m:radPr>
                        <m:deg/>
                        <m:e>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2</m:t>
                              </m:r>
                              <m:r>
                                <a:rPr lang="en-GB" sz="2000" b="0" i="1" smtClean="0">
                                  <a:solidFill>
                                    <a:schemeClr val="tx1"/>
                                  </a:solidFill>
                                  <a:latin typeface="Cambria Math" panose="02040503050406030204" pitchFamily="18" charset="0"/>
                                </a:rPr>
                                <m:t>𝑚𝐸</m:t>
                              </m:r>
                            </m:num>
                            <m:den>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ℏ</m:t>
                                  </m:r>
                                </m:e>
                                <m:sup>
                                  <m:r>
                                    <a:rPr lang="en-GB" sz="2000" b="0" i="1" smtClean="0">
                                      <a:solidFill>
                                        <a:schemeClr val="tx1"/>
                                      </a:solidFill>
                                      <a:latin typeface="Cambria Math" panose="02040503050406030204" pitchFamily="18" charset="0"/>
                                    </a:rPr>
                                    <m:t>2</m:t>
                                  </m:r>
                                </m:sup>
                              </m:sSup>
                            </m:den>
                          </m:f>
                        </m:e>
                      </m:rad>
                    </m:oMath>
                  </m:oMathPara>
                </a14:m>
                <a:endParaRPr lang="en-GB" sz="2000" dirty="0">
                  <a:solidFill>
                    <a:schemeClr val="tx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089990" y="4509910"/>
                <a:ext cx="1448089" cy="1001684"/>
              </a:xfrm>
              <a:prstGeom prst="rect">
                <a:avLst/>
              </a:prstGeom>
              <a:blipFill>
                <a:blip r:embed="rId8"/>
                <a:stretch>
                  <a:fillRect/>
                </a:stretch>
              </a:blipFill>
              <a:ln w="28575">
                <a:solidFill>
                  <a:schemeClr val="accent3">
                    <a:lumMod val="75000"/>
                  </a:schemeClr>
                </a:solid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707001" y="5683228"/>
                <a:ext cx="2214068" cy="1001684"/>
              </a:xfrm>
              <a:prstGeom prst="rect">
                <a:avLst/>
              </a:prstGeom>
              <a:solidFill>
                <a:schemeClr val="accent3">
                  <a:lumMod val="20000"/>
                  <a:lumOff val="80000"/>
                </a:schemeClr>
              </a:solidFill>
              <a:ln w="28575">
                <a:solidFill>
                  <a:schemeClr val="accent3">
                    <a:lumMod val="7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𝜅</m:t>
                      </m:r>
                      <m:r>
                        <a:rPr lang="en-GB" sz="2000" i="1" smtClean="0">
                          <a:solidFill>
                            <a:schemeClr val="tx1"/>
                          </a:solidFill>
                          <a:latin typeface="Cambria Math" panose="02040503050406030204" pitchFamily="18" charset="0"/>
                        </a:rPr>
                        <m:t>=</m:t>
                      </m:r>
                      <m:rad>
                        <m:radPr>
                          <m:degHide m:val="on"/>
                          <m:ctrlPr>
                            <a:rPr lang="en-GB" sz="2000" i="1">
                              <a:solidFill>
                                <a:schemeClr val="tx1"/>
                              </a:solidFill>
                              <a:latin typeface="Cambria Math" panose="02040503050406030204" pitchFamily="18" charset="0"/>
                            </a:rPr>
                          </m:ctrlPr>
                        </m:radPr>
                        <m:deg/>
                        <m:e>
                          <m:f>
                            <m:fPr>
                              <m:ctrlPr>
                                <a:rPr lang="en-GB" sz="2000" i="1">
                                  <a:solidFill>
                                    <a:schemeClr val="tx1"/>
                                  </a:solidFill>
                                  <a:latin typeface="Cambria Math" panose="02040503050406030204" pitchFamily="18" charset="0"/>
                                </a:rPr>
                              </m:ctrlPr>
                            </m:fPr>
                            <m:num>
                              <m:r>
                                <a:rPr lang="en-GB" sz="2000" i="1">
                                  <a:solidFill>
                                    <a:schemeClr val="tx1"/>
                                  </a:solidFill>
                                  <a:latin typeface="Cambria Math" panose="02040503050406030204" pitchFamily="18" charset="0"/>
                                </a:rPr>
                                <m:t>2</m:t>
                              </m:r>
                              <m:r>
                                <a:rPr lang="en-GB" sz="2000" i="1">
                                  <a:solidFill>
                                    <a:schemeClr val="tx1"/>
                                  </a:solidFill>
                                  <a:latin typeface="Cambria Math" panose="02040503050406030204" pitchFamily="18" charset="0"/>
                                </a:rPr>
                                <m:t>𝑚</m:t>
                              </m:r>
                              <m:r>
                                <a:rPr lang="en-GB" sz="2000" b="0" i="1" smtClean="0">
                                  <a:solidFill>
                                    <a:schemeClr val="tx1"/>
                                  </a:solidFill>
                                  <a:latin typeface="Cambria Math" panose="02040503050406030204" pitchFamily="18" charset="0"/>
                                </a:rPr>
                                <m:t>(</m:t>
                              </m:r>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panose="02040503050406030204" pitchFamily="18" charset="0"/>
                                    </a:rPr>
                                    <m:t>𝑉</m:t>
                                  </m:r>
                                </m:e>
                                <m:sub>
                                  <m:r>
                                    <a:rPr lang="en-GB" sz="2000" b="0" i="1" smtClean="0">
                                      <a:solidFill>
                                        <a:schemeClr val="tx1"/>
                                      </a:solidFill>
                                      <a:latin typeface="Cambria Math" panose="02040503050406030204" pitchFamily="18" charset="0"/>
                                    </a:rPr>
                                    <m:t>0</m:t>
                                  </m:r>
                                </m:sub>
                              </m:sSub>
                              <m:r>
                                <a:rPr lang="en-GB" sz="2000" b="0" i="1" smtClean="0">
                                  <a:solidFill>
                                    <a:schemeClr val="tx1"/>
                                  </a:solidFill>
                                  <a:latin typeface="Cambria Math" panose="02040503050406030204" pitchFamily="18" charset="0"/>
                                </a:rPr>
                                <m:t>−</m:t>
                              </m:r>
                              <m:r>
                                <a:rPr lang="en-GB" sz="2000" i="1">
                                  <a:solidFill>
                                    <a:schemeClr val="tx1"/>
                                  </a:solidFill>
                                  <a:latin typeface="Cambria Math" panose="02040503050406030204" pitchFamily="18" charset="0"/>
                                </a:rPr>
                                <m:t>𝐸</m:t>
                              </m:r>
                              <m:r>
                                <a:rPr lang="en-GB" sz="2000" b="0" i="1" smtClean="0">
                                  <a:solidFill>
                                    <a:schemeClr val="tx1"/>
                                  </a:solidFill>
                                  <a:latin typeface="Cambria Math" panose="02040503050406030204" pitchFamily="18" charset="0"/>
                                </a:rPr>
                                <m:t>)</m:t>
                              </m:r>
                            </m:num>
                            <m:den>
                              <m:sSup>
                                <m:sSupPr>
                                  <m:ctrlPr>
                                    <a:rPr lang="en-GB" sz="2000" i="1">
                                      <a:solidFill>
                                        <a:schemeClr val="tx1"/>
                                      </a:solidFill>
                                      <a:latin typeface="Cambria Math" panose="02040503050406030204" pitchFamily="18" charset="0"/>
                                    </a:rPr>
                                  </m:ctrlPr>
                                </m:sSupPr>
                                <m:e>
                                  <m:r>
                                    <a:rPr lang="en-GB" sz="2000" i="1">
                                      <a:solidFill>
                                        <a:schemeClr val="tx1"/>
                                      </a:solidFill>
                                      <a:latin typeface="Cambria Math" panose="02040503050406030204" pitchFamily="18" charset="0"/>
                                    </a:rPr>
                                    <m:t>ℏ</m:t>
                                  </m:r>
                                </m:e>
                                <m:sup>
                                  <m:r>
                                    <a:rPr lang="en-GB" sz="2000" i="1">
                                      <a:solidFill>
                                        <a:schemeClr val="tx1"/>
                                      </a:solidFill>
                                      <a:latin typeface="Cambria Math" panose="02040503050406030204" pitchFamily="18" charset="0"/>
                                    </a:rPr>
                                    <m:t>2</m:t>
                                  </m:r>
                                </m:sup>
                              </m:sSup>
                            </m:den>
                          </m:f>
                        </m:e>
                      </m:rad>
                    </m:oMath>
                  </m:oMathPara>
                </a14:m>
                <a:endParaRPr lang="en-GB" sz="2000" dirty="0">
                  <a:solidFill>
                    <a:schemeClr val="tx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5707001" y="5683228"/>
                <a:ext cx="2214068" cy="1001684"/>
              </a:xfrm>
              <a:prstGeom prst="rect">
                <a:avLst/>
              </a:prstGeom>
              <a:blipFill>
                <a:blip r:embed="rId9"/>
                <a:stretch>
                  <a:fillRect/>
                </a:stretch>
              </a:blipFill>
              <a:ln w="28575">
                <a:solidFill>
                  <a:schemeClr val="accent3">
                    <a:lumMod val="75000"/>
                  </a:schemeClr>
                </a:solid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31" name="Rounded Rectangle 30"/>
              <p:cNvSpPr/>
              <p:nvPr/>
            </p:nvSpPr>
            <p:spPr>
              <a:xfrm>
                <a:off x="3286612" y="2787393"/>
                <a:ext cx="5747320" cy="978169"/>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could we figure out the coefficients </a:t>
                </a:r>
                <a14:m>
                  <m:oMath xmlns:m="http://schemas.openxmlformats.org/officeDocument/2006/math">
                    <m:r>
                      <a:rPr lang="en-GB" sz="2800" i="1" dirty="0" smtClean="0">
                        <a:solidFill>
                          <a:schemeClr val="tx1"/>
                        </a:solidFill>
                        <a:latin typeface="Cambria Math" panose="02040503050406030204" pitchFamily="18" charset="0"/>
                      </a:rPr>
                      <m:t>𝐴</m:t>
                    </m:r>
                    <m:r>
                      <a:rPr lang="en-GB" sz="2800" i="1" dirty="0" smtClean="0">
                        <a:solidFill>
                          <a:schemeClr val="tx1"/>
                        </a:solidFill>
                        <a:latin typeface="Cambria Math" panose="02040503050406030204" pitchFamily="18" charset="0"/>
                      </a:rPr>
                      <m:t>, </m:t>
                    </m:r>
                    <m:r>
                      <a:rPr lang="en-GB" sz="2800" i="1" dirty="0" smtClean="0">
                        <a:solidFill>
                          <a:schemeClr val="tx1"/>
                        </a:solidFill>
                        <a:latin typeface="Cambria Math" panose="02040503050406030204" pitchFamily="18" charset="0"/>
                      </a:rPr>
                      <m:t>𝐴</m:t>
                    </m:r>
                    <m:r>
                      <a:rPr lang="en-GB" sz="2800" i="1" dirty="0" smtClean="0">
                        <a:solidFill>
                          <a:schemeClr val="tx1"/>
                        </a:solidFill>
                        <a:latin typeface="Cambria Math" panose="02040503050406030204" pitchFamily="18" charset="0"/>
                      </a:rPr>
                      <m:t>’, </m:t>
                    </m:r>
                    <m:r>
                      <a:rPr lang="en-GB" sz="2800" i="1" dirty="0" smtClean="0">
                        <a:solidFill>
                          <a:schemeClr val="tx1"/>
                        </a:solidFill>
                        <a:latin typeface="Cambria Math" panose="02040503050406030204" pitchFamily="18" charset="0"/>
                      </a:rPr>
                      <m:t>𝐴</m:t>
                    </m:r>
                    <m:r>
                      <a:rPr lang="en-GB" sz="2800" i="1" dirty="0" smtClean="0">
                        <a:solidFill>
                          <a:schemeClr val="tx1"/>
                        </a:solidFill>
                        <a:latin typeface="Cambria Math" panose="02040503050406030204" pitchFamily="18" charset="0"/>
                      </a:rPr>
                      <m:t>’’, </m:t>
                    </m:r>
                    <m:r>
                      <a:rPr lang="en-GB" sz="2800" i="1" dirty="0" smtClean="0">
                        <a:solidFill>
                          <a:schemeClr val="tx1"/>
                        </a:solidFill>
                        <a:latin typeface="Cambria Math" panose="02040503050406030204" pitchFamily="18" charset="0"/>
                      </a:rPr>
                      <m:t>𝐵</m:t>
                    </m:r>
                    <m:r>
                      <a:rPr lang="en-GB" sz="2800" i="1" dirty="0" smtClean="0">
                        <a:solidFill>
                          <a:schemeClr val="tx1"/>
                        </a:solidFill>
                        <a:latin typeface="Cambria Math" panose="02040503050406030204" pitchFamily="18" charset="0"/>
                      </a:rPr>
                      <m:t>, </m:t>
                    </m:r>
                    <m:r>
                      <a:rPr lang="en-GB" sz="2800" i="1" dirty="0" smtClean="0">
                        <a:solidFill>
                          <a:schemeClr val="tx1"/>
                        </a:solidFill>
                        <a:latin typeface="Cambria Math" panose="02040503050406030204" pitchFamily="18" charset="0"/>
                      </a:rPr>
                      <m:t>𝐵</m:t>
                    </m:r>
                    <m:r>
                      <a:rPr lang="en-GB" sz="2800" i="1" dirty="0" smtClean="0">
                        <a:solidFill>
                          <a:schemeClr val="tx1"/>
                        </a:solidFill>
                        <a:latin typeface="Cambria Math" panose="02040503050406030204" pitchFamily="18" charset="0"/>
                      </a:rPr>
                      <m:t>’  </m:t>
                    </m:r>
                  </m:oMath>
                </a14:m>
                <a:r>
                  <a:rPr lang="en-GB" sz="2800" dirty="0" err="1">
                    <a:solidFill>
                      <a:schemeClr val="tx1"/>
                    </a:solidFill>
                  </a:rPr>
                  <a:t>ja</a:t>
                </a:r>
                <a:r>
                  <a:rPr lang="en-GB" sz="2800" i="1" dirty="0">
                    <a:solidFill>
                      <a:schemeClr val="tx1"/>
                    </a:solidFill>
                  </a:rPr>
                  <a:t> </a:t>
                </a:r>
                <a14:m>
                  <m:oMath xmlns:m="http://schemas.openxmlformats.org/officeDocument/2006/math">
                    <m:r>
                      <a:rPr lang="en-GB" sz="2800" i="1" dirty="0">
                        <a:solidFill>
                          <a:schemeClr val="tx1"/>
                        </a:solidFill>
                        <a:latin typeface="Cambria Math" panose="02040503050406030204" pitchFamily="18" charset="0"/>
                      </a:rPr>
                      <m:t>𝐵</m:t>
                    </m:r>
                    <m:r>
                      <a:rPr lang="en-GB" sz="2800" i="1" dirty="0">
                        <a:solidFill>
                          <a:schemeClr val="tx1"/>
                        </a:solidFill>
                        <a:latin typeface="Cambria Math" panose="02040503050406030204" pitchFamily="18" charset="0"/>
                      </a:rPr>
                      <m:t>’’</m:t>
                    </m:r>
                  </m:oMath>
                </a14:m>
                <a:r>
                  <a:rPr lang="en-GB" sz="2800" dirty="0">
                    <a:solidFill>
                      <a:schemeClr val="tx1"/>
                    </a:solidFill>
                  </a:rPr>
                  <a:t>?</a:t>
                </a:r>
              </a:p>
            </p:txBody>
          </p:sp>
        </mc:Choice>
        <mc:Fallback xmlns="">
          <p:sp>
            <p:nvSpPr>
              <p:cNvPr id="31" name="Rounded Rectangle 30"/>
              <p:cNvSpPr>
                <a:spLocks noRot="1" noChangeAspect="1" noMove="1" noResize="1" noEditPoints="1" noAdjustHandles="1" noChangeArrowheads="1" noChangeShapeType="1" noTextEdit="1"/>
              </p:cNvSpPr>
              <p:nvPr/>
            </p:nvSpPr>
            <p:spPr>
              <a:xfrm>
                <a:off x="3286612" y="2787393"/>
                <a:ext cx="5747320" cy="978169"/>
              </a:xfrm>
              <a:prstGeom prst="roundRect">
                <a:avLst/>
              </a:prstGeom>
              <a:blipFill>
                <a:blip r:embed="rId10"/>
                <a:stretch>
                  <a:fillRect t="-3012" b="-13855"/>
                </a:stretch>
              </a:blipFill>
              <a:ln w="28575">
                <a:solidFill>
                  <a:schemeClr val="accent3">
                    <a:lumMod val="75000"/>
                  </a:schemeClr>
                </a:solidFill>
              </a:ln>
            </p:spPr>
            <p:txBody>
              <a:bodyPr/>
              <a:lstStyle/>
              <a:p>
                <a:r>
                  <a:rPr lang="fi-FI">
                    <a:noFill/>
                  </a:rPr>
                  <a:t> </a:t>
                </a:r>
              </a:p>
            </p:txBody>
          </p:sp>
        </mc:Fallback>
      </mc:AlternateContent>
    </p:spTree>
    <p:extLst>
      <p:ext uri="{BB962C8B-B14F-4D97-AF65-F5344CB8AC3E}">
        <p14:creationId xmlns:p14="http://schemas.microsoft.com/office/powerpoint/2010/main" val="14325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9" presetClass="emph" presetSubtype="0" grpId="1" nodeType="withEffect">
                                  <p:stCondLst>
                                    <p:cond delay="0"/>
                                  </p:stCondLst>
                                  <p:childTnLst>
                                    <p:set>
                                      <p:cBhvr rctx="PPT">
                                        <p:cTn id="28" dur="indefinite"/>
                                        <p:tgtEl>
                                          <p:spTgt spid="19"/>
                                        </p:tgtEl>
                                        <p:attrNameLst>
                                          <p:attrName>style.opacity</p:attrName>
                                        </p:attrNameLst>
                                      </p:cBhvr>
                                      <p:to>
                                        <p:strVal val="0.5"/>
                                      </p:to>
                                    </p:set>
                                    <p:animEffect filter="image" prLst="opacity: 0.5">
                                      <p:cBhvr rctx="IE">
                                        <p:cTn id="29" dur="indefinite"/>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19" grpId="1"/>
      <p:bldP spid="21" grpId="0"/>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10" name="Content Placeholder 2"/>
          <p:cNvSpPr txBox="1">
            <a:spLocks/>
          </p:cNvSpPr>
          <p:nvPr/>
        </p:nvSpPr>
        <p:spPr>
          <a:xfrm>
            <a:off x="248802" y="1267804"/>
            <a:ext cx="11851758" cy="1442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11" name="TextBox 10"/>
          <p:cNvSpPr txBox="1"/>
          <p:nvPr/>
        </p:nvSpPr>
        <p:spPr>
          <a:xfrm>
            <a:off x="96208" y="994589"/>
            <a:ext cx="10502019" cy="3539430"/>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(5 </a:t>
            </a:r>
            <a:r>
              <a:rPr lang="en-US" sz="2800" dirty="0" err="1">
                <a:solidFill>
                  <a:schemeClr val="bg1"/>
                </a:solidFill>
              </a:rPr>
              <a:t>mins</a:t>
            </a:r>
            <a:r>
              <a:rPr lang="en-US" sz="2800" dirty="0">
                <a:solidFill>
                  <a:schemeClr val="bg1"/>
                </a:solidFill>
              </a:rPr>
              <a:t>)</a:t>
            </a:r>
            <a:endParaRPr lang="en-US" sz="2800" b="1" dirty="0">
              <a:solidFill>
                <a:schemeClr val="bg1"/>
              </a:solidFill>
            </a:endParaRPr>
          </a:p>
          <a:p>
            <a:r>
              <a:rPr lang="en-US" sz="2800" dirty="0">
                <a:solidFill>
                  <a:schemeClr val="bg1"/>
                </a:solidFill>
              </a:rPr>
              <a:t>1) Go to the finite well simulator (Google </a:t>
            </a:r>
            <a:r>
              <a:rPr lang="en-US" sz="2800" dirty="0" err="1">
                <a:solidFill>
                  <a:schemeClr val="bg1"/>
                </a:solidFill>
              </a:rPr>
              <a:t>QuVis</a:t>
            </a:r>
            <a:r>
              <a:rPr lang="en-US" sz="2800" dirty="0">
                <a:solidFill>
                  <a:schemeClr val="bg1"/>
                </a:solidFill>
              </a:rPr>
              <a:t> -&gt; first link -&gt; The finite well) and investigate how changing the potential affects the energy states:</a:t>
            </a:r>
          </a:p>
          <a:p>
            <a:r>
              <a:rPr lang="en-US" sz="2800" dirty="0">
                <a:solidFill>
                  <a:schemeClr val="bg1"/>
                </a:solidFill>
              </a:rPr>
              <a:t>	- How does the number of quantized states change?</a:t>
            </a:r>
          </a:p>
          <a:p>
            <a:r>
              <a:rPr lang="en-US" sz="2800" dirty="0">
                <a:solidFill>
                  <a:schemeClr val="bg1"/>
                </a:solidFill>
              </a:rPr>
              <a:t>	- How do the </a:t>
            </a:r>
            <a:r>
              <a:rPr lang="en-US" sz="2800" dirty="0" err="1">
                <a:solidFill>
                  <a:schemeClr val="bg1"/>
                </a:solidFill>
              </a:rPr>
              <a:t>wavefunctions</a:t>
            </a:r>
            <a:r>
              <a:rPr lang="en-US" sz="2800" dirty="0">
                <a:solidFill>
                  <a:schemeClr val="bg1"/>
                </a:solidFill>
              </a:rPr>
              <a:t> behave compared to the infinite well? 	  Any classically odd behavior?</a:t>
            </a:r>
          </a:p>
          <a:p>
            <a:r>
              <a:rPr lang="en-US" sz="2800" dirty="0">
                <a:solidFill>
                  <a:schemeClr val="bg1"/>
                </a:solidFill>
              </a:rPr>
              <a:t>	- How does the odd behavior react to increasing quantum number?</a:t>
            </a:r>
          </a:p>
        </p:txBody>
      </p:sp>
    </p:spTree>
    <p:extLst>
      <p:ext uri="{BB962C8B-B14F-4D97-AF65-F5344CB8AC3E}">
        <p14:creationId xmlns:p14="http://schemas.microsoft.com/office/powerpoint/2010/main" val="10628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nodePh="1">
                                  <p:stCondLst>
                                    <p:cond delay="0"/>
                                  </p:stCondLst>
                                  <p:endCondLst>
                                    <p:cond evt="begin" delay="0">
                                      <p:tn val="10"/>
                                    </p:cond>
                                  </p:endCondLst>
                                  <p:childTnLst>
                                    <p:set>
                                      <p:cBhvr rctx="PPT">
                                        <p:cTn id="11" dur="indefinite"/>
                                        <p:tgtEl>
                                          <p:spTgt spid="10"/>
                                        </p:tgtEl>
                                        <p:attrNameLst>
                                          <p:attrName>style.opacity</p:attrName>
                                        </p:attrNameLst>
                                      </p:cBhvr>
                                      <p:to>
                                        <p:strVal val="0.5"/>
                                      </p:to>
                                    </p:set>
                                    <p:animEffect filter="image" prLst="opacity: 0.5">
                                      <p:cBhvr rctx="IE">
                                        <p:cTn id="1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10" name="Content Placeholder 2"/>
          <p:cNvSpPr txBox="1">
            <a:spLocks/>
          </p:cNvSpPr>
          <p:nvPr/>
        </p:nvSpPr>
        <p:spPr>
          <a:xfrm>
            <a:off x="248802" y="1267804"/>
            <a:ext cx="11851758" cy="1442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11" name="TextBox 10"/>
          <p:cNvSpPr txBox="1"/>
          <p:nvPr/>
        </p:nvSpPr>
        <p:spPr>
          <a:xfrm>
            <a:off x="96208" y="994589"/>
            <a:ext cx="7868987" cy="4401205"/>
          </a:xfrm>
          <a:prstGeom prst="rect">
            <a:avLst/>
          </a:prstGeom>
          <a:noFill/>
        </p:spPr>
        <p:txBody>
          <a:bodyPr wrap="square" rtlCol="0">
            <a:spAutoFit/>
          </a:bodyPr>
          <a:lstStyle/>
          <a:p>
            <a:r>
              <a:rPr lang="en-US" sz="2800" dirty="0">
                <a:solidFill>
                  <a:schemeClr val="bg1"/>
                </a:solidFill>
              </a:rPr>
              <a:t>The formation of a chemical bond is connected to the overlap between the orbitals on the different atoms. Let’s model an oxygen molecule by two finite boxes. Use the figure on the left to qualitatively explain why it is </a:t>
            </a:r>
            <a:r>
              <a:rPr lang="en-US" sz="2800" dirty="0">
                <a:solidFill>
                  <a:schemeClr val="accent1">
                    <a:lumMod val="40000"/>
                    <a:lumOff val="60000"/>
                  </a:schemeClr>
                </a:solidFill>
              </a:rPr>
              <a:t>always the valence electrons are involved in bond formation</a:t>
            </a:r>
            <a:r>
              <a:rPr lang="en-US" sz="2800" dirty="0">
                <a:solidFill>
                  <a:schemeClr val="bg1"/>
                </a:solidFill>
              </a:rPr>
              <a:t>.</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	</a:t>
            </a:r>
          </a:p>
        </p:txBody>
      </p:sp>
      <p:pic>
        <p:nvPicPr>
          <p:cNvPr id="5" name="Picture 4" descr="16_03_Figu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0347" y="209550"/>
            <a:ext cx="387032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168390" y="6259857"/>
            <a:ext cx="335348" cy="369332"/>
          </a:xfrm>
          <a:prstGeom prst="rect">
            <a:avLst/>
          </a:prstGeom>
          <a:noFill/>
        </p:spPr>
        <p:txBody>
          <a:bodyPr wrap="none" rtlCol="0">
            <a:spAutoFit/>
          </a:bodyPr>
          <a:lstStyle/>
          <a:p>
            <a:r>
              <a:rPr lang="fi-FI" dirty="0"/>
              <a:t>O</a:t>
            </a:r>
          </a:p>
        </p:txBody>
      </p:sp>
      <p:sp>
        <p:nvSpPr>
          <p:cNvPr id="7" name="TextBox 6"/>
          <p:cNvSpPr txBox="1"/>
          <p:nvPr/>
        </p:nvSpPr>
        <p:spPr>
          <a:xfrm>
            <a:off x="9046804" y="6258467"/>
            <a:ext cx="335348" cy="369332"/>
          </a:xfrm>
          <a:prstGeom prst="rect">
            <a:avLst/>
          </a:prstGeom>
          <a:noFill/>
        </p:spPr>
        <p:txBody>
          <a:bodyPr wrap="none" rtlCol="0">
            <a:spAutoFit/>
          </a:bodyPr>
          <a:lstStyle/>
          <a:p>
            <a:r>
              <a:rPr lang="fi-FI" dirty="0"/>
              <a:t>O</a:t>
            </a:r>
          </a:p>
        </p:txBody>
      </p:sp>
    </p:spTree>
    <p:extLst>
      <p:ext uri="{BB962C8B-B14F-4D97-AF65-F5344CB8AC3E}">
        <p14:creationId xmlns:p14="http://schemas.microsoft.com/office/powerpoint/2010/main" val="163319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7" name="Title 1"/>
          <p:cNvSpPr>
            <a:spLocks noGrp="1"/>
          </p:cNvSpPr>
          <p:nvPr>
            <p:ph type="title"/>
          </p:nvPr>
        </p:nvSpPr>
        <p:spPr>
          <a:xfrm>
            <a:off x="430575" y="288007"/>
            <a:ext cx="11368489" cy="1325563"/>
          </a:xfrm>
        </p:spPr>
        <p:txBody>
          <a:bodyPr/>
          <a:lstStyle/>
          <a:p>
            <a:r>
              <a:rPr lang="en-US" dirty="0">
                <a:solidFill>
                  <a:schemeClr val="bg1"/>
                </a:solidFill>
                <a:latin typeface="Arial" panose="020B0604020202020204" pitchFamily="34" charset="0"/>
                <a:cs typeface="Arial" panose="020B0604020202020204" pitchFamily="34" charset="0"/>
              </a:rPr>
              <a:t>What happens above a finite box?</a:t>
            </a:r>
            <a:endParaRPr lang="fi-FI"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430576" y="2106341"/>
                <a:ext cx="7559280" cy="2677656"/>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(5 </a:t>
                </a:r>
                <a:r>
                  <a:rPr lang="en-US" sz="2800" dirty="0" err="1">
                    <a:solidFill>
                      <a:schemeClr val="bg1"/>
                    </a:solidFill>
                  </a:rPr>
                  <a:t>mins</a:t>
                </a:r>
                <a:r>
                  <a:rPr lang="en-US" sz="2800" dirty="0">
                    <a:solidFill>
                      <a:schemeClr val="bg1"/>
                    </a:solidFill>
                  </a:rPr>
                  <a:t>)</a:t>
                </a:r>
              </a:p>
              <a:p>
                <a:r>
                  <a:rPr lang="en-US" sz="2800" dirty="0">
                    <a:solidFill>
                      <a:schemeClr val="bg1"/>
                    </a:solidFill>
                  </a:rPr>
                  <a:t>1) What values are allowed for the energy of the electron when </a:t>
                </a:r>
                <a14:m>
                  <m:oMath xmlns:m="http://schemas.openxmlformats.org/officeDocument/2006/math">
                    <m:r>
                      <a:rPr lang="en-GB" sz="2800" b="0" i="1" dirty="0">
                        <a:solidFill>
                          <a:schemeClr val="bg1"/>
                        </a:solidFill>
                        <a:latin typeface="Cambria Math" panose="02040503050406030204" pitchFamily="18" charset="0"/>
                      </a:rPr>
                      <m:t>𝐸</m:t>
                    </m:r>
                    <m:r>
                      <a:rPr lang="en-GB" sz="2800" b="0" i="1" dirty="0">
                        <a:solidFill>
                          <a:schemeClr val="bg1"/>
                        </a:solidFill>
                        <a:latin typeface="Cambria Math" panose="02040503050406030204" pitchFamily="18" charset="0"/>
                      </a:rPr>
                      <m:t>&gt;</m:t>
                    </m:r>
                    <m:sSub>
                      <m:sSubPr>
                        <m:ctrlPr>
                          <a:rPr lang="en-GB" sz="2800" i="1" dirty="0">
                            <a:solidFill>
                              <a:schemeClr val="bg1"/>
                            </a:solidFill>
                            <a:latin typeface="Cambria Math" panose="02040503050406030204" pitchFamily="18" charset="0"/>
                          </a:rPr>
                        </m:ctrlPr>
                      </m:sSubPr>
                      <m:e>
                        <m:r>
                          <a:rPr lang="en-GB" sz="2800" b="0" i="1" dirty="0">
                            <a:solidFill>
                              <a:schemeClr val="bg1"/>
                            </a:solidFill>
                            <a:latin typeface="Cambria Math" panose="02040503050406030204" pitchFamily="18" charset="0"/>
                          </a:rPr>
                          <m:t>𝑉</m:t>
                        </m:r>
                      </m:e>
                      <m:sub>
                        <m:r>
                          <a:rPr lang="en-GB" sz="2800" b="0" i="1" dirty="0">
                            <a:solidFill>
                              <a:schemeClr val="bg1"/>
                            </a:solidFill>
                            <a:latin typeface="Cambria Math" panose="02040503050406030204" pitchFamily="18" charset="0"/>
                          </a:rPr>
                          <m:t>0</m:t>
                        </m:r>
                      </m:sub>
                    </m:sSub>
                  </m:oMath>
                </a14:m>
                <a:r>
                  <a:rPr lang="en-US" sz="2800" dirty="0">
                    <a:solidFill>
                      <a:schemeClr val="bg1"/>
                    </a:solidFill>
                  </a:rPr>
                  <a:t>?</a:t>
                </a:r>
              </a:p>
              <a:p>
                <a:r>
                  <a:rPr lang="en-US" sz="2800" dirty="0">
                    <a:solidFill>
                      <a:schemeClr val="bg1"/>
                    </a:solidFill>
                  </a:rPr>
                  <a:t>2) An electron is in a state with</a:t>
                </a:r>
                <a:r>
                  <a:rPr lang="en-GB" sz="2800" dirty="0">
                    <a:solidFill>
                      <a:schemeClr val="bg1"/>
                    </a:solidFill>
                  </a:rPr>
                  <a:t> </a:t>
                </a:r>
                <a14:m>
                  <m:oMath xmlns:m="http://schemas.openxmlformats.org/officeDocument/2006/math">
                    <m:r>
                      <a:rPr lang="en-GB" sz="2800" b="0" i="1" dirty="0">
                        <a:solidFill>
                          <a:schemeClr val="bg1"/>
                        </a:solidFill>
                        <a:latin typeface="Cambria Math" panose="02040503050406030204" pitchFamily="18" charset="0"/>
                      </a:rPr>
                      <m:t>𝐸</m:t>
                    </m:r>
                    <m:r>
                      <a:rPr lang="en-GB" sz="2800" b="0" i="1" dirty="0">
                        <a:solidFill>
                          <a:schemeClr val="bg1"/>
                        </a:solidFill>
                        <a:latin typeface="Cambria Math" panose="02040503050406030204" pitchFamily="18" charset="0"/>
                      </a:rPr>
                      <m:t>&gt;</m:t>
                    </m:r>
                    <m:sSub>
                      <m:sSubPr>
                        <m:ctrlPr>
                          <a:rPr lang="en-GB" sz="2800" i="1" dirty="0">
                            <a:solidFill>
                              <a:schemeClr val="bg1"/>
                            </a:solidFill>
                            <a:latin typeface="Cambria Math" panose="02040503050406030204" pitchFamily="18" charset="0"/>
                          </a:rPr>
                        </m:ctrlPr>
                      </m:sSubPr>
                      <m:e>
                        <m:r>
                          <a:rPr lang="en-GB" sz="2800" b="0" i="1" dirty="0">
                            <a:solidFill>
                              <a:schemeClr val="bg1"/>
                            </a:solidFill>
                            <a:latin typeface="Cambria Math" panose="02040503050406030204" pitchFamily="18" charset="0"/>
                          </a:rPr>
                          <m:t>𝑉</m:t>
                        </m:r>
                      </m:e>
                      <m:sub>
                        <m:r>
                          <a:rPr lang="en-GB" sz="2800" b="0" i="1" dirty="0">
                            <a:solidFill>
                              <a:schemeClr val="bg1"/>
                            </a:solidFill>
                            <a:latin typeface="Cambria Math" panose="02040503050406030204" pitchFamily="18" charset="0"/>
                          </a:rPr>
                          <m:t>0</m:t>
                        </m:r>
                      </m:sub>
                    </m:sSub>
                    <m:r>
                      <a:rPr lang="en-GB" sz="2800" b="0" dirty="0">
                        <a:solidFill>
                          <a:schemeClr val="bg1"/>
                        </a:solidFill>
                        <a:latin typeface="Cambria Math" panose="02040503050406030204" pitchFamily="18" charset="0"/>
                      </a:rPr>
                      <m:t>. </m:t>
                    </m:r>
                  </m:oMath>
                </a14:m>
                <a:r>
                  <a:rPr lang="en-GB" sz="2800" dirty="0">
                    <a:solidFill>
                      <a:schemeClr val="bg1"/>
                    </a:solidFill>
                  </a:rPr>
                  <a:t>What can you say of its De </a:t>
                </a:r>
                <a:r>
                  <a:rPr lang="en-GB" sz="2800" dirty="0" err="1">
                    <a:solidFill>
                      <a:schemeClr val="bg1"/>
                    </a:solidFill>
                  </a:rPr>
                  <a:t>Broglien</a:t>
                </a:r>
                <a:r>
                  <a:rPr lang="en-GB" sz="2800" dirty="0">
                    <a:solidFill>
                      <a:schemeClr val="bg1"/>
                    </a:solidFill>
                  </a:rPr>
                  <a:t> wavelengths in regions I, II </a:t>
                </a:r>
                <a:r>
                  <a:rPr lang="en-GB" sz="2800" dirty="0" err="1">
                    <a:solidFill>
                      <a:schemeClr val="bg1"/>
                    </a:solidFill>
                  </a:rPr>
                  <a:t>ja</a:t>
                </a:r>
                <a:r>
                  <a:rPr lang="en-GB" sz="2800" dirty="0">
                    <a:solidFill>
                      <a:schemeClr val="bg1"/>
                    </a:solidFill>
                  </a:rPr>
                  <a:t> III?</a:t>
                </a:r>
                <a:endParaRPr lang="en-US" sz="28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30576" y="2106341"/>
                <a:ext cx="7559280" cy="2677656"/>
              </a:xfrm>
              <a:prstGeom prst="rect">
                <a:avLst/>
              </a:prstGeom>
              <a:blipFill>
                <a:blip r:embed="rId4"/>
                <a:stretch>
                  <a:fillRect l="-1694" t="-2278" r="-968" b="-5695"/>
                </a:stretch>
              </a:blipFill>
            </p:spPr>
            <p:txBody>
              <a:bodyPr/>
              <a:lstStyle/>
              <a:p>
                <a:r>
                  <a:rPr lang="fi-FI">
                    <a:noFill/>
                  </a:rPr>
                  <a:t> </a:t>
                </a:r>
              </a:p>
            </p:txBody>
          </p:sp>
        </mc:Fallback>
      </mc:AlternateContent>
      <p:pic>
        <p:nvPicPr>
          <p:cNvPr id="5" name="Picture 4">
            <a:extLst>
              <a:ext uri="{FF2B5EF4-FFF2-40B4-BE49-F238E27FC236}">
                <a16:creationId xmlns:a16="http://schemas.microsoft.com/office/drawing/2014/main" id="{BF64F786-BE01-437D-9D5B-535990ACC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122" y="1762830"/>
            <a:ext cx="3916169" cy="496784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15CB3B-3566-4BFA-AA29-3ECCEDD118E7}"/>
                  </a:ext>
                </a:extLst>
              </p:cNvPr>
              <p:cNvSpPr txBox="1"/>
              <p:nvPr/>
            </p:nvSpPr>
            <p:spPr>
              <a:xfrm>
                <a:off x="8010188" y="2439235"/>
                <a:ext cx="5461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dirty="0" smtClean="0">
                              <a:latin typeface="Cambria Math" panose="02040503050406030204" pitchFamily="18" charset="0"/>
                            </a:rPr>
                          </m:ctrlPr>
                        </m:sSubPr>
                        <m:e>
                          <m:r>
                            <a:rPr lang="en-GB" sz="2400" b="0" i="1" dirty="0" smtClean="0">
                              <a:latin typeface="Cambria Math" panose="02040503050406030204" pitchFamily="18" charset="0"/>
                            </a:rPr>
                            <m:t>𝑉</m:t>
                          </m:r>
                        </m:e>
                        <m:sub>
                          <m:r>
                            <a:rPr lang="en-GB" sz="2400" b="0" i="1" dirty="0" smtClean="0">
                              <a:latin typeface="Cambria Math" panose="02040503050406030204" pitchFamily="18" charset="0"/>
                            </a:rPr>
                            <m:t>0</m:t>
                          </m:r>
                        </m:sub>
                      </m:sSub>
                    </m:oMath>
                  </m:oMathPara>
                </a14:m>
                <a:endParaRPr lang="en-GB" sz="2400" dirty="0"/>
              </a:p>
            </p:txBody>
          </p:sp>
        </mc:Choice>
        <mc:Fallback xmlns="">
          <p:sp>
            <p:nvSpPr>
              <p:cNvPr id="6" name="TextBox 5">
                <a:extLst>
                  <a:ext uri="{FF2B5EF4-FFF2-40B4-BE49-F238E27FC236}">
                    <a16:creationId xmlns:a16="http://schemas.microsoft.com/office/drawing/2014/main" id="{F815CB3B-3566-4BFA-AA29-3ECCEDD118E7}"/>
                  </a:ext>
                </a:extLst>
              </p:cNvPr>
              <p:cNvSpPr txBox="1">
                <a:spLocks noRot="1" noChangeAspect="1" noMove="1" noResize="1" noEditPoints="1" noAdjustHandles="1" noChangeArrowheads="1" noChangeShapeType="1" noTextEdit="1"/>
              </p:cNvSpPr>
              <p:nvPr/>
            </p:nvSpPr>
            <p:spPr>
              <a:xfrm>
                <a:off x="8010188" y="2439235"/>
                <a:ext cx="546112" cy="461665"/>
              </a:xfrm>
              <a:prstGeom prst="rect">
                <a:avLst/>
              </a:prstGeom>
              <a:blipFill>
                <a:blip r:embed="rId6"/>
                <a:stretch>
                  <a:fillRect b="-1316"/>
                </a:stretch>
              </a:blipFill>
            </p:spPr>
            <p:txBody>
              <a:bodyPr/>
              <a:lstStyle/>
              <a:p>
                <a:r>
                  <a:rPr lang="fi-FI">
                    <a:noFill/>
                  </a:rPr>
                  <a:t> </a:t>
                </a:r>
              </a:p>
            </p:txBody>
          </p:sp>
        </mc:Fallback>
      </mc:AlternateContent>
      <p:sp>
        <p:nvSpPr>
          <p:cNvPr id="8" name="TextBox 7">
            <a:extLst>
              <a:ext uri="{FF2B5EF4-FFF2-40B4-BE49-F238E27FC236}">
                <a16:creationId xmlns:a16="http://schemas.microsoft.com/office/drawing/2014/main" id="{B706B9B4-CF5E-4C19-8537-BAF5A472E26D}"/>
              </a:ext>
            </a:extLst>
          </p:cNvPr>
          <p:cNvSpPr txBox="1"/>
          <p:nvPr/>
        </p:nvSpPr>
        <p:spPr>
          <a:xfrm>
            <a:off x="8987487" y="6269471"/>
            <a:ext cx="627095" cy="369332"/>
          </a:xfrm>
          <a:prstGeom prst="rect">
            <a:avLst/>
          </a:prstGeom>
          <a:solidFill>
            <a:schemeClr val="bg1"/>
          </a:solidFill>
        </p:spPr>
        <p:txBody>
          <a:bodyPr wrap="none" rtlCol="0">
            <a:spAutoFit/>
          </a:bodyPr>
          <a:lstStyle/>
          <a:p>
            <a:r>
              <a:rPr lang="en-GB" dirty="0"/>
              <a:t>-</a:t>
            </a:r>
            <a:r>
              <a:rPr lang="en-GB" i="1" dirty="0"/>
              <a:t>L</a:t>
            </a:r>
            <a:r>
              <a:rPr lang="en-GB" dirty="0"/>
              <a:t>/2</a:t>
            </a:r>
          </a:p>
        </p:txBody>
      </p:sp>
      <p:sp>
        <p:nvSpPr>
          <p:cNvPr id="10" name="TextBox 9">
            <a:extLst>
              <a:ext uri="{FF2B5EF4-FFF2-40B4-BE49-F238E27FC236}">
                <a16:creationId xmlns:a16="http://schemas.microsoft.com/office/drawing/2014/main" id="{0D4BF21D-6ADC-4CDC-B5A5-8B1373F3A909}"/>
              </a:ext>
            </a:extLst>
          </p:cNvPr>
          <p:cNvSpPr txBox="1"/>
          <p:nvPr/>
        </p:nvSpPr>
        <p:spPr>
          <a:xfrm>
            <a:off x="10734225" y="6269471"/>
            <a:ext cx="550151" cy="369332"/>
          </a:xfrm>
          <a:prstGeom prst="rect">
            <a:avLst/>
          </a:prstGeom>
          <a:solidFill>
            <a:schemeClr val="bg1"/>
          </a:solidFill>
        </p:spPr>
        <p:txBody>
          <a:bodyPr wrap="none" rtlCol="0">
            <a:spAutoFit/>
          </a:bodyPr>
          <a:lstStyle/>
          <a:p>
            <a:r>
              <a:rPr lang="en-GB" i="1" dirty="0"/>
              <a:t>L</a:t>
            </a:r>
            <a:r>
              <a:rPr lang="en-GB" dirty="0"/>
              <a:t>/2</a:t>
            </a:r>
          </a:p>
        </p:txBody>
      </p:sp>
      <p:sp>
        <p:nvSpPr>
          <p:cNvPr id="11" name="TextBox 10">
            <a:extLst>
              <a:ext uri="{FF2B5EF4-FFF2-40B4-BE49-F238E27FC236}">
                <a16:creationId xmlns:a16="http://schemas.microsoft.com/office/drawing/2014/main" id="{5FD26802-A990-4C3E-BA2B-AC8EA6053612}"/>
              </a:ext>
            </a:extLst>
          </p:cNvPr>
          <p:cNvSpPr txBox="1"/>
          <p:nvPr/>
        </p:nvSpPr>
        <p:spPr>
          <a:xfrm>
            <a:off x="8719514" y="1674093"/>
            <a:ext cx="284052" cy="461665"/>
          </a:xfrm>
          <a:prstGeom prst="rect">
            <a:avLst/>
          </a:prstGeom>
          <a:noFill/>
        </p:spPr>
        <p:txBody>
          <a:bodyPr wrap="none" rtlCol="0">
            <a:spAutoFit/>
          </a:bodyPr>
          <a:lstStyle/>
          <a:p>
            <a:r>
              <a:rPr lang="en-GB" sz="2400" dirty="0"/>
              <a:t>I</a:t>
            </a:r>
          </a:p>
        </p:txBody>
      </p:sp>
      <p:sp>
        <p:nvSpPr>
          <p:cNvPr id="12" name="TextBox 11">
            <a:extLst>
              <a:ext uri="{FF2B5EF4-FFF2-40B4-BE49-F238E27FC236}">
                <a16:creationId xmlns:a16="http://schemas.microsoft.com/office/drawing/2014/main" id="{2BA93FAD-7A01-4E42-A4BF-0432108C068D}"/>
              </a:ext>
            </a:extLst>
          </p:cNvPr>
          <p:cNvSpPr txBox="1"/>
          <p:nvPr/>
        </p:nvSpPr>
        <p:spPr>
          <a:xfrm>
            <a:off x="9960845" y="1672337"/>
            <a:ext cx="383438" cy="461665"/>
          </a:xfrm>
          <a:prstGeom prst="rect">
            <a:avLst/>
          </a:prstGeom>
          <a:noFill/>
        </p:spPr>
        <p:txBody>
          <a:bodyPr wrap="none" rtlCol="0">
            <a:spAutoFit/>
          </a:bodyPr>
          <a:lstStyle/>
          <a:p>
            <a:r>
              <a:rPr lang="en-GB" sz="2400" dirty="0"/>
              <a:t>II</a:t>
            </a:r>
          </a:p>
        </p:txBody>
      </p:sp>
      <p:sp>
        <p:nvSpPr>
          <p:cNvPr id="13" name="TextBox 12">
            <a:extLst>
              <a:ext uri="{FF2B5EF4-FFF2-40B4-BE49-F238E27FC236}">
                <a16:creationId xmlns:a16="http://schemas.microsoft.com/office/drawing/2014/main" id="{BC11E3B0-7299-4D76-9032-2977C868896A}"/>
              </a:ext>
            </a:extLst>
          </p:cNvPr>
          <p:cNvSpPr txBox="1"/>
          <p:nvPr/>
        </p:nvSpPr>
        <p:spPr>
          <a:xfrm>
            <a:off x="11284376" y="1672336"/>
            <a:ext cx="482824" cy="461665"/>
          </a:xfrm>
          <a:prstGeom prst="rect">
            <a:avLst/>
          </a:prstGeom>
          <a:noFill/>
        </p:spPr>
        <p:txBody>
          <a:bodyPr wrap="none" rtlCol="0">
            <a:spAutoFit/>
          </a:bodyPr>
          <a:lstStyle/>
          <a:p>
            <a:r>
              <a:rPr lang="en-GB" sz="2400" dirty="0"/>
              <a:t>III</a:t>
            </a:r>
          </a:p>
        </p:txBody>
      </p:sp>
      <p:cxnSp>
        <p:nvCxnSpPr>
          <p:cNvPr id="14" name="Straight Connector 13">
            <a:extLst>
              <a:ext uri="{FF2B5EF4-FFF2-40B4-BE49-F238E27FC236}">
                <a16:creationId xmlns:a16="http://schemas.microsoft.com/office/drawing/2014/main" id="{9099CB71-87F2-41B6-8CB3-B486440FB9B8}"/>
              </a:ext>
            </a:extLst>
          </p:cNvPr>
          <p:cNvCxnSpPr/>
          <p:nvPr/>
        </p:nvCxnSpPr>
        <p:spPr>
          <a:xfrm>
            <a:off x="8414795" y="2135758"/>
            <a:ext cx="3472405" cy="0"/>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44A7D69-7BF7-4D8A-85E8-B1AD723D9453}"/>
              </a:ext>
            </a:extLst>
          </p:cNvPr>
          <p:cNvSpPr txBox="1"/>
          <p:nvPr/>
        </p:nvSpPr>
        <p:spPr>
          <a:xfrm>
            <a:off x="8062320" y="1938436"/>
            <a:ext cx="332142" cy="400110"/>
          </a:xfrm>
          <a:prstGeom prst="rect">
            <a:avLst/>
          </a:prstGeom>
          <a:noFill/>
        </p:spPr>
        <p:txBody>
          <a:bodyPr wrap="none" rtlCol="0">
            <a:spAutoFit/>
          </a:bodyPr>
          <a:lstStyle/>
          <a:p>
            <a:r>
              <a:rPr lang="en-GB" sz="2000" i="1" dirty="0">
                <a:solidFill>
                  <a:schemeClr val="accent3">
                    <a:lumMod val="75000"/>
                  </a:schemeClr>
                </a:solidFill>
              </a:rPr>
              <a:t>E</a:t>
            </a:r>
          </a:p>
        </p:txBody>
      </p:sp>
    </p:spTree>
    <p:extLst>
      <p:ext uri="{BB962C8B-B14F-4D97-AF65-F5344CB8AC3E}">
        <p14:creationId xmlns:p14="http://schemas.microsoft.com/office/powerpoint/2010/main" val="12048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pic>
        <p:nvPicPr>
          <p:cNvPr id="16" name="Picture 15">
            <a:extLst>
              <a:ext uri="{FF2B5EF4-FFF2-40B4-BE49-F238E27FC236}">
                <a16:creationId xmlns:a16="http://schemas.microsoft.com/office/drawing/2014/main" id="{81A3DDF3-E078-46DC-B2D6-9331F1112C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5876" y="920473"/>
            <a:ext cx="7648117" cy="5233662"/>
          </a:xfrm>
          <a:prstGeom prst="rect">
            <a:avLst/>
          </a:prstGeom>
        </p:spPr>
      </p:pic>
    </p:spTree>
    <p:extLst>
      <p:ext uri="{BB962C8B-B14F-4D97-AF65-F5344CB8AC3E}">
        <p14:creationId xmlns:p14="http://schemas.microsoft.com/office/powerpoint/2010/main" val="217343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pic>
        <p:nvPicPr>
          <p:cNvPr id="16" name="Picture 15">
            <a:extLst>
              <a:ext uri="{FF2B5EF4-FFF2-40B4-BE49-F238E27FC236}">
                <a16:creationId xmlns:a16="http://schemas.microsoft.com/office/drawing/2014/main" id="{F0711CD0-E80E-4A16-9986-011A8EFBCA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086" y="943668"/>
            <a:ext cx="6561159" cy="5168949"/>
          </a:xfrm>
          <a:prstGeom prst="rect">
            <a:avLst/>
          </a:prstGeom>
        </p:spPr>
      </p:pic>
      <p:sp>
        <p:nvSpPr>
          <p:cNvPr id="17" name="Rectangle 16">
            <a:extLst>
              <a:ext uri="{FF2B5EF4-FFF2-40B4-BE49-F238E27FC236}">
                <a16:creationId xmlns:a16="http://schemas.microsoft.com/office/drawing/2014/main" id="{6149FA64-FFAC-46DE-9B3D-049546F5CE7C}"/>
              </a:ext>
            </a:extLst>
          </p:cNvPr>
          <p:cNvSpPr/>
          <p:nvPr/>
        </p:nvSpPr>
        <p:spPr>
          <a:xfrm>
            <a:off x="8551245" y="943668"/>
            <a:ext cx="1462608" cy="516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Brace 17">
            <a:extLst>
              <a:ext uri="{FF2B5EF4-FFF2-40B4-BE49-F238E27FC236}">
                <a16:creationId xmlns:a16="http://schemas.microsoft.com/office/drawing/2014/main" id="{4559AD2C-3BC0-4FC6-AC29-BE240137C446}"/>
              </a:ext>
            </a:extLst>
          </p:cNvPr>
          <p:cNvSpPr/>
          <p:nvPr/>
        </p:nvSpPr>
        <p:spPr>
          <a:xfrm>
            <a:off x="8551245" y="3471599"/>
            <a:ext cx="135555" cy="21488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D9CB5173-E7B6-4D0F-B91F-56DE6820B678}"/>
              </a:ext>
            </a:extLst>
          </p:cNvPr>
          <p:cNvSpPr txBox="1"/>
          <p:nvPr/>
        </p:nvSpPr>
        <p:spPr>
          <a:xfrm>
            <a:off x="8759867" y="4192076"/>
            <a:ext cx="1253986"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Energy quantized</a:t>
            </a:r>
          </a:p>
        </p:txBody>
      </p:sp>
      <p:sp>
        <p:nvSpPr>
          <p:cNvPr id="20" name="Right Brace 19">
            <a:extLst>
              <a:ext uri="{FF2B5EF4-FFF2-40B4-BE49-F238E27FC236}">
                <a16:creationId xmlns:a16="http://schemas.microsoft.com/office/drawing/2014/main" id="{CD46F465-06AF-4F2E-A619-2A0D842AE1A0}"/>
              </a:ext>
            </a:extLst>
          </p:cNvPr>
          <p:cNvSpPr/>
          <p:nvPr/>
        </p:nvSpPr>
        <p:spPr>
          <a:xfrm>
            <a:off x="8551244" y="1322758"/>
            <a:ext cx="135555" cy="21488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6605FE3E-D589-456C-B3B3-21F6812BC985}"/>
              </a:ext>
            </a:extLst>
          </p:cNvPr>
          <p:cNvSpPr txBox="1"/>
          <p:nvPr/>
        </p:nvSpPr>
        <p:spPr>
          <a:xfrm>
            <a:off x="8759867" y="1889346"/>
            <a:ext cx="1253986" cy="1015663"/>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All energy values possible</a:t>
            </a:r>
          </a:p>
        </p:txBody>
      </p:sp>
      <p:sp>
        <p:nvSpPr>
          <p:cNvPr id="22" name="Rectangle 21">
            <a:extLst>
              <a:ext uri="{FF2B5EF4-FFF2-40B4-BE49-F238E27FC236}">
                <a16:creationId xmlns:a16="http://schemas.microsoft.com/office/drawing/2014/main" id="{A5A74614-9AD4-44CF-87BF-8B10F1DBB4C3}"/>
              </a:ext>
            </a:extLst>
          </p:cNvPr>
          <p:cNvSpPr/>
          <p:nvPr/>
        </p:nvSpPr>
        <p:spPr>
          <a:xfrm>
            <a:off x="2948940" y="943668"/>
            <a:ext cx="5521615" cy="179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9816B21-21BB-4337-B836-B3E5026F0F20}"/>
              </a:ext>
            </a:extLst>
          </p:cNvPr>
          <p:cNvSpPr/>
          <p:nvPr/>
        </p:nvSpPr>
        <p:spPr>
          <a:xfrm>
            <a:off x="2152891" y="1889346"/>
            <a:ext cx="761080" cy="1582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444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7" name="Title 1"/>
          <p:cNvSpPr>
            <a:spLocks noGrp="1"/>
          </p:cNvSpPr>
          <p:nvPr>
            <p:ph type="title"/>
          </p:nvPr>
        </p:nvSpPr>
        <p:spPr>
          <a:xfrm>
            <a:off x="430575" y="288007"/>
            <a:ext cx="11368489" cy="1325563"/>
          </a:xfrm>
        </p:spPr>
        <p:txBody>
          <a:bodyPr/>
          <a:lstStyle/>
          <a:p>
            <a:r>
              <a:rPr lang="en-US" dirty="0">
                <a:solidFill>
                  <a:schemeClr val="bg1"/>
                </a:solidFill>
                <a:latin typeface="Arial" panose="020B0604020202020204" pitchFamily="34" charset="0"/>
                <a:cs typeface="Arial" panose="020B0604020202020204" pitchFamily="34" charset="0"/>
              </a:rPr>
              <a:t>When particle hits the fan</a:t>
            </a:r>
            <a:endParaRPr lang="fi-FI"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197" y="1411710"/>
            <a:ext cx="5198445" cy="3412892"/>
          </a:xfrm>
          <a:prstGeom prst="rect">
            <a:avLst/>
          </a:prstGeom>
        </p:spPr>
      </p:pic>
      <p:sp>
        <p:nvSpPr>
          <p:cNvPr id="24" name="TextBox 23"/>
          <p:cNvSpPr txBox="1"/>
          <p:nvPr/>
        </p:nvSpPr>
        <p:spPr>
          <a:xfrm>
            <a:off x="176997" y="1514199"/>
            <a:ext cx="6677200" cy="2677656"/>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(5 </a:t>
            </a:r>
            <a:r>
              <a:rPr lang="en-US" sz="2800" dirty="0" err="1">
                <a:solidFill>
                  <a:schemeClr val="bg1"/>
                </a:solidFill>
              </a:rPr>
              <a:t>mins</a:t>
            </a:r>
            <a:r>
              <a:rPr lang="en-US" sz="2800" dirty="0">
                <a:solidFill>
                  <a:schemeClr val="bg1"/>
                </a:solidFill>
              </a:rPr>
              <a:t>)</a:t>
            </a:r>
            <a:endParaRPr lang="en-US" sz="2800" b="1" dirty="0">
              <a:solidFill>
                <a:schemeClr val="bg1"/>
              </a:solidFill>
            </a:endParaRPr>
          </a:p>
          <a:p>
            <a:pPr marL="514350" indent="-514350">
              <a:buAutoNum type="arabicParenR"/>
            </a:pPr>
            <a:r>
              <a:rPr lang="en-US" sz="2800" dirty="0">
                <a:solidFill>
                  <a:schemeClr val="bg1"/>
                </a:solidFill>
              </a:rPr>
              <a:t>Write down the Schrödinger equation in the different regions.</a:t>
            </a:r>
          </a:p>
          <a:p>
            <a:pPr marL="514350" indent="-514350">
              <a:buAutoNum type="arabicParenR"/>
            </a:pPr>
            <a:endParaRPr lang="en-US" sz="2800" dirty="0">
              <a:solidFill>
                <a:schemeClr val="bg1"/>
              </a:solidFill>
            </a:endParaRPr>
          </a:p>
          <a:p>
            <a:pPr marL="514350" indent="-514350">
              <a:buAutoNum type="arabicParenR"/>
            </a:pPr>
            <a:r>
              <a:rPr lang="en-US" sz="2800" dirty="0">
                <a:solidFill>
                  <a:schemeClr val="bg1"/>
                </a:solidFill>
              </a:rPr>
              <a:t>How would you obtain the </a:t>
            </a:r>
            <a:r>
              <a:rPr lang="en-US" sz="2800" dirty="0" err="1">
                <a:solidFill>
                  <a:schemeClr val="bg1"/>
                </a:solidFill>
              </a:rPr>
              <a:t>wavefunction</a:t>
            </a:r>
            <a:r>
              <a:rPr lang="en-US" sz="2800" dirty="0">
                <a:solidFill>
                  <a:schemeClr val="bg1"/>
                </a:solidFill>
              </a:rPr>
              <a:t> and the coefficients in the </a:t>
            </a:r>
            <a:r>
              <a:rPr lang="en-US" sz="2800" dirty="0" err="1">
                <a:solidFill>
                  <a:schemeClr val="bg1"/>
                </a:solidFill>
              </a:rPr>
              <a:t>wavefunction</a:t>
            </a:r>
            <a:r>
              <a:rPr lang="en-US" sz="2800" dirty="0">
                <a:solidFill>
                  <a:schemeClr val="bg1"/>
                </a:solidFill>
              </a:rPr>
              <a:t>?</a:t>
            </a:r>
          </a:p>
        </p:txBody>
      </p:sp>
      <mc:AlternateContent xmlns:mc="http://schemas.openxmlformats.org/markup-compatibility/2006" xmlns:a14="http://schemas.microsoft.com/office/drawing/2010/main">
        <mc:Choice Requires="a14">
          <p:sp>
            <p:nvSpPr>
              <p:cNvPr id="25" name="Rectangle 24"/>
              <p:cNvSpPr/>
              <p:nvPr/>
            </p:nvSpPr>
            <p:spPr>
              <a:xfrm>
                <a:off x="609032" y="4168923"/>
                <a:ext cx="5813130" cy="2498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smtClean="0">
                              <a:solidFill>
                                <a:schemeClr val="bg1"/>
                              </a:solidFill>
                              <a:latin typeface="Cambria Math" panose="02040503050406030204" pitchFamily="18" charset="0"/>
                            </a:rPr>
                          </m:ctrlPr>
                        </m:dPr>
                        <m:e>
                          <m:m>
                            <m:mPr>
                              <m:mcs>
                                <m:mc>
                                  <m:mcPr>
                                    <m:count m:val="1"/>
                                    <m:mcJc m:val="center"/>
                                  </m:mcPr>
                                </m:mc>
                              </m:mcs>
                              <m:ctrlPr>
                                <a:rPr lang="en-GB" sz="2400" i="1" smtClean="0">
                                  <a:solidFill>
                                    <a:schemeClr val="bg1"/>
                                  </a:solidFill>
                                  <a:latin typeface="Cambria Math" panose="02040503050406030204" pitchFamily="18" charset="0"/>
                                </a:rPr>
                              </m:ctrlPr>
                            </m:mPr>
                            <m:mr>
                              <m:e>
                                <m:r>
                                  <a:rPr lang="en-GB" sz="2400" i="1">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ℏ</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2</m:t>
                                    </m:r>
                                    <m:r>
                                      <a:rPr lang="en-GB" sz="2400" i="1">
                                        <a:solidFill>
                                          <a:schemeClr val="bg1"/>
                                        </a:solidFill>
                                        <a:latin typeface="Cambria Math" panose="02040503050406030204" pitchFamily="18" charset="0"/>
                                      </a:rPr>
                                      <m:t>𝑚</m:t>
                                    </m:r>
                                  </m:den>
                                </m:f>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𝑑</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𝑑</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𝑥</m:t>
                                        </m:r>
                                      </m:e>
                                      <m:sup>
                                        <m:r>
                                          <a:rPr lang="en-GB" sz="2400" i="1">
                                            <a:solidFill>
                                              <a:schemeClr val="bg1"/>
                                            </a:solidFill>
                                            <a:latin typeface="Cambria Math" panose="02040503050406030204" pitchFamily="18" charset="0"/>
                                          </a:rPr>
                                          <m:t>2</m:t>
                                        </m:r>
                                      </m:sup>
                                    </m:sSup>
                                  </m:den>
                                </m:f>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𝐸</m:t>
                                </m:r>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  </m:t>
                                </m:r>
                                <m:r>
                                  <a:rPr lang="en-GB" sz="2400" i="1">
                                    <a:solidFill>
                                      <a:schemeClr val="bg1"/>
                                    </a:solidFill>
                                    <a:latin typeface="Cambria Math" panose="02040503050406030204" pitchFamily="18" charset="0"/>
                                  </a:rPr>
                                  <m:t>𝑥</m:t>
                                </m:r>
                                <m:r>
                                  <a:rPr lang="en-GB" sz="2400" i="1">
                                    <a:solidFill>
                                      <a:schemeClr val="bg1"/>
                                    </a:solidFill>
                                    <a:latin typeface="Cambria Math" panose="02040503050406030204" pitchFamily="18" charset="0"/>
                                  </a:rPr>
                                  <m:t>≤0</m:t>
                                </m:r>
                              </m:e>
                            </m:mr>
                            <m:mr>
                              <m:e>
                                <m:r>
                                  <a:rPr lang="en-GB" sz="2400" i="1">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ℏ</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2</m:t>
                                    </m:r>
                                    <m:r>
                                      <a:rPr lang="en-GB" sz="2400" i="1">
                                        <a:solidFill>
                                          <a:schemeClr val="bg1"/>
                                        </a:solidFill>
                                        <a:latin typeface="Cambria Math" panose="02040503050406030204" pitchFamily="18" charset="0"/>
                                      </a:rPr>
                                      <m:t>𝑚</m:t>
                                    </m:r>
                                  </m:den>
                                </m:f>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𝑑</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𝑑</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𝑥</m:t>
                                        </m:r>
                                      </m:e>
                                      <m:sup>
                                        <m:r>
                                          <a:rPr lang="en-GB" sz="2400" i="1">
                                            <a:solidFill>
                                              <a:schemeClr val="bg1"/>
                                            </a:solidFill>
                                            <a:latin typeface="Cambria Math" panose="02040503050406030204" pitchFamily="18" charset="0"/>
                                          </a:rPr>
                                          <m:t>2</m:t>
                                        </m:r>
                                      </m:sup>
                                    </m:sSup>
                                  </m:den>
                                </m:f>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m:t>
                                </m:r>
                                <m:d>
                                  <m:dPr>
                                    <m:ctrlPr>
                                      <a:rPr lang="en-GB" sz="2400" i="1">
                                        <a:solidFill>
                                          <a:schemeClr val="bg1"/>
                                        </a:solidFill>
                                        <a:latin typeface="Cambria Math" panose="02040503050406030204" pitchFamily="18" charset="0"/>
                                      </a:rPr>
                                    </m:ctrlPr>
                                  </m:dPr>
                                  <m:e>
                                    <m:r>
                                      <a:rPr lang="en-GB" sz="2400" i="1">
                                        <a:solidFill>
                                          <a:schemeClr val="bg1"/>
                                        </a:solidFill>
                                        <a:latin typeface="Cambria Math" panose="02040503050406030204" pitchFamily="18" charset="0"/>
                                      </a:rPr>
                                      <m:t>𝐸</m:t>
                                    </m:r>
                                    <m:r>
                                      <a:rPr lang="en-GB" sz="2400" i="1">
                                        <a:solidFill>
                                          <a:schemeClr val="bg1"/>
                                        </a:solidFill>
                                        <a:latin typeface="Cambria Math" panose="02040503050406030204" pitchFamily="18" charset="0"/>
                                      </a:rPr>
                                      <m:t>−</m:t>
                                    </m:r>
                                    <m:sSub>
                                      <m:sSubPr>
                                        <m:ctrlPr>
                                          <a:rPr lang="en-GB" sz="2400" i="1">
                                            <a:solidFill>
                                              <a:schemeClr val="bg1"/>
                                            </a:solidFill>
                                            <a:latin typeface="Cambria Math" panose="02040503050406030204" pitchFamily="18" charset="0"/>
                                          </a:rPr>
                                        </m:ctrlPr>
                                      </m:sSubPr>
                                      <m:e>
                                        <m:r>
                                          <a:rPr lang="en-GB" sz="2400" i="1">
                                            <a:solidFill>
                                              <a:schemeClr val="bg1"/>
                                            </a:solidFill>
                                            <a:latin typeface="Cambria Math" panose="02040503050406030204" pitchFamily="18" charset="0"/>
                                          </a:rPr>
                                          <m:t>𝑉</m:t>
                                        </m:r>
                                      </m:e>
                                      <m:sub>
                                        <m:r>
                                          <a:rPr lang="en-GB" sz="2400" i="1">
                                            <a:solidFill>
                                              <a:schemeClr val="bg1"/>
                                            </a:solidFill>
                                            <a:latin typeface="Cambria Math" panose="02040503050406030204" pitchFamily="18" charset="0"/>
                                          </a:rPr>
                                          <m:t>0</m:t>
                                        </m:r>
                                      </m:sub>
                                    </m:sSub>
                                  </m:e>
                                </m:d>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  0≤</m:t>
                                </m:r>
                                <m:r>
                                  <a:rPr lang="en-GB" sz="2400" i="1">
                                    <a:solidFill>
                                      <a:schemeClr val="bg1"/>
                                    </a:solidFill>
                                    <a:latin typeface="Cambria Math" panose="02040503050406030204" pitchFamily="18" charset="0"/>
                                  </a:rPr>
                                  <m:t>𝑥</m:t>
                                </m:r>
                                <m:r>
                                  <a:rPr lang="en-GB" sz="2400" i="1">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𝐿</m:t>
                                </m:r>
                                <m:r>
                                  <a:rPr lang="en-GB" sz="2400" i="1" smtClean="0">
                                    <a:solidFill>
                                      <a:schemeClr val="bg1"/>
                                    </a:solidFill>
                                    <a:latin typeface="Cambria Math" panose="02040503050406030204" pitchFamily="18" charset="0"/>
                                  </a:rPr>
                                  <m:t> </m:t>
                                </m:r>
                              </m:e>
                            </m:mr>
                            <m:mr>
                              <m:e>
                                <m:r>
                                  <a:rPr lang="en-GB" sz="2400" i="1">
                                    <a:solidFill>
                                      <a:schemeClr val="bg1"/>
                                    </a:solidFill>
                                    <a:latin typeface="Cambria Math" panose="02040503050406030204" pitchFamily="18" charset="0"/>
                                  </a:rPr>
                                  <m:t>−</m:t>
                                </m:r>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ℏ</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2</m:t>
                                    </m:r>
                                    <m:r>
                                      <a:rPr lang="en-GB" sz="2400" i="1">
                                        <a:solidFill>
                                          <a:schemeClr val="bg1"/>
                                        </a:solidFill>
                                        <a:latin typeface="Cambria Math" panose="02040503050406030204" pitchFamily="18" charset="0"/>
                                      </a:rPr>
                                      <m:t>𝑚</m:t>
                                    </m:r>
                                  </m:den>
                                </m:f>
                                <m:f>
                                  <m:fPr>
                                    <m:ctrlPr>
                                      <a:rPr lang="en-GB" sz="2400" i="1">
                                        <a:solidFill>
                                          <a:schemeClr val="bg1"/>
                                        </a:solidFill>
                                        <a:latin typeface="Cambria Math" panose="02040503050406030204" pitchFamily="18" charset="0"/>
                                      </a:rPr>
                                    </m:ctrlPr>
                                  </m:fPr>
                                  <m:num>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𝑑</m:t>
                                        </m:r>
                                      </m:e>
                                      <m:sup>
                                        <m:r>
                                          <a:rPr lang="en-GB" sz="2400" i="1">
                                            <a:solidFill>
                                              <a:schemeClr val="bg1"/>
                                            </a:solidFill>
                                            <a:latin typeface="Cambria Math" panose="02040503050406030204" pitchFamily="18" charset="0"/>
                                          </a:rPr>
                                          <m:t>2</m:t>
                                        </m:r>
                                      </m:sup>
                                    </m:sSup>
                                  </m:num>
                                  <m:den>
                                    <m:r>
                                      <a:rPr lang="en-GB" sz="2400" i="1">
                                        <a:solidFill>
                                          <a:schemeClr val="bg1"/>
                                        </a:solidFill>
                                        <a:latin typeface="Cambria Math" panose="02040503050406030204" pitchFamily="18" charset="0"/>
                                      </a:rPr>
                                      <m:t>𝑑</m:t>
                                    </m:r>
                                    <m:sSup>
                                      <m:sSupPr>
                                        <m:ctrlPr>
                                          <a:rPr lang="en-GB" sz="2400" i="1">
                                            <a:solidFill>
                                              <a:schemeClr val="bg1"/>
                                            </a:solidFill>
                                            <a:latin typeface="Cambria Math" panose="02040503050406030204" pitchFamily="18" charset="0"/>
                                          </a:rPr>
                                        </m:ctrlPr>
                                      </m:sSupPr>
                                      <m:e>
                                        <m:r>
                                          <a:rPr lang="en-GB" sz="2400" i="1">
                                            <a:solidFill>
                                              <a:schemeClr val="bg1"/>
                                            </a:solidFill>
                                            <a:latin typeface="Cambria Math" panose="02040503050406030204" pitchFamily="18" charset="0"/>
                                          </a:rPr>
                                          <m:t>𝑥</m:t>
                                        </m:r>
                                      </m:e>
                                      <m:sup>
                                        <m:r>
                                          <a:rPr lang="en-GB" sz="2400" i="1">
                                            <a:solidFill>
                                              <a:schemeClr val="bg1"/>
                                            </a:solidFill>
                                            <a:latin typeface="Cambria Math" panose="02040503050406030204" pitchFamily="18" charset="0"/>
                                          </a:rPr>
                                          <m:t>2</m:t>
                                        </m:r>
                                      </m:sup>
                                    </m:sSup>
                                  </m:den>
                                </m:f>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𝐸</m:t>
                                </m:r>
                                <m:r>
                                  <a:rPr lang="en-GB" sz="2400" i="1">
                                    <a:solidFill>
                                      <a:schemeClr val="bg1"/>
                                    </a:solidFill>
                                    <a:latin typeface="Cambria Math" panose="02040503050406030204" pitchFamily="18" charset="0"/>
                                  </a:rPr>
                                  <m:t>𝜓</m:t>
                                </m:r>
                                <m:r>
                                  <a:rPr lang="en-GB" sz="2400" i="1">
                                    <a:solidFill>
                                      <a:schemeClr val="bg1"/>
                                    </a:solidFill>
                                    <a:latin typeface="Cambria Math" panose="02040503050406030204" pitchFamily="18" charset="0"/>
                                  </a:rPr>
                                  <m:t>,  </m:t>
                                </m:r>
                                <m:r>
                                  <a:rPr lang="en-GB" sz="2400" b="0" i="1" smtClean="0">
                                    <a:solidFill>
                                      <a:schemeClr val="bg1"/>
                                    </a:solidFill>
                                    <a:latin typeface="Cambria Math" panose="02040503050406030204" pitchFamily="18" charset="0"/>
                                  </a:rPr>
                                  <m:t>𝐿</m:t>
                                </m:r>
                                <m:r>
                                  <a:rPr lang="en-GB" sz="2400" i="1">
                                    <a:solidFill>
                                      <a:schemeClr val="bg1"/>
                                    </a:solidFill>
                                    <a:latin typeface="Cambria Math" panose="02040503050406030204" pitchFamily="18" charset="0"/>
                                  </a:rPr>
                                  <m:t>≤</m:t>
                                </m:r>
                                <m:r>
                                  <a:rPr lang="en-GB" sz="2400" i="1">
                                    <a:solidFill>
                                      <a:schemeClr val="bg1"/>
                                    </a:solidFill>
                                    <a:latin typeface="Cambria Math" panose="02040503050406030204" pitchFamily="18" charset="0"/>
                                  </a:rPr>
                                  <m:t>𝑥</m:t>
                                </m:r>
                              </m:e>
                            </m:mr>
                          </m:m>
                        </m:e>
                      </m:d>
                    </m:oMath>
                  </m:oMathPara>
                </a14:m>
                <a:endParaRPr lang="en-GB" sz="2400" dirty="0"/>
              </a:p>
            </p:txBody>
          </p:sp>
        </mc:Choice>
        <mc:Fallback xmlns="">
          <p:sp>
            <p:nvSpPr>
              <p:cNvPr id="25" name="Rectangle 24"/>
              <p:cNvSpPr>
                <a:spLocks noRot="1" noChangeAspect="1" noMove="1" noResize="1" noEditPoints="1" noAdjustHandles="1" noChangeArrowheads="1" noChangeShapeType="1" noTextEdit="1"/>
              </p:cNvSpPr>
              <p:nvPr/>
            </p:nvSpPr>
            <p:spPr>
              <a:xfrm>
                <a:off x="609032" y="4168923"/>
                <a:ext cx="5813130" cy="2498248"/>
              </a:xfrm>
              <a:prstGeom prst="rect">
                <a:avLst/>
              </a:prstGeom>
              <a:blipFill>
                <a:blip r:embed="rId5"/>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19593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10" name="Title 1"/>
          <p:cNvSpPr>
            <a:spLocks noGrp="1"/>
          </p:cNvSpPr>
          <p:nvPr>
            <p:ph type="title"/>
          </p:nvPr>
        </p:nvSpPr>
        <p:spPr>
          <a:xfrm>
            <a:off x="430575" y="288007"/>
            <a:ext cx="11368489" cy="1325563"/>
          </a:xfrm>
        </p:spPr>
        <p:txBody>
          <a:bodyPr/>
          <a:lstStyle/>
          <a:p>
            <a:r>
              <a:rPr lang="en-US" dirty="0">
                <a:solidFill>
                  <a:schemeClr val="bg1"/>
                </a:solidFill>
                <a:latin typeface="Arial" panose="020B0604020202020204" pitchFamily="34" charset="0"/>
                <a:cs typeface="Arial" panose="020B0604020202020204" pitchFamily="34" charset="0"/>
              </a:rPr>
              <a:t>The tunneling probability through a finite barrier</a:t>
            </a:r>
            <a:endParaRPr lang="fi-FI"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77516" y="3831433"/>
            <a:ext cx="6941761" cy="3108543"/>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(5 </a:t>
            </a:r>
            <a:r>
              <a:rPr lang="en-US" sz="2800" dirty="0" err="1">
                <a:solidFill>
                  <a:schemeClr val="bg1"/>
                </a:solidFill>
              </a:rPr>
              <a:t>mins</a:t>
            </a:r>
            <a:r>
              <a:rPr lang="en-US" sz="2800" dirty="0">
                <a:solidFill>
                  <a:schemeClr val="bg1"/>
                </a:solidFill>
              </a:rPr>
              <a:t>)</a:t>
            </a:r>
          </a:p>
          <a:p>
            <a:r>
              <a:rPr lang="en-US" sz="2800" dirty="0">
                <a:solidFill>
                  <a:schemeClr val="bg1"/>
                </a:solidFill>
              </a:rPr>
              <a:t>You are designing a tunneling microscope and have to make sure that particles tunnel sufficiently from your machine to the studied material. How can you increase the tunneling probability?</a:t>
            </a:r>
          </a:p>
          <a:p>
            <a:endParaRPr lang="en-US" sz="2800" b="1" dirty="0">
              <a:solidFill>
                <a:schemeClr val="bg1"/>
              </a:solidFill>
            </a:endParaRPr>
          </a:p>
        </p:txBody>
      </p:sp>
      <mc:AlternateContent xmlns:mc="http://schemas.openxmlformats.org/markup-compatibility/2006" xmlns:a14="http://schemas.microsoft.com/office/drawing/2010/main">
        <mc:Choice Requires="a14">
          <p:sp>
            <p:nvSpPr>
              <p:cNvPr id="7" name="Rectangle 6"/>
              <p:cNvSpPr/>
              <p:nvPr/>
            </p:nvSpPr>
            <p:spPr>
              <a:xfrm>
                <a:off x="6070024" y="3045434"/>
                <a:ext cx="1249253" cy="972126"/>
              </a:xfrm>
              <a:prstGeom prst="rect">
                <a:avLst/>
              </a:prstGeom>
              <a:solidFill>
                <a:schemeClr val="accent3">
                  <a:lumMod val="20000"/>
                  <a:lumOff val="80000"/>
                </a:schemeClr>
              </a:solidFill>
              <a:ln w="28575">
                <a:solidFill>
                  <a:schemeClr val="accent3">
                    <a:lumMod val="7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fi-FI" sz="2800" b="0" i="1" smtClean="0">
                          <a:solidFill>
                            <a:schemeClr val="tx1"/>
                          </a:solidFill>
                          <a:latin typeface="Cambria Math" panose="02040503050406030204" pitchFamily="18" charset="0"/>
                        </a:rPr>
                        <m:t>𝜀</m:t>
                      </m:r>
                      <m:r>
                        <a:rPr lang="en-GB" sz="2800" i="1" smtClean="0">
                          <a:solidFill>
                            <a:schemeClr val="tx1"/>
                          </a:solidFill>
                          <a:latin typeface="Cambria Math" panose="02040503050406030204" pitchFamily="18" charset="0"/>
                        </a:rPr>
                        <m:t>=</m:t>
                      </m:r>
                      <m:f>
                        <m:fPr>
                          <m:ctrlPr>
                            <a:rPr lang="fi-FI" sz="2800" b="0" i="1" smtClean="0">
                              <a:solidFill>
                                <a:schemeClr val="tx1"/>
                              </a:solidFill>
                              <a:latin typeface="Cambria Math" panose="02040503050406030204" pitchFamily="18" charset="0"/>
                            </a:rPr>
                          </m:ctrlPr>
                        </m:fPr>
                        <m:num>
                          <m:r>
                            <a:rPr lang="fi-FI" sz="2800" b="0" i="1" smtClean="0">
                              <a:solidFill>
                                <a:schemeClr val="tx1"/>
                              </a:solidFill>
                              <a:latin typeface="Cambria Math" panose="02040503050406030204" pitchFamily="18" charset="0"/>
                            </a:rPr>
                            <m:t>𝐸</m:t>
                          </m:r>
                        </m:num>
                        <m:den>
                          <m:sSub>
                            <m:sSubPr>
                              <m:ctrlPr>
                                <a:rPr lang="en-GB" sz="2800" i="1">
                                  <a:latin typeface="Cambria Math" panose="02040503050406030204" pitchFamily="18" charset="0"/>
                                </a:rPr>
                              </m:ctrlPr>
                            </m:sSubPr>
                            <m:e>
                              <m:r>
                                <a:rPr lang="en-GB" sz="2800" i="1">
                                  <a:latin typeface="Cambria Math" panose="02040503050406030204" pitchFamily="18" charset="0"/>
                                </a:rPr>
                                <m:t>𝑉</m:t>
                              </m:r>
                            </m:e>
                            <m:sub>
                              <m:r>
                                <a:rPr lang="en-GB" sz="2800" i="1">
                                  <a:latin typeface="Cambria Math" panose="02040503050406030204" pitchFamily="18" charset="0"/>
                                </a:rPr>
                                <m:t>0</m:t>
                              </m:r>
                            </m:sub>
                          </m:sSub>
                        </m:den>
                      </m:f>
                    </m:oMath>
                  </m:oMathPara>
                </a14:m>
                <a:endParaRPr lang="en-GB"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070024" y="3045434"/>
                <a:ext cx="1249253" cy="972126"/>
              </a:xfrm>
              <a:prstGeom prst="rect">
                <a:avLst/>
              </a:prstGeom>
              <a:blipFill>
                <a:blip r:embed="rId4"/>
                <a:stretch>
                  <a:fillRect/>
                </a:stretch>
              </a:blipFill>
              <a:ln w="28575">
                <a:solidFill>
                  <a:schemeClr val="accent3">
                    <a:lumMod val="75000"/>
                  </a:schemeClr>
                </a:solid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95828" y="1901577"/>
                <a:ext cx="4414157" cy="1150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bg1"/>
                          </a:solidFill>
                          <a:latin typeface="Cambria Math" panose="02040503050406030204" pitchFamily="18" charset="0"/>
                        </a:rPr>
                        <m:t>𝑇</m:t>
                      </m:r>
                      <m:r>
                        <a:rPr lang="en-GB" sz="2800" b="0" i="1" smtClean="0">
                          <a:solidFill>
                            <a:schemeClr val="bg1"/>
                          </a:solidFill>
                          <a:latin typeface="Cambria Math" panose="02040503050406030204" pitchFamily="18" charset="0"/>
                        </a:rPr>
                        <m:t>=</m:t>
                      </m:r>
                      <m:sSup>
                        <m:sSupPr>
                          <m:ctrlPr>
                            <a:rPr lang="en-GB" sz="2800" b="0" i="1" smtClean="0">
                              <a:solidFill>
                                <a:schemeClr val="bg1"/>
                              </a:solidFill>
                              <a:latin typeface="Cambria Math" panose="02040503050406030204" pitchFamily="18" charset="0"/>
                            </a:rPr>
                          </m:ctrlPr>
                        </m:sSupPr>
                        <m:e>
                          <m:d>
                            <m:dPr>
                              <m:begChr m:val="{"/>
                              <m:endChr m:val="}"/>
                              <m:ctrlPr>
                                <a:rPr lang="en-GB" sz="2800" b="0" i="1" smtClean="0">
                                  <a:solidFill>
                                    <a:schemeClr val="bg1"/>
                                  </a:solidFill>
                                  <a:latin typeface="Cambria Math" panose="02040503050406030204" pitchFamily="18" charset="0"/>
                                </a:rPr>
                              </m:ctrlPr>
                            </m:dPr>
                            <m:e>
                              <m:r>
                                <a:rPr lang="en-GB" sz="2800" b="0" i="1" smtClean="0">
                                  <a:solidFill>
                                    <a:schemeClr val="bg1"/>
                                  </a:solidFill>
                                  <a:latin typeface="Cambria Math" panose="02040503050406030204" pitchFamily="18" charset="0"/>
                                </a:rPr>
                                <m:t>1+</m:t>
                              </m:r>
                              <m:f>
                                <m:fPr>
                                  <m:ctrlPr>
                                    <a:rPr lang="en-GB" sz="2800" b="0" i="1" smtClean="0">
                                      <a:solidFill>
                                        <a:schemeClr val="bg1"/>
                                      </a:solidFill>
                                      <a:latin typeface="Cambria Math" panose="02040503050406030204" pitchFamily="18" charset="0"/>
                                    </a:rPr>
                                  </m:ctrlPr>
                                </m:fPr>
                                <m:num>
                                  <m:sSup>
                                    <m:sSupPr>
                                      <m:ctrlPr>
                                        <a:rPr lang="en-GB" sz="2800" b="0" i="1" smtClean="0">
                                          <a:solidFill>
                                            <a:schemeClr val="bg1"/>
                                          </a:solidFill>
                                          <a:latin typeface="Cambria Math" panose="02040503050406030204" pitchFamily="18" charset="0"/>
                                        </a:rPr>
                                      </m:ctrlPr>
                                    </m:sSupPr>
                                    <m:e>
                                      <m:d>
                                        <m:dPr>
                                          <m:ctrlPr>
                                            <a:rPr lang="en-GB" sz="2800" b="0" i="1" smtClean="0">
                                              <a:solidFill>
                                                <a:schemeClr val="bg1"/>
                                              </a:solidFill>
                                              <a:latin typeface="Cambria Math" panose="02040503050406030204" pitchFamily="18" charset="0"/>
                                            </a:rPr>
                                          </m:ctrlPr>
                                        </m:dPr>
                                        <m:e>
                                          <m:sSup>
                                            <m:sSupPr>
                                              <m:ctrlPr>
                                                <a:rPr lang="en-GB" sz="2800" b="0" i="1" smtClean="0">
                                                  <a:solidFill>
                                                    <a:schemeClr val="bg1"/>
                                                  </a:solidFill>
                                                  <a:latin typeface="Cambria Math" panose="02040503050406030204" pitchFamily="18" charset="0"/>
                                                </a:rPr>
                                              </m:ctrlPr>
                                            </m:sSupPr>
                                            <m:e>
                                              <m:r>
                                                <a:rPr lang="en-GB" sz="2800" b="0" i="1" smtClean="0">
                                                  <a:solidFill>
                                                    <a:schemeClr val="bg1"/>
                                                  </a:solidFill>
                                                  <a:latin typeface="Cambria Math" panose="02040503050406030204" pitchFamily="18" charset="0"/>
                                                </a:rPr>
                                                <m:t>𝑒</m:t>
                                              </m:r>
                                            </m:e>
                                            <m:sup>
                                              <m:r>
                                                <a:rPr lang="en-GB" sz="2800" b="0" i="1" smtClean="0">
                                                  <a:solidFill>
                                                    <a:schemeClr val="bg1"/>
                                                  </a:solidFill>
                                                  <a:latin typeface="Cambria Math" panose="02040503050406030204" pitchFamily="18" charset="0"/>
                                                </a:rPr>
                                                <m:t>𝜅</m:t>
                                              </m:r>
                                              <m:r>
                                                <a:rPr lang="en-GB" sz="2800" b="0" i="1" smtClean="0">
                                                  <a:solidFill>
                                                    <a:schemeClr val="bg1"/>
                                                  </a:solidFill>
                                                  <a:latin typeface="Cambria Math" panose="02040503050406030204" pitchFamily="18" charset="0"/>
                                                </a:rPr>
                                                <m:t>𝐿</m:t>
                                              </m:r>
                                            </m:sup>
                                          </m:sSup>
                                          <m:r>
                                            <a:rPr lang="en-GB" sz="2800" b="0" i="1" smtClean="0">
                                              <a:solidFill>
                                                <a:schemeClr val="bg1"/>
                                              </a:solidFill>
                                              <a:latin typeface="Cambria Math" panose="02040503050406030204" pitchFamily="18" charset="0"/>
                                            </a:rPr>
                                            <m:t>−</m:t>
                                          </m:r>
                                          <m:sSup>
                                            <m:sSupPr>
                                              <m:ctrlPr>
                                                <a:rPr lang="en-GB" sz="2800" b="0" i="1" smtClean="0">
                                                  <a:solidFill>
                                                    <a:schemeClr val="bg1"/>
                                                  </a:solidFill>
                                                  <a:latin typeface="Cambria Math" panose="02040503050406030204" pitchFamily="18" charset="0"/>
                                                </a:rPr>
                                              </m:ctrlPr>
                                            </m:sSupPr>
                                            <m:e>
                                              <m:r>
                                                <a:rPr lang="en-GB" sz="2800" b="0" i="1" smtClean="0">
                                                  <a:solidFill>
                                                    <a:schemeClr val="bg1"/>
                                                  </a:solidFill>
                                                  <a:latin typeface="Cambria Math" panose="02040503050406030204" pitchFamily="18" charset="0"/>
                                                </a:rPr>
                                                <m:t>𝑒</m:t>
                                              </m:r>
                                            </m:e>
                                            <m:sup>
                                              <m:r>
                                                <a:rPr lang="en-GB" sz="2800" b="0" i="1" smtClean="0">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𝜅</m:t>
                                              </m:r>
                                              <m:r>
                                                <a:rPr lang="en-GB" sz="2800" b="0" i="1" smtClean="0">
                                                  <a:solidFill>
                                                    <a:schemeClr val="bg1"/>
                                                  </a:solidFill>
                                                  <a:latin typeface="Cambria Math" panose="02040503050406030204" pitchFamily="18" charset="0"/>
                                                </a:rPr>
                                                <m:t>𝐿</m:t>
                                              </m:r>
                                            </m:sup>
                                          </m:sSup>
                                        </m:e>
                                      </m:d>
                                    </m:e>
                                    <m:sup>
                                      <m:r>
                                        <a:rPr lang="en-GB" sz="2800" b="0" i="1" smtClean="0">
                                          <a:solidFill>
                                            <a:schemeClr val="bg1"/>
                                          </a:solidFill>
                                          <a:latin typeface="Cambria Math" panose="02040503050406030204" pitchFamily="18" charset="0"/>
                                        </a:rPr>
                                        <m:t>2</m:t>
                                      </m:r>
                                    </m:sup>
                                  </m:sSup>
                                </m:num>
                                <m:den>
                                  <m:r>
                                    <a:rPr lang="en-GB" sz="2800" b="0" i="1" smtClean="0">
                                      <a:solidFill>
                                        <a:schemeClr val="bg1"/>
                                      </a:solidFill>
                                      <a:latin typeface="Cambria Math" panose="02040503050406030204" pitchFamily="18" charset="0"/>
                                    </a:rPr>
                                    <m:t>16</m:t>
                                  </m:r>
                                  <m:r>
                                    <a:rPr lang="en-GB" sz="2800" b="0" i="1" smtClean="0">
                                      <a:solidFill>
                                        <a:schemeClr val="bg1"/>
                                      </a:solidFill>
                                      <a:latin typeface="Cambria Math" panose="02040503050406030204" pitchFamily="18" charset="0"/>
                                      <a:ea typeface="Cambria Math" panose="02040503050406030204" pitchFamily="18" charset="0"/>
                                    </a:rPr>
                                    <m:t>𝜀</m:t>
                                  </m:r>
                                  <m:d>
                                    <m:dPr>
                                      <m:ctrlPr>
                                        <a:rPr lang="en-GB" sz="2800" b="0" i="1" smtClean="0">
                                          <a:solidFill>
                                            <a:schemeClr val="bg1"/>
                                          </a:solidFill>
                                          <a:latin typeface="Cambria Math" panose="02040503050406030204" pitchFamily="18" charset="0"/>
                                          <a:ea typeface="Cambria Math" panose="02040503050406030204" pitchFamily="18" charset="0"/>
                                        </a:rPr>
                                      </m:ctrlPr>
                                    </m:dPr>
                                    <m:e>
                                      <m:r>
                                        <a:rPr lang="en-GB" sz="2800" b="0" i="1" smtClean="0">
                                          <a:solidFill>
                                            <a:schemeClr val="bg1"/>
                                          </a:solidFill>
                                          <a:latin typeface="Cambria Math" panose="02040503050406030204" pitchFamily="18" charset="0"/>
                                        </a:rPr>
                                        <m:t>1−</m:t>
                                      </m:r>
                                      <m:r>
                                        <a:rPr lang="en-GB" sz="2800" b="0" i="1" smtClean="0">
                                          <a:solidFill>
                                            <a:schemeClr val="bg1"/>
                                          </a:solidFill>
                                          <a:latin typeface="Cambria Math" panose="02040503050406030204" pitchFamily="18" charset="0"/>
                                          <a:ea typeface="Cambria Math" panose="02040503050406030204" pitchFamily="18" charset="0"/>
                                        </a:rPr>
                                        <m:t>𝜀</m:t>
                                      </m:r>
                                    </m:e>
                                  </m:d>
                                </m:den>
                              </m:f>
                            </m:e>
                          </m:d>
                        </m:e>
                        <m:sup>
                          <m:r>
                            <a:rPr lang="en-GB" sz="2800" b="0" i="1" smtClean="0">
                              <a:solidFill>
                                <a:schemeClr val="bg1"/>
                              </a:solidFill>
                              <a:latin typeface="Cambria Math" panose="02040503050406030204" pitchFamily="18" charset="0"/>
                            </a:rPr>
                            <m:t>−1</m:t>
                          </m:r>
                        </m:sup>
                      </m:sSup>
                    </m:oMath>
                  </m:oMathPara>
                </a14:m>
                <a:endParaRPr lang="en-GB" sz="2800"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95828" y="1901577"/>
                <a:ext cx="4414157" cy="1150058"/>
              </a:xfrm>
              <a:prstGeom prst="rect">
                <a:avLst/>
              </a:prstGeom>
              <a:blipFill>
                <a:blip r:embed="rId5"/>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105209" y="1897677"/>
                <a:ext cx="2214068" cy="1001684"/>
              </a:xfrm>
              <a:prstGeom prst="rect">
                <a:avLst/>
              </a:prstGeom>
              <a:solidFill>
                <a:schemeClr val="accent3">
                  <a:lumMod val="20000"/>
                  <a:lumOff val="80000"/>
                </a:schemeClr>
              </a:solidFill>
              <a:ln w="28575">
                <a:solidFill>
                  <a:schemeClr val="accent3">
                    <a:lumMod val="7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𝜅</m:t>
                      </m:r>
                      <m:r>
                        <a:rPr lang="en-GB" sz="2000" i="1" smtClean="0">
                          <a:solidFill>
                            <a:schemeClr val="tx1"/>
                          </a:solidFill>
                          <a:latin typeface="Cambria Math" panose="02040503050406030204" pitchFamily="18" charset="0"/>
                        </a:rPr>
                        <m:t>=</m:t>
                      </m:r>
                      <m:rad>
                        <m:radPr>
                          <m:degHide m:val="on"/>
                          <m:ctrlPr>
                            <a:rPr lang="en-GB" sz="2000" i="1">
                              <a:solidFill>
                                <a:schemeClr val="tx1"/>
                              </a:solidFill>
                              <a:latin typeface="Cambria Math" panose="02040503050406030204" pitchFamily="18" charset="0"/>
                            </a:rPr>
                          </m:ctrlPr>
                        </m:radPr>
                        <m:deg/>
                        <m:e>
                          <m:f>
                            <m:fPr>
                              <m:ctrlPr>
                                <a:rPr lang="en-GB" sz="2000" i="1">
                                  <a:solidFill>
                                    <a:schemeClr val="tx1"/>
                                  </a:solidFill>
                                  <a:latin typeface="Cambria Math" panose="02040503050406030204" pitchFamily="18" charset="0"/>
                                </a:rPr>
                              </m:ctrlPr>
                            </m:fPr>
                            <m:num>
                              <m:r>
                                <a:rPr lang="en-GB" sz="2000" i="1">
                                  <a:solidFill>
                                    <a:schemeClr val="tx1"/>
                                  </a:solidFill>
                                  <a:latin typeface="Cambria Math" panose="02040503050406030204" pitchFamily="18" charset="0"/>
                                </a:rPr>
                                <m:t>2</m:t>
                              </m:r>
                              <m:r>
                                <a:rPr lang="en-GB" sz="2000" i="1">
                                  <a:solidFill>
                                    <a:schemeClr val="tx1"/>
                                  </a:solidFill>
                                  <a:latin typeface="Cambria Math" panose="02040503050406030204" pitchFamily="18" charset="0"/>
                                </a:rPr>
                                <m:t>𝑚</m:t>
                              </m:r>
                              <m:r>
                                <a:rPr lang="en-GB" sz="2000" b="0" i="1" smtClean="0">
                                  <a:solidFill>
                                    <a:schemeClr val="tx1"/>
                                  </a:solidFill>
                                  <a:latin typeface="Cambria Math" panose="02040503050406030204" pitchFamily="18" charset="0"/>
                                </a:rPr>
                                <m:t>(</m:t>
                              </m:r>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panose="02040503050406030204" pitchFamily="18" charset="0"/>
                                    </a:rPr>
                                    <m:t>𝑉</m:t>
                                  </m:r>
                                </m:e>
                                <m:sub>
                                  <m:r>
                                    <a:rPr lang="en-GB" sz="2000" b="0" i="1" smtClean="0">
                                      <a:solidFill>
                                        <a:schemeClr val="tx1"/>
                                      </a:solidFill>
                                      <a:latin typeface="Cambria Math" panose="02040503050406030204" pitchFamily="18" charset="0"/>
                                    </a:rPr>
                                    <m:t>0</m:t>
                                  </m:r>
                                </m:sub>
                              </m:sSub>
                              <m:r>
                                <a:rPr lang="en-GB" sz="2000" b="0" i="1" smtClean="0">
                                  <a:solidFill>
                                    <a:schemeClr val="tx1"/>
                                  </a:solidFill>
                                  <a:latin typeface="Cambria Math" panose="02040503050406030204" pitchFamily="18" charset="0"/>
                                </a:rPr>
                                <m:t>−</m:t>
                              </m:r>
                              <m:r>
                                <a:rPr lang="en-GB" sz="2000" i="1">
                                  <a:solidFill>
                                    <a:schemeClr val="tx1"/>
                                  </a:solidFill>
                                  <a:latin typeface="Cambria Math" panose="02040503050406030204" pitchFamily="18" charset="0"/>
                                </a:rPr>
                                <m:t>𝐸</m:t>
                              </m:r>
                              <m:r>
                                <a:rPr lang="en-GB" sz="2000" b="0" i="1" smtClean="0">
                                  <a:solidFill>
                                    <a:schemeClr val="tx1"/>
                                  </a:solidFill>
                                  <a:latin typeface="Cambria Math" panose="02040503050406030204" pitchFamily="18" charset="0"/>
                                </a:rPr>
                                <m:t>)</m:t>
                              </m:r>
                            </m:num>
                            <m:den>
                              <m:sSup>
                                <m:sSupPr>
                                  <m:ctrlPr>
                                    <a:rPr lang="en-GB" sz="2000" i="1">
                                      <a:solidFill>
                                        <a:schemeClr val="tx1"/>
                                      </a:solidFill>
                                      <a:latin typeface="Cambria Math" panose="02040503050406030204" pitchFamily="18" charset="0"/>
                                    </a:rPr>
                                  </m:ctrlPr>
                                </m:sSupPr>
                                <m:e>
                                  <m:r>
                                    <a:rPr lang="en-GB" sz="2000" i="1">
                                      <a:solidFill>
                                        <a:schemeClr val="tx1"/>
                                      </a:solidFill>
                                      <a:latin typeface="Cambria Math" panose="02040503050406030204" pitchFamily="18" charset="0"/>
                                    </a:rPr>
                                    <m:t>ℏ</m:t>
                                  </m:r>
                                </m:e>
                                <m:sup>
                                  <m:r>
                                    <a:rPr lang="en-GB" sz="2000" i="1">
                                      <a:solidFill>
                                        <a:schemeClr val="tx1"/>
                                      </a:solidFill>
                                      <a:latin typeface="Cambria Math" panose="02040503050406030204" pitchFamily="18" charset="0"/>
                                    </a:rPr>
                                    <m:t>2</m:t>
                                  </m:r>
                                </m:sup>
                              </m:sSup>
                            </m:den>
                          </m:f>
                        </m:e>
                      </m:rad>
                    </m:oMath>
                  </m:oMathPara>
                </a14:m>
                <a:endParaRPr lang="en-GB" sz="20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05209" y="1897677"/>
                <a:ext cx="2214068" cy="1001684"/>
              </a:xfrm>
              <a:prstGeom prst="rect">
                <a:avLst/>
              </a:prstGeom>
              <a:blipFill>
                <a:blip r:embed="rId6"/>
                <a:stretch>
                  <a:fillRect/>
                </a:stretch>
              </a:blipFill>
              <a:ln w="28575">
                <a:solidFill>
                  <a:schemeClr val="accent3">
                    <a:lumMod val="75000"/>
                  </a:schemeClr>
                </a:solidFill>
              </a:ln>
            </p:spPr>
            <p:txBody>
              <a:bodyPr/>
              <a:lstStyle/>
              <a:p>
                <a:r>
                  <a:rPr lang="fi-FI">
                    <a:noFill/>
                  </a:rPr>
                  <a:t> </a:t>
                </a:r>
              </a:p>
            </p:txBody>
          </p:sp>
        </mc:Fallback>
      </mc:AlternateContent>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46870" y="2085382"/>
            <a:ext cx="4511146" cy="468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7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6" name="Title 1">
            <a:extLst>
              <a:ext uri="{FF2B5EF4-FFF2-40B4-BE49-F238E27FC236}">
                <a16:creationId xmlns:a16="http://schemas.microsoft.com/office/drawing/2014/main" id="{15FBEA62-2B21-44E8-B487-42B561A2D9DD}"/>
              </a:ext>
            </a:extLst>
          </p:cNvPr>
          <p:cNvSpPr>
            <a:spLocks noGrp="1"/>
          </p:cNvSpPr>
          <p:nvPr>
            <p:ph type="title"/>
          </p:nvPr>
        </p:nvSpPr>
        <p:spPr>
          <a:xfrm>
            <a:off x="349170" y="311530"/>
            <a:ext cx="11593010" cy="2314936"/>
          </a:xfrm>
        </p:spPr>
        <p:txBody>
          <a:bodyPr>
            <a:normAutofit/>
          </a:bodyPr>
          <a:lstStyle/>
          <a:p>
            <a:r>
              <a:rPr lang="en-GB" sz="3200" dirty="0">
                <a:solidFill>
                  <a:schemeClr val="bg1"/>
                </a:solidFill>
              </a:rPr>
              <a:t>Stop and think: The inversion of ammonia is one example where tunnelling is though to play a significant role. What can you say about the energy of the ammonium molecule after tunnelling based on the Figure?</a:t>
            </a:r>
          </a:p>
        </p:txBody>
      </p:sp>
      <p:sp>
        <p:nvSpPr>
          <p:cNvPr id="7" name="TextBox 6">
            <a:extLst>
              <a:ext uri="{FF2B5EF4-FFF2-40B4-BE49-F238E27FC236}">
                <a16:creationId xmlns:a16="http://schemas.microsoft.com/office/drawing/2014/main" id="{08632FAF-837A-4300-B511-1E6DCCBFE1FC}"/>
              </a:ext>
            </a:extLst>
          </p:cNvPr>
          <p:cNvSpPr txBox="1"/>
          <p:nvPr/>
        </p:nvSpPr>
        <p:spPr>
          <a:xfrm>
            <a:off x="520862" y="2731625"/>
            <a:ext cx="5461298"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rPr>
              <a:t>The energy has increased.</a:t>
            </a:r>
          </a:p>
          <a:p>
            <a:pPr marL="514350" indent="-514350">
              <a:buFont typeface="+mj-lt"/>
              <a:buAutoNum type="alphaUcPeriod"/>
            </a:pPr>
            <a:r>
              <a:rPr lang="en-GB" sz="2800" dirty="0">
                <a:solidFill>
                  <a:schemeClr val="bg1"/>
                </a:solidFill>
              </a:rPr>
              <a:t>The energy has not changed</a:t>
            </a:r>
          </a:p>
          <a:p>
            <a:pPr marL="514350" indent="-514350">
              <a:buFont typeface="+mj-lt"/>
              <a:buAutoNum type="alphaUcPeriod"/>
            </a:pPr>
            <a:r>
              <a:rPr lang="en-GB" sz="2800" dirty="0">
                <a:solidFill>
                  <a:schemeClr val="bg1"/>
                </a:solidFill>
              </a:rPr>
              <a:t>The energy is smaller than before </a:t>
            </a:r>
            <a:r>
              <a:rPr lang="en-GB" sz="2800" dirty="0" err="1">
                <a:solidFill>
                  <a:schemeClr val="bg1"/>
                </a:solidFill>
              </a:rPr>
              <a:t>tunneling</a:t>
            </a:r>
            <a:endParaRPr lang="en-GB" sz="2800" dirty="0">
              <a:solidFill>
                <a:schemeClr val="bg1"/>
              </a:solidFill>
            </a:endParaRPr>
          </a:p>
          <a:p>
            <a:pPr marL="514350" indent="-514350">
              <a:buFont typeface="+mj-lt"/>
              <a:buAutoNum type="alphaUcPeriod"/>
            </a:pPr>
            <a:r>
              <a:rPr lang="en-GB" sz="2800" dirty="0">
                <a:solidFill>
                  <a:schemeClr val="bg1"/>
                </a:solidFill>
              </a:rPr>
              <a:t>No clue</a:t>
            </a:r>
          </a:p>
        </p:txBody>
      </p:sp>
      <p:pic>
        <p:nvPicPr>
          <p:cNvPr id="8" name="Picture 7">
            <a:extLst>
              <a:ext uri="{FF2B5EF4-FFF2-40B4-BE49-F238E27FC236}">
                <a16:creationId xmlns:a16="http://schemas.microsoft.com/office/drawing/2014/main" id="{64E9DE0D-98F3-4BE3-93F0-8A2E6C7E2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268" y="2185640"/>
            <a:ext cx="4383912" cy="4406142"/>
          </a:xfrm>
          <a:prstGeom prst="rect">
            <a:avLst/>
          </a:prstGeom>
        </p:spPr>
      </p:pic>
    </p:spTree>
    <p:extLst>
      <p:ext uri="{BB962C8B-B14F-4D97-AF65-F5344CB8AC3E}">
        <p14:creationId xmlns:p14="http://schemas.microsoft.com/office/powerpoint/2010/main" val="198950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6" name="Title 1">
            <a:extLst>
              <a:ext uri="{FF2B5EF4-FFF2-40B4-BE49-F238E27FC236}">
                <a16:creationId xmlns:a16="http://schemas.microsoft.com/office/drawing/2014/main" id="{15FBEA62-2B21-44E8-B487-42B561A2D9DD}"/>
              </a:ext>
            </a:extLst>
          </p:cNvPr>
          <p:cNvSpPr>
            <a:spLocks noGrp="1"/>
          </p:cNvSpPr>
          <p:nvPr>
            <p:ph type="title"/>
          </p:nvPr>
        </p:nvSpPr>
        <p:spPr>
          <a:xfrm>
            <a:off x="349170" y="311530"/>
            <a:ext cx="11593010" cy="2314936"/>
          </a:xfrm>
        </p:spPr>
        <p:txBody>
          <a:bodyPr>
            <a:normAutofit/>
          </a:bodyPr>
          <a:lstStyle/>
          <a:p>
            <a:r>
              <a:rPr lang="en-GB" sz="3200" dirty="0">
                <a:solidFill>
                  <a:schemeClr val="bg1"/>
                </a:solidFill>
              </a:rPr>
              <a:t>Stop and think: The inversion of ammonia is one example where tunnelling is though to play a significant role. What can you say about the energy of the ammonium molecule after tunnelling based on the Figure?</a:t>
            </a:r>
          </a:p>
        </p:txBody>
      </p:sp>
      <p:sp>
        <p:nvSpPr>
          <p:cNvPr id="7" name="TextBox 6">
            <a:extLst>
              <a:ext uri="{FF2B5EF4-FFF2-40B4-BE49-F238E27FC236}">
                <a16:creationId xmlns:a16="http://schemas.microsoft.com/office/drawing/2014/main" id="{08632FAF-837A-4300-B511-1E6DCCBFE1FC}"/>
              </a:ext>
            </a:extLst>
          </p:cNvPr>
          <p:cNvSpPr txBox="1"/>
          <p:nvPr/>
        </p:nvSpPr>
        <p:spPr>
          <a:xfrm>
            <a:off x="520862" y="2731625"/>
            <a:ext cx="5461298"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rPr>
              <a:t>The energy has increased.</a:t>
            </a:r>
          </a:p>
          <a:p>
            <a:pPr marL="514350" indent="-514350">
              <a:buFont typeface="+mj-lt"/>
              <a:buAutoNum type="alphaUcPeriod"/>
            </a:pPr>
            <a:r>
              <a:rPr lang="en-GB" sz="2800" dirty="0">
                <a:solidFill>
                  <a:schemeClr val="accent3">
                    <a:lumMod val="60000"/>
                    <a:lumOff val="40000"/>
                  </a:schemeClr>
                </a:solidFill>
              </a:rPr>
              <a:t>The energy has not changed</a:t>
            </a:r>
          </a:p>
          <a:p>
            <a:pPr marL="514350" indent="-514350">
              <a:buFont typeface="+mj-lt"/>
              <a:buAutoNum type="alphaUcPeriod"/>
            </a:pPr>
            <a:r>
              <a:rPr lang="en-GB" sz="2800" dirty="0">
                <a:solidFill>
                  <a:schemeClr val="bg1"/>
                </a:solidFill>
              </a:rPr>
              <a:t>The energy is smaller than before </a:t>
            </a:r>
            <a:r>
              <a:rPr lang="en-GB" sz="2800" dirty="0" err="1">
                <a:solidFill>
                  <a:schemeClr val="bg1"/>
                </a:solidFill>
              </a:rPr>
              <a:t>tunneling</a:t>
            </a:r>
            <a:endParaRPr lang="en-GB" sz="2800" dirty="0">
              <a:solidFill>
                <a:schemeClr val="bg1"/>
              </a:solidFill>
            </a:endParaRPr>
          </a:p>
          <a:p>
            <a:pPr marL="514350" indent="-514350">
              <a:buFont typeface="+mj-lt"/>
              <a:buAutoNum type="alphaUcPeriod"/>
            </a:pPr>
            <a:r>
              <a:rPr lang="en-GB" sz="2800" dirty="0">
                <a:solidFill>
                  <a:schemeClr val="bg1"/>
                </a:solidFill>
              </a:rPr>
              <a:t>No clue</a:t>
            </a:r>
          </a:p>
        </p:txBody>
      </p:sp>
      <p:pic>
        <p:nvPicPr>
          <p:cNvPr id="8" name="Picture 7">
            <a:extLst>
              <a:ext uri="{FF2B5EF4-FFF2-40B4-BE49-F238E27FC236}">
                <a16:creationId xmlns:a16="http://schemas.microsoft.com/office/drawing/2014/main" id="{64E9DE0D-98F3-4BE3-93F0-8A2E6C7E2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268" y="2185640"/>
            <a:ext cx="4383912" cy="4406142"/>
          </a:xfrm>
          <a:prstGeom prst="rect">
            <a:avLst/>
          </a:prstGeom>
        </p:spPr>
      </p:pic>
      <p:sp>
        <p:nvSpPr>
          <p:cNvPr id="9" name="Rounded Rectangle 9">
            <a:extLst>
              <a:ext uri="{FF2B5EF4-FFF2-40B4-BE49-F238E27FC236}">
                <a16:creationId xmlns:a16="http://schemas.microsoft.com/office/drawing/2014/main" id="{DC1373F6-B645-4D85-B8F8-386C999076E6}"/>
              </a:ext>
            </a:extLst>
          </p:cNvPr>
          <p:cNvSpPr/>
          <p:nvPr/>
        </p:nvSpPr>
        <p:spPr>
          <a:xfrm rot="644595">
            <a:off x="1467239" y="3292257"/>
            <a:ext cx="9029842" cy="1125504"/>
          </a:xfrm>
          <a:prstGeom prst="round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2">
                    <a:lumMod val="50000"/>
                  </a:schemeClr>
                </a:solidFill>
              </a:rPr>
              <a:t>Contrary to intuition, tunnelling does not change the particle’s energy!</a:t>
            </a:r>
          </a:p>
        </p:txBody>
      </p:sp>
    </p:spTree>
    <p:extLst>
      <p:ext uri="{BB962C8B-B14F-4D97-AF65-F5344CB8AC3E}">
        <p14:creationId xmlns:p14="http://schemas.microsoft.com/office/powerpoint/2010/main" val="21308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4" name="TextBox 3"/>
          <p:cNvSpPr txBox="1"/>
          <p:nvPr/>
        </p:nvSpPr>
        <p:spPr>
          <a:xfrm>
            <a:off x="1131579" y="1497122"/>
            <a:ext cx="9672809"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Comparing free and boxed particles</a:t>
            </a:r>
            <a:endParaRPr lang="fi-FI" sz="4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03491" y="2754041"/>
            <a:ext cx="11385015" cy="3108543"/>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(10 </a:t>
            </a:r>
            <a:r>
              <a:rPr lang="en-US" sz="2800" dirty="0" err="1">
                <a:solidFill>
                  <a:schemeClr val="bg1"/>
                </a:solidFill>
              </a:rPr>
              <a:t>mins</a:t>
            </a:r>
            <a:r>
              <a:rPr lang="en-US" sz="2800" dirty="0">
                <a:solidFill>
                  <a:schemeClr val="bg1"/>
                </a:solidFill>
              </a:rPr>
              <a:t>)</a:t>
            </a:r>
            <a:endParaRPr lang="en-US" sz="2800" b="1" dirty="0">
              <a:solidFill>
                <a:schemeClr val="bg1"/>
              </a:solidFill>
            </a:endParaRPr>
          </a:p>
          <a:p>
            <a:pPr marL="342900" indent="-342900">
              <a:buAutoNum type="arabicParenR"/>
            </a:pPr>
            <a:r>
              <a:rPr lang="en-US" sz="2800" dirty="0">
                <a:solidFill>
                  <a:schemeClr val="bg1"/>
                </a:solidFill>
              </a:rPr>
              <a:t>Write down the Hamiltonians for a freely moving (1D) particle and a particle where the motion is confined to an infinitely deep box of length </a:t>
            </a:r>
            <a:r>
              <a:rPr lang="en-US" sz="2800" i="1" dirty="0">
                <a:solidFill>
                  <a:schemeClr val="bg1"/>
                </a:solidFill>
              </a:rPr>
              <a:t>L.</a:t>
            </a:r>
            <a:r>
              <a:rPr lang="en-US" sz="2800" dirty="0">
                <a:solidFill>
                  <a:schemeClr val="bg1"/>
                </a:solidFill>
              </a:rPr>
              <a:t> </a:t>
            </a:r>
          </a:p>
          <a:p>
            <a:pPr marL="342900" indent="-342900">
              <a:buAutoNum type="arabicParenR"/>
            </a:pPr>
            <a:endParaRPr lang="en-US" sz="2800" dirty="0">
              <a:solidFill>
                <a:schemeClr val="bg1"/>
              </a:solidFill>
            </a:endParaRPr>
          </a:p>
          <a:p>
            <a:pPr marL="342900" indent="-342900">
              <a:buAutoNum type="arabicParenR"/>
            </a:pPr>
            <a:r>
              <a:rPr lang="en-US" sz="2800" dirty="0">
                <a:solidFill>
                  <a:schemeClr val="bg1"/>
                </a:solidFill>
              </a:rPr>
              <a:t>What constraints do the </a:t>
            </a:r>
            <a:r>
              <a:rPr lang="en-US" sz="2800" dirty="0" err="1">
                <a:solidFill>
                  <a:schemeClr val="bg1"/>
                </a:solidFill>
              </a:rPr>
              <a:t>wavefunctions</a:t>
            </a:r>
            <a:r>
              <a:rPr lang="en-US" sz="2800" dirty="0">
                <a:solidFill>
                  <a:schemeClr val="bg1"/>
                </a:solidFill>
              </a:rPr>
              <a:t> for the box have to fulfill?</a:t>
            </a:r>
          </a:p>
          <a:p>
            <a:pPr marL="342900" indent="-342900">
              <a:buAutoNum type="arabicParenR"/>
            </a:pPr>
            <a:endParaRPr lang="en-US" sz="2800" dirty="0">
              <a:solidFill>
                <a:schemeClr val="bg1"/>
              </a:solidFill>
            </a:endParaRPr>
          </a:p>
          <a:p>
            <a:pPr marL="342900" indent="-342900">
              <a:buAutoNum type="arabicParenR"/>
            </a:pPr>
            <a:r>
              <a:rPr lang="en-US" sz="2800" dirty="0">
                <a:solidFill>
                  <a:schemeClr val="bg1"/>
                </a:solidFill>
              </a:rPr>
              <a:t>Compare the allowed energies in the two cases.</a:t>
            </a:r>
          </a:p>
        </p:txBody>
      </p:sp>
    </p:spTree>
    <p:extLst>
      <p:ext uri="{BB962C8B-B14F-4D97-AF65-F5344CB8AC3E}">
        <p14:creationId xmlns:p14="http://schemas.microsoft.com/office/powerpoint/2010/main" val="3960431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dpi="0" rotWithShape="1">
            <a:blip r:embed="rId2">
              <a:alphaModFix amt="72000"/>
            </a:blip>
            <a:srcRect/>
            <a:stretch>
              <a:fillRect/>
            </a:stretch>
          </a:blipFill>
        </p:spPr>
      </p:pic>
      <p:sp>
        <p:nvSpPr>
          <p:cNvPr id="5" name="Title 1"/>
          <p:cNvSpPr>
            <a:spLocks noGrp="1"/>
          </p:cNvSpPr>
          <p:nvPr>
            <p:ph type="title"/>
          </p:nvPr>
        </p:nvSpPr>
        <p:spPr>
          <a:xfrm>
            <a:off x="430575" y="288007"/>
            <a:ext cx="11368489"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Figure references</a:t>
            </a:r>
            <a:endParaRPr lang="fi-FI"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14658" y="2776283"/>
            <a:ext cx="10657839" cy="1384995"/>
          </a:xfrm>
          <a:prstGeom prst="rect">
            <a:avLst/>
          </a:prstGeom>
        </p:spPr>
        <p:txBody>
          <a:bodyPr wrap="square">
            <a:spAutoFit/>
          </a:bodyPr>
          <a:lstStyle/>
          <a:p>
            <a:pPr algn="ctr"/>
            <a:r>
              <a:rPr lang="fi-FI" sz="2800" dirty="0" err="1">
                <a:solidFill>
                  <a:schemeClr val="bg1"/>
                </a:solidFill>
              </a:rPr>
              <a:t>Unless</a:t>
            </a:r>
            <a:r>
              <a:rPr lang="fi-FI" sz="2800" dirty="0">
                <a:solidFill>
                  <a:schemeClr val="bg1"/>
                </a:solidFill>
              </a:rPr>
              <a:t> </a:t>
            </a:r>
            <a:r>
              <a:rPr lang="fi-FI" sz="2800" dirty="0" err="1">
                <a:solidFill>
                  <a:schemeClr val="bg1"/>
                </a:solidFill>
              </a:rPr>
              <a:t>otherwise</a:t>
            </a:r>
            <a:r>
              <a:rPr lang="fi-FI" sz="2800" dirty="0">
                <a:solidFill>
                  <a:schemeClr val="bg1"/>
                </a:solidFill>
              </a:rPr>
              <a:t> </a:t>
            </a:r>
            <a:r>
              <a:rPr lang="fi-FI" sz="2800" dirty="0" err="1">
                <a:solidFill>
                  <a:schemeClr val="bg1"/>
                </a:solidFill>
              </a:rPr>
              <a:t>noted</a:t>
            </a:r>
            <a:r>
              <a:rPr lang="fi-FI" sz="2800" dirty="0">
                <a:solidFill>
                  <a:schemeClr val="bg1"/>
                </a:solidFill>
              </a:rPr>
              <a:t> </a:t>
            </a:r>
            <a:r>
              <a:rPr lang="fi-FI" sz="2800" dirty="0" err="1">
                <a:solidFill>
                  <a:schemeClr val="bg1"/>
                </a:solidFill>
              </a:rPr>
              <a:t>all</a:t>
            </a:r>
            <a:r>
              <a:rPr lang="fi-FI" sz="2800" dirty="0">
                <a:solidFill>
                  <a:schemeClr val="bg1"/>
                </a:solidFill>
              </a:rPr>
              <a:t> </a:t>
            </a:r>
            <a:r>
              <a:rPr lang="fi-FI" sz="2800" dirty="0" err="1">
                <a:solidFill>
                  <a:schemeClr val="bg1"/>
                </a:solidFill>
              </a:rPr>
              <a:t>Figures</a:t>
            </a:r>
            <a:r>
              <a:rPr lang="fi-FI" sz="2800" dirty="0">
                <a:solidFill>
                  <a:schemeClr val="bg1"/>
                </a:solidFill>
              </a:rPr>
              <a:t> </a:t>
            </a:r>
            <a:r>
              <a:rPr lang="fi-FI" sz="2800" dirty="0" err="1">
                <a:solidFill>
                  <a:schemeClr val="bg1"/>
                </a:solidFill>
              </a:rPr>
              <a:t>are</a:t>
            </a:r>
            <a:r>
              <a:rPr lang="fi-FI" sz="2800" dirty="0">
                <a:solidFill>
                  <a:schemeClr val="bg1"/>
                </a:solidFill>
              </a:rPr>
              <a:t> </a:t>
            </a:r>
            <a:r>
              <a:rPr lang="fi-FI" sz="2800" dirty="0" err="1">
                <a:solidFill>
                  <a:schemeClr val="bg1"/>
                </a:solidFill>
              </a:rPr>
              <a:t>taken</a:t>
            </a:r>
            <a:r>
              <a:rPr lang="fi-FI" sz="2800" dirty="0">
                <a:solidFill>
                  <a:schemeClr val="bg1"/>
                </a:solidFill>
              </a:rPr>
              <a:t> </a:t>
            </a:r>
            <a:r>
              <a:rPr lang="fi-FI" sz="2800" dirty="0" err="1">
                <a:solidFill>
                  <a:schemeClr val="bg1"/>
                </a:solidFill>
              </a:rPr>
              <a:t>from</a:t>
            </a:r>
            <a:r>
              <a:rPr lang="fi-FI" sz="2800" dirty="0">
                <a:solidFill>
                  <a:schemeClr val="bg1"/>
                </a:solidFill>
              </a:rPr>
              <a:t> </a:t>
            </a:r>
            <a:r>
              <a:rPr lang="fi-FI" sz="2800" dirty="0" err="1">
                <a:solidFill>
                  <a:schemeClr val="bg1"/>
                </a:solidFill>
              </a:rPr>
              <a:t>Chapter</a:t>
            </a:r>
            <a:r>
              <a:rPr lang="fi-FI" sz="2800" dirty="0">
                <a:solidFill>
                  <a:schemeClr val="bg1"/>
                </a:solidFill>
              </a:rPr>
              <a:t> 7 of </a:t>
            </a:r>
            <a:r>
              <a:rPr lang="fi-FI" sz="2800" dirty="0" err="1">
                <a:solidFill>
                  <a:schemeClr val="bg1"/>
                </a:solidFill>
              </a:rPr>
              <a:t>Atkins</a:t>
            </a:r>
            <a:r>
              <a:rPr lang="fi-FI" sz="2800" dirty="0">
                <a:solidFill>
                  <a:schemeClr val="bg1"/>
                </a:solidFill>
              </a:rPr>
              <a:t>, P. ja De Paula, J. , L. (2014), </a:t>
            </a:r>
            <a:r>
              <a:rPr lang="fi-FI" sz="2800" dirty="0" err="1">
                <a:solidFill>
                  <a:schemeClr val="bg1"/>
                </a:solidFill>
              </a:rPr>
              <a:t>Atkins</a:t>
            </a:r>
            <a:r>
              <a:rPr lang="fi-FI" sz="2800" dirty="0">
                <a:solidFill>
                  <a:schemeClr val="bg1"/>
                </a:solidFill>
              </a:rPr>
              <a:t>’ </a:t>
            </a:r>
            <a:r>
              <a:rPr lang="fi-FI" sz="2800" dirty="0" err="1">
                <a:solidFill>
                  <a:schemeClr val="bg1"/>
                </a:solidFill>
              </a:rPr>
              <a:t>Physical</a:t>
            </a:r>
            <a:r>
              <a:rPr lang="fi-FI" sz="2800" dirty="0">
                <a:solidFill>
                  <a:schemeClr val="bg1"/>
                </a:solidFill>
              </a:rPr>
              <a:t> </a:t>
            </a:r>
            <a:r>
              <a:rPr lang="fi-FI" sz="2800" dirty="0" err="1">
                <a:solidFill>
                  <a:schemeClr val="bg1"/>
                </a:solidFill>
              </a:rPr>
              <a:t>Chemistry</a:t>
            </a:r>
            <a:r>
              <a:rPr lang="fi-FI" sz="2800" dirty="0">
                <a:solidFill>
                  <a:schemeClr val="bg1"/>
                </a:solidFill>
              </a:rPr>
              <a:t>, 10th edition, Oxford </a:t>
            </a:r>
            <a:r>
              <a:rPr lang="fi-FI" sz="2800" dirty="0" err="1">
                <a:solidFill>
                  <a:schemeClr val="bg1"/>
                </a:solidFill>
              </a:rPr>
              <a:t>University</a:t>
            </a:r>
            <a:r>
              <a:rPr lang="fi-FI" sz="2800" dirty="0">
                <a:solidFill>
                  <a:schemeClr val="bg1"/>
                </a:solidFill>
              </a:rPr>
              <a:t> Press, Oxford, New York. </a:t>
            </a:r>
            <a:endParaRPr lang="en-US" sz="2800" dirty="0">
              <a:solidFill>
                <a:schemeClr val="bg1"/>
              </a:solidFill>
            </a:endParaRPr>
          </a:p>
        </p:txBody>
      </p:sp>
    </p:spTree>
    <p:extLst>
      <p:ext uri="{BB962C8B-B14F-4D97-AF65-F5344CB8AC3E}">
        <p14:creationId xmlns:p14="http://schemas.microsoft.com/office/powerpoint/2010/main" val="48055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6" name="TextBox 5"/>
          <p:cNvSpPr txBox="1"/>
          <p:nvPr/>
        </p:nvSpPr>
        <p:spPr>
          <a:xfrm>
            <a:off x="430062" y="643697"/>
            <a:ext cx="12041841" cy="523220"/>
          </a:xfrm>
          <a:prstGeom prst="rect">
            <a:avLst/>
          </a:prstGeom>
          <a:noFill/>
        </p:spPr>
        <p:txBody>
          <a:bodyPr wrap="square" rtlCol="0">
            <a:spAutoFit/>
          </a:bodyPr>
          <a:lstStyle/>
          <a:p>
            <a:r>
              <a:rPr lang="en-US" sz="2800" dirty="0">
                <a:solidFill>
                  <a:schemeClr val="bg1"/>
                </a:solidFill>
              </a:rPr>
              <a:t>Free particle </a:t>
            </a:r>
          </a:p>
        </p:txBody>
      </p:sp>
      <p:pic>
        <p:nvPicPr>
          <p:cNvPr id="15" name="Picture 14" descr="New Image.JPG"/>
          <p:cNvPicPr>
            <a:picLocks noChangeAspect="1"/>
          </p:cNvPicPr>
          <p:nvPr/>
        </p:nvPicPr>
        <p:blipFill>
          <a:blip r:embed="rId4" cstate="print"/>
          <a:srcRect/>
          <a:stretch>
            <a:fillRect/>
          </a:stretch>
        </p:blipFill>
        <p:spPr bwMode="auto">
          <a:xfrm>
            <a:off x="8649749" y="2826730"/>
            <a:ext cx="3378215" cy="3770511"/>
          </a:xfrm>
          <a:prstGeom prst="rect">
            <a:avLst/>
          </a:prstGeom>
          <a:noFill/>
          <a:ln w="9525">
            <a:noFill/>
            <a:miter lim="800000"/>
            <a:headEnd/>
            <a:tailEnd/>
          </a:ln>
        </p:spPr>
      </p:pic>
      <p:sp>
        <p:nvSpPr>
          <p:cNvPr id="16" name="Rounded Rectangle 15"/>
          <p:cNvSpPr/>
          <p:nvPr/>
        </p:nvSpPr>
        <p:spPr>
          <a:xfrm>
            <a:off x="174516" y="2992392"/>
            <a:ext cx="3022815" cy="1004904"/>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174516" y="2992391"/>
                <a:ext cx="3022815" cy="9569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rPr>
                        <m:t>−</m:t>
                      </m:r>
                      <m:f>
                        <m:fPr>
                          <m:ctrlPr>
                            <a:rPr lang="en-GB" sz="2800" i="1">
                              <a:solidFill>
                                <a:schemeClr val="tx1"/>
                              </a:solidFill>
                              <a:latin typeface="Cambria Math" panose="02040503050406030204" pitchFamily="18" charset="0"/>
                            </a:rPr>
                          </m:ctrlPr>
                        </m:fPr>
                        <m:num>
                          <m:sSup>
                            <m:sSupPr>
                              <m:ctrlPr>
                                <a:rPr lang="en-GB" sz="2800" i="1">
                                  <a:solidFill>
                                    <a:schemeClr val="tx1"/>
                                  </a:solidFill>
                                  <a:latin typeface="Cambria Math" panose="02040503050406030204" pitchFamily="18" charset="0"/>
                                </a:rPr>
                              </m:ctrlPr>
                            </m:sSupPr>
                            <m:e>
                              <m:r>
                                <a:rPr lang="en-GB" sz="2800" i="1">
                                  <a:solidFill>
                                    <a:schemeClr val="tx1"/>
                                  </a:solidFill>
                                  <a:latin typeface="Cambria Math" panose="02040503050406030204" pitchFamily="18" charset="0"/>
                                </a:rPr>
                                <m:t>ℏ</m:t>
                              </m:r>
                            </m:e>
                            <m:sup>
                              <m:r>
                                <a:rPr lang="en-GB" sz="2800" i="1">
                                  <a:solidFill>
                                    <a:schemeClr val="tx1"/>
                                  </a:solidFill>
                                  <a:latin typeface="Cambria Math" panose="02040503050406030204" pitchFamily="18" charset="0"/>
                                </a:rPr>
                                <m:t>2</m:t>
                              </m:r>
                            </m:sup>
                          </m:sSup>
                        </m:num>
                        <m:den>
                          <m:r>
                            <a:rPr lang="en-GB" sz="2800" i="1">
                              <a:solidFill>
                                <a:schemeClr val="tx1"/>
                              </a:solidFill>
                              <a:latin typeface="Cambria Math" panose="02040503050406030204" pitchFamily="18" charset="0"/>
                            </a:rPr>
                            <m:t>2</m:t>
                          </m:r>
                          <m:r>
                            <a:rPr lang="en-GB" sz="2800" i="1">
                              <a:solidFill>
                                <a:schemeClr val="tx1"/>
                              </a:solidFill>
                              <a:latin typeface="Cambria Math" panose="02040503050406030204" pitchFamily="18" charset="0"/>
                            </a:rPr>
                            <m:t>𝑚</m:t>
                          </m:r>
                        </m:den>
                      </m:f>
                      <m:f>
                        <m:fPr>
                          <m:ctrlPr>
                            <a:rPr lang="en-GB" sz="2800" i="1">
                              <a:solidFill>
                                <a:schemeClr val="tx1"/>
                              </a:solidFill>
                              <a:latin typeface="Cambria Math" panose="02040503050406030204" pitchFamily="18" charset="0"/>
                            </a:rPr>
                          </m:ctrlPr>
                        </m:fPr>
                        <m:num>
                          <m:sSup>
                            <m:sSupPr>
                              <m:ctrlPr>
                                <a:rPr lang="en-GB" sz="2800" i="1">
                                  <a:solidFill>
                                    <a:schemeClr val="tx1"/>
                                  </a:solidFill>
                                  <a:latin typeface="Cambria Math" panose="02040503050406030204" pitchFamily="18" charset="0"/>
                                </a:rPr>
                              </m:ctrlPr>
                            </m:sSupPr>
                            <m:e>
                              <m:r>
                                <a:rPr lang="en-GB" sz="2800" i="1">
                                  <a:solidFill>
                                    <a:schemeClr val="tx1"/>
                                  </a:solidFill>
                                  <a:latin typeface="Cambria Math" panose="02040503050406030204" pitchFamily="18" charset="0"/>
                                </a:rPr>
                                <m:t>𝑑</m:t>
                              </m:r>
                            </m:e>
                            <m:sup>
                              <m:r>
                                <a:rPr lang="en-GB" sz="2800" i="1">
                                  <a:solidFill>
                                    <a:schemeClr val="tx1"/>
                                  </a:solidFill>
                                  <a:latin typeface="Cambria Math" panose="02040503050406030204" pitchFamily="18" charset="0"/>
                                </a:rPr>
                                <m:t>2</m:t>
                              </m:r>
                            </m:sup>
                          </m:sSup>
                        </m:num>
                        <m:den>
                          <m:r>
                            <a:rPr lang="en-GB" sz="2800" i="1">
                              <a:solidFill>
                                <a:schemeClr val="tx1"/>
                              </a:solidFill>
                              <a:latin typeface="Cambria Math" panose="02040503050406030204" pitchFamily="18" charset="0"/>
                            </a:rPr>
                            <m:t>𝑑</m:t>
                          </m:r>
                          <m:sSup>
                            <m:sSupPr>
                              <m:ctrlPr>
                                <a:rPr lang="en-GB" sz="2800" i="1">
                                  <a:solidFill>
                                    <a:schemeClr val="tx1"/>
                                  </a:solidFill>
                                  <a:latin typeface="Cambria Math" panose="02040503050406030204" pitchFamily="18" charset="0"/>
                                </a:rPr>
                              </m:ctrlPr>
                            </m:sSupPr>
                            <m:e>
                              <m:r>
                                <a:rPr lang="en-GB" sz="2800" i="1">
                                  <a:solidFill>
                                    <a:schemeClr val="tx1"/>
                                  </a:solidFill>
                                  <a:latin typeface="Cambria Math" panose="02040503050406030204" pitchFamily="18" charset="0"/>
                                </a:rPr>
                                <m:t>𝑥</m:t>
                              </m:r>
                            </m:e>
                            <m:sup>
                              <m:r>
                                <a:rPr lang="en-GB" sz="2800" i="1">
                                  <a:solidFill>
                                    <a:schemeClr val="tx1"/>
                                  </a:solidFill>
                                  <a:latin typeface="Cambria Math" panose="02040503050406030204" pitchFamily="18" charset="0"/>
                                </a:rPr>
                                <m:t>2</m:t>
                              </m:r>
                            </m:sup>
                          </m:sSup>
                        </m:den>
                      </m:f>
                      <m:r>
                        <a:rPr lang="en-GB" sz="2800" b="0" i="1" smtClean="0">
                          <a:solidFill>
                            <a:schemeClr val="tx1"/>
                          </a:solidFill>
                          <a:latin typeface="Cambria Math" panose="02040503050406030204" pitchFamily="18" charset="0"/>
                        </a:rPr>
                        <m:t>𝜓</m:t>
                      </m:r>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𝐸</m:t>
                      </m:r>
                      <m:r>
                        <a:rPr lang="en-GB" sz="2800" b="0" i="1" smtClean="0">
                          <a:solidFill>
                            <a:schemeClr val="tx1"/>
                          </a:solidFill>
                          <a:latin typeface="Cambria Math" panose="02040503050406030204" pitchFamily="18" charset="0"/>
                        </a:rPr>
                        <m:t>𝜓</m:t>
                      </m:r>
                    </m:oMath>
                  </m:oMathPara>
                </a14:m>
                <a:endParaRPr lang="en-GB" sz="28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74516" y="2992391"/>
                <a:ext cx="3022815" cy="956929"/>
              </a:xfrm>
              <a:prstGeom prst="rect">
                <a:avLst/>
              </a:prstGeom>
              <a:blipFill>
                <a:blip r:embed="rId5"/>
                <a:stretch>
                  <a:fillRect/>
                </a:stretch>
              </a:blipFill>
            </p:spPr>
            <p:txBody>
              <a:bodyPr/>
              <a:lstStyle/>
              <a:p>
                <a:r>
                  <a:rPr lang="fi-FI">
                    <a:noFill/>
                  </a:rPr>
                  <a:t> </a:t>
                </a:r>
              </a:p>
            </p:txBody>
          </p:sp>
        </mc:Fallback>
      </mc:AlternateContent>
      <p:sp>
        <p:nvSpPr>
          <p:cNvPr id="18" name="Right Arrow 17"/>
          <p:cNvSpPr/>
          <p:nvPr/>
        </p:nvSpPr>
        <p:spPr>
          <a:xfrm>
            <a:off x="3416300" y="3087730"/>
            <a:ext cx="933450" cy="783599"/>
          </a:xfrm>
          <a:prstGeom prst="rightArrow">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4534339" y="2681307"/>
            <a:ext cx="3780986" cy="1509693"/>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4708857" y="2826730"/>
                <a:ext cx="3332835" cy="537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tx1"/>
                          </a:solidFill>
                          <a:latin typeface="Cambria Math" panose="02040503050406030204" pitchFamily="18" charset="0"/>
                        </a:rPr>
                        <m:t>𝜓</m:t>
                      </m:r>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𝐴</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𝑒</m:t>
                          </m:r>
                        </m:e>
                        <m:sup>
                          <m:r>
                            <a:rPr lang="en-GB" sz="2800" b="0" i="1" smtClean="0">
                              <a:solidFill>
                                <a:schemeClr val="tx1"/>
                              </a:solidFill>
                              <a:latin typeface="Cambria Math" panose="02040503050406030204" pitchFamily="18" charset="0"/>
                            </a:rPr>
                            <m:t>𝑖𝑘𝑥</m:t>
                          </m:r>
                        </m:sup>
                      </m:sSup>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𝐵</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𝑒</m:t>
                          </m:r>
                        </m:e>
                        <m:sup>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𝑖𝑘𝑥</m:t>
                          </m:r>
                        </m:sup>
                      </m:sSup>
                    </m:oMath>
                  </m:oMathPara>
                </a14:m>
                <a:endParaRPr lang="en-GB" sz="2800"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708857" y="2826730"/>
                <a:ext cx="3332835" cy="537135"/>
              </a:xfrm>
              <a:prstGeom prst="rect">
                <a:avLst/>
              </a:prstGeom>
              <a:blipFill>
                <a:blip r:embed="rId6"/>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36865" y="3494844"/>
                <a:ext cx="2775934" cy="6141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𝑘</m:t>
                      </m:r>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i="1">
                              <a:latin typeface="Cambria Math" panose="02040503050406030204" pitchFamily="18" charset="0"/>
                            </a:rPr>
                            <m:t>2</m:t>
                          </m:r>
                          <m:r>
                            <a:rPr lang="en-GB" sz="2800" i="1">
                              <a:latin typeface="Cambria Math" panose="02040503050406030204" pitchFamily="18" charset="0"/>
                            </a:rPr>
                            <m:t>𝑚𝐸</m:t>
                          </m:r>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ℏ</m:t>
                              </m:r>
                            </m:e>
                            <m:sup>
                              <m:r>
                                <a:rPr lang="en-GB" sz="2800" b="0" i="1" smtClean="0">
                                  <a:latin typeface="Cambria Math" panose="02040503050406030204" pitchFamily="18" charset="0"/>
                                </a:rPr>
                                <m:t>2</m:t>
                              </m:r>
                            </m:sup>
                          </m:sSup>
                        </m:e>
                      </m:rad>
                    </m:oMath>
                  </m:oMathPara>
                </a14:m>
                <a:endParaRPr lang="en-GB" sz="2800" dirty="0"/>
              </a:p>
            </p:txBody>
          </p:sp>
        </mc:Choice>
        <mc:Fallback xmlns="">
          <p:sp>
            <p:nvSpPr>
              <p:cNvPr id="21" name="Rectangle 20"/>
              <p:cNvSpPr>
                <a:spLocks noRot="1" noChangeAspect="1" noMove="1" noResize="1" noEditPoints="1" noAdjustHandles="1" noChangeArrowheads="1" noChangeShapeType="1" noTextEdit="1"/>
              </p:cNvSpPr>
              <p:nvPr/>
            </p:nvSpPr>
            <p:spPr>
              <a:xfrm>
                <a:off x="5036865" y="3494844"/>
                <a:ext cx="2775934" cy="614142"/>
              </a:xfrm>
              <a:prstGeom prst="rect">
                <a:avLst/>
              </a:prstGeom>
              <a:blipFill>
                <a:blip r:embed="rId7"/>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2" name="Content Placeholder 2"/>
              <p:cNvSpPr txBox="1">
                <a:spLocks/>
              </p:cNvSpPr>
              <p:nvPr/>
            </p:nvSpPr>
            <p:spPr>
              <a:xfrm>
                <a:off x="1414218" y="4647224"/>
                <a:ext cx="4937613" cy="156084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latin typeface="Cambria Math" panose="02040503050406030204" pitchFamily="18" charset="0"/>
                  </a:rPr>
                  <a:t>Stop to think</a:t>
                </a:r>
              </a:p>
              <a:p>
                <a:r>
                  <a:rPr lang="en-GB" dirty="0">
                    <a:solidFill>
                      <a:schemeClr val="bg1"/>
                    </a:solidFill>
                  </a:rPr>
                  <a:t>What can you say about the values for </a:t>
                </a:r>
                <a14:m>
                  <m:oMath xmlns:m="http://schemas.openxmlformats.org/officeDocument/2006/math">
                    <m:d>
                      <m:dPr>
                        <m:begChr m:val="⟨"/>
                        <m:endChr m:val="⟩"/>
                        <m:ctrlPr>
                          <a:rPr lang="en-GB" i="1" smtClean="0">
                            <a:solidFill>
                              <a:schemeClr val="bg1"/>
                            </a:solidFill>
                            <a:latin typeface="Cambria Math" panose="02040503050406030204" pitchFamily="18" charset="0"/>
                          </a:rPr>
                        </m:ctrlPr>
                      </m:dPr>
                      <m:e>
                        <m:acc>
                          <m:accPr>
                            <m:chr m:val="̂"/>
                            <m:ctrlPr>
                              <a:rPr lang="en-GB" i="1" smtClean="0">
                                <a:solidFill>
                                  <a:schemeClr val="bg1"/>
                                </a:solidFill>
                                <a:latin typeface="Cambria Math" panose="02040503050406030204" pitchFamily="18" charset="0"/>
                              </a:rPr>
                            </m:ctrlPr>
                          </m:accPr>
                          <m:e>
                            <m:r>
                              <a:rPr lang="en-GB" i="1" smtClean="0">
                                <a:solidFill>
                                  <a:schemeClr val="bg1"/>
                                </a:solidFill>
                                <a:latin typeface="Cambria Math" panose="02040503050406030204" pitchFamily="18" charset="0"/>
                              </a:rPr>
                              <m:t>𝑝</m:t>
                            </m:r>
                          </m:e>
                        </m:acc>
                      </m:e>
                    </m:d>
                  </m:oMath>
                </a14:m>
                <a:r>
                  <a:rPr lang="en-GB" dirty="0">
                    <a:solidFill>
                      <a:schemeClr val="bg1"/>
                    </a:solidFill>
                  </a:rPr>
                  <a:t> and </a:t>
                </a:r>
                <a14:m>
                  <m:oMath xmlns:m="http://schemas.openxmlformats.org/officeDocument/2006/math">
                    <m:acc>
                      <m:accPr>
                        <m:chr m:val="̂"/>
                        <m:ctrlPr>
                          <a:rPr lang="en-GB" i="1">
                            <a:solidFill>
                              <a:schemeClr val="bg1"/>
                            </a:solidFill>
                            <a:latin typeface="Cambria Math" panose="02040503050406030204" pitchFamily="18" charset="0"/>
                          </a:rPr>
                        </m:ctrlPr>
                      </m:accPr>
                      <m:e>
                        <m:r>
                          <a:rPr lang="en-GB" i="1">
                            <a:solidFill>
                              <a:schemeClr val="bg1"/>
                            </a:solidFill>
                            <a:latin typeface="Cambria Math" panose="02040503050406030204" pitchFamily="18" charset="0"/>
                          </a:rPr>
                          <m:t>𝑝</m:t>
                        </m:r>
                      </m:e>
                    </m:acc>
                  </m:oMath>
                </a14:m>
                <a:r>
                  <a:rPr lang="en-GB" dirty="0">
                    <a:solidFill>
                      <a:schemeClr val="bg1"/>
                    </a:solidFill>
                  </a:rPr>
                  <a:t> for a free particle?</a:t>
                </a:r>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1414218" y="4647224"/>
                <a:ext cx="4937613" cy="1560848"/>
              </a:xfrm>
              <a:prstGeom prst="rect">
                <a:avLst/>
              </a:prstGeom>
              <a:blipFill>
                <a:blip r:embed="rId8"/>
                <a:stretch>
                  <a:fillRect l="-2222" t="-8594" b="-6250"/>
                </a:stretch>
              </a:blipFill>
            </p:spPr>
            <p:txBody>
              <a:bodyPr/>
              <a:lstStyle/>
              <a:p>
                <a:r>
                  <a:rPr lang="fi-FI">
                    <a:noFill/>
                  </a:rPr>
                  <a:t> </a:t>
                </a:r>
              </a:p>
            </p:txBody>
          </p:sp>
        </mc:Fallback>
      </mc:AlternateContent>
    </p:spTree>
    <p:extLst>
      <p:ext uri="{BB962C8B-B14F-4D97-AF65-F5344CB8AC3E}">
        <p14:creationId xmlns:p14="http://schemas.microsoft.com/office/powerpoint/2010/main" val="1187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9" presetClass="emph" presetSubtype="0" grpId="1" nodeType="withEffect">
                                  <p:stCondLst>
                                    <p:cond delay="0"/>
                                  </p:stCondLst>
                                  <p:childTnLst>
                                    <p:set>
                                      <p:cBhvr rctx="PPT">
                                        <p:cTn id="33" dur="indefinite"/>
                                        <p:tgtEl>
                                          <p:spTgt spid="16"/>
                                        </p:tgtEl>
                                        <p:attrNameLst>
                                          <p:attrName>style.opacity</p:attrName>
                                        </p:attrNameLst>
                                      </p:cBhvr>
                                      <p:to>
                                        <p:strVal val="0.5"/>
                                      </p:to>
                                    </p:set>
                                    <p:animEffect filter="image" prLst="opacity: 0.5">
                                      <p:cBhvr rctx="IE">
                                        <p:cTn id="34" dur="indefinite"/>
                                        <p:tgtEl>
                                          <p:spTgt spid="16"/>
                                        </p:tgtEl>
                                      </p:cBhvr>
                                    </p:animEffect>
                                  </p:childTnLst>
                                </p:cTn>
                              </p:par>
                              <p:par>
                                <p:cTn id="35" presetID="9" presetClass="emph" presetSubtype="0" grpId="1" nodeType="withEffect">
                                  <p:stCondLst>
                                    <p:cond delay="0"/>
                                  </p:stCondLst>
                                  <p:childTnLst>
                                    <p:set>
                                      <p:cBhvr rctx="PPT">
                                        <p:cTn id="36" dur="indefinite"/>
                                        <p:tgtEl>
                                          <p:spTgt spid="17"/>
                                        </p:tgtEl>
                                        <p:attrNameLst>
                                          <p:attrName>style.opacity</p:attrName>
                                        </p:attrNameLst>
                                      </p:cBhvr>
                                      <p:to>
                                        <p:strVal val="0.5"/>
                                      </p:to>
                                    </p:set>
                                    <p:animEffect filter="image" prLst="opacity: 0.5">
                                      <p:cBhvr rctx="IE">
                                        <p:cTn id="37" dur="indefinite"/>
                                        <p:tgtEl>
                                          <p:spTgt spid="17"/>
                                        </p:tgtEl>
                                      </p:cBhvr>
                                    </p:animEffect>
                                  </p:childTnLst>
                                </p:cTn>
                              </p:par>
                              <p:par>
                                <p:cTn id="38" presetID="9" presetClass="emph" presetSubtype="0" grpId="1" nodeType="withEffect">
                                  <p:stCondLst>
                                    <p:cond delay="0"/>
                                  </p:stCondLst>
                                  <p:childTnLst>
                                    <p:set>
                                      <p:cBhvr rctx="PPT">
                                        <p:cTn id="39" dur="indefinite"/>
                                        <p:tgtEl>
                                          <p:spTgt spid="18"/>
                                        </p:tgtEl>
                                        <p:attrNameLst>
                                          <p:attrName>style.opacity</p:attrName>
                                        </p:attrNameLst>
                                      </p:cBhvr>
                                      <p:to>
                                        <p:strVal val="0.5"/>
                                      </p:to>
                                    </p:set>
                                    <p:animEffect filter="image" prLst="opacity: 0.5">
                                      <p:cBhvr rctx="IE">
                                        <p:cTn id="40" dur="indefinite"/>
                                        <p:tgtEl>
                                          <p:spTgt spid="18"/>
                                        </p:tgtEl>
                                      </p:cBhvr>
                                    </p:animEffect>
                                  </p:childTnLst>
                                </p:cTn>
                              </p:par>
                              <p:par>
                                <p:cTn id="41" presetID="9" presetClass="emph" presetSubtype="0" grpId="1" nodeType="withEffect">
                                  <p:stCondLst>
                                    <p:cond delay="0"/>
                                  </p:stCondLst>
                                  <p:childTnLst>
                                    <p:set>
                                      <p:cBhvr rctx="PPT">
                                        <p:cTn id="42" dur="indefinite"/>
                                        <p:tgtEl>
                                          <p:spTgt spid="19"/>
                                        </p:tgtEl>
                                        <p:attrNameLst>
                                          <p:attrName>style.opacity</p:attrName>
                                        </p:attrNameLst>
                                      </p:cBhvr>
                                      <p:to>
                                        <p:strVal val="0.5"/>
                                      </p:to>
                                    </p:set>
                                    <p:animEffect filter="image" prLst="opacity: 0.5">
                                      <p:cBhvr rctx="IE">
                                        <p:cTn id="43" dur="indefinite"/>
                                        <p:tgtEl>
                                          <p:spTgt spid="19"/>
                                        </p:tgtEl>
                                      </p:cBhvr>
                                    </p:animEffect>
                                  </p:childTnLst>
                                </p:cTn>
                              </p:par>
                              <p:par>
                                <p:cTn id="44" presetID="9" presetClass="emph" presetSubtype="0" grpId="1" nodeType="withEffect">
                                  <p:stCondLst>
                                    <p:cond delay="0"/>
                                  </p:stCondLst>
                                  <p:childTnLst>
                                    <p:set>
                                      <p:cBhvr rctx="PPT">
                                        <p:cTn id="45" dur="indefinite"/>
                                        <p:tgtEl>
                                          <p:spTgt spid="21"/>
                                        </p:tgtEl>
                                        <p:attrNameLst>
                                          <p:attrName>style.opacity</p:attrName>
                                        </p:attrNameLst>
                                      </p:cBhvr>
                                      <p:to>
                                        <p:strVal val="0.5"/>
                                      </p:to>
                                    </p:set>
                                    <p:animEffect filter="image" prLst="opacity: 0.5">
                                      <p:cBhvr rctx="IE">
                                        <p:cTn id="46" dur="indefinite"/>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500"/>
                                        <p:tgtEl>
                                          <p:spTgt spid="2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xEl>
                                              <p:pRg st="1" end="1"/>
                                            </p:txEl>
                                          </p:spTgt>
                                        </p:tgtEl>
                                        <p:attrNameLst>
                                          <p:attrName>style.visibility</p:attrName>
                                        </p:attrNameLst>
                                      </p:cBhvr>
                                      <p:to>
                                        <p:strVal val="visible"/>
                                      </p:to>
                                    </p:set>
                                    <p:animEffect transition="in" filter="fade">
                                      <p:cBhvr>
                                        <p:cTn id="5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animBg="1"/>
      <p:bldP spid="19" grpId="1" animBg="1"/>
      <p:bldP spid="20" grpId="0"/>
      <p:bldP spid="21" grpId="0"/>
      <p:bldP spid="21" grpId="1"/>
      <p:bldP spid="2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6" name="TextBox 5"/>
          <p:cNvSpPr txBox="1"/>
          <p:nvPr/>
        </p:nvSpPr>
        <p:spPr>
          <a:xfrm>
            <a:off x="430062" y="643697"/>
            <a:ext cx="12041841" cy="523220"/>
          </a:xfrm>
          <a:prstGeom prst="rect">
            <a:avLst/>
          </a:prstGeom>
          <a:noFill/>
        </p:spPr>
        <p:txBody>
          <a:bodyPr wrap="square" rtlCol="0">
            <a:spAutoFit/>
          </a:bodyPr>
          <a:lstStyle/>
          <a:p>
            <a:r>
              <a:rPr lang="en-US" sz="2800" dirty="0">
                <a:solidFill>
                  <a:schemeClr val="bg1"/>
                </a:solidFill>
              </a:rPr>
              <a:t>Particle in a box</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062" y="1929628"/>
            <a:ext cx="3050200" cy="398051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249418" y="50667"/>
                <a:ext cx="6974794" cy="19157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3200" i="1" smtClean="0">
                              <a:solidFill>
                                <a:schemeClr val="bg1"/>
                              </a:solidFill>
                              <a:latin typeface="Cambria Math" panose="02040503050406030204" pitchFamily="18" charset="0"/>
                            </a:rPr>
                          </m:ctrlPr>
                        </m:dPr>
                        <m:e>
                          <m:m>
                            <m:mPr>
                              <m:mcs>
                                <m:mc>
                                  <m:mcPr>
                                    <m:count m:val="1"/>
                                    <m:mcJc m:val="center"/>
                                  </m:mcPr>
                                </m:mc>
                              </m:mcs>
                              <m:ctrlPr>
                                <a:rPr lang="en-GB" sz="3200" i="1">
                                  <a:solidFill>
                                    <a:schemeClr val="bg1"/>
                                  </a:solidFill>
                                  <a:latin typeface="Cambria Math" panose="02040503050406030204" pitchFamily="18" charset="0"/>
                                </a:rPr>
                              </m:ctrlPr>
                            </m:mPr>
                            <m:mr>
                              <m:e>
                                <m:r>
                                  <a:rPr lang="en-GB" sz="3200" i="1">
                                    <a:solidFill>
                                      <a:schemeClr val="bg1"/>
                                    </a:solidFill>
                                    <a:latin typeface="Cambria Math" panose="02040503050406030204" pitchFamily="18" charset="0"/>
                                  </a:rPr>
                                  <m:t>−</m:t>
                                </m:r>
                                <m:f>
                                  <m:fPr>
                                    <m:ctrlPr>
                                      <a:rPr lang="en-GB" sz="3200" i="1">
                                        <a:solidFill>
                                          <a:schemeClr val="bg1"/>
                                        </a:solidFill>
                                        <a:latin typeface="Cambria Math" panose="02040503050406030204" pitchFamily="18" charset="0"/>
                                      </a:rPr>
                                    </m:ctrlPr>
                                  </m:fPr>
                                  <m:num>
                                    <m:sSup>
                                      <m:sSupPr>
                                        <m:ctrlPr>
                                          <a:rPr lang="en-GB" sz="3200" i="1">
                                            <a:solidFill>
                                              <a:schemeClr val="bg1"/>
                                            </a:solidFill>
                                            <a:latin typeface="Cambria Math" panose="02040503050406030204" pitchFamily="18" charset="0"/>
                                          </a:rPr>
                                        </m:ctrlPr>
                                      </m:sSupPr>
                                      <m:e>
                                        <m:r>
                                          <a:rPr lang="en-GB" sz="3200" i="1">
                                            <a:solidFill>
                                              <a:schemeClr val="bg1"/>
                                            </a:solidFill>
                                            <a:latin typeface="Cambria Math" panose="02040503050406030204" pitchFamily="18" charset="0"/>
                                          </a:rPr>
                                          <m:t>ℏ</m:t>
                                        </m:r>
                                      </m:e>
                                      <m:sup>
                                        <m:r>
                                          <a:rPr lang="en-GB" sz="3200" i="1">
                                            <a:solidFill>
                                              <a:schemeClr val="bg1"/>
                                            </a:solidFill>
                                            <a:latin typeface="Cambria Math" panose="02040503050406030204" pitchFamily="18" charset="0"/>
                                          </a:rPr>
                                          <m:t>2</m:t>
                                        </m:r>
                                      </m:sup>
                                    </m:sSup>
                                  </m:num>
                                  <m:den>
                                    <m:r>
                                      <a:rPr lang="en-GB" sz="3200" i="1">
                                        <a:solidFill>
                                          <a:schemeClr val="bg1"/>
                                        </a:solidFill>
                                        <a:latin typeface="Cambria Math" panose="02040503050406030204" pitchFamily="18" charset="0"/>
                                      </a:rPr>
                                      <m:t>2</m:t>
                                    </m:r>
                                    <m:r>
                                      <a:rPr lang="en-GB" sz="3200" i="1">
                                        <a:solidFill>
                                          <a:schemeClr val="bg1"/>
                                        </a:solidFill>
                                        <a:latin typeface="Cambria Math" panose="02040503050406030204" pitchFamily="18" charset="0"/>
                                      </a:rPr>
                                      <m:t>𝑚</m:t>
                                    </m:r>
                                  </m:den>
                                </m:f>
                                <m:f>
                                  <m:fPr>
                                    <m:ctrlPr>
                                      <a:rPr lang="en-GB" sz="3200" i="1">
                                        <a:solidFill>
                                          <a:schemeClr val="bg1"/>
                                        </a:solidFill>
                                        <a:latin typeface="Cambria Math" panose="02040503050406030204" pitchFamily="18" charset="0"/>
                                      </a:rPr>
                                    </m:ctrlPr>
                                  </m:fPr>
                                  <m:num>
                                    <m:sSup>
                                      <m:sSupPr>
                                        <m:ctrlPr>
                                          <a:rPr lang="en-GB" sz="3200" i="1">
                                            <a:solidFill>
                                              <a:schemeClr val="bg1"/>
                                            </a:solidFill>
                                            <a:latin typeface="Cambria Math" panose="02040503050406030204" pitchFamily="18" charset="0"/>
                                          </a:rPr>
                                        </m:ctrlPr>
                                      </m:sSupPr>
                                      <m:e>
                                        <m:r>
                                          <a:rPr lang="en-GB" sz="3200" i="1">
                                            <a:solidFill>
                                              <a:schemeClr val="bg1"/>
                                            </a:solidFill>
                                            <a:latin typeface="Cambria Math" panose="02040503050406030204" pitchFamily="18" charset="0"/>
                                          </a:rPr>
                                          <m:t>𝑑</m:t>
                                        </m:r>
                                      </m:e>
                                      <m:sup>
                                        <m:r>
                                          <a:rPr lang="en-GB" sz="3200" i="1">
                                            <a:solidFill>
                                              <a:schemeClr val="bg1"/>
                                            </a:solidFill>
                                            <a:latin typeface="Cambria Math" panose="02040503050406030204" pitchFamily="18" charset="0"/>
                                          </a:rPr>
                                          <m:t>2</m:t>
                                        </m:r>
                                      </m:sup>
                                    </m:sSup>
                                  </m:num>
                                  <m:den>
                                    <m:r>
                                      <a:rPr lang="en-GB" sz="3200" i="1">
                                        <a:solidFill>
                                          <a:schemeClr val="bg1"/>
                                        </a:solidFill>
                                        <a:latin typeface="Cambria Math" panose="02040503050406030204" pitchFamily="18" charset="0"/>
                                      </a:rPr>
                                      <m:t>𝑑</m:t>
                                    </m:r>
                                    <m:sSup>
                                      <m:sSupPr>
                                        <m:ctrlPr>
                                          <a:rPr lang="en-GB" sz="3200" i="1">
                                            <a:solidFill>
                                              <a:schemeClr val="bg1"/>
                                            </a:solidFill>
                                            <a:latin typeface="Cambria Math" panose="02040503050406030204" pitchFamily="18" charset="0"/>
                                          </a:rPr>
                                        </m:ctrlPr>
                                      </m:sSupPr>
                                      <m:e>
                                        <m:r>
                                          <a:rPr lang="en-GB" sz="3200" i="1">
                                            <a:solidFill>
                                              <a:schemeClr val="bg1"/>
                                            </a:solidFill>
                                            <a:latin typeface="Cambria Math" panose="02040503050406030204" pitchFamily="18" charset="0"/>
                                          </a:rPr>
                                          <m:t>𝑥</m:t>
                                        </m:r>
                                      </m:e>
                                      <m:sup>
                                        <m:r>
                                          <a:rPr lang="en-GB" sz="3200" i="1">
                                            <a:solidFill>
                                              <a:schemeClr val="bg1"/>
                                            </a:solidFill>
                                            <a:latin typeface="Cambria Math" panose="02040503050406030204" pitchFamily="18" charset="0"/>
                                          </a:rPr>
                                          <m:t>2</m:t>
                                        </m:r>
                                      </m:sup>
                                    </m:sSup>
                                  </m:den>
                                </m:f>
                                <m:r>
                                  <a:rPr lang="en-GB" sz="3200" i="1">
                                    <a:solidFill>
                                      <a:schemeClr val="bg1"/>
                                    </a:solidFill>
                                    <a:latin typeface="Cambria Math" panose="02040503050406030204" pitchFamily="18" charset="0"/>
                                  </a:rPr>
                                  <m:t>𝜓</m:t>
                                </m:r>
                                <m:r>
                                  <a:rPr lang="en-GB" sz="3200" i="1">
                                    <a:solidFill>
                                      <a:schemeClr val="bg1"/>
                                    </a:solidFill>
                                    <a:latin typeface="Cambria Math" panose="02040503050406030204" pitchFamily="18" charset="0"/>
                                  </a:rPr>
                                  <m:t>=</m:t>
                                </m:r>
                                <m:r>
                                  <a:rPr lang="en-GB" sz="3200" i="1">
                                    <a:solidFill>
                                      <a:schemeClr val="bg1"/>
                                    </a:solidFill>
                                    <a:latin typeface="Cambria Math" panose="02040503050406030204" pitchFamily="18" charset="0"/>
                                  </a:rPr>
                                  <m:t>𝐸</m:t>
                                </m:r>
                                <m:r>
                                  <a:rPr lang="en-GB" sz="3200" i="1">
                                    <a:solidFill>
                                      <a:schemeClr val="bg1"/>
                                    </a:solidFill>
                                    <a:latin typeface="Cambria Math" panose="02040503050406030204" pitchFamily="18" charset="0"/>
                                  </a:rPr>
                                  <m:t>𝜓</m:t>
                                </m:r>
                                <m:r>
                                  <m:rPr>
                                    <m:nor/>
                                  </m:rPr>
                                  <a:rPr lang="en-GB" sz="3200" dirty="0">
                                    <a:solidFill>
                                      <a:schemeClr val="bg1"/>
                                    </a:solidFill>
                                  </a:rPr>
                                  <m:t> </m:t>
                                </m:r>
                                <m:r>
                                  <a:rPr lang="en-GB" sz="3200" i="1">
                                    <a:solidFill>
                                      <a:schemeClr val="bg1"/>
                                    </a:solidFill>
                                    <a:latin typeface="Cambria Math" panose="02040503050406030204" pitchFamily="18" charset="0"/>
                                  </a:rPr>
                                  <m:t>,        0≤</m:t>
                                </m:r>
                                <m:r>
                                  <a:rPr lang="en-GB" sz="3200" i="1">
                                    <a:solidFill>
                                      <a:schemeClr val="bg1"/>
                                    </a:solidFill>
                                    <a:latin typeface="Cambria Math" panose="02040503050406030204" pitchFamily="18" charset="0"/>
                                  </a:rPr>
                                  <m:t>𝑥</m:t>
                                </m:r>
                                <m:r>
                                  <a:rPr lang="en-GB" sz="3200" i="1">
                                    <a:solidFill>
                                      <a:schemeClr val="bg1"/>
                                    </a:solidFill>
                                    <a:latin typeface="Cambria Math" panose="02040503050406030204" pitchFamily="18" charset="0"/>
                                  </a:rPr>
                                  <m:t>≤</m:t>
                                </m:r>
                                <m:r>
                                  <a:rPr lang="en-GB" sz="3200" i="1">
                                    <a:solidFill>
                                      <a:schemeClr val="bg1"/>
                                    </a:solidFill>
                                    <a:latin typeface="Cambria Math" panose="02040503050406030204" pitchFamily="18" charset="0"/>
                                  </a:rPr>
                                  <m:t>𝐿</m:t>
                                </m:r>
                              </m:e>
                            </m:mr>
                            <m:mr>
                              <m:e>
                                <m:r>
                                  <a:rPr lang="en-GB" sz="3200" b="0" i="1" smtClean="0">
                                    <a:solidFill>
                                      <a:schemeClr val="bg1"/>
                                    </a:solidFill>
                                    <a:latin typeface="Cambria Math" panose="02040503050406030204" pitchFamily="18" charset="0"/>
                                  </a:rPr>
                                  <m:t>𝜓</m:t>
                                </m:r>
                                <m:r>
                                  <a:rPr lang="en-GB" sz="3200" b="0" i="1" smtClean="0">
                                    <a:solidFill>
                                      <a:schemeClr val="bg1"/>
                                    </a:solidFill>
                                    <a:latin typeface="Cambria Math" panose="02040503050406030204" pitchFamily="18" charset="0"/>
                                  </a:rPr>
                                  <m:t>=0,                           </m:t>
                                </m:r>
                                <m:r>
                                  <a:rPr lang="en-GB" sz="3200" i="1">
                                    <a:solidFill>
                                      <a:schemeClr val="bg1"/>
                                    </a:solidFill>
                                    <a:latin typeface="Cambria Math" panose="02040503050406030204" pitchFamily="18" charset="0"/>
                                  </a:rPr>
                                  <m:t>𝑥</m:t>
                                </m:r>
                                <m:r>
                                  <a:rPr lang="en-GB" sz="3200" i="1">
                                    <a:solidFill>
                                      <a:schemeClr val="bg1"/>
                                    </a:solidFill>
                                    <a:latin typeface="Cambria Math" panose="02040503050406030204" pitchFamily="18" charset="0"/>
                                  </a:rPr>
                                  <m:t>≤0, </m:t>
                                </m:r>
                                <m:r>
                                  <a:rPr lang="en-GB" sz="3200" i="1">
                                    <a:solidFill>
                                      <a:schemeClr val="bg1"/>
                                    </a:solidFill>
                                    <a:latin typeface="Cambria Math" panose="02040503050406030204" pitchFamily="18" charset="0"/>
                                  </a:rPr>
                                  <m:t>𝐿</m:t>
                                </m:r>
                                <m:r>
                                  <a:rPr lang="en-GB" sz="3200" i="1">
                                    <a:solidFill>
                                      <a:schemeClr val="bg1"/>
                                    </a:solidFill>
                                    <a:latin typeface="Cambria Math" panose="02040503050406030204" pitchFamily="18" charset="0"/>
                                  </a:rPr>
                                  <m:t>≤</m:t>
                                </m:r>
                                <m:r>
                                  <a:rPr lang="en-GB" sz="3200" i="1">
                                    <a:solidFill>
                                      <a:schemeClr val="bg1"/>
                                    </a:solidFill>
                                    <a:latin typeface="Cambria Math" panose="02040503050406030204" pitchFamily="18" charset="0"/>
                                  </a:rPr>
                                  <m:t>𝑥</m:t>
                                </m:r>
                              </m:e>
                            </m:mr>
                          </m:m>
                        </m:e>
                      </m:d>
                    </m:oMath>
                  </m:oMathPara>
                </a14:m>
                <a:endParaRPr lang="en-GB" sz="3200" dirty="0"/>
              </a:p>
            </p:txBody>
          </p:sp>
        </mc:Choice>
        <mc:Fallback xmlns="">
          <p:sp>
            <p:nvSpPr>
              <p:cNvPr id="13" name="Rectangle 12"/>
              <p:cNvSpPr>
                <a:spLocks noRot="1" noChangeAspect="1" noMove="1" noResize="1" noEditPoints="1" noAdjustHandles="1" noChangeArrowheads="1" noChangeShapeType="1" noTextEdit="1"/>
              </p:cNvSpPr>
              <p:nvPr/>
            </p:nvSpPr>
            <p:spPr>
              <a:xfrm>
                <a:off x="4249418" y="50667"/>
                <a:ext cx="6974794" cy="1915781"/>
              </a:xfrm>
              <a:prstGeom prst="rect">
                <a:avLst/>
              </a:prstGeom>
              <a:blipFill>
                <a:blip r:embed="rId5"/>
                <a:stretch>
                  <a:fillRect/>
                </a:stretch>
              </a:blipFill>
            </p:spPr>
            <p:txBody>
              <a:bodyPr/>
              <a:lstStyle/>
              <a:p>
                <a:r>
                  <a:rPr lang="fi-FI">
                    <a:noFill/>
                  </a:rPr>
                  <a:t> </a:t>
                </a:r>
              </a:p>
            </p:txBody>
          </p:sp>
        </mc:Fallback>
      </mc:AlternateContent>
      <p:sp>
        <p:nvSpPr>
          <p:cNvPr id="14" name="Rounded Rectangle 13"/>
          <p:cNvSpPr/>
          <p:nvPr/>
        </p:nvSpPr>
        <p:spPr>
          <a:xfrm>
            <a:off x="4237056" y="2453638"/>
            <a:ext cx="7130956" cy="801379"/>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4424578" y="2546256"/>
                <a:ext cx="3332835" cy="537135"/>
              </a:xfrm>
              <a:prstGeom prst="rect">
                <a:avLst/>
              </a:prstGeom>
              <a:noFill/>
            </p:spPr>
            <p:txBody>
              <a:bodyPr wrap="none" rtlCol="0">
                <a:spAutoFit/>
              </a:bodyPr>
              <a:lstStyle/>
              <a:p>
                <a14:m>
                  <m:oMath xmlns:m="http://schemas.openxmlformats.org/officeDocument/2006/math">
                    <m:r>
                      <a:rPr lang="en-GB" sz="2800" b="0" i="1" smtClean="0">
                        <a:solidFill>
                          <a:schemeClr val="tx1"/>
                        </a:solidFill>
                        <a:latin typeface="Cambria Math" panose="02040503050406030204" pitchFamily="18" charset="0"/>
                      </a:rPr>
                      <m:t>𝜓</m:t>
                    </m:r>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𝐴</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𝑒</m:t>
                        </m:r>
                      </m:e>
                      <m:sup>
                        <m:r>
                          <a:rPr lang="en-GB" sz="2800" b="0" i="1" smtClean="0">
                            <a:solidFill>
                              <a:schemeClr val="tx1"/>
                            </a:solidFill>
                            <a:latin typeface="Cambria Math" panose="02040503050406030204" pitchFamily="18" charset="0"/>
                          </a:rPr>
                          <m:t>𝑖𝑘𝑥</m:t>
                        </m:r>
                      </m:sup>
                    </m:sSup>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𝐵</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𝑒</m:t>
                        </m:r>
                      </m:e>
                      <m:sup>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𝑖𝑘𝑥</m:t>
                        </m:r>
                      </m:sup>
                    </m:sSup>
                  </m:oMath>
                </a14:m>
                <a:r>
                  <a:rPr lang="en-GB" sz="2800" dirty="0">
                    <a:solidFill>
                      <a:schemeClr val="tx1"/>
                    </a:solidFill>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4424578" y="2546256"/>
                <a:ext cx="3332835" cy="537135"/>
              </a:xfrm>
              <a:prstGeom prst="rect">
                <a:avLst/>
              </a:prstGeom>
              <a:blipFill>
                <a:blip r:embed="rId6"/>
                <a:stretch>
                  <a:fillRect t="-9091" r="-2925" b="-31818"/>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316366" y="2469249"/>
                <a:ext cx="2775934" cy="6141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𝑘</m:t>
                      </m:r>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i="1">
                              <a:latin typeface="Cambria Math" panose="02040503050406030204" pitchFamily="18" charset="0"/>
                            </a:rPr>
                            <m:t>2</m:t>
                          </m:r>
                          <m:r>
                            <a:rPr lang="en-GB" sz="2800" i="1">
                              <a:latin typeface="Cambria Math" panose="02040503050406030204" pitchFamily="18" charset="0"/>
                            </a:rPr>
                            <m:t>𝑚𝐸</m:t>
                          </m:r>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ℏ</m:t>
                              </m:r>
                            </m:e>
                            <m:sup>
                              <m:r>
                                <a:rPr lang="en-GB" sz="2800" b="0" i="1" smtClean="0">
                                  <a:latin typeface="Cambria Math" panose="02040503050406030204" pitchFamily="18" charset="0"/>
                                </a:rPr>
                                <m:t>2</m:t>
                              </m:r>
                            </m:sup>
                          </m:sSup>
                        </m:e>
                      </m:rad>
                    </m:oMath>
                  </m:oMathPara>
                </a14:m>
                <a:endParaRPr lang="en-GB" sz="2800" dirty="0"/>
              </a:p>
            </p:txBody>
          </p:sp>
        </mc:Choice>
        <mc:Fallback xmlns="">
          <p:sp>
            <p:nvSpPr>
              <p:cNvPr id="24" name="Rectangle 23"/>
              <p:cNvSpPr>
                <a:spLocks noRot="1" noChangeAspect="1" noMove="1" noResize="1" noEditPoints="1" noAdjustHandles="1" noChangeArrowheads="1" noChangeShapeType="1" noTextEdit="1"/>
              </p:cNvSpPr>
              <p:nvPr/>
            </p:nvSpPr>
            <p:spPr>
              <a:xfrm>
                <a:off x="8316366" y="2469249"/>
                <a:ext cx="2775934" cy="614142"/>
              </a:xfrm>
              <a:prstGeom prst="rect">
                <a:avLst/>
              </a:prstGeom>
              <a:blipFill>
                <a:blip r:embed="rId7"/>
                <a:stretch>
                  <a:fillRect/>
                </a:stretch>
              </a:blipFill>
            </p:spPr>
            <p:txBody>
              <a:bodyPr/>
              <a:lstStyle/>
              <a:p>
                <a:r>
                  <a:rPr lang="fi-FI">
                    <a:noFill/>
                  </a:rPr>
                  <a:t> </a:t>
                </a:r>
              </a:p>
            </p:txBody>
          </p:sp>
        </mc:Fallback>
      </mc:AlternateContent>
      <p:sp>
        <p:nvSpPr>
          <p:cNvPr id="25" name="Right Arrow 24"/>
          <p:cNvSpPr/>
          <p:nvPr/>
        </p:nvSpPr>
        <p:spPr>
          <a:xfrm rot="5400000">
            <a:off x="7628039" y="1899460"/>
            <a:ext cx="467502" cy="3685086"/>
          </a:xfrm>
          <a:prstGeom prst="rightArrow">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304250" y="4126871"/>
            <a:ext cx="7130956" cy="2376389"/>
          </a:xfrm>
          <a:prstGeom prst="round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4424578" y="4126871"/>
                <a:ext cx="5724644" cy="1687834"/>
              </a:xfrm>
              <a:prstGeom prst="rect">
                <a:avLst/>
              </a:prstGeom>
              <a:noFill/>
            </p:spPr>
            <p:txBody>
              <a:bodyPr wrap="none" rtlCol="0">
                <a:spAutoFit/>
              </a:bodyPr>
              <a:lstStyle/>
              <a:p>
                <a14:m>
                  <m:oMath xmlns:m="http://schemas.openxmlformats.org/officeDocument/2006/math">
                    <m:d>
                      <m:dPr>
                        <m:begChr m:val="{"/>
                        <m:endChr m:val=""/>
                        <m:ctrlPr>
                          <a:rPr lang="en-GB" sz="2800" i="1" smtClean="0">
                            <a:solidFill>
                              <a:schemeClr val="tx1"/>
                            </a:solidFill>
                            <a:latin typeface="Cambria Math" panose="02040503050406030204" pitchFamily="18" charset="0"/>
                          </a:rPr>
                        </m:ctrlPr>
                      </m:dPr>
                      <m:e>
                        <m:m>
                          <m:mPr>
                            <m:mcs>
                              <m:mc>
                                <m:mcPr>
                                  <m:count m:val="1"/>
                                  <m:mcJc m:val="center"/>
                                </m:mcPr>
                              </m:mc>
                            </m:mcs>
                            <m:ctrlPr>
                              <a:rPr lang="en-GB" sz="2800" i="1">
                                <a:solidFill>
                                  <a:schemeClr val="tx1"/>
                                </a:solidFill>
                                <a:latin typeface="Cambria Math" panose="02040503050406030204" pitchFamily="18" charset="0"/>
                              </a:rPr>
                            </m:ctrlPr>
                          </m:mPr>
                          <m:mr>
                            <m:e>
                              <m:r>
                                <a:rPr lang="en-GB" sz="2800" i="1">
                                  <a:latin typeface="Cambria Math" panose="02040503050406030204" pitchFamily="18" charset="0"/>
                                </a:rPr>
                                <m:t>𝜓</m:t>
                              </m:r>
                              <m:r>
                                <a:rPr lang="en-GB" sz="2800" i="1">
                                  <a:latin typeface="Cambria Math" panose="02040503050406030204" pitchFamily="18" charset="0"/>
                                </a:rPr>
                                <m:t>=</m:t>
                              </m:r>
                              <m:rad>
                                <m:radPr>
                                  <m:degHide m:val="on"/>
                                  <m:ctrlPr>
                                    <a:rPr lang="en-GB" sz="2800" i="1" smtClean="0">
                                      <a:latin typeface="Cambria Math" panose="02040503050406030204" pitchFamily="18" charset="0"/>
                                    </a:rPr>
                                  </m:ctrlPr>
                                </m:radPr>
                                <m:deg/>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2</m:t>
                                          </m:r>
                                        </m:num>
                                        <m:den>
                                          <m:r>
                                            <a:rPr lang="en-GB" sz="2800" i="1">
                                              <a:latin typeface="Cambria Math" panose="02040503050406030204" pitchFamily="18" charset="0"/>
                                            </a:rPr>
                                            <m:t>𝐿</m:t>
                                          </m:r>
                                        </m:den>
                                      </m:f>
                                    </m:e>
                                  </m:d>
                                </m:e>
                              </m:rad>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sin</m:t>
                                  </m:r>
                                </m:fName>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𝑛</m:t>
                                          </m:r>
                                          <m:r>
                                            <a:rPr lang="en-GB" sz="2800" i="1">
                                              <a:latin typeface="Cambria Math" panose="02040503050406030204" pitchFamily="18" charset="0"/>
                                            </a:rPr>
                                            <m:t>𝜋</m:t>
                                          </m:r>
                                          <m:r>
                                            <a:rPr lang="en-GB" sz="2800" i="1">
                                              <a:latin typeface="Cambria Math" panose="02040503050406030204" pitchFamily="18" charset="0"/>
                                            </a:rPr>
                                            <m:t>𝑥</m:t>
                                          </m:r>
                                        </m:num>
                                        <m:den>
                                          <m:r>
                                            <a:rPr lang="en-GB" sz="2800" i="1">
                                              <a:latin typeface="Cambria Math" panose="02040503050406030204" pitchFamily="18" charset="0"/>
                                            </a:rPr>
                                            <m:t>𝐿</m:t>
                                          </m:r>
                                        </m:den>
                                      </m:f>
                                    </m:e>
                                  </m:d>
                                  <m:r>
                                    <a:rPr lang="en-GB" sz="2800" i="1">
                                      <a:latin typeface="Cambria Math" panose="02040503050406030204" pitchFamily="18" charset="0"/>
                                    </a:rPr>
                                    <m:t>,</m:t>
                                  </m:r>
                                </m:e>
                              </m:func>
                              <m:r>
                                <a:rPr lang="en-GB" sz="2800" i="1">
                                  <a:solidFill>
                                    <a:schemeClr val="tx1"/>
                                  </a:solidFill>
                                  <a:latin typeface="Cambria Math" panose="02040503050406030204" pitchFamily="18" charset="0"/>
                                </a:rPr>
                                <m:t>        0≤</m:t>
                              </m:r>
                              <m:r>
                                <a:rPr lang="en-GB" sz="2800" i="1">
                                  <a:solidFill>
                                    <a:schemeClr val="tx1"/>
                                  </a:solidFill>
                                  <a:latin typeface="Cambria Math" panose="02040503050406030204" pitchFamily="18" charset="0"/>
                                </a:rPr>
                                <m:t>𝑥</m:t>
                              </m:r>
                              <m:r>
                                <a:rPr lang="en-GB" sz="2800" i="1">
                                  <a:solidFill>
                                    <a:schemeClr val="tx1"/>
                                  </a:solidFill>
                                  <a:latin typeface="Cambria Math" panose="02040503050406030204" pitchFamily="18" charset="0"/>
                                </a:rPr>
                                <m:t>≤</m:t>
                              </m:r>
                              <m:r>
                                <a:rPr lang="en-GB" sz="2800" i="1">
                                  <a:solidFill>
                                    <a:schemeClr val="tx1"/>
                                  </a:solidFill>
                                  <a:latin typeface="Cambria Math" panose="02040503050406030204" pitchFamily="18" charset="0"/>
                                </a:rPr>
                                <m:t>𝐿</m:t>
                              </m:r>
                            </m:e>
                          </m:mr>
                          <m:mr>
                            <m:e>
                              <m:r>
                                <a:rPr lang="en-GB" sz="2800" i="1">
                                  <a:solidFill>
                                    <a:schemeClr val="tx1"/>
                                  </a:solidFill>
                                  <a:latin typeface="Cambria Math" panose="02040503050406030204" pitchFamily="18" charset="0"/>
                                </a:rPr>
                                <m:t>𝜓</m:t>
                              </m:r>
                              <m:r>
                                <a:rPr lang="en-GB" sz="2800" i="1">
                                  <a:solidFill>
                                    <a:schemeClr val="tx1"/>
                                  </a:solidFill>
                                  <a:latin typeface="Cambria Math" panose="02040503050406030204" pitchFamily="18" charset="0"/>
                                </a:rPr>
                                <m:t>=0,                              </m:t>
                              </m:r>
                              <m:r>
                                <a:rPr lang="en-GB" sz="2800" i="1">
                                  <a:solidFill>
                                    <a:schemeClr val="tx1"/>
                                  </a:solidFill>
                                  <a:latin typeface="Cambria Math" panose="02040503050406030204" pitchFamily="18" charset="0"/>
                                </a:rPr>
                                <m:t>𝑥</m:t>
                              </m:r>
                              <m:r>
                                <a:rPr lang="en-GB" sz="2800" i="1">
                                  <a:solidFill>
                                    <a:schemeClr val="tx1"/>
                                  </a:solidFill>
                                  <a:latin typeface="Cambria Math" panose="02040503050406030204" pitchFamily="18" charset="0"/>
                                </a:rPr>
                                <m:t>≤0, </m:t>
                              </m:r>
                              <m:r>
                                <a:rPr lang="en-GB" sz="2800" i="1">
                                  <a:solidFill>
                                    <a:schemeClr val="tx1"/>
                                  </a:solidFill>
                                  <a:latin typeface="Cambria Math" panose="02040503050406030204" pitchFamily="18" charset="0"/>
                                </a:rPr>
                                <m:t>𝐿</m:t>
                              </m:r>
                              <m:r>
                                <a:rPr lang="en-GB" sz="2800" i="1">
                                  <a:solidFill>
                                    <a:schemeClr val="tx1"/>
                                  </a:solidFill>
                                  <a:latin typeface="Cambria Math" panose="02040503050406030204" pitchFamily="18" charset="0"/>
                                </a:rPr>
                                <m:t>≤</m:t>
                              </m:r>
                              <m:r>
                                <a:rPr lang="en-GB" sz="2800" i="1">
                                  <a:solidFill>
                                    <a:schemeClr val="tx1"/>
                                  </a:solidFill>
                                  <a:latin typeface="Cambria Math" panose="02040503050406030204" pitchFamily="18" charset="0"/>
                                </a:rPr>
                                <m:t>𝑥</m:t>
                              </m:r>
                            </m:e>
                          </m:mr>
                        </m:m>
                      </m:e>
                    </m:d>
                  </m:oMath>
                </a14:m>
                <a:r>
                  <a:rPr lang="en-GB" sz="2800" dirty="0">
                    <a:solidFill>
                      <a:schemeClr val="tx1"/>
                    </a:solidFill>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4424578" y="4126871"/>
                <a:ext cx="5724644" cy="1687834"/>
              </a:xfrm>
              <a:prstGeom prst="rect">
                <a:avLst/>
              </a:prstGeom>
              <a:blipFill>
                <a:blip r:embed="rId8"/>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930735" y="5624025"/>
                <a:ext cx="3877985" cy="764825"/>
              </a:xfrm>
              <a:prstGeom prst="rect">
                <a:avLst/>
              </a:prstGeom>
              <a:noFill/>
            </p:spPr>
            <p:txBody>
              <a:bodyPr wrap="none" rtlCol="0">
                <a:spAutoFit/>
              </a:bodyPr>
              <a:lstStyle/>
              <a:p>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𝐸</m:t>
                        </m:r>
                      </m:e>
                      <m:sub>
                        <m:r>
                          <a:rPr lang="en-GB" sz="2800" i="1">
                            <a:latin typeface="Cambria Math" panose="02040503050406030204" pitchFamily="18" charset="0"/>
                          </a:rPr>
                          <m:t>𝑛</m:t>
                        </m:r>
                      </m:sub>
                    </m:sSub>
                    <m:r>
                      <a:rPr lang="en-GB" sz="2800" b="0" i="1" smtClean="0">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𝑛</m:t>
                            </m:r>
                          </m:e>
                          <m:sup>
                            <m:r>
                              <a:rPr lang="en-GB" sz="2800" b="0" i="1" smtClean="0">
                                <a:solidFill>
                                  <a:schemeClr val="tx1"/>
                                </a:solidFill>
                                <a:latin typeface="Cambria Math" panose="02040503050406030204" pitchFamily="18" charset="0"/>
                              </a:rPr>
                              <m:t>2</m:t>
                            </m:r>
                          </m:sup>
                        </m:sSup>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h</m:t>
                            </m:r>
                          </m:e>
                          <m:sup>
                            <m:r>
                              <a:rPr lang="en-GB" sz="2800" b="0" i="1" smtClean="0">
                                <a:solidFill>
                                  <a:schemeClr val="tx1"/>
                                </a:solidFill>
                                <a:latin typeface="Cambria Math" panose="02040503050406030204" pitchFamily="18" charset="0"/>
                              </a:rPr>
                              <m:t>2</m:t>
                            </m:r>
                          </m:sup>
                        </m:sSup>
                      </m:num>
                      <m:den>
                        <m:r>
                          <a:rPr lang="en-GB" sz="2800" b="0" i="1" smtClean="0">
                            <a:solidFill>
                              <a:schemeClr val="tx1"/>
                            </a:solidFill>
                            <a:latin typeface="Cambria Math" panose="02040503050406030204" pitchFamily="18" charset="0"/>
                          </a:rPr>
                          <m:t>8</m:t>
                        </m:r>
                        <m:r>
                          <a:rPr lang="en-GB" sz="2800" b="0" i="1" smtClean="0">
                            <a:solidFill>
                              <a:schemeClr val="tx1"/>
                            </a:solidFill>
                            <a:latin typeface="Cambria Math" panose="02040503050406030204" pitchFamily="18" charset="0"/>
                          </a:rPr>
                          <m:t>𝑚</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𝐿</m:t>
                            </m:r>
                          </m:e>
                          <m:sup>
                            <m:r>
                              <a:rPr lang="en-GB" sz="2800" b="0" i="1" smtClean="0">
                                <a:solidFill>
                                  <a:schemeClr val="tx1"/>
                                </a:solidFill>
                                <a:latin typeface="Cambria Math" panose="02040503050406030204" pitchFamily="18" charset="0"/>
                              </a:rPr>
                              <m:t>2</m:t>
                            </m:r>
                          </m:sup>
                        </m:sSup>
                      </m:den>
                    </m:f>
                  </m:oMath>
                </a14:m>
                <a:r>
                  <a:rPr lang="en-GB" sz="2800" dirty="0">
                    <a:solidFill>
                      <a:schemeClr val="tx1"/>
                    </a:solidFill>
                  </a:rPr>
                  <a:t>,      </a:t>
                </a:r>
                <a14:m>
                  <m:oMath xmlns:m="http://schemas.openxmlformats.org/officeDocument/2006/math">
                    <m:r>
                      <a:rPr lang="en-GB" sz="2800" b="0" i="1" smtClean="0">
                        <a:solidFill>
                          <a:schemeClr val="tx1"/>
                        </a:solidFill>
                        <a:latin typeface="Cambria Math" panose="02040503050406030204" pitchFamily="18" charset="0"/>
                      </a:rPr>
                      <m:t>𝑛</m:t>
                    </m:r>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ℕ</m:t>
                    </m:r>
                  </m:oMath>
                </a14:m>
                <a:r>
                  <a:rPr lang="en-GB" sz="2800" dirty="0">
                    <a:solidFill>
                      <a:schemeClr val="tx1"/>
                    </a:solidFill>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5930735" y="5624025"/>
                <a:ext cx="3877985" cy="764825"/>
              </a:xfrm>
              <a:prstGeom prst="rect">
                <a:avLst/>
              </a:prstGeom>
              <a:blipFill>
                <a:blip r:embed="rId9"/>
                <a:stretch>
                  <a:fillRect b="-10400"/>
                </a:stretch>
              </a:blipFill>
            </p:spPr>
            <p:txBody>
              <a:bodyPr/>
              <a:lstStyle/>
              <a:p>
                <a:r>
                  <a:rPr lang="fi-FI">
                    <a:noFill/>
                  </a:rPr>
                  <a:t> </a:t>
                </a:r>
              </a:p>
            </p:txBody>
          </p:sp>
        </mc:Fallback>
      </mc:AlternateContent>
    </p:spTree>
    <p:extLst>
      <p:ext uri="{BB962C8B-B14F-4D97-AF65-F5344CB8AC3E}">
        <p14:creationId xmlns:p14="http://schemas.microsoft.com/office/powerpoint/2010/main" val="85505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3" grpId="0"/>
      <p:bldP spid="24" grpId="0"/>
      <p:bldP spid="25" grpId="0" animBg="1"/>
      <p:bldP spid="26" grpId="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6" name="TextBox 5"/>
          <p:cNvSpPr txBox="1"/>
          <p:nvPr/>
        </p:nvSpPr>
        <p:spPr>
          <a:xfrm>
            <a:off x="430062" y="643697"/>
            <a:ext cx="12041841" cy="523220"/>
          </a:xfrm>
          <a:prstGeom prst="rect">
            <a:avLst/>
          </a:prstGeom>
          <a:noFill/>
        </p:spPr>
        <p:txBody>
          <a:bodyPr wrap="square" rtlCol="0">
            <a:spAutoFit/>
          </a:bodyPr>
          <a:lstStyle/>
          <a:p>
            <a:r>
              <a:rPr lang="en-US" sz="2800" dirty="0">
                <a:solidFill>
                  <a:schemeClr val="bg1"/>
                </a:solidFill>
              </a:rPr>
              <a:t>Properties of the solutions for a particle in a box</a:t>
            </a:r>
          </a:p>
        </p:txBody>
      </p:sp>
      <p:sp>
        <p:nvSpPr>
          <p:cNvPr id="26" name="Rounded Rectangle 25"/>
          <p:cNvSpPr/>
          <p:nvPr/>
        </p:nvSpPr>
        <p:spPr>
          <a:xfrm>
            <a:off x="2905218" y="1557407"/>
            <a:ext cx="6028470" cy="2376389"/>
          </a:xfrm>
          <a:prstGeom prst="round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3025546" y="1557407"/>
                <a:ext cx="5724644" cy="1687834"/>
              </a:xfrm>
              <a:prstGeom prst="rect">
                <a:avLst/>
              </a:prstGeom>
              <a:noFill/>
            </p:spPr>
            <p:txBody>
              <a:bodyPr wrap="none" rtlCol="0">
                <a:spAutoFit/>
              </a:bodyPr>
              <a:lstStyle/>
              <a:p>
                <a14:m>
                  <m:oMath xmlns:m="http://schemas.openxmlformats.org/officeDocument/2006/math">
                    <m:d>
                      <m:dPr>
                        <m:begChr m:val="{"/>
                        <m:endChr m:val=""/>
                        <m:ctrlPr>
                          <a:rPr lang="en-GB" sz="2800" i="1" smtClean="0">
                            <a:solidFill>
                              <a:schemeClr val="tx1"/>
                            </a:solidFill>
                            <a:latin typeface="Cambria Math" panose="02040503050406030204" pitchFamily="18" charset="0"/>
                          </a:rPr>
                        </m:ctrlPr>
                      </m:dPr>
                      <m:e>
                        <m:m>
                          <m:mPr>
                            <m:mcs>
                              <m:mc>
                                <m:mcPr>
                                  <m:count m:val="1"/>
                                  <m:mcJc m:val="center"/>
                                </m:mcPr>
                              </m:mc>
                            </m:mcs>
                            <m:ctrlPr>
                              <a:rPr lang="en-GB" sz="2800" i="1">
                                <a:solidFill>
                                  <a:schemeClr val="tx1"/>
                                </a:solidFill>
                                <a:latin typeface="Cambria Math" panose="02040503050406030204" pitchFamily="18" charset="0"/>
                              </a:rPr>
                            </m:ctrlPr>
                          </m:mPr>
                          <m:mr>
                            <m:e>
                              <m:r>
                                <a:rPr lang="en-GB" sz="2800" i="1">
                                  <a:latin typeface="Cambria Math" panose="02040503050406030204" pitchFamily="18" charset="0"/>
                                </a:rPr>
                                <m:t>𝜓</m:t>
                              </m:r>
                              <m:r>
                                <a:rPr lang="en-GB" sz="2800" i="1">
                                  <a:latin typeface="Cambria Math" panose="02040503050406030204" pitchFamily="18" charset="0"/>
                                </a:rPr>
                                <m:t>=</m:t>
                              </m:r>
                              <m:rad>
                                <m:radPr>
                                  <m:degHide m:val="on"/>
                                  <m:ctrlPr>
                                    <a:rPr lang="en-GB" sz="2800" i="1" smtClean="0">
                                      <a:latin typeface="Cambria Math" panose="02040503050406030204" pitchFamily="18" charset="0"/>
                                    </a:rPr>
                                  </m:ctrlPr>
                                </m:radPr>
                                <m:deg/>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2</m:t>
                                          </m:r>
                                        </m:num>
                                        <m:den>
                                          <m:r>
                                            <a:rPr lang="en-GB" sz="2800" i="1">
                                              <a:latin typeface="Cambria Math" panose="02040503050406030204" pitchFamily="18" charset="0"/>
                                            </a:rPr>
                                            <m:t>𝐿</m:t>
                                          </m:r>
                                        </m:den>
                                      </m:f>
                                    </m:e>
                                  </m:d>
                                </m:e>
                              </m:rad>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sin</m:t>
                                  </m:r>
                                </m:fName>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𝑛</m:t>
                                          </m:r>
                                          <m:r>
                                            <a:rPr lang="en-GB" sz="2800" i="1">
                                              <a:latin typeface="Cambria Math" panose="02040503050406030204" pitchFamily="18" charset="0"/>
                                            </a:rPr>
                                            <m:t>𝜋</m:t>
                                          </m:r>
                                          <m:r>
                                            <a:rPr lang="en-GB" sz="2800" i="1">
                                              <a:latin typeface="Cambria Math" panose="02040503050406030204" pitchFamily="18" charset="0"/>
                                            </a:rPr>
                                            <m:t>𝑥</m:t>
                                          </m:r>
                                        </m:num>
                                        <m:den>
                                          <m:r>
                                            <a:rPr lang="en-GB" sz="2800" i="1">
                                              <a:latin typeface="Cambria Math" panose="02040503050406030204" pitchFamily="18" charset="0"/>
                                            </a:rPr>
                                            <m:t>𝐿</m:t>
                                          </m:r>
                                        </m:den>
                                      </m:f>
                                    </m:e>
                                  </m:d>
                                  <m:r>
                                    <a:rPr lang="en-GB" sz="2800" i="1">
                                      <a:latin typeface="Cambria Math" panose="02040503050406030204" pitchFamily="18" charset="0"/>
                                    </a:rPr>
                                    <m:t>,</m:t>
                                  </m:r>
                                </m:e>
                              </m:func>
                              <m:r>
                                <a:rPr lang="en-GB" sz="2800" i="1">
                                  <a:solidFill>
                                    <a:schemeClr val="tx1"/>
                                  </a:solidFill>
                                  <a:latin typeface="Cambria Math" panose="02040503050406030204" pitchFamily="18" charset="0"/>
                                </a:rPr>
                                <m:t>        0≤</m:t>
                              </m:r>
                              <m:r>
                                <a:rPr lang="en-GB" sz="2800" i="1">
                                  <a:solidFill>
                                    <a:schemeClr val="tx1"/>
                                  </a:solidFill>
                                  <a:latin typeface="Cambria Math" panose="02040503050406030204" pitchFamily="18" charset="0"/>
                                </a:rPr>
                                <m:t>𝑥</m:t>
                              </m:r>
                              <m:r>
                                <a:rPr lang="en-GB" sz="2800" i="1">
                                  <a:solidFill>
                                    <a:schemeClr val="tx1"/>
                                  </a:solidFill>
                                  <a:latin typeface="Cambria Math" panose="02040503050406030204" pitchFamily="18" charset="0"/>
                                </a:rPr>
                                <m:t>≤</m:t>
                              </m:r>
                              <m:r>
                                <a:rPr lang="en-GB" sz="2800" i="1">
                                  <a:solidFill>
                                    <a:schemeClr val="tx1"/>
                                  </a:solidFill>
                                  <a:latin typeface="Cambria Math" panose="02040503050406030204" pitchFamily="18" charset="0"/>
                                </a:rPr>
                                <m:t>𝐿</m:t>
                              </m:r>
                            </m:e>
                          </m:mr>
                          <m:mr>
                            <m:e>
                              <m:r>
                                <a:rPr lang="en-GB" sz="2800" i="1">
                                  <a:solidFill>
                                    <a:schemeClr val="tx1"/>
                                  </a:solidFill>
                                  <a:latin typeface="Cambria Math" panose="02040503050406030204" pitchFamily="18" charset="0"/>
                                </a:rPr>
                                <m:t>𝜓</m:t>
                              </m:r>
                              <m:r>
                                <a:rPr lang="en-GB" sz="2800" i="1">
                                  <a:solidFill>
                                    <a:schemeClr val="tx1"/>
                                  </a:solidFill>
                                  <a:latin typeface="Cambria Math" panose="02040503050406030204" pitchFamily="18" charset="0"/>
                                </a:rPr>
                                <m:t>=0,                              </m:t>
                              </m:r>
                              <m:r>
                                <a:rPr lang="en-GB" sz="2800" i="1">
                                  <a:solidFill>
                                    <a:schemeClr val="tx1"/>
                                  </a:solidFill>
                                  <a:latin typeface="Cambria Math" panose="02040503050406030204" pitchFamily="18" charset="0"/>
                                </a:rPr>
                                <m:t>𝑥</m:t>
                              </m:r>
                              <m:r>
                                <a:rPr lang="en-GB" sz="2800" i="1">
                                  <a:solidFill>
                                    <a:schemeClr val="tx1"/>
                                  </a:solidFill>
                                  <a:latin typeface="Cambria Math" panose="02040503050406030204" pitchFamily="18" charset="0"/>
                                </a:rPr>
                                <m:t>≤0, </m:t>
                              </m:r>
                              <m:r>
                                <a:rPr lang="en-GB" sz="2800" i="1">
                                  <a:solidFill>
                                    <a:schemeClr val="tx1"/>
                                  </a:solidFill>
                                  <a:latin typeface="Cambria Math" panose="02040503050406030204" pitchFamily="18" charset="0"/>
                                </a:rPr>
                                <m:t>𝐿</m:t>
                              </m:r>
                              <m:r>
                                <a:rPr lang="en-GB" sz="2800" i="1">
                                  <a:solidFill>
                                    <a:schemeClr val="tx1"/>
                                  </a:solidFill>
                                  <a:latin typeface="Cambria Math" panose="02040503050406030204" pitchFamily="18" charset="0"/>
                                </a:rPr>
                                <m:t>≤</m:t>
                              </m:r>
                              <m:r>
                                <a:rPr lang="en-GB" sz="2800" i="1">
                                  <a:solidFill>
                                    <a:schemeClr val="tx1"/>
                                  </a:solidFill>
                                  <a:latin typeface="Cambria Math" panose="02040503050406030204" pitchFamily="18" charset="0"/>
                                </a:rPr>
                                <m:t>𝑥</m:t>
                              </m:r>
                            </m:e>
                          </m:mr>
                        </m:m>
                      </m:e>
                    </m:d>
                  </m:oMath>
                </a14:m>
                <a:r>
                  <a:rPr lang="en-GB" sz="2800" dirty="0">
                    <a:solidFill>
                      <a:schemeClr val="tx1"/>
                    </a:solidFill>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3025546" y="1557407"/>
                <a:ext cx="5724644" cy="1687834"/>
              </a:xfrm>
              <a:prstGeom prst="rect">
                <a:avLst/>
              </a:prstGeom>
              <a:blipFill>
                <a:blip r:embed="rId5"/>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31703" y="3054561"/>
                <a:ext cx="3877985" cy="764825"/>
              </a:xfrm>
              <a:prstGeom prst="rect">
                <a:avLst/>
              </a:prstGeom>
              <a:noFill/>
            </p:spPr>
            <p:txBody>
              <a:bodyPr wrap="none" rtlCol="0">
                <a:spAutoFit/>
              </a:bodyPr>
              <a:lstStyle/>
              <a:p>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𝐸</m:t>
                        </m:r>
                      </m:e>
                      <m:sub>
                        <m:r>
                          <a:rPr lang="en-GB" sz="2800" i="1">
                            <a:latin typeface="Cambria Math" panose="02040503050406030204" pitchFamily="18" charset="0"/>
                          </a:rPr>
                          <m:t>𝑛</m:t>
                        </m:r>
                      </m:sub>
                    </m:sSub>
                    <m:r>
                      <a:rPr lang="en-GB" sz="2800" b="0" i="1" smtClean="0">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𝑛</m:t>
                            </m:r>
                          </m:e>
                          <m:sup>
                            <m:r>
                              <a:rPr lang="en-GB" sz="2800" b="0" i="1" smtClean="0">
                                <a:solidFill>
                                  <a:schemeClr val="tx1"/>
                                </a:solidFill>
                                <a:latin typeface="Cambria Math" panose="02040503050406030204" pitchFamily="18" charset="0"/>
                              </a:rPr>
                              <m:t>2</m:t>
                            </m:r>
                          </m:sup>
                        </m:sSup>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h</m:t>
                            </m:r>
                          </m:e>
                          <m:sup>
                            <m:r>
                              <a:rPr lang="en-GB" sz="2800" b="0" i="1" smtClean="0">
                                <a:solidFill>
                                  <a:schemeClr val="tx1"/>
                                </a:solidFill>
                                <a:latin typeface="Cambria Math" panose="02040503050406030204" pitchFamily="18" charset="0"/>
                              </a:rPr>
                              <m:t>2</m:t>
                            </m:r>
                          </m:sup>
                        </m:sSup>
                      </m:num>
                      <m:den>
                        <m:r>
                          <a:rPr lang="en-GB" sz="2800" b="0" i="1" smtClean="0">
                            <a:solidFill>
                              <a:schemeClr val="tx1"/>
                            </a:solidFill>
                            <a:latin typeface="Cambria Math" panose="02040503050406030204" pitchFamily="18" charset="0"/>
                          </a:rPr>
                          <m:t>8</m:t>
                        </m:r>
                        <m:r>
                          <a:rPr lang="en-GB" sz="2800" b="0" i="1" smtClean="0">
                            <a:solidFill>
                              <a:schemeClr val="tx1"/>
                            </a:solidFill>
                            <a:latin typeface="Cambria Math" panose="02040503050406030204" pitchFamily="18" charset="0"/>
                          </a:rPr>
                          <m:t>𝑚</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𝐿</m:t>
                            </m:r>
                          </m:e>
                          <m:sup>
                            <m:r>
                              <a:rPr lang="en-GB" sz="2800" b="0" i="1" smtClean="0">
                                <a:solidFill>
                                  <a:schemeClr val="tx1"/>
                                </a:solidFill>
                                <a:latin typeface="Cambria Math" panose="02040503050406030204" pitchFamily="18" charset="0"/>
                              </a:rPr>
                              <m:t>2</m:t>
                            </m:r>
                          </m:sup>
                        </m:sSup>
                      </m:den>
                    </m:f>
                  </m:oMath>
                </a14:m>
                <a:r>
                  <a:rPr lang="en-GB" sz="2800" dirty="0">
                    <a:solidFill>
                      <a:schemeClr val="tx1"/>
                    </a:solidFill>
                  </a:rPr>
                  <a:t>,      </a:t>
                </a:r>
                <a14:m>
                  <m:oMath xmlns:m="http://schemas.openxmlformats.org/officeDocument/2006/math">
                    <m:r>
                      <a:rPr lang="en-GB" sz="2800" b="0" i="1" smtClean="0">
                        <a:solidFill>
                          <a:schemeClr val="tx1"/>
                        </a:solidFill>
                        <a:latin typeface="Cambria Math" panose="02040503050406030204" pitchFamily="18" charset="0"/>
                      </a:rPr>
                      <m:t>𝑛</m:t>
                    </m:r>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ℕ</m:t>
                    </m:r>
                  </m:oMath>
                </a14:m>
                <a:r>
                  <a:rPr lang="en-GB" sz="2800" dirty="0">
                    <a:solidFill>
                      <a:schemeClr val="tx1"/>
                    </a:solidFill>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4531703" y="3054561"/>
                <a:ext cx="3877985" cy="764825"/>
              </a:xfrm>
              <a:prstGeom prst="rect">
                <a:avLst/>
              </a:prstGeom>
              <a:blipFill>
                <a:blip r:embed="rId6"/>
                <a:stretch>
                  <a:fillRect b="-9524"/>
                </a:stretch>
              </a:blipFill>
            </p:spPr>
            <p:txBody>
              <a:bodyPr/>
              <a:lstStyle/>
              <a:p>
                <a:r>
                  <a:rPr lang="fi-FI">
                    <a:noFill/>
                  </a:rPr>
                  <a:t> </a:t>
                </a:r>
              </a:p>
            </p:txBody>
          </p:sp>
        </mc:Fallback>
      </mc:AlternateContent>
      <p:sp>
        <p:nvSpPr>
          <p:cNvPr id="15" name="TextBox 14"/>
          <p:cNvSpPr txBox="1"/>
          <p:nvPr/>
        </p:nvSpPr>
        <p:spPr>
          <a:xfrm>
            <a:off x="195360" y="3933796"/>
            <a:ext cx="11385015" cy="2677656"/>
          </a:xfrm>
          <a:prstGeom prst="rect">
            <a:avLst/>
          </a:prstGeom>
          <a:noFill/>
        </p:spPr>
        <p:txBody>
          <a:bodyPr wrap="square" rtlCol="0">
            <a:spAutoFit/>
          </a:bodyPr>
          <a:lstStyle/>
          <a:p>
            <a:r>
              <a:rPr lang="en-US" sz="2800" b="1" dirty="0">
                <a:solidFill>
                  <a:schemeClr val="bg1"/>
                </a:solidFill>
              </a:rPr>
              <a:t>Work with your pair: </a:t>
            </a:r>
            <a:r>
              <a:rPr lang="en-US" sz="2800" dirty="0">
                <a:solidFill>
                  <a:schemeClr val="bg1"/>
                </a:solidFill>
              </a:rPr>
              <a:t>(5 </a:t>
            </a:r>
            <a:r>
              <a:rPr lang="en-US" sz="2800" dirty="0" err="1">
                <a:solidFill>
                  <a:schemeClr val="bg1"/>
                </a:solidFill>
              </a:rPr>
              <a:t>mins</a:t>
            </a:r>
            <a:r>
              <a:rPr lang="en-US" sz="2800" dirty="0">
                <a:solidFill>
                  <a:schemeClr val="bg1"/>
                </a:solidFill>
              </a:rPr>
              <a:t>)</a:t>
            </a:r>
            <a:endParaRPr lang="en-US" sz="2800" b="1" dirty="0">
              <a:solidFill>
                <a:schemeClr val="bg1"/>
              </a:solidFill>
            </a:endParaRPr>
          </a:p>
          <a:p>
            <a:r>
              <a:rPr lang="en-US" sz="2800" dirty="0">
                <a:solidFill>
                  <a:schemeClr val="bg1"/>
                </a:solidFill>
              </a:rPr>
              <a:t>1) What happens to the </a:t>
            </a:r>
            <a:r>
              <a:rPr lang="en-US" sz="2800" dirty="0" err="1">
                <a:solidFill>
                  <a:schemeClr val="bg1"/>
                </a:solidFill>
              </a:rPr>
              <a:t>wavefunctions</a:t>
            </a:r>
            <a:r>
              <a:rPr lang="en-US" sz="2800" dirty="0">
                <a:solidFill>
                  <a:schemeClr val="bg1"/>
                </a:solidFill>
              </a:rPr>
              <a:t> as the quantum number n increases? </a:t>
            </a:r>
          </a:p>
          <a:p>
            <a:r>
              <a:rPr lang="en-US" sz="2800" dirty="0">
                <a:solidFill>
                  <a:schemeClr val="bg1"/>
                </a:solidFill>
              </a:rPr>
              <a:t>2) How does the energy behave when the mass, box length or quantum number increase. What happens to the distances between </a:t>
            </a:r>
            <a:r>
              <a:rPr lang="en-US" sz="2800" dirty="0" err="1">
                <a:solidFill>
                  <a:schemeClr val="bg1"/>
                </a:solidFill>
              </a:rPr>
              <a:t>neighbouring</a:t>
            </a:r>
            <a:r>
              <a:rPr lang="en-US" sz="2800" dirty="0">
                <a:solidFill>
                  <a:schemeClr val="bg1"/>
                </a:solidFill>
              </a:rPr>
              <a:t> energy levels?</a:t>
            </a:r>
          </a:p>
          <a:p>
            <a:r>
              <a:rPr lang="en-US" sz="2800" dirty="0">
                <a:solidFill>
                  <a:schemeClr val="bg1"/>
                </a:solidFill>
              </a:rPr>
              <a:t>3) What is the correspondence principle and how is it visible in the solutions?</a:t>
            </a:r>
          </a:p>
        </p:txBody>
      </p:sp>
    </p:spTree>
    <p:extLst>
      <p:ext uri="{BB962C8B-B14F-4D97-AF65-F5344CB8AC3E}">
        <p14:creationId xmlns:p14="http://schemas.microsoft.com/office/powerpoint/2010/main" val="222888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mc:AlternateContent xmlns:mc="http://schemas.openxmlformats.org/markup-compatibility/2006" xmlns:a14="http://schemas.microsoft.com/office/drawing/2010/main">
        <mc:Choice Requires="a14">
          <p:sp>
            <p:nvSpPr>
              <p:cNvPr id="7" name="TPQuestion"/>
              <p:cNvSpPr>
                <a:spLocks noGrp="1"/>
              </p:cNvSpPr>
              <p:nvPr>
                <p:ph type="title"/>
              </p:nvPr>
            </p:nvSpPr>
            <p:spPr>
              <a:xfrm>
                <a:off x="345042" y="142436"/>
                <a:ext cx="11374916" cy="1928763"/>
              </a:xfrm>
            </p:spPr>
            <p:txBody>
              <a:bodyPr>
                <a:noAutofit/>
              </a:bodyPr>
              <a:lstStyle/>
              <a:p>
                <a:r>
                  <a:rPr lang="en-GB" sz="2800" dirty="0">
                    <a:solidFill>
                      <a:schemeClr val="bg1"/>
                    </a:solidFill>
                  </a:rPr>
                  <a:t>Discussion: Which of the following statements are true for the </a:t>
                </a:r>
                <a:r>
                  <a:rPr lang="en-GB" sz="2800" dirty="0" err="1">
                    <a:solidFill>
                      <a:schemeClr val="bg1"/>
                    </a:solidFill>
                  </a:rPr>
                  <a:t>wavefunction</a:t>
                </a:r>
                <a:r>
                  <a:rPr lang="en-GB" sz="2800" dirty="0">
                    <a:solidFill>
                      <a:schemeClr val="bg1"/>
                    </a:solidFill>
                  </a:rPr>
                  <a:t> </a:t>
                </a:r>
                <a14:m>
                  <m:oMath xmlns:m="http://schemas.openxmlformats.org/officeDocument/2006/math">
                    <m:r>
                      <a:rPr lang="fi-FI" sz="2800" i="1">
                        <a:solidFill>
                          <a:schemeClr val="bg1"/>
                        </a:solidFill>
                        <a:latin typeface="Cambria Math" panose="02040503050406030204" pitchFamily="18" charset="0"/>
                      </a:rPr>
                      <m:t>𝜓</m:t>
                    </m:r>
                    <m:r>
                      <a:rPr lang="fi-FI" sz="2800" i="1">
                        <a:solidFill>
                          <a:schemeClr val="bg1"/>
                        </a:solidFill>
                        <a:latin typeface="Cambria Math" panose="02040503050406030204" pitchFamily="18" charset="0"/>
                      </a:rPr>
                      <m:t>(</m:t>
                    </m:r>
                    <m:r>
                      <a:rPr lang="fi-FI" sz="2800" i="1">
                        <a:solidFill>
                          <a:schemeClr val="bg1"/>
                        </a:solidFill>
                        <a:latin typeface="Cambria Math" panose="02040503050406030204" pitchFamily="18" charset="0"/>
                      </a:rPr>
                      <m:t>𝑥</m:t>
                    </m:r>
                    <m:r>
                      <a:rPr lang="fi-FI" sz="2800" i="1">
                        <a:solidFill>
                          <a:schemeClr val="bg1"/>
                        </a:solidFill>
                        <a:latin typeface="Cambria Math" panose="02040503050406030204" pitchFamily="18" charset="0"/>
                      </a:rPr>
                      <m:t>)=</m:t>
                    </m:r>
                    <m:f>
                      <m:fPr>
                        <m:ctrlPr>
                          <a:rPr lang="fi-FI" sz="2800" i="1">
                            <a:solidFill>
                              <a:schemeClr val="bg1"/>
                            </a:solidFill>
                            <a:latin typeface="Cambria Math" panose="02040503050406030204" pitchFamily="18" charset="0"/>
                          </a:rPr>
                        </m:ctrlPr>
                      </m:fPr>
                      <m:num>
                        <m:r>
                          <a:rPr lang="fi-FI" sz="2800" i="1">
                            <a:solidFill>
                              <a:schemeClr val="bg1"/>
                            </a:solidFill>
                            <a:latin typeface="Cambria Math" panose="02040503050406030204" pitchFamily="18" charset="0"/>
                          </a:rPr>
                          <m:t>1</m:t>
                        </m:r>
                      </m:num>
                      <m:den>
                        <m:rad>
                          <m:radPr>
                            <m:degHide m:val="on"/>
                            <m:ctrlPr>
                              <a:rPr lang="fi-FI" sz="2800" i="1">
                                <a:solidFill>
                                  <a:schemeClr val="bg1"/>
                                </a:solidFill>
                                <a:latin typeface="Cambria Math" panose="02040503050406030204" pitchFamily="18" charset="0"/>
                              </a:rPr>
                            </m:ctrlPr>
                          </m:radPr>
                          <m:deg/>
                          <m:e>
                            <m:r>
                              <a:rPr lang="fi-FI" sz="2800" i="1">
                                <a:solidFill>
                                  <a:schemeClr val="bg1"/>
                                </a:solidFill>
                                <a:latin typeface="Cambria Math" panose="02040503050406030204" pitchFamily="18" charset="0"/>
                              </a:rPr>
                              <m:t>2</m:t>
                            </m:r>
                          </m:e>
                        </m:rad>
                      </m:den>
                    </m:f>
                    <m:d>
                      <m:dPr>
                        <m:ctrlPr>
                          <a:rPr lang="fi-FI" sz="2800" i="1">
                            <a:solidFill>
                              <a:schemeClr val="bg1"/>
                            </a:solidFill>
                            <a:latin typeface="Cambria Math" panose="02040503050406030204" pitchFamily="18" charset="0"/>
                          </a:rPr>
                        </m:ctrlPr>
                      </m:dPr>
                      <m:e>
                        <m:sSub>
                          <m:sSubPr>
                            <m:ctrlPr>
                              <a:rPr lang="fi-FI" sz="2800" i="1">
                                <a:solidFill>
                                  <a:schemeClr val="bg1"/>
                                </a:solidFill>
                                <a:latin typeface="Cambria Math" panose="02040503050406030204" pitchFamily="18" charset="0"/>
                              </a:rPr>
                            </m:ctrlPr>
                          </m:sSubPr>
                          <m:e>
                            <m:r>
                              <a:rPr lang="fi-FI" sz="2800" i="1">
                                <a:solidFill>
                                  <a:schemeClr val="bg1"/>
                                </a:solidFill>
                                <a:latin typeface="Cambria Math" panose="02040503050406030204" pitchFamily="18" charset="0"/>
                              </a:rPr>
                              <m:t>𝜓</m:t>
                            </m:r>
                          </m:e>
                          <m:sub>
                            <m:r>
                              <a:rPr lang="fi-FI" sz="2800" i="1">
                                <a:solidFill>
                                  <a:schemeClr val="bg1"/>
                                </a:solidFill>
                                <a:latin typeface="Cambria Math" panose="02040503050406030204" pitchFamily="18" charset="0"/>
                              </a:rPr>
                              <m:t>1</m:t>
                            </m:r>
                          </m:sub>
                        </m:sSub>
                        <m:d>
                          <m:dPr>
                            <m:ctrlPr>
                              <a:rPr lang="fi-FI" sz="2800" i="1">
                                <a:solidFill>
                                  <a:schemeClr val="bg1"/>
                                </a:solidFill>
                                <a:latin typeface="Cambria Math" panose="02040503050406030204" pitchFamily="18" charset="0"/>
                              </a:rPr>
                            </m:ctrlPr>
                          </m:dPr>
                          <m:e>
                            <m:r>
                              <a:rPr lang="fi-FI" sz="2800" i="1">
                                <a:solidFill>
                                  <a:schemeClr val="bg1"/>
                                </a:solidFill>
                                <a:latin typeface="Cambria Math" panose="02040503050406030204" pitchFamily="18" charset="0"/>
                              </a:rPr>
                              <m:t>𝑥</m:t>
                            </m:r>
                          </m:e>
                        </m:d>
                        <m:r>
                          <a:rPr lang="fi-FI" sz="2800" i="1">
                            <a:solidFill>
                              <a:schemeClr val="bg1"/>
                            </a:solidFill>
                            <a:latin typeface="Cambria Math" panose="02040503050406030204" pitchFamily="18" charset="0"/>
                          </a:rPr>
                          <m:t>+</m:t>
                        </m:r>
                        <m:sSub>
                          <m:sSubPr>
                            <m:ctrlPr>
                              <a:rPr lang="fi-FI" sz="2800" i="1">
                                <a:solidFill>
                                  <a:schemeClr val="bg1"/>
                                </a:solidFill>
                                <a:latin typeface="Cambria Math" panose="02040503050406030204" pitchFamily="18" charset="0"/>
                              </a:rPr>
                            </m:ctrlPr>
                          </m:sSubPr>
                          <m:e>
                            <m:r>
                              <a:rPr lang="fi-FI" sz="2800" i="1">
                                <a:solidFill>
                                  <a:schemeClr val="bg1"/>
                                </a:solidFill>
                                <a:latin typeface="Cambria Math" panose="02040503050406030204" pitchFamily="18" charset="0"/>
                              </a:rPr>
                              <m:t>𝜓</m:t>
                            </m:r>
                          </m:e>
                          <m:sub>
                            <m:r>
                              <a:rPr lang="fi-FI" sz="2800" i="1">
                                <a:solidFill>
                                  <a:schemeClr val="bg1"/>
                                </a:solidFill>
                                <a:latin typeface="Cambria Math" panose="02040503050406030204" pitchFamily="18" charset="0"/>
                              </a:rPr>
                              <m:t>2</m:t>
                            </m:r>
                          </m:sub>
                        </m:sSub>
                        <m:d>
                          <m:dPr>
                            <m:ctrlPr>
                              <a:rPr lang="fi-FI" sz="2800" i="1">
                                <a:solidFill>
                                  <a:schemeClr val="bg1"/>
                                </a:solidFill>
                                <a:latin typeface="Cambria Math" panose="02040503050406030204" pitchFamily="18" charset="0"/>
                              </a:rPr>
                            </m:ctrlPr>
                          </m:dPr>
                          <m:e>
                            <m:r>
                              <a:rPr lang="fi-FI" sz="2800" i="1">
                                <a:solidFill>
                                  <a:schemeClr val="bg1"/>
                                </a:solidFill>
                                <a:latin typeface="Cambria Math" panose="02040503050406030204" pitchFamily="18" charset="0"/>
                              </a:rPr>
                              <m:t>𝑥</m:t>
                            </m:r>
                          </m:e>
                        </m:d>
                      </m:e>
                    </m:d>
                  </m:oMath>
                </a14:m>
                <a:r>
                  <a:rPr lang="en-GB" sz="2800" dirty="0">
                    <a:solidFill>
                      <a:schemeClr val="bg1"/>
                    </a:solidFill>
                  </a:rPr>
                  <a:t> in a one dimensional box. The functions </a:t>
                </a:r>
                <a14:m>
                  <m:oMath xmlns:m="http://schemas.openxmlformats.org/officeDocument/2006/math">
                    <m:sSub>
                      <m:sSubPr>
                        <m:ctrlPr>
                          <a:rPr lang="fi-FI" sz="2800" i="1">
                            <a:solidFill>
                              <a:schemeClr val="bg1"/>
                            </a:solidFill>
                            <a:latin typeface="Cambria Math" panose="02040503050406030204" pitchFamily="18" charset="0"/>
                          </a:rPr>
                        </m:ctrlPr>
                      </m:sSubPr>
                      <m:e>
                        <m:r>
                          <a:rPr lang="fi-FI" sz="2800" i="1">
                            <a:solidFill>
                              <a:schemeClr val="bg1"/>
                            </a:solidFill>
                            <a:latin typeface="Cambria Math" panose="02040503050406030204" pitchFamily="18" charset="0"/>
                          </a:rPr>
                          <m:t>𝜓</m:t>
                        </m:r>
                      </m:e>
                      <m:sub>
                        <m:r>
                          <a:rPr lang="fi-FI" sz="2800" b="0" i="1" smtClean="0">
                            <a:solidFill>
                              <a:schemeClr val="bg1"/>
                            </a:solidFill>
                            <a:latin typeface="Cambria Math" panose="02040503050406030204" pitchFamily="18" charset="0"/>
                          </a:rPr>
                          <m:t>𝑛</m:t>
                        </m:r>
                      </m:sub>
                    </m:sSub>
                    <m:d>
                      <m:dPr>
                        <m:ctrlPr>
                          <a:rPr lang="fi-FI" sz="2800" i="1">
                            <a:solidFill>
                              <a:schemeClr val="bg1"/>
                            </a:solidFill>
                            <a:latin typeface="Cambria Math" panose="02040503050406030204" pitchFamily="18" charset="0"/>
                          </a:rPr>
                        </m:ctrlPr>
                      </m:dPr>
                      <m:e>
                        <m:r>
                          <a:rPr lang="fi-FI" sz="2800" i="1">
                            <a:solidFill>
                              <a:schemeClr val="bg1"/>
                            </a:solidFill>
                            <a:latin typeface="Cambria Math" panose="02040503050406030204" pitchFamily="18" charset="0"/>
                          </a:rPr>
                          <m:t>𝑥</m:t>
                        </m:r>
                      </m:e>
                    </m:d>
                  </m:oMath>
                </a14:m>
                <a:r>
                  <a:rPr lang="en-GB" sz="2800" dirty="0">
                    <a:solidFill>
                      <a:schemeClr val="bg1"/>
                    </a:solidFill>
                  </a:rPr>
                  <a:t> are the </a:t>
                </a:r>
                <a:r>
                  <a:rPr lang="en-GB" sz="2800" dirty="0" err="1">
                    <a:solidFill>
                      <a:schemeClr val="bg1"/>
                    </a:solidFill>
                  </a:rPr>
                  <a:t>eigenfunctions</a:t>
                </a:r>
                <a:r>
                  <a:rPr lang="en-GB" sz="2800" dirty="0">
                    <a:solidFill>
                      <a:schemeClr val="bg1"/>
                    </a:solidFill>
                  </a:rPr>
                  <a:t> of the particle in a box.</a:t>
                </a:r>
                <a:endParaRPr lang="en-GB" sz="2800" dirty="0"/>
              </a:p>
            </p:txBody>
          </p:sp>
        </mc:Choice>
        <mc:Fallback xmlns="">
          <p:sp>
            <p:nvSpPr>
              <p:cNvPr id="7" name="TPQuestion"/>
              <p:cNvSpPr>
                <a:spLocks noGrp="1" noRot="1" noChangeAspect="1" noMove="1" noResize="1" noEditPoints="1" noAdjustHandles="1" noChangeArrowheads="1" noChangeShapeType="1" noTextEdit="1"/>
              </p:cNvSpPr>
              <p:nvPr>
                <p:ph type="title"/>
              </p:nvPr>
            </p:nvSpPr>
            <p:spPr>
              <a:xfrm>
                <a:off x="345042" y="142436"/>
                <a:ext cx="11374916" cy="1928763"/>
              </a:xfrm>
              <a:blipFill>
                <a:blip r:embed="rId4"/>
                <a:stretch>
                  <a:fillRect l="-1125"/>
                </a:stretch>
              </a:blipFill>
            </p:spPr>
            <p:txBody>
              <a:bodyPr/>
              <a:lstStyle/>
              <a:p>
                <a:r>
                  <a:rPr lang="fi-FI">
                    <a:noFill/>
                  </a:rPr>
                  <a:t> </a:t>
                </a:r>
              </a:p>
            </p:txBody>
          </p:sp>
        </mc:Fallback>
      </mc:AlternateContent>
      <p:sp>
        <p:nvSpPr>
          <p:cNvPr id="11" name="Rectangle 10"/>
          <p:cNvSpPr/>
          <p:nvPr/>
        </p:nvSpPr>
        <p:spPr>
          <a:xfrm>
            <a:off x="749146" y="2038177"/>
            <a:ext cx="11160088" cy="1938992"/>
          </a:xfrm>
          <a:prstGeom prst="rect">
            <a:avLst/>
          </a:prstGeom>
        </p:spPr>
        <p:txBody>
          <a:bodyPr wrap="square">
            <a:spAutoFit/>
          </a:bodyPr>
          <a:lstStyle/>
          <a:p>
            <a:pPr marL="400050" indent="-400050">
              <a:buAutoNum type="romanUcParenBoth"/>
            </a:pPr>
            <a:r>
              <a:rPr lang="fi-FI" sz="2400" dirty="0">
                <a:solidFill>
                  <a:schemeClr val="bg1"/>
                </a:solidFill>
              </a:rPr>
              <a:t> 	It </a:t>
            </a:r>
            <a:r>
              <a:rPr lang="fi-FI" sz="2400" dirty="0" err="1">
                <a:solidFill>
                  <a:schemeClr val="bg1"/>
                </a:solidFill>
              </a:rPr>
              <a:t>fulfills</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boundary</a:t>
            </a:r>
            <a:r>
              <a:rPr lang="fi-FI" sz="2400" dirty="0">
                <a:solidFill>
                  <a:schemeClr val="bg1"/>
                </a:solidFill>
              </a:rPr>
              <a:t> </a:t>
            </a:r>
            <a:r>
              <a:rPr lang="fi-FI" sz="2400" dirty="0" err="1">
                <a:solidFill>
                  <a:schemeClr val="bg1"/>
                </a:solidFill>
              </a:rPr>
              <a:t>conditions</a:t>
            </a:r>
            <a:r>
              <a:rPr lang="fi-FI" sz="2400" dirty="0">
                <a:solidFill>
                  <a:schemeClr val="bg1"/>
                </a:solidFill>
              </a:rPr>
              <a:t> of </a:t>
            </a:r>
            <a:r>
              <a:rPr lang="fi-FI" sz="2400" dirty="0" err="1">
                <a:solidFill>
                  <a:schemeClr val="bg1"/>
                </a:solidFill>
              </a:rPr>
              <a:t>the</a:t>
            </a:r>
            <a:r>
              <a:rPr lang="fi-FI" sz="2400" dirty="0">
                <a:solidFill>
                  <a:schemeClr val="bg1"/>
                </a:solidFill>
              </a:rPr>
              <a:t> </a:t>
            </a:r>
            <a:r>
              <a:rPr lang="fi-FI" sz="2400" dirty="0" err="1">
                <a:solidFill>
                  <a:schemeClr val="bg1"/>
                </a:solidFill>
              </a:rPr>
              <a:t>infinitely</a:t>
            </a:r>
            <a:r>
              <a:rPr lang="fi-FI" sz="2400" dirty="0">
                <a:solidFill>
                  <a:schemeClr val="bg1"/>
                </a:solidFill>
              </a:rPr>
              <a:t> </a:t>
            </a:r>
            <a:r>
              <a:rPr lang="fi-FI" sz="2400" dirty="0" err="1">
                <a:solidFill>
                  <a:schemeClr val="bg1"/>
                </a:solidFill>
              </a:rPr>
              <a:t>deep</a:t>
            </a:r>
            <a:r>
              <a:rPr lang="fi-FI" sz="2400" dirty="0">
                <a:solidFill>
                  <a:schemeClr val="bg1"/>
                </a:solidFill>
              </a:rPr>
              <a:t> box. </a:t>
            </a:r>
          </a:p>
          <a:p>
            <a:pPr marL="400050" indent="-400050">
              <a:buAutoNum type="romanUcParenBoth"/>
            </a:pPr>
            <a:r>
              <a:rPr lang="fi-FI" sz="2400" dirty="0">
                <a:solidFill>
                  <a:schemeClr val="bg1"/>
                </a:solidFill>
              </a:rPr>
              <a:t> 	It </a:t>
            </a:r>
            <a:r>
              <a:rPr lang="fi-FI" sz="2400" dirty="0" err="1">
                <a:solidFill>
                  <a:schemeClr val="bg1"/>
                </a:solidFill>
              </a:rPr>
              <a:t>fulfills</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time</a:t>
            </a:r>
            <a:r>
              <a:rPr lang="fi-FI" sz="2400" dirty="0">
                <a:solidFill>
                  <a:schemeClr val="bg1"/>
                </a:solidFill>
              </a:rPr>
              <a:t> </a:t>
            </a:r>
            <a:r>
              <a:rPr lang="fi-FI" sz="2400" dirty="0" err="1">
                <a:solidFill>
                  <a:schemeClr val="bg1"/>
                </a:solidFill>
              </a:rPr>
              <a:t>independent</a:t>
            </a:r>
            <a:r>
              <a:rPr lang="fi-FI" sz="2400" dirty="0">
                <a:solidFill>
                  <a:schemeClr val="bg1"/>
                </a:solidFill>
              </a:rPr>
              <a:t>) </a:t>
            </a:r>
            <a:r>
              <a:rPr lang="fi-FI" sz="2400" dirty="0" err="1">
                <a:solidFill>
                  <a:schemeClr val="bg1"/>
                </a:solidFill>
              </a:rPr>
              <a:t>Schrödinger</a:t>
            </a:r>
            <a:r>
              <a:rPr lang="fi-FI" sz="2400" dirty="0">
                <a:solidFill>
                  <a:schemeClr val="bg1"/>
                </a:solidFill>
              </a:rPr>
              <a:t> </a:t>
            </a:r>
            <a:r>
              <a:rPr lang="fi-FI" sz="2400" dirty="0" err="1">
                <a:solidFill>
                  <a:schemeClr val="bg1"/>
                </a:solidFill>
              </a:rPr>
              <a:t>equation</a:t>
            </a:r>
            <a:endParaRPr lang="fi-FI" sz="2400" dirty="0">
              <a:solidFill>
                <a:schemeClr val="bg1"/>
              </a:solidFill>
            </a:endParaRPr>
          </a:p>
          <a:p>
            <a:pPr marL="400050" indent="-400050">
              <a:buAutoNum type="romanUcParenBoth"/>
            </a:pPr>
            <a:r>
              <a:rPr lang="fi-FI" sz="2400" dirty="0">
                <a:solidFill>
                  <a:schemeClr val="bg1"/>
                </a:solidFill>
              </a:rPr>
              <a:t> 	</a:t>
            </a:r>
            <a:r>
              <a:rPr lang="fi-FI" sz="2400" dirty="0" err="1">
                <a:solidFill>
                  <a:schemeClr val="bg1"/>
                </a:solidFill>
              </a:rPr>
              <a:t>Its</a:t>
            </a:r>
            <a:r>
              <a:rPr lang="fi-FI" sz="2400" dirty="0">
                <a:solidFill>
                  <a:schemeClr val="bg1"/>
                </a:solidFill>
              </a:rPr>
              <a:t> </a:t>
            </a:r>
            <a:r>
              <a:rPr lang="fi-FI" sz="2400" dirty="0" err="1">
                <a:solidFill>
                  <a:schemeClr val="bg1"/>
                </a:solidFill>
              </a:rPr>
              <a:t>first</a:t>
            </a:r>
            <a:r>
              <a:rPr lang="fi-FI" sz="2400" dirty="0">
                <a:solidFill>
                  <a:schemeClr val="bg1"/>
                </a:solidFill>
              </a:rPr>
              <a:t> </a:t>
            </a:r>
            <a:r>
              <a:rPr lang="fi-FI" sz="2400" dirty="0" err="1">
                <a:solidFill>
                  <a:schemeClr val="bg1"/>
                </a:solidFill>
              </a:rPr>
              <a:t>derivative</a:t>
            </a:r>
            <a:r>
              <a:rPr lang="fi-FI" sz="2400" dirty="0">
                <a:solidFill>
                  <a:schemeClr val="bg1"/>
                </a:solidFill>
              </a:rPr>
              <a:t> is </a:t>
            </a:r>
            <a:r>
              <a:rPr lang="fi-FI" sz="2400" dirty="0" err="1">
                <a:solidFill>
                  <a:schemeClr val="bg1"/>
                </a:solidFill>
              </a:rPr>
              <a:t>continuous</a:t>
            </a:r>
            <a:r>
              <a:rPr lang="fi-FI" sz="2400" dirty="0">
                <a:solidFill>
                  <a:schemeClr val="bg1"/>
                </a:solidFill>
              </a:rPr>
              <a:t> </a:t>
            </a:r>
            <a:r>
              <a:rPr lang="fi-FI" sz="2400" dirty="0" err="1">
                <a:solidFill>
                  <a:schemeClr val="bg1"/>
                </a:solidFill>
              </a:rPr>
              <a:t>everywhere</a:t>
            </a:r>
            <a:r>
              <a:rPr lang="fi-FI" sz="2400" dirty="0">
                <a:solidFill>
                  <a:schemeClr val="bg1"/>
                </a:solidFill>
              </a:rPr>
              <a:t> </a:t>
            </a:r>
            <a:r>
              <a:rPr lang="fi-FI" sz="2400" dirty="0" err="1">
                <a:solidFill>
                  <a:schemeClr val="bg1"/>
                </a:solidFill>
              </a:rPr>
              <a:t>except</a:t>
            </a:r>
            <a:r>
              <a:rPr lang="fi-FI" sz="2400" dirty="0">
                <a:solidFill>
                  <a:schemeClr val="bg1"/>
                </a:solidFill>
              </a:rPr>
              <a:t> at </a:t>
            </a:r>
            <a:r>
              <a:rPr lang="fi-FI" sz="2400" dirty="0" err="1">
                <a:solidFill>
                  <a:schemeClr val="bg1"/>
                </a:solidFill>
              </a:rPr>
              <a:t>the</a:t>
            </a:r>
            <a:r>
              <a:rPr lang="fi-FI" sz="2400" dirty="0">
                <a:solidFill>
                  <a:schemeClr val="bg1"/>
                </a:solidFill>
              </a:rPr>
              <a:t> </a:t>
            </a:r>
            <a:r>
              <a:rPr lang="fi-FI" sz="2400" dirty="0" err="1">
                <a:solidFill>
                  <a:schemeClr val="bg1"/>
                </a:solidFill>
              </a:rPr>
              <a:t>boundaries</a:t>
            </a:r>
            <a:r>
              <a:rPr lang="fi-FI" sz="2400" dirty="0">
                <a:solidFill>
                  <a:schemeClr val="bg1"/>
                </a:solidFill>
              </a:rPr>
              <a:t> of </a:t>
            </a:r>
            <a:r>
              <a:rPr lang="fi-FI" sz="2400" dirty="0" err="1">
                <a:solidFill>
                  <a:schemeClr val="bg1"/>
                </a:solidFill>
              </a:rPr>
              <a:t>the</a:t>
            </a:r>
            <a:r>
              <a:rPr lang="fi-FI" sz="2400" dirty="0">
                <a:solidFill>
                  <a:schemeClr val="bg1"/>
                </a:solidFill>
              </a:rPr>
              <a:t> box.</a:t>
            </a:r>
          </a:p>
          <a:p>
            <a:pPr marL="400050" indent="-400050">
              <a:buAutoNum type="romanUcParenBoth"/>
            </a:pPr>
            <a:r>
              <a:rPr lang="fi-FI" sz="2400" dirty="0">
                <a:solidFill>
                  <a:schemeClr val="bg1"/>
                </a:solidFill>
              </a:rPr>
              <a:t> 	It </a:t>
            </a:r>
            <a:r>
              <a:rPr lang="fi-FI" sz="2400" dirty="0" err="1">
                <a:solidFill>
                  <a:schemeClr val="bg1"/>
                </a:solidFill>
              </a:rPr>
              <a:t>can</a:t>
            </a:r>
            <a:r>
              <a:rPr lang="fi-FI" sz="2400" dirty="0">
                <a:solidFill>
                  <a:schemeClr val="bg1"/>
                </a:solidFill>
              </a:rPr>
              <a:t> </a:t>
            </a:r>
            <a:r>
              <a:rPr lang="fi-FI" sz="2400" dirty="0" err="1">
                <a:solidFill>
                  <a:schemeClr val="bg1"/>
                </a:solidFill>
              </a:rPr>
              <a:t>be</a:t>
            </a:r>
            <a:r>
              <a:rPr lang="fi-FI" sz="2400" dirty="0">
                <a:solidFill>
                  <a:schemeClr val="bg1"/>
                </a:solidFill>
              </a:rPr>
              <a:t> </a:t>
            </a:r>
            <a:r>
              <a:rPr lang="fi-FI" sz="2400" dirty="0" err="1">
                <a:solidFill>
                  <a:schemeClr val="bg1"/>
                </a:solidFill>
              </a:rPr>
              <a:t>normilized</a:t>
            </a:r>
            <a:r>
              <a:rPr lang="fi-FI" sz="2400" dirty="0">
                <a:solidFill>
                  <a:schemeClr val="bg1"/>
                </a:solidFill>
              </a:rPr>
              <a:t>.</a:t>
            </a:r>
          </a:p>
          <a:p>
            <a:pPr marL="400050" indent="-400050">
              <a:buAutoNum type="romanUcParenBoth"/>
            </a:pPr>
            <a:endParaRPr lang="en-GB" sz="2400" dirty="0">
              <a:solidFill>
                <a:schemeClr val="bg1"/>
              </a:solidFill>
            </a:endParaRPr>
          </a:p>
        </p:txBody>
      </p:sp>
      <p:sp>
        <p:nvSpPr>
          <p:cNvPr id="12" name="Rounded Rectangle 12"/>
          <p:cNvSpPr/>
          <p:nvPr/>
        </p:nvSpPr>
        <p:spPr>
          <a:xfrm>
            <a:off x="6625883" y="4346501"/>
            <a:ext cx="4283122" cy="924394"/>
          </a:xfrm>
          <a:prstGeom prst="roundRect">
            <a:avLst/>
          </a:prstGeom>
          <a:solidFill>
            <a:schemeClr val="accent3">
              <a:lumMod val="20000"/>
              <a:lumOff val="80000"/>
            </a:schemeClr>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608679" y="4354471"/>
                <a:ext cx="422372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i-FI" b="0" i="1" smtClean="0">
                              <a:latin typeface="Cambria Math" panose="02040503050406030204" pitchFamily="18" charset="0"/>
                            </a:rPr>
                          </m:ctrlPr>
                        </m:sSubPr>
                        <m:e>
                          <m:r>
                            <a:rPr lang="en-GB" i="1" smtClean="0">
                              <a:latin typeface="Cambria Math" panose="02040503050406030204" pitchFamily="18" charset="0"/>
                            </a:rPr>
                            <m:t>𝜓</m:t>
                          </m:r>
                        </m:e>
                        <m:sub>
                          <m:r>
                            <a:rPr lang="fi-FI" b="0" i="1" smtClean="0">
                              <a:latin typeface="Cambria Math" panose="02040503050406030204" pitchFamily="18" charset="0"/>
                            </a:rPr>
                            <m:t>𝑛</m:t>
                          </m:r>
                        </m:sub>
                      </m:sSub>
                      <m:r>
                        <a:rPr lang="fi-FI" b="0" i="1" smtClean="0">
                          <a:latin typeface="Cambria Math" panose="02040503050406030204" pitchFamily="18" charset="0"/>
                        </a:rPr>
                        <m:t>(</m:t>
                      </m:r>
                      <m:r>
                        <a:rPr lang="fi-FI" b="0" i="1" smtClean="0">
                          <a:latin typeface="Cambria Math" panose="02040503050406030204" pitchFamily="18" charset="0"/>
                        </a:rPr>
                        <m:t>𝑥</m:t>
                      </m:r>
                      <m:r>
                        <a:rPr lang="fi-FI" b="0" i="1" smtClean="0">
                          <a:latin typeface="Cambria Math" panose="02040503050406030204" pitchFamily="18" charset="0"/>
                        </a:rPr>
                        <m:t>)=</m:t>
                      </m:r>
                      <m:rad>
                        <m:radPr>
                          <m:degHide m:val="on"/>
                          <m:ctrlPr>
                            <a:rPr lang="en-GB" i="1">
                              <a:latin typeface="Cambria Math" panose="02040503050406030204" pitchFamily="18" charset="0"/>
                            </a:rPr>
                          </m:ctrlPr>
                        </m:radPr>
                        <m:deg/>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𝐿</m:t>
                                  </m:r>
                                </m:den>
                              </m:f>
                            </m:e>
                          </m:d>
                        </m:e>
                      </m:rad>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𝑛</m:t>
                                  </m:r>
                                  <m:r>
                                    <a:rPr lang="en-GB" i="1">
                                      <a:latin typeface="Cambria Math" panose="02040503050406030204" pitchFamily="18" charset="0"/>
                                    </a:rPr>
                                    <m:t>𝜋</m:t>
                                  </m:r>
                                  <m:r>
                                    <a:rPr lang="en-GB" i="1">
                                      <a:latin typeface="Cambria Math" panose="02040503050406030204" pitchFamily="18" charset="0"/>
                                    </a:rPr>
                                    <m:t>𝑥</m:t>
                                  </m:r>
                                </m:num>
                                <m:den>
                                  <m:r>
                                    <a:rPr lang="en-GB" i="1">
                                      <a:latin typeface="Cambria Math" panose="02040503050406030204" pitchFamily="18" charset="0"/>
                                    </a:rPr>
                                    <m:t>𝐿</m:t>
                                  </m:r>
                                </m:den>
                              </m:f>
                            </m:e>
                          </m:d>
                          <m:r>
                            <a:rPr lang="en-GB" i="1">
                              <a:latin typeface="Cambria Math" panose="02040503050406030204" pitchFamily="18" charset="0"/>
                            </a:rPr>
                            <m:t>,</m:t>
                          </m:r>
                        </m:e>
                      </m:func>
                      <m:r>
                        <a:rPr lang="en-GB" i="1">
                          <a:latin typeface="Cambria Math" panose="02040503050406030204" pitchFamily="18" charset="0"/>
                        </a:rPr>
                        <m:t>        0≤</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𝐿</m:t>
                      </m:r>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6608679" y="4354471"/>
                <a:ext cx="4223720" cy="910699"/>
              </a:xfrm>
              <a:prstGeom prst="rect">
                <a:avLst/>
              </a:prstGeom>
              <a:blipFill>
                <a:blip r:embed="rId5"/>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28306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mc:AlternateContent xmlns:mc="http://schemas.openxmlformats.org/markup-compatibility/2006" xmlns:a14="http://schemas.microsoft.com/office/drawing/2010/main">
        <mc:Choice Requires="a14">
          <p:sp>
            <p:nvSpPr>
              <p:cNvPr id="7" name="TPQuestion"/>
              <p:cNvSpPr>
                <a:spLocks noGrp="1"/>
              </p:cNvSpPr>
              <p:nvPr>
                <p:ph type="title"/>
              </p:nvPr>
            </p:nvSpPr>
            <p:spPr>
              <a:xfrm>
                <a:off x="345042" y="142436"/>
                <a:ext cx="11374916" cy="1928763"/>
              </a:xfrm>
            </p:spPr>
            <p:txBody>
              <a:bodyPr>
                <a:noAutofit/>
              </a:bodyPr>
              <a:lstStyle/>
              <a:p>
                <a:r>
                  <a:rPr lang="en-GB" sz="2800" dirty="0">
                    <a:solidFill>
                      <a:schemeClr val="bg1"/>
                    </a:solidFill>
                  </a:rPr>
                  <a:t>Discussion: Which of the following statements are true for the </a:t>
                </a:r>
                <a:r>
                  <a:rPr lang="en-GB" sz="2800" dirty="0" err="1">
                    <a:solidFill>
                      <a:schemeClr val="bg1"/>
                    </a:solidFill>
                  </a:rPr>
                  <a:t>wavefunction</a:t>
                </a:r>
                <a:r>
                  <a:rPr lang="en-GB" sz="2800" dirty="0">
                    <a:solidFill>
                      <a:schemeClr val="bg1"/>
                    </a:solidFill>
                  </a:rPr>
                  <a:t> </a:t>
                </a:r>
                <a14:m>
                  <m:oMath xmlns:m="http://schemas.openxmlformats.org/officeDocument/2006/math">
                    <m:r>
                      <a:rPr lang="fi-FI" sz="2800" i="1">
                        <a:solidFill>
                          <a:schemeClr val="bg1"/>
                        </a:solidFill>
                        <a:latin typeface="Cambria Math" panose="02040503050406030204" pitchFamily="18" charset="0"/>
                      </a:rPr>
                      <m:t>𝜓</m:t>
                    </m:r>
                    <m:r>
                      <a:rPr lang="fi-FI" sz="2800" i="1">
                        <a:solidFill>
                          <a:schemeClr val="bg1"/>
                        </a:solidFill>
                        <a:latin typeface="Cambria Math" panose="02040503050406030204" pitchFamily="18" charset="0"/>
                      </a:rPr>
                      <m:t>(</m:t>
                    </m:r>
                    <m:r>
                      <a:rPr lang="fi-FI" sz="2800" i="1">
                        <a:solidFill>
                          <a:schemeClr val="bg1"/>
                        </a:solidFill>
                        <a:latin typeface="Cambria Math" panose="02040503050406030204" pitchFamily="18" charset="0"/>
                      </a:rPr>
                      <m:t>𝑥</m:t>
                    </m:r>
                    <m:r>
                      <a:rPr lang="fi-FI" sz="2800" i="1">
                        <a:solidFill>
                          <a:schemeClr val="bg1"/>
                        </a:solidFill>
                        <a:latin typeface="Cambria Math" panose="02040503050406030204" pitchFamily="18" charset="0"/>
                      </a:rPr>
                      <m:t>)=</m:t>
                    </m:r>
                    <m:f>
                      <m:fPr>
                        <m:ctrlPr>
                          <a:rPr lang="fi-FI" sz="2800" i="1">
                            <a:solidFill>
                              <a:schemeClr val="bg1"/>
                            </a:solidFill>
                            <a:latin typeface="Cambria Math" panose="02040503050406030204" pitchFamily="18" charset="0"/>
                          </a:rPr>
                        </m:ctrlPr>
                      </m:fPr>
                      <m:num>
                        <m:r>
                          <a:rPr lang="fi-FI" sz="2800" i="1">
                            <a:solidFill>
                              <a:schemeClr val="bg1"/>
                            </a:solidFill>
                            <a:latin typeface="Cambria Math" panose="02040503050406030204" pitchFamily="18" charset="0"/>
                          </a:rPr>
                          <m:t>1</m:t>
                        </m:r>
                      </m:num>
                      <m:den>
                        <m:rad>
                          <m:radPr>
                            <m:degHide m:val="on"/>
                            <m:ctrlPr>
                              <a:rPr lang="fi-FI" sz="2800" i="1">
                                <a:solidFill>
                                  <a:schemeClr val="bg1"/>
                                </a:solidFill>
                                <a:latin typeface="Cambria Math" panose="02040503050406030204" pitchFamily="18" charset="0"/>
                              </a:rPr>
                            </m:ctrlPr>
                          </m:radPr>
                          <m:deg/>
                          <m:e>
                            <m:r>
                              <a:rPr lang="fi-FI" sz="2800" i="1">
                                <a:solidFill>
                                  <a:schemeClr val="bg1"/>
                                </a:solidFill>
                                <a:latin typeface="Cambria Math" panose="02040503050406030204" pitchFamily="18" charset="0"/>
                              </a:rPr>
                              <m:t>2</m:t>
                            </m:r>
                          </m:e>
                        </m:rad>
                      </m:den>
                    </m:f>
                    <m:d>
                      <m:dPr>
                        <m:ctrlPr>
                          <a:rPr lang="fi-FI" sz="2800" i="1">
                            <a:solidFill>
                              <a:schemeClr val="bg1"/>
                            </a:solidFill>
                            <a:latin typeface="Cambria Math" panose="02040503050406030204" pitchFamily="18" charset="0"/>
                          </a:rPr>
                        </m:ctrlPr>
                      </m:dPr>
                      <m:e>
                        <m:sSub>
                          <m:sSubPr>
                            <m:ctrlPr>
                              <a:rPr lang="fi-FI" sz="2800" i="1">
                                <a:solidFill>
                                  <a:schemeClr val="bg1"/>
                                </a:solidFill>
                                <a:latin typeface="Cambria Math" panose="02040503050406030204" pitchFamily="18" charset="0"/>
                              </a:rPr>
                            </m:ctrlPr>
                          </m:sSubPr>
                          <m:e>
                            <m:r>
                              <a:rPr lang="fi-FI" sz="2800" i="1">
                                <a:solidFill>
                                  <a:schemeClr val="bg1"/>
                                </a:solidFill>
                                <a:latin typeface="Cambria Math" panose="02040503050406030204" pitchFamily="18" charset="0"/>
                              </a:rPr>
                              <m:t>𝜓</m:t>
                            </m:r>
                          </m:e>
                          <m:sub>
                            <m:r>
                              <a:rPr lang="fi-FI" sz="2800" i="1">
                                <a:solidFill>
                                  <a:schemeClr val="bg1"/>
                                </a:solidFill>
                                <a:latin typeface="Cambria Math" panose="02040503050406030204" pitchFamily="18" charset="0"/>
                              </a:rPr>
                              <m:t>1</m:t>
                            </m:r>
                          </m:sub>
                        </m:sSub>
                        <m:d>
                          <m:dPr>
                            <m:ctrlPr>
                              <a:rPr lang="fi-FI" sz="2800" i="1">
                                <a:solidFill>
                                  <a:schemeClr val="bg1"/>
                                </a:solidFill>
                                <a:latin typeface="Cambria Math" panose="02040503050406030204" pitchFamily="18" charset="0"/>
                              </a:rPr>
                            </m:ctrlPr>
                          </m:dPr>
                          <m:e>
                            <m:r>
                              <a:rPr lang="fi-FI" sz="2800" i="1">
                                <a:solidFill>
                                  <a:schemeClr val="bg1"/>
                                </a:solidFill>
                                <a:latin typeface="Cambria Math" panose="02040503050406030204" pitchFamily="18" charset="0"/>
                              </a:rPr>
                              <m:t>𝑥</m:t>
                            </m:r>
                          </m:e>
                        </m:d>
                        <m:r>
                          <a:rPr lang="fi-FI" sz="2800" i="1">
                            <a:solidFill>
                              <a:schemeClr val="bg1"/>
                            </a:solidFill>
                            <a:latin typeface="Cambria Math" panose="02040503050406030204" pitchFamily="18" charset="0"/>
                          </a:rPr>
                          <m:t>+</m:t>
                        </m:r>
                        <m:sSub>
                          <m:sSubPr>
                            <m:ctrlPr>
                              <a:rPr lang="fi-FI" sz="2800" i="1">
                                <a:solidFill>
                                  <a:schemeClr val="bg1"/>
                                </a:solidFill>
                                <a:latin typeface="Cambria Math" panose="02040503050406030204" pitchFamily="18" charset="0"/>
                              </a:rPr>
                            </m:ctrlPr>
                          </m:sSubPr>
                          <m:e>
                            <m:r>
                              <a:rPr lang="fi-FI" sz="2800" i="1">
                                <a:solidFill>
                                  <a:schemeClr val="bg1"/>
                                </a:solidFill>
                                <a:latin typeface="Cambria Math" panose="02040503050406030204" pitchFamily="18" charset="0"/>
                              </a:rPr>
                              <m:t>𝜓</m:t>
                            </m:r>
                          </m:e>
                          <m:sub>
                            <m:r>
                              <a:rPr lang="fi-FI" sz="2800" i="1">
                                <a:solidFill>
                                  <a:schemeClr val="bg1"/>
                                </a:solidFill>
                                <a:latin typeface="Cambria Math" panose="02040503050406030204" pitchFamily="18" charset="0"/>
                              </a:rPr>
                              <m:t>2</m:t>
                            </m:r>
                          </m:sub>
                        </m:sSub>
                        <m:d>
                          <m:dPr>
                            <m:ctrlPr>
                              <a:rPr lang="fi-FI" sz="2800" i="1">
                                <a:solidFill>
                                  <a:schemeClr val="bg1"/>
                                </a:solidFill>
                                <a:latin typeface="Cambria Math" panose="02040503050406030204" pitchFamily="18" charset="0"/>
                              </a:rPr>
                            </m:ctrlPr>
                          </m:dPr>
                          <m:e>
                            <m:r>
                              <a:rPr lang="fi-FI" sz="2800" i="1">
                                <a:solidFill>
                                  <a:schemeClr val="bg1"/>
                                </a:solidFill>
                                <a:latin typeface="Cambria Math" panose="02040503050406030204" pitchFamily="18" charset="0"/>
                              </a:rPr>
                              <m:t>𝑥</m:t>
                            </m:r>
                          </m:e>
                        </m:d>
                      </m:e>
                    </m:d>
                  </m:oMath>
                </a14:m>
                <a:r>
                  <a:rPr lang="en-GB" sz="2800" dirty="0">
                    <a:solidFill>
                      <a:schemeClr val="bg1"/>
                    </a:solidFill>
                  </a:rPr>
                  <a:t> in a one dimensional box. The functions </a:t>
                </a:r>
                <a14:m>
                  <m:oMath xmlns:m="http://schemas.openxmlformats.org/officeDocument/2006/math">
                    <m:sSub>
                      <m:sSubPr>
                        <m:ctrlPr>
                          <a:rPr lang="fi-FI" sz="2800" i="1">
                            <a:solidFill>
                              <a:schemeClr val="bg1"/>
                            </a:solidFill>
                            <a:latin typeface="Cambria Math" panose="02040503050406030204" pitchFamily="18" charset="0"/>
                          </a:rPr>
                        </m:ctrlPr>
                      </m:sSubPr>
                      <m:e>
                        <m:r>
                          <a:rPr lang="fi-FI" sz="2800" i="1">
                            <a:solidFill>
                              <a:schemeClr val="bg1"/>
                            </a:solidFill>
                            <a:latin typeface="Cambria Math" panose="02040503050406030204" pitchFamily="18" charset="0"/>
                          </a:rPr>
                          <m:t>𝜓</m:t>
                        </m:r>
                      </m:e>
                      <m:sub>
                        <m:r>
                          <a:rPr lang="fi-FI" sz="2800" b="0" i="1" smtClean="0">
                            <a:solidFill>
                              <a:schemeClr val="bg1"/>
                            </a:solidFill>
                            <a:latin typeface="Cambria Math" panose="02040503050406030204" pitchFamily="18" charset="0"/>
                          </a:rPr>
                          <m:t>𝑛</m:t>
                        </m:r>
                      </m:sub>
                    </m:sSub>
                    <m:d>
                      <m:dPr>
                        <m:ctrlPr>
                          <a:rPr lang="fi-FI" sz="2800" i="1">
                            <a:solidFill>
                              <a:schemeClr val="bg1"/>
                            </a:solidFill>
                            <a:latin typeface="Cambria Math" panose="02040503050406030204" pitchFamily="18" charset="0"/>
                          </a:rPr>
                        </m:ctrlPr>
                      </m:dPr>
                      <m:e>
                        <m:r>
                          <a:rPr lang="fi-FI" sz="2800" i="1">
                            <a:solidFill>
                              <a:schemeClr val="bg1"/>
                            </a:solidFill>
                            <a:latin typeface="Cambria Math" panose="02040503050406030204" pitchFamily="18" charset="0"/>
                          </a:rPr>
                          <m:t>𝑥</m:t>
                        </m:r>
                      </m:e>
                    </m:d>
                  </m:oMath>
                </a14:m>
                <a:r>
                  <a:rPr lang="en-GB" sz="2800" dirty="0">
                    <a:solidFill>
                      <a:schemeClr val="bg1"/>
                    </a:solidFill>
                  </a:rPr>
                  <a:t> are the </a:t>
                </a:r>
                <a:r>
                  <a:rPr lang="en-GB" sz="2800" dirty="0" err="1">
                    <a:solidFill>
                      <a:schemeClr val="bg1"/>
                    </a:solidFill>
                  </a:rPr>
                  <a:t>eigenfunctions</a:t>
                </a:r>
                <a:r>
                  <a:rPr lang="en-GB" sz="2800" dirty="0">
                    <a:solidFill>
                      <a:schemeClr val="bg1"/>
                    </a:solidFill>
                  </a:rPr>
                  <a:t> of the particle in a box.</a:t>
                </a:r>
                <a:endParaRPr lang="en-GB" sz="2800" dirty="0"/>
              </a:p>
            </p:txBody>
          </p:sp>
        </mc:Choice>
        <mc:Fallback xmlns="">
          <p:sp>
            <p:nvSpPr>
              <p:cNvPr id="7" name="TPQuestion"/>
              <p:cNvSpPr>
                <a:spLocks noGrp="1" noRot="1" noChangeAspect="1" noMove="1" noResize="1" noEditPoints="1" noAdjustHandles="1" noChangeArrowheads="1" noChangeShapeType="1" noTextEdit="1"/>
              </p:cNvSpPr>
              <p:nvPr>
                <p:ph type="title"/>
              </p:nvPr>
            </p:nvSpPr>
            <p:spPr>
              <a:xfrm>
                <a:off x="345042" y="142436"/>
                <a:ext cx="11374916" cy="1928763"/>
              </a:xfrm>
              <a:blipFill>
                <a:blip r:embed="rId4"/>
                <a:stretch>
                  <a:fillRect l="-1125"/>
                </a:stretch>
              </a:blipFill>
            </p:spPr>
            <p:txBody>
              <a:bodyPr/>
              <a:lstStyle/>
              <a:p>
                <a:r>
                  <a:rPr lang="fi-FI">
                    <a:noFill/>
                  </a:rPr>
                  <a:t> </a:t>
                </a:r>
              </a:p>
            </p:txBody>
          </p:sp>
        </mc:Fallback>
      </mc:AlternateContent>
      <p:sp>
        <p:nvSpPr>
          <p:cNvPr id="11" name="Rectangle 10"/>
          <p:cNvSpPr/>
          <p:nvPr/>
        </p:nvSpPr>
        <p:spPr>
          <a:xfrm>
            <a:off x="749146" y="2038177"/>
            <a:ext cx="11160088" cy="1938992"/>
          </a:xfrm>
          <a:prstGeom prst="rect">
            <a:avLst/>
          </a:prstGeom>
        </p:spPr>
        <p:txBody>
          <a:bodyPr wrap="square">
            <a:spAutoFit/>
          </a:bodyPr>
          <a:lstStyle/>
          <a:p>
            <a:pPr marL="400050" indent="-400050">
              <a:buAutoNum type="romanUcParenBoth"/>
            </a:pPr>
            <a:r>
              <a:rPr lang="fi-FI" sz="2400" dirty="0">
                <a:solidFill>
                  <a:schemeClr val="accent3">
                    <a:lumMod val="60000"/>
                    <a:lumOff val="40000"/>
                  </a:schemeClr>
                </a:solidFill>
              </a:rPr>
              <a:t> 	It </a:t>
            </a:r>
            <a:r>
              <a:rPr lang="fi-FI" sz="2400" dirty="0" err="1">
                <a:solidFill>
                  <a:schemeClr val="accent3">
                    <a:lumMod val="60000"/>
                    <a:lumOff val="40000"/>
                  </a:schemeClr>
                </a:solidFill>
              </a:rPr>
              <a:t>fulfills</a:t>
            </a:r>
            <a:r>
              <a:rPr lang="fi-FI" sz="2400" dirty="0">
                <a:solidFill>
                  <a:schemeClr val="accent3">
                    <a:lumMod val="60000"/>
                    <a:lumOff val="40000"/>
                  </a:schemeClr>
                </a:solidFill>
              </a:rPr>
              <a:t>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boundary</a:t>
            </a:r>
            <a:r>
              <a:rPr lang="fi-FI" sz="2400" dirty="0">
                <a:solidFill>
                  <a:schemeClr val="accent3">
                    <a:lumMod val="60000"/>
                    <a:lumOff val="40000"/>
                  </a:schemeClr>
                </a:solidFill>
              </a:rPr>
              <a:t> </a:t>
            </a:r>
            <a:r>
              <a:rPr lang="fi-FI" sz="2400" dirty="0" err="1">
                <a:solidFill>
                  <a:schemeClr val="accent3">
                    <a:lumMod val="60000"/>
                    <a:lumOff val="40000"/>
                  </a:schemeClr>
                </a:solidFill>
              </a:rPr>
              <a:t>conditions</a:t>
            </a:r>
            <a:r>
              <a:rPr lang="fi-FI" sz="2400" dirty="0">
                <a:solidFill>
                  <a:schemeClr val="accent3">
                    <a:lumMod val="60000"/>
                    <a:lumOff val="40000"/>
                  </a:schemeClr>
                </a:solidFill>
              </a:rPr>
              <a:t> of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infinitely</a:t>
            </a:r>
            <a:r>
              <a:rPr lang="fi-FI" sz="2400" dirty="0">
                <a:solidFill>
                  <a:schemeClr val="accent3">
                    <a:lumMod val="60000"/>
                    <a:lumOff val="40000"/>
                  </a:schemeClr>
                </a:solidFill>
              </a:rPr>
              <a:t> </a:t>
            </a:r>
            <a:r>
              <a:rPr lang="fi-FI" sz="2400" dirty="0" err="1">
                <a:solidFill>
                  <a:schemeClr val="accent3">
                    <a:lumMod val="60000"/>
                    <a:lumOff val="40000"/>
                  </a:schemeClr>
                </a:solidFill>
              </a:rPr>
              <a:t>deep</a:t>
            </a:r>
            <a:r>
              <a:rPr lang="fi-FI" sz="2400" dirty="0">
                <a:solidFill>
                  <a:schemeClr val="accent3">
                    <a:lumMod val="60000"/>
                    <a:lumOff val="40000"/>
                  </a:schemeClr>
                </a:solidFill>
              </a:rPr>
              <a:t> box. </a:t>
            </a:r>
          </a:p>
          <a:p>
            <a:pPr marL="400050" indent="-400050">
              <a:buAutoNum type="romanUcParenBoth"/>
            </a:pPr>
            <a:r>
              <a:rPr lang="fi-FI" sz="2400" dirty="0">
                <a:solidFill>
                  <a:schemeClr val="bg1"/>
                </a:solidFill>
              </a:rPr>
              <a:t> 	It </a:t>
            </a:r>
            <a:r>
              <a:rPr lang="fi-FI" sz="2400" dirty="0" err="1">
                <a:solidFill>
                  <a:schemeClr val="bg1"/>
                </a:solidFill>
              </a:rPr>
              <a:t>fulfills</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time</a:t>
            </a:r>
            <a:r>
              <a:rPr lang="fi-FI" sz="2400" dirty="0">
                <a:solidFill>
                  <a:schemeClr val="bg1"/>
                </a:solidFill>
              </a:rPr>
              <a:t> </a:t>
            </a:r>
            <a:r>
              <a:rPr lang="fi-FI" sz="2400" dirty="0" err="1">
                <a:solidFill>
                  <a:schemeClr val="bg1"/>
                </a:solidFill>
              </a:rPr>
              <a:t>independent</a:t>
            </a:r>
            <a:r>
              <a:rPr lang="fi-FI" sz="2400" dirty="0">
                <a:solidFill>
                  <a:schemeClr val="bg1"/>
                </a:solidFill>
              </a:rPr>
              <a:t>) </a:t>
            </a:r>
            <a:r>
              <a:rPr lang="fi-FI" sz="2400" dirty="0" err="1">
                <a:solidFill>
                  <a:schemeClr val="bg1"/>
                </a:solidFill>
              </a:rPr>
              <a:t>Schrödinger</a:t>
            </a:r>
            <a:r>
              <a:rPr lang="fi-FI" sz="2400" dirty="0">
                <a:solidFill>
                  <a:schemeClr val="bg1"/>
                </a:solidFill>
              </a:rPr>
              <a:t> </a:t>
            </a:r>
            <a:r>
              <a:rPr lang="fi-FI" sz="2400" dirty="0" err="1">
                <a:solidFill>
                  <a:schemeClr val="bg1"/>
                </a:solidFill>
              </a:rPr>
              <a:t>equation</a:t>
            </a:r>
            <a:endParaRPr lang="fi-FI" sz="2400" dirty="0">
              <a:solidFill>
                <a:schemeClr val="bg1"/>
              </a:solidFill>
            </a:endParaRPr>
          </a:p>
          <a:p>
            <a:pPr marL="400050" indent="-400050">
              <a:buAutoNum type="romanUcParenBoth"/>
            </a:pPr>
            <a:r>
              <a:rPr lang="fi-FI" sz="2400" dirty="0">
                <a:solidFill>
                  <a:schemeClr val="accent3">
                    <a:lumMod val="60000"/>
                    <a:lumOff val="40000"/>
                  </a:schemeClr>
                </a:solidFill>
              </a:rPr>
              <a:t> 	</a:t>
            </a:r>
            <a:r>
              <a:rPr lang="fi-FI" sz="2400" dirty="0" err="1">
                <a:solidFill>
                  <a:schemeClr val="accent3">
                    <a:lumMod val="60000"/>
                    <a:lumOff val="40000"/>
                  </a:schemeClr>
                </a:solidFill>
              </a:rPr>
              <a:t>Its</a:t>
            </a:r>
            <a:r>
              <a:rPr lang="fi-FI" sz="2400" dirty="0">
                <a:solidFill>
                  <a:schemeClr val="accent3">
                    <a:lumMod val="60000"/>
                    <a:lumOff val="40000"/>
                  </a:schemeClr>
                </a:solidFill>
              </a:rPr>
              <a:t> </a:t>
            </a:r>
            <a:r>
              <a:rPr lang="fi-FI" sz="2400" dirty="0" err="1">
                <a:solidFill>
                  <a:schemeClr val="accent3">
                    <a:lumMod val="60000"/>
                    <a:lumOff val="40000"/>
                  </a:schemeClr>
                </a:solidFill>
              </a:rPr>
              <a:t>first</a:t>
            </a:r>
            <a:r>
              <a:rPr lang="fi-FI" sz="2400" dirty="0">
                <a:solidFill>
                  <a:schemeClr val="accent3">
                    <a:lumMod val="60000"/>
                    <a:lumOff val="40000"/>
                  </a:schemeClr>
                </a:solidFill>
              </a:rPr>
              <a:t> </a:t>
            </a:r>
            <a:r>
              <a:rPr lang="fi-FI" sz="2400" dirty="0" err="1">
                <a:solidFill>
                  <a:schemeClr val="accent3">
                    <a:lumMod val="60000"/>
                    <a:lumOff val="40000"/>
                  </a:schemeClr>
                </a:solidFill>
              </a:rPr>
              <a:t>derivative</a:t>
            </a:r>
            <a:r>
              <a:rPr lang="fi-FI" sz="2400" dirty="0">
                <a:solidFill>
                  <a:schemeClr val="accent3">
                    <a:lumMod val="60000"/>
                    <a:lumOff val="40000"/>
                  </a:schemeClr>
                </a:solidFill>
              </a:rPr>
              <a:t> is </a:t>
            </a:r>
            <a:r>
              <a:rPr lang="fi-FI" sz="2400" dirty="0" err="1">
                <a:solidFill>
                  <a:schemeClr val="accent3">
                    <a:lumMod val="60000"/>
                    <a:lumOff val="40000"/>
                  </a:schemeClr>
                </a:solidFill>
              </a:rPr>
              <a:t>continuous</a:t>
            </a:r>
            <a:r>
              <a:rPr lang="fi-FI" sz="2400" dirty="0">
                <a:solidFill>
                  <a:schemeClr val="accent3">
                    <a:lumMod val="60000"/>
                    <a:lumOff val="40000"/>
                  </a:schemeClr>
                </a:solidFill>
              </a:rPr>
              <a:t> </a:t>
            </a:r>
            <a:r>
              <a:rPr lang="fi-FI" sz="2400" dirty="0" err="1">
                <a:solidFill>
                  <a:schemeClr val="accent3">
                    <a:lumMod val="60000"/>
                    <a:lumOff val="40000"/>
                  </a:schemeClr>
                </a:solidFill>
              </a:rPr>
              <a:t>everywhere</a:t>
            </a:r>
            <a:r>
              <a:rPr lang="fi-FI" sz="2400" dirty="0">
                <a:solidFill>
                  <a:schemeClr val="accent3">
                    <a:lumMod val="60000"/>
                    <a:lumOff val="40000"/>
                  </a:schemeClr>
                </a:solidFill>
              </a:rPr>
              <a:t> </a:t>
            </a:r>
            <a:r>
              <a:rPr lang="fi-FI" sz="2400" dirty="0" err="1">
                <a:solidFill>
                  <a:schemeClr val="accent3">
                    <a:lumMod val="60000"/>
                    <a:lumOff val="40000"/>
                  </a:schemeClr>
                </a:solidFill>
              </a:rPr>
              <a:t>except</a:t>
            </a:r>
            <a:r>
              <a:rPr lang="fi-FI" sz="2400" dirty="0">
                <a:solidFill>
                  <a:schemeClr val="accent3">
                    <a:lumMod val="60000"/>
                    <a:lumOff val="40000"/>
                  </a:schemeClr>
                </a:solidFill>
              </a:rPr>
              <a:t> at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boundaries</a:t>
            </a:r>
            <a:r>
              <a:rPr lang="fi-FI" sz="2400" dirty="0">
                <a:solidFill>
                  <a:schemeClr val="accent3">
                    <a:lumMod val="60000"/>
                    <a:lumOff val="40000"/>
                  </a:schemeClr>
                </a:solidFill>
              </a:rPr>
              <a:t> of </a:t>
            </a:r>
            <a:r>
              <a:rPr lang="fi-FI" sz="2400" dirty="0" err="1">
                <a:solidFill>
                  <a:schemeClr val="accent3">
                    <a:lumMod val="60000"/>
                    <a:lumOff val="40000"/>
                  </a:schemeClr>
                </a:solidFill>
              </a:rPr>
              <a:t>the</a:t>
            </a:r>
            <a:r>
              <a:rPr lang="fi-FI" sz="2400" dirty="0">
                <a:solidFill>
                  <a:schemeClr val="accent3">
                    <a:lumMod val="60000"/>
                    <a:lumOff val="40000"/>
                  </a:schemeClr>
                </a:solidFill>
              </a:rPr>
              <a:t> box.</a:t>
            </a:r>
          </a:p>
          <a:p>
            <a:pPr marL="400050" indent="-400050">
              <a:buAutoNum type="romanUcParenBoth"/>
            </a:pPr>
            <a:r>
              <a:rPr lang="fi-FI" sz="2400" dirty="0">
                <a:solidFill>
                  <a:schemeClr val="accent3">
                    <a:lumMod val="60000"/>
                    <a:lumOff val="40000"/>
                  </a:schemeClr>
                </a:solidFill>
              </a:rPr>
              <a:t> 	It </a:t>
            </a:r>
            <a:r>
              <a:rPr lang="fi-FI" sz="2400" dirty="0" err="1">
                <a:solidFill>
                  <a:schemeClr val="accent3">
                    <a:lumMod val="60000"/>
                    <a:lumOff val="40000"/>
                  </a:schemeClr>
                </a:solidFill>
              </a:rPr>
              <a:t>can</a:t>
            </a:r>
            <a:r>
              <a:rPr lang="fi-FI" sz="2400" dirty="0">
                <a:solidFill>
                  <a:schemeClr val="accent3">
                    <a:lumMod val="60000"/>
                    <a:lumOff val="40000"/>
                  </a:schemeClr>
                </a:solidFill>
              </a:rPr>
              <a:t> </a:t>
            </a:r>
            <a:r>
              <a:rPr lang="fi-FI" sz="2400" dirty="0" err="1">
                <a:solidFill>
                  <a:schemeClr val="accent3">
                    <a:lumMod val="60000"/>
                    <a:lumOff val="40000"/>
                  </a:schemeClr>
                </a:solidFill>
              </a:rPr>
              <a:t>be</a:t>
            </a:r>
            <a:r>
              <a:rPr lang="fi-FI" sz="2400" dirty="0">
                <a:solidFill>
                  <a:schemeClr val="accent3">
                    <a:lumMod val="60000"/>
                    <a:lumOff val="40000"/>
                  </a:schemeClr>
                </a:solidFill>
              </a:rPr>
              <a:t> </a:t>
            </a:r>
            <a:r>
              <a:rPr lang="fi-FI" sz="2400" dirty="0" err="1">
                <a:solidFill>
                  <a:schemeClr val="accent3">
                    <a:lumMod val="60000"/>
                    <a:lumOff val="40000"/>
                  </a:schemeClr>
                </a:solidFill>
              </a:rPr>
              <a:t>normilized</a:t>
            </a:r>
            <a:r>
              <a:rPr lang="fi-FI" sz="2400" dirty="0">
                <a:solidFill>
                  <a:schemeClr val="accent3">
                    <a:lumMod val="60000"/>
                    <a:lumOff val="40000"/>
                  </a:schemeClr>
                </a:solidFill>
              </a:rPr>
              <a:t>.</a:t>
            </a:r>
          </a:p>
          <a:p>
            <a:pPr marL="400050" indent="-400050">
              <a:buAutoNum type="romanUcParenBoth"/>
            </a:pPr>
            <a:endParaRPr lang="en-GB" sz="2400" dirty="0">
              <a:solidFill>
                <a:schemeClr val="bg1"/>
              </a:solidFill>
            </a:endParaRPr>
          </a:p>
        </p:txBody>
      </p:sp>
      <p:sp>
        <p:nvSpPr>
          <p:cNvPr id="12" name="Rounded Rectangle 12"/>
          <p:cNvSpPr/>
          <p:nvPr/>
        </p:nvSpPr>
        <p:spPr>
          <a:xfrm>
            <a:off x="6625883" y="4346501"/>
            <a:ext cx="4283122" cy="924394"/>
          </a:xfrm>
          <a:prstGeom prst="roundRect">
            <a:avLst/>
          </a:prstGeom>
          <a:solidFill>
            <a:schemeClr val="accent3">
              <a:lumMod val="20000"/>
              <a:lumOff val="80000"/>
            </a:schemeClr>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608679" y="4354471"/>
                <a:ext cx="422372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i-FI" b="0" i="1" smtClean="0">
                              <a:latin typeface="Cambria Math" panose="02040503050406030204" pitchFamily="18" charset="0"/>
                            </a:rPr>
                          </m:ctrlPr>
                        </m:sSubPr>
                        <m:e>
                          <m:r>
                            <a:rPr lang="en-GB" i="1" smtClean="0">
                              <a:latin typeface="Cambria Math" panose="02040503050406030204" pitchFamily="18" charset="0"/>
                            </a:rPr>
                            <m:t>𝜓</m:t>
                          </m:r>
                        </m:e>
                        <m:sub>
                          <m:r>
                            <a:rPr lang="fi-FI" b="0" i="1" smtClean="0">
                              <a:latin typeface="Cambria Math" panose="02040503050406030204" pitchFamily="18" charset="0"/>
                            </a:rPr>
                            <m:t>𝑛</m:t>
                          </m:r>
                        </m:sub>
                      </m:sSub>
                      <m:r>
                        <a:rPr lang="fi-FI" b="0" i="1" smtClean="0">
                          <a:latin typeface="Cambria Math" panose="02040503050406030204" pitchFamily="18" charset="0"/>
                        </a:rPr>
                        <m:t>(</m:t>
                      </m:r>
                      <m:r>
                        <a:rPr lang="fi-FI" b="0" i="1" smtClean="0">
                          <a:latin typeface="Cambria Math" panose="02040503050406030204" pitchFamily="18" charset="0"/>
                        </a:rPr>
                        <m:t>𝑥</m:t>
                      </m:r>
                      <m:r>
                        <a:rPr lang="fi-FI" b="0" i="1" smtClean="0">
                          <a:latin typeface="Cambria Math" panose="02040503050406030204" pitchFamily="18" charset="0"/>
                        </a:rPr>
                        <m:t>)=</m:t>
                      </m:r>
                      <m:rad>
                        <m:radPr>
                          <m:degHide m:val="on"/>
                          <m:ctrlPr>
                            <a:rPr lang="en-GB" i="1">
                              <a:latin typeface="Cambria Math" panose="02040503050406030204" pitchFamily="18" charset="0"/>
                            </a:rPr>
                          </m:ctrlPr>
                        </m:radPr>
                        <m:deg/>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𝐿</m:t>
                                  </m:r>
                                </m:den>
                              </m:f>
                            </m:e>
                          </m:d>
                        </m:e>
                      </m:rad>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𝑛</m:t>
                                  </m:r>
                                  <m:r>
                                    <a:rPr lang="en-GB" i="1">
                                      <a:latin typeface="Cambria Math" panose="02040503050406030204" pitchFamily="18" charset="0"/>
                                    </a:rPr>
                                    <m:t>𝜋</m:t>
                                  </m:r>
                                  <m:r>
                                    <a:rPr lang="en-GB" i="1">
                                      <a:latin typeface="Cambria Math" panose="02040503050406030204" pitchFamily="18" charset="0"/>
                                    </a:rPr>
                                    <m:t>𝑥</m:t>
                                  </m:r>
                                </m:num>
                                <m:den>
                                  <m:r>
                                    <a:rPr lang="en-GB" i="1">
                                      <a:latin typeface="Cambria Math" panose="02040503050406030204" pitchFamily="18" charset="0"/>
                                    </a:rPr>
                                    <m:t>𝐿</m:t>
                                  </m:r>
                                </m:den>
                              </m:f>
                            </m:e>
                          </m:d>
                          <m:r>
                            <a:rPr lang="en-GB" i="1">
                              <a:latin typeface="Cambria Math" panose="02040503050406030204" pitchFamily="18" charset="0"/>
                            </a:rPr>
                            <m:t>,</m:t>
                          </m:r>
                        </m:e>
                      </m:func>
                      <m:r>
                        <a:rPr lang="en-GB" i="1">
                          <a:latin typeface="Cambria Math" panose="02040503050406030204" pitchFamily="18" charset="0"/>
                        </a:rPr>
                        <m:t>        0≤</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𝐿</m:t>
                      </m:r>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6608679" y="4354471"/>
                <a:ext cx="4223720" cy="910699"/>
              </a:xfrm>
              <a:prstGeom prst="rect">
                <a:avLst/>
              </a:prstGeom>
              <a:blipFill>
                <a:blip r:embed="rId5"/>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75304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mc:AlternateContent xmlns:mc="http://schemas.openxmlformats.org/markup-compatibility/2006" xmlns:a14="http://schemas.microsoft.com/office/drawing/2010/main">
        <mc:Choice Requires="a14">
          <p:sp>
            <p:nvSpPr>
              <p:cNvPr id="15" name="TPQuestion"/>
              <p:cNvSpPr txBox="1">
                <a:spLocks/>
              </p:cNvSpPr>
              <p:nvPr/>
            </p:nvSpPr>
            <p:spPr>
              <a:xfrm>
                <a:off x="345042" y="142436"/>
                <a:ext cx="11374916" cy="1928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rPr>
                  <a:t>Discussion: Let’s look at a potential </a:t>
                </a:r>
                <a:r>
                  <a:rPr lang="en-GB" sz="2800" dirty="0" err="1">
                    <a:solidFill>
                      <a:schemeClr val="bg1"/>
                    </a:solidFill>
                  </a:rPr>
                  <a:t>wavefunction</a:t>
                </a:r>
                <a:r>
                  <a:rPr lang="en-GB" sz="2800" dirty="0">
                    <a:solidFill>
                      <a:schemeClr val="bg1"/>
                    </a:solidFill>
                  </a:rPr>
                  <a:t> </a:t>
                </a:r>
                <a14:m>
                  <m:oMath xmlns:m="http://schemas.openxmlformats.org/officeDocument/2006/math">
                    <m:r>
                      <a:rPr lang="fi-FI" sz="2800" i="1">
                        <a:solidFill>
                          <a:schemeClr val="bg1"/>
                        </a:solidFill>
                        <a:latin typeface="Cambria Math" panose="02040503050406030204" pitchFamily="18" charset="0"/>
                      </a:rPr>
                      <m:t>𝜓</m:t>
                    </m:r>
                    <m:r>
                      <a:rPr lang="fi-FI" sz="2800" i="1">
                        <a:solidFill>
                          <a:schemeClr val="bg1"/>
                        </a:solidFill>
                        <a:latin typeface="Cambria Math" panose="02040503050406030204" pitchFamily="18" charset="0"/>
                      </a:rPr>
                      <m:t>(</m:t>
                    </m:r>
                    <m:r>
                      <a:rPr lang="fi-FI" sz="2800" i="1">
                        <a:solidFill>
                          <a:schemeClr val="bg1"/>
                        </a:solidFill>
                        <a:latin typeface="Cambria Math" panose="02040503050406030204" pitchFamily="18" charset="0"/>
                      </a:rPr>
                      <m:t>𝑥</m:t>
                    </m:r>
                    <m:r>
                      <a:rPr lang="fi-FI" sz="2800" i="1">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𝑁</m:t>
                    </m:r>
                    <m:r>
                      <a:rPr lang="fi-FI" sz="2800" b="0" i="1" smtClean="0">
                        <a:solidFill>
                          <a:schemeClr val="bg1"/>
                        </a:solidFill>
                        <a:latin typeface="Cambria Math" panose="02040503050406030204" pitchFamily="18" charset="0"/>
                      </a:rPr>
                      <m:t>𝑥</m:t>
                    </m:r>
                    <m:d>
                      <m:dPr>
                        <m:ctrlPr>
                          <a:rPr lang="fi-FI" sz="2800" i="1">
                            <a:solidFill>
                              <a:schemeClr val="bg1"/>
                            </a:solidFill>
                            <a:latin typeface="Cambria Math" panose="02040503050406030204" pitchFamily="18" charset="0"/>
                          </a:rPr>
                        </m:ctrlPr>
                      </m:dPr>
                      <m:e>
                        <m:r>
                          <a:rPr lang="en-GB" sz="2800" b="0" i="1" smtClean="0">
                            <a:solidFill>
                              <a:schemeClr val="bg1"/>
                            </a:solidFill>
                            <a:latin typeface="Cambria Math" panose="02040503050406030204" pitchFamily="18" charset="0"/>
                          </a:rPr>
                          <m:t>𝐿</m:t>
                        </m:r>
                        <m:r>
                          <a:rPr lang="en-GB" sz="2800" b="0" i="1" smtClean="0">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𝑥</m:t>
                        </m:r>
                      </m:e>
                    </m:d>
                  </m:oMath>
                </a14:m>
                <a:r>
                  <a:rPr lang="en-GB" sz="2800" dirty="0">
                    <a:solidFill>
                      <a:schemeClr val="bg1"/>
                    </a:solidFill>
                  </a:rPr>
                  <a:t> in an infinitely deep box, where N is a normalization constant. Which of the following are true?</a:t>
                </a:r>
                <a:endParaRPr lang="en-GB" sz="2800" dirty="0"/>
              </a:p>
            </p:txBody>
          </p:sp>
        </mc:Choice>
        <mc:Fallback xmlns="">
          <p:sp>
            <p:nvSpPr>
              <p:cNvPr id="15" name="TPQuestion"/>
              <p:cNvSpPr txBox="1">
                <a:spLocks noRot="1" noChangeAspect="1" noMove="1" noResize="1" noEditPoints="1" noAdjustHandles="1" noChangeArrowheads="1" noChangeShapeType="1" noTextEdit="1"/>
              </p:cNvSpPr>
              <p:nvPr/>
            </p:nvSpPr>
            <p:spPr>
              <a:xfrm>
                <a:off x="345042" y="142436"/>
                <a:ext cx="11374916" cy="1928763"/>
              </a:xfrm>
              <a:prstGeom prst="rect">
                <a:avLst/>
              </a:prstGeom>
              <a:blipFill>
                <a:blip r:embed="rId4"/>
                <a:stretch>
                  <a:fillRect l="-1125"/>
                </a:stretch>
              </a:blipFill>
            </p:spPr>
            <p:txBody>
              <a:bodyPr/>
              <a:lstStyle/>
              <a:p>
                <a:r>
                  <a:rPr lang="fi-FI">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749146" y="2038177"/>
                <a:ext cx="11442854" cy="2464393"/>
              </a:xfrm>
              <a:prstGeom prst="rect">
                <a:avLst/>
              </a:prstGeom>
            </p:spPr>
            <p:txBody>
              <a:bodyPr wrap="square">
                <a:spAutoFit/>
              </a:bodyPr>
              <a:lstStyle/>
              <a:p>
                <a:pPr marL="400050" indent="-400050">
                  <a:buAutoNum type="romanUcParenBoth"/>
                </a:pP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probability</a:t>
                </a:r>
                <a:r>
                  <a:rPr lang="fi-FI" sz="2400" dirty="0">
                    <a:solidFill>
                      <a:schemeClr val="bg1"/>
                    </a:solidFill>
                  </a:rPr>
                  <a:t> </a:t>
                </a:r>
                <a:r>
                  <a:rPr lang="fi-FI" sz="2400" dirty="0" err="1">
                    <a:solidFill>
                      <a:schemeClr val="bg1"/>
                    </a:solidFill>
                  </a:rPr>
                  <a:t>density</a:t>
                </a:r>
                <a:r>
                  <a:rPr lang="fi-FI" sz="2400" dirty="0">
                    <a:solidFill>
                      <a:schemeClr val="bg1"/>
                    </a:solidFill>
                  </a:rPr>
                  <a:t> </a:t>
                </a:r>
                <a:r>
                  <a:rPr lang="fi-FI" sz="2400" dirty="0" err="1">
                    <a:solidFill>
                      <a:schemeClr val="bg1"/>
                    </a:solidFill>
                  </a:rPr>
                  <a:t>has</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form</a:t>
                </a:r>
                <a:r>
                  <a:rPr lang="fi-FI" sz="2400" dirty="0">
                    <a:solidFill>
                      <a:schemeClr val="bg1"/>
                    </a:solidFill>
                  </a:rPr>
                  <a:t> </a:t>
                </a:r>
                <a14:m>
                  <m:oMath xmlns:m="http://schemas.openxmlformats.org/officeDocument/2006/math">
                    <m:sSup>
                      <m:sSupPr>
                        <m:ctrlPr>
                          <a:rPr lang="fi-FI" sz="2400" b="0" i="1" smtClean="0">
                            <a:solidFill>
                              <a:schemeClr val="bg1"/>
                            </a:solidFill>
                            <a:latin typeface="Cambria Math" panose="02040503050406030204" pitchFamily="18" charset="0"/>
                          </a:rPr>
                        </m:ctrlPr>
                      </m:sSupPr>
                      <m:e>
                        <m:d>
                          <m:dPr>
                            <m:begChr m:val="|"/>
                            <m:endChr m:val="|"/>
                            <m:ctrlPr>
                              <a:rPr lang="fi-FI" sz="2400" b="0" i="1" smtClean="0">
                                <a:solidFill>
                                  <a:schemeClr val="bg1"/>
                                </a:solidFill>
                                <a:latin typeface="Cambria Math" panose="02040503050406030204" pitchFamily="18" charset="0"/>
                              </a:rPr>
                            </m:ctrlPr>
                          </m:dPr>
                          <m:e>
                            <m:r>
                              <a:rPr lang="en-GB" sz="2400" b="0" i="1" smtClean="0">
                                <a:solidFill>
                                  <a:schemeClr val="bg1"/>
                                </a:solidFill>
                                <a:latin typeface="Cambria Math" panose="02040503050406030204" pitchFamily="18" charset="0"/>
                              </a:rPr>
                              <m:t>𝑁</m:t>
                            </m:r>
                            <m:r>
                              <a:rPr lang="fi-FI" sz="2400" b="0" i="1" smtClean="0">
                                <a:solidFill>
                                  <a:schemeClr val="bg1"/>
                                </a:solidFill>
                                <a:latin typeface="Cambria Math" panose="02040503050406030204" pitchFamily="18" charset="0"/>
                              </a:rPr>
                              <m:t>𝑥</m:t>
                            </m:r>
                            <m:d>
                              <m:dPr>
                                <m:ctrlPr>
                                  <a:rPr lang="fi-FI"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𝐿</m:t>
                                </m:r>
                                <m:r>
                                  <a:rPr lang="fi-FI" sz="2400" b="0" i="1" smtClean="0">
                                    <a:solidFill>
                                      <a:schemeClr val="bg1"/>
                                    </a:solidFill>
                                    <a:latin typeface="Cambria Math" panose="02040503050406030204" pitchFamily="18" charset="0"/>
                                  </a:rPr>
                                  <m:t>−</m:t>
                                </m:r>
                                <m:r>
                                  <a:rPr lang="fi-FI" sz="2400" b="0" i="1" smtClean="0">
                                    <a:solidFill>
                                      <a:schemeClr val="bg1"/>
                                    </a:solidFill>
                                    <a:latin typeface="Cambria Math" panose="02040503050406030204" pitchFamily="18" charset="0"/>
                                  </a:rPr>
                                  <m:t>𝑥</m:t>
                                </m:r>
                              </m:e>
                            </m:d>
                          </m:e>
                        </m:d>
                      </m:e>
                      <m:sup>
                        <m:r>
                          <a:rPr lang="fi-FI" sz="2400" b="0" i="1" smtClean="0">
                            <a:solidFill>
                              <a:schemeClr val="bg1"/>
                            </a:solidFill>
                            <a:latin typeface="Cambria Math" panose="02040503050406030204" pitchFamily="18" charset="0"/>
                          </a:rPr>
                          <m:t>2</m:t>
                        </m:r>
                      </m:sup>
                    </m:sSup>
                  </m:oMath>
                </a14:m>
                <a:r>
                  <a:rPr lang="fi-FI" sz="2400" dirty="0">
                    <a:solidFill>
                      <a:schemeClr val="bg1"/>
                    </a:solidFill>
                  </a:rPr>
                  <a:t>.</a:t>
                </a:r>
              </a:p>
              <a:p>
                <a:pPr marL="400050" indent="-400050">
                  <a:buAutoNum type="romanUcParenBoth"/>
                </a:pPr>
                <a:r>
                  <a:rPr lang="fi-FI" sz="2400" dirty="0">
                    <a:solidFill>
                      <a:schemeClr val="bg1"/>
                    </a:solidFill>
                  </a:rPr>
                  <a:t>	If </a:t>
                </a:r>
                <a:r>
                  <a:rPr lang="fi-FI" sz="2400" dirty="0" err="1">
                    <a:solidFill>
                      <a:schemeClr val="bg1"/>
                    </a:solidFill>
                  </a:rPr>
                  <a:t>you</a:t>
                </a:r>
                <a:r>
                  <a:rPr lang="fi-FI" sz="2400" dirty="0">
                    <a:solidFill>
                      <a:schemeClr val="bg1"/>
                    </a:solidFill>
                  </a:rPr>
                  <a:t> </a:t>
                </a:r>
                <a:r>
                  <a:rPr lang="fi-FI" sz="2400" dirty="0" err="1">
                    <a:solidFill>
                      <a:schemeClr val="bg1"/>
                    </a:solidFill>
                  </a:rPr>
                  <a:t>measure</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energy</a:t>
                </a:r>
                <a:r>
                  <a:rPr lang="fi-FI" sz="2400" dirty="0">
                    <a:solidFill>
                      <a:schemeClr val="bg1"/>
                    </a:solidFill>
                  </a:rPr>
                  <a:t> of </a:t>
                </a:r>
                <a:r>
                  <a:rPr lang="fi-FI" sz="2400" dirty="0" err="1">
                    <a:solidFill>
                      <a:schemeClr val="bg1"/>
                    </a:solidFill>
                  </a:rPr>
                  <a:t>the</a:t>
                </a:r>
                <a:r>
                  <a:rPr lang="fi-FI" sz="2400" dirty="0">
                    <a:solidFill>
                      <a:schemeClr val="bg1"/>
                    </a:solidFill>
                  </a:rPr>
                  <a:t> </a:t>
                </a:r>
                <a:r>
                  <a:rPr lang="fi-FI" sz="2400" dirty="0" err="1">
                    <a:solidFill>
                      <a:schemeClr val="bg1"/>
                    </a:solidFill>
                  </a:rPr>
                  <a:t>particle</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probability</a:t>
                </a:r>
                <a:r>
                  <a:rPr lang="fi-FI" sz="2400" dirty="0">
                    <a:solidFill>
                      <a:schemeClr val="bg1"/>
                    </a:solidFill>
                  </a:rPr>
                  <a:t> of </a:t>
                </a:r>
                <a:r>
                  <a:rPr lang="fi-FI" sz="2400" dirty="0" err="1">
                    <a:solidFill>
                      <a:schemeClr val="bg1"/>
                    </a:solidFill>
                  </a:rPr>
                  <a:t>obtaining</a:t>
                </a:r>
                <a:r>
                  <a:rPr lang="fi-FI" sz="2400" dirty="0">
                    <a:solidFill>
                      <a:schemeClr val="bg1"/>
                    </a:solidFill>
                  </a:rPr>
                  <a:t> </a:t>
                </a:r>
                <a14:m>
                  <m:oMath xmlns:m="http://schemas.openxmlformats.org/officeDocument/2006/math">
                    <m:sSub>
                      <m:sSubPr>
                        <m:ctrlPr>
                          <a:rPr lang="fi-FI" sz="2400" b="0" i="1" smtClean="0">
                            <a:solidFill>
                              <a:schemeClr val="bg1"/>
                            </a:solidFill>
                            <a:latin typeface="Cambria Math" panose="02040503050406030204" pitchFamily="18" charset="0"/>
                          </a:rPr>
                        </m:ctrlPr>
                      </m:sSubPr>
                      <m:e>
                        <m:r>
                          <a:rPr lang="fi-FI" sz="2400" b="0" i="1" smtClean="0">
                            <a:solidFill>
                              <a:schemeClr val="bg1"/>
                            </a:solidFill>
                            <a:latin typeface="Cambria Math" panose="02040503050406030204" pitchFamily="18" charset="0"/>
                          </a:rPr>
                          <m:t>𝐸</m:t>
                        </m:r>
                      </m:e>
                      <m:sub>
                        <m:r>
                          <a:rPr lang="fi-FI" sz="2400" b="0" i="1" smtClean="0">
                            <a:solidFill>
                              <a:schemeClr val="bg1"/>
                            </a:solidFill>
                            <a:latin typeface="Cambria Math" panose="02040503050406030204" pitchFamily="18" charset="0"/>
                          </a:rPr>
                          <m:t>1</m:t>
                        </m:r>
                      </m:sub>
                    </m:sSub>
                  </m:oMath>
                </a14:m>
                <a:r>
                  <a:rPr lang="fi-FI" sz="2400" dirty="0">
                    <a:solidFill>
                      <a:schemeClr val="bg1"/>
                    </a:solidFill>
                  </a:rPr>
                  <a:t>is </a:t>
                </a:r>
                <a14:m>
                  <m:oMath xmlns:m="http://schemas.openxmlformats.org/officeDocument/2006/math">
                    <m:sSup>
                      <m:sSupPr>
                        <m:ctrlPr>
                          <a:rPr lang="fi-FI" sz="2400" b="0" i="1" smtClean="0">
                            <a:solidFill>
                              <a:schemeClr val="bg1"/>
                            </a:solidFill>
                            <a:latin typeface="Cambria Math" panose="02040503050406030204" pitchFamily="18" charset="0"/>
                          </a:rPr>
                        </m:ctrlPr>
                      </m:sSupPr>
                      <m:e>
                        <m:d>
                          <m:dPr>
                            <m:begChr m:val="|"/>
                            <m:endChr m:val="|"/>
                            <m:ctrlPr>
                              <a:rPr lang="fi-FI" sz="2400" b="0" i="1" smtClean="0">
                                <a:solidFill>
                                  <a:schemeClr val="bg1"/>
                                </a:solidFill>
                                <a:latin typeface="Cambria Math" panose="02040503050406030204" pitchFamily="18" charset="0"/>
                              </a:rPr>
                            </m:ctrlPr>
                          </m:dPr>
                          <m:e>
                            <m:nary>
                              <m:naryPr>
                                <m:limLoc m:val="undOvr"/>
                                <m:ctrlPr>
                                  <a:rPr lang="fi-FI" sz="2400" i="1" smtClean="0">
                                    <a:solidFill>
                                      <a:schemeClr val="bg1"/>
                                    </a:solidFill>
                                    <a:latin typeface="Cambria Math" panose="02040503050406030204" pitchFamily="18" charset="0"/>
                                  </a:rPr>
                                </m:ctrlPr>
                              </m:naryPr>
                              <m:sub>
                                <m:r>
                                  <m:rPr>
                                    <m:brk m:alnAt="24"/>
                                  </m:rPr>
                                  <a:rPr lang="fi-FI" sz="2400" b="0" i="1" smtClean="0">
                                    <a:solidFill>
                                      <a:schemeClr val="bg1"/>
                                    </a:solidFill>
                                    <a:latin typeface="Cambria Math" panose="02040503050406030204" pitchFamily="18" charset="0"/>
                                  </a:rPr>
                                  <m:t>0</m:t>
                                </m:r>
                              </m:sub>
                              <m:sup>
                                <m:r>
                                  <a:rPr lang="fi-FI" sz="2400" b="0" i="1" smtClean="0">
                                    <a:solidFill>
                                      <a:schemeClr val="bg1"/>
                                    </a:solidFill>
                                    <a:latin typeface="Cambria Math" panose="02040503050406030204" pitchFamily="18" charset="0"/>
                                  </a:rPr>
                                  <m:t>𝐿</m:t>
                                </m:r>
                              </m:sup>
                              <m:e>
                                <m:func>
                                  <m:funcPr>
                                    <m:ctrlPr>
                                      <a:rPr lang="fi-FI" sz="2400" b="0" i="1" smtClean="0">
                                        <a:solidFill>
                                          <a:schemeClr val="bg1"/>
                                        </a:solidFill>
                                        <a:latin typeface="Cambria Math" panose="02040503050406030204" pitchFamily="18" charset="0"/>
                                      </a:rPr>
                                    </m:ctrlPr>
                                  </m:funcPr>
                                  <m:fName>
                                    <m:rad>
                                      <m:radPr>
                                        <m:degHide m:val="on"/>
                                        <m:ctrlPr>
                                          <a:rPr lang="fi-FI" sz="2400" b="0" i="1" smtClean="0">
                                            <a:solidFill>
                                              <a:schemeClr val="bg1"/>
                                            </a:solidFill>
                                            <a:latin typeface="Cambria Math" panose="02040503050406030204" pitchFamily="18" charset="0"/>
                                          </a:rPr>
                                        </m:ctrlPr>
                                      </m:radPr>
                                      <m:deg/>
                                      <m:e>
                                        <m:f>
                                          <m:fPr>
                                            <m:ctrlPr>
                                              <a:rPr lang="fi-FI"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2</m:t>
                                            </m:r>
                                          </m:num>
                                          <m:den>
                                            <m:r>
                                              <a:rPr lang="en-US" sz="2400" b="0" i="1" smtClean="0">
                                                <a:solidFill>
                                                  <a:schemeClr val="bg1"/>
                                                </a:solidFill>
                                                <a:latin typeface="Cambria Math" panose="02040503050406030204" pitchFamily="18" charset="0"/>
                                              </a:rPr>
                                              <m:t>𝐿</m:t>
                                            </m:r>
                                          </m:den>
                                        </m:f>
                                      </m:e>
                                    </m:rad>
                                    <m:r>
                                      <m:rPr>
                                        <m:sty m:val="p"/>
                                      </m:rPr>
                                      <a:rPr lang="fi-FI" sz="2400" b="0" i="0" smtClean="0">
                                        <a:solidFill>
                                          <a:schemeClr val="bg1"/>
                                        </a:solidFill>
                                        <a:latin typeface="Cambria Math" panose="02040503050406030204" pitchFamily="18" charset="0"/>
                                      </a:rPr>
                                      <m:t>sin</m:t>
                                    </m:r>
                                  </m:fName>
                                  <m:e>
                                    <m:d>
                                      <m:dPr>
                                        <m:ctrlPr>
                                          <a:rPr lang="fi-FI" sz="2400" b="0" i="1" smtClean="0">
                                            <a:solidFill>
                                              <a:schemeClr val="bg1"/>
                                            </a:solidFill>
                                            <a:latin typeface="Cambria Math" panose="02040503050406030204" pitchFamily="18" charset="0"/>
                                          </a:rPr>
                                        </m:ctrlPr>
                                      </m:dPr>
                                      <m:e>
                                        <m:f>
                                          <m:fPr>
                                            <m:ctrlPr>
                                              <a:rPr lang="fi-FI" sz="2400" b="0" i="1" smtClean="0">
                                                <a:solidFill>
                                                  <a:schemeClr val="bg1"/>
                                                </a:solidFill>
                                                <a:latin typeface="Cambria Math" panose="02040503050406030204" pitchFamily="18" charset="0"/>
                                              </a:rPr>
                                            </m:ctrlPr>
                                          </m:fPr>
                                          <m:num>
                                            <m:r>
                                              <a:rPr lang="fi-FI" sz="2400" b="0" i="1" smtClean="0">
                                                <a:solidFill>
                                                  <a:schemeClr val="bg1"/>
                                                </a:solidFill>
                                                <a:latin typeface="Cambria Math" panose="02040503050406030204" pitchFamily="18" charset="0"/>
                                              </a:rPr>
                                              <m:t>𝜋</m:t>
                                            </m:r>
                                            <m:r>
                                              <a:rPr lang="fi-FI" sz="2400" b="0" i="1" smtClean="0">
                                                <a:solidFill>
                                                  <a:schemeClr val="bg1"/>
                                                </a:solidFill>
                                                <a:latin typeface="Cambria Math" panose="02040503050406030204" pitchFamily="18" charset="0"/>
                                              </a:rPr>
                                              <m:t>𝑥</m:t>
                                            </m:r>
                                          </m:num>
                                          <m:den>
                                            <m:r>
                                              <a:rPr lang="fi-FI" sz="2400" b="0" i="1" smtClean="0">
                                                <a:solidFill>
                                                  <a:schemeClr val="bg1"/>
                                                </a:solidFill>
                                                <a:latin typeface="Cambria Math" panose="02040503050406030204" pitchFamily="18" charset="0"/>
                                              </a:rPr>
                                              <m:t>𝐿</m:t>
                                            </m:r>
                                          </m:den>
                                        </m:f>
                                      </m:e>
                                    </m:d>
                                  </m:e>
                                </m:func>
                                <m:r>
                                  <a:rPr lang="fi-FI" sz="2400" b="0" i="1" smtClean="0">
                                    <a:solidFill>
                                      <a:schemeClr val="bg1"/>
                                    </a:solidFill>
                                    <a:latin typeface="Cambria Math" panose="02040503050406030204" pitchFamily="18" charset="0"/>
                                  </a:rPr>
                                  <m:t>𝑁𝑥</m:t>
                                </m:r>
                                <m:d>
                                  <m:dPr>
                                    <m:ctrlPr>
                                      <a:rPr lang="fi-FI"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𝐿</m:t>
                                    </m:r>
                                    <m:r>
                                      <a:rPr lang="fi-FI" sz="2400" b="0" i="1" smtClean="0">
                                        <a:solidFill>
                                          <a:schemeClr val="bg1"/>
                                        </a:solidFill>
                                        <a:latin typeface="Cambria Math" panose="02040503050406030204" pitchFamily="18" charset="0"/>
                                      </a:rPr>
                                      <m:t>−</m:t>
                                    </m:r>
                                    <m:r>
                                      <a:rPr lang="fi-FI" sz="2400" b="0" i="1" smtClean="0">
                                        <a:solidFill>
                                          <a:schemeClr val="bg1"/>
                                        </a:solidFill>
                                        <a:latin typeface="Cambria Math" panose="02040503050406030204" pitchFamily="18" charset="0"/>
                                      </a:rPr>
                                      <m:t>𝑥</m:t>
                                    </m:r>
                                  </m:e>
                                </m:d>
                              </m:e>
                            </m:nary>
                            <m:r>
                              <m:rPr>
                                <m:sty m:val="p"/>
                              </m:rPr>
                              <a:rPr lang="fi-FI" sz="2400">
                                <a:solidFill>
                                  <a:schemeClr val="bg1"/>
                                </a:solidFill>
                                <a:latin typeface="Cambria Math" panose="02040503050406030204" pitchFamily="18" charset="0"/>
                              </a:rPr>
                              <m:t>d</m:t>
                            </m:r>
                            <m:r>
                              <a:rPr lang="fi-FI" sz="2400" i="1">
                                <a:solidFill>
                                  <a:schemeClr val="bg1"/>
                                </a:solidFill>
                                <a:latin typeface="Cambria Math" panose="02040503050406030204" pitchFamily="18" charset="0"/>
                              </a:rPr>
                              <m:t>𝑥</m:t>
                            </m:r>
                          </m:e>
                        </m:d>
                      </m:e>
                      <m:sup>
                        <m:r>
                          <a:rPr lang="fi-FI" sz="2400" b="0" i="1" smtClean="0">
                            <a:solidFill>
                              <a:schemeClr val="bg1"/>
                            </a:solidFill>
                            <a:latin typeface="Cambria Math" panose="02040503050406030204" pitchFamily="18" charset="0"/>
                          </a:rPr>
                          <m:t>2</m:t>
                        </m:r>
                      </m:sup>
                    </m:sSup>
                  </m:oMath>
                </a14:m>
                <a:endParaRPr lang="fi-FI" sz="2400" dirty="0">
                  <a:solidFill>
                    <a:schemeClr val="bg1"/>
                  </a:solidFill>
                </a:endParaRPr>
              </a:p>
              <a:p>
                <a:pPr marL="400050" indent="-400050">
                  <a:buAutoNum type="romanUcParenBoth"/>
                </a:pP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probability</a:t>
                </a:r>
                <a:r>
                  <a:rPr lang="fi-FI" sz="2400" dirty="0">
                    <a:solidFill>
                      <a:schemeClr val="bg1"/>
                    </a:solidFill>
                  </a:rPr>
                  <a:t> of </a:t>
                </a:r>
                <a:r>
                  <a:rPr lang="fi-FI" sz="2400" dirty="0" err="1">
                    <a:solidFill>
                      <a:schemeClr val="bg1"/>
                    </a:solidFill>
                  </a:rPr>
                  <a:t>finding</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particle</a:t>
                </a:r>
                <a:r>
                  <a:rPr lang="fi-FI" sz="2400" dirty="0">
                    <a:solidFill>
                      <a:schemeClr val="bg1"/>
                    </a:solidFill>
                  </a:rPr>
                  <a:t> </a:t>
                </a:r>
                <a:r>
                  <a:rPr lang="fi-FI" sz="2400" dirty="0" err="1">
                    <a:solidFill>
                      <a:schemeClr val="bg1"/>
                    </a:solidFill>
                  </a:rPr>
                  <a:t>between</a:t>
                </a:r>
                <a:r>
                  <a:rPr lang="fi-FI" sz="2400" dirty="0">
                    <a:solidFill>
                      <a:schemeClr val="bg1"/>
                    </a:solidFill>
                  </a:rPr>
                  <a:t> </a:t>
                </a:r>
                <a14:m>
                  <m:oMath xmlns:m="http://schemas.openxmlformats.org/officeDocument/2006/math">
                    <m:r>
                      <a:rPr lang="fi-FI" sz="2400" dirty="0">
                        <a:solidFill>
                          <a:schemeClr val="bg1"/>
                        </a:solidFill>
                        <a:latin typeface="Cambria Math" panose="02040503050406030204" pitchFamily="18" charset="0"/>
                      </a:rPr>
                      <m:t>[</m:t>
                    </m:r>
                    <m:r>
                      <a:rPr lang="fi-FI" sz="2400" i="1" dirty="0" smtClean="0">
                        <a:solidFill>
                          <a:schemeClr val="bg1"/>
                        </a:solidFill>
                        <a:latin typeface="Cambria Math" panose="02040503050406030204" pitchFamily="18" charset="0"/>
                      </a:rPr>
                      <m:t>𝑥</m:t>
                    </m:r>
                    <m:r>
                      <a:rPr lang="fi-FI" sz="2400" i="1" dirty="0" smtClean="0">
                        <a:solidFill>
                          <a:schemeClr val="bg1"/>
                        </a:solidFill>
                        <a:latin typeface="Cambria Math" panose="02040503050406030204" pitchFamily="18" charset="0"/>
                      </a:rPr>
                      <m:t>, </m:t>
                    </m:r>
                    <m:r>
                      <a:rPr lang="fi-FI" sz="2400" i="1" dirty="0" err="1" smtClean="0">
                        <a:solidFill>
                          <a:schemeClr val="bg1"/>
                        </a:solidFill>
                        <a:latin typeface="Cambria Math" panose="02040503050406030204" pitchFamily="18" charset="0"/>
                      </a:rPr>
                      <m:t>𝑥</m:t>
                    </m:r>
                    <m:r>
                      <a:rPr lang="fi-FI" sz="2400" i="1" dirty="0" err="1" smtClean="0">
                        <a:solidFill>
                          <a:schemeClr val="bg1"/>
                        </a:solidFill>
                        <a:latin typeface="Cambria Math" panose="02040503050406030204" pitchFamily="18" charset="0"/>
                      </a:rPr>
                      <m:t>+</m:t>
                    </m:r>
                    <m:r>
                      <m:rPr>
                        <m:sty m:val="p"/>
                      </m:rPr>
                      <a:rPr lang="fi-FI" sz="2400" i="0" dirty="0" err="1" smtClean="0">
                        <a:solidFill>
                          <a:schemeClr val="bg1"/>
                        </a:solidFill>
                        <a:latin typeface="Cambria Math" panose="02040503050406030204" pitchFamily="18" charset="0"/>
                      </a:rPr>
                      <m:t>d</m:t>
                    </m:r>
                    <m:r>
                      <a:rPr lang="fi-FI" sz="2400" i="1" dirty="0" err="1" smtClean="0">
                        <a:solidFill>
                          <a:schemeClr val="bg1"/>
                        </a:solidFill>
                        <a:latin typeface="Cambria Math" panose="02040503050406030204" pitchFamily="18" charset="0"/>
                      </a:rPr>
                      <m:t>𝑥</m:t>
                    </m:r>
                    <m:r>
                      <a:rPr lang="fi-FI" sz="2400" b="0" i="1" dirty="0" smtClean="0">
                        <a:solidFill>
                          <a:schemeClr val="bg1"/>
                        </a:solidFill>
                        <a:latin typeface="Cambria Math" panose="02040503050406030204" pitchFamily="18" charset="0"/>
                      </a:rPr>
                      <m:t>]</m:t>
                    </m:r>
                  </m:oMath>
                </a14:m>
                <a:r>
                  <a:rPr lang="fi-FI" sz="2400" dirty="0">
                    <a:solidFill>
                      <a:schemeClr val="bg1"/>
                    </a:solidFill>
                  </a:rPr>
                  <a:t> is </a:t>
                </a:r>
                <a14:m>
                  <m:oMath xmlns:m="http://schemas.openxmlformats.org/officeDocument/2006/math">
                    <m:sSup>
                      <m:sSupPr>
                        <m:ctrlPr>
                          <a:rPr lang="fi-FI" sz="2400" i="1">
                            <a:solidFill>
                              <a:schemeClr val="bg1"/>
                            </a:solidFill>
                            <a:latin typeface="Cambria Math" panose="02040503050406030204" pitchFamily="18" charset="0"/>
                          </a:rPr>
                        </m:ctrlPr>
                      </m:sSupPr>
                      <m:e>
                        <m:r>
                          <a:rPr lang="fi-FI" sz="2400" b="0" i="1" smtClean="0">
                            <a:solidFill>
                              <a:schemeClr val="bg1"/>
                            </a:solidFill>
                            <a:latin typeface="Cambria Math" panose="02040503050406030204" pitchFamily="18" charset="0"/>
                          </a:rPr>
                          <m:t>𝑥</m:t>
                        </m:r>
                        <m:d>
                          <m:dPr>
                            <m:begChr m:val="|"/>
                            <m:endChr m:val="|"/>
                            <m:ctrlPr>
                              <a:rPr lang="fi-FI" sz="2400" i="1">
                                <a:solidFill>
                                  <a:schemeClr val="bg1"/>
                                </a:solidFill>
                                <a:latin typeface="Cambria Math" panose="02040503050406030204" pitchFamily="18" charset="0"/>
                              </a:rPr>
                            </m:ctrlPr>
                          </m:dPr>
                          <m:e>
                            <m:r>
                              <a:rPr lang="en-GB" sz="2400" b="0" i="1" smtClean="0">
                                <a:solidFill>
                                  <a:schemeClr val="bg1"/>
                                </a:solidFill>
                                <a:latin typeface="Cambria Math" panose="02040503050406030204" pitchFamily="18" charset="0"/>
                              </a:rPr>
                              <m:t>𝑁</m:t>
                            </m:r>
                            <m:r>
                              <a:rPr lang="fi-FI" sz="2400" i="1">
                                <a:solidFill>
                                  <a:schemeClr val="bg1"/>
                                </a:solidFill>
                                <a:latin typeface="Cambria Math" panose="02040503050406030204" pitchFamily="18" charset="0"/>
                              </a:rPr>
                              <m:t>𝑥</m:t>
                            </m:r>
                            <m:d>
                              <m:dPr>
                                <m:ctrlPr>
                                  <a:rPr lang="fi-FI" sz="2400" i="1">
                                    <a:solidFill>
                                      <a:schemeClr val="bg1"/>
                                    </a:solidFill>
                                    <a:latin typeface="Cambria Math" panose="02040503050406030204" pitchFamily="18" charset="0"/>
                                  </a:rPr>
                                </m:ctrlPr>
                              </m:dPr>
                              <m:e>
                                <m:r>
                                  <a:rPr lang="fi-FI" sz="2400" i="1">
                                    <a:solidFill>
                                      <a:schemeClr val="bg1"/>
                                    </a:solidFill>
                                    <a:latin typeface="Cambria Math" panose="02040503050406030204" pitchFamily="18" charset="0"/>
                                  </a:rPr>
                                  <m:t>𝐿</m:t>
                                </m:r>
                                <m:r>
                                  <a:rPr lang="fi-FI" sz="2400" i="1">
                                    <a:solidFill>
                                      <a:schemeClr val="bg1"/>
                                    </a:solidFill>
                                    <a:latin typeface="Cambria Math" panose="02040503050406030204" pitchFamily="18" charset="0"/>
                                  </a:rPr>
                                  <m:t>−</m:t>
                                </m:r>
                                <m:r>
                                  <a:rPr lang="fi-FI" sz="2400" i="1">
                                    <a:solidFill>
                                      <a:schemeClr val="bg1"/>
                                    </a:solidFill>
                                    <a:latin typeface="Cambria Math" panose="02040503050406030204" pitchFamily="18" charset="0"/>
                                  </a:rPr>
                                  <m:t>𝑥</m:t>
                                </m:r>
                              </m:e>
                            </m:d>
                          </m:e>
                        </m:d>
                      </m:e>
                      <m:sup>
                        <m:r>
                          <a:rPr lang="fi-FI" sz="2400" i="1">
                            <a:solidFill>
                              <a:schemeClr val="bg1"/>
                            </a:solidFill>
                            <a:latin typeface="Cambria Math" panose="02040503050406030204" pitchFamily="18" charset="0"/>
                          </a:rPr>
                          <m:t>2</m:t>
                        </m:r>
                      </m:sup>
                    </m:sSup>
                    <m:r>
                      <m:rPr>
                        <m:sty m:val="p"/>
                      </m:rPr>
                      <a:rPr lang="fi-FI" sz="2400" b="0" i="0" smtClean="0">
                        <a:solidFill>
                          <a:schemeClr val="bg1"/>
                        </a:solidFill>
                        <a:latin typeface="Cambria Math" panose="02040503050406030204" pitchFamily="18" charset="0"/>
                      </a:rPr>
                      <m:t>d</m:t>
                    </m:r>
                    <m:r>
                      <a:rPr lang="fi-FI" sz="2400" b="0" i="1" smtClean="0">
                        <a:solidFill>
                          <a:schemeClr val="bg1"/>
                        </a:solidFill>
                        <a:latin typeface="Cambria Math" panose="02040503050406030204" pitchFamily="18" charset="0"/>
                      </a:rPr>
                      <m:t>𝑥</m:t>
                    </m:r>
                  </m:oMath>
                </a14:m>
                <a:r>
                  <a:rPr lang="fi-FI" sz="2400" dirty="0">
                    <a:solidFill>
                      <a:schemeClr val="bg1"/>
                    </a:solidFill>
                  </a:rPr>
                  <a:t>.</a:t>
                </a:r>
              </a:p>
              <a:p>
                <a:endParaRPr lang="fi-FI" sz="2400" dirty="0">
                  <a:solidFill>
                    <a:schemeClr val="bg1"/>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749146" y="2038177"/>
                <a:ext cx="11442854" cy="2464393"/>
              </a:xfrm>
              <a:prstGeom prst="rect">
                <a:avLst/>
              </a:prstGeom>
              <a:blipFill>
                <a:blip r:embed="rId5"/>
                <a:stretch>
                  <a:fillRect l="-852" t="-2222"/>
                </a:stretch>
              </a:blipFill>
            </p:spPr>
            <p:txBody>
              <a:bodyPr/>
              <a:lstStyle/>
              <a:p>
                <a:r>
                  <a:rPr lang="fi-FI">
                    <a:noFill/>
                  </a:rPr>
                  <a:t> </a:t>
                </a:r>
              </a:p>
            </p:txBody>
          </p:sp>
        </mc:Fallback>
      </mc:AlternateContent>
      <p:sp>
        <p:nvSpPr>
          <p:cNvPr id="17" name="Rounded Rectangle 12"/>
          <p:cNvSpPr/>
          <p:nvPr/>
        </p:nvSpPr>
        <p:spPr>
          <a:xfrm>
            <a:off x="6625883" y="4346501"/>
            <a:ext cx="4283122" cy="924394"/>
          </a:xfrm>
          <a:prstGeom prst="roundRect">
            <a:avLst/>
          </a:prstGeom>
          <a:solidFill>
            <a:schemeClr val="accent3">
              <a:lumMod val="20000"/>
              <a:lumOff val="80000"/>
            </a:schemeClr>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6608679" y="4354471"/>
                <a:ext cx="422372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i-FI" b="0" i="1" smtClean="0">
                              <a:latin typeface="Cambria Math" panose="02040503050406030204" pitchFamily="18" charset="0"/>
                            </a:rPr>
                          </m:ctrlPr>
                        </m:sSubPr>
                        <m:e>
                          <m:r>
                            <a:rPr lang="en-GB" i="1" smtClean="0">
                              <a:latin typeface="Cambria Math" panose="02040503050406030204" pitchFamily="18" charset="0"/>
                            </a:rPr>
                            <m:t>𝜓</m:t>
                          </m:r>
                        </m:e>
                        <m:sub>
                          <m:r>
                            <a:rPr lang="fi-FI" b="0" i="1" smtClean="0">
                              <a:latin typeface="Cambria Math" panose="02040503050406030204" pitchFamily="18" charset="0"/>
                            </a:rPr>
                            <m:t>𝑛</m:t>
                          </m:r>
                        </m:sub>
                      </m:sSub>
                      <m:r>
                        <a:rPr lang="fi-FI" b="0" i="1" smtClean="0">
                          <a:latin typeface="Cambria Math" panose="02040503050406030204" pitchFamily="18" charset="0"/>
                        </a:rPr>
                        <m:t>(</m:t>
                      </m:r>
                      <m:r>
                        <a:rPr lang="fi-FI" b="0" i="1" smtClean="0">
                          <a:latin typeface="Cambria Math" panose="02040503050406030204" pitchFamily="18" charset="0"/>
                        </a:rPr>
                        <m:t>𝑥</m:t>
                      </m:r>
                      <m:r>
                        <a:rPr lang="fi-FI" b="0" i="1" smtClean="0">
                          <a:latin typeface="Cambria Math" panose="02040503050406030204" pitchFamily="18" charset="0"/>
                        </a:rPr>
                        <m:t>)=</m:t>
                      </m:r>
                      <m:rad>
                        <m:radPr>
                          <m:degHide m:val="on"/>
                          <m:ctrlPr>
                            <a:rPr lang="en-GB" i="1">
                              <a:latin typeface="Cambria Math" panose="02040503050406030204" pitchFamily="18" charset="0"/>
                            </a:rPr>
                          </m:ctrlPr>
                        </m:radPr>
                        <m:deg/>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𝐿</m:t>
                                  </m:r>
                                </m:den>
                              </m:f>
                            </m:e>
                          </m:d>
                        </m:e>
                      </m:rad>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𝑛</m:t>
                                  </m:r>
                                  <m:r>
                                    <a:rPr lang="en-GB" i="1">
                                      <a:latin typeface="Cambria Math" panose="02040503050406030204" pitchFamily="18" charset="0"/>
                                    </a:rPr>
                                    <m:t>𝜋</m:t>
                                  </m:r>
                                  <m:r>
                                    <a:rPr lang="en-GB" i="1">
                                      <a:latin typeface="Cambria Math" panose="02040503050406030204" pitchFamily="18" charset="0"/>
                                    </a:rPr>
                                    <m:t>𝑥</m:t>
                                  </m:r>
                                </m:num>
                                <m:den>
                                  <m:r>
                                    <a:rPr lang="en-GB" i="1">
                                      <a:latin typeface="Cambria Math" panose="02040503050406030204" pitchFamily="18" charset="0"/>
                                    </a:rPr>
                                    <m:t>𝐿</m:t>
                                  </m:r>
                                </m:den>
                              </m:f>
                            </m:e>
                          </m:d>
                          <m:r>
                            <a:rPr lang="en-GB" i="1">
                              <a:latin typeface="Cambria Math" panose="02040503050406030204" pitchFamily="18" charset="0"/>
                            </a:rPr>
                            <m:t>,</m:t>
                          </m:r>
                        </m:e>
                      </m:func>
                      <m:r>
                        <a:rPr lang="en-GB" i="1">
                          <a:latin typeface="Cambria Math" panose="02040503050406030204" pitchFamily="18" charset="0"/>
                        </a:rPr>
                        <m:t>        0≤</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𝐿</m:t>
                      </m:r>
                    </m:oMath>
                  </m:oMathPara>
                </a14:m>
                <a:endParaRPr lang="en-GB" dirty="0"/>
              </a:p>
            </p:txBody>
          </p:sp>
        </mc:Choice>
        <mc:Fallback xmlns="">
          <p:sp>
            <p:nvSpPr>
              <p:cNvPr id="18" name="Rectangle 17"/>
              <p:cNvSpPr>
                <a:spLocks noRot="1" noChangeAspect="1" noMove="1" noResize="1" noEditPoints="1" noAdjustHandles="1" noChangeArrowheads="1" noChangeShapeType="1" noTextEdit="1"/>
              </p:cNvSpPr>
              <p:nvPr/>
            </p:nvSpPr>
            <p:spPr>
              <a:xfrm>
                <a:off x="6608679" y="4354471"/>
                <a:ext cx="4223720" cy="910699"/>
              </a:xfrm>
              <a:prstGeom prst="rect">
                <a:avLst/>
              </a:prstGeom>
              <a:blipFill>
                <a:blip r:embed="rId6"/>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20966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mc:AlternateContent xmlns:mc="http://schemas.openxmlformats.org/markup-compatibility/2006" xmlns:a14="http://schemas.microsoft.com/office/drawing/2010/main">
        <mc:Choice Requires="a14">
          <p:sp>
            <p:nvSpPr>
              <p:cNvPr id="15" name="TPQuestion"/>
              <p:cNvSpPr txBox="1">
                <a:spLocks/>
              </p:cNvSpPr>
              <p:nvPr/>
            </p:nvSpPr>
            <p:spPr>
              <a:xfrm>
                <a:off x="345042" y="142436"/>
                <a:ext cx="11374916" cy="1928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rPr>
                  <a:t>Discussion: Let’s look at a potential </a:t>
                </a:r>
                <a:r>
                  <a:rPr lang="en-GB" sz="2800" dirty="0" err="1">
                    <a:solidFill>
                      <a:schemeClr val="bg1"/>
                    </a:solidFill>
                  </a:rPr>
                  <a:t>wavefunction</a:t>
                </a:r>
                <a:r>
                  <a:rPr lang="en-GB" sz="2800" dirty="0">
                    <a:solidFill>
                      <a:schemeClr val="bg1"/>
                    </a:solidFill>
                  </a:rPr>
                  <a:t> </a:t>
                </a:r>
                <a14:m>
                  <m:oMath xmlns:m="http://schemas.openxmlformats.org/officeDocument/2006/math">
                    <m:r>
                      <a:rPr lang="fi-FI" sz="2800" i="1">
                        <a:solidFill>
                          <a:schemeClr val="bg1"/>
                        </a:solidFill>
                        <a:latin typeface="Cambria Math" panose="02040503050406030204" pitchFamily="18" charset="0"/>
                      </a:rPr>
                      <m:t>𝜓</m:t>
                    </m:r>
                    <m:r>
                      <a:rPr lang="fi-FI" sz="2800" i="1">
                        <a:solidFill>
                          <a:schemeClr val="bg1"/>
                        </a:solidFill>
                        <a:latin typeface="Cambria Math" panose="02040503050406030204" pitchFamily="18" charset="0"/>
                      </a:rPr>
                      <m:t>(</m:t>
                    </m:r>
                    <m:r>
                      <a:rPr lang="fi-FI" sz="2800" i="1">
                        <a:solidFill>
                          <a:schemeClr val="bg1"/>
                        </a:solidFill>
                        <a:latin typeface="Cambria Math" panose="02040503050406030204" pitchFamily="18" charset="0"/>
                      </a:rPr>
                      <m:t>𝑥</m:t>
                    </m:r>
                    <m:r>
                      <a:rPr lang="fi-FI" sz="2800" i="1">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𝑁</m:t>
                    </m:r>
                    <m:r>
                      <a:rPr lang="fi-FI" sz="2800" b="0" i="1" smtClean="0">
                        <a:solidFill>
                          <a:schemeClr val="bg1"/>
                        </a:solidFill>
                        <a:latin typeface="Cambria Math" panose="02040503050406030204" pitchFamily="18" charset="0"/>
                      </a:rPr>
                      <m:t>𝑥</m:t>
                    </m:r>
                    <m:d>
                      <m:dPr>
                        <m:ctrlPr>
                          <a:rPr lang="fi-FI" sz="2800" i="1">
                            <a:solidFill>
                              <a:schemeClr val="bg1"/>
                            </a:solidFill>
                            <a:latin typeface="Cambria Math" panose="02040503050406030204" pitchFamily="18" charset="0"/>
                          </a:rPr>
                        </m:ctrlPr>
                      </m:dPr>
                      <m:e>
                        <m:r>
                          <a:rPr lang="en-GB" sz="2800" b="0" i="1" smtClean="0">
                            <a:solidFill>
                              <a:schemeClr val="bg1"/>
                            </a:solidFill>
                            <a:latin typeface="Cambria Math" panose="02040503050406030204" pitchFamily="18" charset="0"/>
                          </a:rPr>
                          <m:t>𝐿</m:t>
                        </m:r>
                        <m:r>
                          <a:rPr lang="en-GB" sz="2800" b="0" i="1" smtClean="0">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𝑥</m:t>
                        </m:r>
                      </m:e>
                    </m:d>
                  </m:oMath>
                </a14:m>
                <a:r>
                  <a:rPr lang="en-GB" sz="2800" dirty="0">
                    <a:solidFill>
                      <a:schemeClr val="bg1"/>
                    </a:solidFill>
                  </a:rPr>
                  <a:t> in an infinitely deep box, where N is a normalization constant. Which of the following are true?</a:t>
                </a:r>
                <a:endParaRPr lang="en-GB" sz="2800" dirty="0"/>
              </a:p>
            </p:txBody>
          </p:sp>
        </mc:Choice>
        <mc:Fallback xmlns="">
          <p:sp>
            <p:nvSpPr>
              <p:cNvPr id="15" name="TPQuestion"/>
              <p:cNvSpPr txBox="1">
                <a:spLocks noRot="1" noChangeAspect="1" noMove="1" noResize="1" noEditPoints="1" noAdjustHandles="1" noChangeArrowheads="1" noChangeShapeType="1" noTextEdit="1"/>
              </p:cNvSpPr>
              <p:nvPr/>
            </p:nvSpPr>
            <p:spPr>
              <a:xfrm>
                <a:off x="345042" y="142436"/>
                <a:ext cx="11374916" cy="1928763"/>
              </a:xfrm>
              <a:prstGeom prst="rect">
                <a:avLst/>
              </a:prstGeom>
              <a:blipFill>
                <a:blip r:embed="rId4"/>
                <a:stretch>
                  <a:fillRect l="-1125"/>
                </a:stretch>
              </a:blipFill>
            </p:spPr>
            <p:txBody>
              <a:bodyPr/>
              <a:lstStyle/>
              <a:p>
                <a:r>
                  <a:rPr lang="fi-FI">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749146" y="2038177"/>
                <a:ext cx="11442854" cy="2464393"/>
              </a:xfrm>
              <a:prstGeom prst="rect">
                <a:avLst/>
              </a:prstGeom>
            </p:spPr>
            <p:txBody>
              <a:bodyPr wrap="square">
                <a:spAutoFit/>
              </a:bodyPr>
              <a:lstStyle/>
              <a:p>
                <a:pPr marL="400050" indent="-400050">
                  <a:buAutoNum type="romanUcParenBoth"/>
                </a:pPr>
                <a:r>
                  <a:rPr lang="fi-FI" sz="2400" dirty="0">
                    <a:solidFill>
                      <a:schemeClr val="accent3">
                        <a:lumMod val="60000"/>
                        <a:lumOff val="40000"/>
                      </a:schemeClr>
                    </a:solidFill>
                  </a:rPr>
                  <a:t>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probability</a:t>
                </a:r>
                <a:r>
                  <a:rPr lang="fi-FI" sz="2400" dirty="0">
                    <a:solidFill>
                      <a:schemeClr val="accent3">
                        <a:lumMod val="60000"/>
                        <a:lumOff val="40000"/>
                      </a:schemeClr>
                    </a:solidFill>
                  </a:rPr>
                  <a:t> </a:t>
                </a:r>
                <a:r>
                  <a:rPr lang="fi-FI" sz="2400" dirty="0" err="1">
                    <a:solidFill>
                      <a:schemeClr val="accent3">
                        <a:lumMod val="60000"/>
                        <a:lumOff val="40000"/>
                      </a:schemeClr>
                    </a:solidFill>
                  </a:rPr>
                  <a:t>density</a:t>
                </a:r>
                <a:r>
                  <a:rPr lang="fi-FI" sz="2400" dirty="0">
                    <a:solidFill>
                      <a:schemeClr val="accent3">
                        <a:lumMod val="60000"/>
                        <a:lumOff val="40000"/>
                      </a:schemeClr>
                    </a:solidFill>
                  </a:rPr>
                  <a:t> </a:t>
                </a:r>
                <a:r>
                  <a:rPr lang="fi-FI" sz="2400" dirty="0" err="1">
                    <a:solidFill>
                      <a:schemeClr val="accent3">
                        <a:lumMod val="60000"/>
                        <a:lumOff val="40000"/>
                      </a:schemeClr>
                    </a:solidFill>
                  </a:rPr>
                  <a:t>has</a:t>
                </a:r>
                <a:r>
                  <a:rPr lang="fi-FI" sz="2400" dirty="0">
                    <a:solidFill>
                      <a:schemeClr val="accent3">
                        <a:lumMod val="60000"/>
                        <a:lumOff val="40000"/>
                      </a:schemeClr>
                    </a:solidFill>
                  </a:rPr>
                  <a:t>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form</a:t>
                </a:r>
                <a:r>
                  <a:rPr lang="fi-FI" sz="2400" dirty="0">
                    <a:solidFill>
                      <a:schemeClr val="accent3">
                        <a:lumMod val="60000"/>
                        <a:lumOff val="40000"/>
                      </a:schemeClr>
                    </a:solidFill>
                  </a:rPr>
                  <a:t> </a:t>
                </a:r>
                <a14:m>
                  <m:oMath xmlns:m="http://schemas.openxmlformats.org/officeDocument/2006/math">
                    <m:sSup>
                      <m:sSupPr>
                        <m:ctrlPr>
                          <a:rPr lang="fi-FI" sz="2400" b="0" i="1" smtClean="0">
                            <a:solidFill>
                              <a:schemeClr val="accent3">
                                <a:lumMod val="60000"/>
                                <a:lumOff val="40000"/>
                              </a:schemeClr>
                            </a:solidFill>
                            <a:latin typeface="Cambria Math" panose="02040503050406030204" pitchFamily="18" charset="0"/>
                          </a:rPr>
                        </m:ctrlPr>
                      </m:sSupPr>
                      <m:e>
                        <m:d>
                          <m:dPr>
                            <m:begChr m:val="|"/>
                            <m:endChr m:val="|"/>
                            <m:ctrlPr>
                              <a:rPr lang="fi-FI" sz="2400" b="0" i="1" smtClean="0">
                                <a:solidFill>
                                  <a:schemeClr val="accent3">
                                    <a:lumMod val="60000"/>
                                    <a:lumOff val="40000"/>
                                  </a:schemeClr>
                                </a:solidFill>
                                <a:latin typeface="Cambria Math" panose="02040503050406030204" pitchFamily="18" charset="0"/>
                              </a:rPr>
                            </m:ctrlPr>
                          </m:dPr>
                          <m:e>
                            <m:r>
                              <a:rPr lang="en-GB" sz="2400" b="0" i="1" smtClean="0">
                                <a:solidFill>
                                  <a:schemeClr val="accent3">
                                    <a:lumMod val="60000"/>
                                    <a:lumOff val="40000"/>
                                  </a:schemeClr>
                                </a:solidFill>
                                <a:latin typeface="Cambria Math" panose="02040503050406030204" pitchFamily="18" charset="0"/>
                              </a:rPr>
                              <m:t>𝑁</m:t>
                            </m:r>
                            <m:r>
                              <a:rPr lang="fi-FI" sz="2400" b="0" i="1" smtClean="0">
                                <a:solidFill>
                                  <a:schemeClr val="accent3">
                                    <a:lumMod val="60000"/>
                                    <a:lumOff val="40000"/>
                                  </a:schemeClr>
                                </a:solidFill>
                                <a:latin typeface="Cambria Math" panose="02040503050406030204" pitchFamily="18" charset="0"/>
                              </a:rPr>
                              <m:t>𝑥</m:t>
                            </m:r>
                            <m:d>
                              <m:dPr>
                                <m:ctrlPr>
                                  <a:rPr lang="fi-FI" sz="2400" b="0" i="1" smtClean="0">
                                    <a:solidFill>
                                      <a:schemeClr val="accent3">
                                        <a:lumMod val="60000"/>
                                        <a:lumOff val="40000"/>
                                      </a:schemeClr>
                                    </a:solidFill>
                                    <a:latin typeface="Cambria Math" panose="02040503050406030204" pitchFamily="18" charset="0"/>
                                  </a:rPr>
                                </m:ctrlPr>
                              </m:dPr>
                              <m:e>
                                <m:r>
                                  <a:rPr lang="fi-FI" sz="2400" b="0" i="1" smtClean="0">
                                    <a:solidFill>
                                      <a:schemeClr val="accent3">
                                        <a:lumMod val="60000"/>
                                        <a:lumOff val="40000"/>
                                      </a:schemeClr>
                                    </a:solidFill>
                                    <a:latin typeface="Cambria Math" panose="02040503050406030204" pitchFamily="18" charset="0"/>
                                  </a:rPr>
                                  <m:t>𝐿</m:t>
                                </m:r>
                                <m:r>
                                  <a:rPr lang="fi-FI" sz="2400" b="0" i="1" smtClean="0">
                                    <a:solidFill>
                                      <a:schemeClr val="accent3">
                                        <a:lumMod val="60000"/>
                                        <a:lumOff val="40000"/>
                                      </a:schemeClr>
                                    </a:solidFill>
                                    <a:latin typeface="Cambria Math" panose="02040503050406030204" pitchFamily="18" charset="0"/>
                                  </a:rPr>
                                  <m:t>−</m:t>
                                </m:r>
                                <m:r>
                                  <a:rPr lang="fi-FI" sz="2400" b="0" i="1" smtClean="0">
                                    <a:solidFill>
                                      <a:schemeClr val="accent3">
                                        <a:lumMod val="60000"/>
                                        <a:lumOff val="40000"/>
                                      </a:schemeClr>
                                    </a:solidFill>
                                    <a:latin typeface="Cambria Math" panose="02040503050406030204" pitchFamily="18" charset="0"/>
                                  </a:rPr>
                                  <m:t>𝑥</m:t>
                                </m:r>
                              </m:e>
                            </m:d>
                          </m:e>
                        </m:d>
                      </m:e>
                      <m:sup>
                        <m:r>
                          <a:rPr lang="fi-FI" sz="2400" b="0" i="1" smtClean="0">
                            <a:solidFill>
                              <a:schemeClr val="accent3">
                                <a:lumMod val="60000"/>
                                <a:lumOff val="40000"/>
                              </a:schemeClr>
                            </a:solidFill>
                            <a:latin typeface="Cambria Math" panose="02040503050406030204" pitchFamily="18" charset="0"/>
                          </a:rPr>
                          <m:t>2</m:t>
                        </m:r>
                      </m:sup>
                    </m:sSup>
                  </m:oMath>
                </a14:m>
                <a:r>
                  <a:rPr lang="fi-FI" sz="2400" dirty="0">
                    <a:solidFill>
                      <a:schemeClr val="accent3">
                        <a:lumMod val="60000"/>
                        <a:lumOff val="40000"/>
                      </a:schemeClr>
                    </a:solidFill>
                  </a:rPr>
                  <a:t>.</a:t>
                </a:r>
              </a:p>
              <a:p>
                <a:pPr marL="400050" indent="-400050">
                  <a:buAutoNum type="romanUcParenBoth"/>
                </a:pPr>
                <a:r>
                  <a:rPr lang="fi-FI" sz="2400" dirty="0">
                    <a:solidFill>
                      <a:schemeClr val="accent3">
                        <a:lumMod val="60000"/>
                        <a:lumOff val="40000"/>
                      </a:schemeClr>
                    </a:solidFill>
                  </a:rPr>
                  <a:t>	If </a:t>
                </a:r>
                <a:r>
                  <a:rPr lang="fi-FI" sz="2400" dirty="0" err="1">
                    <a:solidFill>
                      <a:schemeClr val="accent3">
                        <a:lumMod val="60000"/>
                        <a:lumOff val="40000"/>
                      </a:schemeClr>
                    </a:solidFill>
                  </a:rPr>
                  <a:t>you</a:t>
                </a:r>
                <a:r>
                  <a:rPr lang="fi-FI" sz="2400" dirty="0">
                    <a:solidFill>
                      <a:schemeClr val="accent3">
                        <a:lumMod val="60000"/>
                        <a:lumOff val="40000"/>
                      </a:schemeClr>
                    </a:solidFill>
                  </a:rPr>
                  <a:t> </a:t>
                </a:r>
                <a:r>
                  <a:rPr lang="fi-FI" sz="2400" dirty="0" err="1">
                    <a:solidFill>
                      <a:schemeClr val="accent3">
                        <a:lumMod val="60000"/>
                        <a:lumOff val="40000"/>
                      </a:schemeClr>
                    </a:solidFill>
                  </a:rPr>
                  <a:t>measure</a:t>
                </a:r>
                <a:r>
                  <a:rPr lang="fi-FI" sz="2400" dirty="0">
                    <a:solidFill>
                      <a:schemeClr val="accent3">
                        <a:lumMod val="60000"/>
                        <a:lumOff val="40000"/>
                      </a:schemeClr>
                    </a:solidFill>
                  </a:rPr>
                  <a:t>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energy</a:t>
                </a:r>
                <a:r>
                  <a:rPr lang="fi-FI" sz="2400" dirty="0">
                    <a:solidFill>
                      <a:schemeClr val="accent3">
                        <a:lumMod val="60000"/>
                        <a:lumOff val="40000"/>
                      </a:schemeClr>
                    </a:solidFill>
                  </a:rPr>
                  <a:t> of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particle</a:t>
                </a:r>
                <a:r>
                  <a:rPr lang="fi-FI" sz="2400" dirty="0">
                    <a:solidFill>
                      <a:schemeClr val="accent3">
                        <a:lumMod val="60000"/>
                        <a:lumOff val="40000"/>
                      </a:schemeClr>
                    </a:solidFill>
                  </a:rPr>
                  <a:t>, </a:t>
                </a:r>
                <a:r>
                  <a:rPr lang="fi-FI" sz="2400" dirty="0" err="1">
                    <a:solidFill>
                      <a:schemeClr val="accent3">
                        <a:lumMod val="60000"/>
                        <a:lumOff val="40000"/>
                      </a:schemeClr>
                    </a:solidFill>
                  </a:rPr>
                  <a:t>the</a:t>
                </a:r>
                <a:r>
                  <a:rPr lang="fi-FI" sz="2400" dirty="0">
                    <a:solidFill>
                      <a:schemeClr val="accent3">
                        <a:lumMod val="60000"/>
                        <a:lumOff val="40000"/>
                      </a:schemeClr>
                    </a:solidFill>
                  </a:rPr>
                  <a:t> </a:t>
                </a:r>
                <a:r>
                  <a:rPr lang="fi-FI" sz="2400" dirty="0" err="1">
                    <a:solidFill>
                      <a:schemeClr val="accent3">
                        <a:lumMod val="60000"/>
                        <a:lumOff val="40000"/>
                      </a:schemeClr>
                    </a:solidFill>
                  </a:rPr>
                  <a:t>probability</a:t>
                </a:r>
                <a:r>
                  <a:rPr lang="fi-FI" sz="2400" dirty="0">
                    <a:solidFill>
                      <a:schemeClr val="accent3">
                        <a:lumMod val="60000"/>
                        <a:lumOff val="40000"/>
                      </a:schemeClr>
                    </a:solidFill>
                  </a:rPr>
                  <a:t> of </a:t>
                </a:r>
                <a:r>
                  <a:rPr lang="fi-FI" sz="2400" dirty="0" err="1">
                    <a:solidFill>
                      <a:schemeClr val="accent3">
                        <a:lumMod val="60000"/>
                        <a:lumOff val="40000"/>
                      </a:schemeClr>
                    </a:solidFill>
                  </a:rPr>
                  <a:t>obtaining</a:t>
                </a:r>
                <a:r>
                  <a:rPr lang="fi-FI" sz="2400" dirty="0">
                    <a:solidFill>
                      <a:schemeClr val="accent3">
                        <a:lumMod val="60000"/>
                        <a:lumOff val="40000"/>
                      </a:schemeClr>
                    </a:solidFill>
                  </a:rPr>
                  <a:t> </a:t>
                </a:r>
                <a14:m>
                  <m:oMath xmlns:m="http://schemas.openxmlformats.org/officeDocument/2006/math">
                    <m:sSub>
                      <m:sSubPr>
                        <m:ctrlPr>
                          <a:rPr lang="fi-FI" sz="2400" b="0" i="1" smtClean="0">
                            <a:solidFill>
                              <a:schemeClr val="accent3">
                                <a:lumMod val="60000"/>
                                <a:lumOff val="40000"/>
                              </a:schemeClr>
                            </a:solidFill>
                            <a:latin typeface="Cambria Math" panose="02040503050406030204" pitchFamily="18" charset="0"/>
                          </a:rPr>
                        </m:ctrlPr>
                      </m:sSubPr>
                      <m:e>
                        <m:r>
                          <a:rPr lang="fi-FI" sz="2400" b="0" i="1" smtClean="0">
                            <a:solidFill>
                              <a:schemeClr val="accent3">
                                <a:lumMod val="60000"/>
                                <a:lumOff val="40000"/>
                              </a:schemeClr>
                            </a:solidFill>
                            <a:latin typeface="Cambria Math" panose="02040503050406030204" pitchFamily="18" charset="0"/>
                          </a:rPr>
                          <m:t>𝐸</m:t>
                        </m:r>
                      </m:e>
                      <m:sub>
                        <m:r>
                          <a:rPr lang="fi-FI" sz="2400" b="0" i="1" smtClean="0">
                            <a:solidFill>
                              <a:schemeClr val="accent3">
                                <a:lumMod val="60000"/>
                                <a:lumOff val="40000"/>
                              </a:schemeClr>
                            </a:solidFill>
                            <a:latin typeface="Cambria Math" panose="02040503050406030204" pitchFamily="18" charset="0"/>
                          </a:rPr>
                          <m:t>1</m:t>
                        </m:r>
                      </m:sub>
                    </m:sSub>
                  </m:oMath>
                </a14:m>
                <a:r>
                  <a:rPr lang="fi-FI" sz="2400" dirty="0">
                    <a:solidFill>
                      <a:schemeClr val="accent3">
                        <a:lumMod val="60000"/>
                        <a:lumOff val="40000"/>
                      </a:schemeClr>
                    </a:solidFill>
                  </a:rPr>
                  <a:t>is </a:t>
                </a:r>
                <a14:m>
                  <m:oMath xmlns:m="http://schemas.openxmlformats.org/officeDocument/2006/math">
                    <m:sSup>
                      <m:sSupPr>
                        <m:ctrlPr>
                          <a:rPr lang="fi-FI" sz="2400" b="0" i="1" smtClean="0">
                            <a:solidFill>
                              <a:schemeClr val="accent3">
                                <a:lumMod val="60000"/>
                                <a:lumOff val="40000"/>
                              </a:schemeClr>
                            </a:solidFill>
                            <a:latin typeface="Cambria Math" panose="02040503050406030204" pitchFamily="18" charset="0"/>
                          </a:rPr>
                        </m:ctrlPr>
                      </m:sSupPr>
                      <m:e>
                        <m:d>
                          <m:dPr>
                            <m:begChr m:val="|"/>
                            <m:endChr m:val="|"/>
                            <m:ctrlPr>
                              <a:rPr lang="fi-FI" sz="2400" b="0" i="1" smtClean="0">
                                <a:solidFill>
                                  <a:schemeClr val="accent3">
                                    <a:lumMod val="60000"/>
                                    <a:lumOff val="40000"/>
                                  </a:schemeClr>
                                </a:solidFill>
                                <a:latin typeface="Cambria Math" panose="02040503050406030204" pitchFamily="18" charset="0"/>
                              </a:rPr>
                            </m:ctrlPr>
                          </m:dPr>
                          <m:e>
                            <m:nary>
                              <m:naryPr>
                                <m:limLoc m:val="undOvr"/>
                                <m:ctrlPr>
                                  <a:rPr lang="fi-FI" sz="2400" i="1" smtClean="0">
                                    <a:solidFill>
                                      <a:schemeClr val="accent3">
                                        <a:lumMod val="60000"/>
                                        <a:lumOff val="40000"/>
                                      </a:schemeClr>
                                    </a:solidFill>
                                    <a:latin typeface="Cambria Math" panose="02040503050406030204" pitchFamily="18" charset="0"/>
                                  </a:rPr>
                                </m:ctrlPr>
                              </m:naryPr>
                              <m:sub>
                                <m:r>
                                  <m:rPr>
                                    <m:brk m:alnAt="24"/>
                                  </m:rPr>
                                  <a:rPr lang="fi-FI" sz="2400" b="0" i="1" smtClean="0">
                                    <a:solidFill>
                                      <a:schemeClr val="accent3">
                                        <a:lumMod val="60000"/>
                                        <a:lumOff val="40000"/>
                                      </a:schemeClr>
                                    </a:solidFill>
                                    <a:latin typeface="Cambria Math" panose="02040503050406030204" pitchFamily="18" charset="0"/>
                                  </a:rPr>
                                  <m:t>0</m:t>
                                </m:r>
                              </m:sub>
                              <m:sup>
                                <m:r>
                                  <a:rPr lang="fi-FI" sz="2400" b="0" i="1" smtClean="0">
                                    <a:solidFill>
                                      <a:schemeClr val="accent3">
                                        <a:lumMod val="60000"/>
                                        <a:lumOff val="40000"/>
                                      </a:schemeClr>
                                    </a:solidFill>
                                    <a:latin typeface="Cambria Math" panose="02040503050406030204" pitchFamily="18" charset="0"/>
                                  </a:rPr>
                                  <m:t>𝐿</m:t>
                                </m:r>
                              </m:sup>
                              <m:e>
                                <m:func>
                                  <m:funcPr>
                                    <m:ctrlPr>
                                      <a:rPr lang="fi-FI" sz="2400" b="0" i="1" smtClean="0">
                                        <a:solidFill>
                                          <a:schemeClr val="accent3">
                                            <a:lumMod val="60000"/>
                                            <a:lumOff val="40000"/>
                                          </a:schemeClr>
                                        </a:solidFill>
                                        <a:latin typeface="Cambria Math" panose="02040503050406030204" pitchFamily="18" charset="0"/>
                                      </a:rPr>
                                    </m:ctrlPr>
                                  </m:funcPr>
                                  <m:fName>
                                    <m:rad>
                                      <m:radPr>
                                        <m:degHide m:val="on"/>
                                        <m:ctrlPr>
                                          <a:rPr lang="fi-FI" sz="2400" b="0" i="1" smtClean="0">
                                            <a:solidFill>
                                              <a:schemeClr val="accent3">
                                                <a:lumMod val="60000"/>
                                                <a:lumOff val="40000"/>
                                              </a:schemeClr>
                                            </a:solidFill>
                                            <a:latin typeface="Cambria Math" panose="02040503050406030204" pitchFamily="18" charset="0"/>
                                          </a:rPr>
                                        </m:ctrlPr>
                                      </m:radPr>
                                      <m:deg/>
                                      <m:e>
                                        <m:f>
                                          <m:fPr>
                                            <m:ctrlPr>
                                              <a:rPr lang="fi-FI" sz="2400" b="0" i="1" smtClean="0">
                                                <a:solidFill>
                                                  <a:schemeClr val="accent3">
                                                    <a:lumMod val="60000"/>
                                                    <a:lumOff val="40000"/>
                                                  </a:schemeClr>
                                                </a:solidFill>
                                                <a:latin typeface="Cambria Math" panose="02040503050406030204" pitchFamily="18" charset="0"/>
                                              </a:rPr>
                                            </m:ctrlPr>
                                          </m:fPr>
                                          <m:num>
                                            <m:r>
                                              <a:rPr lang="en-US" sz="2400" b="0" i="1" smtClean="0">
                                                <a:solidFill>
                                                  <a:schemeClr val="accent3">
                                                    <a:lumMod val="60000"/>
                                                    <a:lumOff val="40000"/>
                                                  </a:schemeClr>
                                                </a:solidFill>
                                                <a:latin typeface="Cambria Math" panose="02040503050406030204" pitchFamily="18" charset="0"/>
                                              </a:rPr>
                                              <m:t>2</m:t>
                                            </m:r>
                                          </m:num>
                                          <m:den>
                                            <m:r>
                                              <a:rPr lang="en-US" sz="2400" b="0" i="1" smtClean="0">
                                                <a:solidFill>
                                                  <a:schemeClr val="accent3">
                                                    <a:lumMod val="60000"/>
                                                    <a:lumOff val="40000"/>
                                                  </a:schemeClr>
                                                </a:solidFill>
                                                <a:latin typeface="Cambria Math" panose="02040503050406030204" pitchFamily="18" charset="0"/>
                                              </a:rPr>
                                              <m:t>𝐿</m:t>
                                            </m:r>
                                          </m:den>
                                        </m:f>
                                      </m:e>
                                    </m:rad>
                                    <m:r>
                                      <m:rPr>
                                        <m:sty m:val="p"/>
                                      </m:rPr>
                                      <a:rPr lang="fi-FI" sz="2400" b="0" i="0" smtClean="0">
                                        <a:solidFill>
                                          <a:schemeClr val="accent3">
                                            <a:lumMod val="60000"/>
                                            <a:lumOff val="40000"/>
                                          </a:schemeClr>
                                        </a:solidFill>
                                        <a:latin typeface="Cambria Math" panose="02040503050406030204" pitchFamily="18" charset="0"/>
                                      </a:rPr>
                                      <m:t>sin</m:t>
                                    </m:r>
                                  </m:fName>
                                  <m:e>
                                    <m:d>
                                      <m:dPr>
                                        <m:ctrlPr>
                                          <a:rPr lang="fi-FI" sz="2400" b="0" i="1" smtClean="0">
                                            <a:solidFill>
                                              <a:schemeClr val="accent3">
                                                <a:lumMod val="60000"/>
                                                <a:lumOff val="40000"/>
                                              </a:schemeClr>
                                            </a:solidFill>
                                            <a:latin typeface="Cambria Math" panose="02040503050406030204" pitchFamily="18" charset="0"/>
                                          </a:rPr>
                                        </m:ctrlPr>
                                      </m:dPr>
                                      <m:e>
                                        <m:f>
                                          <m:fPr>
                                            <m:ctrlPr>
                                              <a:rPr lang="fi-FI" sz="2400" b="0" i="1" smtClean="0">
                                                <a:solidFill>
                                                  <a:schemeClr val="accent3">
                                                    <a:lumMod val="60000"/>
                                                    <a:lumOff val="40000"/>
                                                  </a:schemeClr>
                                                </a:solidFill>
                                                <a:latin typeface="Cambria Math" panose="02040503050406030204" pitchFamily="18" charset="0"/>
                                              </a:rPr>
                                            </m:ctrlPr>
                                          </m:fPr>
                                          <m:num>
                                            <m:r>
                                              <a:rPr lang="fi-FI" sz="2400" b="0" i="1" smtClean="0">
                                                <a:solidFill>
                                                  <a:schemeClr val="accent3">
                                                    <a:lumMod val="60000"/>
                                                    <a:lumOff val="40000"/>
                                                  </a:schemeClr>
                                                </a:solidFill>
                                                <a:latin typeface="Cambria Math" panose="02040503050406030204" pitchFamily="18" charset="0"/>
                                              </a:rPr>
                                              <m:t>𝜋</m:t>
                                            </m:r>
                                            <m:r>
                                              <a:rPr lang="fi-FI" sz="2400" b="0" i="1" smtClean="0">
                                                <a:solidFill>
                                                  <a:schemeClr val="accent3">
                                                    <a:lumMod val="60000"/>
                                                    <a:lumOff val="40000"/>
                                                  </a:schemeClr>
                                                </a:solidFill>
                                                <a:latin typeface="Cambria Math" panose="02040503050406030204" pitchFamily="18" charset="0"/>
                                              </a:rPr>
                                              <m:t>𝑥</m:t>
                                            </m:r>
                                          </m:num>
                                          <m:den>
                                            <m:r>
                                              <a:rPr lang="fi-FI" sz="2400" b="0" i="1" smtClean="0">
                                                <a:solidFill>
                                                  <a:schemeClr val="accent3">
                                                    <a:lumMod val="60000"/>
                                                    <a:lumOff val="40000"/>
                                                  </a:schemeClr>
                                                </a:solidFill>
                                                <a:latin typeface="Cambria Math" panose="02040503050406030204" pitchFamily="18" charset="0"/>
                                              </a:rPr>
                                              <m:t>𝐿</m:t>
                                            </m:r>
                                          </m:den>
                                        </m:f>
                                      </m:e>
                                    </m:d>
                                  </m:e>
                                </m:func>
                                <m:r>
                                  <a:rPr lang="fi-FI" sz="2400" b="0" i="1" smtClean="0">
                                    <a:solidFill>
                                      <a:schemeClr val="accent3">
                                        <a:lumMod val="60000"/>
                                        <a:lumOff val="40000"/>
                                      </a:schemeClr>
                                    </a:solidFill>
                                    <a:latin typeface="Cambria Math" panose="02040503050406030204" pitchFamily="18" charset="0"/>
                                  </a:rPr>
                                  <m:t>𝑁𝑥</m:t>
                                </m:r>
                                <m:d>
                                  <m:dPr>
                                    <m:ctrlPr>
                                      <a:rPr lang="fi-FI" sz="2400" b="0" i="1" smtClean="0">
                                        <a:solidFill>
                                          <a:schemeClr val="accent3">
                                            <a:lumMod val="60000"/>
                                            <a:lumOff val="40000"/>
                                          </a:schemeClr>
                                        </a:solidFill>
                                        <a:latin typeface="Cambria Math" panose="02040503050406030204" pitchFamily="18" charset="0"/>
                                      </a:rPr>
                                    </m:ctrlPr>
                                  </m:dPr>
                                  <m:e>
                                    <m:r>
                                      <a:rPr lang="fi-FI" sz="2400" b="0" i="1" smtClean="0">
                                        <a:solidFill>
                                          <a:schemeClr val="accent3">
                                            <a:lumMod val="60000"/>
                                            <a:lumOff val="40000"/>
                                          </a:schemeClr>
                                        </a:solidFill>
                                        <a:latin typeface="Cambria Math" panose="02040503050406030204" pitchFamily="18" charset="0"/>
                                      </a:rPr>
                                      <m:t>𝐿</m:t>
                                    </m:r>
                                    <m:r>
                                      <a:rPr lang="fi-FI" sz="2400" b="0" i="1" smtClean="0">
                                        <a:solidFill>
                                          <a:schemeClr val="accent3">
                                            <a:lumMod val="60000"/>
                                            <a:lumOff val="40000"/>
                                          </a:schemeClr>
                                        </a:solidFill>
                                        <a:latin typeface="Cambria Math" panose="02040503050406030204" pitchFamily="18" charset="0"/>
                                      </a:rPr>
                                      <m:t>−</m:t>
                                    </m:r>
                                    <m:r>
                                      <a:rPr lang="fi-FI" sz="2400" b="0" i="1" smtClean="0">
                                        <a:solidFill>
                                          <a:schemeClr val="accent3">
                                            <a:lumMod val="60000"/>
                                            <a:lumOff val="40000"/>
                                          </a:schemeClr>
                                        </a:solidFill>
                                        <a:latin typeface="Cambria Math" panose="02040503050406030204" pitchFamily="18" charset="0"/>
                                      </a:rPr>
                                      <m:t>𝑥</m:t>
                                    </m:r>
                                  </m:e>
                                </m:d>
                              </m:e>
                            </m:nary>
                            <m:r>
                              <m:rPr>
                                <m:sty m:val="p"/>
                              </m:rPr>
                              <a:rPr lang="fi-FI" sz="2400">
                                <a:solidFill>
                                  <a:schemeClr val="accent3">
                                    <a:lumMod val="60000"/>
                                    <a:lumOff val="40000"/>
                                  </a:schemeClr>
                                </a:solidFill>
                                <a:latin typeface="Cambria Math" panose="02040503050406030204" pitchFamily="18" charset="0"/>
                              </a:rPr>
                              <m:t>d</m:t>
                            </m:r>
                            <m:r>
                              <a:rPr lang="fi-FI" sz="2400" i="1">
                                <a:solidFill>
                                  <a:schemeClr val="accent3">
                                    <a:lumMod val="60000"/>
                                    <a:lumOff val="40000"/>
                                  </a:schemeClr>
                                </a:solidFill>
                                <a:latin typeface="Cambria Math" panose="02040503050406030204" pitchFamily="18" charset="0"/>
                              </a:rPr>
                              <m:t>𝑥</m:t>
                            </m:r>
                          </m:e>
                        </m:d>
                      </m:e>
                      <m:sup>
                        <m:r>
                          <a:rPr lang="fi-FI" sz="2400" b="0" i="1" smtClean="0">
                            <a:solidFill>
                              <a:schemeClr val="accent3">
                                <a:lumMod val="60000"/>
                                <a:lumOff val="40000"/>
                              </a:schemeClr>
                            </a:solidFill>
                            <a:latin typeface="Cambria Math" panose="02040503050406030204" pitchFamily="18" charset="0"/>
                          </a:rPr>
                          <m:t>2</m:t>
                        </m:r>
                      </m:sup>
                    </m:sSup>
                  </m:oMath>
                </a14:m>
                <a:endParaRPr lang="fi-FI" sz="2400" dirty="0">
                  <a:solidFill>
                    <a:schemeClr val="bg1"/>
                  </a:solidFill>
                </a:endParaRPr>
              </a:p>
              <a:p>
                <a:pPr marL="400050" indent="-400050">
                  <a:buAutoNum type="romanUcParenBoth"/>
                </a:pP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probability</a:t>
                </a:r>
                <a:r>
                  <a:rPr lang="fi-FI" sz="2400" dirty="0">
                    <a:solidFill>
                      <a:schemeClr val="bg1"/>
                    </a:solidFill>
                  </a:rPr>
                  <a:t> of </a:t>
                </a:r>
                <a:r>
                  <a:rPr lang="fi-FI" sz="2400" dirty="0" err="1">
                    <a:solidFill>
                      <a:schemeClr val="bg1"/>
                    </a:solidFill>
                  </a:rPr>
                  <a:t>finding</a:t>
                </a:r>
                <a:r>
                  <a:rPr lang="fi-FI" sz="2400" dirty="0">
                    <a:solidFill>
                      <a:schemeClr val="bg1"/>
                    </a:solidFill>
                  </a:rPr>
                  <a:t> </a:t>
                </a:r>
                <a:r>
                  <a:rPr lang="fi-FI" sz="2400" dirty="0" err="1">
                    <a:solidFill>
                      <a:schemeClr val="bg1"/>
                    </a:solidFill>
                  </a:rPr>
                  <a:t>the</a:t>
                </a:r>
                <a:r>
                  <a:rPr lang="fi-FI" sz="2400" dirty="0">
                    <a:solidFill>
                      <a:schemeClr val="bg1"/>
                    </a:solidFill>
                  </a:rPr>
                  <a:t> </a:t>
                </a:r>
                <a:r>
                  <a:rPr lang="fi-FI" sz="2400" dirty="0" err="1">
                    <a:solidFill>
                      <a:schemeClr val="bg1"/>
                    </a:solidFill>
                  </a:rPr>
                  <a:t>particle</a:t>
                </a:r>
                <a:r>
                  <a:rPr lang="fi-FI" sz="2400" dirty="0">
                    <a:solidFill>
                      <a:schemeClr val="bg1"/>
                    </a:solidFill>
                  </a:rPr>
                  <a:t> </a:t>
                </a:r>
                <a:r>
                  <a:rPr lang="fi-FI" sz="2400" dirty="0" err="1">
                    <a:solidFill>
                      <a:schemeClr val="bg1"/>
                    </a:solidFill>
                  </a:rPr>
                  <a:t>between</a:t>
                </a:r>
                <a:r>
                  <a:rPr lang="fi-FI" sz="2400" dirty="0">
                    <a:solidFill>
                      <a:schemeClr val="bg1"/>
                    </a:solidFill>
                  </a:rPr>
                  <a:t> </a:t>
                </a:r>
                <a14:m>
                  <m:oMath xmlns:m="http://schemas.openxmlformats.org/officeDocument/2006/math">
                    <m:r>
                      <a:rPr lang="fi-FI" sz="2400" dirty="0">
                        <a:solidFill>
                          <a:schemeClr val="bg1"/>
                        </a:solidFill>
                        <a:latin typeface="Cambria Math" panose="02040503050406030204" pitchFamily="18" charset="0"/>
                      </a:rPr>
                      <m:t>[</m:t>
                    </m:r>
                    <m:r>
                      <a:rPr lang="fi-FI" sz="2400" i="1" dirty="0" smtClean="0">
                        <a:solidFill>
                          <a:schemeClr val="bg1"/>
                        </a:solidFill>
                        <a:latin typeface="Cambria Math" panose="02040503050406030204" pitchFamily="18" charset="0"/>
                      </a:rPr>
                      <m:t>𝑥</m:t>
                    </m:r>
                    <m:r>
                      <a:rPr lang="fi-FI" sz="2400" i="1" dirty="0" smtClean="0">
                        <a:solidFill>
                          <a:schemeClr val="bg1"/>
                        </a:solidFill>
                        <a:latin typeface="Cambria Math" panose="02040503050406030204" pitchFamily="18" charset="0"/>
                      </a:rPr>
                      <m:t>, </m:t>
                    </m:r>
                    <m:r>
                      <a:rPr lang="fi-FI" sz="2400" i="1" dirty="0" err="1" smtClean="0">
                        <a:solidFill>
                          <a:schemeClr val="bg1"/>
                        </a:solidFill>
                        <a:latin typeface="Cambria Math" panose="02040503050406030204" pitchFamily="18" charset="0"/>
                      </a:rPr>
                      <m:t>𝑥</m:t>
                    </m:r>
                    <m:r>
                      <a:rPr lang="fi-FI" sz="2400" i="1" dirty="0" err="1" smtClean="0">
                        <a:solidFill>
                          <a:schemeClr val="bg1"/>
                        </a:solidFill>
                        <a:latin typeface="Cambria Math" panose="02040503050406030204" pitchFamily="18" charset="0"/>
                      </a:rPr>
                      <m:t>+</m:t>
                    </m:r>
                    <m:r>
                      <m:rPr>
                        <m:sty m:val="p"/>
                      </m:rPr>
                      <a:rPr lang="fi-FI" sz="2400" i="0" dirty="0" err="1" smtClean="0">
                        <a:solidFill>
                          <a:schemeClr val="bg1"/>
                        </a:solidFill>
                        <a:latin typeface="Cambria Math" panose="02040503050406030204" pitchFamily="18" charset="0"/>
                      </a:rPr>
                      <m:t>d</m:t>
                    </m:r>
                    <m:r>
                      <a:rPr lang="fi-FI" sz="2400" i="1" dirty="0" err="1" smtClean="0">
                        <a:solidFill>
                          <a:schemeClr val="bg1"/>
                        </a:solidFill>
                        <a:latin typeface="Cambria Math" panose="02040503050406030204" pitchFamily="18" charset="0"/>
                      </a:rPr>
                      <m:t>𝑥</m:t>
                    </m:r>
                    <m:r>
                      <a:rPr lang="fi-FI" sz="2400" b="0" i="1" dirty="0" smtClean="0">
                        <a:solidFill>
                          <a:schemeClr val="bg1"/>
                        </a:solidFill>
                        <a:latin typeface="Cambria Math" panose="02040503050406030204" pitchFamily="18" charset="0"/>
                      </a:rPr>
                      <m:t>]</m:t>
                    </m:r>
                  </m:oMath>
                </a14:m>
                <a:r>
                  <a:rPr lang="fi-FI" sz="2400" dirty="0">
                    <a:solidFill>
                      <a:schemeClr val="bg1"/>
                    </a:solidFill>
                  </a:rPr>
                  <a:t> is </a:t>
                </a:r>
                <a14:m>
                  <m:oMath xmlns:m="http://schemas.openxmlformats.org/officeDocument/2006/math">
                    <m:sSup>
                      <m:sSupPr>
                        <m:ctrlPr>
                          <a:rPr lang="fi-FI" sz="2400" i="1">
                            <a:solidFill>
                              <a:schemeClr val="bg1"/>
                            </a:solidFill>
                            <a:latin typeface="Cambria Math" panose="02040503050406030204" pitchFamily="18" charset="0"/>
                          </a:rPr>
                        </m:ctrlPr>
                      </m:sSupPr>
                      <m:e>
                        <m:r>
                          <a:rPr lang="fi-FI" sz="2400" b="0" i="1" smtClean="0">
                            <a:solidFill>
                              <a:schemeClr val="bg1"/>
                            </a:solidFill>
                            <a:latin typeface="Cambria Math" panose="02040503050406030204" pitchFamily="18" charset="0"/>
                          </a:rPr>
                          <m:t>𝑥</m:t>
                        </m:r>
                        <m:d>
                          <m:dPr>
                            <m:begChr m:val="|"/>
                            <m:endChr m:val="|"/>
                            <m:ctrlPr>
                              <a:rPr lang="fi-FI" sz="2400" i="1">
                                <a:solidFill>
                                  <a:schemeClr val="bg1"/>
                                </a:solidFill>
                                <a:latin typeface="Cambria Math" panose="02040503050406030204" pitchFamily="18" charset="0"/>
                              </a:rPr>
                            </m:ctrlPr>
                          </m:dPr>
                          <m:e>
                            <m:r>
                              <a:rPr lang="en-GB" sz="2400" b="0" i="1" smtClean="0">
                                <a:solidFill>
                                  <a:schemeClr val="bg1"/>
                                </a:solidFill>
                                <a:latin typeface="Cambria Math" panose="02040503050406030204" pitchFamily="18" charset="0"/>
                              </a:rPr>
                              <m:t>𝑁</m:t>
                            </m:r>
                            <m:r>
                              <a:rPr lang="fi-FI" sz="2400" i="1">
                                <a:solidFill>
                                  <a:schemeClr val="bg1"/>
                                </a:solidFill>
                                <a:latin typeface="Cambria Math" panose="02040503050406030204" pitchFamily="18" charset="0"/>
                              </a:rPr>
                              <m:t>𝑥</m:t>
                            </m:r>
                            <m:d>
                              <m:dPr>
                                <m:ctrlPr>
                                  <a:rPr lang="fi-FI" sz="2400" i="1">
                                    <a:solidFill>
                                      <a:schemeClr val="bg1"/>
                                    </a:solidFill>
                                    <a:latin typeface="Cambria Math" panose="02040503050406030204" pitchFamily="18" charset="0"/>
                                  </a:rPr>
                                </m:ctrlPr>
                              </m:dPr>
                              <m:e>
                                <m:r>
                                  <a:rPr lang="fi-FI" sz="2400" i="1">
                                    <a:solidFill>
                                      <a:schemeClr val="bg1"/>
                                    </a:solidFill>
                                    <a:latin typeface="Cambria Math" panose="02040503050406030204" pitchFamily="18" charset="0"/>
                                  </a:rPr>
                                  <m:t>𝐿</m:t>
                                </m:r>
                                <m:r>
                                  <a:rPr lang="fi-FI" sz="2400" i="1">
                                    <a:solidFill>
                                      <a:schemeClr val="bg1"/>
                                    </a:solidFill>
                                    <a:latin typeface="Cambria Math" panose="02040503050406030204" pitchFamily="18" charset="0"/>
                                  </a:rPr>
                                  <m:t>−</m:t>
                                </m:r>
                                <m:r>
                                  <a:rPr lang="fi-FI" sz="2400" i="1">
                                    <a:solidFill>
                                      <a:schemeClr val="bg1"/>
                                    </a:solidFill>
                                    <a:latin typeface="Cambria Math" panose="02040503050406030204" pitchFamily="18" charset="0"/>
                                  </a:rPr>
                                  <m:t>𝑥</m:t>
                                </m:r>
                              </m:e>
                            </m:d>
                          </m:e>
                        </m:d>
                      </m:e>
                      <m:sup>
                        <m:r>
                          <a:rPr lang="fi-FI" sz="2400" i="1">
                            <a:solidFill>
                              <a:schemeClr val="bg1"/>
                            </a:solidFill>
                            <a:latin typeface="Cambria Math" panose="02040503050406030204" pitchFamily="18" charset="0"/>
                          </a:rPr>
                          <m:t>2</m:t>
                        </m:r>
                      </m:sup>
                    </m:sSup>
                    <m:r>
                      <m:rPr>
                        <m:sty m:val="p"/>
                      </m:rPr>
                      <a:rPr lang="fi-FI" sz="2400" b="0" i="0" smtClean="0">
                        <a:solidFill>
                          <a:schemeClr val="bg1"/>
                        </a:solidFill>
                        <a:latin typeface="Cambria Math" panose="02040503050406030204" pitchFamily="18" charset="0"/>
                      </a:rPr>
                      <m:t>d</m:t>
                    </m:r>
                    <m:r>
                      <a:rPr lang="fi-FI" sz="2400" b="0" i="1" smtClean="0">
                        <a:solidFill>
                          <a:schemeClr val="bg1"/>
                        </a:solidFill>
                        <a:latin typeface="Cambria Math" panose="02040503050406030204" pitchFamily="18" charset="0"/>
                      </a:rPr>
                      <m:t>𝑥</m:t>
                    </m:r>
                  </m:oMath>
                </a14:m>
                <a:r>
                  <a:rPr lang="fi-FI" sz="2400" dirty="0">
                    <a:solidFill>
                      <a:schemeClr val="bg1"/>
                    </a:solidFill>
                  </a:rPr>
                  <a:t>.</a:t>
                </a:r>
              </a:p>
              <a:p>
                <a:endParaRPr lang="fi-FI" sz="2400" dirty="0">
                  <a:solidFill>
                    <a:schemeClr val="bg1"/>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749146" y="2038177"/>
                <a:ext cx="11442854" cy="2464393"/>
              </a:xfrm>
              <a:prstGeom prst="rect">
                <a:avLst/>
              </a:prstGeom>
              <a:blipFill>
                <a:blip r:embed="rId5"/>
                <a:stretch>
                  <a:fillRect l="-852" t="-2222"/>
                </a:stretch>
              </a:blipFill>
            </p:spPr>
            <p:txBody>
              <a:bodyPr/>
              <a:lstStyle/>
              <a:p>
                <a:r>
                  <a:rPr lang="fi-FI">
                    <a:noFill/>
                  </a:rPr>
                  <a:t> </a:t>
                </a:r>
              </a:p>
            </p:txBody>
          </p:sp>
        </mc:Fallback>
      </mc:AlternateContent>
      <p:sp>
        <p:nvSpPr>
          <p:cNvPr id="17" name="Rounded Rectangle 12"/>
          <p:cNvSpPr/>
          <p:nvPr/>
        </p:nvSpPr>
        <p:spPr>
          <a:xfrm>
            <a:off x="6625883" y="4346501"/>
            <a:ext cx="4283122" cy="924394"/>
          </a:xfrm>
          <a:prstGeom prst="roundRect">
            <a:avLst/>
          </a:prstGeom>
          <a:solidFill>
            <a:schemeClr val="accent3">
              <a:lumMod val="20000"/>
              <a:lumOff val="80000"/>
            </a:schemeClr>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6608679" y="4354471"/>
                <a:ext cx="422372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i-FI" b="0" i="1" smtClean="0">
                              <a:latin typeface="Cambria Math" panose="02040503050406030204" pitchFamily="18" charset="0"/>
                            </a:rPr>
                          </m:ctrlPr>
                        </m:sSubPr>
                        <m:e>
                          <m:r>
                            <a:rPr lang="en-GB" i="1" smtClean="0">
                              <a:latin typeface="Cambria Math" panose="02040503050406030204" pitchFamily="18" charset="0"/>
                            </a:rPr>
                            <m:t>𝜓</m:t>
                          </m:r>
                        </m:e>
                        <m:sub>
                          <m:r>
                            <a:rPr lang="fi-FI" b="0" i="1" smtClean="0">
                              <a:latin typeface="Cambria Math" panose="02040503050406030204" pitchFamily="18" charset="0"/>
                            </a:rPr>
                            <m:t>𝑛</m:t>
                          </m:r>
                        </m:sub>
                      </m:sSub>
                      <m:r>
                        <a:rPr lang="fi-FI" b="0" i="1" smtClean="0">
                          <a:latin typeface="Cambria Math" panose="02040503050406030204" pitchFamily="18" charset="0"/>
                        </a:rPr>
                        <m:t>(</m:t>
                      </m:r>
                      <m:r>
                        <a:rPr lang="fi-FI" b="0" i="1" smtClean="0">
                          <a:latin typeface="Cambria Math" panose="02040503050406030204" pitchFamily="18" charset="0"/>
                        </a:rPr>
                        <m:t>𝑥</m:t>
                      </m:r>
                      <m:r>
                        <a:rPr lang="fi-FI" b="0" i="1" smtClean="0">
                          <a:latin typeface="Cambria Math" panose="02040503050406030204" pitchFamily="18" charset="0"/>
                        </a:rPr>
                        <m:t>)=</m:t>
                      </m:r>
                      <m:rad>
                        <m:radPr>
                          <m:degHide m:val="on"/>
                          <m:ctrlPr>
                            <a:rPr lang="en-GB" i="1">
                              <a:latin typeface="Cambria Math" panose="02040503050406030204" pitchFamily="18" charset="0"/>
                            </a:rPr>
                          </m:ctrlPr>
                        </m:radPr>
                        <m:deg/>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𝐿</m:t>
                                  </m:r>
                                </m:den>
                              </m:f>
                            </m:e>
                          </m:d>
                        </m:e>
                      </m:rad>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𝑛</m:t>
                                  </m:r>
                                  <m:r>
                                    <a:rPr lang="en-GB" i="1">
                                      <a:latin typeface="Cambria Math" panose="02040503050406030204" pitchFamily="18" charset="0"/>
                                    </a:rPr>
                                    <m:t>𝜋</m:t>
                                  </m:r>
                                  <m:r>
                                    <a:rPr lang="en-GB" i="1">
                                      <a:latin typeface="Cambria Math" panose="02040503050406030204" pitchFamily="18" charset="0"/>
                                    </a:rPr>
                                    <m:t>𝑥</m:t>
                                  </m:r>
                                </m:num>
                                <m:den>
                                  <m:r>
                                    <a:rPr lang="en-GB" i="1">
                                      <a:latin typeface="Cambria Math" panose="02040503050406030204" pitchFamily="18" charset="0"/>
                                    </a:rPr>
                                    <m:t>𝐿</m:t>
                                  </m:r>
                                </m:den>
                              </m:f>
                            </m:e>
                          </m:d>
                          <m:r>
                            <a:rPr lang="en-GB" i="1">
                              <a:latin typeface="Cambria Math" panose="02040503050406030204" pitchFamily="18" charset="0"/>
                            </a:rPr>
                            <m:t>,</m:t>
                          </m:r>
                        </m:e>
                      </m:func>
                      <m:r>
                        <a:rPr lang="en-GB" i="1">
                          <a:latin typeface="Cambria Math" panose="02040503050406030204" pitchFamily="18" charset="0"/>
                        </a:rPr>
                        <m:t>        0≤</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𝐿</m:t>
                      </m:r>
                    </m:oMath>
                  </m:oMathPara>
                </a14:m>
                <a:endParaRPr lang="en-GB" dirty="0"/>
              </a:p>
            </p:txBody>
          </p:sp>
        </mc:Choice>
        <mc:Fallback xmlns="">
          <p:sp>
            <p:nvSpPr>
              <p:cNvPr id="18" name="Rectangle 17"/>
              <p:cNvSpPr>
                <a:spLocks noRot="1" noChangeAspect="1" noMove="1" noResize="1" noEditPoints="1" noAdjustHandles="1" noChangeArrowheads="1" noChangeShapeType="1" noTextEdit="1"/>
              </p:cNvSpPr>
              <p:nvPr/>
            </p:nvSpPr>
            <p:spPr>
              <a:xfrm>
                <a:off x="6608679" y="4354471"/>
                <a:ext cx="4223720" cy="910699"/>
              </a:xfrm>
              <a:prstGeom prst="rect">
                <a:avLst/>
              </a:prstGeom>
              <a:blipFill>
                <a:blip r:embed="rId6"/>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335060264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4959</TotalTime>
  <Words>1184</Words>
  <Application>Microsoft Office PowerPoint</Application>
  <PresentationFormat>Widescreen</PresentationFormat>
  <Paragraphs>115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Discussion: Which of the following statements are true for the wavefunction ψ(x)=1/√2 (ψ_1 (x)+ψ_2 (x)) in a one dimensional box. The functions ψ_n (x) are the eigenfunctions of the particle in a box.</vt:lpstr>
      <vt:lpstr>Discussion: Which of the following statements are true for the wavefunction ψ(x)=1/√2 (ψ_1 (x)+ψ_2 (x)) in a one dimensional box. The functions ψ_n (x) are the eigenfunctions of the particle in a box.</vt:lpstr>
      <vt:lpstr>PowerPoint Presentation</vt:lpstr>
      <vt:lpstr>PowerPoint Presentation</vt:lpstr>
      <vt:lpstr>PowerPoint Presentation</vt:lpstr>
      <vt:lpstr>PowerPoint Presentation</vt:lpstr>
      <vt:lpstr>PowerPoint Presentation</vt:lpstr>
      <vt:lpstr>What happens above a finite box?</vt:lpstr>
      <vt:lpstr>PowerPoint Presentation</vt:lpstr>
      <vt:lpstr>PowerPoint Presentation</vt:lpstr>
      <vt:lpstr>When particle hits the fan</vt:lpstr>
      <vt:lpstr>The tunneling probability through a finite barrier</vt:lpstr>
      <vt:lpstr>Stop and think: The inversion of ammonia is one example where tunnelling is though to play a significant role. What can you say about the energy of the ammonium molecule after tunnelling based on the Figure?</vt:lpstr>
      <vt:lpstr>Stop and think: The inversion of ammonia is one example where tunnelling is though to play a significant role. What can you say about the energy of the ammonium molecule after tunnelling based on the Figure?</vt:lpstr>
      <vt:lpstr>Figure references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Partanen Lauri</dc:creator>
  <cp:lastModifiedBy>Partanen Lauri</cp:lastModifiedBy>
  <cp:revision>53</cp:revision>
  <dcterms:created xsi:type="dcterms:W3CDTF">2020-01-08T08:28:30Z</dcterms:created>
  <dcterms:modified xsi:type="dcterms:W3CDTF">2021-01-29T13:28:20Z</dcterms:modified>
</cp:coreProperties>
</file>