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9" r:id="rId2"/>
    <p:sldId id="260" r:id="rId3"/>
    <p:sldId id="267" r:id="rId4"/>
    <p:sldId id="277" r:id="rId5"/>
    <p:sldId id="278" r:id="rId6"/>
    <p:sldId id="270" r:id="rId7"/>
    <p:sldId id="268" r:id="rId8"/>
    <p:sldId id="272" r:id="rId9"/>
    <p:sldId id="273" r:id="rId10"/>
    <p:sldId id="27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1988-6278-4D05-AB5C-DE51146ABCB6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FBAE4-CEBA-4330-99A7-75E162218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39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71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68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27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4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67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25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43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3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41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B893-10F0-40FC-8335-EFDD5E6C12D9}" type="datetimeFigureOut">
              <a:rPr lang="fi-FI" smtClean="0"/>
              <a:t>26.1.2021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4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7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393" y="1120676"/>
            <a:ext cx="987962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Mechanics </a:t>
            </a:r>
          </a:p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Spectroscopy</a:t>
            </a:r>
          </a:p>
          <a:p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Lauri Partanen</a:t>
            </a:r>
            <a:endParaRPr lang="fi-FI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9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511" y="2736502"/>
            <a:ext cx="10944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Summary and review:</a:t>
            </a:r>
          </a:p>
          <a:p>
            <a:r>
              <a:rPr lang="en-GB" sz="2800" dirty="0">
                <a:solidFill>
                  <a:schemeClr val="bg1"/>
                </a:solidFill>
              </a:rPr>
              <a:t>Compare the energy levels and features of the probability density of a particle in an infinitely deep box and in a harmonic potential. </a:t>
            </a:r>
          </a:p>
        </p:txBody>
      </p:sp>
    </p:spTree>
    <p:extLst>
      <p:ext uri="{BB962C8B-B14F-4D97-AF65-F5344CB8AC3E}">
        <p14:creationId xmlns:p14="http://schemas.microsoft.com/office/powerpoint/2010/main" val="18130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references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658" y="2776283"/>
            <a:ext cx="106578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dirty="0" err="1">
                <a:solidFill>
                  <a:schemeClr val="bg1"/>
                </a:solidFill>
              </a:rPr>
              <a:t>Unless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otherwise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noted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all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Figures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are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taken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from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Chapter</a:t>
            </a:r>
            <a:r>
              <a:rPr lang="fi-FI" sz="2800" dirty="0">
                <a:solidFill>
                  <a:schemeClr val="bg1"/>
                </a:solidFill>
              </a:rPr>
              <a:t> 7 of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, P. ja De Paula, J. , L. (2014),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’ </a:t>
            </a:r>
            <a:r>
              <a:rPr lang="fi-FI" sz="2800" dirty="0" err="1">
                <a:solidFill>
                  <a:schemeClr val="bg1"/>
                </a:solidFill>
              </a:rPr>
              <a:t>Physical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Chemistry</a:t>
            </a:r>
            <a:r>
              <a:rPr lang="fi-FI" sz="2800" dirty="0">
                <a:solidFill>
                  <a:schemeClr val="bg1"/>
                </a:solidFill>
              </a:rPr>
              <a:t>, 10th edition, Oxford </a:t>
            </a:r>
            <a:r>
              <a:rPr lang="fi-FI" sz="2800" dirty="0" err="1">
                <a:solidFill>
                  <a:schemeClr val="bg1"/>
                </a:solidFill>
              </a:rPr>
              <a:t>University</a:t>
            </a:r>
            <a:r>
              <a:rPr lang="fi-FI" sz="2800" dirty="0">
                <a:solidFill>
                  <a:schemeClr val="bg1"/>
                </a:solidFill>
              </a:rPr>
              <a:t> Press, Oxford, New York.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5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4904" y="2823463"/>
            <a:ext cx="1140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Work in your group:</a:t>
            </a:r>
          </a:p>
          <a:p>
            <a:r>
              <a:rPr lang="en-US" sz="2400" dirty="0">
                <a:solidFill>
                  <a:schemeClr val="bg1"/>
                </a:solidFill>
              </a:rPr>
              <a:t>1) Write down everything you remember about the harmonic oscillator without opening the book (Schrödinger equation, energy level equation, sketch of the energies, </a:t>
            </a:r>
            <a:r>
              <a:rPr lang="en-US" sz="2400" dirty="0" err="1">
                <a:solidFill>
                  <a:schemeClr val="bg1"/>
                </a:solidFill>
              </a:rPr>
              <a:t>wavefunctions</a:t>
            </a:r>
            <a:r>
              <a:rPr lang="en-US" sz="2400" dirty="0">
                <a:solidFill>
                  <a:schemeClr val="bg1"/>
                </a:solidFill>
              </a:rPr>
              <a:t>, potential energy etc.).</a:t>
            </a:r>
          </a:p>
        </p:txBody>
      </p:sp>
    </p:spTree>
    <p:extLst>
      <p:ext uri="{BB962C8B-B14F-4D97-AF65-F5344CB8AC3E}">
        <p14:creationId xmlns:p14="http://schemas.microsoft.com/office/powerpoint/2010/main" val="396043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harmonic potential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3769" y="2768733"/>
                <a:ext cx="2297167" cy="841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i-FI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i-FI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i-FI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sSup>
                        <m:sSupPr>
                          <m:ctrlPr>
                            <a:rPr lang="fi-FI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i-FI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69" y="2768733"/>
                <a:ext cx="2297167" cy="841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49552" y="2954739"/>
                <a:ext cx="19217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26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i-FI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i-FI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sz="26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fi-FI" sz="2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i-FI" sz="2600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600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i-FI" sz="2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6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552" y="2954739"/>
                <a:ext cx="1921745" cy="492443"/>
              </a:xfrm>
              <a:prstGeom prst="rect">
                <a:avLst/>
              </a:prstGeom>
              <a:blipFill>
                <a:blip r:embed="rId5"/>
                <a:stretch>
                  <a:fillRect l="-5714" t="-11250" r="-635" b="-325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30575" y="2539016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6933" y="2358976"/>
            <a:ext cx="2115707" cy="4616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Force constant!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2413441" y="2589809"/>
            <a:ext cx="653492" cy="4554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41" y="1552446"/>
            <a:ext cx="4783550" cy="37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9" y="1892648"/>
            <a:ext cx="1302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Potential</a:t>
            </a: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Schrödinger equation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41" y="1552446"/>
            <a:ext cx="4783550" cy="37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0375" y="2418918"/>
                <a:ext cx="4375107" cy="89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GB" sz="2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GB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GB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i-FI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i-FI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i-FI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sSup>
                        <m:sSupPr>
                          <m:ctrlPr>
                            <a:rPr lang="fi-FI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i-FI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GB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2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75" y="2418918"/>
                <a:ext cx="4375107" cy="895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3805" y="3715023"/>
                <a:ext cx="5935932" cy="547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600" dirty="0" err="1">
                    <a:solidFill>
                      <a:schemeClr val="bg1"/>
                    </a:solidFill>
                  </a:rPr>
                  <a:t>Simplest</a:t>
                </a:r>
                <a:r>
                  <a:rPr lang="fi-FI" sz="2600" dirty="0">
                    <a:solidFill>
                      <a:schemeClr val="bg1"/>
                    </a:solidFill>
                  </a:rPr>
                  <a:t> </a:t>
                </a:r>
                <a:r>
                  <a:rPr lang="fi-FI" sz="2600" dirty="0" err="1">
                    <a:solidFill>
                      <a:schemeClr val="bg1"/>
                    </a:solidFill>
                  </a:rPr>
                  <a:t>solution</a:t>
                </a:r>
                <a:r>
                  <a:rPr lang="fi-FI" sz="2600" dirty="0">
                    <a:solidFill>
                      <a:schemeClr val="bg1"/>
                    </a:solidFill>
                  </a:rPr>
                  <a:t> (</a:t>
                </a:r>
                <a:r>
                  <a:rPr lang="fi-FI" sz="2600" dirty="0" err="1">
                    <a:solidFill>
                      <a:schemeClr val="bg1"/>
                    </a:solidFill>
                  </a:rPr>
                  <a:t>problems</a:t>
                </a:r>
                <a:r>
                  <a:rPr lang="fi-FI" sz="2600" dirty="0">
                    <a:solidFill>
                      <a:schemeClr val="bg1"/>
                    </a:solidFill>
                  </a:rPr>
                  <a:t>): </a:t>
                </a:r>
                <a14:m>
                  <m:oMath xmlns:m="http://schemas.openxmlformats.org/officeDocument/2006/math">
                    <m:r>
                      <a:rPr lang="fi-FI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fi-FI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fi-FI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i-FI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i-FI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fi-FI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i-FI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GB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05" y="3715023"/>
                <a:ext cx="5935932" cy="547266"/>
              </a:xfrm>
              <a:prstGeom prst="rect">
                <a:avLst/>
              </a:prstGeom>
              <a:blipFill>
                <a:blip r:embed="rId6"/>
                <a:stretch>
                  <a:fillRect l="-1850" b="-2888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1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wavefunctions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18_08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92" y="2136817"/>
            <a:ext cx="5209068" cy="388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3497" y="2343425"/>
                <a:ext cx="5351593" cy="1366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GB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sSup>
                                    <m:sSupPr>
                                      <m:ctrlPr>
                                        <a:rPr lang="en-GB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GB" sz="2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sz="26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 sz="2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p>
                                  </m:sSup>
                                  <m:r>
                                    <a:rPr lang="en-GB" sz="2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GB" sz="2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GB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2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r>
                        <a:rPr lang="en-GB" sz="2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2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GB" sz="2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GB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97" y="2343425"/>
                <a:ext cx="5351593" cy="1366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3"/>
          <p:cNvSpPr/>
          <p:nvPr/>
        </p:nvSpPr>
        <p:spPr>
          <a:xfrm>
            <a:off x="1541763" y="2343424"/>
            <a:ext cx="1817076" cy="1482805"/>
          </a:xfrm>
          <a:prstGeom prst="round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3" name="Straight Connector 18"/>
          <p:cNvCxnSpPr>
            <a:stCxn id="12" idx="2"/>
            <a:endCxn id="15" idx="0"/>
          </p:cNvCxnSpPr>
          <p:nvPr/>
        </p:nvCxnSpPr>
        <p:spPr>
          <a:xfrm flipH="1">
            <a:off x="1425234" y="3826229"/>
            <a:ext cx="1025067" cy="289224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3"/>
          <p:cNvSpPr/>
          <p:nvPr/>
        </p:nvSpPr>
        <p:spPr>
          <a:xfrm>
            <a:off x="133497" y="4115453"/>
            <a:ext cx="2583473" cy="4923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Normalization</a:t>
            </a:r>
            <a:endParaRPr lang="fi-FI" sz="28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3358975" y="2343424"/>
            <a:ext cx="1137139" cy="1482805"/>
          </a:xfrm>
          <a:prstGeom prst="round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9" name="Straight Connector 18"/>
          <p:cNvCxnSpPr>
            <a:stCxn id="18" idx="2"/>
            <a:endCxn id="20" idx="0"/>
          </p:cNvCxnSpPr>
          <p:nvPr/>
        </p:nvCxnSpPr>
        <p:spPr>
          <a:xfrm flipH="1">
            <a:off x="2701583" y="3826229"/>
            <a:ext cx="1225962" cy="1000822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3"/>
          <p:cNvSpPr/>
          <p:nvPr/>
        </p:nvSpPr>
        <p:spPr>
          <a:xfrm>
            <a:off x="1475935" y="4827051"/>
            <a:ext cx="2451296" cy="12791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Polynomial</a:t>
            </a:r>
            <a:r>
              <a:rPr lang="fi-FI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(</a:t>
            </a:r>
            <a:r>
              <a:rPr lang="fi-FI" sz="28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Hermite</a:t>
            </a:r>
            <a:r>
              <a:rPr lang="fi-FI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polynomial</a:t>
            </a:r>
            <a:r>
              <a:rPr lang="fi-FI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)</a:t>
            </a:r>
          </a:p>
        </p:txBody>
      </p:sp>
      <p:cxnSp>
        <p:nvCxnSpPr>
          <p:cNvPr id="21" name="Straight Connector 18"/>
          <p:cNvCxnSpPr>
            <a:stCxn id="29" idx="2"/>
            <a:endCxn id="22" idx="0"/>
          </p:cNvCxnSpPr>
          <p:nvPr/>
        </p:nvCxnSpPr>
        <p:spPr>
          <a:xfrm>
            <a:off x="4986202" y="3826229"/>
            <a:ext cx="436907" cy="142016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13"/>
          <p:cNvSpPr/>
          <p:nvPr/>
        </p:nvSpPr>
        <p:spPr>
          <a:xfrm>
            <a:off x="4066298" y="3968245"/>
            <a:ext cx="2713621" cy="12791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Exponentially</a:t>
            </a:r>
            <a:r>
              <a:rPr lang="fi-FI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decreasing</a:t>
            </a:r>
            <a:r>
              <a:rPr lang="fi-FI" sz="28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i-FI" sz="2800" dirty="0" err="1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Gaussian</a:t>
            </a:r>
            <a:endParaRPr lang="fi-FI" sz="28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433439" y="2136817"/>
            <a:ext cx="2649415" cy="299699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7433833" y="2136816"/>
            <a:ext cx="974306" cy="2996999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11108154" y="2136815"/>
            <a:ext cx="724622" cy="2996999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96" y="1954106"/>
            <a:ext cx="4083825" cy="4143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365831" y="2443592"/>
                <a:ext cx="9622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831" y="2443592"/>
                <a:ext cx="962251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63" y="2443592"/>
            <a:ext cx="4319280" cy="3376582"/>
          </a:xfrm>
          <a:prstGeom prst="rect">
            <a:avLst/>
          </a:prstGeom>
        </p:spPr>
      </p:pic>
      <p:sp>
        <p:nvSpPr>
          <p:cNvPr id="29" name="Rounded Rectangle 13"/>
          <p:cNvSpPr/>
          <p:nvPr/>
        </p:nvSpPr>
        <p:spPr>
          <a:xfrm>
            <a:off x="4487313" y="2343424"/>
            <a:ext cx="997777" cy="1482805"/>
          </a:xfrm>
          <a:prstGeom prst="round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-40172" y="4897046"/>
                <a:ext cx="1643912" cy="959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lang="en-GB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GB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172" y="4897046"/>
                <a:ext cx="1643912" cy="9598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18"/>
          <p:cNvCxnSpPr>
            <a:stCxn id="22" idx="3"/>
            <a:endCxn id="24" idx="1"/>
          </p:cNvCxnSpPr>
          <p:nvPr/>
        </p:nvCxnSpPr>
        <p:spPr>
          <a:xfrm flipV="1">
            <a:off x="6779919" y="3635316"/>
            <a:ext cx="653914" cy="972506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8"/>
          <p:cNvCxnSpPr>
            <a:stCxn id="23" idx="2"/>
            <a:endCxn id="20" idx="3"/>
          </p:cNvCxnSpPr>
          <p:nvPr/>
        </p:nvCxnSpPr>
        <p:spPr>
          <a:xfrm flipH="1">
            <a:off x="3927231" y="5133816"/>
            <a:ext cx="5830916" cy="332812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1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/>
      <p:bldP spid="27" grpId="1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0" name="Picture 19" descr="18_08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66" y="1607125"/>
            <a:ext cx="5209068" cy="388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76397" y="1522573"/>
            <a:ext cx="6111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</a:t>
            </a:r>
            <a:r>
              <a:rPr lang="en-US" sz="2800" dirty="0">
                <a:solidFill>
                  <a:schemeClr val="bg1"/>
                </a:solidFill>
              </a:rPr>
              <a:t>(5 </a:t>
            </a:r>
            <a:r>
              <a:rPr lang="en-US" sz="2800" dirty="0" err="1">
                <a:solidFill>
                  <a:schemeClr val="bg1"/>
                </a:solidFill>
              </a:rPr>
              <a:t>mins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What can you say about the potential and kinetic energies of the oscillating particle?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Is tunneling present? How do you think the tunneling depends on the wavenumber?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Compare the probability densities with the behavior of the classical oscillator.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chemeClr val="bg1"/>
                </a:solidFill>
              </a:rPr>
              <a:t>Is the correspondence principle relevant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213D26-A3A2-41EA-96A5-BE65B28D14AA}"/>
                  </a:ext>
                </a:extLst>
              </p:cNvPr>
              <p:cNvSpPr txBox="1"/>
              <p:nvPr/>
            </p:nvSpPr>
            <p:spPr>
              <a:xfrm>
                <a:off x="11238592" y="4357199"/>
                <a:ext cx="592085" cy="276999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213D26-A3A2-41EA-96A5-BE65B28D1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8592" y="4357199"/>
                <a:ext cx="592085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636BFB-3A2F-4247-BEFA-39AD6E357317}"/>
                  </a:ext>
                </a:extLst>
              </p:cNvPr>
              <p:cNvSpPr txBox="1"/>
              <p:nvPr/>
            </p:nvSpPr>
            <p:spPr>
              <a:xfrm>
                <a:off x="11250188" y="3821424"/>
                <a:ext cx="592085" cy="276999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636BFB-3A2F-4247-BEFA-39AD6E357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188" y="3821424"/>
                <a:ext cx="592085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76C977-893D-4855-8823-C03BB21A482D}"/>
                  </a:ext>
                </a:extLst>
              </p:cNvPr>
              <p:cNvSpPr txBox="1"/>
              <p:nvPr/>
            </p:nvSpPr>
            <p:spPr>
              <a:xfrm>
                <a:off x="11250188" y="3293134"/>
                <a:ext cx="592085" cy="276999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76C977-893D-4855-8823-C03BB21A4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188" y="3293134"/>
                <a:ext cx="592085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0CF421-2493-4B2E-88C8-864FAE6825FC}"/>
                  </a:ext>
                </a:extLst>
              </p:cNvPr>
              <p:cNvSpPr txBox="1"/>
              <p:nvPr/>
            </p:nvSpPr>
            <p:spPr>
              <a:xfrm>
                <a:off x="11250188" y="2751620"/>
                <a:ext cx="592085" cy="276999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0CF421-2493-4B2E-88C8-864FAE682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188" y="2751620"/>
                <a:ext cx="592085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3CD0BF4-A674-48D4-9832-ED404104C336}"/>
                  </a:ext>
                </a:extLst>
              </p:cNvPr>
              <p:cNvSpPr txBox="1"/>
              <p:nvPr/>
            </p:nvSpPr>
            <p:spPr>
              <a:xfrm>
                <a:off x="11238591" y="2176118"/>
                <a:ext cx="592085" cy="276999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3CD0BF4-A674-48D4-9832-ED404104C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8591" y="2176118"/>
                <a:ext cx="592085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" descr="18_10_Figur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94" y="1879792"/>
            <a:ext cx="4947012" cy="369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113905" y="3999285"/>
                <a:ext cx="677045" cy="276999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905" y="3999285"/>
                <a:ext cx="677045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58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7162" y="1453194"/>
            <a:ext cx="6671877" cy="221636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Stop and think: The figure shows the probability densities of a particle for the five first states. Use it to find out the expectation value of position for each of these states.</a:t>
            </a:r>
          </a:p>
        </p:txBody>
      </p:sp>
      <p:pic>
        <p:nvPicPr>
          <p:cNvPr id="12" name="Picture 1" descr="18_09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1" y="1429584"/>
            <a:ext cx="4944145" cy="369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9035563" y="1853140"/>
            <a:ext cx="172978" cy="203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59009" y="1429584"/>
                <a:ext cx="815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009" y="1429584"/>
                <a:ext cx="815095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881814" y="4032107"/>
                <a:ext cx="592085" cy="276999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814" y="4032107"/>
                <a:ext cx="592085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893410" y="3531057"/>
                <a:ext cx="592085" cy="276999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410" y="3531057"/>
                <a:ext cx="592085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893410" y="3025917"/>
                <a:ext cx="592085" cy="276999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410" y="3025917"/>
                <a:ext cx="592085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893410" y="2530703"/>
                <a:ext cx="592085" cy="276999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410" y="2530703"/>
                <a:ext cx="592085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881813" y="2006158"/>
                <a:ext cx="592085" cy="276999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1813" y="2006158"/>
                <a:ext cx="592085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67BD5D-C3FD-485E-AAC8-677964FC2683}"/>
                  </a:ext>
                </a:extLst>
              </p:cNvPr>
              <p:cNvSpPr txBox="1"/>
              <p:nvPr/>
            </p:nvSpPr>
            <p:spPr>
              <a:xfrm>
                <a:off x="838199" y="4309106"/>
                <a:ext cx="2775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solidFill>
                      <a:srgbClr val="92D050"/>
                    </a:solidFill>
                  </a:rPr>
                  <a:t>Solution: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sz="28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sz="280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GB" sz="28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8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67BD5D-C3FD-485E-AAC8-677964FC2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309106"/>
                <a:ext cx="2775632" cy="523220"/>
              </a:xfrm>
              <a:prstGeom prst="rect">
                <a:avLst/>
              </a:prstGeom>
              <a:blipFill>
                <a:blip r:embed="rId11"/>
                <a:stretch>
                  <a:fillRect l="-4386" t="-11628" b="-3255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8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energy levels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199" y="2177226"/>
                <a:ext cx="2778005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ℏ</m:t>
                    </m:r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,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177226"/>
                <a:ext cx="2778005" cy="737189"/>
              </a:xfrm>
              <a:prstGeom prst="rect">
                <a:avLst/>
              </a:prstGeom>
              <a:blipFill>
                <a:blip r:embed="rId4"/>
                <a:stretch>
                  <a:fillRect r="-3947" b="-909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31323" y="1779953"/>
                <a:ext cx="1886350" cy="1297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800" b="0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323" y="1779953"/>
                <a:ext cx="1886350" cy="1297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20189" y="3349905"/>
            <a:ext cx="5797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is the mass </a:t>
            </a:r>
            <a:r>
              <a:rPr lang="en-US" sz="2800" i="1" dirty="0">
                <a:solidFill>
                  <a:schemeClr val="bg1"/>
                </a:solidFill>
              </a:rPr>
              <a:t>m</a:t>
            </a:r>
            <a:r>
              <a:rPr lang="en-US" sz="2800" dirty="0">
                <a:solidFill>
                  <a:schemeClr val="bg1"/>
                </a:solidFill>
              </a:rPr>
              <a:t> for an oscillating two-atomic molecule?</a:t>
            </a:r>
            <a:endParaRPr lang="fi-FI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18587" y="4575980"/>
                <a:ext cx="2972865" cy="900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 sz="2800" dirty="0">
                              <a:solidFill>
                                <a:schemeClr val="bg1"/>
                              </a:solidFill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587" y="4575980"/>
                <a:ext cx="2972865" cy="900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20189" y="5637095"/>
            <a:ext cx="579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Example: Calculate m for HI!</a:t>
            </a:r>
            <a:endParaRPr lang="fi-FI" sz="28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10" y="1017209"/>
            <a:ext cx="4407876" cy="51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6816" y="2264293"/>
            <a:ext cx="64290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Stop and think: Draw the potential energy of a real two-atomic molecule. Place one of the atoms at origin. When is the true potential reasonably approximated by a harmonic one?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3" y="1281361"/>
            <a:ext cx="4407876" cy="467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391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The harmonic potential</vt:lpstr>
      <vt:lpstr>The Schrödinger equation</vt:lpstr>
      <vt:lpstr>The wavefunctions</vt:lpstr>
      <vt:lpstr>PowerPoint Presentation</vt:lpstr>
      <vt:lpstr>Stop and think: The figure shows the probability densities of a particle for the five first states. Use it to find out the expectation value of position for each of these states.</vt:lpstr>
      <vt:lpstr>The energy levels</vt:lpstr>
      <vt:lpstr>PowerPoint Presentation</vt:lpstr>
      <vt:lpstr>PowerPoint Presentation</vt:lpstr>
      <vt:lpstr>Figure references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Partanen Lauri</dc:creator>
  <cp:lastModifiedBy>Partanen Lauri</cp:lastModifiedBy>
  <cp:revision>32</cp:revision>
  <dcterms:created xsi:type="dcterms:W3CDTF">2020-01-08T08:28:30Z</dcterms:created>
  <dcterms:modified xsi:type="dcterms:W3CDTF">2021-01-26T07:52:42Z</dcterms:modified>
</cp:coreProperties>
</file>