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9" r:id="rId2"/>
    <p:sldId id="260" r:id="rId3"/>
    <p:sldId id="280" r:id="rId4"/>
    <p:sldId id="267" r:id="rId5"/>
    <p:sldId id="277" r:id="rId6"/>
    <p:sldId id="278" r:id="rId7"/>
    <p:sldId id="281" r:id="rId8"/>
    <p:sldId id="270" r:id="rId9"/>
    <p:sldId id="268" r:id="rId10"/>
    <p:sldId id="283" r:id="rId11"/>
    <p:sldId id="272" r:id="rId12"/>
    <p:sldId id="273" r:id="rId13"/>
    <p:sldId id="284" r:id="rId14"/>
    <p:sldId id="279" r:id="rId15"/>
    <p:sldId id="285" r:id="rId16"/>
    <p:sldId id="286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1988-6278-4D05-AB5C-DE51146ABCB6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BAE4-CEBA-4330-99A7-75E162218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3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1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8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2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6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2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4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3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1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B893-10F0-40FC-8335-EFDD5E6C12D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52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52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393" y="1120676"/>
            <a:ext cx="987962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</a:t>
            </a:r>
          </a:p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Spectroscopy</a:t>
            </a: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Lauri Partanen</a:t>
            </a:r>
            <a:endParaRPr lang="fi-FI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9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Wavefunctions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particle on a sphere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576" y="1639477"/>
            <a:ext cx="610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</a:t>
            </a:r>
            <a:r>
              <a:rPr lang="en-US" sz="2800" dirty="0">
                <a:solidFill>
                  <a:schemeClr val="bg1"/>
                </a:solidFill>
              </a:rPr>
              <a:t>(5 </a:t>
            </a:r>
            <a:r>
              <a:rPr lang="en-US" sz="2800" dirty="0" err="1">
                <a:solidFill>
                  <a:schemeClr val="bg1"/>
                </a:solidFill>
              </a:rPr>
              <a:t>mins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 the table to your right a series of </a:t>
            </a:r>
            <a:r>
              <a:rPr lang="en-US" sz="2800" dirty="0" err="1">
                <a:solidFill>
                  <a:schemeClr val="bg1"/>
                </a:solidFill>
              </a:rPr>
              <a:t>wavefunctions</a:t>
            </a:r>
            <a:r>
              <a:rPr lang="en-US" sz="2800" dirty="0">
                <a:solidFill>
                  <a:schemeClr val="bg1"/>
                </a:solidFill>
              </a:rPr>
              <a:t> for the particle in a sphere are represented.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1) Summarize their essential features.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2) What trends can be observed?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0" y="1355926"/>
            <a:ext cx="2540000" cy="5308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19" y="1846022"/>
            <a:ext cx="5626608" cy="42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levels for a particle on a sphere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0575" y="4238369"/>
                <a:ext cx="3407536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75" y="4238369"/>
                <a:ext cx="3407536" cy="864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1324" y="4154581"/>
                <a:ext cx="2002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=0,1,2,…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324" y="4154581"/>
                <a:ext cx="2002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11324" y="4709789"/>
                <a:ext cx="35366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i-FI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GB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GB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GB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GB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GB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2,…</m:t>
                      </m:r>
                      <m:r>
                        <a:rPr lang="fi-FI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i-FI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fi-FI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324" y="4709789"/>
                <a:ext cx="353660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 flipV="1">
            <a:off x="4131404" y="5193855"/>
            <a:ext cx="923731" cy="825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55135" y="5606716"/>
                <a:ext cx="3107401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tx1"/>
                    </a:solidFill>
                  </a:rPr>
                  <a:t>Energy is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independent</a:t>
                </a:r>
                <a:r>
                  <a:rPr lang="fi-FI" sz="2400" dirty="0">
                    <a:solidFill>
                      <a:schemeClr val="tx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the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value</a:t>
                </a:r>
                <a:r>
                  <a:rPr lang="fi-FI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i-FI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fi-FI" sz="2400" dirty="0">
                    <a:solidFill>
                      <a:schemeClr val="tx1"/>
                    </a:solidFill>
                  </a:rPr>
                  <a:t> 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135" y="5606716"/>
                <a:ext cx="3107401" cy="830997"/>
              </a:xfrm>
              <a:prstGeom prst="rect">
                <a:avLst/>
              </a:prstGeom>
              <a:blipFill>
                <a:blip r:embed="rId7"/>
                <a:stretch>
                  <a:fillRect l="-2524" t="-4255" b="-13475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>
            <a:off x="8423486" y="5670422"/>
            <a:ext cx="223935" cy="688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08371" y="5414619"/>
                <a:ext cx="3107401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/>
                  <a:t>Every energy level is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i-FI" sz="2400" dirty="0"/>
                  <a:t>-times degenerate!</a:t>
                </a:r>
                <a:endParaRPr lang="en-GB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371" y="5414619"/>
                <a:ext cx="3107401" cy="1200329"/>
              </a:xfrm>
              <a:prstGeom prst="rect">
                <a:avLst/>
              </a:prstGeom>
              <a:blipFill>
                <a:blip r:embed="rId8"/>
                <a:stretch>
                  <a:fillRect l="-2524" t="-2970" b="-8911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2" idx="0"/>
          </p:cNvCxnSpPr>
          <p:nvPr/>
        </p:nvCxnSpPr>
        <p:spPr>
          <a:xfrm flipH="1" flipV="1">
            <a:off x="2606082" y="5233009"/>
            <a:ext cx="60570" cy="3859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12951" y="5618955"/>
            <a:ext cx="31074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dirty="0"/>
              <a:t>No </a:t>
            </a:r>
            <a:r>
              <a:rPr lang="fi-FI" sz="2400" dirty="0" err="1"/>
              <a:t>zero</a:t>
            </a:r>
            <a:r>
              <a:rPr lang="fi-FI" sz="2400" dirty="0"/>
              <a:t> </a:t>
            </a:r>
            <a:r>
              <a:rPr lang="fi-FI" sz="2400" dirty="0" err="1"/>
              <a:t>point</a:t>
            </a:r>
            <a:r>
              <a:rPr lang="fi-FI" sz="2400" dirty="0"/>
              <a:t> </a:t>
            </a:r>
            <a:r>
              <a:rPr lang="fi-FI" sz="2400" dirty="0" err="1"/>
              <a:t>energy</a:t>
            </a:r>
            <a:r>
              <a:rPr lang="fi-FI" sz="2400" dirty="0">
                <a:solidFill>
                  <a:schemeClr val="tx1"/>
                </a:solidFill>
              </a:rPr>
              <a:t>!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575" y="1639477"/>
            <a:ext cx="11475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</a:t>
            </a:r>
            <a:r>
              <a:rPr lang="en-US" sz="2800" dirty="0">
                <a:solidFill>
                  <a:schemeClr val="bg1"/>
                </a:solidFill>
              </a:rPr>
              <a:t>(5 </a:t>
            </a:r>
            <a:r>
              <a:rPr lang="en-US" sz="2800" dirty="0" err="1">
                <a:solidFill>
                  <a:schemeClr val="bg1"/>
                </a:solidFill>
              </a:rPr>
              <a:t>mins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How many quantum numbers arise for a particle in a sphere? What are the allowed values for the quantum numbers?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Is there zero point energy – how about degeneracy? </a:t>
            </a:r>
          </a:p>
          <a:p>
            <a:pPr marL="514350" indent="-514350"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6816" y="2264293"/>
            <a:ext cx="6429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Stop and think: By comparing the classical equation for rotational energy to the obtained energy expression, what can you say about the magnitude of the angular momentum for a particle on a sphere?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795934" y="3814320"/>
                <a:ext cx="3246028" cy="57307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i-FI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</m:d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=ℏ</m:t>
                      </m:r>
                      <m:rad>
                        <m:radPr>
                          <m:degHide m:val="on"/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934" y="3814320"/>
                <a:ext cx="3246028" cy="5730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7795934" y="2264293"/>
                <a:ext cx="3246028" cy="9802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934" y="2264293"/>
                <a:ext cx="3246028" cy="9802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78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925" y="523397"/>
                <a:ext cx="8260033" cy="2542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</a:rPr>
                  <a:t>Exercise a: Use the table to find out the possible values for the z-component of the angular momentum, when the total angular momentum has the value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r>
                      <a:rPr lang="fi-FI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 The operator for the z-component is known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𝜕𝜙</m:t>
                        </m:r>
                      </m:den>
                    </m:f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5" y="523397"/>
                <a:ext cx="8260033" cy="2542363"/>
              </a:xfrm>
              <a:prstGeom prst="rect">
                <a:avLst/>
              </a:prstGeom>
              <a:blipFill>
                <a:blip r:embed="rId4"/>
                <a:stretch>
                  <a:fillRect l="-1550" t="-2398" r="-125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02927" y="3209275"/>
                <a:ext cx="3246028" cy="57307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i-FI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</m:d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=ℏ</m:t>
                      </m:r>
                      <m:rad>
                        <m:radPr>
                          <m:degHide m:val="on"/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927" y="3209275"/>
                <a:ext cx="3246028" cy="5730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208390"/>
            <a:ext cx="3082472" cy="6442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924" y="4248556"/>
            <a:ext cx="8260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Exercise b: Generalize your findings in part a) to a general rule for how to obtain the z-component. </a:t>
            </a:r>
          </a:p>
        </p:txBody>
      </p:sp>
    </p:spTree>
    <p:extLst>
      <p:ext uri="{BB962C8B-B14F-4D97-AF65-F5344CB8AC3E}">
        <p14:creationId xmlns:p14="http://schemas.microsoft.com/office/powerpoint/2010/main" val="26161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3740" y="0"/>
                <a:ext cx="10944520" cy="2785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</a:rPr>
                  <a:t>Work with your pair (10 </a:t>
                </a:r>
                <a:r>
                  <a:rPr lang="en-GB" sz="2400" b="1" dirty="0" err="1">
                    <a:solidFill>
                      <a:schemeClr val="bg1"/>
                    </a:solidFill>
                  </a:rPr>
                  <a:t>mins</a:t>
                </a:r>
                <a:r>
                  <a:rPr lang="en-GB" sz="2400" b="1" dirty="0">
                    <a:solidFill>
                      <a:schemeClr val="bg1"/>
                    </a:solidFill>
                  </a:rPr>
                  <a:t>): </a:t>
                </a:r>
              </a:p>
              <a:p>
                <a:r>
                  <a:rPr lang="en-GB" sz="2400" dirty="0">
                    <a:solidFill>
                      <a:schemeClr val="bg1"/>
                    </a:solidFill>
                  </a:rPr>
                  <a:t>The square of the angular momentum fulfils the following commutators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</m:acc>
                          </m:e>
                          <m:sup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  <m:sub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=0,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</m:acc>
                          </m:e>
                          <m:sup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=0,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</m:acc>
                          </m:e>
                          <m:sup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=0,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  <m:sub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  <m:sub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fi-FI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i-FI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fi-FI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e>
                      <m:sub>
                        <m: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  <m:sub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  <m:sub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fi-FI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i-FI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fi-FI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e>
                      <m:sub>
                        <m: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,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  <m:sub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  <m:sub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fi-FI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i-FI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fi-FI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e>
                      <m:sub>
                        <m:r>
                          <a:rPr lang="fi-FI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sz="2400" dirty="0"/>
              </a:p>
              <a:p>
                <a:pPr marL="514350" indent="-514350">
                  <a:buAutoNum type="arabicParenR"/>
                </a:pPr>
                <a:r>
                  <a:rPr lang="en-GB" sz="2400" dirty="0">
                    <a:solidFill>
                      <a:schemeClr val="bg1"/>
                    </a:solidFill>
                  </a:rPr>
                  <a:t>Explain what the different operators in the commutators signify. Then interpret what the individual commutators mean for physical measurements.</a:t>
                </a:r>
              </a:p>
              <a:p>
                <a:pPr marL="514350" indent="-514350">
                  <a:buAutoNum type="arabicParenR"/>
                </a:pPr>
                <a:r>
                  <a:rPr lang="en-GB" sz="2400" dirty="0">
                    <a:solidFill>
                      <a:schemeClr val="bg1"/>
                    </a:solidFill>
                  </a:rPr>
                  <a:t>What do these commutators mean for the determination of the angular momentum? What can be determined and what not?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40" y="0"/>
                <a:ext cx="10944520" cy="2785250"/>
              </a:xfrm>
              <a:prstGeom prst="rect">
                <a:avLst/>
              </a:prstGeom>
              <a:blipFill>
                <a:blip r:embed="rId4"/>
                <a:stretch>
                  <a:fillRect l="-891" t="-1751" b="-393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10" y="2807196"/>
            <a:ext cx="5622115" cy="409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7" y="2778172"/>
            <a:ext cx="4668716" cy="40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0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PQuestion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65707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GB" sz="2800" dirty="0" err="1">
                    <a:solidFill>
                      <a:schemeClr val="bg1"/>
                    </a:solidFill>
                    <a:latin typeface="+mn-lt"/>
                  </a:rPr>
                  <a:t>Presemo</a:t>
                </a:r>
                <a:r>
                  <a:rPr lang="en-GB" sz="2800" dirty="0">
                    <a:solidFill>
                      <a:schemeClr val="bg1"/>
                    </a:solidFill>
                    <a:latin typeface="+mn-lt"/>
                  </a:rPr>
                  <a:t>: The picture on the rights shows the possible angular momentum vectors for a particular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65707"/>
                <a:ext cx="10515600" cy="1325563"/>
              </a:xfrm>
              <a:blipFill>
                <a:blip r:embed="rId5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5172" y="1391270"/>
                <a:ext cx="6574972" cy="1403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Which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 is at question?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GB" sz="2800" dirty="0">
                    <a:solidFill>
                      <a:schemeClr val="bg1"/>
                    </a:solidFill>
                  </a:rPr>
                  <a:t> Which of the cones corresponds to </a:t>
                </a:r>
                <a14:m>
                  <m:oMath xmlns:m="http://schemas.openxmlformats.org/officeDocument/2006/math"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i-FI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i-FI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,−3</m:t>
                        </m:r>
                      </m:sub>
                    </m:sSub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2" y="1391270"/>
                <a:ext cx="6574972" cy="1403910"/>
              </a:xfrm>
              <a:prstGeom prst="rect">
                <a:avLst/>
              </a:prstGeom>
              <a:blipFill>
                <a:blip r:embed="rId6"/>
                <a:stretch>
                  <a:fillRect l="-1946" t="-4762" b="-995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77" y="891285"/>
            <a:ext cx="4342358" cy="34738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97726" y="891285"/>
            <a:ext cx="31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798114" y="1260617"/>
            <a:ext cx="327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b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1110793" y="2284852"/>
            <a:ext cx="300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c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953681" y="3000078"/>
            <a:ext cx="32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d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735853" y="3426677"/>
            <a:ext cx="312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341638" y="3853568"/>
            <a:ext cx="268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f</a:t>
            </a:r>
            <a:endParaRPr lang="en-GB" dirty="0"/>
          </a:p>
        </p:txBody>
      </p:sp>
      <p:sp>
        <p:nvSpPr>
          <p:cNvPr id="16" name="TPAnswers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63495" y="2965070"/>
            <a:ext cx="4397940" cy="3723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b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c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d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e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f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Now I want ice cream</a:t>
            </a:r>
          </a:p>
        </p:txBody>
      </p:sp>
    </p:spTree>
    <p:extLst>
      <p:ext uri="{BB962C8B-B14F-4D97-AF65-F5344CB8AC3E}">
        <p14:creationId xmlns:p14="http://schemas.microsoft.com/office/powerpoint/2010/main" val="72368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PQuestion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65707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GB" sz="2800" dirty="0" err="1">
                    <a:solidFill>
                      <a:schemeClr val="bg1"/>
                    </a:solidFill>
                  </a:rPr>
                  <a:t>Presemo</a:t>
                </a:r>
                <a:r>
                  <a:rPr lang="en-GB" sz="2800" dirty="0">
                    <a:solidFill>
                      <a:schemeClr val="bg1"/>
                    </a:solidFill>
                  </a:rPr>
                  <a:t>: The picture on the rights shows the possible angular momentum vectors for a particular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65707"/>
                <a:ext cx="10515600" cy="1325563"/>
              </a:xfrm>
              <a:blipFill>
                <a:blip r:embed="rId5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5172" y="1391270"/>
                <a:ext cx="6574972" cy="1403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Which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 is at question?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GB" sz="2800" dirty="0">
                    <a:solidFill>
                      <a:schemeClr val="bg1"/>
                    </a:solidFill>
                  </a:rPr>
                  <a:t> Which of the cones corresponds to </a:t>
                </a:r>
                <a14:m>
                  <m:oMath xmlns:m="http://schemas.openxmlformats.org/officeDocument/2006/math"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i-FI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i-FI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,−3</m:t>
                        </m:r>
                      </m:sub>
                    </m:sSub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fi-FI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2" y="1391270"/>
                <a:ext cx="6574972" cy="1403910"/>
              </a:xfrm>
              <a:prstGeom prst="rect">
                <a:avLst/>
              </a:prstGeom>
              <a:blipFill>
                <a:blip r:embed="rId6"/>
                <a:stretch>
                  <a:fillRect l="-1946" t="-4762" b="-995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77" y="891285"/>
            <a:ext cx="4342358" cy="34738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97726" y="891285"/>
            <a:ext cx="31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798114" y="1260617"/>
            <a:ext cx="327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b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1110793" y="2284852"/>
            <a:ext cx="300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c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953681" y="3000078"/>
            <a:ext cx="32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d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735853" y="3426677"/>
            <a:ext cx="312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341638" y="3853568"/>
            <a:ext cx="268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f</a:t>
            </a:r>
            <a:endParaRPr lang="en-GB" dirty="0"/>
          </a:p>
        </p:txBody>
      </p:sp>
      <p:sp>
        <p:nvSpPr>
          <p:cNvPr id="16" name="TPAnswers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63495" y="2965070"/>
            <a:ext cx="4397940" cy="3723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b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c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d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f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Now I want ice cream</a:t>
            </a:r>
          </a:p>
        </p:txBody>
      </p:sp>
    </p:spTree>
    <p:extLst>
      <p:ext uri="{BB962C8B-B14F-4D97-AF65-F5344CB8AC3E}">
        <p14:creationId xmlns:p14="http://schemas.microsoft.com/office/powerpoint/2010/main" val="312475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references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658" y="2776283"/>
            <a:ext cx="10657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 err="1">
                <a:solidFill>
                  <a:schemeClr val="bg1"/>
                </a:solidFill>
              </a:rPr>
              <a:t>Unless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otherwise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noted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all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Figures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taken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from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Chapter</a:t>
            </a:r>
            <a:r>
              <a:rPr lang="fi-FI" sz="2800" dirty="0">
                <a:solidFill>
                  <a:schemeClr val="bg1"/>
                </a:solidFill>
              </a:rPr>
              <a:t> 7 of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, P. ja De Paula, J. , L. (2014),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’ </a:t>
            </a:r>
            <a:r>
              <a:rPr lang="fi-FI" sz="2800" dirty="0" err="1">
                <a:solidFill>
                  <a:schemeClr val="bg1"/>
                </a:solidFill>
              </a:rPr>
              <a:t>Physical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Chemistry</a:t>
            </a:r>
            <a:r>
              <a:rPr lang="fi-FI" sz="2800" dirty="0">
                <a:solidFill>
                  <a:schemeClr val="bg1"/>
                </a:solidFill>
              </a:rPr>
              <a:t>, 10th edition, Oxford </a:t>
            </a:r>
            <a:r>
              <a:rPr lang="fi-FI" sz="2800" dirty="0" err="1">
                <a:solidFill>
                  <a:schemeClr val="bg1"/>
                </a:solidFill>
              </a:rPr>
              <a:t>University</a:t>
            </a:r>
            <a:r>
              <a:rPr lang="fi-FI" sz="2800" dirty="0">
                <a:solidFill>
                  <a:schemeClr val="bg1"/>
                </a:solidFill>
              </a:rPr>
              <a:t> Press, Oxford, New York.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594" y="899055"/>
            <a:ext cx="9672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Recounting classical rotation</a:t>
            </a:r>
            <a:endParaRPr lang="fi-FI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714" y="1870469"/>
            <a:ext cx="1140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Work with your pair: (10 </a:t>
            </a:r>
            <a:r>
              <a:rPr lang="en-US" sz="2400" b="1" dirty="0" err="1">
                <a:solidFill>
                  <a:schemeClr val="bg1"/>
                </a:solidFill>
              </a:rPr>
              <a:t>mins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Connect the classical concepts of rotational motion to their translational counterparts. In each case, give a description of the property, write the equation how to calculate it, and state whether there is a law of conservation related to 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59594" y="5212526"/>
                <a:ext cx="2501900" cy="6072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Mass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94" y="5212526"/>
                <a:ext cx="2501900" cy="607211"/>
              </a:xfrm>
              <a:prstGeom prst="roundRect">
                <a:avLst/>
              </a:prstGeom>
              <a:blipFill>
                <a:blip r:embed="rId4"/>
                <a:stretch>
                  <a:fillRect t="-980" b="-19608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346199" y="3272771"/>
                <a:ext cx="2501900" cy="6072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Velocity</a:t>
                </a:r>
                <a:r>
                  <a:rPr lang="fi-FI" sz="28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fi-F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199" y="3272771"/>
                <a:ext cx="2501900" cy="607211"/>
              </a:xfrm>
              <a:prstGeom prst="roundRect">
                <a:avLst/>
              </a:prstGeom>
              <a:blipFill>
                <a:blip r:embed="rId5"/>
                <a:stretch>
                  <a:fillRect t="-990" b="-20792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192427" y="6059310"/>
                <a:ext cx="2636233" cy="6072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Momentum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27" y="6059310"/>
                <a:ext cx="2636233" cy="607211"/>
              </a:xfrm>
              <a:prstGeom prst="roundRect">
                <a:avLst/>
              </a:prstGeom>
              <a:blipFill>
                <a:blip r:embed="rId6"/>
                <a:stretch>
                  <a:fillRect t="-980" b="-19608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969530" y="3994813"/>
                <a:ext cx="3082028" cy="86779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inetic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energy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30" y="3994813"/>
                <a:ext cx="3082028" cy="86779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7447689" y="3235359"/>
                <a:ext cx="3200016" cy="6072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Moment</a:t>
                </a:r>
                <a:r>
                  <a:rPr lang="fi-FI" sz="2800" dirty="0">
                    <a:solidFill>
                      <a:schemeClr val="tx1"/>
                    </a:solidFill>
                  </a:rPr>
                  <a:t> of inertia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89" y="3235359"/>
                <a:ext cx="3200016" cy="607211"/>
              </a:xfrm>
              <a:prstGeom prst="roundRect">
                <a:avLst/>
              </a:prstGeom>
              <a:blipFill>
                <a:blip r:embed="rId8"/>
                <a:stretch>
                  <a:fillRect l="-1708" t="-990" b="-2079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7447689" y="4071039"/>
                <a:ext cx="3200016" cy="6072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Angular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tx1"/>
                    </a:solidFill>
                  </a:rPr>
                  <a:t>velocity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89" y="4071039"/>
                <a:ext cx="3200016" cy="607211"/>
              </a:xfrm>
              <a:prstGeom prst="roundRect">
                <a:avLst/>
              </a:prstGeom>
              <a:blipFill>
                <a:blip r:embed="rId9"/>
                <a:stretch>
                  <a:fillRect t="-990" b="-2079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242066" y="4908920"/>
                <a:ext cx="3611262" cy="6072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Angular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tx1"/>
                    </a:solidFill>
                  </a:rPr>
                  <a:t>momentum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066" y="4908920"/>
                <a:ext cx="3611262" cy="607211"/>
              </a:xfrm>
              <a:prstGeom prst="roundRect">
                <a:avLst/>
              </a:prstGeom>
              <a:blipFill>
                <a:blip r:embed="rId10"/>
                <a:stretch>
                  <a:fillRect t="-980" b="-20588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7180792" y="5799446"/>
                <a:ext cx="3733810" cy="87990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>
                    <a:solidFill>
                      <a:schemeClr val="tx1"/>
                    </a:solidFill>
                  </a:rPr>
                  <a:t>Rotational </a:t>
                </a:r>
                <a:r>
                  <a:rPr lang="fi-FI" sz="2800" dirty="0" err="1">
                    <a:solidFill>
                      <a:schemeClr val="tx1"/>
                    </a:solidFill>
                  </a:rPr>
                  <a:t>energy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792" y="5799446"/>
                <a:ext cx="3733810" cy="87990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4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17301" y="188890"/>
            <a:ext cx="3178178" cy="5232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i-FI" sz="2800" dirty="0" err="1">
                <a:solidFill>
                  <a:schemeClr val="bg1"/>
                </a:solidFill>
              </a:rPr>
              <a:t>Translational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motion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7291" y="188890"/>
            <a:ext cx="2817759" cy="5232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i-FI" sz="2800" dirty="0" err="1">
                <a:solidFill>
                  <a:schemeClr val="bg1"/>
                </a:solidFill>
              </a:rPr>
              <a:t>Rotational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motion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374479" y="1004685"/>
                <a:ext cx="2501900" cy="6072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mass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479" y="1004685"/>
                <a:ext cx="2501900" cy="607211"/>
              </a:xfrm>
              <a:prstGeom prst="roundRect">
                <a:avLst/>
              </a:prstGeom>
              <a:blipFill>
                <a:blip r:embed="rId4"/>
                <a:stretch>
                  <a:fillRect t="-990" b="-20792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7046137" y="1004685"/>
                <a:ext cx="5040065" cy="6072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>
                    <a:solidFill>
                      <a:schemeClr val="tx1"/>
                    </a:solidFill>
                  </a:rPr>
                  <a:t>Moment of Inertia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fi-FI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i-FI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fi-FI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i-FI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i-FI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137" y="1004685"/>
                <a:ext cx="5040065" cy="607211"/>
              </a:xfrm>
              <a:prstGeom prst="roundRect">
                <a:avLst/>
              </a:prstGeom>
              <a:blipFill>
                <a:blip r:embed="rId5"/>
                <a:stretch>
                  <a:fillRect b="-2277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374479" y="1840365"/>
                <a:ext cx="2501900" cy="6072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velocity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479" y="1840365"/>
                <a:ext cx="2501900" cy="607211"/>
              </a:xfrm>
              <a:prstGeom prst="roundRect">
                <a:avLst/>
              </a:prstGeom>
              <a:blipFill>
                <a:blip r:embed="rId6"/>
                <a:stretch>
                  <a:fillRect t="-980" b="-19608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7966163" y="1840365"/>
                <a:ext cx="3200016" cy="6072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Angular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tx1"/>
                    </a:solidFill>
                  </a:rPr>
                  <a:t>velocity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163" y="1840365"/>
                <a:ext cx="3200016" cy="607211"/>
              </a:xfrm>
              <a:prstGeom prst="roundRect">
                <a:avLst/>
              </a:prstGeom>
              <a:blipFill>
                <a:blip r:embed="rId7"/>
                <a:stretch>
                  <a:fillRect t="-980" b="-19608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>
            <a:off x="5584721" y="1080885"/>
            <a:ext cx="1092200" cy="532075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</a:gra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5584721" y="1877932"/>
            <a:ext cx="1092200" cy="532075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</a:gra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955379" y="2720266"/>
                <a:ext cx="3340100" cy="6072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momentum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fi-F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i-FI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79" y="2720266"/>
                <a:ext cx="3340100" cy="607211"/>
              </a:xfrm>
              <a:prstGeom prst="roundRect">
                <a:avLst/>
              </a:prstGeom>
              <a:blipFill>
                <a:blip r:embed="rId8"/>
                <a:stretch>
                  <a:fillRect l="-1091" t="-980" b="-20588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7229563" y="2720266"/>
                <a:ext cx="4673216" cy="6072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Angular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tx1"/>
                    </a:solidFill>
                  </a:rPr>
                  <a:t>momentum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fi-F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fi-F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563" y="2720266"/>
                <a:ext cx="4673216" cy="607211"/>
              </a:xfrm>
              <a:prstGeom prst="roundRect">
                <a:avLst/>
              </a:prstGeom>
              <a:blipFill>
                <a:blip r:embed="rId9"/>
                <a:stretch>
                  <a:fillRect t="-980" b="-20588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>
            <a:off x="5584721" y="2750115"/>
            <a:ext cx="1092200" cy="532075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</a:gra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228743" y="3589787"/>
                <a:ext cx="4761003" cy="86779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inetic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energy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i-F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43" y="3589787"/>
                <a:ext cx="4761003" cy="867791"/>
              </a:xfrm>
              <a:prstGeom prst="roundRect">
                <a:avLst/>
              </a:prstGeom>
              <a:blipFill>
                <a:blip r:embed="rId10"/>
                <a:stretch>
                  <a:fillRect b="-2778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7229563" y="3555946"/>
                <a:ext cx="4673216" cy="87990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800" dirty="0" err="1">
                    <a:solidFill>
                      <a:schemeClr val="tx1"/>
                    </a:solidFill>
                  </a:rPr>
                  <a:t>Rotational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tx1"/>
                    </a:solidFill>
                  </a:rPr>
                  <a:t>energy</a:t>
                </a:r>
                <a:r>
                  <a:rPr lang="fi-FI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i-F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563" y="3555946"/>
                <a:ext cx="4673216" cy="879901"/>
              </a:xfrm>
              <a:prstGeom prst="roundRect">
                <a:avLst/>
              </a:prstGeom>
              <a:blipFill>
                <a:blip r:embed="rId11"/>
                <a:stretch>
                  <a:fillRect b="-2041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/>
          <p:cNvSpPr/>
          <p:nvPr/>
        </p:nvSpPr>
        <p:spPr>
          <a:xfrm>
            <a:off x="5584721" y="3757644"/>
            <a:ext cx="1092200" cy="532075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</a:gra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43" y="4513206"/>
            <a:ext cx="5761556" cy="26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5567" y="466771"/>
            <a:ext cx="84753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Discussion: Hydrogen, oxygen and chlorine molecules have bond lengths of 75, 121 and 199 pm. Find a formula for their moment of inertia and organize the moments of inertia from smallest to largest. What happens to the moment of inertia if the bond length increases as a consequence of vibration?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22" y="3174360"/>
            <a:ext cx="8326912" cy="3683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9183302" y="721578"/>
                <a:ext cx="2298700" cy="13589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i-FI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302" y="721578"/>
                <a:ext cx="2298700" cy="13589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94417" y="2455658"/>
                <a:ext cx="4034887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>
                    <a:solidFill>
                      <a:srgbClr val="00B050"/>
                    </a:solidFill>
                  </a:rPr>
                  <a:t>Vastaus: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fi-FI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i-FI" sz="2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i-FI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i-F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i-F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fi-FI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i-FI" sz="2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fi-FI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i-F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i-F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fi-FI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i-FI" sz="2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Cl</m:t>
                            </m:r>
                          </m:e>
                          <m:sub>
                            <m:r>
                              <a:rPr lang="fi-FI" sz="2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i-FI" sz="2800" dirty="0">
                    <a:solidFill>
                      <a:srgbClr val="00B050"/>
                    </a:solidFill>
                  </a:rPr>
                  <a:t>  </a:t>
                </a:r>
                <a:endParaRPr lang="en-GB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17" y="2455658"/>
                <a:ext cx="4034887" cy="560218"/>
              </a:xfrm>
              <a:prstGeom prst="rect">
                <a:avLst/>
              </a:prstGeom>
              <a:blipFill>
                <a:blip r:embed="rId6"/>
                <a:stretch>
                  <a:fillRect l="-3021" t="-10870" b="-2391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9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quantum mechanics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74" y="1901577"/>
            <a:ext cx="80526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</a:t>
            </a:r>
            <a:r>
              <a:rPr lang="en-US" sz="2800" dirty="0">
                <a:solidFill>
                  <a:schemeClr val="bg1"/>
                </a:solidFill>
              </a:rPr>
              <a:t>(10 min)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Write the SE for a particle in a ring-shaped 2 dimensional path in Cartesian coordinates. Which coordinates would be better suited for the depiction of this system?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Compare the boundary conditions for a particle in a ring to the particle in a box.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kinds of </a:t>
            </a:r>
            <a:r>
              <a:rPr lang="en-US" sz="2800" dirty="0" err="1">
                <a:solidFill>
                  <a:schemeClr val="bg1"/>
                </a:solidFill>
              </a:rPr>
              <a:t>wavefunctions</a:t>
            </a:r>
            <a:r>
              <a:rPr lang="en-US" sz="2800" dirty="0">
                <a:solidFill>
                  <a:schemeClr val="bg1"/>
                </a:solidFill>
              </a:rPr>
              <a:t> and energies are permissible for the particle in a ring?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Explain the concept of degeneracy. Is it somehow relevant to the solutions? How/why?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684" y="2154589"/>
            <a:ext cx="3241896" cy="2901497"/>
          </a:xfrm>
          <a:prstGeom prst="rect">
            <a:avLst/>
          </a:prstGeom>
        </p:spPr>
      </p:pic>
      <p:pic>
        <p:nvPicPr>
          <p:cNvPr id="10" name="Picture 1" descr="18_11_Figur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56" y="950788"/>
            <a:ext cx="2592352" cy="543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1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755" y="31566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solutions for a particle on a ring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124427" y="1599532"/>
                <a:ext cx="4412490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ℏ</m:t>
                                        </m:r>
                                      </m:e>
                                      <m:sup>
                                        <m:r>
                                          <a:rPr lang="en-GB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p>
                                      <m:sSupPr>
                                        <m:ctrlPr>
                                          <a:rPr lang="fi-FI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fi-FI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f>
                                  <m:fPr>
                                    <m:ctrlPr>
                                      <a:rPr lang="en-GB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i-FI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fi-FI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i-FI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i-FI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p>
                                        <m:r>
                                          <a:rPr lang="fi-FI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m:rPr>
                                    <m:nor/>
                                  </m:rPr>
                                  <a:rPr lang="en-GB" sz="2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fi-FI" sz="2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=0,                 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fi-FI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27" y="1599532"/>
                <a:ext cx="4412490" cy="1459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3145677" y="1108960"/>
            <a:ext cx="4637728" cy="2643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73943" y="1160566"/>
                <a:ext cx="4143702" cy="189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i-FI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i-FI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i-FI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i-FI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i-FI" sz="2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sSup>
                                <m:sSupPr>
                                  <m:ctrlPr>
                                    <a:rPr lang="fi-FI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i-FI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fi-FI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i-FI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fi-FI" sz="28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fi-FI" sz="28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    </m:t>
                              </m:r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=0,                 </m:t>
                              </m:r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43" y="1160566"/>
                <a:ext cx="4143702" cy="18988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39660" y="2778731"/>
                <a:ext cx="3877985" cy="78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i-FI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i-FI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i-F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60" y="2778731"/>
                <a:ext cx="3877985" cy="787844"/>
              </a:xfrm>
              <a:prstGeom prst="rect">
                <a:avLst/>
              </a:prstGeom>
              <a:blipFill>
                <a:blip r:embed="rId6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62541" y="4273106"/>
            <a:ext cx="6461445" cy="8309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dirty="0" err="1">
                <a:solidFill>
                  <a:schemeClr val="bg1"/>
                </a:solidFill>
              </a:rPr>
              <a:t>Again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boundary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conditions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caused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by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our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potential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result</a:t>
            </a:r>
            <a:r>
              <a:rPr lang="fi-FI" sz="2400" dirty="0">
                <a:solidFill>
                  <a:schemeClr val="bg1"/>
                </a:solidFill>
              </a:rPr>
              <a:t> in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quantisation</a:t>
            </a:r>
            <a:r>
              <a:rPr lang="fi-FI" sz="2400" dirty="0">
                <a:solidFill>
                  <a:schemeClr val="bg1"/>
                </a:solidFill>
              </a:rPr>
              <a:t> of </a:t>
            </a:r>
            <a:r>
              <a:rPr lang="fi-FI" sz="2400" dirty="0" err="1">
                <a:solidFill>
                  <a:schemeClr val="bg1"/>
                </a:solidFill>
              </a:rPr>
              <a:t>energy</a:t>
            </a:r>
            <a:r>
              <a:rPr lang="fi-FI" sz="2400" dirty="0">
                <a:solidFill>
                  <a:schemeClr val="bg1"/>
                </a:solidFill>
              </a:rPr>
              <a:t>!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>
            <a:stCxn id="39" idx="1"/>
          </p:cNvCxnSpPr>
          <p:nvPr/>
        </p:nvCxnSpPr>
        <p:spPr>
          <a:xfrm flipH="1" flipV="1">
            <a:off x="5509335" y="3278790"/>
            <a:ext cx="2794002" cy="812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303337" y="3490969"/>
                <a:ext cx="3429739" cy="1200329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err="1">
                    <a:solidFill>
                      <a:schemeClr val="bg1"/>
                    </a:solidFill>
                  </a:rPr>
                  <a:t>Except</a:t>
                </a:r>
                <a:r>
                  <a:rPr lang="fi-FI" sz="2400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i-FI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i-FI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i-FI" sz="2400" dirty="0">
                    <a:solidFill>
                      <a:schemeClr val="bg1"/>
                    </a:solidFill>
                  </a:rPr>
                  <a:t>,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every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state</a:t>
                </a:r>
                <a:r>
                  <a:rPr lang="fi-FI" sz="2400" dirty="0">
                    <a:solidFill>
                      <a:schemeClr val="bg1"/>
                    </a:solidFill>
                  </a:rPr>
                  <a:t> is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doubly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degenerate</a:t>
                </a:r>
                <a:r>
                  <a:rPr lang="fi-FI" sz="2400" dirty="0">
                    <a:solidFill>
                      <a:schemeClr val="bg1"/>
                    </a:solidFill>
                  </a:rPr>
                  <a:t>! 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337" y="3490969"/>
                <a:ext cx="3429739" cy="1200329"/>
              </a:xfrm>
              <a:prstGeom prst="rect">
                <a:avLst/>
              </a:prstGeom>
              <a:blipFill>
                <a:blip r:embed="rId7"/>
                <a:stretch>
                  <a:fillRect l="-2109" t="-2463" b="-8867"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7" idx="0"/>
          </p:cNvCxnSpPr>
          <p:nvPr/>
        </p:nvCxnSpPr>
        <p:spPr>
          <a:xfrm flipV="1">
            <a:off x="3493264" y="3498386"/>
            <a:ext cx="1067491" cy="774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9877" y="5320297"/>
            <a:ext cx="11343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Compare these results to the particle in a box. What can you say about the quantization of linear vs. angular momentum?</a:t>
            </a:r>
          </a:p>
        </p:txBody>
      </p:sp>
    </p:spTree>
    <p:extLst>
      <p:ext uri="{BB962C8B-B14F-4D97-AF65-F5344CB8AC3E}">
        <p14:creationId xmlns:p14="http://schemas.microsoft.com/office/powerpoint/2010/main" val="26551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/>
      <p:bldP spid="36" grpId="0"/>
      <p:bldP spid="37" grpId="0" animBg="1"/>
      <p:bldP spid="39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7645" y="717232"/>
            <a:ext cx="8785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Episode VI: Return of the </a:t>
            </a:r>
            <a:r>
              <a:rPr lang="en-US" sz="2800" dirty="0" err="1">
                <a:solidFill>
                  <a:schemeClr val="bg1"/>
                </a:solidFill>
              </a:rPr>
              <a:t>Coronene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Using the particle-on-a-ring model calculate the minimum energy required for excitation in coroner, when the radius of the ring is three times the carbon-carbon bond length 140 and the electrons are confined to the periphery of the molecule.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26" y="529586"/>
            <a:ext cx="2791016" cy="32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76397" y="1522573"/>
            <a:ext cx="6111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</a:t>
            </a:r>
            <a:r>
              <a:rPr lang="en-US" sz="2800" dirty="0">
                <a:solidFill>
                  <a:schemeClr val="bg1"/>
                </a:solidFill>
              </a:rPr>
              <a:t>(5 </a:t>
            </a:r>
            <a:r>
              <a:rPr lang="en-US" sz="2800" dirty="0" err="1">
                <a:solidFill>
                  <a:schemeClr val="bg1"/>
                </a:solidFill>
              </a:rPr>
              <a:t>mins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changes in the Hamiltonian (in Cartesian coordinates) when we move from the 2D ring to a 3D sphere?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Which coordinates are now better suited for describing the system?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How are the periodic boundary conditions changed?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20" y="1600682"/>
            <a:ext cx="3981329" cy="474371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1755" y="31566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particle on a sphere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81047" y="924244"/>
                <a:ext cx="7110953" cy="128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ℏ</m:t>
                                        </m:r>
                                      </m:e>
                                      <m:sup>
                                        <m: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i-FI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m:rPr>
                                    <m:nor/>
                                  </m:rPr>
                                  <a:rPr lang="fi-FI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i-FI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i-FI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i-FI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=0;                                                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047" y="924244"/>
                <a:ext cx="7110953" cy="1286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wn Arrow 21"/>
          <p:cNvSpPr/>
          <p:nvPr/>
        </p:nvSpPr>
        <p:spPr>
          <a:xfrm>
            <a:off x="6419811" y="2305279"/>
            <a:ext cx="4565415" cy="413317"/>
          </a:xfrm>
          <a:prstGeom prst="downArrow">
            <a:avLst>
              <a:gd name="adj1" fmla="val 63513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>
                <a:solidFill>
                  <a:schemeClr val="tx1"/>
                </a:solidFill>
              </a:rPr>
              <a:t>Spherical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coordinates</a:t>
            </a:r>
            <a:endParaRPr lang="en-GB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490165" y="2848804"/>
                <a:ext cx="6701835" cy="1232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ℏ</m:t>
                                        </m:r>
                                      </m:e>
                                      <m:sup>
                                        <m: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p>
                                      <m:sSupPr>
                                        <m:ctrlP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fi-FI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fi-FI" sz="20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fi-FI" sz="20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fi-FI" sz="20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fi-FI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func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p>
                                            <m: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fi-FI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fi-FI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i-FI" sz="20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fi-FI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func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num>
                                      <m:den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𝜕𝜃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i-FI" sz="20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f>
                                      <m:fPr>
                                        <m:ctrlP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num>
                                      <m:den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𝜕𝜃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m:rPr>
                                    <m:nor/>
                                  </m:rPr>
                                  <a:rPr lang="fi-FI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=0,                                                                              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65" y="2848804"/>
                <a:ext cx="6701835" cy="1232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/>
          <p:cNvSpPr/>
          <p:nvPr/>
        </p:nvSpPr>
        <p:spPr>
          <a:xfrm>
            <a:off x="5928305" y="4332152"/>
            <a:ext cx="5416436" cy="1394943"/>
          </a:xfrm>
          <a:prstGeom prst="downArrow">
            <a:avLst>
              <a:gd name="adj1" fmla="val 71222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>
                <a:solidFill>
                  <a:schemeClr val="tx1"/>
                </a:solidFill>
              </a:rPr>
              <a:t>Separation</a:t>
            </a:r>
            <a:r>
              <a:rPr lang="fi-FI" sz="2000" dirty="0">
                <a:solidFill>
                  <a:schemeClr val="tx1"/>
                </a:solidFill>
              </a:rPr>
              <a:t> of </a:t>
            </a:r>
            <a:r>
              <a:rPr lang="fi-FI" sz="2000" dirty="0" err="1">
                <a:solidFill>
                  <a:schemeClr val="tx1"/>
                </a:solidFill>
              </a:rPr>
              <a:t>variables</a:t>
            </a:r>
            <a:r>
              <a:rPr lang="fi-FI" sz="2000" dirty="0">
                <a:solidFill>
                  <a:schemeClr val="tx1"/>
                </a:solidFill>
              </a:rPr>
              <a:t> + long </a:t>
            </a:r>
            <a:r>
              <a:rPr lang="fi-FI" sz="2000" dirty="0" err="1">
                <a:solidFill>
                  <a:schemeClr val="tx1"/>
                </a:solidFill>
              </a:rPr>
              <a:t>derivation</a:t>
            </a:r>
            <a:endParaRPr lang="en-GB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2157936" y="5999336"/>
                <a:ext cx="7876125" cy="6698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4400" b="0" dirty="0" err="1">
                    <a:solidFill>
                      <a:schemeClr val="tx1"/>
                    </a:solidFill>
                  </a:rPr>
                  <a:t>Wavefunctions</a:t>
                </a:r>
                <a:r>
                  <a:rPr lang="fi-FI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fi-FI" sz="4400" dirty="0">
                    <a:solidFill>
                      <a:schemeClr val="tx1"/>
                    </a:solidFill>
                  </a:rPr>
                  <a:t>, </a:t>
                </a:r>
                <a:r>
                  <a:rPr lang="fi-FI" sz="4400" dirty="0" err="1">
                    <a:solidFill>
                      <a:schemeClr val="tx1"/>
                    </a:solidFill>
                  </a:rPr>
                  <a:t>energies</a:t>
                </a:r>
                <a:r>
                  <a:rPr lang="fi-FI" sz="4400" dirty="0">
                    <a:solidFill>
                      <a:schemeClr val="tx1"/>
                    </a:solidFill>
                  </a:rPr>
                  <a:t> </a:t>
                </a:r>
                <a:r>
                  <a:rPr lang="fi-FI" sz="4400" i="1" dirty="0">
                    <a:solidFill>
                      <a:schemeClr val="tx1"/>
                    </a:solidFill>
                  </a:rPr>
                  <a:t>E</a:t>
                </a:r>
                <a:r>
                  <a:rPr lang="fi-FI" sz="4400" dirty="0">
                    <a:solidFill>
                      <a:schemeClr val="tx1"/>
                    </a:solidFill>
                  </a:rPr>
                  <a:t>  </a:t>
                </a:r>
                <a:endParaRPr lang="en-GB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936" y="5999336"/>
                <a:ext cx="7876125" cy="669860"/>
              </a:xfrm>
              <a:prstGeom prst="roundRect">
                <a:avLst/>
              </a:prstGeom>
              <a:blipFill>
                <a:blip r:embed="rId6"/>
                <a:stretch>
                  <a:fillRect t="-21552" b="-45690"/>
                </a:stretch>
              </a:blipFill>
              <a:ln w="38100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 txBox="1">
            <a:spLocks/>
          </p:cNvSpPr>
          <p:nvPr/>
        </p:nvSpPr>
        <p:spPr>
          <a:xfrm>
            <a:off x="6095999" y="77580"/>
            <a:ext cx="5019882" cy="9141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Particle on a Sphere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0340" y="74018"/>
            <a:ext cx="5019882" cy="9141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Particle on a 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60340" y="983529"/>
                <a:ext cx="3733650" cy="1232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ℏ</m:t>
                                        </m:r>
                                      </m:e>
                                      <m:sup>
                                        <m: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p>
                                      <m:sSupPr>
                                        <m:ctrlP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f>
                                  <m:fPr>
                                    <m:ctrlP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p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m:rPr>
                                    <m:nor/>
                                  </m:rPr>
                                  <a:rPr lang="fi-FI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=0;                       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40" y="983529"/>
                <a:ext cx="3733650" cy="12320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own Arrow 30"/>
          <p:cNvSpPr/>
          <p:nvPr/>
        </p:nvSpPr>
        <p:spPr>
          <a:xfrm>
            <a:off x="515632" y="2277423"/>
            <a:ext cx="4565415" cy="362507"/>
          </a:xfrm>
          <a:prstGeom prst="downArrow">
            <a:avLst>
              <a:gd name="adj1" fmla="val 63513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>
                <a:solidFill>
                  <a:schemeClr val="tx1"/>
                </a:solidFill>
              </a:rPr>
              <a:t>Cylindrical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coordinates</a:t>
            </a:r>
            <a:endParaRPr lang="en-GB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-10897" y="2718596"/>
                <a:ext cx="5491119" cy="1232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ℏ</m:t>
                                        </m:r>
                                      </m:e>
                                      <m:sup>
                                        <m: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i-FI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fi-FI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num>
                                      <m:den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den>
                                    </m:f>
                                    <m:r>
                                      <a:rPr lang="fi-FI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GB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i-FI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i-FI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p>
                                            <m:r>
                                              <a:rPr lang="fi-FI" sz="20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m:rPr>
                                    <m:nor/>
                                  </m:rPr>
                                  <a:rPr lang="en-GB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fi-FI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=0,                 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97" y="2718596"/>
                <a:ext cx="5491119" cy="12320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own Arrow 32"/>
              <p:cNvSpPr/>
              <p:nvPr/>
            </p:nvSpPr>
            <p:spPr>
              <a:xfrm>
                <a:off x="451954" y="3990541"/>
                <a:ext cx="4565415" cy="362507"/>
              </a:xfrm>
              <a:prstGeom prst="downArrow">
                <a:avLst>
                  <a:gd name="adj1" fmla="val 63513"/>
                  <a:gd name="adj2" fmla="val 500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i-FI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fi-FI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i-FI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fi-FI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fi-FI" sz="20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3" name="Down Arrow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54" y="3990541"/>
                <a:ext cx="4565415" cy="362507"/>
              </a:xfrm>
              <a:prstGeom prst="downArrow">
                <a:avLst>
                  <a:gd name="adj1" fmla="val 63513"/>
                  <a:gd name="adj2" fmla="val 50000"/>
                </a:avLst>
              </a:prstGeom>
              <a:blipFill>
                <a:blip r:embed="rId9"/>
                <a:stretch>
                  <a:fillRect t="-22727" b="-10606"/>
                </a:stretch>
              </a:blip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75049" y="4306369"/>
                <a:ext cx="3719223" cy="1232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ℏ</m:t>
                                        </m:r>
                                      </m:e>
                                      <m:sup>
                                        <m:r>
                                          <a:rPr lang="en-GB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p>
                                      <m:sSupPr>
                                        <m:ctrlP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fi-FI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f>
                                  <m:fPr>
                                    <m:ctrlPr>
                                      <a:rPr lang="en-GB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p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m:rPr>
                                    <m:nor/>
                                  </m:rPr>
                                  <a:rPr lang="en-GB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fi-FI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=0,                 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49" y="4306369"/>
                <a:ext cx="3719223" cy="1232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own Arrow 34"/>
          <p:cNvSpPr/>
          <p:nvPr/>
        </p:nvSpPr>
        <p:spPr>
          <a:xfrm>
            <a:off x="1499785" y="5499804"/>
            <a:ext cx="3402153" cy="362507"/>
          </a:xfrm>
          <a:prstGeom prst="downArrow">
            <a:avLst>
              <a:gd name="adj1" fmla="val 63513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 animBg="1"/>
      <p:bldP spid="28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11"/>
  <p:tag name="FONTSIZE" val="28"/>
  <p:tag name="BULLETTYPE" val="ppBulletArabicPeriod"/>
  <p:tag name="ANSWERTEXT" val="a&#10;b&#10;c&#10;d&#10;e&#10;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11"/>
  <p:tag name="FONTSIZE" val="28"/>
  <p:tag name="BULLETTYPE" val="ppBulletArabicPeriod"/>
  <p:tag name="ANSWERTEXT" val="a&#10;b&#10;c&#10;d&#10;e&#10;f"/>
</p:tagLst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</TotalTime>
  <Words>990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Back to quantum mechanics</vt:lpstr>
      <vt:lpstr>The solutions for a particle on a ring</vt:lpstr>
      <vt:lpstr>PowerPoint Presentation</vt:lpstr>
      <vt:lpstr>The particle on a sphere</vt:lpstr>
      <vt:lpstr>PowerPoint Presentation</vt:lpstr>
      <vt:lpstr>The Wavefunctions for a particle on a sphere</vt:lpstr>
      <vt:lpstr>The energy levels for a particle on a sphere</vt:lpstr>
      <vt:lpstr>PowerPoint Presentation</vt:lpstr>
      <vt:lpstr>PowerPoint Presentation</vt:lpstr>
      <vt:lpstr>PowerPoint Presentation</vt:lpstr>
      <vt:lpstr>Presemo: The picture on the rights shows the possible angular momentum vectors for a particular l.</vt:lpstr>
      <vt:lpstr>Presemo: The picture on the rights shows the possible angular momentum vectors for a particular l.</vt:lpstr>
      <vt:lpstr>Figure references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Partanen Lauri</dc:creator>
  <cp:lastModifiedBy>Partanen Lauri</cp:lastModifiedBy>
  <cp:revision>47</cp:revision>
  <dcterms:created xsi:type="dcterms:W3CDTF">2020-01-08T08:28:30Z</dcterms:created>
  <dcterms:modified xsi:type="dcterms:W3CDTF">2021-01-29T13:30:03Z</dcterms:modified>
</cp:coreProperties>
</file>