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59" r:id="rId2"/>
    <p:sldId id="260" r:id="rId3"/>
    <p:sldId id="267" r:id="rId4"/>
    <p:sldId id="277" r:id="rId5"/>
    <p:sldId id="273" r:id="rId6"/>
    <p:sldId id="282" r:id="rId7"/>
    <p:sldId id="281" r:id="rId8"/>
    <p:sldId id="26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16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A1988-6278-4D05-AB5C-DE51146ABCB6}" type="datetimeFigureOut">
              <a:rPr lang="fi-FI" smtClean="0"/>
              <a:t>3.2.2021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FBAE4-CEBA-4330-99A7-75E162218C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1391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B893-10F0-40FC-8335-EFDD5E6C12D9}" type="datetimeFigureOut">
              <a:rPr lang="fi-FI" smtClean="0"/>
              <a:t>3.2.2021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7B43-50E4-4358-93F5-8E51A5DC6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7715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B893-10F0-40FC-8335-EFDD5E6C12D9}" type="datetimeFigureOut">
              <a:rPr lang="fi-FI" smtClean="0"/>
              <a:t>3.2.2021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7B43-50E4-4358-93F5-8E51A5DC6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0689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B893-10F0-40FC-8335-EFDD5E6C12D9}" type="datetimeFigureOut">
              <a:rPr lang="fi-FI" smtClean="0"/>
              <a:t>3.2.2021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7B43-50E4-4358-93F5-8E51A5DC6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2279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B893-10F0-40FC-8335-EFDD5E6C12D9}" type="datetimeFigureOut">
              <a:rPr lang="fi-FI" smtClean="0"/>
              <a:t>3.2.2021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7B43-50E4-4358-93F5-8E51A5DC6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387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B893-10F0-40FC-8335-EFDD5E6C12D9}" type="datetimeFigureOut">
              <a:rPr lang="fi-FI" smtClean="0"/>
              <a:t>3.2.2021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7B43-50E4-4358-93F5-8E51A5DC6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946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B893-10F0-40FC-8335-EFDD5E6C12D9}" type="datetimeFigureOut">
              <a:rPr lang="fi-FI" smtClean="0"/>
              <a:t>3.2.2021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7B43-50E4-4358-93F5-8E51A5DC6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3671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B893-10F0-40FC-8335-EFDD5E6C12D9}" type="datetimeFigureOut">
              <a:rPr lang="fi-FI" smtClean="0"/>
              <a:t>3.2.2021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7B43-50E4-4358-93F5-8E51A5DC6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1254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B893-10F0-40FC-8335-EFDD5E6C12D9}" type="datetimeFigureOut">
              <a:rPr lang="fi-FI" smtClean="0"/>
              <a:t>3.2.2021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7B43-50E4-4358-93F5-8E51A5DC6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5439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B893-10F0-40FC-8335-EFDD5E6C12D9}" type="datetimeFigureOut">
              <a:rPr lang="fi-FI" smtClean="0"/>
              <a:t>3.2.2021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7B43-50E4-4358-93F5-8E51A5DC6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3376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B893-10F0-40FC-8335-EFDD5E6C12D9}" type="datetimeFigureOut">
              <a:rPr lang="fi-FI" smtClean="0"/>
              <a:t>3.2.2021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7B43-50E4-4358-93F5-8E51A5DC6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682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7B893-10F0-40FC-8335-EFDD5E6C12D9}" type="datetimeFigureOut">
              <a:rPr lang="fi-FI" smtClean="0"/>
              <a:t>3.2.2021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7B43-50E4-4358-93F5-8E51A5DC6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0411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7B893-10F0-40FC-8335-EFDD5E6C12D9}" type="datetimeFigureOut">
              <a:rPr lang="fi-FI" smtClean="0"/>
              <a:t>3.2.2021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C7B43-50E4-4358-93F5-8E51A5DC6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7249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9393" y="1120676"/>
            <a:ext cx="9879628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Quantum Mechanics </a:t>
            </a:r>
          </a:p>
          <a:p>
            <a:r>
              <a:rPr lang="en-US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Spectroscopy</a:t>
            </a:r>
          </a:p>
          <a:p>
            <a:endParaRPr lang="en-US" sz="8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Lauri Partanen</a:t>
            </a:r>
            <a:endParaRPr lang="fi-FI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793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94713" y="931190"/>
            <a:ext cx="114025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Work with your pair: (10 mins)</a:t>
            </a:r>
            <a:r>
              <a:rPr lang="en-US" sz="2800" dirty="0">
                <a:solidFill>
                  <a:schemeClr val="bg1"/>
                </a:solidFill>
              </a:rPr>
              <a:t>: What branches of spectroscopy can be associated with the picture below? Indicate which different branches of spectroscopy can be connected to the different lines in the picture?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441" y="3388475"/>
            <a:ext cx="5649113" cy="3105583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7663992" y="3921551"/>
            <a:ext cx="1150070" cy="386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Rectangle 22"/>
          <p:cNvSpPr/>
          <p:nvPr/>
        </p:nvSpPr>
        <p:spPr>
          <a:xfrm>
            <a:off x="7408294" y="4562954"/>
            <a:ext cx="1150070" cy="386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Rectangle 23"/>
          <p:cNvSpPr/>
          <p:nvPr/>
        </p:nvSpPr>
        <p:spPr>
          <a:xfrm>
            <a:off x="7015114" y="5085300"/>
            <a:ext cx="1150070" cy="386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043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1" animBg="1"/>
      <p:bldP spid="23" grpId="1" animBg="1"/>
      <p:bldP spid="2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12" y="270357"/>
            <a:ext cx="4069668" cy="246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95" y="3001825"/>
            <a:ext cx="4922191" cy="3650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719716" y="1053335"/>
            <a:ext cx="7403153" cy="2971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378" y="1181143"/>
            <a:ext cx="723900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99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94714" y="1192097"/>
            <a:ext cx="11402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Work with your pair: (5 </a:t>
            </a:r>
            <a:r>
              <a:rPr lang="en-US" sz="2800" b="1" dirty="0" err="1">
                <a:solidFill>
                  <a:schemeClr val="bg1"/>
                </a:solidFill>
              </a:rPr>
              <a:t>mins</a:t>
            </a:r>
            <a:r>
              <a:rPr lang="en-US" sz="2800" b="1" dirty="0">
                <a:solidFill>
                  <a:schemeClr val="bg1"/>
                </a:solidFill>
              </a:rPr>
              <a:t>)</a:t>
            </a:r>
            <a:r>
              <a:rPr lang="en-US" sz="2800" dirty="0">
                <a:solidFill>
                  <a:schemeClr val="bg1"/>
                </a:solidFill>
              </a:rPr>
              <a:t>: What are the three different mechanism electromagnetic radiation can interact with matter? How do they differ?</a:t>
            </a:r>
          </a:p>
        </p:txBody>
      </p:sp>
      <p:pic>
        <p:nvPicPr>
          <p:cNvPr id="13" name="Picture 12" descr="19_04_Figur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022" y="2701466"/>
            <a:ext cx="7459952" cy="279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148829" y="4841953"/>
            <a:ext cx="1905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Photons in different phases!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52587" y="4841953"/>
            <a:ext cx="1822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Photons in the same phase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829" y="5498949"/>
            <a:ext cx="1828800" cy="114219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290" y="5498949"/>
            <a:ext cx="1522931" cy="114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14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0988" y="992952"/>
                <a:ext cx="7710531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bg1"/>
                    </a:solidFill>
                  </a:rPr>
                  <a:t>Stop and think 1a: Let’s denote the number of available photons with a certain frequency as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GB" sz="2800" dirty="0">
                    <a:solidFill>
                      <a:schemeClr val="bg1"/>
                    </a:solidFill>
                  </a:rPr>
                  <a:t>, the number of molecules in state 1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800" dirty="0">
                    <a:solidFill>
                      <a:schemeClr val="bg1"/>
                    </a:solidFill>
                  </a:rPr>
                  <a:t> and those in an excited state 2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800" dirty="0">
                    <a:solidFill>
                      <a:schemeClr val="bg1"/>
                    </a:solidFill>
                  </a:rPr>
                  <a:t>. Write the rates of absorption, stimulated emission, and spontaneous emission. What can you say about these rates at equilibrium for the frequency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sz="2800" dirty="0">
                    <a:solidFill>
                      <a:schemeClr val="bg1"/>
                    </a:solidFill>
                  </a:rPr>
                  <a:t>?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988" y="992952"/>
                <a:ext cx="7710531" cy="3108543"/>
              </a:xfrm>
              <a:prstGeom prst="rect">
                <a:avLst/>
              </a:prstGeom>
              <a:blipFill>
                <a:blip r:embed="rId4"/>
                <a:stretch>
                  <a:fillRect l="-1581" t="-1961" r="-1186" b="-4706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19_05_Figur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477" y="1720845"/>
            <a:ext cx="3602565" cy="492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095" y="1279676"/>
            <a:ext cx="3572917" cy="5643638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9084128" y="5657616"/>
            <a:ext cx="0" cy="30630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8907848" y="5657616"/>
            <a:ext cx="0" cy="306302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8646781" y="5657618"/>
            <a:ext cx="2755" cy="3063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>
              <a:xfrm>
                <a:off x="3069363" y="5015046"/>
                <a:ext cx="2353779" cy="929403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GB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363" y="5015046"/>
                <a:ext cx="2353779" cy="929403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978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29493" y="1789115"/>
                <a:ext cx="10791650" cy="2903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bg1"/>
                    </a:solidFill>
                  </a:rPr>
                  <a:t>Stop and think 1b: The ratio of the rates to spontaneous emission to stimulated one is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spon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stim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den>
                      </m:f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GB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GB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d>
                            <m:dPr>
                              <m:ctrlP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GB" sz="2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num>
                                    <m:den>
                                      <m:r>
                                        <a:rPr lang="en-GB" sz="2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𝑘𝑇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sz="2800" dirty="0">
                  <a:solidFill>
                    <a:schemeClr val="bg1"/>
                  </a:solidFill>
                </a:endParaRPr>
              </a:p>
              <a:p>
                <a:r>
                  <a:rPr lang="en-GB" sz="2800" dirty="0">
                    <a:solidFill>
                      <a:schemeClr val="bg1"/>
                    </a:solidFill>
                  </a:rPr>
                  <a:t>What does this mean with respect to the relative importance of the two types of radiation?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93" y="1789115"/>
                <a:ext cx="10791650" cy="2903167"/>
              </a:xfrm>
              <a:prstGeom prst="rect">
                <a:avLst/>
              </a:prstGeom>
              <a:blipFill>
                <a:blip r:embed="rId4"/>
                <a:stretch>
                  <a:fillRect l="-1186" t="-1887" b="-4822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641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4716" y="552596"/>
            <a:ext cx="114025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Work with your pair: (10 </a:t>
            </a:r>
            <a:r>
              <a:rPr lang="en-US" sz="2800" b="1" dirty="0" err="1">
                <a:solidFill>
                  <a:schemeClr val="bg1"/>
                </a:solidFill>
              </a:rPr>
              <a:t>mins</a:t>
            </a:r>
            <a:r>
              <a:rPr lang="en-US" sz="2800" b="1" dirty="0">
                <a:solidFill>
                  <a:schemeClr val="bg1"/>
                </a:solidFill>
              </a:rPr>
              <a:t>)</a:t>
            </a:r>
            <a:r>
              <a:rPr lang="en-US" sz="2800" dirty="0">
                <a:solidFill>
                  <a:schemeClr val="bg1"/>
                </a:solidFill>
              </a:rPr>
              <a:t>: Define the concepts absorbance and transmittance. What is the Beer-Lambert law and how is it connected to these concepts?</a:t>
            </a:r>
          </a:p>
        </p:txBody>
      </p:sp>
    </p:spTree>
    <p:extLst>
      <p:ext uri="{BB962C8B-B14F-4D97-AF65-F5344CB8AC3E}">
        <p14:creationId xmlns:p14="http://schemas.microsoft.com/office/powerpoint/2010/main" val="5736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72000"/>
            </a:blip>
            <a:srcRect/>
            <a:stretch>
              <a:fillRect/>
            </a:stretch>
          </a:blipFill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30575" y="288007"/>
            <a:ext cx="11368489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references</a:t>
            </a:r>
            <a:endParaRPr lang="fi-FI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4658" y="2776283"/>
            <a:ext cx="106578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2800" dirty="0" err="1">
                <a:solidFill>
                  <a:schemeClr val="bg1"/>
                </a:solidFill>
              </a:rPr>
              <a:t>Unless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otherwise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noted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all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Figures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are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taken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from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Chapter</a:t>
            </a:r>
            <a:r>
              <a:rPr lang="fi-FI" sz="2800" dirty="0">
                <a:solidFill>
                  <a:schemeClr val="bg1"/>
                </a:solidFill>
              </a:rPr>
              <a:t> 7 of </a:t>
            </a:r>
            <a:r>
              <a:rPr lang="fi-FI" sz="2800" dirty="0" err="1">
                <a:solidFill>
                  <a:schemeClr val="bg1"/>
                </a:solidFill>
              </a:rPr>
              <a:t>Atkins</a:t>
            </a:r>
            <a:r>
              <a:rPr lang="fi-FI" sz="2800" dirty="0">
                <a:solidFill>
                  <a:schemeClr val="bg1"/>
                </a:solidFill>
              </a:rPr>
              <a:t>, P. ja De Paula, J. , L. (2014), </a:t>
            </a:r>
            <a:r>
              <a:rPr lang="fi-FI" sz="2800" dirty="0" err="1">
                <a:solidFill>
                  <a:schemeClr val="bg1"/>
                </a:solidFill>
              </a:rPr>
              <a:t>Atkins</a:t>
            </a:r>
            <a:r>
              <a:rPr lang="fi-FI" sz="2800" dirty="0">
                <a:solidFill>
                  <a:schemeClr val="bg1"/>
                </a:solidFill>
              </a:rPr>
              <a:t>’ </a:t>
            </a:r>
            <a:r>
              <a:rPr lang="fi-FI" sz="2800" dirty="0" err="1">
                <a:solidFill>
                  <a:schemeClr val="bg1"/>
                </a:solidFill>
              </a:rPr>
              <a:t>Physical</a:t>
            </a:r>
            <a:r>
              <a:rPr lang="fi-FI" sz="2800" dirty="0">
                <a:solidFill>
                  <a:schemeClr val="bg1"/>
                </a:solidFill>
              </a:rPr>
              <a:t> </a:t>
            </a:r>
            <a:r>
              <a:rPr lang="fi-FI" sz="2800" dirty="0" err="1">
                <a:solidFill>
                  <a:schemeClr val="bg1"/>
                </a:solidFill>
              </a:rPr>
              <a:t>Chemistry</a:t>
            </a:r>
            <a:r>
              <a:rPr lang="fi-FI" sz="2800" dirty="0">
                <a:solidFill>
                  <a:schemeClr val="bg1"/>
                </a:solidFill>
              </a:rPr>
              <a:t>, 10th edition, Oxford </a:t>
            </a:r>
            <a:r>
              <a:rPr lang="fi-FI" sz="2800" dirty="0" err="1">
                <a:solidFill>
                  <a:schemeClr val="bg1"/>
                </a:solidFill>
              </a:rPr>
              <a:t>University</a:t>
            </a:r>
            <a:r>
              <a:rPr lang="fi-FI" sz="2800" dirty="0">
                <a:solidFill>
                  <a:schemeClr val="bg1"/>
                </a:solidFill>
              </a:rPr>
              <a:t> Press, Oxford, New York.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551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2817</TotalTime>
  <Words>269</Words>
  <Application>Microsoft Office PowerPoint</Application>
  <PresentationFormat>Widescreen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Figure references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Partanen Lauri</dc:creator>
  <cp:lastModifiedBy>Partanen Lauri</cp:lastModifiedBy>
  <cp:revision>56</cp:revision>
  <dcterms:created xsi:type="dcterms:W3CDTF">2020-01-08T08:28:30Z</dcterms:created>
  <dcterms:modified xsi:type="dcterms:W3CDTF">2021-02-03T16:03:43Z</dcterms:modified>
</cp:coreProperties>
</file>