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9" r:id="rId2"/>
    <p:sldId id="260" r:id="rId3"/>
    <p:sldId id="267" r:id="rId4"/>
    <p:sldId id="284" r:id="rId5"/>
    <p:sldId id="285" r:id="rId6"/>
    <p:sldId id="286" r:id="rId7"/>
    <p:sldId id="283" r:id="rId8"/>
    <p:sldId id="287" r:id="rId9"/>
    <p:sldId id="289" r:id="rId10"/>
    <p:sldId id="28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16" autoAdjust="0"/>
    <p:restoredTop sz="94660"/>
  </p:normalViewPr>
  <p:slideViewPr>
    <p:cSldViewPr snapToGrid="0">
      <p:cViewPr varScale="1">
        <p:scale>
          <a:sx n="108" d="100"/>
          <a:sy n="108"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A1988-6278-4D05-AB5C-DE51146ABCB6}" type="datetimeFigureOut">
              <a:rPr lang="fi-FI" smtClean="0"/>
              <a:t>3.2.2021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FBAE4-CEBA-4330-99A7-75E162218C54}" type="slidenum">
              <a:rPr lang="fi-FI" smtClean="0"/>
              <a:t>‹#›</a:t>
            </a:fld>
            <a:endParaRPr lang="fi-FI"/>
          </a:p>
        </p:txBody>
      </p:sp>
    </p:spTree>
    <p:extLst>
      <p:ext uri="{BB962C8B-B14F-4D97-AF65-F5344CB8AC3E}">
        <p14:creationId xmlns:p14="http://schemas.microsoft.com/office/powerpoint/2010/main" val="2241391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3.2.2021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07771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3.2.2021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317068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3.2.2021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57227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B893-10F0-40FC-8335-EFDD5E6C12D9}" type="datetimeFigureOut">
              <a:rPr lang="fi-FI" smtClean="0"/>
              <a:t>3.2.2021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5738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B7B893-10F0-40FC-8335-EFDD5E6C12D9}" type="datetimeFigureOut">
              <a:rPr lang="fi-FI" smtClean="0"/>
              <a:t>3.2.2021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39994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B7B893-10F0-40FC-8335-EFDD5E6C12D9}" type="datetimeFigureOut">
              <a:rPr lang="fi-FI" smtClean="0"/>
              <a:t>3.2.2021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24436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B7B893-10F0-40FC-8335-EFDD5E6C12D9}" type="datetimeFigureOut">
              <a:rPr lang="fi-FI" smtClean="0"/>
              <a:t>3.2.2021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86125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B7B893-10F0-40FC-8335-EFDD5E6C12D9}" type="datetimeFigureOut">
              <a:rPr lang="fi-FI" smtClean="0"/>
              <a:t>3.2.2021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159543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B893-10F0-40FC-8335-EFDD5E6C12D9}" type="datetimeFigureOut">
              <a:rPr lang="fi-FI" smtClean="0"/>
              <a:t>3.2.2021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72337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B7B893-10F0-40FC-8335-EFDD5E6C12D9}" type="datetimeFigureOut">
              <a:rPr lang="fi-FI" smtClean="0"/>
              <a:t>3.2.2021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42368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B7B893-10F0-40FC-8335-EFDD5E6C12D9}" type="datetimeFigureOut">
              <a:rPr lang="fi-FI" smtClean="0"/>
              <a:t>3.2.2021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DFC7B43-50E4-4358-93F5-8E51A5DC6EA2}" type="slidenum">
              <a:rPr lang="fi-FI" smtClean="0"/>
              <a:t>‹#›</a:t>
            </a:fld>
            <a:endParaRPr lang="fi-FI"/>
          </a:p>
        </p:txBody>
      </p:sp>
    </p:spTree>
    <p:extLst>
      <p:ext uri="{BB962C8B-B14F-4D97-AF65-F5344CB8AC3E}">
        <p14:creationId xmlns:p14="http://schemas.microsoft.com/office/powerpoint/2010/main" val="341041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7B893-10F0-40FC-8335-EFDD5E6C12D9}" type="datetimeFigureOut">
              <a:rPr lang="fi-FI" smtClean="0"/>
              <a:t>3.2.2021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C7B43-50E4-4358-93F5-8E51A5DC6EA2}" type="slidenum">
              <a:rPr lang="fi-FI" smtClean="0"/>
              <a:t>‹#›</a:t>
            </a:fld>
            <a:endParaRPr lang="fi-FI"/>
          </a:p>
        </p:txBody>
      </p:sp>
    </p:spTree>
    <p:extLst>
      <p:ext uri="{BB962C8B-B14F-4D97-AF65-F5344CB8AC3E}">
        <p14:creationId xmlns:p14="http://schemas.microsoft.com/office/powerpoint/2010/main" val="3687249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hdphoto" Target="../media/hdphoto1.wdp"/><Relationship Id="rId7"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4" name="TextBox 3"/>
          <p:cNvSpPr txBox="1"/>
          <p:nvPr/>
        </p:nvSpPr>
        <p:spPr>
          <a:xfrm>
            <a:off x="399393" y="1120676"/>
            <a:ext cx="9879628" cy="4616648"/>
          </a:xfrm>
          <a:prstGeom prst="rect">
            <a:avLst/>
          </a:prstGeom>
          <a:noFill/>
        </p:spPr>
        <p:txBody>
          <a:bodyPr wrap="none" rtlCol="0">
            <a:spAutoFit/>
          </a:bodyPr>
          <a:lstStyle/>
          <a:p>
            <a:r>
              <a:rPr lang="en-US" sz="8000" dirty="0">
                <a:solidFill>
                  <a:schemeClr val="bg1"/>
                </a:solidFill>
                <a:latin typeface="Arial" panose="020B0604020202020204" pitchFamily="34" charset="0"/>
                <a:cs typeface="Arial" panose="020B0604020202020204" pitchFamily="34" charset="0"/>
              </a:rPr>
              <a:t>Quantum Mechanics </a:t>
            </a:r>
          </a:p>
          <a:p>
            <a:r>
              <a:rPr lang="en-US" sz="8000" dirty="0">
                <a:solidFill>
                  <a:schemeClr val="bg1"/>
                </a:solidFill>
                <a:latin typeface="Arial" panose="020B0604020202020204" pitchFamily="34" charset="0"/>
                <a:cs typeface="Arial" panose="020B0604020202020204" pitchFamily="34" charset="0"/>
              </a:rPr>
              <a:t>and Spectroscopy</a:t>
            </a:r>
          </a:p>
          <a:p>
            <a:endParaRPr lang="en-US" sz="8000" dirty="0">
              <a:solidFill>
                <a:schemeClr val="bg1"/>
              </a:solidFill>
              <a:latin typeface="Arial" panose="020B0604020202020204" pitchFamily="34" charset="0"/>
              <a:cs typeface="Arial" panose="020B0604020202020204" pitchFamily="34" charset="0"/>
            </a:endParaRPr>
          </a:p>
          <a:p>
            <a:r>
              <a:rPr lang="en-US" sz="5400" dirty="0">
                <a:solidFill>
                  <a:schemeClr val="bg1"/>
                </a:solidFill>
                <a:latin typeface="Arial" panose="020B0604020202020204" pitchFamily="34" charset="0"/>
                <a:cs typeface="Arial" panose="020B0604020202020204" pitchFamily="34" charset="0"/>
              </a:rPr>
              <a:t>Lauri Partanen</a:t>
            </a:r>
            <a:endParaRPr lang="fi-FI"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79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pic>
        <p:nvPicPr>
          <p:cNvPr id="4" name="Picture 3">
            <a:extLst>
              <a:ext uri="{FF2B5EF4-FFF2-40B4-BE49-F238E27FC236}">
                <a16:creationId xmlns:a16="http://schemas.microsoft.com/office/drawing/2014/main" id="{6375DBEB-74E6-477B-B79F-02B021B5A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665" y="547370"/>
            <a:ext cx="8166670" cy="5328360"/>
          </a:xfrm>
          <a:prstGeom prst="rect">
            <a:avLst/>
          </a:prstGeom>
        </p:spPr>
      </p:pic>
    </p:spTree>
    <p:extLst>
      <p:ext uri="{BB962C8B-B14F-4D97-AF65-F5344CB8AC3E}">
        <p14:creationId xmlns:p14="http://schemas.microsoft.com/office/powerpoint/2010/main" val="4901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dpi="0" rotWithShape="1">
            <a:blip r:embed="rId2">
              <a:alphaModFix amt="72000"/>
            </a:blip>
            <a:srcRect/>
            <a:stretch>
              <a:fillRect/>
            </a:stretch>
          </a:blipFill>
        </p:spPr>
      </p:pic>
      <p:sp>
        <p:nvSpPr>
          <p:cNvPr id="5" name="Title 1"/>
          <p:cNvSpPr>
            <a:spLocks noGrp="1"/>
          </p:cNvSpPr>
          <p:nvPr>
            <p:ph type="title"/>
          </p:nvPr>
        </p:nvSpPr>
        <p:spPr>
          <a:xfrm>
            <a:off x="430575" y="288007"/>
            <a:ext cx="11368489" cy="1325563"/>
          </a:xfrm>
        </p:spPr>
        <p:txBody>
          <a:bodyPr>
            <a:normAutofit/>
          </a:bodyPr>
          <a:lstStyle/>
          <a:p>
            <a:r>
              <a:rPr lang="en-US" dirty="0">
                <a:solidFill>
                  <a:schemeClr val="bg1"/>
                </a:solidFill>
                <a:latin typeface="Arial" panose="020B0604020202020204" pitchFamily="34" charset="0"/>
                <a:cs typeface="Arial" panose="020B0604020202020204" pitchFamily="34" charset="0"/>
              </a:rPr>
              <a:t>Figure references</a:t>
            </a:r>
            <a:endParaRPr lang="fi-FI"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514658" y="2776283"/>
            <a:ext cx="10657839" cy="1384995"/>
          </a:xfrm>
          <a:prstGeom prst="rect">
            <a:avLst/>
          </a:prstGeom>
        </p:spPr>
        <p:txBody>
          <a:bodyPr wrap="square">
            <a:spAutoFit/>
          </a:bodyPr>
          <a:lstStyle/>
          <a:p>
            <a:pPr algn="ctr"/>
            <a:r>
              <a:rPr lang="fi-FI" sz="2800" dirty="0" err="1">
                <a:solidFill>
                  <a:schemeClr val="bg1"/>
                </a:solidFill>
              </a:rPr>
              <a:t>Unless</a:t>
            </a:r>
            <a:r>
              <a:rPr lang="fi-FI" sz="2800" dirty="0">
                <a:solidFill>
                  <a:schemeClr val="bg1"/>
                </a:solidFill>
              </a:rPr>
              <a:t> </a:t>
            </a:r>
            <a:r>
              <a:rPr lang="fi-FI" sz="2800" dirty="0" err="1">
                <a:solidFill>
                  <a:schemeClr val="bg1"/>
                </a:solidFill>
              </a:rPr>
              <a:t>otherwise</a:t>
            </a:r>
            <a:r>
              <a:rPr lang="fi-FI" sz="2800" dirty="0">
                <a:solidFill>
                  <a:schemeClr val="bg1"/>
                </a:solidFill>
              </a:rPr>
              <a:t> </a:t>
            </a:r>
            <a:r>
              <a:rPr lang="fi-FI" sz="2800" dirty="0" err="1">
                <a:solidFill>
                  <a:schemeClr val="bg1"/>
                </a:solidFill>
              </a:rPr>
              <a:t>noted</a:t>
            </a:r>
            <a:r>
              <a:rPr lang="fi-FI" sz="2800" dirty="0">
                <a:solidFill>
                  <a:schemeClr val="bg1"/>
                </a:solidFill>
              </a:rPr>
              <a:t> </a:t>
            </a:r>
            <a:r>
              <a:rPr lang="fi-FI" sz="2800" dirty="0" err="1">
                <a:solidFill>
                  <a:schemeClr val="bg1"/>
                </a:solidFill>
              </a:rPr>
              <a:t>all</a:t>
            </a:r>
            <a:r>
              <a:rPr lang="fi-FI" sz="2800" dirty="0">
                <a:solidFill>
                  <a:schemeClr val="bg1"/>
                </a:solidFill>
              </a:rPr>
              <a:t> </a:t>
            </a:r>
            <a:r>
              <a:rPr lang="fi-FI" sz="2800" dirty="0" err="1">
                <a:solidFill>
                  <a:schemeClr val="bg1"/>
                </a:solidFill>
              </a:rPr>
              <a:t>Figures</a:t>
            </a:r>
            <a:r>
              <a:rPr lang="fi-FI" sz="2800" dirty="0">
                <a:solidFill>
                  <a:schemeClr val="bg1"/>
                </a:solidFill>
              </a:rPr>
              <a:t> </a:t>
            </a:r>
            <a:r>
              <a:rPr lang="fi-FI" sz="2800" dirty="0" err="1">
                <a:solidFill>
                  <a:schemeClr val="bg1"/>
                </a:solidFill>
              </a:rPr>
              <a:t>are</a:t>
            </a:r>
            <a:r>
              <a:rPr lang="fi-FI" sz="2800" dirty="0">
                <a:solidFill>
                  <a:schemeClr val="bg1"/>
                </a:solidFill>
              </a:rPr>
              <a:t> </a:t>
            </a:r>
            <a:r>
              <a:rPr lang="fi-FI" sz="2800" dirty="0" err="1">
                <a:solidFill>
                  <a:schemeClr val="bg1"/>
                </a:solidFill>
              </a:rPr>
              <a:t>taken</a:t>
            </a:r>
            <a:r>
              <a:rPr lang="fi-FI" sz="2800" dirty="0">
                <a:solidFill>
                  <a:schemeClr val="bg1"/>
                </a:solidFill>
              </a:rPr>
              <a:t> </a:t>
            </a:r>
            <a:r>
              <a:rPr lang="fi-FI" sz="2800" dirty="0" err="1">
                <a:solidFill>
                  <a:schemeClr val="bg1"/>
                </a:solidFill>
              </a:rPr>
              <a:t>from</a:t>
            </a:r>
            <a:r>
              <a:rPr lang="fi-FI" sz="2800" dirty="0">
                <a:solidFill>
                  <a:schemeClr val="bg1"/>
                </a:solidFill>
              </a:rPr>
              <a:t> </a:t>
            </a:r>
            <a:r>
              <a:rPr lang="fi-FI" sz="2800" dirty="0" err="1">
                <a:solidFill>
                  <a:schemeClr val="bg1"/>
                </a:solidFill>
              </a:rPr>
              <a:t>Chapter</a:t>
            </a:r>
            <a:r>
              <a:rPr lang="fi-FI" sz="2800" dirty="0">
                <a:solidFill>
                  <a:schemeClr val="bg1"/>
                </a:solidFill>
              </a:rPr>
              <a:t> 7 of </a:t>
            </a:r>
            <a:r>
              <a:rPr lang="fi-FI" sz="2800" dirty="0" err="1">
                <a:solidFill>
                  <a:schemeClr val="bg1"/>
                </a:solidFill>
              </a:rPr>
              <a:t>Atkins</a:t>
            </a:r>
            <a:r>
              <a:rPr lang="fi-FI" sz="2800" dirty="0">
                <a:solidFill>
                  <a:schemeClr val="bg1"/>
                </a:solidFill>
              </a:rPr>
              <a:t>, P. ja De Paula, J. , L. (2014), </a:t>
            </a:r>
            <a:r>
              <a:rPr lang="fi-FI" sz="2800" dirty="0" err="1">
                <a:solidFill>
                  <a:schemeClr val="bg1"/>
                </a:solidFill>
              </a:rPr>
              <a:t>Atkins</a:t>
            </a:r>
            <a:r>
              <a:rPr lang="fi-FI" sz="2800" dirty="0">
                <a:solidFill>
                  <a:schemeClr val="bg1"/>
                </a:solidFill>
              </a:rPr>
              <a:t>’ </a:t>
            </a:r>
            <a:r>
              <a:rPr lang="fi-FI" sz="2800" dirty="0" err="1">
                <a:solidFill>
                  <a:schemeClr val="bg1"/>
                </a:solidFill>
              </a:rPr>
              <a:t>Physical</a:t>
            </a:r>
            <a:r>
              <a:rPr lang="fi-FI" sz="2800" dirty="0">
                <a:solidFill>
                  <a:schemeClr val="bg1"/>
                </a:solidFill>
              </a:rPr>
              <a:t> </a:t>
            </a:r>
            <a:r>
              <a:rPr lang="fi-FI" sz="2800" dirty="0" err="1">
                <a:solidFill>
                  <a:schemeClr val="bg1"/>
                </a:solidFill>
              </a:rPr>
              <a:t>Chemistry</a:t>
            </a:r>
            <a:r>
              <a:rPr lang="fi-FI" sz="2800" dirty="0">
                <a:solidFill>
                  <a:schemeClr val="bg1"/>
                </a:solidFill>
              </a:rPr>
              <a:t>, 10th edition, Oxford </a:t>
            </a:r>
            <a:r>
              <a:rPr lang="fi-FI" sz="2800" dirty="0" err="1">
                <a:solidFill>
                  <a:schemeClr val="bg1"/>
                </a:solidFill>
              </a:rPr>
              <a:t>University</a:t>
            </a:r>
            <a:r>
              <a:rPr lang="fi-FI" sz="2800" dirty="0">
                <a:solidFill>
                  <a:schemeClr val="bg1"/>
                </a:solidFill>
              </a:rPr>
              <a:t> Press, Oxford, New York. </a:t>
            </a:r>
            <a:endParaRPr lang="en-US" sz="2800" dirty="0">
              <a:solidFill>
                <a:schemeClr val="bg1"/>
              </a:solidFill>
            </a:endParaRPr>
          </a:p>
        </p:txBody>
      </p:sp>
    </p:spTree>
    <p:extLst>
      <p:ext uri="{BB962C8B-B14F-4D97-AF65-F5344CB8AC3E}">
        <p14:creationId xmlns:p14="http://schemas.microsoft.com/office/powerpoint/2010/main" val="4805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p:cNvSpPr txBox="1"/>
          <p:nvPr/>
        </p:nvSpPr>
        <p:spPr>
          <a:xfrm>
            <a:off x="394713" y="931190"/>
            <a:ext cx="11402568" cy="1815882"/>
          </a:xfrm>
          <a:prstGeom prst="rect">
            <a:avLst/>
          </a:prstGeom>
          <a:noFill/>
        </p:spPr>
        <p:txBody>
          <a:bodyPr wrap="square" rtlCol="0">
            <a:spAutoFit/>
          </a:bodyPr>
          <a:lstStyle/>
          <a:p>
            <a:r>
              <a:rPr lang="en-US" sz="2800" b="1" dirty="0">
                <a:solidFill>
                  <a:schemeClr val="bg1"/>
                </a:solidFill>
              </a:rPr>
              <a:t>Work with your pair: (5 </a:t>
            </a:r>
            <a:r>
              <a:rPr lang="en-US" sz="2800" b="1" dirty="0" err="1">
                <a:solidFill>
                  <a:schemeClr val="bg1"/>
                </a:solidFill>
              </a:rPr>
              <a:t>mins</a:t>
            </a:r>
            <a:r>
              <a:rPr lang="en-US" sz="2800" b="1" dirty="0">
                <a:solidFill>
                  <a:schemeClr val="bg1"/>
                </a:solidFill>
              </a:rPr>
              <a:t>)</a:t>
            </a:r>
            <a:r>
              <a:rPr lang="en-US" sz="2800" dirty="0">
                <a:solidFill>
                  <a:schemeClr val="bg1"/>
                </a:solidFill>
              </a:rPr>
              <a:t>: </a:t>
            </a:r>
          </a:p>
          <a:p>
            <a:r>
              <a:rPr lang="en-US" sz="2800" dirty="0">
                <a:solidFill>
                  <a:schemeClr val="bg1"/>
                </a:solidFill>
              </a:rPr>
              <a:t>Based on the quantum mechanical systems we have seen thus far, what should happen to the energy levels of the system if the blue harmonic potential is replaced by the red one? Why?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957" y="2925234"/>
            <a:ext cx="3542080" cy="3754604"/>
          </a:xfrm>
          <a:prstGeom prst="rect">
            <a:avLst/>
          </a:prstGeom>
        </p:spPr>
      </p:pic>
    </p:spTree>
    <p:extLst>
      <p:ext uri="{BB962C8B-B14F-4D97-AF65-F5344CB8AC3E}">
        <p14:creationId xmlns:p14="http://schemas.microsoft.com/office/powerpoint/2010/main" val="39604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9" name="TextBox 8"/>
          <p:cNvSpPr txBox="1"/>
          <p:nvPr/>
        </p:nvSpPr>
        <p:spPr>
          <a:xfrm>
            <a:off x="394713" y="931190"/>
            <a:ext cx="11402568" cy="3539430"/>
          </a:xfrm>
          <a:prstGeom prst="rect">
            <a:avLst/>
          </a:prstGeom>
          <a:noFill/>
        </p:spPr>
        <p:txBody>
          <a:bodyPr wrap="square" rtlCol="0">
            <a:spAutoFit/>
          </a:bodyPr>
          <a:lstStyle/>
          <a:p>
            <a:r>
              <a:rPr lang="en-US" sz="2800" b="1" dirty="0">
                <a:solidFill>
                  <a:schemeClr val="bg1"/>
                </a:solidFill>
              </a:rPr>
              <a:t>Work with your pair: (10 </a:t>
            </a:r>
            <a:r>
              <a:rPr lang="en-US" sz="2800" b="1" dirty="0" err="1">
                <a:solidFill>
                  <a:schemeClr val="bg1"/>
                </a:solidFill>
              </a:rPr>
              <a:t>mins</a:t>
            </a:r>
            <a:r>
              <a:rPr lang="en-US" sz="2800" b="1" dirty="0">
                <a:solidFill>
                  <a:schemeClr val="bg1"/>
                </a:solidFill>
              </a:rPr>
              <a:t>)</a:t>
            </a:r>
            <a:r>
              <a:rPr lang="en-US" sz="2800" dirty="0">
                <a:solidFill>
                  <a:schemeClr val="bg1"/>
                </a:solidFill>
              </a:rPr>
              <a:t>: </a:t>
            </a:r>
          </a:p>
          <a:p>
            <a:pPr marL="514350" indent="-514350">
              <a:buAutoNum type="arabicParenR"/>
            </a:pPr>
            <a:r>
              <a:rPr lang="en-US" sz="2800" dirty="0">
                <a:solidFill>
                  <a:schemeClr val="bg1"/>
                </a:solidFill>
              </a:rPr>
              <a:t>What are the main physical shortcomings of the harmonic oscillator model? </a:t>
            </a:r>
          </a:p>
          <a:p>
            <a:pPr marL="514350" indent="-514350">
              <a:buAutoNum type="arabicParenR"/>
            </a:pPr>
            <a:r>
              <a:rPr lang="en-US" sz="2800" dirty="0">
                <a:solidFill>
                  <a:schemeClr val="bg1"/>
                </a:solidFill>
              </a:rPr>
              <a:t>Give an example of how it can be improved. </a:t>
            </a:r>
          </a:p>
          <a:p>
            <a:r>
              <a:rPr lang="en-US" sz="2800" dirty="0">
                <a:solidFill>
                  <a:schemeClr val="bg1"/>
                </a:solidFill>
              </a:rPr>
              <a:t>3)   What does the energy level formula look like in the new model?</a:t>
            </a:r>
          </a:p>
          <a:p>
            <a:endParaRPr lang="en-US" sz="2800" dirty="0">
              <a:solidFill>
                <a:schemeClr val="bg1"/>
              </a:solidFill>
            </a:endParaRPr>
          </a:p>
          <a:p>
            <a:r>
              <a:rPr lang="en-US" sz="2800" dirty="0">
                <a:solidFill>
                  <a:schemeClr val="bg1"/>
                </a:solidFill>
              </a:rPr>
              <a:t> </a:t>
            </a:r>
          </a:p>
          <a:p>
            <a:r>
              <a:rPr lang="en-US" sz="2800" dirty="0">
                <a:solidFill>
                  <a:schemeClr val="bg1"/>
                </a:solidFill>
              </a:rPr>
              <a:t>4)   How about the potential energy term?  </a:t>
            </a:r>
          </a:p>
        </p:txBody>
      </p:sp>
      <mc:AlternateContent xmlns:mc="http://schemas.openxmlformats.org/markup-compatibility/2006" xmlns:a14="http://schemas.microsoft.com/office/drawing/2010/main">
        <mc:Choice Requires="a14">
          <p:sp>
            <p:nvSpPr>
              <p:cNvPr id="12" name="TextBox 11"/>
              <p:cNvSpPr txBox="1"/>
              <p:nvPr/>
            </p:nvSpPr>
            <p:spPr>
              <a:xfrm>
                <a:off x="3441041" y="4635070"/>
                <a:ext cx="4468146" cy="754566"/>
              </a:xfrm>
              <a:prstGeom prst="rect">
                <a:avLst/>
              </a:prstGeom>
              <a:noFill/>
            </p:spPr>
            <p:txBody>
              <a:bodyPr wrap="none" rtlCol="0">
                <a:spAutoFit/>
              </a:bodyPr>
              <a:lstStyle/>
              <a:p>
                <a:r>
                  <a:rPr lang="en-GB" sz="2400" b="0" dirty="0">
                    <a:solidFill>
                      <a:schemeClr val="bg1"/>
                    </a:solidFill>
                  </a:rPr>
                  <a:t> </a:t>
                </a:r>
                <a14:m>
                  <m:oMath xmlns:m="http://schemas.openxmlformats.org/officeDocument/2006/math">
                    <m:sSub>
                      <m:sSubPr>
                        <m:ctrlPr>
                          <a:rPr lang="fi-FI" sz="2400" b="0" i="1" smtClean="0">
                            <a:solidFill>
                              <a:schemeClr val="bg1"/>
                            </a:solidFill>
                            <a:latin typeface="Cambria Math" panose="02040503050406030204" pitchFamily="18" charset="0"/>
                          </a:rPr>
                        </m:ctrlPr>
                      </m:sSubPr>
                      <m:e>
                        <m:r>
                          <a:rPr lang="fi-FI" sz="2400" b="0" i="1" smtClean="0">
                            <a:solidFill>
                              <a:schemeClr val="bg1"/>
                            </a:solidFill>
                            <a:latin typeface="Cambria Math" panose="02040503050406030204" pitchFamily="18" charset="0"/>
                          </a:rPr>
                          <m:t>𝐸</m:t>
                        </m:r>
                      </m:e>
                      <m:sub>
                        <m:r>
                          <a:rPr lang="fi-FI" sz="2400" b="0" i="1" smtClean="0">
                            <a:solidFill>
                              <a:schemeClr val="bg1"/>
                            </a:solidFill>
                            <a:latin typeface="Cambria Math" panose="02040503050406030204" pitchFamily="18" charset="0"/>
                          </a:rPr>
                          <m:t>𝑣</m:t>
                        </m:r>
                      </m:sub>
                    </m:sSub>
                    <m:r>
                      <a:rPr lang="fi-FI" sz="2400" b="0" i="1" smtClean="0">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h</m:t>
                    </m:r>
                    <m:r>
                      <a:rPr lang="fi-FI" sz="2400" b="0" i="1" smtClean="0">
                        <a:solidFill>
                          <a:schemeClr val="bg1"/>
                        </a:solidFill>
                        <a:latin typeface="Cambria Math" panose="02040503050406030204" pitchFamily="18" charset="0"/>
                      </a:rPr>
                      <m:t>𝑓</m:t>
                    </m:r>
                    <m:d>
                      <m:dPr>
                        <m:ctrlPr>
                          <a:rPr lang="en-GB"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𝑣</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e>
                    </m:d>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sSup>
                          <m:sSupPr>
                            <m:ctrlPr>
                              <a:rPr lang="en-GB" sz="2400" b="0" i="1" smtClean="0">
                                <a:solidFill>
                                  <a:schemeClr val="bg1"/>
                                </a:solidFill>
                                <a:latin typeface="Cambria Math" panose="02040503050406030204" pitchFamily="18" charset="0"/>
                              </a:rPr>
                            </m:ctrlPr>
                          </m:sSupPr>
                          <m:e>
                            <m:d>
                              <m:dPr>
                                <m:ctrlPr>
                                  <a:rPr lang="en-GB" sz="2400" b="0" i="1" smtClean="0">
                                    <a:solidFill>
                                      <a:schemeClr val="bg1"/>
                                    </a:solidFill>
                                    <a:latin typeface="Cambria Math" panose="02040503050406030204" pitchFamily="18" charset="0"/>
                                  </a:rPr>
                                </m:ctrlPr>
                              </m:dPr>
                              <m:e>
                                <m:r>
                                  <a:rPr lang="en-GB" sz="2400" b="0" i="1" smtClean="0">
                                    <a:solidFill>
                                      <a:schemeClr val="bg1"/>
                                    </a:solidFill>
                                    <a:latin typeface="Cambria Math" panose="02040503050406030204" pitchFamily="18" charset="0"/>
                                  </a:rPr>
                                  <m:t>h</m:t>
                                </m:r>
                                <m:r>
                                  <a:rPr lang="fi-FI" sz="2400" b="0" i="1" smtClean="0">
                                    <a:solidFill>
                                      <a:schemeClr val="bg1"/>
                                    </a:solidFill>
                                    <a:latin typeface="Cambria Math" panose="02040503050406030204" pitchFamily="18" charset="0"/>
                                  </a:rPr>
                                  <m:t>𝑓</m:t>
                                </m:r>
                              </m:e>
                            </m:d>
                          </m:e>
                          <m:sup>
                            <m:r>
                              <a:rPr lang="en-GB" sz="2400" b="0" i="1" smtClean="0">
                                <a:solidFill>
                                  <a:schemeClr val="bg1"/>
                                </a:solidFill>
                                <a:latin typeface="Cambria Math" panose="02040503050406030204" pitchFamily="18" charset="0"/>
                              </a:rPr>
                              <m:t>2</m:t>
                            </m:r>
                          </m:sup>
                        </m:sSup>
                      </m:num>
                      <m:den>
                        <m:r>
                          <a:rPr lang="en-GB" sz="2400" b="0" i="1" smtClean="0">
                            <a:solidFill>
                              <a:schemeClr val="bg1"/>
                            </a:solidFill>
                            <a:latin typeface="Cambria Math" panose="02040503050406030204" pitchFamily="18" charset="0"/>
                          </a:rPr>
                          <m:t>4</m:t>
                        </m:r>
                        <m:sSub>
                          <m:sSubPr>
                            <m:ctrlPr>
                              <a:rPr lang="en-GB" sz="2400" b="0" i="1" smtClean="0">
                                <a:solidFill>
                                  <a:schemeClr val="bg1"/>
                                </a:solidFill>
                                <a:latin typeface="Cambria Math" panose="02040503050406030204" pitchFamily="18" charset="0"/>
                              </a:rPr>
                            </m:ctrlPr>
                          </m:sSubPr>
                          <m:e>
                            <m:r>
                              <a:rPr lang="en-GB" sz="2400" b="0" i="1" smtClean="0">
                                <a:solidFill>
                                  <a:schemeClr val="bg1"/>
                                </a:solidFill>
                                <a:latin typeface="Cambria Math" panose="02040503050406030204" pitchFamily="18" charset="0"/>
                              </a:rPr>
                              <m:t>𝐷</m:t>
                            </m:r>
                          </m:e>
                          <m:sub>
                            <m:r>
                              <m:rPr>
                                <m:sty m:val="p"/>
                              </m:rPr>
                              <a:rPr lang="en-GB" sz="2400" b="0" i="0" smtClean="0">
                                <a:solidFill>
                                  <a:schemeClr val="bg1"/>
                                </a:solidFill>
                                <a:latin typeface="Cambria Math" panose="02040503050406030204" pitchFamily="18" charset="0"/>
                              </a:rPr>
                              <m:t>e</m:t>
                            </m:r>
                          </m:sub>
                        </m:sSub>
                      </m:den>
                    </m:f>
                    <m:sSup>
                      <m:sSupPr>
                        <m:ctrlPr>
                          <a:rPr lang="en-GB" sz="2400" b="0" i="1" smtClean="0">
                            <a:solidFill>
                              <a:schemeClr val="bg1"/>
                            </a:solidFill>
                            <a:latin typeface="Cambria Math" panose="02040503050406030204" pitchFamily="18" charset="0"/>
                          </a:rPr>
                        </m:ctrlPr>
                      </m:sSupPr>
                      <m:e>
                        <m:d>
                          <m:dPr>
                            <m:ctrlPr>
                              <a:rPr lang="en-GB"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𝑣</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e>
                        </m:d>
                      </m:e>
                      <m:sup>
                        <m:r>
                          <a:rPr lang="en-GB" sz="2400" b="0" i="1" smtClean="0">
                            <a:solidFill>
                              <a:schemeClr val="bg1"/>
                            </a:solidFill>
                            <a:latin typeface="Cambria Math" panose="02040503050406030204" pitchFamily="18" charset="0"/>
                          </a:rPr>
                          <m:t>2</m:t>
                        </m:r>
                      </m:sup>
                    </m:sSup>
                  </m:oMath>
                </a14:m>
                <a:endParaRPr lang="en-GB"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441041" y="4635070"/>
                <a:ext cx="4468146" cy="754566"/>
              </a:xfrm>
              <a:prstGeom prst="rect">
                <a:avLst/>
              </a:prstGeom>
              <a:blipFill>
                <a:blip r:embed="rId4"/>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41041" y="3173513"/>
                <a:ext cx="4411336" cy="679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bg1"/>
                          </a:solidFill>
                          <a:latin typeface="Cambria Math" panose="02040503050406030204" pitchFamily="18" charset="0"/>
                        </a:rPr>
                        <m:t>𝑉</m:t>
                      </m:r>
                      <m:d>
                        <m:dPr>
                          <m:ctrlPr>
                            <a:rPr lang="en-GB" sz="2800" b="0" i="1" smtClean="0">
                              <a:solidFill>
                                <a:schemeClr val="bg1"/>
                              </a:solidFill>
                              <a:latin typeface="Cambria Math" panose="02040503050406030204" pitchFamily="18" charset="0"/>
                            </a:rPr>
                          </m:ctrlPr>
                        </m:dPr>
                        <m:e>
                          <m:r>
                            <a:rPr lang="fi-FI" sz="2800" b="0" i="1" smtClean="0">
                              <a:solidFill>
                                <a:schemeClr val="bg1"/>
                              </a:solidFill>
                              <a:latin typeface="Cambria Math" panose="02040503050406030204" pitchFamily="18" charset="0"/>
                            </a:rPr>
                            <m:t>𝑟</m:t>
                          </m:r>
                        </m:e>
                      </m:d>
                      <m:r>
                        <a:rPr lang="en-GB" sz="2800" b="0" i="1" smtClean="0">
                          <a:solidFill>
                            <a:schemeClr val="bg1"/>
                          </a:solidFill>
                          <a:latin typeface="Cambria Math" panose="02040503050406030204" pitchFamily="18" charset="0"/>
                        </a:rPr>
                        <m:t>=</m:t>
                      </m:r>
                      <m:sSub>
                        <m:sSubPr>
                          <m:ctrlPr>
                            <a:rPr lang="en-GB" sz="2800" b="0" i="1" smtClean="0">
                              <a:solidFill>
                                <a:schemeClr val="bg1"/>
                              </a:solidFill>
                              <a:latin typeface="Cambria Math" panose="02040503050406030204" pitchFamily="18" charset="0"/>
                            </a:rPr>
                          </m:ctrlPr>
                        </m:sSubPr>
                        <m:e>
                          <m:r>
                            <a:rPr lang="en-GB" sz="2800" b="0" i="1" smtClean="0">
                              <a:solidFill>
                                <a:schemeClr val="bg1"/>
                              </a:solidFill>
                              <a:latin typeface="Cambria Math" panose="02040503050406030204" pitchFamily="18" charset="0"/>
                            </a:rPr>
                            <m:t>𝐷</m:t>
                          </m:r>
                        </m:e>
                        <m:sub>
                          <m:r>
                            <m:rPr>
                              <m:sty m:val="p"/>
                            </m:rPr>
                            <a:rPr lang="en-GB" sz="2800" b="0" i="0" smtClean="0">
                              <a:solidFill>
                                <a:schemeClr val="bg1"/>
                              </a:solidFill>
                              <a:latin typeface="Cambria Math" panose="02040503050406030204" pitchFamily="18" charset="0"/>
                            </a:rPr>
                            <m:t>e</m:t>
                          </m:r>
                        </m:sub>
                      </m:sSub>
                      <m:sSup>
                        <m:sSupPr>
                          <m:ctrlPr>
                            <a:rPr lang="en-GB" sz="2800" b="0" i="1" smtClean="0">
                              <a:solidFill>
                                <a:schemeClr val="bg1"/>
                              </a:solidFill>
                              <a:latin typeface="Cambria Math" panose="02040503050406030204" pitchFamily="18" charset="0"/>
                            </a:rPr>
                          </m:ctrlPr>
                        </m:sSupPr>
                        <m:e>
                          <m:d>
                            <m:dPr>
                              <m:begChr m:val="["/>
                              <m:endChr m:val="]"/>
                              <m:ctrlPr>
                                <a:rPr lang="en-GB" sz="2800" b="0" i="1" smtClean="0">
                                  <a:solidFill>
                                    <a:schemeClr val="bg1"/>
                                  </a:solidFill>
                                  <a:latin typeface="Cambria Math" panose="02040503050406030204" pitchFamily="18" charset="0"/>
                                </a:rPr>
                              </m:ctrlPr>
                            </m:dPr>
                            <m:e>
                              <m:r>
                                <a:rPr lang="en-GB" sz="2800" b="0" i="1" smtClean="0">
                                  <a:solidFill>
                                    <a:schemeClr val="bg1"/>
                                  </a:solidFill>
                                  <a:latin typeface="Cambria Math" panose="02040503050406030204" pitchFamily="18" charset="0"/>
                                </a:rPr>
                                <m:t>1−</m:t>
                              </m:r>
                              <m:sSup>
                                <m:sSupPr>
                                  <m:ctrlPr>
                                    <a:rPr lang="en-GB" sz="2800" b="0" i="1" smtClean="0">
                                      <a:solidFill>
                                        <a:schemeClr val="bg1"/>
                                      </a:solidFill>
                                      <a:latin typeface="Cambria Math" panose="02040503050406030204" pitchFamily="18" charset="0"/>
                                    </a:rPr>
                                  </m:ctrlPr>
                                </m:sSupPr>
                                <m:e>
                                  <m:r>
                                    <a:rPr lang="en-GB" sz="2800" b="0" i="1" smtClean="0">
                                      <a:solidFill>
                                        <a:schemeClr val="bg1"/>
                                      </a:solidFill>
                                      <a:latin typeface="Cambria Math" panose="02040503050406030204" pitchFamily="18" charset="0"/>
                                    </a:rPr>
                                    <m:t>𝑒</m:t>
                                  </m:r>
                                </m:e>
                                <m:sup>
                                  <m:r>
                                    <a:rPr lang="en-GB" sz="2800" b="0" i="1" smtClean="0">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𝑎</m:t>
                                  </m:r>
                                  <m:d>
                                    <m:dPr>
                                      <m:ctrlPr>
                                        <a:rPr lang="en-GB" sz="2800" b="0" i="1" smtClean="0">
                                          <a:solidFill>
                                            <a:schemeClr val="bg1"/>
                                          </a:solidFill>
                                          <a:latin typeface="Cambria Math" panose="02040503050406030204" pitchFamily="18" charset="0"/>
                                        </a:rPr>
                                      </m:ctrlPr>
                                    </m:dPr>
                                    <m:e>
                                      <m:r>
                                        <a:rPr lang="fi-FI" sz="2800" b="0" i="1" smtClean="0">
                                          <a:solidFill>
                                            <a:schemeClr val="bg1"/>
                                          </a:solidFill>
                                          <a:latin typeface="Cambria Math" panose="02040503050406030204" pitchFamily="18" charset="0"/>
                                        </a:rPr>
                                        <m:t>𝑟</m:t>
                                      </m:r>
                                      <m:r>
                                        <a:rPr lang="en-GB" sz="2800" b="0" i="1" smtClean="0">
                                          <a:solidFill>
                                            <a:schemeClr val="bg1"/>
                                          </a:solidFill>
                                          <a:latin typeface="Cambria Math" panose="02040503050406030204" pitchFamily="18" charset="0"/>
                                        </a:rPr>
                                        <m:t>−</m:t>
                                      </m:r>
                                      <m:sSub>
                                        <m:sSubPr>
                                          <m:ctrlPr>
                                            <a:rPr lang="en-GB" sz="2800" b="0" i="1" smtClean="0">
                                              <a:solidFill>
                                                <a:schemeClr val="bg1"/>
                                              </a:solidFill>
                                              <a:latin typeface="Cambria Math" panose="02040503050406030204" pitchFamily="18" charset="0"/>
                                            </a:rPr>
                                          </m:ctrlPr>
                                        </m:sSubPr>
                                        <m:e>
                                          <m:r>
                                            <a:rPr lang="fi-FI" sz="2800" b="0" i="1" smtClean="0">
                                              <a:solidFill>
                                                <a:schemeClr val="bg1"/>
                                              </a:solidFill>
                                              <a:latin typeface="Cambria Math" panose="02040503050406030204" pitchFamily="18" charset="0"/>
                                            </a:rPr>
                                            <m:t>𝑟</m:t>
                                          </m:r>
                                        </m:e>
                                        <m:sub>
                                          <m:r>
                                            <m:rPr>
                                              <m:sty m:val="p"/>
                                            </m:rPr>
                                            <a:rPr lang="en-GB" sz="2800" b="0" i="0" smtClean="0">
                                              <a:solidFill>
                                                <a:schemeClr val="bg1"/>
                                              </a:solidFill>
                                              <a:latin typeface="Cambria Math" panose="02040503050406030204" pitchFamily="18" charset="0"/>
                                            </a:rPr>
                                            <m:t>e</m:t>
                                          </m:r>
                                        </m:sub>
                                      </m:sSub>
                                    </m:e>
                                  </m:d>
                                </m:sup>
                              </m:sSup>
                            </m:e>
                          </m:d>
                        </m:e>
                        <m:sup>
                          <m:r>
                            <a:rPr lang="en-GB" sz="2800" b="0" i="1" smtClean="0">
                              <a:solidFill>
                                <a:schemeClr val="bg1"/>
                              </a:solidFill>
                              <a:latin typeface="Cambria Math" panose="02040503050406030204" pitchFamily="18" charset="0"/>
                            </a:rPr>
                            <m:t>2</m:t>
                          </m:r>
                        </m:sup>
                      </m:sSup>
                    </m:oMath>
                  </m:oMathPara>
                </a14:m>
                <a:endParaRPr lang="en-GB" sz="28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441041" y="3173513"/>
                <a:ext cx="4411336" cy="679738"/>
              </a:xfrm>
              <a:prstGeom prst="rect">
                <a:avLst/>
              </a:prstGeom>
              <a:blipFill>
                <a:blip r:embed="rId5"/>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1187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160514" y="2230835"/>
                <a:ext cx="4411336" cy="679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bg1"/>
                          </a:solidFill>
                          <a:latin typeface="Cambria Math" panose="02040503050406030204" pitchFamily="18" charset="0"/>
                        </a:rPr>
                        <m:t>𝑉</m:t>
                      </m:r>
                      <m:d>
                        <m:dPr>
                          <m:ctrlPr>
                            <a:rPr lang="en-GB" sz="2800" b="0" i="1" smtClean="0">
                              <a:solidFill>
                                <a:schemeClr val="bg1"/>
                              </a:solidFill>
                              <a:latin typeface="Cambria Math" panose="02040503050406030204" pitchFamily="18" charset="0"/>
                            </a:rPr>
                          </m:ctrlPr>
                        </m:dPr>
                        <m:e>
                          <m:r>
                            <a:rPr lang="fi-FI" sz="2800" b="0" i="1" smtClean="0">
                              <a:solidFill>
                                <a:schemeClr val="bg1"/>
                              </a:solidFill>
                              <a:latin typeface="Cambria Math" panose="02040503050406030204" pitchFamily="18" charset="0"/>
                            </a:rPr>
                            <m:t>𝑟</m:t>
                          </m:r>
                        </m:e>
                      </m:d>
                      <m:r>
                        <a:rPr lang="en-GB" sz="2800" b="0" i="1" smtClean="0">
                          <a:solidFill>
                            <a:schemeClr val="bg1"/>
                          </a:solidFill>
                          <a:latin typeface="Cambria Math" panose="02040503050406030204" pitchFamily="18" charset="0"/>
                        </a:rPr>
                        <m:t>=</m:t>
                      </m:r>
                      <m:sSub>
                        <m:sSubPr>
                          <m:ctrlPr>
                            <a:rPr lang="en-GB" sz="2800" b="0" i="1" smtClean="0">
                              <a:solidFill>
                                <a:schemeClr val="bg1"/>
                              </a:solidFill>
                              <a:latin typeface="Cambria Math" panose="02040503050406030204" pitchFamily="18" charset="0"/>
                            </a:rPr>
                          </m:ctrlPr>
                        </m:sSubPr>
                        <m:e>
                          <m:r>
                            <a:rPr lang="en-GB" sz="2800" b="0" i="1" smtClean="0">
                              <a:solidFill>
                                <a:schemeClr val="bg1"/>
                              </a:solidFill>
                              <a:latin typeface="Cambria Math" panose="02040503050406030204" pitchFamily="18" charset="0"/>
                            </a:rPr>
                            <m:t>𝐷</m:t>
                          </m:r>
                        </m:e>
                        <m:sub>
                          <m:r>
                            <m:rPr>
                              <m:sty m:val="p"/>
                            </m:rPr>
                            <a:rPr lang="en-GB" sz="2800" b="0" i="0" smtClean="0">
                              <a:solidFill>
                                <a:schemeClr val="bg1"/>
                              </a:solidFill>
                              <a:latin typeface="Cambria Math" panose="02040503050406030204" pitchFamily="18" charset="0"/>
                            </a:rPr>
                            <m:t>e</m:t>
                          </m:r>
                        </m:sub>
                      </m:sSub>
                      <m:sSup>
                        <m:sSupPr>
                          <m:ctrlPr>
                            <a:rPr lang="en-GB" sz="2800" b="0" i="1" smtClean="0">
                              <a:solidFill>
                                <a:schemeClr val="bg1"/>
                              </a:solidFill>
                              <a:latin typeface="Cambria Math" panose="02040503050406030204" pitchFamily="18" charset="0"/>
                            </a:rPr>
                          </m:ctrlPr>
                        </m:sSupPr>
                        <m:e>
                          <m:d>
                            <m:dPr>
                              <m:begChr m:val="["/>
                              <m:endChr m:val="]"/>
                              <m:ctrlPr>
                                <a:rPr lang="en-GB" sz="2800" b="0" i="1" smtClean="0">
                                  <a:solidFill>
                                    <a:schemeClr val="bg1"/>
                                  </a:solidFill>
                                  <a:latin typeface="Cambria Math" panose="02040503050406030204" pitchFamily="18" charset="0"/>
                                </a:rPr>
                              </m:ctrlPr>
                            </m:dPr>
                            <m:e>
                              <m:r>
                                <a:rPr lang="en-GB" sz="2800" b="0" i="1" smtClean="0">
                                  <a:solidFill>
                                    <a:schemeClr val="bg1"/>
                                  </a:solidFill>
                                  <a:latin typeface="Cambria Math" panose="02040503050406030204" pitchFamily="18" charset="0"/>
                                </a:rPr>
                                <m:t>1−</m:t>
                              </m:r>
                              <m:sSup>
                                <m:sSupPr>
                                  <m:ctrlPr>
                                    <a:rPr lang="en-GB" sz="2800" b="0" i="1" smtClean="0">
                                      <a:solidFill>
                                        <a:schemeClr val="bg1"/>
                                      </a:solidFill>
                                      <a:latin typeface="Cambria Math" panose="02040503050406030204" pitchFamily="18" charset="0"/>
                                    </a:rPr>
                                  </m:ctrlPr>
                                </m:sSupPr>
                                <m:e>
                                  <m:r>
                                    <a:rPr lang="en-GB" sz="2800" b="0" i="1" smtClean="0">
                                      <a:solidFill>
                                        <a:schemeClr val="bg1"/>
                                      </a:solidFill>
                                      <a:latin typeface="Cambria Math" panose="02040503050406030204" pitchFamily="18" charset="0"/>
                                    </a:rPr>
                                    <m:t>𝑒</m:t>
                                  </m:r>
                                </m:e>
                                <m:sup>
                                  <m:r>
                                    <a:rPr lang="en-GB" sz="2800" b="0" i="1" smtClean="0">
                                      <a:solidFill>
                                        <a:schemeClr val="bg1"/>
                                      </a:solidFill>
                                      <a:latin typeface="Cambria Math" panose="02040503050406030204" pitchFamily="18" charset="0"/>
                                    </a:rPr>
                                    <m:t>−</m:t>
                                  </m:r>
                                  <m:r>
                                    <a:rPr lang="en-GB" sz="2800" b="0" i="1" smtClean="0">
                                      <a:solidFill>
                                        <a:schemeClr val="bg1"/>
                                      </a:solidFill>
                                      <a:latin typeface="Cambria Math" panose="02040503050406030204" pitchFamily="18" charset="0"/>
                                    </a:rPr>
                                    <m:t>𝑎</m:t>
                                  </m:r>
                                  <m:d>
                                    <m:dPr>
                                      <m:ctrlPr>
                                        <a:rPr lang="en-GB" sz="2800" b="0" i="1" smtClean="0">
                                          <a:solidFill>
                                            <a:schemeClr val="bg1"/>
                                          </a:solidFill>
                                          <a:latin typeface="Cambria Math" panose="02040503050406030204" pitchFamily="18" charset="0"/>
                                        </a:rPr>
                                      </m:ctrlPr>
                                    </m:dPr>
                                    <m:e>
                                      <m:r>
                                        <a:rPr lang="fi-FI" sz="2800" b="0" i="1" smtClean="0">
                                          <a:solidFill>
                                            <a:schemeClr val="bg1"/>
                                          </a:solidFill>
                                          <a:latin typeface="Cambria Math" panose="02040503050406030204" pitchFamily="18" charset="0"/>
                                        </a:rPr>
                                        <m:t>𝑟</m:t>
                                      </m:r>
                                      <m:r>
                                        <a:rPr lang="en-GB" sz="2800" b="0" i="1" smtClean="0">
                                          <a:solidFill>
                                            <a:schemeClr val="bg1"/>
                                          </a:solidFill>
                                          <a:latin typeface="Cambria Math" panose="02040503050406030204" pitchFamily="18" charset="0"/>
                                        </a:rPr>
                                        <m:t>−</m:t>
                                      </m:r>
                                      <m:sSub>
                                        <m:sSubPr>
                                          <m:ctrlPr>
                                            <a:rPr lang="en-GB" sz="2800" b="0" i="1" smtClean="0">
                                              <a:solidFill>
                                                <a:schemeClr val="bg1"/>
                                              </a:solidFill>
                                              <a:latin typeface="Cambria Math" panose="02040503050406030204" pitchFamily="18" charset="0"/>
                                            </a:rPr>
                                          </m:ctrlPr>
                                        </m:sSubPr>
                                        <m:e>
                                          <m:r>
                                            <a:rPr lang="fi-FI" sz="2800" b="0" i="1" smtClean="0">
                                              <a:solidFill>
                                                <a:schemeClr val="bg1"/>
                                              </a:solidFill>
                                              <a:latin typeface="Cambria Math" panose="02040503050406030204" pitchFamily="18" charset="0"/>
                                            </a:rPr>
                                            <m:t>𝑟</m:t>
                                          </m:r>
                                        </m:e>
                                        <m:sub>
                                          <m:r>
                                            <m:rPr>
                                              <m:sty m:val="p"/>
                                            </m:rPr>
                                            <a:rPr lang="en-GB" sz="2800" b="0" i="0" smtClean="0">
                                              <a:solidFill>
                                                <a:schemeClr val="bg1"/>
                                              </a:solidFill>
                                              <a:latin typeface="Cambria Math" panose="02040503050406030204" pitchFamily="18" charset="0"/>
                                            </a:rPr>
                                            <m:t>e</m:t>
                                          </m:r>
                                        </m:sub>
                                      </m:sSub>
                                    </m:e>
                                  </m:d>
                                </m:sup>
                              </m:sSup>
                            </m:e>
                          </m:d>
                        </m:e>
                        <m:sup>
                          <m:r>
                            <a:rPr lang="en-GB" sz="2800" b="0" i="1" smtClean="0">
                              <a:solidFill>
                                <a:schemeClr val="bg1"/>
                              </a:solidFill>
                              <a:latin typeface="Cambria Math" panose="02040503050406030204" pitchFamily="18" charset="0"/>
                            </a:rPr>
                            <m:t>2</m:t>
                          </m:r>
                        </m:sup>
                      </m:sSup>
                    </m:oMath>
                  </m:oMathPara>
                </a14:m>
                <a:endParaRPr lang="en-GB" sz="2800"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514" y="2230835"/>
                <a:ext cx="4411336" cy="679738"/>
              </a:xfrm>
              <a:prstGeom prst="rect">
                <a:avLst/>
              </a:prstGeom>
              <a:blipFill>
                <a:blip r:embed="rId4"/>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5416" y="4571322"/>
                <a:ext cx="4468146" cy="754566"/>
              </a:xfrm>
              <a:prstGeom prst="rect">
                <a:avLst/>
              </a:prstGeom>
              <a:noFill/>
            </p:spPr>
            <p:txBody>
              <a:bodyPr wrap="none" rtlCol="0">
                <a:spAutoFit/>
              </a:bodyPr>
              <a:lstStyle/>
              <a:p>
                <a:r>
                  <a:rPr lang="en-GB" sz="2400" b="0" dirty="0">
                    <a:solidFill>
                      <a:schemeClr val="bg1"/>
                    </a:solidFill>
                  </a:rPr>
                  <a:t> </a:t>
                </a:r>
                <a14:m>
                  <m:oMath xmlns:m="http://schemas.openxmlformats.org/officeDocument/2006/math">
                    <m:sSub>
                      <m:sSubPr>
                        <m:ctrlPr>
                          <a:rPr lang="fi-FI" sz="2400" b="0" i="1" smtClean="0">
                            <a:solidFill>
                              <a:schemeClr val="bg1"/>
                            </a:solidFill>
                            <a:latin typeface="Cambria Math" panose="02040503050406030204" pitchFamily="18" charset="0"/>
                          </a:rPr>
                        </m:ctrlPr>
                      </m:sSubPr>
                      <m:e>
                        <m:r>
                          <a:rPr lang="fi-FI" sz="2400" b="0" i="1" smtClean="0">
                            <a:solidFill>
                              <a:schemeClr val="bg1"/>
                            </a:solidFill>
                            <a:latin typeface="Cambria Math" panose="02040503050406030204" pitchFamily="18" charset="0"/>
                          </a:rPr>
                          <m:t>𝐸</m:t>
                        </m:r>
                      </m:e>
                      <m:sub>
                        <m:r>
                          <a:rPr lang="fi-FI" sz="2400" b="0" i="1" smtClean="0">
                            <a:solidFill>
                              <a:schemeClr val="bg1"/>
                            </a:solidFill>
                            <a:latin typeface="Cambria Math" panose="02040503050406030204" pitchFamily="18" charset="0"/>
                          </a:rPr>
                          <m:t>𝑣</m:t>
                        </m:r>
                      </m:sub>
                    </m:sSub>
                    <m:r>
                      <a:rPr lang="fi-FI" sz="2400" b="0" i="1" smtClean="0">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h</m:t>
                    </m:r>
                    <m:r>
                      <a:rPr lang="fi-FI" sz="2400" b="0" i="1" smtClean="0">
                        <a:solidFill>
                          <a:schemeClr val="bg1"/>
                        </a:solidFill>
                        <a:latin typeface="Cambria Math" panose="02040503050406030204" pitchFamily="18" charset="0"/>
                      </a:rPr>
                      <m:t>𝑓</m:t>
                    </m:r>
                    <m:d>
                      <m:dPr>
                        <m:ctrlPr>
                          <a:rPr lang="en-GB"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𝑣</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e>
                    </m:d>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sSup>
                          <m:sSupPr>
                            <m:ctrlPr>
                              <a:rPr lang="en-GB" sz="2400" b="0" i="1" smtClean="0">
                                <a:solidFill>
                                  <a:schemeClr val="bg1"/>
                                </a:solidFill>
                                <a:latin typeface="Cambria Math" panose="02040503050406030204" pitchFamily="18" charset="0"/>
                              </a:rPr>
                            </m:ctrlPr>
                          </m:sSupPr>
                          <m:e>
                            <m:d>
                              <m:dPr>
                                <m:ctrlPr>
                                  <a:rPr lang="en-GB" sz="2400" b="0" i="1" smtClean="0">
                                    <a:solidFill>
                                      <a:schemeClr val="bg1"/>
                                    </a:solidFill>
                                    <a:latin typeface="Cambria Math" panose="02040503050406030204" pitchFamily="18" charset="0"/>
                                  </a:rPr>
                                </m:ctrlPr>
                              </m:dPr>
                              <m:e>
                                <m:r>
                                  <a:rPr lang="en-GB" sz="2400" b="0" i="1" smtClean="0">
                                    <a:solidFill>
                                      <a:schemeClr val="bg1"/>
                                    </a:solidFill>
                                    <a:latin typeface="Cambria Math" panose="02040503050406030204" pitchFamily="18" charset="0"/>
                                  </a:rPr>
                                  <m:t>h</m:t>
                                </m:r>
                                <m:r>
                                  <a:rPr lang="fi-FI" sz="2400" b="0" i="1" smtClean="0">
                                    <a:solidFill>
                                      <a:schemeClr val="bg1"/>
                                    </a:solidFill>
                                    <a:latin typeface="Cambria Math" panose="02040503050406030204" pitchFamily="18" charset="0"/>
                                  </a:rPr>
                                  <m:t>𝑓</m:t>
                                </m:r>
                              </m:e>
                            </m:d>
                          </m:e>
                          <m:sup>
                            <m:r>
                              <a:rPr lang="en-GB" sz="2400" b="0" i="1" smtClean="0">
                                <a:solidFill>
                                  <a:schemeClr val="bg1"/>
                                </a:solidFill>
                                <a:latin typeface="Cambria Math" panose="02040503050406030204" pitchFamily="18" charset="0"/>
                              </a:rPr>
                              <m:t>2</m:t>
                            </m:r>
                          </m:sup>
                        </m:sSup>
                      </m:num>
                      <m:den>
                        <m:r>
                          <a:rPr lang="en-GB" sz="2400" b="0" i="1" smtClean="0">
                            <a:solidFill>
                              <a:schemeClr val="bg1"/>
                            </a:solidFill>
                            <a:latin typeface="Cambria Math" panose="02040503050406030204" pitchFamily="18" charset="0"/>
                          </a:rPr>
                          <m:t>4</m:t>
                        </m:r>
                        <m:sSub>
                          <m:sSubPr>
                            <m:ctrlPr>
                              <a:rPr lang="en-GB" sz="2400" b="0" i="1" smtClean="0">
                                <a:solidFill>
                                  <a:schemeClr val="bg1"/>
                                </a:solidFill>
                                <a:latin typeface="Cambria Math" panose="02040503050406030204" pitchFamily="18" charset="0"/>
                              </a:rPr>
                            </m:ctrlPr>
                          </m:sSubPr>
                          <m:e>
                            <m:r>
                              <a:rPr lang="en-GB" sz="2400" b="0" i="1" smtClean="0">
                                <a:solidFill>
                                  <a:schemeClr val="bg1"/>
                                </a:solidFill>
                                <a:latin typeface="Cambria Math" panose="02040503050406030204" pitchFamily="18" charset="0"/>
                              </a:rPr>
                              <m:t>𝐷</m:t>
                            </m:r>
                          </m:e>
                          <m:sub>
                            <m:r>
                              <m:rPr>
                                <m:sty m:val="p"/>
                              </m:rPr>
                              <a:rPr lang="en-GB" sz="2400" b="0" i="0" smtClean="0">
                                <a:solidFill>
                                  <a:schemeClr val="bg1"/>
                                </a:solidFill>
                                <a:latin typeface="Cambria Math" panose="02040503050406030204" pitchFamily="18" charset="0"/>
                              </a:rPr>
                              <m:t>e</m:t>
                            </m:r>
                          </m:sub>
                        </m:sSub>
                      </m:den>
                    </m:f>
                    <m:sSup>
                      <m:sSupPr>
                        <m:ctrlPr>
                          <a:rPr lang="en-GB" sz="2400" b="0" i="1" smtClean="0">
                            <a:solidFill>
                              <a:schemeClr val="bg1"/>
                            </a:solidFill>
                            <a:latin typeface="Cambria Math" panose="02040503050406030204" pitchFamily="18" charset="0"/>
                          </a:rPr>
                        </m:ctrlPr>
                      </m:sSupPr>
                      <m:e>
                        <m:d>
                          <m:dPr>
                            <m:ctrlPr>
                              <a:rPr lang="en-GB"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𝑣</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e>
                        </m:d>
                      </m:e>
                      <m:sup>
                        <m:r>
                          <a:rPr lang="en-GB" sz="2400" b="0" i="1" smtClean="0">
                            <a:solidFill>
                              <a:schemeClr val="bg1"/>
                            </a:solidFill>
                            <a:latin typeface="Cambria Math" panose="02040503050406030204" pitchFamily="18" charset="0"/>
                          </a:rPr>
                          <m:t>2</m:t>
                        </m:r>
                      </m:sup>
                    </m:sSup>
                  </m:oMath>
                </a14:m>
                <a:endParaRPr lang="en-GB" sz="2400"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5416" y="4571322"/>
                <a:ext cx="4468146" cy="754566"/>
              </a:xfrm>
              <a:prstGeom prst="rect">
                <a:avLst/>
              </a:prstGeom>
              <a:blipFill>
                <a:blip r:embed="rId5"/>
                <a:stretch>
                  <a:fillRect/>
                </a:stretch>
              </a:blipFill>
            </p:spPr>
            <p:txBody>
              <a:bodyPr/>
              <a:lstStyle/>
              <a:p>
                <a:r>
                  <a:rPr lang="fi-FI">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18615" y="731973"/>
                <a:ext cx="3351943"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solidFill>
                            <a:schemeClr val="bg1"/>
                          </a:solidFill>
                          <a:latin typeface="Cambria Math" panose="02040503050406030204" pitchFamily="18" charset="0"/>
                        </a:rPr>
                        <m:t>𝑉</m:t>
                      </m:r>
                      <m:d>
                        <m:dPr>
                          <m:ctrlPr>
                            <a:rPr lang="en-GB" sz="2800" b="0" i="1" smtClean="0">
                              <a:solidFill>
                                <a:schemeClr val="bg1"/>
                              </a:solidFill>
                              <a:latin typeface="Cambria Math" panose="02040503050406030204" pitchFamily="18" charset="0"/>
                            </a:rPr>
                          </m:ctrlPr>
                        </m:dPr>
                        <m:e>
                          <m:r>
                            <a:rPr lang="fi-FI" sz="2800" b="0" i="1" smtClean="0">
                              <a:solidFill>
                                <a:schemeClr val="bg1"/>
                              </a:solidFill>
                              <a:latin typeface="Cambria Math" panose="02040503050406030204" pitchFamily="18" charset="0"/>
                            </a:rPr>
                            <m:t>𝑟</m:t>
                          </m:r>
                        </m:e>
                      </m:d>
                      <m:r>
                        <a:rPr lang="en-GB" sz="2800" b="0" i="1" smtClean="0">
                          <a:solidFill>
                            <a:schemeClr val="bg1"/>
                          </a:solidFill>
                          <a:latin typeface="Cambria Math" panose="02040503050406030204" pitchFamily="18" charset="0"/>
                        </a:rPr>
                        <m:t>=</m:t>
                      </m:r>
                      <m:f>
                        <m:fPr>
                          <m:ctrlPr>
                            <a:rPr lang="fi-FI" sz="2800" b="0" i="1" smtClean="0">
                              <a:solidFill>
                                <a:schemeClr val="bg1"/>
                              </a:solidFill>
                              <a:latin typeface="Cambria Math" panose="02040503050406030204" pitchFamily="18" charset="0"/>
                            </a:rPr>
                          </m:ctrlPr>
                        </m:fPr>
                        <m:num>
                          <m:r>
                            <a:rPr lang="fi-FI" sz="2800" b="0" i="1" smtClean="0">
                              <a:solidFill>
                                <a:schemeClr val="bg1"/>
                              </a:solidFill>
                              <a:latin typeface="Cambria Math" panose="02040503050406030204" pitchFamily="18" charset="0"/>
                            </a:rPr>
                            <m:t>1</m:t>
                          </m:r>
                        </m:num>
                        <m:den>
                          <m:r>
                            <a:rPr lang="fi-FI" sz="2800" b="0" i="1" smtClean="0">
                              <a:solidFill>
                                <a:schemeClr val="bg1"/>
                              </a:solidFill>
                              <a:latin typeface="Cambria Math" panose="02040503050406030204" pitchFamily="18" charset="0"/>
                            </a:rPr>
                            <m:t>2</m:t>
                          </m:r>
                        </m:den>
                      </m:f>
                      <m:sSub>
                        <m:sSubPr>
                          <m:ctrlPr>
                            <a:rPr lang="fi-FI" sz="2800" b="0" i="1" smtClean="0">
                              <a:solidFill>
                                <a:schemeClr val="bg1"/>
                              </a:solidFill>
                              <a:latin typeface="Cambria Math" panose="02040503050406030204" pitchFamily="18" charset="0"/>
                            </a:rPr>
                          </m:ctrlPr>
                        </m:sSubPr>
                        <m:e>
                          <m:r>
                            <a:rPr lang="fi-FI" sz="2800" b="0" i="1" smtClean="0">
                              <a:solidFill>
                                <a:schemeClr val="bg1"/>
                              </a:solidFill>
                              <a:latin typeface="Cambria Math" panose="02040503050406030204" pitchFamily="18" charset="0"/>
                            </a:rPr>
                            <m:t>𝑘</m:t>
                          </m:r>
                        </m:e>
                        <m:sub>
                          <m:r>
                            <m:rPr>
                              <m:sty m:val="p"/>
                            </m:rPr>
                            <a:rPr lang="fi-FI" sz="2800" b="0" i="0" smtClean="0">
                              <a:solidFill>
                                <a:schemeClr val="bg1"/>
                              </a:solidFill>
                              <a:latin typeface="Cambria Math" panose="02040503050406030204" pitchFamily="18" charset="0"/>
                            </a:rPr>
                            <m:t>f</m:t>
                          </m:r>
                        </m:sub>
                      </m:sSub>
                      <m:sSup>
                        <m:sSupPr>
                          <m:ctrlPr>
                            <a:rPr lang="fi-FI" sz="2800" b="0" i="1" smtClean="0">
                              <a:solidFill>
                                <a:schemeClr val="bg1"/>
                              </a:solidFill>
                              <a:latin typeface="Cambria Math" panose="02040503050406030204" pitchFamily="18" charset="0"/>
                            </a:rPr>
                          </m:ctrlPr>
                        </m:sSupPr>
                        <m:e>
                          <m:r>
                            <a:rPr lang="fi-FI" sz="2800" b="0" i="1" smtClean="0">
                              <a:solidFill>
                                <a:schemeClr val="bg1"/>
                              </a:solidFill>
                              <a:latin typeface="Cambria Math" panose="02040503050406030204" pitchFamily="18" charset="0"/>
                            </a:rPr>
                            <m:t>(</m:t>
                          </m:r>
                          <m:r>
                            <a:rPr lang="fi-FI" sz="2800" b="0" i="1" smtClean="0">
                              <a:solidFill>
                                <a:schemeClr val="bg1"/>
                              </a:solidFill>
                              <a:latin typeface="Cambria Math" panose="02040503050406030204" pitchFamily="18" charset="0"/>
                            </a:rPr>
                            <m:t>𝑟</m:t>
                          </m:r>
                          <m:r>
                            <a:rPr lang="fi-FI" sz="2800" b="0" i="1" smtClean="0">
                              <a:solidFill>
                                <a:schemeClr val="bg1"/>
                              </a:solidFill>
                              <a:latin typeface="Cambria Math" panose="02040503050406030204" pitchFamily="18" charset="0"/>
                            </a:rPr>
                            <m:t>−</m:t>
                          </m:r>
                          <m:sSub>
                            <m:sSubPr>
                              <m:ctrlPr>
                                <a:rPr lang="fi-FI" sz="2800" b="0" i="1" smtClean="0">
                                  <a:solidFill>
                                    <a:schemeClr val="bg1"/>
                                  </a:solidFill>
                                  <a:latin typeface="Cambria Math" panose="02040503050406030204" pitchFamily="18" charset="0"/>
                                </a:rPr>
                              </m:ctrlPr>
                            </m:sSubPr>
                            <m:e>
                              <m:r>
                                <a:rPr lang="fi-FI" sz="2800" b="0" i="1" smtClean="0">
                                  <a:solidFill>
                                    <a:schemeClr val="bg1"/>
                                  </a:solidFill>
                                  <a:latin typeface="Cambria Math" panose="02040503050406030204" pitchFamily="18" charset="0"/>
                                </a:rPr>
                                <m:t>𝑟</m:t>
                              </m:r>
                            </m:e>
                            <m:sub>
                              <m:r>
                                <m:rPr>
                                  <m:sty m:val="p"/>
                                </m:rPr>
                                <a:rPr lang="fi-FI" sz="2800" b="0" i="0" smtClean="0">
                                  <a:solidFill>
                                    <a:schemeClr val="bg1"/>
                                  </a:solidFill>
                                  <a:latin typeface="Cambria Math" panose="02040503050406030204" pitchFamily="18" charset="0"/>
                                </a:rPr>
                                <m:t>e</m:t>
                              </m:r>
                            </m:sub>
                          </m:sSub>
                          <m:r>
                            <a:rPr lang="fi-FI" sz="2800" b="0" i="1" smtClean="0">
                              <a:solidFill>
                                <a:schemeClr val="bg1"/>
                              </a:solidFill>
                              <a:latin typeface="Cambria Math" panose="02040503050406030204" pitchFamily="18" charset="0"/>
                            </a:rPr>
                            <m:t>)</m:t>
                          </m:r>
                        </m:e>
                        <m:sup>
                          <m:r>
                            <a:rPr lang="fi-FI" sz="2800" b="0" i="1" smtClean="0">
                              <a:solidFill>
                                <a:schemeClr val="bg1"/>
                              </a:solidFill>
                              <a:latin typeface="Cambria Math" panose="02040503050406030204" pitchFamily="18" charset="0"/>
                            </a:rPr>
                            <m:t>2</m:t>
                          </m:r>
                        </m:sup>
                      </m:sSup>
                    </m:oMath>
                  </m:oMathPara>
                </a14:m>
                <a:endParaRPr lang="en-GB" sz="2800"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18615" y="731973"/>
                <a:ext cx="3351943" cy="898964"/>
              </a:xfrm>
              <a:prstGeom prst="rect">
                <a:avLst/>
              </a:prstGeom>
              <a:blipFill>
                <a:blip r:embed="rId6"/>
                <a:stretch>
                  <a:fillRect/>
                </a:stretch>
              </a:blipFill>
            </p:spPr>
            <p:txBody>
              <a:bodyPr/>
              <a:lstStyle/>
              <a:p>
                <a:r>
                  <a:rPr lang="fi-FI">
                    <a:noFill/>
                  </a:rPr>
                  <a:t> </a:t>
                </a:r>
              </a:p>
            </p:txBody>
          </p:sp>
        </mc:Fallback>
      </mc:AlternateContent>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5787" y="1580140"/>
            <a:ext cx="5384800" cy="4267200"/>
          </a:xfrm>
          <a:prstGeom prst="rect">
            <a:avLst/>
          </a:prstGeom>
        </p:spPr>
      </p:pic>
      <p:pic>
        <p:nvPicPr>
          <p:cNvPr id="10" name="Picture 9" descr="19_06_Figur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2459" y="1561249"/>
            <a:ext cx="6317025" cy="43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416816" y="5375248"/>
            <a:ext cx="587020" cy="369332"/>
          </a:xfrm>
          <a:prstGeom prst="rect">
            <a:avLst/>
          </a:prstGeom>
          <a:solidFill>
            <a:schemeClr val="bg1"/>
          </a:solidFill>
        </p:spPr>
        <p:txBody>
          <a:bodyPr wrap="none" rtlCol="0">
            <a:spAutoFit/>
          </a:bodyPr>
          <a:lstStyle/>
          <a:p>
            <a:r>
              <a:rPr lang="fi-FI" i="1" dirty="0"/>
              <a:t>r</a:t>
            </a:r>
            <a:r>
              <a:rPr lang="fi-FI" dirty="0"/>
              <a:t>/m</a:t>
            </a:r>
          </a:p>
        </p:txBody>
      </p:sp>
      <p:sp>
        <p:nvSpPr>
          <p:cNvPr id="12" name="TextBox 11"/>
          <p:cNvSpPr txBox="1"/>
          <p:nvPr/>
        </p:nvSpPr>
        <p:spPr>
          <a:xfrm>
            <a:off x="7152262" y="4824880"/>
            <a:ext cx="228252" cy="139005"/>
          </a:xfrm>
          <a:prstGeom prst="rect">
            <a:avLst/>
          </a:prstGeom>
          <a:solidFill>
            <a:srgbClr val="EFF7E8"/>
          </a:solidFill>
        </p:spPr>
        <p:txBody>
          <a:bodyPr wrap="square" rtlCol="0">
            <a:spAutoFit/>
          </a:bodyPr>
          <a:lstStyle/>
          <a:p>
            <a:endParaRPr lang="fi-FI" sz="700" baseline="-25000" dirty="0"/>
          </a:p>
        </p:txBody>
      </p:sp>
      <p:sp>
        <p:nvSpPr>
          <p:cNvPr id="13" name="TextBox 12"/>
          <p:cNvSpPr txBox="1"/>
          <p:nvPr/>
        </p:nvSpPr>
        <p:spPr>
          <a:xfrm>
            <a:off x="7112280" y="5325888"/>
            <a:ext cx="516937" cy="646331"/>
          </a:xfrm>
          <a:prstGeom prst="rect">
            <a:avLst/>
          </a:prstGeom>
          <a:noFill/>
        </p:spPr>
        <p:txBody>
          <a:bodyPr wrap="square" rtlCol="0">
            <a:spAutoFit/>
          </a:bodyPr>
          <a:lstStyle/>
          <a:p>
            <a:r>
              <a:rPr lang="fi-FI" i="1" dirty="0" err="1"/>
              <a:t>r</a:t>
            </a:r>
            <a:r>
              <a:rPr lang="fi-FI" baseline="-25000" dirty="0" err="1"/>
              <a:t>e</a:t>
            </a:r>
            <a:endParaRPr lang="fi-FI" baseline="-25000" dirty="0"/>
          </a:p>
          <a:p>
            <a:endParaRPr lang="fi-FI" dirty="0"/>
          </a:p>
        </p:txBody>
      </p:sp>
      <p:sp>
        <p:nvSpPr>
          <p:cNvPr id="2" name="Down Arrow 1"/>
          <p:cNvSpPr/>
          <p:nvPr/>
        </p:nvSpPr>
        <p:spPr>
          <a:xfrm>
            <a:off x="1178528" y="1775393"/>
            <a:ext cx="2432115" cy="310985"/>
          </a:xfrm>
          <a:prstGeom prst="downArrow">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710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P spid="12" grpId="0" animBg="1"/>
      <p:bldP spid="13"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14" name="TPQuestion"/>
          <p:cNvSpPr>
            <a:spLocks noGrp="1"/>
          </p:cNvSpPr>
          <p:nvPr>
            <p:ph type="title"/>
          </p:nvPr>
        </p:nvSpPr>
        <p:spPr>
          <a:xfrm>
            <a:off x="505053" y="0"/>
            <a:ext cx="11410508" cy="3053970"/>
          </a:xfrm>
        </p:spPr>
        <p:txBody>
          <a:bodyPr>
            <a:noAutofit/>
          </a:bodyPr>
          <a:lstStyle/>
          <a:p>
            <a:r>
              <a:rPr lang="en-GB" sz="2800" dirty="0">
                <a:solidFill>
                  <a:schemeClr val="bg1"/>
                </a:solidFill>
              </a:rPr>
              <a:t>Stop to think: The picture below shows the probability density for the Morse oscillator for different vibrational states. What happens to the average bond length as the vibrational excitation increases?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307" y="2634952"/>
            <a:ext cx="5323482" cy="3594398"/>
          </a:xfrm>
          <a:prstGeom prst="rect">
            <a:avLst/>
          </a:prstGeom>
        </p:spPr>
      </p:pic>
    </p:spTree>
    <p:extLst>
      <p:ext uri="{BB962C8B-B14F-4D97-AF65-F5344CB8AC3E}">
        <p14:creationId xmlns:p14="http://schemas.microsoft.com/office/powerpoint/2010/main" val="255343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mc:AlternateContent xmlns:mc="http://schemas.openxmlformats.org/markup-compatibility/2006" xmlns:a14="http://schemas.microsoft.com/office/drawing/2010/main">
        <mc:Choice Requires="a14">
          <p:sp>
            <p:nvSpPr>
              <p:cNvPr id="6" name="TextBox 5"/>
              <p:cNvSpPr txBox="1"/>
              <p:nvPr/>
            </p:nvSpPr>
            <p:spPr>
              <a:xfrm>
                <a:off x="214969" y="166982"/>
                <a:ext cx="11407141" cy="1384995"/>
              </a:xfrm>
              <a:prstGeom prst="rect">
                <a:avLst/>
              </a:prstGeom>
              <a:noFill/>
            </p:spPr>
            <p:txBody>
              <a:bodyPr wrap="square" rtlCol="0">
                <a:spAutoFit/>
              </a:bodyPr>
              <a:lstStyle/>
              <a:p>
                <a:r>
                  <a:rPr lang="fi-FI" sz="2800" dirty="0">
                    <a:solidFill>
                      <a:schemeClr val="bg1"/>
                    </a:solidFill>
                  </a:rPr>
                  <a:t>Example: </a:t>
                </a:r>
                <a:r>
                  <a:rPr lang="fi-FI" sz="2800" dirty="0" err="1">
                    <a:solidFill>
                      <a:schemeClr val="bg1"/>
                    </a:solidFill>
                  </a:rPr>
                  <a:t>Let’s</a:t>
                </a:r>
                <a:r>
                  <a:rPr lang="fi-FI" sz="2800" dirty="0">
                    <a:solidFill>
                      <a:schemeClr val="bg1"/>
                    </a:solidFill>
                  </a:rPr>
                  <a:t> </a:t>
                </a:r>
                <a:r>
                  <a:rPr lang="fi-FI" sz="2800" dirty="0" err="1">
                    <a:solidFill>
                      <a:schemeClr val="bg1"/>
                    </a:solidFill>
                  </a:rPr>
                  <a:t>use</a:t>
                </a:r>
                <a:r>
                  <a:rPr lang="fi-FI" sz="2800" dirty="0">
                    <a:solidFill>
                      <a:schemeClr val="bg1"/>
                    </a:solidFill>
                  </a:rPr>
                  <a:t> </a:t>
                </a:r>
                <a:r>
                  <a:rPr lang="fi-FI" sz="2800" dirty="0" err="1">
                    <a:solidFill>
                      <a:schemeClr val="bg1"/>
                    </a:solidFill>
                  </a:rPr>
                  <a:t>the</a:t>
                </a:r>
                <a:r>
                  <a:rPr lang="fi-FI" sz="2800" dirty="0">
                    <a:solidFill>
                      <a:schemeClr val="bg1"/>
                    </a:solidFill>
                  </a:rPr>
                  <a:t> Morse </a:t>
                </a:r>
                <a:r>
                  <a:rPr lang="fi-FI" sz="2800" dirty="0" err="1">
                    <a:solidFill>
                      <a:schemeClr val="bg1"/>
                    </a:solidFill>
                  </a:rPr>
                  <a:t>potential</a:t>
                </a:r>
                <a:r>
                  <a:rPr lang="fi-FI" sz="2800" dirty="0">
                    <a:solidFill>
                      <a:schemeClr val="bg1"/>
                    </a:solidFill>
                  </a:rPr>
                  <a:t> to </a:t>
                </a:r>
                <a:r>
                  <a:rPr lang="fi-FI" sz="2800" dirty="0" err="1">
                    <a:solidFill>
                      <a:schemeClr val="bg1"/>
                    </a:solidFill>
                  </a:rPr>
                  <a:t>depict</a:t>
                </a:r>
                <a:r>
                  <a:rPr lang="fi-FI" sz="2800" dirty="0">
                    <a:solidFill>
                      <a:schemeClr val="bg1"/>
                    </a:solidFill>
                  </a:rPr>
                  <a:t> </a:t>
                </a:r>
                <a:r>
                  <a:rPr lang="fi-FI" sz="2800" dirty="0" err="1">
                    <a:solidFill>
                      <a:schemeClr val="bg1"/>
                    </a:solidFill>
                  </a:rPr>
                  <a:t>the</a:t>
                </a:r>
                <a:r>
                  <a:rPr lang="fi-FI" sz="2800" dirty="0">
                    <a:solidFill>
                      <a:schemeClr val="bg1"/>
                    </a:solidFill>
                  </a:rPr>
                  <a:t> </a:t>
                </a:r>
                <a:r>
                  <a:rPr lang="fi-FI" sz="2800" dirty="0" err="1">
                    <a:solidFill>
                      <a:schemeClr val="bg1"/>
                    </a:solidFill>
                  </a:rPr>
                  <a:t>dissociation</a:t>
                </a:r>
                <a:r>
                  <a:rPr lang="fi-FI" sz="2800" dirty="0">
                    <a:solidFill>
                      <a:schemeClr val="bg1"/>
                    </a:solidFill>
                  </a:rPr>
                  <a:t> of </a:t>
                </a:r>
                <a:r>
                  <a:rPr lang="fi-FI" sz="2800" dirty="0" err="1">
                    <a:solidFill>
                      <a:schemeClr val="bg1"/>
                    </a:solidFill>
                  </a:rPr>
                  <a:t>HCl</a:t>
                </a:r>
                <a:r>
                  <a:rPr lang="fi-FI" sz="2800" dirty="0">
                    <a:solidFill>
                      <a:schemeClr val="bg1"/>
                    </a:solidFill>
                  </a:rPr>
                  <a:t>. For </a:t>
                </a:r>
                <a:r>
                  <a:rPr lang="fi-FI" sz="2800" dirty="0" err="1">
                    <a:solidFill>
                      <a:schemeClr val="bg1"/>
                    </a:solidFill>
                  </a:rPr>
                  <a:t>HCl</a:t>
                </a:r>
                <a:r>
                  <a:rPr lang="fi-FI" sz="2800" dirty="0">
                    <a:solidFill>
                      <a:schemeClr val="bg1"/>
                    </a:solidFill>
                  </a:rPr>
                  <a:t>, </a:t>
                </a:r>
                <a14:m>
                  <m:oMath xmlns:m="http://schemas.openxmlformats.org/officeDocument/2006/math">
                    <m:sSub>
                      <m:sSubPr>
                        <m:ctrlPr>
                          <a:rPr lang="fi-FI" sz="2800" b="0" i="1" smtClean="0">
                            <a:solidFill>
                              <a:schemeClr val="bg1"/>
                            </a:solidFill>
                            <a:latin typeface="Cambria Math" panose="02040503050406030204" pitchFamily="18" charset="0"/>
                          </a:rPr>
                        </m:ctrlPr>
                      </m:sSubPr>
                      <m:e>
                        <m:r>
                          <a:rPr lang="fi-FI" sz="2800" b="0" i="1" smtClean="0">
                            <a:solidFill>
                              <a:schemeClr val="bg1"/>
                            </a:solidFill>
                            <a:latin typeface="Cambria Math" panose="02040503050406030204" pitchFamily="18" charset="0"/>
                          </a:rPr>
                          <m:t>𝐷</m:t>
                        </m:r>
                      </m:e>
                      <m:sub>
                        <m:r>
                          <m:rPr>
                            <m:sty m:val="p"/>
                          </m:rPr>
                          <a:rPr lang="fi-FI" sz="2800" b="0" i="0" smtClean="0">
                            <a:solidFill>
                              <a:schemeClr val="bg1"/>
                            </a:solidFill>
                            <a:latin typeface="Cambria Math" panose="02040503050406030204" pitchFamily="18" charset="0"/>
                          </a:rPr>
                          <m:t>e</m:t>
                        </m:r>
                      </m:sub>
                    </m:sSub>
                    <m:r>
                      <a:rPr lang="fi-FI" sz="2800" b="0" i="1" smtClean="0">
                        <a:solidFill>
                          <a:schemeClr val="bg1"/>
                        </a:solidFill>
                        <a:latin typeface="Cambria Math" panose="02040503050406030204" pitchFamily="18" charset="0"/>
                      </a:rPr>
                      <m:t>=7.41⋅</m:t>
                    </m:r>
                    <m:sSup>
                      <m:sSupPr>
                        <m:ctrlPr>
                          <a:rPr lang="fi-FI" sz="2800" b="0" i="1" smtClean="0">
                            <a:solidFill>
                              <a:schemeClr val="bg1"/>
                            </a:solidFill>
                            <a:latin typeface="Cambria Math" panose="02040503050406030204" pitchFamily="18" charset="0"/>
                          </a:rPr>
                        </m:ctrlPr>
                      </m:sSupPr>
                      <m:e>
                        <m:r>
                          <a:rPr lang="fi-FI" sz="2800" b="0" i="1" smtClean="0">
                            <a:solidFill>
                              <a:schemeClr val="bg1"/>
                            </a:solidFill>
                            <a:latin typeface="Cambria Math" panose="02040503050406030204" pitchFamily="18" charset="0"/>
                          </a:rPr>
                          <m:t>10</m:t>
                        </m:r>
                      </m:e>
                      <m:sup>
                        <m:r>
                          <a:rPr lang="fi-FI" sz="2800" b="0" i="1" smtClean="0">
                            <a:solidFill>
                              <a:schemeClr val="bg1"/>
                            </a:solidFill>
                            <a:latin typeface="Cambria Math" panose="02040503050406030204" pitchFamily="18" charset="0"/>
                          </a:rPr>
                          <m:t>−19</m:t>
                        </m:r>
                      </m:sup>
                    </m:sSup>
                    <m:r>
                      <a:rPr lang="fi-FI" sz="2800" b="0" i="1" smtClean="0">
                        <a:solidFill>
                          <a:schemeClr val="bg1"/>
                        </a:solidFill>
                        <a:latin typeface="Cambria Math" panose="02040503050406030204" pitchFamily="18" charset="0"/>
                      </a:rPr>
                      <m:t> </m:t>
                    </m:r>
                    <m:r>
                      <m:rPr>
                        <m:sty m:val="p"/>
                      </m:rPr>
                      <a:rPr lang="fi-FI" sz="2800" b="0" i="0" smtClean="0">
                        <a:solidFill>
                          <a:schemeClr val="bg1"/>
                        </a:solidFill>
                        <a:latin typeface="Cambria Math" panose="02040503050406030204" pitchFamily="18" charset="0"/>
                      </a:rPr>
                      <m:t>J</m:t>
                    </m:r>
                  </m:oMath>
                </a14:m>
                <a:r>
                  <a:rPr lang="fi-FI" sz="2800" dirty="0">
                    <a:solidFill>
                      <a:schemeClr val="bg1"/>
                    </a:solidFill>
                  </a:rPr>
                  <a:t>, </a:t>
                </a:r>
                <a:r>
                  <a:rPr lang="fi-FI" sz="2800" dirty="0" err="1">
                    <a:solidFill>
                      <a:schemeClr val="bg1"/>
                    </a:solidFill>
                  </a:rPr>
                  <a:t>the</a:t>
                </a:r>
                <a:r>
                  <a:rPr lang="fi-FI" sz="2800" dirty="0">
                    <a:solidFill>
                      <a:schemeClr val="bg1"/>
                    </a:solidFill>
                  </a:rPr>
                  <a:t> </a:t>
                </a:r>
                <a:r>
                  <a:rPr lang="fi-FI" sz="2800" dirty="0" err="1">
                    <a:solidFill>
                      <a:schemeClr val="bg1"/>
                    </a:solidFill>
                  </a:rPr>
                  <a:t>force</a:t>
                </a:r>
                <a:r>
                  <a:rPr lang="fi-FI" sz="2800" dirty="0">
                    <a:solidFill>
                      <a:schemeClr val="bg1"/>
                    </a:solidFill>
                  </a:rPr>
                  <a:t> </a:t>
                </a:r>
                <a:r>
                  <a:rPr lang="fi-FI" sz="2800" dirty="0" err="1">
                    <a:solidFill>
                      <a:schemeClr val="bg1"/>
                    </a:solidFill>
                  </a:rPr>
                  <a:t>constant</a:t>
                </a:r>
                <a:r>
                  <a:rPr lang="fi-FI" sz="2800" dirty="0">
                    <a:solidFill>
                      <a:schemeClr val="bg1"/>
                    </a:solidFill>
                  </a:rPr>
                  <a:t> is 516.3 N m</a:t>
                </a:r>
                <a:r>
                  <a:rPr lang="fi-FI" sz="2800" baseline="30000" dirty="0">
                    <a:solidFill>
                      <a:schemeClr val="bg1"/>
                    </a:solidFill>
                  </a:rPr>
                  <a:t>-1</a:t>
                </a:r>
                <a:r>
                  <a:rPr lang="fi-FI" sz="2800" dirty="0">
                    <a:solidFill>
                      <a:schemeClr val="bg1"/>
                    </a:solidFill>
                  </a:rPr>
                  <a:t>, and </a:t>
                </a:r>
                <a:r>
                  <a:rPr lang="fi-FI" sz="2800" dirty="0" err="1">
                    <a:solidFill>
                      <a:schemeClr val="bg1"/>
                    </a:solidFill>
                  </a:rPr>
                  <a:t>the</a:t>
                </a:r>
                <a:r>
                  <a:rPr lang="fi-FI" sz="2800" dirty="0">
                    <a:solidFill>
                      <a:schemeClr val="bg1"/>
                    </a:solidFill>
                  </a:rPr>
                  <a:t> </a:t>
                </a:r>
                <a:r>
                  <a:rPr lang="fi-FI" sz="2800" dirty="0" err="1">
                    <a:solidFill>
                      <a:schemeClr val="bg1"/>
                    </a:solidFill>
                  </a:rPr>
                  <a:t>frequency</a:t>
                </a:r>
                <a:r>
                  <a:rPr lang="fi-FI" sz="2800" dirty="0">
                    <a:solidFill>
                      <a:schemeClr val="bg1"/>
                    </a:solidFill>
                  </a:rPr>
                  <a:t> is </a:t>
                </a:r>
                <a14:m>
                  <m:oMath xmlns:m="http://schemas.openxmlformats.org/officeDocument/2006/math">
                    <m:r>
                      <a:rPr lang="en-US" sz="2800" b="0" i="1" smtClean="0">
                        <a:solidFill>
                          <a:schemeClr val="bg1"/>
                        </a:solidFill>
                        <a:latin typeface="Cambria Math" panose="02040503050406030204" pitchFamily="18" charset="0"/>
                      </a:rPr>
                      <m:t>𝑓</m:t>
                    </m:r>
                    <m:r>
                      <a:rPr lang="fi-FI" sz="2800" b="0" i="1" smtClean="0">
                        <a:solidFill>
                          <a:schemeClr val="bg1"/>
                        </a:solidFill>
                        <a:latin typeface="Cambria Math" panose="02040503050406030204" pitchFamily="18" charset="0"/>
                      </a:rPr>
                      <m:t>=8.97⋅</m:t>
                    </m:r>
                    <m:sSup>
                      <m:sSupPr>
                        <m:ctrlPr>
                          <a:rPr lang="fi-FI" sz="2800" b="0" i="1" smtClean="0">
                            <a:solidFill>
                              <a:schemeClr val="bg1"/>
                            </a:solidFill>
                            <a:latin typeface="Cambria Math" panose="02040503050406030204" pitchFamily="18" charset="0"/>
                          </a:rPr>
                        </m:ctrlPr>
                      </m:sSupPr>
                      <m:e>
                        <m:r>
                          <a:rPr lang="fi-FI" sz="2800" b="0" i="1" smtClean="0">
                            <a:solidFill>
                              <a:schemeClr val="bg1"/>
                            </a:solidFill>
                            <a:latin typeface="Cambria Math" panose="02040503050406030204" pitchFamily="18" charset="0"/>
                          </a:rPr>
                          <m:t>10</m:t>
                        </m:r>
                      </m:e>
                      <m:sup>
                        <m:r>
                          <a:rPr lang="fi-FI" sz="2800" b="0" i="1" smtClean="0">
                            <a:solidFill>
                              <a:schemeClr val="bg1"/>
                            </a:solidFill>
                            <a:latin typeface="Cambria Math" panose="02040503050406030204" pitchFamily="18" charset="0"/>
                          </a:rPr>
                          <m:t>13</m:t>
                        </m:r>
                      </m:sup>
                    </m:sSup>
                    <m:r>
                      <a:rPr lang="fi-FI" sz="2800" b="0" i="1" smtClean="0">
                        <a:solidFill>
                          <a:schemeClr val="bg1"/>
                        </a:solidFill>
                        <a:latin typeface="Cambria Math" panose="02040503050406030204" pitchFamily="18" charset="0"/>
                      </a:rPr>
                      <m:t> </m:t>
                    </m:r>
                    <m:sSup>
                      <m:sSupPr>
                        <m:ctrlPr>
                          <a:rPr lang="fi-FI" sz="2800" b="0" i="1" smtClean="0">
                            <a:solidFill>
                              <a:schemeClr val="bg1"/>
                            </a:solidFill>
                            <a:latin typeface="Cambria Math" panose="02040503050406030204" pitchFamily="18" charset="0"/>
                          </a:rPr>
                        </m:ctrlPr>
                      </m:sSupPr>
                      <m:e>
                        <m:r>
                          <m:rPr>
                            <m:sty m:val="p"/>
                          </m:rPr>
                          <a:rPr lang="fi-FI" sz="2800" b="0" i="0" smtClean="0">
                            <a:solidFill>
                              <a:schemeClr val="bg1"/>
                            </a:solidFill>
                            <a:latin typeface="Cambria Math" panose="02040503050406030204" pitchFamily="18" charset="0"/>
                          </a:rPr>
                          <m:t>s</m:t>
                        </m:r>
                      </m:e>
                      <m:sup>
                        <m:r>
                          <a:rPr lang="fi-FI" sz="2800" b="0" i="1" smtClean="0">
                            <a:solidFill>
                              <a:schemeClr val="bg1"/>
                            </a:solidFill>
                            <a:latin typeface="Cambria Math" panose="02040503050406030204" pitchFamily="18" charset="0"/>
                          </a:rPr>
                          <m:t>−1</m:t>
                        </m:r>
                      </m:sup>
                    </m:sSup>
                  </m:oMath>
                </a14:m>
                <a:r>
                  <a:rPr lang="en-GB" sz="2800" dirty="0">
                    <a:solidFill>
                      <a:schemeClr val="bg1"/>
                    </a:solidFil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214969" y="166982"/>
                <a:ext cx="11407141" cy="1384995"/>
              </a:xfrm>
              <a:prstGeom prst="rect">
                <a:avLst/>
              </a:prstGeom>
              <a:blipFill>
                <a:blip r:embed="rId4"/>
                <a:stretch>
                  <a:fillRect l="-1068" t="-3947" r="-588" b="-11404"/>
                </a:stretch>
              </a:blipFill>
            </p:spPr>
            <p:txBody>
              <a:bodyPr/>
              <a:lstStyle/>
              <a:p>
                <a:r>
                  <a:rPr lang="fi-FI">
                    <a:noFill/>
                  </a:rPr>
                  <a:t> </a:t>
                </a:r>
              </a:p>
            </p:txBody>
          </p:sp>
        </mc:Fallback>
      </mc:AlternateContent>
      <p:pic>
        <p:nvPicPr>
          <p:cNvPr id="7" name="Picture 6" descr="19_06_Figu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8592" y="2145345"/>
            <a:ext cx="6317025" cy="43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97981" y="2246587"/>
            <a:ext cx="5294019" cy="2492990"/>
          </a:xfrm>
          <a:prstGeom prst="rect">
            <a:avLst/>
          </a:prstGeom>
          <a:noFill/>
        </p:spPr>
        <p:txBody>
          <a:bodyPr wrap="square" rtlCol="0">
            <a:spAutoFit/>
          </a:bodyPr>
          <a:lstStyle/>
          <a:p>
            <a:pPr marL="514350" indent="-514350">
              <a:buAutoNum type="alphaLcParenR"/>
            </a:pPr>
            <a:r>
              <a:rPr lang="fi-FI" sz="2600" dirty="0" err="1">
                <a:solidFill>
                  <a:schemeClr val="bg1"/>
                </a:solidFill>
              </a:rPr>
              <a:t>Estimate</a:t>
            </a:r>
            <a:r>
              <a:rPr lang="fi-FI" sz="2600" dirty="0">
                <a:solidFill>
                  <a:schemeClr val="bg1"/>
                </a:solidFill>
              </a:rPr>
              <a:t> </a:t>
            </a:r>
            <a:r>
              <a:rPr lang="fi-FI" sz="2600" dirty="0" err="1">
                <a:solidFill>
                  <a:schemeClr val="bg1"/>
                </a:solidFill>
              </a:rPr>
              <a:t>the</a:t>
            </a:r>
            <a:r>
              <a:rPr lang="fi-FI" sz="2600" dirty="0">
                <a:solidFill>
                  <a:schemeClr val="bg1"/>
                </a:solidFill>
              </a:rPr>
              <a:t> </a:t>
            </a:r>
            <a:r>
              <a:rPr lang="fi-FI" sz="2600" dirty="0" err="1">
                <a:solidFill>
                  <a:schemeClr val="bg1"/>
                </a:solidFill>
              </a:rPr>
              <a:t>bond</a:t>
            </a:r>
            <a:r>
              <a:rPr lang="fi-FI" sz="2600" dirty="0">
                <a:solidFill>
                  <a:schemeClr val="bg1"/>
                </a:solidFill>
              </a:rPr>
              <a:t> </a:t>
            </a:r>
            <a:r>
              <a:rPr lang="fi-FI" sz="2600" dirty="0" err="1">
                <a:solidFill>
                  <a:schemeClr val="bg1"/>
                </a:solidFill>
              </a:rPr>
              <a:t>length</a:t>
            </a:r>
            <a:r>
              <a:rPr lang="fi-FI" sz="2600" dirty="0">
                <a:solidFill>
                  <a:schemeClr val="bg1"/>
                </a:solidFill>
              </a:rPr>
              <a:t> at </a:t>
            </a:r>
            <a:r>
              <a:rPr lang="fi-FI" sz="2600" dirty="0" err="1">
                <a:solidFill>
                  <a:schemeClr val="bg1"/>
                </a:solidFill>
              </a:rPr>
              <a:t>the</a:t>
            </a:r>
            <a:r>
              <a:rPr lang="fi-FI" sz="2600" dirty="0">
                <a:solidFill>
                  <a:schemeClr val="bg1"/>
                </a:solidFill>
              </a:rPr>
              <a:t> </a:t>
            </a:r>
            <a:r>
              <a:rPr lang="fi-FI" sz="2600" dirty="0" err="1">
                <a:solidFill>
                  <a:schemeClr val="bg1"/>
                </a:solidFill>
              </a:rPr>
              <a:t>ground</a:t>
            </a:r>
            <a:r>
              <a:rPr lang="fi-FI" sz="2600" dirty="0">
                <a:solidFill>
                  <a:schemeClr val="bg1"/>
                </a:solidFill>
              </a:rPr>
              <a:t> </a:t>
            </a:r>
            <a:r>
              <a:rPr lang="fi-FI" sz="2600" dirty="0" err="1">
                <a:solidFill>
                  <a:schemeClr val="bg1"/>
                </a:solidFill>
              </a:rPr>
              <a:t>state</a:t>
            </a:r>
            <a:r>
              <a:rPr lang="fi-FI" sz="2600" dirty="0">
                <a:solidFill>
                  <a:schemeClr val="bg1"/>
                </a:solidFill>
              </a:rPr>
              <a:t>.</a:t>
            </a:r>
          </a:p>
          <a:p>
            <a:pPr marL="514350" indent="-514350">
              <a:buAutoNum type="alphaLcParenR"/>
            </a:pPr>
            <a:r>
              <a:rPr lang="fi-FI" sz="2600" dirty="0" err="1">
                <a:solidFill>
                  <a:schemeClr val="bg1"/>
                </a:solidFill>
              </a:rPr>
              <a:t>Calculate</a:t>
            </a:r>
            <a:r>
              <a:rPr lang="fi-FI" sz="2600" dirty="0">
                <a:solidFill>
                  <a:schemeClr val="bg1"/>
                </a:solidFill>
              </a:rPr>
              <a:t> </a:t>
            </a:r>
            <a:r>
              <a:rPr lang="fi-FI" sz="2600" dirty="0" err="1">
                <a:solidFill>
                  <a:schemeClr val="bg1"/>
                </a:solidFill>
              </a:rPr>
              <a:t>the</a:t>
            </a:r>
            <a:r>
              <a:rPr lang="fi-FI" sz="2600" dirty="0">
                <a:solidFill>
                  <a:schemeClr val="bg1"/>
                </a:solidFill>
              </a:rPr>
              <a:t> </a:t>
            </a:r>
            <a:r>
              <a:rPr lang="fi-FI" sz="2600" dirty="0" err="1">
                <a:solidFill>
                  <a:schemeClr val="bg1"/>
                </a:solidFill>
              </a:rPr>
              <a:t>number</a:t>
            </a:r>
            <a:r>
              <a:rPr lang="fi-FI" sz="2600" dirty="0">
                <a:solidFill>
                  <a:schemeClr val="bg1"/>
                </a:solidFill>
              </a:rPr>
              <a:t> of </a:t>
            </a:r>
            <a:r>
              <a:rPr lang="fi-FI" sz="2600" dirty="0" err="1">
                <a:solidFill>
                  <a:schemeClr val="bg1"/>
                </a:solidFill>
              </a:rPr>
              <a:t>vibrational</a:t>
            </a:r>
            <a:r>
              <a:rPr lang="fi-FI" sz="2600" dirty="0">
                <a:solidFill>
                  <a:schemeClr val="bg1"/>
                </a:solidFill>
              </a:rPr>
              <a:t> </a:t>
            </a:r>
            <a:r>
              <a:rPr lang="fi-FI" sz="2600" dirty="0" err="1">
                <a:solidFill>
                  <a:schemeClr val="bg1"/>
                </a:solidFill>
              </a:rPr>
              <a:t>states</a:t>
            </a:r>
            <a:r>
              <a:rPr lang="fi-FI" sz="2600" dirty="0">
                <a:solidFill>
                  <a:schemeClr val="bg1"/>
                </a:solidFill>
              </a:rPr>
              <a:t> </a:t>
            </a:r>
            <a:r>
              <a:rPr lang="fi-FI" sz="2600" dirty="0" err="1">
                <a:solidFill>
                  <a:schemeClr val="bg1"/>
                </a:solidFill>
              </a:rPr>
              <a:t>before</a:t>
            </a:r>
            <a:r>
              <a:rPr lang="fi-FI" sz="2600" dirty="0">
                <a:solidFill>
                  <a:schemeClr val="bg1"/>
                </a:solidFill>
              </a:rPr>
              <a:t> </a:t>
            </a:r>
            <a:r>
              <a:rPr lang="fi-FI" sz="2600" dirty="0" err="1">
                <a:solidFill>
                  <a:schemeClr val="bg1"/>
                </a:solidFill>
              </a:rPr>
              <a:t>the</a:t>
            </a:r>
            <a:r>
              <a:rPr lang="fi-FI" sz="2600" dirty="0">
                <a:solidFill>
                  <a:schemeClr val="bg1"/>
                </a:solidFill>
              </a:rPr>
              <a:t> </a:t>
            </a:r>
            <a:r>
              <a:rPr lang="fi-FI" sz="2600" dirty="0" err="1">
                <a:solidFill>
                  <a:schemeClr val="bg1"/>
                </a:solidFill>
              </a:rPr>
              <a:t>bond</a:t>
            </a:r>
            <a:r>
              <a:rPr lang="fi-FI" sz="2600" dirty="0">
                <a:solidFill>
                  <a:schemeClr val="bg1"/>
                </a:solidFill>
              </a:rPr>
              <a:t> </a:t>
            </a:r>
            <a:r>
              <a:rPr lang="fi-FI" sz="2600" dirty="0" err="1">
                <a:solidFill>
                  <a:schemeClr val="bg1"/>
                </a:solidFill>
              </a:rPr>
              <a:t>breaks</a:t>
            </a:r>
            <a:r>
              <a:rPr lang="fi-FI" sz="2600" dirty="0">
                <a:solidFill>
                  <a:schemeClr val="bg1"/>
                </a:solidFill>
              </a:rPr>
              <a:t>.</a:t>
            </a:r>
          </a:p>
          <a:p>
            <a:pPr marL="514350" indent="-514350">
              <a:buAutoNum type="alphaLcParenR"/>
            </a:pPr>
            <a:r>
              <a:rPr lang="fi-FI" sz="2600" dirty="0" err="1">
                <a:solidFill>
                  <a:schemeClr val="bg1"/>
                </a:solidFill>
              </a:rPr>
              <a:t>Calculate</a:t>
            </a:r>
            <a:r>
              <a:rPr lang="fi-FI" sz="2600" dirty="0">
                <a:solidFill>
                  <a:schemeClr val="bg1"/>
                </a:solidFill>
              </a:rPr>
              <a:t> </a:t>
            </a:r>
            <a:r>
              <a:rPr lang="fi-FI" sz="2600" dirty="0" err="1">
                <a:solidFill>
                  <a:schemeClr val="bg1"/>
                </a:solidFill>
              </a:rPr>
              <a:t>the</a:t>
            </a:r>
            <a:r>
              <a:rPr lang="fi-FI" sz="2600" dirty="0">
                <a:solidFill>
                  <a:schemeClr val="bg1"/>
                </a:solidFill>
              </a:rPr>
              <a:t> </a:t>
            </a:r>
            <a:r>
              <a:rPr lang="fi-FI" sz="2600" dirty="0" err="1">
                <a:solidFill>
                  <a:schemeClr val="bg1"/>
                </a:solidFill>
              </a:rPr>
              <a:t>bond</a:t>
            </a:r>
            <a:r>
              <a:rPr lang="fi-FI" sz="2600" dirty="0">
                <a:solidFill>
                  <a:schemeClr val="bg1"/>
                </a:solidFill>
              </a:rPr>
              <a:t> </a:t>
            </a:r>
            <a:r>
              <a:rPr lang="fi-FI" sz="2600" dirty="0" err="1">
                <a:solidFill>
                  <a:schemeClr val="bg1"/>
                </a:solidFill>
              </a:rPr>
              <a:t>energy</a:t>
            </a:r>
            <a:r>
              <a:rPr lang="fi-FI" sz="2600" dirty="0">
                <a:solidFill>
                  <a:schemeClr val="bg1"/>
                </a:solidFill>
              </a:rPr>
              <a:t> of </a:t>
            </a:r>
            <a:r>
              <a:rPr lang="fi-FI" sz="2600" dirty="0" err="1">
                <a:solidFill>
                  <a:schemeClr val="bg1"/>
                </a:solidFill>
              </a:rPr>
              <a:t>HCl</a:t>
            </a:r>
            <a:r>
              <a:rPr lang="fi-FI" sz="2600" dirty="0">
                <a:solidFill>
                  <a:schemeClr val="bg1"/>
                </a:solidFill>
              </a:rPr>
              <a:t>.</a:t>
            </a:r>
          </a:p>
        </p:txBody>
      </p:sp>
      <p:sp>
        <p:nvSpPr>
          <p:cNvPr id="10" name="TextBox 9"/>
          <p:cNvSpPr txBox="1"/>
          <p:nvPr/>
        </p:nvSpPr>
        <p:spPr>
          <a:xfrm>
            <a:off x="2431146" y="5399008"/>
            <a:ext cx="257625" cy="164148"/>
          </a:xfrm>
          <a:prstGeom prst="rect">
            <a:avLst/>
          </a:prstGeom>
          <a:solidFill>
            <a:srgbClr val="EFF7E8"/>
          </a:solidFill>
        </p:spPr>
        <p:txBody>
          <a:bodyPr wrap="square" rtlCol="0">
            <a:spAutoFit/>
          </a:bodyPr>
          <a:lstStyle/>
          <a:p>
            <a:endParaRPr lang="fi-FI" sz="700" baseline="-25000" dirty="0"/>
          </a:p>
        </p:txBody>
      </p:sp>
      <p:sp>
        <p:nvSpPr>
          <p:cNvPr id="11" name="TextBox 10"/>
          <p:cNvSpPr txBox="1"/>
          <p:nvPr/>
        </p:nvSpPr>
        <p:spPr>
          <a:xfrm>
            <a:off x="3638550" y="5995060"/>
            <a:ext cx="587020" cy="369332"/>
          </a:xfrm>
          <a:prstGeom prst="rect">
            <a:avLst/>
          </a:prstGeom>
          <a:solidFill>
            <a:schemeClr val="bg1"/>
          </a:solidFill>
        </p:spPr>
        <p:txBody>
          <a:bodyPr wrap="none" rtlCol="0">
            <a:spAutoFit/>
          </a:bodyPr>
          <a:lstStyle/>
          <a:p>
            <a:r>
              <a:rPr lang="fi-FI" i="1" dirty="0"/>
              <a:t>r</a:t>
            </a:r>
            <a:r>
              <a:rPr lang="fi-FI" dirty="0"/>
              <a:t>/m</a:t>
            </a:r>
          </a:p>
        </p:txBody>
      </p:sp>
      <mc:AlternateContent xmlns:mc="http://schemas.openxmlformats.org/markup-compatibility/2006" xmlns:a14="http://schemas.microsoft.com/office/drawing/2010/main">
        <mc:Choice Requires="a14">
          <p:sp>
            <p:nvSpPr>
              <p:cNvPr id="12" name="TextBox 11"/>
              <p:cNvSpPr txBox="1"/>
              <p:nvPr/>
            </p:nvSpPr>
            <p:spPr>
              <a:xfrm>
                <a:off x="6897981" y="5563156"/>
                <a:ext cx="4468146" cy="754566"/>
              </a:xfrm>
              <a:prstGeom prst="rect">
                <a:avLst/>
              </a:prstGeom>
              <a:noFill/>
            </p:spPr>
            <p:txBody>
              <a:bodyPr wrap="none" rtlCol="0">
                <a:spAutoFit/>
              </a:bodyPr>
              <a:lstStyle/>
              <a:p>
                <a:r>
                  <a:rPr lang="en-GB" sz="2400" b="0" dirty="0">
                    <a:solidFill>
                      <a:schemeClr val="bg1"/>
                    </a:solidFill>
                  </a:rPr>
                  <a:t> </a:t>
                </a:r>
                <a14:m>
                  <m:oMath xmlns:m="http://schemas.openxmlformats.org/officeDocument/2006/math">
                    <m:sSub>
                      <m:sSubPr>
                        <m:ctrlPr>
                          <a:rPr lang="fi-FI" sz="2400" b="0" i="1" smtClean="0">
                            <a:solidFill>
                              <a:schemeClr val="bg1"/>
                            </a:solidFill>
                            <a:latin typeface="Cambria Math" panose="02040503050406030204" pitchFamily="18" charset="0"/>
                          </a:rPr>
                        </m:ctrlPr>
                      </m:sSubPr>
                      <m:e>
                        <m:r>
                          <a:rPr lang="fi-FI" sz="2400" b="0" i="1" smtClean="0">
                            <a:solidFill>
                              <a:schemeClr val="bg1"/>
                            </a:solidFill>
                            <a:latin typeface="Cambria Math" panose="02040503050406030204" pitchFamily="18" charset="0"/>
                          </a:rPr>
                          <m:t>𝐸</m:t>
                        </m:r>
                      </m:e>
                      <m:sub>
                        <m:r>
                          <a:rPr lang="fi-FI" sz="2400" b="0" i="1" smtClean="0">
                            <a:solidFill>
                              <a:schemeClr val="bg1"/>
                            </a:solidFill>
                            <a:latin typeface="Cambria Math" panose="02040503050406030204" pitchFamily="18" charset="0"/>
                          </a:rPr>
                          <m:t>𝑣</m:t>
                        </m:r>
                      </m:sub>
                    </m:sSub>
                    <m:r>
                      <a:rPr lang="fi-FI" sz="2400" b="0" i="1" smtClean="0">
                        <a:solidFill>
                          <a:schemeClr val="bg1"/>
                        </a:solidFill>
                        <a:latin typeface="Cambria Math" panose="02040503050406030204" pitchFamily="18" charset="0"/>
                      </a:rPr>
                      <m:t>=</m:t>
                    </m:r>
                    <m:r>
                      <a:rPr lang="en-GB" sz="2400" b="0" i="1" smtClean="0">
                        <a:solidFill>
                          <a:schemeClr val="bg1"/>
                        </a:solidFill>
                        <a:latin typeface="Cambria Math" panose="02040503050406030204" pitchFamily="18" charset="0"/>
                      </a:rPr>
                      <m:t>h</m:t>
                    </m:r>
                    <m:r>
                      <a:rPr lang="fi-FI" sz="2400" b="0" i="1" smtClean="0">
                        <a:solidFill>
                          <a:schemeClr val="bg1"/>
                        </a:solidFill>
                        <a:latin typeface="Cambria Math" panose="02040503050406030204" pitchFamily="18" charset="0"/>
                      </a:rPr>
                      <m:t>𝑓</m:t>
                    </m:r>
                    <m:d>
                      <m:dPr>
                        <m:ctrlPr>
                          <a:rPr lang="en-GB"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𝑣</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e>
                    </m:d>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sSup>
                          <m:sSupPr>
                            <m:ctrlPr>
                              <a:rPr lang="en-GB" sz="2400" b="0" i="1" smtClean="0">
                                <a:solidFill>
                                  <a:schemeClr val="bg1"/>
                                </a:solidFill>
                                <a:latin typeface="Cambria Math" panose="02040503050406030204" pitchFamily="18" charset="0"/>
                              </a:rPr>
                            </m:ctrlPr>
                          </m:sSupPr>
                          <m:e>
                            <m:d>
                              <m:dPr>
                                <m:ctrlPr>
                                  <a:rPr lang="en-GB" sz="2400" b="0" i="1" smtClean="0">
                                    <a:solidFill>
                                      <a:schemeClr val="bg1"/>
                                    </a:solidFill>
                                    <a:latin typeface="Cambria Math" panose="02040503050406030204" pitchFamily="18" charset="0"/>
                                  </a:rPr>
                                </m:ctrlPr>
                              </m:dPr>
                              <m:e>
                                <m:r>
                                  <a:rPr lang="en-GB" sz="2400" b="0" i="1" smtClean="0">
                                    <a:solidFill>
                                      <a:schemeClr val="bg1"/>
                                    </a:solidFill>
                                    <a:latin typeface="Cambria Math" panose="02040503050406030204" pitchFamily="18" charset="0"/>
                                  </a:rPr>
                                  <m:t>h</m:t>
                                </m:r>
                                <m:r>
                                  <a:rPr lang="fi-FI" sz="2400" b="0" i="1" smtClean="0">
                                    <a:solidFill>
                                      <a:schemeClr val="bg1"/>
                                    </a:solidFill>
                                    <a:latin typeface="Cambria Math" panose="02040503050406030204" pitchFamily="18" charset="0"/>
                                  </a:rPr>
                                  <m:t>𝑓</m:t>
                                </m:r>
                              </m:e>
                            </m:d>
                          </m:e>
                          <m:sup>
                            <m:r>
                              <a:rPr lang="en-GB" sz="2400" b="0" i="1" smtClean="0">
                                <a:solidFill>
                                  <a:schemeClr val="bg1"/>
                                </a:solidFill>
                                <a:latin typeface="Cambria Math" panose="02040503050406030204" pitchFamily="18" charset="0"/>
                              </a:rPr>
                              <m:t>2</m:t>
                            </m:r>
                          </m:sup>
                        </m:sSup>
                      </m:num>
                      <m:den>
                        <m:r>
                          <a:rPr lang="en-GB" sz="2400" b="0" i="1" smtClean="0">
                            <a:solidFill>
                              <a:schemeClr val="bg1"/>
                            </a:solidFill>
                            <a:latin typeface="Cambria Math" panose="02040503050406030204" pitchFamily="18" charset="0"/>
                          </a:rPr>
                          <m:t>4</m:t>
                        </m:r>
                        <m:sSub>
                          <m:sSubPr>
                            <m:ctrlPr>
                              <a:rPr lang="en-GB" sz="2400" b="0" i="1" smtClean="0">
                                <a:solidFill>
                                  <a:schemeClr val="bg1"/>
                                </a:solidFill>
                                <a:latin typeface="Cambria Math" panose="02040503050406030204" pitchFamily="18" charset="0"/>
                              </a:rPr>
                            </m:ctrlPr>
                          </m:sSubPr>
                          <m:e>
                            <m:r>
                              <a:rPr lang="en-GB" sz="2400" b="0" i="1" smtClean="0">
                                <a:solidFill>
                                  <a:schemeClr val="bg1"/>
                                </a:solidFill>
                                <a:latin typeface="Cambria Math" panose="02040503050406030204" pitchFamily="18" charset="0"/>
                              </a:rPr>
                              <m:t>𝐷</m:t>
                            </m:r>
                          </m:e>
                          <m:sub>
                            <m:r>
                              <m:rPr>
                                <m:sty m:val="p"/>
                              </m:rPr>
                              <a:rPr lang="en-GB" sz="2400" b="0" i="0" smtClean="0">
                                <a:solidFill>
                                  <a:schemeClr val="bg1"/>
                                </a:solidFill>
                                <a:latin typeface="Cambria Math" panose="02040503050406030204" pitchFamily="18" charset="0"/>
                              </a:rPr>
                              <m:t>e</m:t>
                            </m:r>
                          </m:sub>
                        </m:sSub>
                      </m:den>
                    </m:f>
                    <m:sSup>
                      <m:sSupPr>
                        <m:ctrlPr>
                          <a:rPr lang="en-GB" sz="2400" b="0" i="1" smtClean="0">
                            <a:solidFill>
                              <a:schemeClr val="bg1"/>
                            </a:solidFill>
                            <a:latin typeface="Cambria Math" panose="02040503050406030204" pitchFamily="18" charset="0"/>
                          </a:rPr>
                        </m:ctrlPr>
                      </m:sSupPr>
                      <m:e>
                        <m:d>
                          <m:dPr>
                            <m:ctrlPr>
                              <a:rPr lang="en-GB" sz="2400" b="0" i="1" smtClean="0">
                                <a:solidFill>
                                  <a:schemeClr val="bg1"/>
                                </a:solidFill>
                                <a:latin typeface="Cambria Math" panose="02040503050406030204" pitchFamily="18" charset="0"/>
                              </a:rPr>
                            </m:ctrlPr>
                          </m:dPr>
                          <m:e>
                            <m:r>
                              <a:rPr lang="fi-FI" sz="2400" b="0" i="1" smtClean="0">
                                <a:solidFill>
                                  <a:schemeClr val="bg1"/>
                                </a:solidFill>
                                <a:latin typeface="Cambria Math" panose="02040503050406030204" pitchFamily="18" charset="0"/>
                              </a:rPr>
                              <m:t>𝑣</m:t>
                            </m:r>
                            <m:r>
                              <a:rPr lang="en-GB" sz="2400" b="0" i="1" smtClean="0">
                                <a:solidFill>
                                  <a:schemeClr val="bg1"/>
                                </a:solidFill>
                                <a:latin typeface="Cambria Math" panose="02040503050406030204" pitchFamily="18" charset="0"/>
                              </a:rPr>
                              <m:t>+</m:t>
                            </m:r>
                            <m:f>
                              <m:fPr>
                                <m:ctrlPr>
                                  <a:rPr lang="en-GB" sz="2400" b="0" i="1" smtClean="0">
                                    <a:solidFill>
                                      <a:schemeClr val="bg1"/>
                                    </a:solidFill>
                                    <a:latin typeface="Cambria Math" panose="02040503050406030204" pitchFamily="18" charset="0"/>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e>
                        </m:d>
                      </m:e>
                      <m:sup>
                        <m:r>
                          <a:rPr lang="en-GB" sz="2400" b="0" i="1" smtClean="0">
                            <a:solidFill>
                              <a:schemeClr val="bg1"/>
                            </a:solidFill>
                            <a:latin typeface="Cambria Math" panose="02040503050406030204" pitchFamily="18" charset="0"/>
                          </a:rPr>
                          <m:t>2</m:t>
                        </m:r>
                      </m:sup>
                    </m:sSup>
                  </m:oMath>
                </a14:m>
                <a:endParaRPr lang="en-GB"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897981" y="5563156"/>
                <a:ext cx="4468146" cy="754566"/>
              </a:xfrm>
              <a:prstGeom prst="rect">
                <a:avLst/>
              </a:prstGeom>
              <a:blipFill>
                <a:blip r:embed="rId6"/>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23316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p:cNvSpPr txBox="1"/>
          <p:nvPr/>
        </p:nvSpPr>
        <p:spPr>
          <a:xfrm>
            <a:off x="394713" y="931190"/>
            <a:ext cx="11402568" cy="2677656"/>
          </a:xfrm>
          <a:prstGeom prst="rect">
            <a:avLst/>
          </a:prstGeom>
          <a:noFill/>
        </p:spPr>
        <p:txBody>
          <a:bodyPr wrap="square" rtlCol="0">
            <a:spAutoFit/>
          </a:bodyPr>
          <a:lstStyle/>
          <a:p>
            <a:r>
              <a:rPr lang="en-US" sz="2800" b="1" dirty="0">
                <a:solidFill>
                  <a:schemeClr val="bg1"/>
                </a:solidFill>
              </a:rPr>
              <a:t>Work with your pair: (5 </a:t>
            </a:r>
            <a:r>
              <a:rPr lang="en-US" sz="2800" b="1" dirty="0" err="1">
                <a:solidFill>
                  <a:schemeClr val="bg1"/>
                </a:solidFill>
              </a:rPr>
              <a:t>mins</a:t>
            </a:r>
            <a:r>
              <a:rPr lang="en-US" sz="2800" b="1" dirty="0">
                <a:solidFill>
                  <a:schemeClr val="bg1"/>
                </a:solidFill>
              </a:rPr>
              <a:t>)</a:t>
            </a:r>
            <a:r>
              <a:rPr lang="en-US" sz="2800" dirty="0">
                <a:solidFill>
                  <a:schemeClr val="bg1"/>
                </a:solidFill>
              </a:rPr>
              <a:t>: </a:t>
            </a:r>
          </a:p>
          <a:p>
            <a:pPr marL="514350" indent="-514350">
              <a:buAutoNum type="arabicParenR"/>
            </a:pPr>
            <a:r>
              <a:rPr lang="en-US" sz="2800" dirty="0">
                <a:solidFill>
                  <a:schemeClr val="bg1"/>
                </a:solidFill>
              </a:rPr>
              <a:t>What are gross and specific selection rules? </a:t>
            </a:r>
          </a:p>
          <a:p>
            <a:pPr marL="514350" indent="-514350">
              <a:buAutoNum type="arabicParenR"/>
            </a:pPr>
            <a:r>
              <a:rPr lang="en-US" sz="2800" dirty="0">
                <a:solidFill>
                  <a:schemeClr val="bg1"/>
                </a:solidFill>
              </a:rPr>
              <a:t>What is the gross selection rule for the change in vibrational state? </a:t>
            </a:r>
          </a:p>
          <a:p>
            <a:pPr marL="514350" indent="-514350">
              <a:buAutoNum type="arabicParenR"/>
            </a:pPr>
            <a:r>
              <a:rPr lang="en-US" sz="2800" dirty="0">
                <a:solidFill>
                  <a:schemeClr val="bg1"/>
                </a:solidFill>
              </a:rPr>
              <a:t>What specific selection rules relate to the harmonic oscillator?</a:t>
            </a:r>
          </a:p>
          <a:p>
            <a:pPr marL="514350" indent="-514350">
              <a:buAutoNum type="arabicParenR"/>
            </a:pPr>
            <a:r>
              <a:rPr lang="en-US" sz="2800" dirty="0">
                <a:solidFill>
                  <a:schemeClr val="bg1"/>
                </a:solidFill>
              </a:rPr>
              <a:t>Based on these considerations, state which of the following molecules are potential greenhouse gases CO</a:t>
            </a:r>
            <a:r>
              <a:rPr lang="en-US" sz="2800" baseline="-25000" dirty="0">
                <a:solidFill>
                  <a:schemeClr val="bg1"/>
                </a:solidFill>
              </a:rPr>
              <a:t>2</a:t>
            </a:r>
            <a:r>
              <a:rPr lang="en-US" sz="2800" dirty="0">
                <a:solidFill>
                  <a:schemeClr val="bg1"/>
                </a:solidFill>
              </a:rPr>
              <a:t>, H</a:t>
            </a:r>
            <a:r>
              <a:rPr lang="en-US" sz="2800" baseline="-25000" dirty="0">
                <a:solidFill>
                  <a:schemeClr val="bg1"/>
                </a:solidFill>
              </a:rPr>
              <a:t>2</a:t>
            </a:r>
            <a:r>
              <a:rPr lang="en-US" sz="2800" dirty="0">
                <a:solidFill>
                  <a:schemeClr val="bg1"/>
                </a:solidFill>
              </a:rPr>
              <a:t>O, CO, Cl</a:t>
            </a:r>
            <a:r>
              <a:rPr lang="en-US" sz="2800" baseline="-25000" dirty="0">
                <a:solidFill>
                  <a:schemeClr val="bg1"/>
                </a:solidFill>
              </a:rPr>
              <a:t>2</a:t>
            </a:r>
            <a:r>
              <a:rPr lang="en-US" sz="2800" dirty="0">
                <a:solidFill>
                  <a:schemeClr val="bg1"/>
                </a:solidFill>
              </a:rPr>
              <a:t>, and O</a:t>
            </a:r>
            <a:r>
              <a:rPr lang="en-US" sz="2800" baseline="-25000" dirty="0">
                <a:solidFill>
                  <a:schemeClr val="bg1"/>
                </a:solidFill>
              </a:rPr>
              <a:t>2  </a:t>
            </a:r>
            <a:endParaRPr lang="en-US" sz="2800" dirty="0">
              <a:solidFill>
                <a:schemeClr val="bg1"/>
              </a:solidFill>
            </a:endParaRPr>
          </a:p>
        </p:txBody>
      </p:sp>
      <p:pic>
        <p:nvPicPr>
          <p:cNvPr id="4" name="Picture 3">
            <a:extLst>
              <a:ext uri="{FF2B5EF4-FFF2-40B4-BE49-F238E27FC236}">
                <a16:creationId xmlns:a16="http://schemas.microsoft.com/office/drawing/2014/main" id="{ECCBE196-231E-4115-B115-2380E40212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0546" y="3751867"/>
            <a:ext cx="5524645" cy="487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8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2" name="TextBox 1"/>
          <p:cNvSpPr txBox="1"/>
          <p:nvPr/>
        </p:nvSpPr>
        <p:spPr>
          <a:xfrm>
            <a:off x="394713" y="1515649"/>
            <a:ext cx="7532822" cy="3539430"/>
          </a:xfrm>
          <a:prstGeom prst="rect">
            <a:avLst/>
          </a:prstGeom>
          <a:noFill/>
        </p:spPr>
        <p:txBody>
          <a:bodyPr wrap="square" rtlCol="0">
            <a:spAutoFit/>
          </a:bodyPr>
          <a:lstStyle/>
          <a:p>
            <a:r>
              <a:rPr lang="en-US" sz="2800" b="1" dirty="0">
                <a:solidFill>
                  <a:schemeClr val="bg1"/>
                </a:solidFill>
              </a:rPr>
              <a:t>Work with your pair: (5 </a:t>
            </a:r>
            <a:r>
              <a:rPr lang="en-US" sz="2800" b="1" dirty="0" err="1">
                <a:solidFill>
                  <a:schemeClr val="bg1"/>
                </a:solidFill>
              </a:rPr>
              <a:t>mins</a:t>
            </a:r>
            <a:r>
              <a:rPr lang="en-US" sz="2800" b="1" dirty="0">
                <a:solidFill>
                  <a:schemeClr val="bg1"/>
                </a:solidFill>
              </a:rPr>
              <a:t>)</a:t>
            </a:r>
            <a:r>
              <a:rPr lang="en-US" sz="2800" dirty="0">
                <a:solidFill>
                  <a:schemeClr val="bg1"/>
                </a:solidFill>
              </a:rPr>
              <a:t>: </a:t>
            </a:r>
          </a:p>
          <a:p>
            <a:r>
              <a:rPr lang="en-US" sz="2800" dirty="0">
                <a:solidFill>
                  <a:schemeClr val="bg1"/>
                </a:solidFill>
              </a:rPr>
              <a:t>What changes when we start looking at polyatomic molecules?</a:t>
            </a:r>
          </a:p>
          <a:p>
            <a:pPr marL="514350" indent="-514350">
              <a:buAutoNum type="arabicParenR"/>
            </a:pPr>
            <a:r>
              <a:rPr lang="en-US" sz="2800" dirty="0">
                <a:solidFill>
                  <a:schemeClr val="bg1"/>
                </a:solidFill>
              </a:rPr>
              <a:t>How many vibrational motions are present in different kinds of molecules?</a:t>
            </a:r>
          </a:p>
          <a:p>
            <a:pPr marL="514350" indent="-514350">
              <a:buAutoNum type="arabicParenR"/>
            </a:pPr>
            <a:r>
              <a:rPr lang="en-US" sz="2800" dirty="0">
                <a:solidFill>
                  <a:schemeClr val="bg1"/>
                </a:solidFill>
              </a:rPr>
              <a:t>What are normal modes?</a:t>
            </a:r>
          </a:p>
          <a:p>
            <a:pPr marL="514350" indent="-514350">
              <a:buAutoNum type="arabicParenR"/>
            </a:pPr>
            <a:r>
              <a:rPr lang="en-US" sz="2800" dirty="0">
                <a:solidFill>
                  <a:schemeClr val="bg1"/>
                </a:solidFill>
              </a:rPr>
              <a:t>What selection rules hold for realistically depicted polyatomic molecules?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7535" y="1921395"/>
            <a:ext cx="3932102" cy="313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0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7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p:spPr>
      </p:pic>
      <p:sp>
        <p:nvSpPr>
          <p:cNvPr id="6" name="Rectangle 5"/>
          <p:cNvSpPr/>
          <p:nvPr/>
        </p:nvSpPr>
        <p:spPr>
          <a:xfrm>
            <a:off x="1116399" y="2269338"/>
            <a:ext cx="4623703" cy="1905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102" y="2299477"/>
            <a:ext cx="4572000" cy="1905000"/>
          </a:xfrm>
          <a:prstGeom prst="rect">
            <a:avLst/>
          </a:prstGeom>
        </p:spPr>
      </p:pic>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0C31153F-84FA-46BF-99AB-A8E4DA04C693}"/>
                  </a:ext>
                </a:extLst>
              </p:cNvPr>
              <p:cNvSpPr/>
              <p:nvPr/>
            </p:nvSpPr>
            <p:spPr>
              <a:xfrm>
                <a:off x="6797553" y="2310877"/>
                <a:ext cx="4341353" cy="988047"/>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GB" sz="2800" i="1" smtClean="0">
                              <a:solidFill>
                                <a:schemeClr val="tx1"/>
                              </a:solidFill>
                              <a:latin typeface="Cambria Math" panose="02040503050406030204" pitchFamily="18" charset="0"/>
                            </a:rPr>
                          </m:ctrlPr>
                        </m:sSubPr>
                        <m:e>
                          <m:r>
                            <a:rPr lang="en-GB" sz="2800" i="1">
                              <a:solidFill>
                                <a:schemeClr val="tx1"/>
                              </a:solidFill>
                              <a:latin typeface="Cambria Math" panose="02040503050406030204" pitchFamily="18" charset="0"/>
                            </a:rPr>
                            <m:t>𝐸</m:t>
                          </m:r>
                        </m:e>
                        <m:sub>
                          <m:r>
                            <a:rPr lang="en-GB" sz="2800" i="1">
                              <a:solidFill>
                                <a:schemeClr val="tx1"/>
                              </a:solidFill>
                              <a:latin typeface="Cambria Math" panose="02040503050406030204" pitchFamily="18" charset="0"/>
                            </a:rPr>
                            <m:t>𝑖</m:t>
                          </m:r>
                        </m:sub>
                      </m:sSub>
                      <m:d>
                        <m:dPr>
                          <m:ctrlPr>
                            <a:rPr lang="en-GB" sz="2800" i="1">
                              <a:solidFill>
                                <a:schemeClr val="tx1"/>
                              </a:solidFill>
                              <a:latin typeface="Cambria Math" panose="02040503050406030204" pitchFamily="18" charset="0"/>
                            </a:rPr>
                          </m:ctrlPr>
                        </m:dPr>
                        <m:e>
                          <m:sSub>
                            <m:sSubPr>
                              <m:ctrlPr>
                                <a:rPr lang="en-GB" sz="2800" i="1">
                                  <a:solidFill>
                                    <a:schemeClr val="tx1"/>
                                  </a:solidFill>
                                  <a:latin typeface="Cambria Math" panose="02040503050406030204" pitchFamily="18" charset="0"/>
                                </a:rPr>
                              </m:ctrlPr>
                            </m:sSubPr>
                            <m:e>
                              <m:r>
                                <a:rPr lang="en-GB" sz="2800" i="1">
                                  <a:solidFill>
                                    <a:schemeClr val="tx1"/>
                                  </a:solidFill>
                                  <a:latin typeface="Cambria Math" panose="02040503050406030204" pitchFamily="18" charset="0"/>
                                </a:rPr>
                                <m:t>𝑣</m:t>
                              </m:r>
                            </m:e>
                            <m:sub>
                              <m:r>
                                <a:rPr lang="en-GB" sz="2800" i="1">
                                  <a:solidFill>
                                    <a:schemeClr val="tx1"/>
                                  </a:solidFill>
                                  <a:latin typeface="Cambria Math" panose="02040503050406030204" pitchFamily="18" charset="0"/>
                                </a:rPr>
                                <m:t>𝑖</m:t>
                              </m:r>
                            </m:sub>
                          </m:sSub>
                        </m:e>
                      </m:d>
                      <m:r>
                        <a:rPr lang="en-GB" sz="2800" i="1">
                          <a:solidFill>
                            <a:schemeClr val="tx1"/>
                          </a:solidFill>
                          <a:latin typeface="Cambria Math" panose="02040503050406030204" pitchFamily="18" charset="0"/>
                        </a:rPr>
                        <m:t>=</m:t>
                      </m:r>
                      <m:r>
                        <a:rPr lang="en-GB" sz="2800" i="1">
                          <a:solidFill>
                            <a:schemeClr val="tx1"/>
                          </a:solidFill>
                          <a:latin typeface="Cambria Math" panose="02040503050406030204" pitchFamily="18" charset="0"/>
                        </a:rPr>
                        <m:t>h𝑐</m:t>
                      </m:r>
                      <m:sSub>
                        <m:sSubPr>
                          <m:ctrlPr>
                            <a:rPr lang="en-GB" sz="2800" i="1">
                              <a:solidFill>
                                <a:schemeClr val="tx1"/>
                              </a:solidFill>
                              <a:latin typeface="Cambria Math" panose="02040503050406030204" pitchFamily="18" charset="0"/>
                            </a:rPr>
                          </m:ctrlPr>
                        </m:sSubPr>
                        <m:e>
                          <m:acc>
                            <m:accPr>
                              <m:chr m:val="̃"/>
                              <m:ctrlPr>
                                <a:rPr lang="en-GB" sz="2800" i="1">
                                  <a:solidFill>
                                    <a:schemeClr val="tx1"/>
                                  </a:solidFill>
                                  <a:latin typeface="Cambria Math" panose="02040503050406030204" pitchFamily="18" charset="0"/>
                                </a:rPr>
                              </m:ctrlPr>
                            </m:accPr>
                            <m:e>
                              <m:r>
                                <a:rPr lang="en-GB" sz="2800" i="1">
                                  <a:solidFill>
                                    <a:schemeClr val="tx1"/>
                                  </a:solidFill>
                                  <a:latin typeface="Cambria Math" panose="02040503050406030204" pitchFamily="18" charset="0"/>
                                </a:rPr>
                                <m:t>𝜈</m:t>
                              </m:r>
                            </m:e>
                          </m:acc>
                        </m:e>
                        <m:sub>
                          <m:r>
                            <a:rPr lang="en-GB" sz="2800" i="1">
                              <a:solidFill>
                                <a:schemeClr val="tx1"/>
                              </a:solidFill>
                              <a:latin typeface="Cambria Math" panose="02040503050406030204" pitchFamily="18" charset="0"/>
                            </a:rPr>
                            <m:t>𝑖</m:t>
                          </m:r>
                        </m:sub>
                      </m:sSub>
                      <m:d>
                        <m:dPr>
                          <m:ctrlPr>
                            <a:rPr lang="en-GB" sz="2800" i="1">
                              <a:solidFill>
                                <a:schemeClr val="tx1"/>
                              </a:solidFill>
                              <a:latin typeface="Cambria Math" panose="02040503050406030204" pitchFamily="18" charset="0"/>
                            </a:rPr>
                          </m:ctrlPr>
                        </m:dPr>
                        <m:e>
                          <m:sSub>
                            <m:sSubPr>
                              <m:ctrlPr>
                                <a:rPr lang="en-GB" sz="2800" i="1">
                                  <a:solidFill>
                                    <a:schemeClr val="tx1"/>
                                  </a:solidFill>
                                  <a:latin typeface="Cambria Math" panose="02040503050406030204" pitchFamily="18" charset="0"/>
                                </a:rPr>
                              </m:ctrlPr>
                            </m:sSubPr>
                            <m:e>
                              <m:r>
                                <a:rPr lang="en-GB" sz="2800" i="1">
                                  <a:solidFill>
                                    <a:schemeClr val="tx1"/>
                                  </a:solidFill>
                                  <a:latin typeface="Cambria Math" panose="02040503050406030204" pitchFamily="18" charset="0"/>
                                </a:rPr>
                                <m:t>𝑣</m:t>
                              </m:r>
                            </m:e>
                            <m:sub>
                              <m:r>
                                <a:rPr lang="en-GB" sz="2800" i="1">
                                  <a:solidFill>
                                    <a:schemeClr val="tx1"/>
                                  </a:solidFill>
                                  <a:latin typeface="Cambria Math" panose="02040503050406030204" pitchFamily="18" charset="0"/>
                                </a:rPr>
                                <m:t>𝑖</m:t>
                              </m:r>
                            </m:sub>
                          </m:sSub>
                          <m:r>
                            <a:rPr lang="en-GB" sz="2800" i="1">
                              <a:solidFill>
                                <a:schemeClr val="tx1"/>
                              </a:solidFill>
                              <a:latin typeface="Cambria Math" panose="02040503050406030204" pitchFamily="18" charset="0"/>
                            </a:rPr>
                            <m:t>+</m:t>
                          </m:r>
                          <m:f>
                            <m:fPr>
                              <m:ctrlPr>
                                <a:rPr lang="en-GB" sz="2800" i="1">
                                  <a:solidFill>
                                    <a:schemeClr val="tx1"/>
                                  </a:solidFill>
                                  <a:latin typeface="Cambria Math" panose="02040503050406030204" pitchFamily="18" charset="0"/>
                                </a:rPr>
                              </m:ctrlPr>
                            </m:fPr>
                            <m:num>
                              <m:r>
                                <a:rPr lang="en-GB" sz="2800" i="1">
                                  <a:solidFill>
                                    <a:schemeClr val="tx1"/>
                                  </a:solidFill>
                                  <a:latin typeface="Cambria Math" panose="02040503050406030204" pitchFamily="18" charset="0"/>
                                </a:rPr>
                                <m:t>1</m:t>
                              </m:r>
                            </m:num>
                            <m:den>
                              <m:r>
                                <a:rPr lang="en-GB" sz="2800" i="1">
                                  <a:solidFill>
                                    <a:schemeClr val="tx1"/>
                                  </a:solidFill>
                                  <a:latin typeface="Cambria Math" panose="02040503050406030204" pitchFamily="18" charset="0"/>
                                </a:rPr>
                                <m:t>2</m:t>
                              </m:r>
                            </m:den>
                          </m:f>
                        </m:e>
                      </m:d>
                    </m:oMath>
                  </m:oMathPara>
                </a14:m>
                <a:endParaRPr lang="en-GB" sz="2800" dirty="0">
                  <a:solidFill>
                    <a:schemeClr val="tx1"/>
                  </a:solidFill>
                </a:endParaRPr>
              </a:p>
            </p:txBody>
          </p:sp>
        </mc:Choice>
        <mc:Fallback xmlns="">
          <p:sp>
            <p:nvSpPr>
              <p:cNvPr id="8" name="Rounded Rectangle 7">
                <a:extLst>
                  <a:ext uri="{FF2B5EF4-FFF2-40B4-BE49-F238E27FC236}">
                    <a16:creationId xmlns:a16="http://schemas.microsoft.com/office/drawing/2014/main" id="{0C31153F-84FA-46BF-99AB-A8E4DA04C693}"/>
                  </a:ext>
                </a:extLst>
              </p:cNvPr>
              <p:cNvSpPr>
                <a:spLocks noRot="1" noChangeAspect="1" noMove="1" noResize="1" noEditPoints="1" noAdjustHandles="1" noChangeArrowheads="1" noChangeShapeType="1" noTextEdit="1"/>
              </p:cNvSpPr>
              <p:nvPr/>
            </p:nvSpPr>
            <p:spPr>
              <a:xfrm>
                <a:off x="6797553" y="2310877"/>
                <a:ext cx="4341353" cy="988047"/>
              </a:xfrm>
              <a:prstGeom prst="roundRect">
                <a:avLst/>
              </a:prstGeom>
              <a:blipFill>
                <a:blip r:embed="rId5"/>
                <a:stretch>
                  <a:fillRect/>
                </a:stretch>
              </a:blipFill>
              <a:ln w="28575">
                <a:solidFill>
                  <a:schemeClr val="accent3">
                    <a:lumMod val="75000"/>
                  </a:schemeClr>
                </a:solidFill>
              </a:ln>
            </p:spPr>
            <p:txBody>
              <a:bodyPr/>
              <a:lstStyle/>
              <a:p>
                <a:r>
                  <a:rPr lang="fi-FI">
                    <a:noFill/>
                  </a:rPr>
                  <a:t> </a:t>
                </a:r>
              </a:p>
            </p:txBody>
          </p:sp>
        </mc:Fallback>
      </mc:AlternateContent>
      <p:cxnSp>
        <p:nvCxnSpPr>
          <p:cNvPr id="9" name="Straight Arrow Connector 8">
            <a:extLst>
              <a:ext uri="{FF2B5EF4-FFF2-40B4-BE49-F238E27FC236}">
                <a16:creationId xmlns:a16="http://schemas.microsoft.com/office/drawing/2014/main" id="{3CAA70B5-541C-4C4C-9525-C7AD38AE5040}"/>
              </a:ext>
            </a:extLst>
          </p:cNvPr>
          <p:cNvCxnSpPr>
            <a:cxnSpLocks/>
          </p:cNvCxnSpPr>
          <p:nvPr/>
        </p:nvCxnSpPr>
        <p:spPr>
          <a:xfrm flipV="1">
            <a:off x="8876970" y="3004252"/>
            <a:ext cx="165843" cy="521252"/>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7F47F79-E6B4-4B87-BF46-D7D28C3B2357}"/>
              </a:ext>
            </a:extLst>
          </p:cNvPr>
          <p:cNvSpPr txBox="1"/>
          <p:nvPr/>
        </p:nvSpPr>
        <p:spPr>
          <a:xfrm>
            <a:off x="6619585" y="3525503"/>
            <a:ext cx="2596715" cy="646331"/>
          </a:xfrm>
          <a:prstGeom prst="rect">
            <a:avLst/>
          </a:prstGeom>
          <a:noFill/>
        </p:spPr>
        <p:txBody>
          <a:bodyPr wrap="square" rtlCol="0">
            <a:spAutoFit/>
          </a:bodyPr>
          <a:lstStyle/>
          <a:p>
            <a:pPr algn="ctr"/>
            <a:r>
              <a:rPr lang="fi-FI" dirty="0" err="1">
                <a:solidFill>
                  <a:schemeClr val="accent1">
                    <a:lumMod val="40000"/>
                    <a:lumOff val="60000"/>
                  </a:schemeClr>
                </a:solidFill>
              </a:rPr>
              <a:t>Vibrational</a:t>
            </a:r>
            <a:r>
              <a:rPr lang="fi-FI" dirty="0">
                <a:solidFill>
                  <a:schemeClr val="accent1">
                    <a:lumMod val="40000"/>
                    <a:lumOff val="60000"/>
                  </a:schemeClr>
                </a:solidFill>
              </a:rPr>
              <a:t> </a:t>
            </a:r>
            <a:r>
              <a:rPr lang="fi-FI" dirty="0" err="1">
                <a:solidFill>
                  <a:schemeClr val="accent1">
                    <a:lumMod val="40000"/>
                    <a:lumOff val="60000"/>
                  </a:schemeClr>
                </a:solidFill>
              </a:rPr>
              <a:t>wavenumber</a:t>
            </a:r>
            <a:r>
              <a:rPr lang="fi-FI" dirty="0">
                <a:solidFill>
                  <a:schemeClr val="accent1">
                    <a:lumMod val="40000"/>
                    <a:lumOff val="60000"/>
                  </a:schemeClr>
                </a:solidFill>
              </a:rPr>
              <a:t> of </a:t>
            </a:r>
            <a:r>
              <a:rPr lang="fi-FI" dirty="0" err="1">
                <a:solidFill>
                  <a:schemeClr val="accent1">
                    <a:lumMod val="40000"/>
                    <a:lumOff val="60000"/>
                  </a:schemeClr>
                </a:solidFill>
              </a:rPr>
              <a:t>the</a:t>
            </a:r>
            <a:r>
              <a:rPr lang="fi-FI" dirty="0">
                <a:solidFill>
                  <a:schemeClr val="accent1">
                    <a:lumMod val="40000"/>
                    <a:lumOff val="60000"/>
                  </a:schemeClr>
                </a:solidFill>
              </a:rPr>
              <a:t> </a:t>
            </a:r>
            <a:r>
              <a:rPr lang="fi-FI" dirty="0" err="1">
                <a:solidFill>
                  <a:schemeClr val="accent1">
                    <a:lumMod val="40000"/>
                    <a:lumOff val="60000"/>
                  </a:schemeClr>
                </a:solidFill>
              </a:rPr>
              <a:t>normal</a:t>
            </a:r>
            <a:r>
              <a:rPr lang="fi-FI" dirty="0">
                <a:solidFill>
                  <a:schemeClr val="accent1">
                    <a:lumMod val="40000"/>
                    <a:lumOff val="60000"/>
                  </a:schemeClr>
                </a:solidFill>
              </a:rPr>
              <a:t> </a:t>
            </a:r>
            <a:r>
              <a:rPr lang="fi-FI" dirty="0" err="1">
                <a:solidFill>
                  <a:schemeClr val="accent1">
                    <a:lumMod val="40000"/>
                    <a:lumOff val="60000"/>
                  </a:schemeClr>
                </a:solidFill>
              </a:rPr>
              <a:t>mode</a:t>
            </a:r>
            <a:r>
              <a:rPr lang="fi-FI" dirty="0">
                <a:solidFill>
                  <a:schemeClr val="accent1">
                    <a:lumMod val="40000"/>
                    <a:lumOff val="60000"/>
                  </a:schemeClr>
                </a:solidFill>
              </a:rPr>
              <a:t> </a:t>
            </a:r>
            <a:r>
              <a:rPr lang="fi-FI" i="1" dirty="0">
                <a:solidFill>
                  <a:schemeClr val="accent1">
                    <a:lumMod val="40000"/>
                    <a:lumOff val="60000"/>
                  </a:schemeClr>
                </a:solidFill>
              </a:rPr>
              <a:t>i</a:t>
            </a:r>
            <a:r>
              <a:rPr lang="fi-FI" dirty="0">
                <a:solidFill>
                  <a:schemeClr val="accent1">
                    <a:lumMod val="40000"/>
                    <a:lumOff val="60000"/>
                  </a:schemeClr>
                </a:solidFill>
              </a:rPr>
              <a:t>!</a:t>
            </a:r>
          </a:p>
        </p:txBody>
      </p:sp>
      <p:sp>
        <p:nvSpPr>
          <p:cNvPr id="11" name="TextBox 10">
            <a:extLst>
              <a:ext uri="{FF2B5EF4-FFF2-40B4-BE49-F238E27FC236}">
                <a16:creationId xmlns:a16="http://schemas.microsoft.com/office/drawing/2014/main" id="{CBBFA660-6939-4C12-9626-9C8383991F62}"/>
              </a:ext>
            </a:extLst>
          </p:cNvPr>
          <p:cNvSpPr txBox="1"/>
          <p:nvPr/>
        </p:nvSpPr>
        <p:spPr>
          <a:xfrm>
            <a:off x="9200412" y="3525504"/>
            <a:ext cx="2979269" cy="646331"/>
          </a:xfrm>
          <a:prstGeom prst="rect">
            <a:avLst/>
          </a:prstGeom>
          <a:noFill/>
        </p:spPr>
        <p:txBody>
          <a:bodyPr wrap="square" rtlCol="0">
            <a:spAutoFit/>
          </a:bodyPr>
          <a:lstStyle/>
          <a:p>
            <a:r>
              <a:rPr lang="fi-FI" dirty="0" err="1">
                <a:solidFill>
                  <a:schemeClr val="accent1">
                    <a:lumMod val="40000"/>
                    <a:lumOff val="60000"/>
                  </a:schemeClr>
                </a:solidFill>
              </a:rPr>
              <a:t>Vibrational</a:t>
            </a:r>
            <a:r>
              <a:rPr lang="fi-FI" dirty="0">
                <a:solidFill>
                  <a:schemeClr val="accent1">
                    <a:lumMod val="40000"/>
                    <a:lumOff val="60000"/>
                  </a:schemeClr>
                </a:solidFill>
              </a:rPr>
              <a:t> </a:t>
            </a:r>
            <a:r>
              <a:rPr lang="fi-FI" dirty="0" err="1">
                <a:solidFill>
                  <a:schemeClr val="accent1">
                    <a:lumMod val="40000"/>
                    <a:lumOff val="60000"/>
                  </a:schemeClr>
                </a:solidFill>
              </a:rPr>
              <a:t>quantum</a:t>
            </a:r>
            <a:r>
              <a:rPr lang="fi-FI" dirty="0">
                <a:solidFill>
                  <a:schemeClr val="accent1">
                    <a:lumMod val="40000"/>
                    <a:lumOff val="60000"/>
                  </a:schemeClr>
                </a:solidFill>
              </a:rPr>
              <a:t> </a:t>
            </a:r>
            <a:r>
              <a:rPr lang="fi-FI" dirty="0" err="1">
                <a:solidFill>
                  <a:schemeClr val="accent1">
                    <a:lumMod val="40000"/>
                    <a:lumOff val="60000"/>
                  </a:schemeClr>
                </a:solidFill>
              </a:rPr>
              <a:t>number</a:t>
            </a:r>
            <a:r>
              <a:rPr lang="fi-FI" dirty="0">
                <a:solidFill>
                  <a:schemeClr val="accent1">
                    <a:lumMod val="40000"/>
                    <a:lumOff val="60000"/>
                  </a:schemeClr>
                </a:solidFill>
              </a:rPr>
              <a:t> of </a:t>
            </a:r>
            <a:r>
              <a:rPr lang="fi-FI" dirty="0" err="1">
                <a:solidFill>
                  <a:schemeClr val="accent1">
                    <a:lumMod val="40000"/>
                    <a:lumOff val="60000"/>
                  </a:schemeClr>
                </a:solidFill>
              </a:rPr>
              <a:t>the</a:t>
            </a:r>
            <a:r>
              <a:rPr lang="fi-FI" dirty="0">
                <a:solidFill>
                  <a:schemeClr val="accent1">
                    <a:lumMod val="40000"/>
                    <a:lumOff val="60000"/>
                  </a:schemeClr>
                </a:solidFill>
              </a:rPr>
              <a:t> </a:t>
            </a:r>
            <a:r>
              <a:rPr lang="fi-FI" dirty="0" err="1">
                <a:solidFill>
                  <a:schemeClr val="accent1">
                    <a:lumMod val="40000"/>
                    <a:lumOff val="60000"/>
                  </a:schemeClr>
                </a:solidFill>
              </a:rPr>
              <a:t>normal</a:t>
            </a:r>
            <a:r>
              <a:rPr lang="fi-FI" dirty="0">
                <a:solidFill>
                  <a:schemeClr val="accent1">
                    <a:lumMod val="40000"/>
                    <a:lumOff val="60000"/>
                  </a:schemeClr>
                </a:solidFill>
              </a:rPr>
              <a:t> </a:t>
            </a:r>
            <a:r>
              <a:rPr lang="fi-FI" dirty="0" err="1">
                <a:solidFill>
                  <a:schemeClr val="accent1">
                    <a:lumMod val="40000"/>
                    <a:lumOff val="60000"/>
                  </a:schemeClr>
                </a:solidFill>
              </a:rPr>
              <a:t>mode</a:t>
            </a:r>
            <a:r>
              <a:rPr lang="fi-FI" dirty="0">
                <a:solidFill>
                  <a:schemeClr val="accent1">
                    <a:lumMod val="40000"/>
                    <a:lumOff val="60000"/>
                  </a:schemeClr>
                </a:solidFill>
              </a:rPr>
              <a:t> </a:t>
            </a:r>
            <a:r>
              <a:rPr lang="fi-FI" i="1" dirty="0">
                <a:solidFill>
                  <a:schemeClr val="accent1">
                    <a:lumMod val="40000"/>
                    <a:lumOff val="60000"/>
                  </a:schemeClr>
                </a:solidFill>
              </a:rPr>
              <a:t>i</a:t>
            </a:r>
            <a:r>
              <a:rPr lang="fi-FI" dirty="0">
                <a:solidFill>
                  <a:schemeClr val="accent1">
                    <a:lumMod val="40000"/>
                    <a:lumOff val="60000"/>
                  </a:schemeClr>
                </a:solidFill>
              </a:rPr>
              <a:t>!</a:t>
            </a:r>
          </a:p>
        </p:txBody>
      </p:sp>
      <p:cxnSp>
        <p:nvCxnSpPr>
          <p:cNvPr id="12" name="Straight Arrow Connector 11">
            <a:extLst>
              <a:ext uri="{FF2B5EF4-FFF2-40B4-BE49-F238E27FC236}">
                <a16:creationId xmlns:a16="http://schemas.microsoft.com/office/drawing/2014/main" id="{C9168939-F002-42AD-9AA2-37484E93E52D}"/>
              </a:ext>
            </a:extLst>
          </p:cNvPr>
          <p:cNvCxnSpPr>
            <a:cxnSpLocks/>
          </p:cNvCxnSpPr>
          <p:nvPr/>
        </p:nvCxnSpPr>
        <p:spPr>
          <a:xfrm flipH="1" flipV="1">
            <a:off x="9668042" y="3004252"/>
            <a:ext cx="137555" cy="521252"/>
          </a:xfrm>
          <a:prstGeom prst="straightConnector1">
            <a:avLst/>
          </a:prstGeom>
          <a:ln w="28575">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4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2250</TotalTime>
  <Words>441</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Stop to think: The picture below shows the probability density for the Morse oscillator for different vibrational states. What happens to the average bond length as the vibrational excitation increases?</vt:lpstr>
      <vt:lpstr>PowerPoint Presentation</vt:lpstr>
      <vt:lpstr>PowerPoint Presentation</vt:lpstr>
      <vt:lpstr>PowerPoint Presentation</vt:lpstr>
      <vt:lpstr>PowerPoint Presentation</vt:lpstr>
      <vt:lpstr>PowerPoint Presentation</vt:lpstr>
      <vt:lpstr>Figure references</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Partanen Lauri</dc:creator>
  <cp:lastModifiedBy>Partanen Lauri</cp:lastModifiedBy>
  <cp:revision>55</cp:revision>
  <dcterms:created xsi:type="dcterms:W3CDTF">2020-01-08T08:28:30Z</dcterms:created>
  <dcterms:modified xsi:type="dcterms:W3CDTF">2021-02-03T14:08:09Z</dcterms:modified>
</cp:coreProperties>
</file>