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9" r:id="rId2"/>
    <p:sldId id="260" r:id="rId3"/>
    <p:sldId id="284" r:id="rId4"/>
    <p:sldId id="267" r:id="rId5"/>
    <p:sldId id="288" r:id="rId6"/>
    <p:sldId id="287" r:id="rId7"/>
    <p:sldId id="285" r:id="rId8"/>
    <p:sldId id="286" r:id="rId9"/>
    <p:sldId id="289" r:id="rId10"/>
    <p:sldId id="290" r:id="rId11"/>
    <p:sldId id="291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1988-6278-4D05-AB5C-DE51146ABCB6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FBAE4-CEBA-4330-99A7-75E162218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39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71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68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27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4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67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25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43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3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41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4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393" y="1120676"/>
            <a:ext cx="987962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Mechanics </a:t>
            </a:r>
          </a:p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Spectroscopy</a:t>
            </a:r>
          </a:p>
          <a:p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Lauri Partanen</a:t>
            </a:r>
            <a:endParaRPr lang="fi-FI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9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38" y="400029"/>
            <a:ext cx="5173835" cy="3104300"/>
          </a:xfrm>
          <a:prstGeom prst="rect">
            <a:avLst/>
          </a:prstGeom>
        </p:spPr>
      </p:pic>
      <p:pic>
        <p:nvPicPr>
          <p:cNvPr id="8" name="Picture 7" descr="19_18_Fig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38" y="3504329"/>
            <a:ext cx="5173835" cy="31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9_18_Fig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4" y="3245868"/>
            <a:ext cx="5591128" cy="337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20671" y="4144188"/>
                <a:ext cx="1006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671" y="4144188"/>
                <a:ext cx="10060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933435" y="4174966"/>
                <a:ext cx="994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35" y="4174966"/>
                <a:ext cx="994824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1591428" y="4921293"/>
            <a:ext cx="300523" cy="210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2088840" y="3697208"/>
            <a:ext cx="300523" cy="210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flipH="1">
            <a:off x="5101093" y="4921293"/>
            <a:ext cx="329754" cy="196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flipH="1">
            <a:off x="4433194" y="3826625"/>
            <a:ext cx="329754" cy="196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921215" y="1932053"/>
                <a:ext cx="2942354" cy="109829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15" y="1932053"/>
                <a:ext cx="2942354" cy="109829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19_15_Figur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39" y="152989"/>
            <a:ext cx="36449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9_16_Figure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7" y="3228637"/>
            <a:ext cx="5541621" cy="332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New Image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0602" y="768939"/>
            <a:ext cx="5566375" cy="595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19_17_Figur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39" y="138055"/>
            <a:ext cx="451802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0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2" name="Picture 6" descr="New 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283" y="2790092"/>
            <a:ext cx="3529038" cy="377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19_18_Fig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49" y="2474205"/>
            <a:ext cx="5591128" cy="337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19_17_Figu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77" y="200957"/>
            <a:ext cx="3887252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>
            <a:stCxn id="29" idx="3"/>
          </p:cNvCxnSpPr>
          <p:nvPr/>
        </p:nvCxnSpPr>
        <p:spPr>
          <a:xfrm flipV="1">
            <a:off x="7813431" y="5791909"/>
            <a:ext cx="1119554" cy="600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9" idx="1"/>
          </p:cNvCxnSpPr>
          <p:nvPr/>
        </p:nvCxnSpPr>
        <p:spPr>
          <a:xfrm flipH="1" flipV="1">
            <a:off x="4158176" y="5064369"/>
            <a:ext cx="1345809" cy="13284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03985" y="6078750"/>
            <a:ext cx="2309446" cy="628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</a:rPr>
              <a:t>Selection rules</a:t>
            </a:r>
          </a:p>
        </p:txBody>
      </p:sp>
      <p:cxnSp>
        <p:nvCxnSpPr>
          <p:cNvPr id="30" name="Straight Arrow Connector 29"/>
          <p:cNvCxnSpPr>
            <a:stCxn id="32" idx="3"/>
          </p:cNvCxnSpPr>
          <p:nvPr/>
        </p:nvCxnSpPr>
        <p:spPr>
          <a:xfrm>
            <a:off x="7874831" y="1861667"/>
            <a:ext cx="998230" cy="47944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2" idx="1"/>
          </p:cNvCxnSpPr>
          <p:nvPr/>
        </p:nvCxnSpPr>
        <p:spPr>
          <a:xfrm flipH="1">
            <a:off x="4150044" y="1861667"/>
            <a:ext cx="1128966" cy="258909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279010" y="1454241"/>
            <a:ext cx="2595821" cy="8148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</a:rPr>
              <a:t>Locations of rotational levels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61846" y="5568462"/>
            <a:ext cx="1195475" cy="996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2055505" y="2017455"/>
            <a:ext cx="2140769" cy="8148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</a:rPr>
              <a:t>Boltzmann distribution</a:t>
            </a:r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flipH="1">
            <a:off x="816444" y="2424881"/>
            <a:ext cx="1239061" cy="232296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3"/>
          </p:cNvCxnSpPr>
          <p:nvPr/>
        </p:nvCxnSpPr>
        <p:spPr>
          <a:xfrm>
            <a:off x="4196274" y="2424881"/>
            <a:ext cx="492721" cy="54051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6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references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658" y="2776283"/>
            <a:ext cx="106578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dirty="0" err="1">
                <a:solidFill>
                  <a:schemeClr val="bg1"/>
                </a:solidFill>
              </a:rPr>
              <a:t>Unless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otherwise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noted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all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Figures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are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taken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from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Chapter</a:t>
            </a:r>
            <a:r>
              <a:rPr lang="fi-FI" sz="2800" dirty="0">
                <a:solidFill>
                  <a:schemeClr val="bg1"/>
                </a:solidFill>
              </a:rPr>
              <a:t> 7 of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, P. ja De Paula, J. , L. (2014),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’ </a:t>
            </a:r>
            <a:r>
              <a:rPr lang="fi-FI" sz="2800" dirty="0" err="1">
                <a:solidFill>
                  <a:schemeClr val="bg1"/>
                </a:solidFill>
              </a:rPr>
              <a:t>Physical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Chemistry</a:t>
            </a:r>
            <a:r>
              <a:rPr lang="fi-FI" sz="2800" dirty="0">
                <a:solidFill>
                  <a:schemeClr val="bg1"/>
                </a:solidFill>
              </a:rPr>
              <a:t>, 10th edition, Oxford </a:t>
            </a:r>
            <a:r>
              <a:rPr lang="fi-FI" sz="2800" dirty="0" err="1">
                <a:solidFill>
                  <a:schemeClr val="bg1"/>
                </a:solidFill>
              </a:rPr>
              <a:t>University</a:t>
            </a:r>
            <a:r>
              <a:rPr lang="fi-FI" sz="2800" dirty="0">
                <a:solidFill>
                  <a:schemeClr val="bg1"/>
                </a:solidFill>
              </a:rPr>
              <a:t> Press, Oxford, New York.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5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4713" y="931190"/>
            <a:ext cx="11402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(10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r>
              <a:rPr lang="en-US" sz="2800" dirty="0">
                <a:solidFill>
                  <a:schemeClr val="bg1"/>
                </a:solidFill>
              </a:rPr>
              <a:t>1) How are different rotating bodies classified? What kinds of classes are there and how do they differ?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2) What are the general formulae for the energy levels of rotating and (harmonically) vibrating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two-atomic</a:t>
            </a:r>
            <a:r>
              <a:rPr lang="en-US" sz="2800" dirty="0">
                <a:solidFill>
                  <a:schemeClr val="bg1"/>
                </a:solidFill>
              </a:rPr>
              <a:t> molecules? What were the degeneracies in each case? What is the rotational constant?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3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27283" y="2032063"/>
                <a:ext cx="3655258" cy="98804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sub>
                      </m:sSub>
                      <m:r>
                        <a:rPr lang="fi-FI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>
                        <m:fPr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83" y="2032063"/>
                <a:ext cx="3655258" cy="98804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5461876" y="2032063"/>
                <a:ext cx="3885615" cy="98804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876" y="2032063"/>
                <a:ext cx="3885615" cy="98804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1502260" y="3863313"/>
                <a:ext cx="6693439" cy="98804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i-FI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sub>
                      </m:sSub>
                      <m:r>
                        <a:rPr lang="fi-FI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fi-FI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fi-FI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>
                        <m:fPr>
                          <m:ctrlPr>
                            <a:rPr lang="fi-FI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i-FI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fi-FI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h𝑐</m:t>
                      </m:r>
                      <m:acc>
                        <m:accPr>
                          <m:chr m:val="̃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60" y="3863313"/>
                <a:ext cx="6693439" cy="988047"/>
              </a:xfrm>
              <a:prstGeom prst="roundRect">
                <a:avLst/>
              </a:prstGeom>
              <a:blipFill>
                <a:blip r:embed="rId6"/>
                <a:stretch>
                  <a:fillRect b="-1198"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ross 16"/>
          <p:cNvSpPr/>
          <p:nvPr/>
        </p:nvSpPr>
        <p:spPr>
          <a:xfrm>
            <a:off x="4637747" y="2309488"/>
            <a:ext cx="468923" cy="445477"/>
          </a:xfrm>
          <a:prstGeom prst="plus">
            <a:avLst>
              <a:gd name="adj" fmla="val 37500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3436348" y="3296523"/>
            <a:ext cx="2825261" cy="31652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8623592" y="3863312"/>
                <a:ext cx="2473569" cy="98804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592" y="3863312"/>
                <a:ext cx="2473569" cy="98804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21" idx="0"/>
          </p:cNvCxnSpPr>
          <p:nvPr/>
        </p:nvCxnSpPr>
        <p:spPr>
          <a:xfrm flipV="1">
            <a:off x="8416092" y="4635936"/>
            <a:ext cx="453685" cy="697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49999" y="5333836"/>
            <a:ext cx="2532186" cy="897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The rotational constant</a:t>
            </a:r>
          </a:p>
        </p:txBody>
      </p:sp>
      <p:sp>
        <p:nvSpPr>
          <p:cNvPr id="22" name="TPQuestion"/>
          <p:cNvSpPr>
            <a:spLocks noGrp="1"/>
          </p:cNvSpPr>
          <p:nvPr>
            <p:ph type="title"/>
          </p:nvPr>
        </p:nvSpPr>
        <p:spPr>
          <a:xfrm>
            <a:off x="505053" y="354601"/>
            <a:ext cx="11410508" cy="108554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The rotational constant</a:t>
            </a:r>
          </a:p>
        </p:txBody>
      </p:sp>
    </p:spTree>
    <p:extLst>
      <p:ext uri="{BB962C8B-B14F-4D97-AF65-F5344CB8AC3E}">
        <p14:creationId xmlns:p14="http://schemas.microsoft.com/office/powerpoint/2010/main" val="710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92" y="0"/>
            <a:ext cx="3706615" cy="68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4716" y="2521059"/>
            <a:ext cx="1140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(5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r>
              <a:rPr lang="en-US" sz="2800" dirty="0">
                <a:solidFill>
                  <a:schemeClr val="bg1"/>
                </a:solidFill>
              </a:rPr>
              <a:t>What are specific and gross selection rules? What is the gross selection rule for a rotating molecule? What are the specific selection rules if the molecule is linear? Provide a physical explanation for the rules. </a:t>
            </a:r>
          </a:p>
        </p:txBody>
      </p:sp>
    </p:spTree>
    <p:extLst>
      <p:ext uri="{BB962C8B-B14F-4D97-AF65-F5344CB8AC3E}">
        <p14:creationId xmlns:p14="http://schemas.microsoft.com/office/powerpoint/2010/main" val="105008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56" y="854254"/>
            <a:ext cx="4796045" cy="257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65" y="3936706"/>
            <a:ext cx="4113228" cy="26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9_13_Figu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96" y="718430"/>
            <a:ext cx="4400694" cy="557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4715" y="400029"/>
            <a:ext cx="62323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(15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Study the zoom-in absorption spectrum of carbon monoxide to the right. 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Why do we observe multiple peaks instead of just one? 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Identify the quantum number changes for the two peaks around the central region and write expressions for the change in energy. 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What is the energy difference between two neighboring peaks on the left and the right of center?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Why is there no peak in the center?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What would this spectrum look like for O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38" y="400029"/>
            <a:ext cx="5173835" cy="3104300"/>
          </a:xfrm>
          <a:prstGeom prst="rect">
            <a:avLst/>
          </a:prstGeom>
        </p:spPr>
      </p:pic>
      <p:pic>
        <p:nvPicPr>
          <p:cNvPr id="8" name="Picture 7" descr="19_18_Fig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38" y="3504329"/>
            <a:ext cx="5173835" cy="31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43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Picture 8" descr="19_18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67" y="3053268"/>
            <a:ext cx="5173835" cy="31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6953453" y="1264012"/>
                <a:ext cx="3739661" cy="94045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sub>
                      </m:sSub>
                      <m:r>
                        <a:rPr lang="fi-FI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h𝑐</m:t>
                      </m:r>
                      <m:acc>
                        <m:accPr>
                          <m:chr m:val="̃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453" y="1264012"/>
                <a:ext cx="3739661" cy="9404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" descr="19_14_Figu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73" y="835636"/>
            <a:ext cx="4158637" cy="549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19_17_Figur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2" y="274197"/>
            <a:ext cx="4420158" cy="644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156930" y="4323963"/>
                <a:ext cx="12322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</a:rPr>
                  <a:t>(R branch)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930" y="4323963"/>
                <a:ext cx="1232260" cy="584775"/>
              </a:xfrm>
              <a:prstGeom prst="rect">
                <a:avLst/>
              </a:prstGeom>
              <a:blipFill>
                <a:blip r:embed="rId8"/>
                <a:stretch>
                  <a:fillRect l="-2970" b="-125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821285" y="4323963"/>
                <a:ext cx="11910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</a:rPr>
                  <a:t>(P branch)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85" y="4323963"/>
                <a:ext cx="1191032" cy="584775"/>
              </a:xfrm>
              <a:prstGeom prst="rect">
                <a:avLst/>
              </a:prstGeom>
              <a:blipFill>
                <a:blip r:embed="rId9"/>
                <a:stretch>
                  <a:fillRect l="-3077" b="-125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974895" y="3391144"/>
                <a:ext cx="12322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</a:rPr>
                  <a:t>(R branch)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895" y="3391144"/>
                <a:ext cx="1232260" cy="584775"/>
              </a:xfrm>
              <a:prstGeom prst="rect">
                <a:avLst/>
              </a:prstGeom>
              <a:blipFill>
                <a:blip r:embed="rId10"/>
                <a:stretch>
                  <a:fillRect l="-2475" b="-125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901656" y="3391143"/>
                <a:ext cx="11910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</a:rPr>
                  <a:t>(P branch)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656" y="3391143"/>
                <a:ext cx="1191032" cy="584775"/>
              </a:xfrm>
              <a:prstGeom prst="rect">
                <a:avLst/>
              </a:prstGeom>
              <a:blipFill>
                <a:blip r:embed="rId11"/>
                <a:stretch>
                  <a:fillRect l="-2551" b="-125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6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4715" y="400029"/>
            <a:ext cx="62323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(5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Study the zoom-in spectrum of carbon monoxide to the right.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Look at the formula of the Boltzmann distribution – what do the different terms signify in it?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Based on this, why does the intensity of the peaks of the spectrum first increase and then decrease when moving away from the center?</a:t>
            </a:r>
          </a:p>
          <a:p>
            <a:pPr marL="514350" indent="-514350">
              <a:buAutoNum type="arabicParenR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38" y="400029"/>
            <a:ext cx="5173835" cy="3104300"/>
          </a:xfrm>
          <a:prstGeom prst="rect">
            <a:avLst/>
          </a:prstGeom>
        </p:spPr>
      </p:pic>
      <p:pic>
        <p:nvPicPr>
          <p:cNvPr id="8" name="Picture 7" descr="19_18_Fig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38" y="3504329"/>
            <a:ext cx="5173835" cy="31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2039702" y="5159453"/>
                <a:ext cx="2942354" cy="109829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02" y="5159453"/>
                <a:ext cx="2942354" cy="109829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9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</TotalTime>
  <Words>420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The rotational constant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references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Partanen Lauri</dc:creator>
  <cp:lastModifiedBy>Partanen Lauri</cp:lastModifiedBy>
  <cp:revision>60</cp:revision>
  <dcterms:created xsi:type="dcterms:W3CDTF">2020-01-08T08:28:30Z</dcterms:created>
  <dcterms:modified xsi:type="dcterms:W3CDTF">2021-02-10T13:00:43Z</dcterms:modified>
</cp:coreProperties>
</file>