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9" r:id="rId2"/>
    <p:sldId id="260" r:id="rId3"/>
    <p:sldId id="292" r:id="rId4"/>
    <p:sldId id="294" r:id="rId5"/>
    <p:sldId id="293" r:id="rId6"/>
    <p:sldId id="284" r:id="rId7"/>
    <p:sldId id="295" r:id="rId8"/>
    <p:sldId id="267" r:id="rId9"/>
    <p:sldId id="288" r:id="rId10"/>
    <p:sldId id="287" r:id="rId11"/>
    <p:sldId id="285" r:id="rId12"/>
    <p:sldId id="286" r:id="rId13"/>
    <p:sldId id="289" r:id="rId14"/>
    <p:sldId id="290" r:id="rId15"/>
    <p:sldId id="296" r:id="rId16"/>
    <p:sldId id="291" r:id="rId17"/>
    <p:sldId id="298" r:id="rId18"/>
    <p:sldId id="297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1988-6278-4D05-AB5C-DE51146ABCB6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BAE4-CEBA-4330-99A7-75E162218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10.2.2021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6.gif"/><Relationship Id="rId5" Type="http://schemas.openxmlformats.org/officeDocument/2006/relationships/image" Target="../media/image10.png"/><Relationship Id="rId10" Type="http://schemas.openxmlformats.org/officeDocument/2006/relationships/image" Target="../media/image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0.gif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8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337" y="98371"/>
                <a:ext cx="5968377" cy="772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Work with your pair: (5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mins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514350" indent="-514350"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Sketch the potential energy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fi-FI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i-FI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i-FI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orbitals for the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hydrogenic</a:t>
                </a:r>
                <a:r>
                  <a:rPr lang="en-US" sz="2800" dirty="0">
                    <a:solidFill>
                      <a:schemeClr val="bg1"/>
                    </a:solidFill>
                  </a:rPr>
                  <a:t> atom.</a:t>
                </a:r>
              </a:p>
              <a:p>
                <a:pPr marL="514350" indent="-514350">
                  <a:buAutoNum type="arabicParenR"/>
                </a:pPr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Based on your drawing how do the energy levels of the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hydrogenic</a:t>
                </a:r>
                <a:r>
                  <a:rPr lang="en-US" sz="2800" dirty="0">
                    <a:solidFill>
                      <a:schemeClr val="bg1"/>
                    </a:solidFill>
                  </a:rPr>
                  <a:t> atoms behave?</a:t>
                </a: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7" y="98371"/>
                <a:ext cx="5968377" cy="7723461"/>
              </a:xfrm>
              <a:prstGeom prst="rect">
                <a:avLst/>
              </a:prstGeom>
              <a:blipFill>
                <a:blip r:embed="rId4"/>
                <a:stretch>
                  <a:fillRect l="-2145" t="-710" r="-81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843063" y="4658352"/>
                <a:ext cx="3538411" cy="914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i-FI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h𝑐</m:t>
                    </m:r>
                    <m:sSub>
                      <m:sSub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63" y="4658352"/>
                <a:ext cx="3538411" cy="9144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7" idx="0"/>
          </p:cNvCxnSpPr>
          <p:nvPr/>
        </p:nvCxnSpPr>
        <p:spPr>
          <a:xfrm flipV="1">
            <a:off x="3509304" y="5352292"/>
            <a:ext cx="320500" cy="423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486773" y="5775776"/>
                <a:ext cx="4045062" cy="74591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2400" dirty="0">
                    <a:solidFill>
                      <a:schemeClr val="tx1"/>
                    </a:solidFill>
                  </a:rPr>
                  <a:t>Rydbergin vakio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i-FI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i-FI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fi-FI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73" y="5775776"/>
                <a:ext cx="4045062" cy="745912"/>
              </a:xfrm>
              <a:prstGeom prst="roundRect">
                <a:avLst/>
              </a:prstGeom>
              <a:blipFill>
                <a:blip r:embed="rId6"/>
                <a:stretch>
                  <a:fillRect l="-1198"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486773" y="5775776"/>
                <a:ext cx="4481306" cy="74591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2400" dirty="0" err="1">
                    <a:solidFill>
                      <a:schemeClr val="tx1"/>
                    </a:solidFill>
                  </a:rPr>
                  <a:t>Rydbergin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:r>
                  <a:rPr lang="fi-FI" sz="2400" dirty="0" err="1">
                    <a:solidFill>
                      <a:schemeClr val="tx1"/>
                    </a:solidFill>
                  </a:rPr>
                  <a:t>constant</a:t>
                </a:r>
                <a:r>
                  <a:rPr lang="fi-FI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i-FI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i-FI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fi-FI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i-FI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p>
                          <m:sSupPr>
                            <m:ctrlP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fi-FI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bSup>
                          <m:sSubSupPr>
                            <m:ctrlP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i-FI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i-FI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73" y="5775776"/>
                <a:ext cx="4481306" cy="745912"/>
              </a:xfrm>
              <a:prstGeom prst="roundRect">
                <a:avLst/>
              </a:prstGeom>
              <a:blipFill>
                <a:blip r:embed="rId7"/>
                <a:stretch>
                  <a:fillRect l="-1081"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94" y="1582925"/>
            <a:ext cx="554632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>
            <a:stCxn id="21" idx="2"/>
          </p:cNvCxnSpPr>
          <p:nvPr/>
        </p:nvCxnSpPr>
        <p:spPr>
          <a:xfrm flipH="1">
            <a:off x="10360363" y="1426970"/>
            <a:ext cx="266982" cy="544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97669" y="595973"/>
            <a:ext cx="2859351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Here energy is no longer quantized!</a:t>
            </a:r>
          </a:p>
        </p:txBody>
      </p:sp>
      <p:pic>
        <p:nvPicPr>
          <p:cNvPr id="22" name="Picture 21" descr="20_02_Figur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94" y="159001"/>
            <a:ext cx="5546326" cy="653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837" y="692260"/>
            <a:ext cx="111059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values are allowed for the different quantum numbers of </a:t>
            </a:r>
            <a:r>
              <a:rPr lang="en-US" sz="2800" dirty="0" err="1">
                <a:solidFill>
                  <a:schemeClr val="bg1"/>
                </a:solidFill>
              </a:rPr>
              <a:t>hydrogenic</a:t>
            </a:r>
            <a:r>
              <a:rPr lang="en-US" sz="2800" dirty="0">
                <a:solidFill>
                  <a:schemeClr val="bg1"/>
                </a:solidFill>
              </a:rPr>
              <a:t> atoms?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physical information do the different quantum numbers give you about behavior of the electron?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How do you obtain the information if you know the relevant quantum number?</a:t>
            </a:r>
          </a:p>
        </p:txBody>
      </p:sp>
    </p:spTree>
    <p:extLst>
      <p:ext uri="{BB962C8B-B14F-4D97-AF65-F5344CB8AC3E}">
        <p14:creationId xmlns:p14="http://schemas.microsoft.com/office/powerpoint/2010/main" val="255343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412819" y="1220121"/>
                <a:ext cx="5260111" cy="67056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19" y="1220121"/>
                <a:ext cx="5260111" cy="6705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3"/>
              <p:cNvSpPr txBox="1">
                <a:spLocks/>
              </p:cNvSpPr>
              <p:nvPr/>
            </p:nvSpPr>
            <p:spPr>
              <a:xfrm>
                <a:off x="705600" y="3014669"/>
                <a:ext cx="7062892" cy="298713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Principal </a:t>
                </a:r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quantum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number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1,2,3</m:t>
                    </m:r>
                    <m:r>
                      <a:rPr lang="fi-FI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determines electronic energy</a:t>
                </a:r>
              </a:p>
              <a:p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Orbital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angular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momentum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quantum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number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fi-FI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=0,1,…, </m:t>
                    </m:r>
                    <m:r>
                      <a:rPr lang="fi-FI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determines the angular momentum of electrons.</a:t>
                </a:r>
              </a:p>
              <a:p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Magnetic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quantum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fi-FI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number</a:t>
                </a:r>
                <a:r>
                  <a:rPr lang="fi-FI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i-FI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i-FI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0,±1,±2,…,±</m:t>
                    </m:r>
                    <m:r>
                      <a:rPr lang="fi-FI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determines the z-component of the angular momentum of the electrons</a:t>
                </a:r>
              </a:p>
            </p:txBody>
          </p:sp>
        </mc:Choice>
        <mc:Fallback xmlns="">
          <p:sp>
            <p:nvSpPr>
              <p:cNvPr id="1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0" y="3014669"/>
                <a:ext cx="7062892" cy="2987136"/>
              </a:xfrm>
              <a:prstGeom prst="rect">
                <a:avLst/>
              </a:prstGeom>
              <a:blipFill>
                <a:blip r:embed="rId5"/>
                <a:stretch>
                  <a:fillRect l="-1554" t="-3469" r="-2850" b="-2020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130406" y="3050553"/>
                <a:ext cx="3538411" cy="914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i-FI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h𝑐</m:t>
                    </m:r>
                    <m:sSub>
                      <m:sSub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06" y="3050553"/>
                <a:ext cx="3538411" cy="914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8141555" y="4327615"/>
                <a:ext cx="3538411" cy="6574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i-FI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lang="fi-FI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555" y="4327615"/>
                <a:ext cx="3538411" cy="65746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130404" y="5347737"/>
                <a:ext cx="3538411" cy="6574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i-FI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i-FI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04" y="5347737"/>
                <a:ext cx="3538411" cy="6574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18_18_Figur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05" y="605591"/>
            <a:ext cx="2675313" cy="22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6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11" y="800774"/>
            <a:ext cx="3739219" cy="5187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4" y="800774"/>
            <a:ext cx="6863277" cy="51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Stop to think: The electron in He</a:t>
            </a:r>
            <a:r>
              <a:rPr lang="en-GB" sz="2800" baseline="30000" dirty="0">
                <a:solidFill>
                  <a:schemeClr val="bg1"/>
                </a:solidFill>
              </a:rPr>
              <a:t>+ </a:t>
            </a:r>
            <a:r>
              <a:rPr lang="en-GB" sz="2800" dirty="0">
                <a:solidFill>
                  <a:schemeClr val="bg1"/>
                </a:solidFill>
              </a:rPr>
              <a:t>has been excited to the M shell. What is the degeneracy of this shell?</a:t>
            </a:r>
            <a:endParaRPr lang="en-GB" sz="2800" baseline="30000" dirty="0">
              <a:solidFill>
                <a:schemeClr val="bg1"/>
              </a:solidFill>
            </a:endParaRPr>
          </a:p>
        </p:txBody>
      </p:sp>
      <p:sp>
        <p:nvSpPr>
          <p:cNvPr id="23" name="TPAnswers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600200"/>
            <a:ext cx="56388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Larger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Stop to think: The electron in He</a:t>
            </a:r>
            <a:r>
              <a:rPr lang="en-GB" sz="2800" baseline="30000" dirty="0">
                <a:solidFill>
                  <a:schemeClr val="bg1"/>
                </a:solidFill>
              </a:rPr>
              <a:t>+ </a:t>
            </a:r>
            <a:r>
              <a:rPr lang="en-GB" sz="2800" dirty="0">
                <a:solidFill>
                  <a:schemeClr val="bg1"/>
                </a:solidFill>
              </a:rPr>
              <a:t>has been excited to the M shell. What is the degeneracy of this shell?</a:t>
            </a:r>
            <a:endParaRPr lang="en-GB" sz="2800" baseline="30000" dirty="0">
              <a:solidFill>
                <a:schemeClr val="bg1"/>
              </a:solidFill>
            </a:endParaRPr>
          </a:p>
        </p:txBody>
      </p:sp>
      <p:sp>
        <p:nvSpPr>
          <p:cNvPr id="23" name="TPAnswers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600200"/>
            <a:ext cx="56388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fi-FI" dirty="0">
                <a:solidFill>
                  <a:srgbClr val="92D050"/>
                </a:solidFill>
              </a:rPr>
              <a:t>9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Larger</a:t>
            </a:r>
            <a:endParaRPr lang="fi-FI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0650" y="1600199"/>
                <a:ext cx="65246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>
                    <a:solidFill>
                      <a:schemeClr val="bg1"/>
                    </a:solidFill>
                  </a:rPr>
                  <a:t>Stop to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think</a:t>
                </a:r>
                <a:r>
                  <a:rPr lang="fi-FI" sz="2800" dirty="0">
                    <a:solidFill>
                      <a:schemeClr val="bg1"/>
                    </a:solidFill>
                  </a:rPr>
                  <a:t> 2.0: </a:t>
                </a:r>
              </a:p>
              <a:p>
                <a:pPr marL="514350" indent="-514350">
                  <a:buAutoNum type="alphaLcParenR"/>
                </a:pPr>
                <a:r>
                  <a:rPr lang="fi-FI" sz="2800" dirty="0" err="1">
                    <a:solidFill>
                      <a:schemeClr val="bg1"/>
                    </a:solidFill>
                  </a:rPr>
                  <a:t>What</a:t>
                </a:r>
                <a:r>
                  <a:rPr lang="fi-FI" sz="2800" dirty="0">
                    <a:solidFill>
                      <a:schemeClr val="bg1"/>
                    </a:solidFill>
                  </a:rPr>
                  <a:t> is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electrons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angular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momentum</a:t>
                </a:r>
                <a:r>
                  <a:rPr lang="fi-FI" sz="2800" dirty="0">
                    <a:solidFill>
                      <a:schemeClr val="bg1"/>
                    </a:solidFill>
                  </a:rPr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fi-FI" sz="2800" dirty="0" err="1">
                    <a:solidFill>
                      <a:schemeClr val="bg1"/>
                    </a:solidFill>
                  </a:rPr>
                  <a:t>Use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excercise</a:t>
                </a:r>
                <a:r>
                  <a:rPr lang="fi-FI" sz="2800" dirty="0">
                    <a:solidFill>
                      <a:schemeClr val="bg1"/>
                    </a:solidFill>
                  </a:rPr>
                  <a:t> to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determine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degeneracy</a:t>
                </a:r>
                <a:r>
                  <a:rPr lang="fi-FI" sz="2800" dirty="0">
                    <a:solidFill>
                      <a:schemeClr val="bg1"/>
                    </a:solidFill>
                  </a:rPr>
                  <a:t> of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the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shell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corresponding</a:t>
                </a:r>
                <a:r>
                  <a:rPr lang="fi-FI" sz="2800" dirty="0">
                    <a:solidFill>
                      <a:schemeClr val="bg1"/>
                    </a:solidFill>
                  </a:rPr>
                  <a:t> to a general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quantum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:r>
                  <a:rPr lang="fi-FI" sz="2800" dirty="0" err="1">
                    <a:solidFill>
                      <a:schemeClr val="bg1"/>
                    </a:solidFill>
                  </a:rPr>
                  <a:t>number</a:t>
                </a:r>
                <a:r>
                  <a:rPr lang="fi-FI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50" y="1600199"/>
                <a:ext cx="6524625" cy="2677656"/>
              </a:xfrm>
              <a:prstGeom prst="rect">
                <a:avLst/>
              </a:prstGeom>
              <a:blipFill>
                <a:blip r:embed="rId5"/>
                <a:stretch>
                  <a:fillRect l="-1963" t="-2045" b="-545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5200650" y="4965349"/>
                <a:ext cx="3538411" cy="6574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i-FI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lang="fi-FI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i-FI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fi-FI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50" y="4965349"/>
                <a:ext cx="3538411" cy="65746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4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7837" y="692260"/>
            <a:ext cx="10467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Use the surrounding figures to summarize the key features of </a:t>
            </a:r>
            <a:r>
              <a:rPr lang="en-US" sz="2800" dirty="0" err="1">
                <a:solidFill>
                  <a:schemeClr val="bg1"/>
                </a:solidFill>
              </a:rPr>
              <a:t>hydrogenic</a:t>
            </a:r>
            <a:r>
              <a:rPr lang="en-US" sz="2800" dirty="0">
                <a:solidFill>
                  <a:schemeClr val="bg1"/>
                </a:solidFill>
              </a:rPr>
              <a:t> s-orbitals</a:t>
            </a:r>
          </a:p>
        </p:txBody>
      </p:sp>
      <p:pic>
        <p:nvPicPr>
          <p:cNvPr id="17" name="Picture 16" descr="20_02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41" y="2217016"/>
            <a:ext cx="2802692" cy="464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35" y="2217017"/>
            <a:ext cx="2015206" cy="4641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28" y="2217016"/>
            <a:ext cx="4875907" cy="464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7838" y="692260"/>
            <a:ext cx="6722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(10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Define the radial distribution function and interpret it physically.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Based on the picture to the left, sketch the radial distribution functions of 2s and 2p orbitals.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3" y="3455460"/>
            <a:ext cx="5422033" cy="3402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01" y="3064"/>
            <a:ext cx="3820999" cy="68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5314C9-CD8B-43AF-A964-8F64D981B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52" y="-3064"/>
            <a:ext cx="466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7837" y="692260"/>
            <a:ext cx="104678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Compare the s and p-orbitals of a </a:t>
            </a:r>
            <a:r>
              <a:rPr lang="en-US" sz="2800" dirty="0" err="1">
                <a:solidFill>
                  <a:schemeClr val="bg1"/>
                </a:solidFill>
              </a:rPr>
              <a:t>hydrogenic</a:t>
            </a:r>
            <a:r>
              <a:rPr lang="en-US" sz="2800" dirty="0">
                <a:solidFill>
                  <a:schemeClr val="bg1"/>
                </a:solidFill>
              </a:rPr>
              <a:t> atom. 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Write down at least one question regarding </a:t>
            </a:r>
            <a:r>
              <a:rPr lang="en-US" sz="2800" dirty="0" err="1">
                <a:solidFill>
                  <a:schemeClr val="bg1"/>
                </a:solidFill>
              </a:rPr>
              <a:t>hydrogenic</a:t>
            </a:r>
            <a:r>
              <a:rPr lang="en-US" sz="2800" dirty="0">
                <a:solidFill>
                  <a:schemeClr val="bg1"/>
                </a:solidFill>
              </a:rPr>
              <a:t> atoms that has remained unclear.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6883" y="2772752"/>
                <a:ext cx="4304192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2,1,</m:t>
                                  </m:r>
                                  <m:r>
                                    <a:rPr lang="fi-FI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2,1,</m:t>
                                  </m:r>
                                  <m:r>
                                    <a:rPr lang="fi-FI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83" y="2772752"/>
                <a:ext cx="4304192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3444" y="3759711"/>
                <a:ext cx="4313809" cy="850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i-FI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2,1,</m:t>
                                  </m:r>
                                  <m:r>
                                    <a:rPr lang="fi-FI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2,1,</m:t>
                                  </m:r>
                                  <m:r>
                                    <a:rPr lang="fi-FI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i-FI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44" y="3759711"/>
                <a:ext cx="4313809" cy="850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5" y="2183097"/>
            <a:ext cx="4231889" cy="43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98" y="2183098"/>
            <a:ext cx="2296624" cy="4363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349773" y="5201793"/>
                <a:ext cx="3538411" cy="914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i-FI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fi-FI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h𝑐</m:t>
                    </m:r>
                    <m:sSub>
                      <m:sSubPr>
                        <m:ctrlP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i-FI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i-FI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73" y="5201793"/>
                <a:ext cx="3538411" cy="9144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4713" y="931190"/>
            <a:ext cx="1140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Stop and think: (2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What is a </a:t>
            </a:r>
            <a:r>
              <a:rPr lang="en-US" sz="2800" dirty="0" err="1">
                <a:solidFill>
                  <a:schemeClr val="bg1"/>
                </a:solidFill>
              </a:rPr>
              <a:t>hydrogenic</a:t>
            </a:r>
            <a:r>
              <a:rPr lang="en-US" sz="2800" dirty="0">
                <a:solidFill>
                  <a:schemeClr val="bg1"/>
                </a:solidFill>
              </a:rPr>
              <a:t> atom? Based on your readings draw as accurate a representation of the hydrogen atom as you can on the Post-It.</a:t>
            </a:r>
          </a:p>
        </p:txBody>
      </p:sp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ounded Rectangle 12"/>
          <p:cNvSpPr/>
          <p:nvPr/>
        </p:nvSpPr>
        <p:spPr>
          <a:xfrm>
            <a:off x="4373729" y="3209911"/>
            <a:ext cx="3540889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123222" y="3167627"/>
            <a:ext cx="3249786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276" y="3209911"/>
            <a:ext cx="3144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Find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out 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system’s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Hamiltonian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operator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(</a:t>
            </a:r>
            <a:r>
              <a:rPr lang="fi-FI" sz="2400" dirty="0" err="1">
                <a:latin typeface="Cambria Math" pitchFamily="18" charset="0"/>
                <a:ea typeface="Cambria Math" pitchFamily="18" charset="0"/>
              </a:rPr>
              <a:t>approximations</a:t>
            </a:r>
            <a:r>
              <a:rPr lang="fi-FI" sz="2400" dirty="0">
                <a:latin typeface="Cambria Math" pitchFamily="18" charset="0"/>
                <a:ea typeface="Cambria Math" pitchFamily="18" charset="0"/>
              </a:rPr>
              <a:t> etc.)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3316635" y="3562581"/>
            <a:ext cx="1133672" cy="48853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20940" y="3209911"/>
            <a:ext cx="349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Solve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eigenfunctions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Hamiltonian</a:t>
            </a:r>
            <a:r>
              <a:rPr lang="fi-FI" sz="2400" dirty="0"/>
              <a:t> to </a:t>
            </a:r>
            <a:r>
              <a:rPr lang="fi-FI" sz="2400" dirty="0" err="1"/>
              <a:t>obtain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wavefunction</a:t>
            </a:r>
            <a:r>
              <a:rPr lang="fi-FI" sz="2400" dirty="0"/>
              <a:t> </a:t>
            </a:r>
            <a:r>
              <a:rPr lang="el-GR" sz="2400" i="1" dirty="0"/>
              <a:t>ψ</a:t>
            </a:r>
            <a:endParaRPr lang="en-GB" sz="2400" dirty="0"/>
          </a:p>
        </p:txBody>
      </p:sp>
      <p:sp>
        <p:nvSpPr>
          <p:cNvPr id="10" name="Down Arrow 9"/>
          <p:cNvSpPr/>
          <p:nvPr/>
        </p:nvSpPr>
        <p:spPr>
          <a:xfrm rot="16200000">
            <a:off x="7746844" y="3562581"/>
            <a:ext cx="1133672" cy="488534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2"/>
          <p:cNvSpPr/>
          <p:nvPr/>
        </p:nvSpPr>
        <p:spPr>
          <a:xfrm>
            <a:off x="8755145" y="3196216"/>
            <a:ext cx="3021726" cy="12879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7844" y="3240012"/>
            <a:ext cx="3021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wavefunction</a:t>
            </a:r>
            <a:r>
              <a:rPr lang="fi-FI" sz="2400" dirty="0"/>
              <a:t> to </a:t>
            </a:r>
            <a:r>
              <a:rPr lang="fi-FI" sz="2400" dirty="0" err="1"/>
              <a:t>calculate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desired</a:t>
            </a:r>
            <a:r>
              <a:rPr lang="fi-FI" sz="2400" dirty="0"/>
              <a:t> </a:t>
            </a:r>
            <a:r>
              <a:rPr lang="fi-FI" sz="2400" dirty="0" err="1"/>
              <a:t>properties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3222" y="351665"/>
            <a:ext cx="10781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In </a:t>
            </a:r>
            <a:r>
              <a:rPr lang="fi-FI" sz="2800" dirty="0" err="1">
                <a:solidFill>
                  <a:schemeClr val="bg1"/>
                </a:solidFill>
              </a:rPr>
              <a:t>hydrogenic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atoms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there</a:t>
            </a:r>
            <a:r>
              <a:rPr lang="fi-FI" sz="2800" dirty="0">
                <a:solidFill>
                  <a:schemeClr val="bg1"/>
                </a:solidFill>
              </a:rPr>
              <a:t> is </a:t>
            </a:r>
            <a:r>
              <a:rPr lang="fi-FI" sz="2800" dirty="0" err="1">
                <a:solidFill>
                  <a:schemeClr val="bg1"/>
                </a:solidFill>
              </a:rPr>
              <a:t>one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positively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charged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nucleus</a:t>
            </a:r>
            <a:r>
              <a:rPr lang="fi-FI" sz="2800" dirty="0">
                <a:solidFill>
                  <a:schemeClr val="bg1"/>
                </a:solidFill>
              </a:rPr>
              <a:t> and </a:t>
            </a:r>
            <a:r>
              <a:rPr lang="fi-FI" sz="2800" dirty="0" err="1">
                <a:solidFill>
                  <a:schemeClr val="bg1"/>
                </a:solidFill>
              </a:rPr>
              <a:t>one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electron</a:t>
            </a:r>
            <a:r>
              <a:rPr lang="fi-FI" sz="2800" dirty="0">
                <a:solidFill>
                  <a:schemeClr val="bg1"/>
                </a:solidFill>
              </a:rPr>
              <a:t>. </a:t>
            </a:r>
          </a:p>
          <a:p>
            <a:endParaRPr lang="fi-FI" sz="2800" dirty="0">
              <a:solidFill>
                <a:schemeClr val="bg1"/>
              </a:solidFill>
            </a:endParaRPr>
          </a:p>
          <a:p>
            <a:r>
              <a:rPr lang="fi-FI" sz="2800" dirty="0" err="1">
                <a:solidFill>
                  <a:schemeClr val="bg1"/>
                </a:solidFill>
              </a:rPr>
              <a:t>Let’s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solve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SE for </a:t>
            </a:r>
            <a:r>
              <a:rPr lang="fi-FI" sz="2800" dirty="0" err="1">
                <a:solidFill>
                  <a:schemeClr val="bg1"/>
                </a:solidFill>
              </a:rPr>
              <a:t>these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systems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following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our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foolproof</a:t>
            </a:r>
            <a:r>
              <a:rPr lang="fi-FI" sz="2800" dirty="0">
                <a:solidFill>
                  <a:schemeClr val="bg1"/>
                </a:solidFill>
              </a:rPr>
              <a:t> formula: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0448" y="899649"/>
                <a:ext cx="11402568" cy="5338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Work with your pair: (5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mins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</a:rPr>
                  <a:t>: </a:t>
                </a:r>
              </a:p>
              <a:p>
                <a:pPr marL="514350" indent="-514350"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How do the positive nucleus and electron interact in a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hydrogenic</a:t>
                </a:r>
                <a:r>
                  <a:rPr lang="en-US" sz="2800" dirty="0">
                    <a:solidFill>
                      <a:schemeClr val="bg1"/>
                    </a:solidFill>
                  </a:rPr>
                  <a:t> atom? </a:t>
                </a:r>
              </a:p>
              <a:p>
                <a:pPr marL="514350" indent="-514350">
                  <a:buAutoNum type="arabicParenR"/>
                </a:pPr>
                <a:r>
                  <a:rPr lang="en-US" sz="2800" dirty="0">
                    <a:solidFill>
                      <a:schemeClr val="bg1"/>
                    </a:solidFill>
                  </a:rPr>
                  <a:t>What is the form of the potential energy? </a:t>
                </a:r>
              </a:p>
              <a:p>
                <a:pPr marL="514350" indent="-514350">
                  <a:buAutoNum type="arabicParenR"/>
                </a:pPr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8" y="899649"/>
                <a:ext cx="11402568" cy="5338962"/>
              </a:xfrm>
              <a:prstGeom prst="rect">
                <a:avLst/>
              </a:prstGeom>
              <a:blipFill>
                <a:blip r:embed="rId4"/>
                <a:stretch>
                  <a:fillRect l="-1122" t="-114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16" y="2817777"/>
            <a:ext cx="3875160" cy="3299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17038" y="5622732"/>
                <a:ext cx="123521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𝑍𝑒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38" y="5622732"/>
                <a:ext cx="1235210" cy="369332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32592" y="3449659"/>
                <a:ext cx="111006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b="0" i="0" dirty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92" y="3449659"/>
                <a:ext cx="1110066" cy="369332"/>
              </a:xfrm>
              <a:prstGeom prst="rect">
                <a:avLst/>
              </a:prstGeom>
              <a:blipFill>
                <a:blip r:embed="rId7"/>
                <a:stretch>
                  <a:fillRect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8418858" y="4934060"/>
            <a:ext cx="915785" cy="688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6987625" y="3818991"/>
            <a:ext cx="358175" cy="143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98689" y="4108243"/>
            <a:ext cx="619125" cy="659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87361" y="4205832"/>
                <a:ext cx="350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361" y="4205832"/>
                <a:ext cx="3500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2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9875" y="769808"/>
                <a:ext cx="11402568" cy="361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Stop to think (2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mins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arenR" startAt="3"/>
                </a:pPr>
                <a:r>
                  <a:rPr lang="en-US" sz="2800" dirty="0">
                    <a:solidFill>
                      <a:schemeClr val="bg1"/>
                    </a:solidFill>
                  </a:rPr>
                  <a:t>Identify the different terms in the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hydrogenic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schrödinger</a:t>
                </a:r>
                <a:r>
                  <a:rPr lang="en-US" sz="2800" dirty="0">
                    <a:solidFill>
                      <a:schemeClr val="bg1"/>
                    </a:solidFill>
                  </a:rPr>
                  <a:t> equation:</a:t>
                </a: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fi-FI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sz="2800" dirty="0"/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5" y="769808"/>
                <a:ext cx="11402568" cy="3615413"/>
              </a:xfrm>
              <a:prstGeom prst="rect">
                <a:avLst/>
              </a:prstGeom>
              <a:blipFill>
                <a:blip r:embed="rId4"/>
                <a:stretch>
                  <a:fillRect l="-1123" t="-151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25" y="3659046"/>
            <a:ext cx="723621" cy="771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4821" y="3941566"/>
            <a:ext cx="2208703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Kinetic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energy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electron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1742" y="3941566"/>
            <a:ext cx="2208703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Kinetic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energy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nucleus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3039173" y="3572759"/>
            <a:ext cx="204690" cy="3688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5366094" y="3659046"/>
            <a:ext cx="7184" cy="2825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49915" y="3941566"/>
            <a:ext cx="2208703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Potential energy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7514507" y="3572759"/>
            <a:ext cx="339760" cy="3688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4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TPQuestion"/>
          <p:cNvSpPr>
            <a:spLocks noGrp="1"/>
          </p:cNvSpPr>
          <p:nvPr>
            <p:ph type="title"/>
          </p:nvPr>
        </p:nvSpPr>
        <p:spPr>
          <a:xfrm>
            <a:off x="505053" y="354601"/>
            <a:ext cx="11410508" cy="108554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I Solution of the 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hydrogenic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 atom 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76471" y="3489855"/>
                <a:ext cx="4452268" cy="9144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fi-FI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fi-FI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fi-FI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fi-FI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fi-FI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fi-F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fi-F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sSub>
                        <m:sSubPr>
                          <m:ctrlP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fi-F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fi-F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d>
                        <m:dPr>
                          <m:ctrlP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1" y="3489855"/>
                <a:ext cx="4452268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913191" y="1546726"/>
                <a:ext cx="7701710" cy="9144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i-FI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fi-FI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fi-FI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fi-FI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191" y="1546726"/>
                <a:ext cx="7701710" cy="9144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3265043" y="2726916"/>
            <a:ext cx="791722" cy="48474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7326938" y="2726916"/>
            <a:ext cx="791722" cy="48474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cxnSpLocks/>
            <a:stCxn id="26" idx="0"/>
            <a:endCxn id="12" idx="2"/>
          </p:cNvCxnSpPr>
          <p:nvPr/>
        </p:nvCxnSpPr>
        <p:spPr>
          <a:xfrm flipV="1">
            <a:off x="1654969" y="4404255"/>
            <a:ext cx="1247636" cy="28548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4895" y="4689736"/>
            <a:ext cx="3220148" cy="5572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Movement of the </a:t>
            </a:r>
            <a:r>
              <a:rPr lang="en-GB" dirty="0" err="1">
                <a:solidFill>
                  <a:schemeClr val="tx1"/>
                </a:solidFill>
              </a:rPr>
              <a:t>center</a:t>
            </a:r>
            <a:r>
              <a:rPr lang="en-GB" dirty="0">
                <a:solidFill>
                  <a:schemeClr val="tx1"/>
                </a:solidFill>
              </a:rPr>
              <a:t> of mass (</a:t>
            </a:r>
            <a:r>
              <a:rPr lang="en-GB" dirty="0" err="1">
                <a:solidFill>
                  <a:schemeClr val="tx1"/>
                </a:solidFill>
              </a:rPr>
              <a:t>c.m</a:t>
            </a:r>
            <a:r>
              <a:rPr lang="en-GB" dirty="0">
                <a:solidFill>
                  <a:schemeClr val="tx1"/>
                </a:solidFill>
              </a:rPr>
              <a:t>.) through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5764428" y="3489855"/>
                <a:ext cx="5877014" cy="9144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i-FI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sSup>
                      <m:sSupPr>
                        <m:ctrlPr>
                          <a:rPr lang="fi-FI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fi-FI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i-FI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fi-FI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i-FI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i-FI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i-FI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i-FI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i-FI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28" y="3489855"/>
                <a:ext cx="5877014" cy="9144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12275" y="2726916"/>
            <a:ext cx="3186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>
                <a:solidFill>
                  <a:schemeClr val="bg1"/>
                </a:solidFill>
              </a:rPr>
              <a:t>Separation</a:t>
            </a:r>
            <a:r>
              <a:rPr lang="fi-FI" sz="2400" dirty="0">
                <a:solidFill>
                  <a:schemeClr val="bg1"/>
                </a:solidFill>
              </a:rPr>
              <a:t> of </a:t>
            </a:r>
            <a:r>
              <a:rPr lang="fi-FI" sz="2400" dirty="0" err="1">
                <a:solidFill>
                  <a:schemeClr val="bg1"/>
                </a:solidFill>
              </a:rPr>
              <a:t>variables</a:t>
            </a:r>
            <a:r>
              <a:rPr lang="fi-FI" sz="2400" dirty="0">
                <a:solidFill>
                  <a:schemeClr val="bg1"/>
                </a:solidFill>
              </a:rPr>
              <a:t> I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293813" y="4597688"/>
            <a:ext cx="791722" cy="48474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10355708" y="4597688"/>
            <a:ext cx="791722" cy="48474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326938" y="4669905"/>
            <a:ext cx="2755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</a:rPr>
              <a:t>Separation</a:t>
            </a:r>
            <a:r>
              <a:rPr lang="fi-FI" sz="2000" dirty="0">
                <a:solidFill>
                  <a:schemeClr val="bg1"/>
                </a:solidFill>
              </a:rPr>
              <a:t> of </a:t>
            </a:r>
            <a:r>
              <a:rPr lang="fi-FI" sz="2000" dirty="0" err="1">
                <a:solidFill>
                  <a:schemeClr val="bg1"/>
                </a:solidFill>
              </a:rPr>
              <a:t>variables</a:t>
            </a:r>
            <a:r>
              <a:rPr lang="fi-FI" sz="2000" dirty="0">
                <a:solidFill>
                  <a:schemeClr val="bg1"/>
                </a:solidFill>
              </a:rPr>
              <a:t> II</a:t>
            </a:r>
            <a:endParaRPr lang="en-GB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4407330" y="5275863"/>
                <a:ext cx="3686873" cy="62803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i-FI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𝑟𝑅</m:t>
                      </m:r>
                      <m:d>
                        <m:dPr>
                          <m:ctrlPr>
                            <a:rPr lang="fi-FI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i-FI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i-FI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fi-FI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𝑟𝑅</m:t>
                      </m:r>
                      <m:d>
                        <m:dPr>
                          <m:ctrlP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i-FI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𝑟𝑅</m:t>
                      </m:r>
                      <m:r>
                        <a:rPr lang="fi-FI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i-FI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30" y="5275863"/>
                <a:ext cx="3686873" cy="62803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8702935" y="5255888"/>
                <a:ext cx="3183875" cy="64800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i-FI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935" y="5255888"/>
                <a:ext cx="3183875" cy="64800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5" idx="2"/>
            <a:endCxn id="27" idx="0"/>
          </p:cNvCxnSpPr>
          <p:nvPr/>
        </p:nvCxnSpPr>
        <p:spPr>
          <a:xfrm flipH="1">
            <a:off x="8702935" y="3305124"/>
            <a:ext cx="1411369" cy="18473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8313046" y="2628389"/>
            <a:ext cx="3602515" cy="6767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Movement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electron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with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respec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nucleus</a:t>
            </a:r>
            <a:r>
              <a:rPr lang="fi-FI" dirty="0">
                <a:solidFill>
                  <a:schemeClr val="tx1"/>
                </a:solidFill>
              </a:rPr>
              <a:t> (</a:t>
            </a:r>
            <a:r>
              <a:rPr lang="fi-FI" dirty="0" err="1">
                <a:solidFill>
                  <a:schemeClr val="tx1"/>
                </a:solidFill>
              </a:rPr>
              <a:t>spherical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coordinates</a:t>
            </a:r>
            <a:r>
              <a:rPr lang="en-GB" dirty="0">
                <a:solidFill>
                  <a:schemeClr val="tx1"/>
                </a:solidFill>
              </a:rPr>
              <a:t>)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stCxn id="37" idx="0"/>
            <a:endCxn id="32" idx="1"/>
          </p:cNvCxnSpPr>
          <p:nvPr/>
        </p:nvCxnSpPr>
        <p:spPr>
          <a:xfrm flipV="1">
            <a:off x="2557876" y="5589878"/>
            <a:ext cx="1849454" cy="44435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89814" y="6034228"/>
            <a:ext cx="3136123" cy="6558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SE for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distance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between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electron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nucleus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39" idx="0"/>
            <a:endCxn id="32" idx="2"/>
          </p:cNvCxnSpPr>
          <p:nvPr/>
        </p:nvCxnSpPr>
        <p:spPr>
          <a:xfrm flipH="1" flipV="1">
            <a:off x="6250767" y="5903893"/>
            <a:ext cx="222801" cy="21121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5128739" y="6115112"/>
                <a:ext cx="2689657" cy="6558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i-FI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fi-FI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fi-FI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fi-FI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i-FI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39" y="6115112"/>
                <a:ext cx="2689657" cy="6558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41" idx="0"/>
            <a:endCxn id="33" idx="2"/>
          </p:cNvCxnSpPr>
          <p:nvPr/>
        </p:nvCxnSpPr>
        <p:spPr>
          <a:xfrm flipV="1">
            <a:off x="9813509" y="5903893"/>
            <a:ext cx="481364" cy="21121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479588" y="6115112"/>
            <a:ext cx="2667842" cy="6558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SE for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orientation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the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electron</a:t>
            </a:r>
            <a:r>
              <a:rPr lang="fi-FI" dirty="0">
                <a:solidFill>
                  <a:schemeClr val="tx1"/>
                </a:solidFill>
              </a:rPr>
              <a:t> and </a:t>
            </a:r>
            <a:r>
              <a:rPr lang="fi-FI" dirty="0" err="1">
                <a:solidFill>
                  <a:schemeClr val="tx1"/>
                </a:solidFill>
              </a:rPr>
              <a:t>nucleus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5" y="3155086"/>
            <a:ext cx="2743200" cy="2743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" y="2822047"/>
            <a:ext cx="3029988" cy="38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 animBg="1"/>
      <p:bldP spid="33" grpId="0" animBg="1"/>
      <p:bldP spid="35" grpId="0" animBg="1"/>
      <p:bldP spid="35" grpId="1" animBg="1"/>
      <p:bldP spid="37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09875" y="769808"/>
            <a:ext cx="1140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Stop to think (2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1) Based on the second separation of variables in the previous slide, what general form must the </a:t>
            </a:r>
            <a:r>
              <a:rPr lang="en-US" sz="2800" dirty="0" err="1">
                <a:solidFill>
                  <a:schemeClr val="bg1"/>
                </a:solidFill>
              </a:rPr>
              <a:t>hydrogenic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 possess? </a:t>
            </a:r>
          </a:p>
          <a:p>
            <a:r>
              <a:rPr lang="en-US" sz="2800" dirty="0">
                <a:solidFill>
                  <a:schemeClr val="bg1"/>
                </a:solidFill>
              </a:rPr>
              <a:t>2) How many quantum numbers are needed to specify it? </a:t>
            </a:r>
          </a:p>
          <a:p>
            <a:r>
              <a:rPr lang="en-US" sz="2800" dirty="0">
                <a:solidFill>
                  <a:schemeClr val="bg1"/>
                </a:solidFill>
              </a:rPr>
              <a:t>3) What do the different quantum numbers tell about the </a:t>
            </a:r>
            <a:r>
              <a:rPr lang="en-US" sz="2800" dirty="0" err="1">
                <a:solidFill>
                  <a:schemeClr val="bg1"/>
                </a:solidFill>
              </a:rPr>
              <a:t>wavefunction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AutoNum type="arabicParenR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0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96552" y="2393040"/>
                <a:ext cx="6683750" cy="86311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𝑟𝑅</m:t>
                      </m:r>
                      <m:d>
                        <m:dPr>
                          <m:ctrlP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i-FI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fi-FI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i-FI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i-FI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i-FI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fi-FI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i-FI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fi-FI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fi-FI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𝑟𝑅</m:t>
                      </m:r>
                      <m:d>
                        <m:dPr>
                          <m:ctrlP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i-FI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𝐸𝑟𝑅</m:t>
                      </m:r>
                      <m:r>
                        <a:rPr lang="fi-FI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i-FI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52" y="2393040"/>
                <a:ext cx="6683750" cy="8631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8106936" y="2388567"/>
                <a:ext cx="3799505" cy="86311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i-FI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i-FI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936" y="2388567"/>
                <a:ext cx="3799505" cy="8631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6552" y="1649330"/>
            <a:ext cx="1194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solidFill>
                  <a:schemeClr val="bg1"/>
                </a:solidFill>
              </a:rPr>
              <a:t>Following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separation</a:t>
            </a:r>
            <a:r>
              <a:rPr lang="fi-FI" sz="2800" dirty="0">
                <a:solidFill>
                  <a:schemeClr val="bg1"/>
                </a:solidFill>
              </a:rPr>
              <a:t>,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wavefunction</a:t>
            </a:r>
            <a:r>
              <a:rPr lang="fi-FI" sz="2800" dirty="0">
                <a:solidFill>
                  <a:schemeClr val="bg1"/>
                </a:solidFill>
              </a:rPr>
              <a:t> is a </a:t>
            </a:r>
            <a:r>
              <a:rPr lang="fi-FI" sz="2800" dirty="0" err="1">
                <a:solidFill>
                  <a:schemeClr val="bg1"/>
                </a:solidFill>
              </a:rPr>
              <a:t>product</a:t>
            </a:r>
            <a:r>
              <a:rPr lang="fi-FI" sz="2800" dirty="0">
                <a:solidFill>
                  <a:schemeClr val="bg1"/>
                </a:solidFill>
              </a:rPr>
              <a:t> of a </a:t>
            </a:r>
            <a:r>
              <a:rPr lang="fi-FI" sz="2800" dirty="0" err="1">
                <a:solidFill>
                  <a:schemeClr val="bg1"/>
                </a:solidFill>
              </a:rPr>
              <a:t>radial</a:t>
            </a:r>
            <a:r>
              <a:rPr lang="fi-FI" sz="2800" dirty="0">
                <a:solidFill>
                  <a:schemeClr val="bg1"/>
                </a:solidFill>
              </a:rPr>
              <a:t> and </a:t>
            </a:r>
            <a:r>
              <a:rPr lang="fi-FI" sz="2800" dirty="0" err="1">
                <a:solidFill>
                  <a:schemeClr val="bg1"/>
                </a:solidFill>
              </a:rPr>
              <a:t>spherical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part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746577" y="3930041"/>
                <a:ext cx="5260111" cy="67056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577" y="3930041"/>
                <a:ext cx="5260111" cy="6705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8" idx="0"/>
            <a:endCxn id="5" idx="2"/>
          </p:cNvCxnSpPr>
          <p:nvPr/>
        </p:nvCxnSpPr>
        <p:spPr>
          <a:xfrm flipV="1">
            <a:off x="7376633" y="3251683"/>
            <a:ext cx="2630056" cy="67835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  <a:endCxn id="8" idx="0"/>
          </p:cNvCxnSpPr>
          <p:nvPr/>
        </p:nvCxnSpPr>
        <p:spPr>
          <a:xfrm>
            <a:off x="3538427" y="3256156"/>
            <a:ext cx="3838206" cy="67388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0"/>
          </p:cNvCxnSpPr>
          <p:nvPr/>
        </p:nvCxnSpPr>
        <p:spPr>
          <a:xfrm flipH="1" flipV="1">
            <a:off x="5910147" y="4510189"/>
            <a:ext cx="1993260" cy="764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579314" y="5274493"/>
            <a:ext cx="464818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3 </a:t>
            </a:r>
            <a:r>
              <a:rPr lang="fi-FI" sz="2400" dirty="0" err="1">
                <a:solidFill>
                  <a:schemeClr val="tx1"/>
                </a:solidFill>
              </a:rPr>
              <a:t>quantum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numbers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determine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the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shape</a:t>
            </a:r>
            <a:r>
              <a:rPr lang="fi-FI" sz="2400" dirty="0">
                <a:solidFill>
                  <a:schemeClr val="tx1"/>
                </a:solidFill>
              </a:rPr>
              <a:t> of </a:t>
            </a:r>
            <a:r>
              <a:rPr lang="fi-FI" sz="2400" dirty="0" err="1">
                <a:solidFill>
                  <a:schemeClr val="tx1"/>
                </a:solidFill>
              </a:rPr>
              <a:t>the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wavefunction</a:t>
            </a:r>
            <a:r>
              <a:rPr lang="fi-FI" sz="2400" dirty="0">
                <a:solidFill>
                  <a:schemeClr val="tx1"/>
                </a:solidFill>
              </a:rPr>
              <a:t>!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707465" y="4510189"/>
            <a:ext cx="195942" cy="764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7903407" y="4510189"/>
            <a:ext cx="636795" cy="764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96552" y="307185"/>
            <a:ext cx="10030947" cy="123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II: </a:t>
            </a:r>
            <a:r>
              <a:rPr lang="fi-FI" sz="28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Wavefunctions</a:t>
            </a:r>
            <a:r>
              <a:rPr lang="fi-FI" sz="28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for </a:t>
            </a:r>
            <a:r>
              <a:rPr lang="fi-FI" sz="28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the</a:t>
            </a:r>
            <a:r>
              <a:rPr lang="fi-FI" sz="28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fi-FI" sz="28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hydrogenic</a:t>
            </a:r>
            <a:r>
              <a:rPr lang="fi-FI" sz="28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fi-FI" sz="2800" dirty="0" err="1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atom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9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839788" y="2004549"/>
                <a:ext cx="5157787" cy="8239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i-FI" dirty="0" err="1">
                    <a:solidFill>
                      <a:schemeClr val="bg1"/>
                    </a:solidFill>
                  </a:rPr>
                  <a:t>Radial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part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2004549"/>
                <a:ext cx="5157787" cy="823912"/>
              </a:xfrm>
              <a:prstGeom prst="rect">
                <a:avLst/>
              </a:prstGeom>
              <a:blipFill>
                <a:blip r:embed="rId4"/>
                <a:stretch>
                  <a:fillRect l="-2482" t="-1185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/>
          <p:cNvSpPr txBox="1">
            <a:spLocks/>
          </p:cNvSpPr>
          <p:nvPr/>
        </p:nvSpPr>
        <p:spPr>
          <a:xfrm>
            <a:off x="836244" y="2984577"/>
            <a:ext cx="5157787" cy="12528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err="1">
                <a:solidFill>
                  <a:schemeClr val="bg1"/>
                </a:solidFill>
              </a:rPr>
              <a:t>Describes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how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wavefunction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changes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when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distance</a:t>
            </a:r>
            <a:r>
              <a:rPr lang="fi-FI" sz="2400" dirty="0">
                <a:solidFill>
                  <a:schemeClr val="bg1"/>
                </a:solidFill>
              </a:rPr>
              <a:t> to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nucleus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increases</a:t>
            </a:r>
            <a:endParaRPr lang="fi-FI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4"/>
              <p:cNvSpPr txBox="1">
                <a:spLocks/>
              </p:cNvSpPr>
              <p:nvPr/>
            </p:nvSpPr>
            <p:spPr>
              <a:xfrm>
                <a:off x="6172200" y="2004549"/>
                <a:ext cx="5183188" cy="8239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i-FI" dirty="0" err="1">
                    <a:solidFill>
                      <a:schemeClr val="bg1"/>
                    </a:solidFill>
                  </a:rPr>
                  <a:t>Angular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:r>
                  <a:rPr lang="fi-FI" dirty="0" err="1">
                    <a:solidFill>
                      <a:schemeClr val="bg1"/>
                    </a:solidFill>
                  </a:rPr>
                  <a:t>part</a:t>
                </a:r>
                <a:r>
                  <a:rPr lang="fi-FI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i-FI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fi-FI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04549"/>
                <a:ext cx="5183188" cy="823912"/>
              </a:xfrm>
              <a:prstGeom prst="rect">
                <a:avLst/>
              </a:prstGeom>
              <a:blipFill>
                <a:blip r:embed="rId5"/>
                <a:stretch>
                  <a:fillRect l="-2471" t="-1111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5"/>
          <p:cNvSpPr txBox="1">
            <a:spLocks/>
          </p:cNvSpPr>
          <p:nvPr/>
        </p:nvSpPr>
        <p:spPr>
          <a:xfrm>
            <a:off x="6172200" y="2984577"/>
            <a:ext cx="5183188" cy="18770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err="1">
                <a:solidFill>
                  <a:schemeClr val="bg1"/>
                </a:solidFill>
              </a:rPr>
              <a:t>Describes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how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value</a:t>
            </a:r>
            <a:r>
              <a:rPr lang="fi-FI" sz="2400" dirty="0">
                <a:solidFill>
                  <a:schemeClr val="bg1"/>
                </a:solidFill>
              </a:rPr>
              <a:t> of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wavefunction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changes</a:t>
            </a:r>
            <a:r>
              <a:rPr lang="fi-FI" sz="2400" dirty="0">
                <a:solidFill>
                  <a:schemeClr val="bg1"/>
                </a:solidFill>
              </a:rPr>
              <a:t> on a </a:t>
            </a:r>
            <a:r>
              <a:rPr lang="fi-FI" sz="2400" dirty="0" err="1">
                <a:solidFill>
                  <a:schemeClr val="bg1"/>
                </a:solidFill>
              </a:rPr>
              <a:t>spherical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surface</a:t>
            </a:r>
            <a:r>
              <a:rPr lang="fi-FI" sz="2400" dirty="0">
                <a:solidFill>
                  <a:schemeClr val="bg1"/>
                </a:solidFill>
              </a:rPr>
              <a:t> a </a:t>
            </a:r>
            <a:r>
              <a:rPr lang="fi-FI" sz="2400" dirty="0" err="1">
                <a:solidFill>
                  <a:schemeClr val="bg1"/>
                </a:solidFill>
              </a:rPr>
              <a:t>certain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distance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from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nucleus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solutions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are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same</a:t>
            </a:r>
            <a:r>
              <a:rPr lang="fi-FI" sz="2400" dirty="0">
                <a:solidFill>
                  <a:schemeClr val="bg1"/>
                </a:solidFill>
              </a:rPr>
              <a:t> as for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particle</a:t>
            </a:r>
            <a:r>
              <a:rPr lang="fi-FI" sz="2400" dirty="0">
                <a:solidFill>
                  <a:schemeClr val="bg1"/>
                </a:solidFill>
              </a:rPr>
              <a:t> on a </a:t>
            </a:r>
            <a:r>
              <a:rPr lang="fi-FI" sz="2400" dirty="0" err="1">
                <a:solidFill>
                  <a:schemeClr val="bg1"/>
                </a:solidFill>
              </a:rPr>
              <a:t>sphere</a:t>
            </a:r>
            <a:r>
              <a:rPr lang="fi-FI" sz="2400" dirty="0">
                <a:solidFill>
                  <a:schemeClr val="bg1"/>
                </a:solidFill>
              </a:rPr>
              <a:t>. </a:t>
            </a:r>
            <a:endParaRPr lang="en-GB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072681" y="655115"/>
                <a:ext cx="5260111" cy="67056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i-FI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i-F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681" y="655115"/>
                <a:ext cx="5260111" cy="6705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6244" y="4237462"/>
                <a:ext cx="4653582" cy="624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fi-FI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i-FI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fi-FI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4" y="4237462"/>
                <a:ext cx="4653582" cy="6241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02" y="1464405"/>
            <a:ext cx="3369261" cy="4419499"/>
          </a:xfrm>
          <a:prstGeom prst="rect">
            <a:avLst/>
          </a:prstGeom>
        </p:spPr>
      </p:pic>
      <p:sp>
        <p:nvSpPr>
          <p:cNvPr id="13" name="Rounded Rectangle 13"/>
          <p:cNvSpPr/>
          <p:nvPr/>
        </p:nvSpPr>
        <p:spPr>
          <a:xfrm>
            <a:off x="2244152" y="4205710"/>
            <a:ext cx="605882" cy="684118"/>
          </a:xfrm>
          <a:prstGeom prst="round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4" name="Straight Connector 18"/>
          <p:cNvCxnSpPr>
            <a:stCxn id="13" idx="2"/>
            <a:endCxn id="15" idx="0"/>
          </p:cNvCxnSpPr>
          <p:nvPr/>
        </p:nvCxnSpPr>
        <p:spPr>
          <a:xfrm flipH="1">
            <a:off x="1159497" y="4889828"/>
            <a:ext cx="1387596" cy="232515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3"/>
          <p:cNvSpPr/>
          <p:nvPr/>
        </p:nvSpPr>
        <p:spPr>
          <a:xfrm>
            <a:off x="74843" y="5122343"/>
            <a:ext cx="2169308" cy="4923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Normalization</a:t>
            </a:r>
            <a:endParaRPr lang="fi-FI" sz="2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ounded Rectangle 13"/>
          <p:cNvSpPr/>
          <p:nvPr/>
        </p:nvSpPr>
        <p:spPr>
          <a:xfrm>
            <a:off x="2901702" y="4205710"/>
            <a:ext cx="341958" cy="684119"/>
          </a:xfrm>
          <a:prstGeom prst="round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7" name="Straight Connector 18"/>
          <p:cNvCxnSpPr>
            <a:stCxn id="16" idx="2"/>
            <a:endCxn id="18" idx="0"/>
          </p:cNvCxnSpPr>
          <p:nvPr/>
        </p:nvCxnSpPr>
        <p:spPr>
          <a:xfrm flipH="1">
            <a:off x="2209562" y="4889829"/>
            <a:ext cx="863119" cy="863606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3"/>
              <p:cNvSpPr/>
              <p:nvPr/>
            </p:nvSpPr>
            <p:spPr>
              <a:xfrm>
                <a:off x="615056" y="5753435"/>
                <a:ext cx="3189011" cy="91217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dirty="0">
                    <a:solidFill>
                      <a:schemeClr val="tx1"/>
                    </a:solidFill>
                    <a:ea typeface="Cambria Math" pitchFamily="18" charset="0"/>
                  </a:rPr>
                  <a:t>Power term determines behaviour when </a:t>
                </a:r>
                <a14:m>
                  <m:oMath xmlns:m="http://schemas.openxmlformats.org/officeDocument/2006/math">
                    <m:r>
                      <a:rPr lang="fi-FI" sz="2000" i="1" dirty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𝑟</m:t>
                    </m:r>
                    <m:r>
                      <a:rPr lang="fi-FI" sz="2000" b="0" i="1" dirty="0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≈0</m:t>
                    </m:r>
                  </m:oMath>
                </a14:m>
                <a:endParaRPr lang="fi-FI" sz="20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56" y="5753435"/>
                <a:ext cx="3189011" cy="9121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08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stCxn id="21" idx="2"/>
            <a:endCxn id="20" idx="0"/>
          </p:cNvCxnSpPr>
          <p:nvPr/>
        </p:nvCxnSpPr>
        <p:spPr>
          <a:xfrm>
            <a:off x="5101683" y="4889828"/>
            <a:ext cx="2070593" cy="47233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3"/>
              <p:cNvSpPr/>
              <p:nvPr/>
            </p:nvSpPr>
            <p:spPr>
              <a:xfrm>
                <a:off x="5994031" y="5362166"/>
                <a:ext cx="2356490" cy="12791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08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dirty="0" err="1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Exponential</a:t>
                </a:r>
                <a:r>
                  <a:rPr lang="fi-FI" sz="20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fi-FI" sz="2000" dirty="0" err="1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part</a:t>
                </a:r>
                <a:r>
                  <a:rPr lang="fi-FI" sz="20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fi-FI" sz="2000" dirty="0" err="1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takes</a:t>
                </a:r>
                <a:r>
                  <a:rPr lang="fi-FI" sz="20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fi-FI" sz="2000" dirty="0" err="1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function</a:t>
                </a:r>
                <a:r>
                  <a:rPr lang="fi-FI" sz="20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to </a:t>
                </a:r>
                <a:r>
                  <a:rPr lang="fi-FI" sz="2000" dirty="0" err="1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zero</a:t>
                </a:r>
                <a:r>
                  <a:rPr lang="fi-FI" sz="20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fi-FI" sz="2000" b="0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𝑟</m:t>
                    </m:r>
                    <m:r>
                      <a:rPr lang="fi-FI" sz="2000" b="0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→∞  </m:t>
                    </m:r>
                  </m:oMath>
                </a14:m>
                <a:endParaRPr lang="fi-FI" sz="20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0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31" y="5362166"/>
                <a:ext cx="2356490" cy="127915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08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13"/>
          <p:cNvSpPr/>
          <p:nvPr/>
        </p:nvSpPr>
        <p:spPr>
          <a:xfrm>
            <a:off x="4806175" y="4205710"/>
            <a:ext cx="591015" cy="684118"/>
          </a:xfrm>
          <a:prstGeom prst="round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2" name="Straight Connector 21"/>
          <p:cNvCxnSpPr>
            <a:stCxn id="24" idx="2"/>
            <a:endCxn id="23" idx="0"/>
          </p:cNvCxnSpPr>
          <p:nvPr/>
        </p:nvCxnSpPr>
        <p:spPr>
          <a:xfrm>
            <a:off x="4050751" y="4914116"/>
            <a:ext cx="835214" cy="358648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3"/>
          <p:cNvSpPr/>
          <p:nvPr/>
        </p:nvSpPr>
        <p:spPr>
          <a:xfrm>
            <a:off x="3888758" y="5272764"/>
            <a:ext cx="1994413" cy="1470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Polynomial</a:t>
            </a:r>
            <a:r>
              <a:rPr lang="fi-FI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part</a:t>
            </a:r>
            <a:r>
              <a:rPr lang="fi-FI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results</a:t>
            </a:r>
            <a:r>
              <a:rPr lang="fi-FI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in </a:t>
            </a:r>
            <a:r>
              <a:rPr lang="fi-FI" sz="2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nodal</a:t>
            </a:r>
            <a:r>
              <a:rPr lang="fi-FI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structure</a:t>
            </a:r>
            <a:r>
              <a:rPr lang="fi-FI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sp>
        <p:nvSpPr>
          <p:cNvPr id="24" name="Rounded Rectangle 13"/>
          <p:cNvSpPr/>
          <p:nvPr/>
        </p:nvSpPr>
        <p:spPr>
          <a:xfrm>
            <a:off x="3295327" y="4205710"/>
            <a:ext cx="1510847" cy="708406"/>
          </a:xfrm>
          <a:prstGeom prst="roundRect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15" y="1153467"/>
            <a:ext cx="3784025" cy="678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6" y="2288216"/>
            <a:ext cx="5700989" cy="44467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30" y="2004549"/>
            <a:ext cx="3736253" cy="4165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88" y="791717"/>
            <a:ext cx="3034221" cy="57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6" grpId="1" build="p"/>
      <p:bldP spid="10" grpId="0" animBg="1"/>
      <p:bldP spid="11" grpId="0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"/>
  <p:tag name="FONTSIZE" val="28"/>
  <p:tag name="BULLETTYPE" val="ppBulletArabicPeriod"/>
  <p:tag name="ANSWERTEXT" val="0&#10;1&#10;4&#10;9&#10;Suurempi&#10;En osaa sanoa"/>
  <p:tag name="OLDNUMANSWERS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"/>
  <p:tag name="FONTSIZE" val="28"/>
  <p:tag name="BULLETTYPE" val="ppBulletArabicPeriod"/>
  <p:tag name="ANSWERTEXT" val="0&#10;1&#10;4&#10;9&#10;Suurempi&#10;En osaa sanoa"/>
  <p:tag name="OLDNUMANSWERS" val="6"/>
</p:tagLst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1006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Solution of the hydrogenic atom 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to think: The electron in He+ has been excited to the M shell. What is the degeneracy of this shell?</vt:lpstr>
      <vt:lpstr>Stop to think: The electron in He+ has been excited to the M shell. What is the degeneracy of this shell?</vt:lpstr>
      <vt:lpstr>PowerPoint Presentation</vt:lpstr>
      <vt:lpstr>PowerPoint Presentation</vt:lpstr>
      <vt:lpstr>PowerPoint Presentation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71</cp:revision>
  <dcterms:created xsi:type="dcterms:W3CDTF">2020-01-08T08:28:30Z</dcterms:created>
  <dcterms:modified xsi:type="dcterms:W3CDTF">2021-02-10T13:00:28Z</dcterms:modified>
</cp:coreProperties>
</file>